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5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02" y="-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6772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062B508-3045-44D7-94EF-1C1CD6ECAA3C}" type="datetimeFigureOut">
              <a:rPr lang="en-AU" smtClean="0"/>
              <a:t>17/03/2017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nicefstorie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apps.ethercast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apps.ethercast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thereum.org/cl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senSys/truffl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00"/>
                </a:solidFill>
              </a:rPr>
              <a:t>Developing Blockchain Applications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 smtClean="0">
                <a:solidFill>
                  <a:srgbClr val="FFFF00"/>
                </a:solidFill>
              </a:rPr>
              <a:t>Dario Alvarez - 2017</a:t>
            </a:r>
            <a:endParaRPr lang="en" dirty="0">
              <a:solidFill>
                <a:srgbClr val="FF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Private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" sz="2400" dirty="0" smtClean="0">
                <a:solidFill>
                  <a:srgbClr val="FFFF00"/>
                </a:solidFill>
              </a:rPr>
              <a:t>Multichain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O</a:t>
            </a:r>
            <a:r>
              <a:rPr lang="en" sz="2400" dirty="0" smtClean="0">
                <a:solidFill>
                  <a:srgbClr val="FFFF00"/>
                </a:solidFill>
              </a:rPr>
              <a:t>pen source technology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" sz="2400" dirty="0" smtClean="0">
                <a:solidFill>
                  <a:srgbClr val="FFFF00"/>
                </a:solidFill>
              </a:rPr>
              <a:t>An extension of bitcoin core (bitcoin compatible)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" sz="2400" dirty="0" smtClean="0">
                <a:solidFill>
                  <a:srgbClr val="FFFF00"/>
                </a:solidFill>
              </a:rPr>
              <a:t>Customizable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" sz="2400" dirty="0" smtClean="0">
                <a:solidFill>
                  <a:srgbClr val="FFFF00"/>
                </a:solidFill>
              </a:rPr>
              <a:t>Managed permissions</a:t>
            </a:r>
            <a:endParaRPr lang="en" sz="2400" dirty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5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Business cases for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Public ledger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Public notary (</a:t>
            </a:r>
            <a:r>
              <a:rPr lang="en-AU" sz="2400" dirty="0" err="1" smtClean="0">
                <a:solidFill>
                  <a:srgbClr val="FFFF00"/>
                </a:solidFill>
              </a:rPr>
              <a:t>ie</a:t>
            </a:r>
            <a:r>
              <a:rPr lang="en-AU" sz="2400" dirty="0" smtClean="0">
                <a:solidFill>
                  <a:srgbClr val="FFFF00"/>
                </a:solidFill>
              </a:rPr>
              <a:t>. Proofofexistance.com)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7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Business cases for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On the case of Health Funds: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“a </a:t>
            </a:r>
            <a:r>
              <a:rPr lang="en-AU" sz="2400" dirty="0">
                <a:solidFill>
                  <a:srgbClr val="FFFF00"/>
                </a:solidFill>
              </a:rPr>
              <a:t>trend toward new use cases is emerging, and one industry that is ripe for optimization and increased </a:t>
            </a:r>
            <a:r>
              <a:rPr lang="en-AU" sz="2400" dirty="0" smtClean="0">
                <a:solidFill>
                  <a:srgbClr val="FFFF00"/>
                </a:solidFill>
              </a:rPr>
              <a:t>efficiency using </a:t>
            </a:r>
            <a:r>
              <a:rPr lang="en-AU" sz="2400" dirty="0">
                <a:solidFill>
                  <a:srgbClr val="FFFF00"/>
                </a:solidFill>
              </a:rPr>
              <a:t>this technology is healthcare</a:t>
            </a:r>
            <a:r>
              <a:rPr lang="en-AU" sz="2400" dirty="0" smtClean="0">
                <a:solidFill>
                  <a:srgbClr val="FFFF00"/>
                </a:solidFill>
              </a:rPr>
              <a:t>.“ Bitcoinmagazine.com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5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Business cases for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On the case of Health Funds: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“</a:t>
            </a:r>
            <a:r>
              <a:rPr lang="en-AU" sz="2400" u="sng" dirty="0">
                <a:solidFill>
                  <a:srgbClr val="FFFF00"/>
                </a:solidFill>
              </a:rPr>
              <a:t>The ability to have insurance companies, hospital billing departments, lenders, and patients using one </a:t>
            </a:r>
            <a:r>
              <a:rPr lang="en-AU" sz="2400" u="sng" dirty="0" err="1">
                <a:solidFill>
                  <a:srgbClr val="FFFF00"/>
                </a:solidFill>
              </a:rPr>
              <a:t>blockchain</a:t>
            </a:r>
            <a:r>
              <a:rPr lang="en-AU" sz="2400" u="sng" dirty="0">
                <a:solidFill>
                  <a:srgbClr val="FFFF00"/>
                </a:solidFill>
              </a:rPr>
              <a:t> to manage payments could reduce redundancies across the entire </a:t>
            </a:r>
            <a:r>
              <a:rPr lang="en-AU" sz="2400" u="sng" dirty="0" smtClean="0">
                <a:solidFill>
                  <a:srgbClr val="FFFF00"/>
                </a:solidFill>
              </a:rPr>
              <a:t>industry</a:t>
            </a:r>
            <a:r>
              <a:rPr lang="en-AU" sz="2400" dirty="0" smtClean="0">
                <a:solidFill>
                  <a:srgbClr val="FFFF00"/>
                </a:solidFill>
              </a:rPr>
              <a:t>” bitcoinmagazine.com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9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Business cases for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 smtClean="0">
              <a:solidFill>
                <a:srgbClr val="FFFF00"/>
              </a:solidFill>
            </a:endParaRP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>
                <a:solidFill>
                  <a:srgbClr val="FFFF00"/>
                </a:solidFill>
              </a:rPr>
              <a:t>Voter Registration and Secure Vote </a:t>
            </a:r>
            <a:r>
              <a:rPr lang="en-AU" sz="2400" dirty="0" smtClean="0">
                <a:solidFill>
                  <a:srgbClr val="FFFF00"/>
                </a:solidFill>
              </a:rPr>
              <a:t>Counting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>
                <a:solidFill>
                  <a:srgbClr val="FFFF00"/>
                </a:solidFill>
              </a:rPr>
              <a:t>Digital Identities for </a:t>
            </a:r>
            <a:r>
              <a:rPr lang="en-AU" sz="2400" dirty="0" smtClean="0">
                <a:solidFill>
                  <a:srgbClr val="FFFF00"/>
                </a:solidFill>
              </a:rPr>
              <a:t>Refugees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>
                <a:solidFill>
                  <a:srgbClr val="FFFF00"/>
                </a:solidFill>
              </a:rPr>
              <a:t>Recording Land </a:t>
            </a:r>
            <a:r>
              <a:rPr lang="en-AU" sz="2400" dirty="0" smtClean="0">
                <a:solidFill>
                  <a:srgbClr val="FFFF00"/>
                </a:solidFill>
              </a:rPr>
              <a:t>Ownership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>
                <a:solidFill>
                  <a:srgbClr val="FFFF00"/>
                </a:solidFill>
              </a:rPr>
              <a:t>Tracking Financial Donations</a:t>
            </a:r>
            <a:endParaRPr lang="en-AU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7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Non for profit cases for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>
                <a:solidFill>
                  <a:srgbClr val="FFFF00"/>
                </a:solidFill>
              </a:rPr>
              <a:t>“UNICEF is funding </a:t>
            </a:r>
            <a:r>
              <a:rPr lang="en-AU" sz="2400" dirty="0" err="1">
                <a:solidFill>
                  <a:srgbClr val="FFFF00"/>
                </a:solidFill>
              </a:rPr>
              <a:t>blockchain</a:t>
            </a:r>
            <a:r>
              <a:rPr lang="en-AU" sz="2400" dirty="0">
                <a:solidFill>
                  <a:srgbClr val="FFFF00"/>
                </a:solidFill>
              </a:rPr>
              <a:t> and health tech to solve the world’s biggest problems” </a:t>
            </a:r>
            <a:r>
              <a:rPr lang="en-AU" sz="2400" dirty="0">
                <a:solidFill>
                  <a:srgbClr val="FFFF00"/>
                </a:solidFill>
                <a:hlinkClick r:id="rId3"/>
              </a:rPr>
              <a:t>http://</a:t>
            </a:r>
            <a:r>
              <a:rPr lang="en-AU" sz="2400" dirty="0" smtClean="0">
                <a:solidFill>
                  <a:srgbClr val="FFFF00"/>
                </a:solidFill>
                <a:hlinkClick r:id="rId3"/>
              </a:rPr>
              <a:t>unicefstories.org</a:t>
            </a:r>
            <a:endParaRPr lang="en-AU" sz="2400" dirty="0" smtClean="0">
              <a:solidFill>
                <a:srgbClr val="FFFF00"/>
              </a:solidFill>
            </a:endParaRP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" sz="2400" dirty="0" smtClean="0">
                <a:solidFill>
                  <a:srgbClr val="FFFF00"/>
                </a:solidFill>
              </a:rPr>
              <a:t>9Needs Pvt Ltd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endParaRPr lang="en" sz="2400" dirty="0">
              <a:solidFill>
                <a:srgbClr val="FFFF00"/>
              </a:solidFill>
            </a:endParaRP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endParaRPr lang="en-AU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6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Blockchain development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 smtClean="0">
                <a:solidFill>
                  <a:srgbClr val="FFFF00"/>
                </a:solidFill>
              </a:rPr>
              <a:t>Why </a:t>
            </a:r>
            <a:r>
              <a:rPr lang="en-AU" sz="2400" dirty="0" err="1" smtClean="0">
                <a:solidFill>
                  <a:srgbClr val="FFFF00"/>
                </a:solidFill>
              </a:rPr>
              <a:t>Ethereum</a:t>
            </a:r>
            <a:r>
              <a:rPr lang="en-AU" sz="2400" dirty="0">
                <a:solidFill>
                  <a:srgbClr val="FFFF00"/>
                </a:solidFill>
              </a:rPr>
              <a:t> </a:t>
            </a:r>
            <a:r>
              <a:rPr lang="en-AU" sz="2400" dirty="0" smtClean="0">
                <a:solidFill>
                  <a:srgbClr val="FFFF00"/>
                </a:solidFill>
              </a:rPr>
              <a:t>?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-AU" sz="2400" dirty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 smtClean="0">
                <a:solidFill>
                  <a:srgbClr val="FFFF00"/>
                </a:solidFill>
              </a:rPr>
              <a:t>	</a:t>
            </a:r>
            <a:r>
              <a:rPr lang="en-AU" sz="2400" dirty="0" err="1" smtClean="0">
                <a:solidFill>
                  <a:srgbClr val="FFFF00"/>
                </a:solidFill>
              </a:rPr>
              <a:t>SmartContracts</a:t>
            </a:r>
            <a:endParaRPr lang="en-AU" sz="2400" dirty="0" smtClean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>
                <a:solidFill>
                  <a:srgbClr val="FFFF00"/>
                </a:solidFill>
              </a:rPr>
              <a:t>	</a:t>
            </a:r>
            <a:endParaRPr lang="en" sz="2400" dirty="0">
              <a:solidFill>
                <a:srgbClr val="FFFF00"/>
              </a:solidFill>
            </a:endParaRP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endParaRPr lang="en-AU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5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SmartContracts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4"/>
            <a:ext cx="8964600" cy="3626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Autonomous (</a:t>
            </a:r>
            <a:r>
              <a:rPr lang="en" sz="2400" dirty="0" smtClean="0">
                <a:solidFill>
                  <a:srgbClr val="FFFF00"/>
                </a:solidFill>
              </a:rPr>
              <a:t>no need for a lawyer)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" sz="2400" dirty="0" smtClean="0">
                <a:solidFill>
                  <a:srgbClr val="FFFF00"/>
                </a:solidFill>
              </a:rPr>
              <a:t>Trust (encrypted and stored on shared ledgers)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Backups (info will never get lost)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Safety (encrypted – nearly impossible to be hacked – there should be a consensus for that)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Speed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Saves money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Accuracy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endParaRPr lang="en-AU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0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Ethereum ecosystem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4"/>
            <a:ext cx="8964600" cy="3626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Code runs on a </a:t>
            </a:r>
            <a:r>
              <a:rPr lang="en-AU" sz="2400" dirty="0" err="1" smtClean="0">
                <a:solidFill>
                  <a:srgbClr val="FFFF00"/>
                </a:solidFill>
              </a:rPr>
              <a:t>Ethereum</a:t>
            </a:r>
            <a:r>
              <a:rPr lang="en-AU" sz="2400" dirty="0" smtClean="0">
                <a:solidFill>
                  <a:srgbClr val="FFFF00"/>
                </a:solidFill>
              </a:rPr>
              <a:t> VM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Contracts are coded on a language called </a:t>
            </a:r>
            <a:r>
              <a:rPr lang="en-AU" sz="2400" u="sng" dirty="0" smtClean="0">
                <a:solidFill>
                  <a:srgbClr val="FFFF00"/>
                </a:solidFill>
              </a:rPr>
              <a:t>solidity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u="sng" dirty="0">
                <a:solidFill>
                  <a:srgbClr val="FFFF00"/>
                </a:solidFill>
                <a:hlinkClick r:id="rId3"/>
              </a:rPr>
              <a:t>http://dapps.ethercasts.com</a:t>
            </a:r>
            <a:r>
              <a:rPr lang="en-AU" sz="2400" u="sng" dirty="0" smtClean="0">
                <a:solidFill>
                  <a:srgbClr val="FFFF00"/>
                </a:solidFill>
                <a:hlinkClick r:id="rId3"/>
              </a:rPr>
              <a:t>/</a:t>
            </a:r>
            <a:endParaRPr lang="en-AU" sz="2400" u="sng" dirty="0" smtClean="0">
              <a:solidFill>
                <a:srgbClr val="FFFF00"/>
              </a:solidFill>
            </a:endParaRP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CLI tools </a:t>
            </a:r>
            <a:r>
              <a:rPr lang="en-AU" sz="2400" u="sng" dirty="0" smtClean="0">
                <a:solidFill>
                  <a:srgbClr val="FFFF00"/>
                </a:solidFill>
              </a:rPr>
              <a:t>https</a:t>
            </a:r>
            <a:r>
              <a:rPr lang="en-AU" sz="2400" u="sng" dirty="0">
                <a:solidFill>
                  <a:srgbClr val="FFFF00"/>
                </a:solidFill>
              </a:rPr>
              <a:t>://ethereum.org/cli</a:t>
            </a:r>
            <a:endParaRPr lang="en-AU" sz="2400" u="sng" dirty="0" smtClean="0">
              <a:solidFill>
                <a:srgbClr val="FFFF00"/>
              </a:solidFill>
            </a:endParaRP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endParaRPr lang="en-AU" sz="2400" u="sng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1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Ethereum ecosystem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4"/>
            <a:ext cx="8964600" cy="3626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Code runs on a </a:t>
            </a:r>
            <a:r>
              <a:rPr lang="en-AU" sz="2400" dirty="0" err="1" smtClean="0">
                <a:solidFill>
                  <a:srgbClr val="FFFF00"/>
                </a:solidFill>
              </a:rPr>
              <a:t>Ethereum</a:t>
            </a:r>
            <a:r>
              <a:rPr lang="en-AU" sz="2400" dirty="0" smtClean="0">
                <a:solidFill>
                  <a:srgbClr val="FFFF00"/>
                </a:solidFill>
              </a:rPr>
              <a:t> VM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Contracts are coded on a language called </a:t>
            </a:r>
            <a:r>
              <a:rPr lang="en-AU" sz="2400" u="sng" dirty="0" smtClean="0">
                <a:solidFill>
                  <a:srgbClr val="FFFF00"/>
                </a:solidFill>
              </a:rPr>
              <a:t>solidity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u="sng" dirty="0">
                <a:solidFill>
                  <a:srgbClr val="FFFF00"/>
                </a:solidFill>
                <a:hlinkClick r:id="rId3"/>
              </a:rPr>
              <a:t>http://dapps.ethercasts.com</a:t>
            </a:r>
            <a:r>
              <a:rPr lang="en-AU" sz="2400" u="sng" dirty="0" smtClean="0">
                <a:solidFill>
                  <a:srgbClr val="FFFF00"/>
                </a:solidFill>
                <a:hlinkClick r:id="rId3"/>
              </a:rPr>
              <a:t>/</a:t>
            </a:r>
            <a:endParaRPr lang="en-AU" sz="2400" u="sng" dirty="0" smtClean="0">
              <a:solidFill>
                <a:srgbClr val="FFFF00"/>
              </a:solidFill>
            </a:endParaRP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CLI tools </a:t>
            </a:r>
            <a:r>
              <a:rPr lang="en-AU" sz="2400" u="sng" dirty="0" smtClean="0">
                <a:solidFill>
                  <a:srgbClr val="FFFF00"/>
                </a:solidFill>
                <a:hlinkClick r:id="rId4"/>
              </a:rPr>
              <a:t>https</a:t>
            </a:r>
            <a:r>
              <a:rPr lang="en-AU" sz="2400" u="sng" dirty="0">
                <a:solidFill>
                  <a:srgbClr val="FFFF00"/>
                </a:solidFill>
                <a:hlinkClick r:id="rId4"/>
              </a:rPr>
              <a:t>://</a:t>
            </a:r>
            <a:r>
              <a:rPr lang="en-AU" sz="2400" u="sng" dirty="0" smtClean="0">
                <a:solidFill>
                  <a:srgbClr val="FFFF00"/>
                </a:solidFill>
                <a:hlinkClick r:id="rId4"/>
              </a:rPr>
              <a:t>ethereum.org/cli</a:t>
            </a:r>
            <a:endParaRPr lang="en-AU" sz="2400" u="sng" dirty="0" smtClean="0">
              <a:solidFill>
                <a:srgbClr val="FFFF00"/>
              </a:solidFill>
            </a:endParaRP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Ether is used to pay for computation</a:t>
            </a:r>
          </a:p>
          <a:p>
            <a:pPr marL="419100" lvl="0" indent="-342900"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http://ethdocs.org/en/latest/ether.html</a:t>
            </a:r>
          </a:p>
          <a:p>
            <a:pPr marL="76200" lvl="0">
              <a:buClr>
                <a:srgbClr val="FFFF00"/>
              </a:buClr>
              <a:buSzPct val="100000"/>
            </a:pPr>
            <a:endParaRPr lang="en-AU" sz="2400" dirty="0" smtClean="0">
              <a:solidFill>
                <a:srgbClr val="FFFF00"/>
              </a:solidFill>
            </a:endParaRP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endParaRPr lang="en-AU" sz="2400" u="sng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6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00"/>
                </a:solidFill>
              </a:rPr>
              <a:t>Content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 dirty="0" smtClean="0">
                <a:solidFill>
                  <a:srgbClr val="FFFF00"/>
                </a:solidFill>
              </a:rPr>
              <a:t>What’s the blockchain</a:t>
            </a:r>
            <a:endParaRPr lang="en" sz="2400" dirty="0">
              <a:solidFill>
                <a:srgbClr val="FFFF00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 dirty="0" smtClean="0">
                <a:solidFill>
                  <a:srgbClr val="FFFF00"/>
                </a:solidFill>
              </a:rPr>
              <a:t>Origins</a:t>
            </a:r>
            <a:endParaRPr lang="en" sz="2400" dirty="0">
              <a:solidFill>
                <a:srgbClr val="FFFF00"/>
              </a:solidFill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 dirty="0" smtClean="0">
                <a:solidFill>
                  <a:srgbClr val="FFFF00"/>
                </a:solidFill>
              </a:rPr>
              <a:t>Types of blockchains</a:t>
            </a:r>
          </a:p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 dirty="0" smtClean="0">
                <a:solidFill>
                  <a:srgbClr val="FFFF00"/>
                </a:solidFill>
              </a:rPr>
              <a:t>Business cases (ie. </a:t>
            </a:r>
            <a:r>
              <a:rPr lang="en-AU" sz="2400" dirty="0">
                <a:solidFill>
                  <a:srgbClr val="FFFF00"/>
                </a:solidFill>
              </a:rPr>
              <a:t>f</a:t>
            </a:r>
            <a:r>
              <a:rPr lang="en" sz="2400" dirty="0" smtClean="0">
                <a:solidFill>
                  <a:srgbClr val="FFFF00"/>
                </a:solidFill>
              </a:rPr>
              <a:t>or health funds)</a:t>
            </a:r>
          </a:p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 dirty="0" smtClean="0">
                <a:solidFill>
                  <a:srgbClr val="FFFF00"/>
                </a:solidFill>
              </a:rPr>
              <a:t>Non for profit cases</a:t>
            </a:r>
          </a:p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 dirty="0" smtClean="0">
                <a:solidFill>
                  <a:srgbClr val="FFFF00"/>
                </a:solidFill>
              </a:rPr>
              <a:t>Developing blockchain applications using Ethereum</a:t>
            </a:r>
            <a:endParaRPr lang="e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Building SmartContracts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4"/>
            <a:ext cx="8964600" cy="3626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Browser solidity: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-AU" sz="2400" dirty="0" smtClean="0">
                <a:solidFill>
                  <a:srgbClr val="FFFF00"/>
                </a:solidFill>
              </a:rPr>
              <a:t>http://ethereum.github.io/browser-solidity/#version=0.3.6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endParaRPr lang="en-AU" sz="2400" u="sng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Building SmartContracts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4"/>
            <a:ext cx="8964600" cy="3626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 err="1" smtClean="0">
                <a:solidFill>
                  <a:srgbClr val="FFFF00"/>
                </a:solidFill>
              </a:rPr>
              <a:t>Ethereum</a:t>
            </a:r>
            <a:r>
              <a:rPr lang="en-AU" sz="2400" dirty="0" smtClean="0">
                <a:solidFill>
                  <a:srgbClr val="FFFF00"/>
                </a:solidFill>
              </a:rPr>
              <a:t> development frameworks: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-AU" sz="2400" dirty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 smtClean="0">
                <a:solidFill>
                  <a:srgbClr val="FFFF00"/>
                </a:solidFill>
              </a:rPr>
              <a:t>Truffle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>
                <a:solidFill>
                  <a:srgbClr val="FFFF00"/>
                </a:solidFill>
              </a:rPr>
              <a:t>	</a:t>
            </a:r>
            <a:r>
              <a:rPr lang="en-AU" sz="2400" dirty="0" smtClean="0">
                <a:solidFill>
                  <a:srgbClr val="FFFF00"/>
                </a:solidFill>
              </a:rPr>
              <a:t>Integration with node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>
                <a:solidFill>
                  <a:srgbClr val="FFFF00"/>
                </a:solidFill>
              </a:rPr>
              <a:t>	</a:t>
            </a:r>
            <a:r>
              <a:rPr lang="en-AU" sz="2400" dirty="0" smtClean="0">
                <a:solidFill>
                  <a:srgbClr val="FFFF00"/>
                </a:solidFill>
              </a:rPr>
              <a:t>Contract linking and compilation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>
                <a:solidFill>
                  <a:srgbClr val="FFFF00"/>
                </a:solidFill>
              </a:rPr>
              <a:t>	</a:t>
            </a:r>
            <a:r>
              <a:rPr lang="en-AU" sz="2400" dirty="0" smtClean="0">
                <a:solidFill>
                  <a:srgbClr val="FFFF00"/>
                </a:solidFill>
              </a:rPr>
              <a:t>Contract testing framework</a:t>
            </a: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2400" dirty="0" smtClean="0">
                <a:solidFill>
                  <a:srgbClr val="FFFF00"/>
                </a:solidFill>
              </a:rPr>
              <a:t>	</a:t>
            </a:r>
            <a:r>
              <a:rPr lang="en-AU" sz="1800" dirty="0" smtClean="0">
                <a:solidFill>
                  <a:srgbClr val="FFFF00"/>
                </a:solidFill>
              </a:rPr>
              <a:t>http</a:t>
            </a:r>
            <a:r>
              <a:rPr lang="en-AU" sz="1800" dirty="0">
                <a:solidFill>
                  <a:srgbClr val="FFFF00"/>
                </a:solidFill>
              </a:rPr>
              <a:t>://truffleframework.com/ </a:t>
            </a:r>
            <a:endParaRPr lang="en-AU" sz="1800" dirty="0" smtClean="0">
              <a:solidFill>
                <a:srgbClr val="FFFF00"/>
              </a:solidFill>
            </a:endParaRP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1800" dirty="0" smtClean="0">
                <a:solidFill>
                  <a:srgbClr val="FFFF00"/>
                </a:solidFill>
              </a:rPr>
              <a:t>	</a:t>
            </a:r>
            <a:r>
              <a:rPr lang="en-AU" sz="1800" dirty="0" smtClean="0">
                <a:solidFill>
                  <a:srgbClr val="FFFF00"/>
                </a:solidFill>
                <a:hlinkClick r:id="rId3"/>
              </a:rPr>
              <a:t>https</a:t>
            </a:r>
            <a:r>
              <a:rPr lang="en-AU" sz="1800" dirty="0">
                <a:solidFill>
                  <a:srgbClr val="FFFF00"/>
                </a:solidFill>
                <a:hlinkClick r:id="rId3"/>
              </a:rPr>
              <a:t>://</a:t>
            </a:r>
            <a:r>
              <a:rPr lang="en-AU" sz="1800" dirty="0" smtClean="0">
                <a:solidFill>
                  <a:srgbClr val="FFFF00"/>
                </a:solidFill>
                <a:hlinkClick r:id="rId3"/>
              </a:rPr>
              <a:t>github.com/ConsenSys/truffle</a:t>
            </a:r>
            <a:endParaRPr lang="en-AU" sz="1800" dirty="0" smtClean="0">
              <a:solidFill>
                <a:srgbClr val="FFFF00"/>
              </a:solidFill>
            </a:endParaRP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1800" dirty="0" smtClean="0">
                <a:solidFill>
                  <a:srgbClr val="FFFF00"/>
                </a:solidFill>
              </a:rPr>
              <a:t>	https</a:t>
            </a:r>
            <a:r>
              <a:rPr lang="en-AU" sz="1800" dirty="0">
                <a:solidFill>
                  <a:srgbClr val="FFFF00"/>
                </a:solidFill>
              </a:rPr>
              <a:t>://truffle.readthedocs.io/en/latest/getting_started/contracts/</a:t>
            </a:r>
            <a:endParaRPr lang="en-AU" sz="1800" dirty="0" smtClean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 smtClean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049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Building SmartContracts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4"/>
            <a:ext cx="8964600" cy="3626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 smtClean="0">
                <a:solidFill>
                  <a:srgbClr val="FFFF00"/>
                </a:solidFill>
              </a:rPr>
              <a:t>Contract example: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-AU" sz="2400" dirty="0" smtClean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AU" sz="2400" dirty="0" err="1" smtClean="0">
                <a:solidFill>
                  <a:srgbClr val="FFFF00"/>
                </a:solidFill>
              </a:rPr>
              <a:t>SmartSponsor</a:t>
            </a:r>
            <a:r>
              <a:rPr lang="en-AU" sz="2400" dirty="0" smtClean="0">
                <a:solidFill>
                  <a:srgbClr val="FFFF00"/>
                </a:solidFill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9702"/>
            <a:ext cx="55245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8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Building SmartContracts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4"/>
            <a:ext cx="8964600" cy="3626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>
              <a:buClr>
                <a:srgbClr val="FFFF00"/>
              </a:buClr>
              <a:buSzPct val="100000"/>
            </a:pPr>
            <a:r>
              <a:rPr lang="en-AU" sz="2000" b="1" u="sng" dirty="0" err="1">
                <a:solidFill>
                  <a:srgbClr val="FFFF00"/>
                </a:solidFill>
              </a:rPr>
              <a:t>smartSponsor</a:t>
            </a:r>
            <a:r>
              <a:rPr lang="en-AU" sz="2000" dirty="0">
                <a:solidFill>
                  <a:srgbClr val="FFFF00"/>
                </a:solidFill>
              </a:rPr>
              <a:t> – the contract’s constructor. It initialises the contract’s state. The creator of the contract nominates the address of the account that will benefit when the contract is drawn down</a:t>
            </a: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2000" dirty="0">
                <a:solidFill>
                  <a:srgbClr val="FFFF00"/>
                </a:solidFill>
              </a:rPr>
              <a:t>pledge – can be called by anyone to donate Ether to the sponsorship fund. The sponsor supplies an optional message of support</a:t>
            </a: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2000" b="1" u="sng" dirty="0" err="1">
                <a:solidFill>
                  <a:srgbClr val="FFFF00"/>
                </a:solidFill>
              </a:rPr>
              <a:t>getPot</a:t>
            </a:r>
            <a:r>
              <a:rPr lang="en-AU" sz="2000" dirty="0">
                <a:solidFill>
                  <a:srgbClr val="FFFF00"/>
                </a:solidFill>
              </a:rPr>
              <a:t> – returns the current total of Ether stored in the contract</a:t>
            </a: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2000" b="1" u="sng" dirty="0">
                <a:solidFill>
                  <a:srgbClr val="FFFF00"/>
                </a:solidFill>
              </a:rPr>
              <a:t>refund</a:t>
            </a:r>
            <a:r>
              <a:rPr lang="en-AU" sz="2000" dirty="0">
                <a:solidFill>
                  <a:srgbClr val="FFFF00"/>
                </a:solidFill>
              </a:rPr>
              <a:t> – sends the sponsor money back to the sponsors. </a:t>
            </a:r>
            <a:r>
              <a:rPr lang="en-AU" sz="2000" dirty="0" smtClean="0">
                <a:solidFill>
                  <a:srgbClr val="FFFF00"/>
                </a:solidFill>
              </a:rPr>
              <a:t>Only the contract’s owner can call this function</a:t>
            </a: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2000" b="1" u="sng" dirty="0" smtClean="0">
                <a:solidFill>
                  <a:srgbClr val="FFFF00"/>
                </a:solidFill>
              </a:rPr>
              <a:t>drawdown</a:t>
            </a:r>
            <a:r>
              <a:rPr lang="en-AU" sz="2000" dirty="0" smtClean="0">
                <a:solidFill>
                  <a:srgbClr val="FFFF00"/>
                </a:solidFill>
              </a:rPr>
              <a:t> – sends total value of the contract to the benefactor account. Again, only the contract’s owner can call this function</a:t>
            </a:r>
            <a:r>
              <a:rPr lang="en-AU" sz="2400" dirty="0" smtClean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88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Blockchain technology definition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FFFF00"/>
              </a:buClr>
              <a:buSzPct val="100000"/>
              <a:buFontTx/>
              <a:buAutoNum type="arabicPeriod"/>
            </a:pPr>
            <a:r>
              <a:rPr lang="en" sz="2400" dirty="0" smtClean="0">
                <a:solidFill>
                  <a:srgbClr val="FFFF00"/>
                </a:solidFill>
              </a:rPr>
              <a:t>Data structure that stores time-ordered data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 dirty="0" smtClean="0">
                <a:solidFill>
                  <a:srgbClr val="FFFF00"/>
                </a:solidFill>
              </a:rPr>
              <a:t>Ever growing list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 dirty="0" smtClean="0">
                <a:solidFill>
                  <a:srgbClr val="FFFF00"/>
                </a:solidFill>
              </a:rPr>
              <a:t>Like an accounting ledger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 dirty="0" smtClean="0">
                <a:solidFill>
                  <a:srgbClr val="FFFF00"/>
                </a:solidFill>
              </a:rPr>
              <a:t>Each “block” contains transactions that represent “change of state”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 dirty="0" smtClean="0">
                <a:solidFill>
                  <a:srgbClr val="FFFF00"/>
                </a:solidFill>
              </a:rPr>
              <a:t>Distributed, decentralized, secure/encrypted transactions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76550" y="1002250"/>
            <a:ext cx="8964600" cy="40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6" y="0"/>
            <a:ext cx="8705850" cy="513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Origins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275606"/>
            <a:ext cx="8964600" cy="374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endParaRPr lang="en" sz="2400" dirty="0" smtClean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" sz="2400" dirty="0" smtClean="0">
                <a:solidFill>
                  <a:srgbClr val="FFFF00"/>
                </a:solidFill>
              </a:rPr>
              <a:t>Bitcoin paper: released in 2008 under the name of Satoshi Nakamoto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2400" dirty="0">
                <a:solidFill>
                  <a:srgbClr val="FFFF00"/>
                </a:solidFill>
              </a:rPr>
              <a:t>Satoshi : </a:t>
            </a:r>
            <a:r>
              <a:rPr lang="en-AU" sz="2400" dirty="0" smtClean="0">
                <a:solidFill>
                  <a:srgbClr val="FFFF00"/>
                </a:solidFill>
              </a:rPr>
              <a:t>wise</a:t>
            </a:r>
            <a:endParaRPr lang="en-AU" sz="2400" dirty="0">
              <a:solidFill>
                <a:srgbClr val="FFFF00"/>
              </a:solidFill>
            </a:endParaRP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2400" dirty="0">
                <a:solidFill>
                  <a:srgbClr val="FFFF00"/>
                </a:solidFill>
              </a:rPr>
              <a:t>Naka: </a:t>
            </a:r>
            <a:r>
              <a:rPr lang="en-AU" sz="2400" dirty="0" smtClean="0">
                <a:solidFill>
                  <a:srgbClr val="FFFF00"/>
                </a:solidFill>
              </a:rPr>
              <a:t>relationship</a:t>
            </a:r>
            <a:endParaRPr lang="en-AU" sz="2400" dirty="0">
              <a:solidFill>
                <a:srgbClr val="FFFF00"/>
              </a:solidFill>
            </a:endParaRPr>
          </a:p>
          <a:p>
            <a:pPr marL="76200" lvl="0">
              <a:buClr>
                <a:srgbClr val="FFFF00"/>
              </a:buClr>
              <a:buSzPct val="100000"/>
            </a:pPr>
            <a:r>
              <a:rPr lang="en-AU" sz="2400" dirty="0">
                <a:solidFill>
                  <a:srgbClr val="FFFF00"/>
                </a:solidFill>
              </a:rPr>
              <a:t>Moto: </a:t>
            </a:r>
            <a:r>
              <a:rPr lang="en-AU" sz="2400" dirty="0" smtClean="0">
                <a:solidFill>
                  <a:srgbClr val="FFFF00"/>
                </a:solidFill>
              </a:rPr>
              <a:t>origin</a:t>
            </a:r>
          </a:p>
          <a:p>
            <a:pPr marL="76200" lvl="0">
              <a:buClr>
                <a:srgbClr val="FFFF00"/>
              </a:buClr>
              <a:buSzPct val="100000"/>
            </a:pPr>
            <a:endParaRPr lang="en-AU" sz="2400" dirty="0">
              <a:solidFill>
                <a:srgbClr val="FFFF00"/>
              </a:solidFill>
            </a:endParaRPr>
          </a:p>
          <a:p>
            <a:pPr marL="76200" lvl="0"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Types of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endParaRPr lang="en" sz="2400" dirty="0" smtClean="0">
              <a:solidFill>
                <a:srgbClr val="FFFF00"/>
              </a:solidFill>
            </a:endParaRPr>
          </a:p>
          <a:p>
            <a:pPr marL="457200" indent="-381000">
              <a:buClr>
                <a:srgbClr val="FFFF00"/>
              </a:buClr>
              <a:buSzPct val="100000"/>
              <a:buFontTx/>
              <a:buAutoNum type="arabicPeriod"/>
            </a:pPr>
            <a:r>
              <a:rPr lang="en" sz="2400" dirty="0" smtClean="0">
                <a:solidFill>
                  <a:srgbClr val="FFFF00"/>
                </a:solidFill>
              </a:rPr>
              <a:t>Public</a:t>
            </a:r>
            <a:endParaRPr lang="en" sz="2400" dirty="0">
              <a:solidFill>
                <a:srgbClr val="FFFF00"/>
              </a:solidFill>
            </a:endParaRPr>
          </a:p>
          <a:p>
            <a:pPr marL="457200" indent="-381000">
              <a:buClr>
                <a:srgbClr val="FFFF00"/>
              </a:buClr>
              <a:buSzPct val="100000"/>
              <a:buFontTx/>
              <a:buAutoNum type="arabicPeriod"/>
            </a:pPr>
            <a:r>
              <a:rPr lang="en" sz="2400" dirty="0">
                <a:solidFill>
                  <a:srgbClr val="FFFF00"/>
                </a:solidFill>
              </a:rPr>
              <a:t>Consortium (hybrid)</a:t>
            </a:r>
          </a:p>
          <a:p>
            <a:pPr marL="457200" lvl="0" indent="-381000">
              <a:buClr>
                <a:srgbClr val="FFFF00"/>
              </a:buClr>
              <a:buSzPct val="100000"/>
              <a:buAutoNum type="arabicPeriod"/>
            </a:pPr>
            <a:r>
              <a:rPr lang="en" sz="2400" dirty="0" smtClean="0">
                <a:solidFill>
                  <a:srgbClr val="FFFF00"/>
                </a:solidFill>
              </a:rPr>
              <a:t>Private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2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Public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endParaRPr lang="en" sz="2400" dirty="0" smtClean="0">
              <a:solidFill>
                <a:srgbClr val="FFFF00"/>
              </a:solidFill>
            </a:endParaRPr>
          </a:p>
          <a:p>
            <a:pPr marL="76200">
              <a:buClr>
                <a:srgbClr val="FFFF00"/>
              </a:buClr>
              <a:buSzPct val="100000"/>
            </a:pPr>
            <a:r>
              <a:rPr lang="en" sz="2400" u="sng" dirty="0" smtClean="0">
                <a:solidFill>
                  <a:srgbClr val="FFFF00"/>
                </a:solidFill>
              </a:rPr>
              <a:t>Digital currencies</a:t>
            </a:r>
          </a:p>
          <a:p>
            <a:pPr marL="76200" lvl="2">
              <a:buClr>
                <a:srgbClr val="FFFF00"/>
              </a:buClr>
              <a:buSzPct val="100000"/>
            </a:pPr>
            <a:endParaRPr lang="en" sz="2400" dirty="0" smtClean="0">
              <a:solidFill>
                <a:srgbClr val="FFFF00"/>
              </a:solidFill>
            </a:endParaRPr>
          </a:p>
          <a:p>
            <a:pPr marL="76200" lvl="2">
              <a:buClr>
                <a:srgbClr val="FFFF00"/>
              </a:buClr>
              <a:buSzPct val="100000"/>
            </a:pPr>
            <a:r>
              <a:rPr lang="en" sz="2400" dirty="0" smtClean="0">
                <a:solidFill>
                  <a:srgbClr val="FFFF00"/>
                </a:solidFill>
              </a:rPr>
              <a:t>Bitcoin (decentralized currency)</a:t>
            </a:r>
          </a:p>
          <a:p>
            <a:pPr marL="76200" lvl="2">
              <a:buClr>
                <a:srgbClr val="FFFF00"/>
              </a:buClr>
              <a:buSzPct val="100000"/>
            </a:pPr>
            <a:r>
              <a:rPr lang="en" sz="2400" dirty="0" smtClean="0">
                <a:solidFill>
                  <a:srgbClr val="FFFF00"/>
                </a:solidFill>
              </a:rPr>
              <a:t>Ethereum (decentralized application market)</a:t>
            </a:r>
            <a:endParaRPr lang="en" sz="2400" dirty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5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Consortium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endParaRPr lang="en" sz="2400" dirty="0" smtClean="0">
              <a:solidFill>
                <a:srgbClr val="FFFF00"/>
              </a:solidFill>
            </a:endParaRPr>
          </a:p>
          <a:p>
            <a:pPr marL="76200">
              <a:buClr>
                <a:srgbClr val="FFFF00"/>
              </a:buClr>
              <a:buSzPct val="100000"/>
            </a:pPr>
            <a:r>
              <a:rPr lang="en" sz="2400" u="sng" dirty="0" smtClean="0">
                <a:solidFill>
                  <a:srgbClr val="FFFF00"/>
                </a:solidFill>
              </a:rPr>
              <a:t>A group of Institutions own the Blockchain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5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123478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00"/>
                </a:solidFill>
              </a:rPr>
              <a:t>Private Blockchains</a:t>
            </a:r>
            <a:endParaRPr lang="en" sz="4000" dirty="0">
              <a:solidFill>
                <a:srgbClr val="FFFF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" sz="2400" dirty="0" smtClean="0">
                <a:solidFill>
                  <a:srgbClr val="FFFF00"/>
                </a:solidFill>
              </a:rPr>
              <a:t>Controversial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" sz="2400" dirty="0" smtClean="0">
                <a:solidFill>
                  <a:srgbClr val="FFFF00"/>
                </a:solidFill>
              </a:rPr>
              <a:t>Centralization of an decentralized underlying technology</a:t>
            </a:r>
          </a:p>
          <a:p>
            <a:pPr marL="419100" lvl="0" indent="-342900" rtl="0">
              <a:spcBef>
                <a:spcPts val="0"/>
              </a:spcBef>
              <a:buClr>
                <a:srgbClr val="FFFF00"/>
              </a:buClr>
              <a:buSzPct val="100000"/>
              <a:buFontTx/>
              <a:buChar char="-"/>
            </a:pPr>
            <a:r>
              <a:rPr lang="en" sz="2400" dirty="0" smtClean="0">
                <a:solidFill>
                  <a:srgbClr val="FFFF00"/>
                </a:solidFill>
              </a:rPr>
              <a:t>Some banks are using it for “Auditing”</a:t>
            </a: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>
              <a:solidFill>
                <a:srgbClr val="FFFF0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FFFF00"/>
              </a:buClr>
              <a:buSzPct val="100000"/>
            </a:pPr>
            <a:endParaRPr lang="e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28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3322</TotalTime>
  <Words>549</Words>
  <Application>Microsoft Office PowerPoint</Application>
  <PresentationFormat>On-screen Show (16:9)</PresentationFormat>
  <Paragraphs>118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Perspective</vt:lpstr>
      <vt:lpstr>Developing Blockchain Applications</vt:lpstr>
      <vt:lpstr>Content</vt:lpstr>
      <vt:lpstr>Blockchain technology definition</vt:lpstr>
      <vt:lpstr>PowerPoint Presentation</vt:lpstr>
      <vt:lpstr>Origins</vt:lpstr>
      <vt:lpstr>Types of Blockchains</vt:lpstr>
      <vt:lpstr>Public Blockchains</vt:lpstr>
      <vt:lpstr>Consortium Blockchains</vt:lpstr>
      <vt:lpstr>Private Blockchains</vt:lpstr>
      <vt:lpstr>Private Blockchains</vt:lpstr>
      <vt:lpstr>Business cases for Blockchains</vt:lpstr>
      <vt:lpstr>Business cases for Blockchains</vt:lpstr>
      <vt:lpstr>Business cases for Blockchains</vt:lpstr>
      <vt:lpstr>Business cases for Blockchains</vt:lpstr>
      <vt:lpstr>Non for profit cases for Blockchains</vt:lpstr>
      <vt:lpstr>Blockchain development</vt:lpstr>
      <vt:lpstr>SmartContracts</vt:lpstr>
      <vt:lpstr>Ethereum ecosystem</vt:lpstr>
      <vt:lpstr>Ethereum ecosystem</vt:lpstr>
      <vt:lpstr>Building SmartContracts</vt:lpstr>
      <vt:lpstr>Building SmartContracts</vt:lpstr>
      <vt:lpstr>Building SmartContracts</vt:lpstr>
      <vt:lpstr>Building SmartContracts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Blockchain Applications</dc:title>
  <cp:lastModifiedBy>Dario Alvarez</cp:lastModifiedBy>
  <cp:revision>42</cp:revision>
  <dcterms:modified xsi:type="dcterms:W3CDTF">2017-03-17T00:26:17Z</dcterms:modified>
</cp:coreProperties>
</file>