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5" r:id="rId2"/>
    <p:sldId id="295" r:id="rId3"/>
    <p:sldId id="258" r:id="rId4"/>
    <p:sldId id="299" r:id="rId5"/>
    <p:sldId id="310" r:id="rId6"/>
    <p:sldId id="301" r:id="rId7"/>
    <p:sldId id="302" r:id="rId8"/>
    <p:sldId id="325" r:id="rId9"/>
    <p:sldId id="303" r:id="rId10"/>
    <p:sldId id="305" r:id="rId11"/>
    <p:sldId id="306" r:id="rId12"/>
    <p:sldId id="309" r:id="rId13"/>
    <p:sldId id="326" r:id="rId14"/>
    <p:sldId id="307" r:id="rId15"/>
    <p:sldId id="311" r:id="rId16"/>
    <p:sldId id="313" r:id="rId17"/>
    <p:sldId id="308" r:id="rId18"/>
    <p:sldId id="312" r:id="rId19"/>
    <p:sldId id="316" r:id="rId20"/>
    <p:sldId id="317" r:id="rId21"/>
    <p:sldId id="318" r:id="rId22"/>
    <p:sldId id="319" r:id="rId23"/>
    <p:sldId id="320" r:id="rId24"/>
    <p:sldId id="322" r:id="rId25"/>
    <p:sldId id="321" r:id="rId26"/>
    <p:sldId id="323" r:id="rId27"/>
    <p:sldId id="324" r:id="rId28"/>
    <p:sldId id="292" r:id="rId29"/>
    <p:sldId id="327" r:id="rId30"/>
    <p:sldId id="328" r:id="rId31"/>
    <p:sldId id="261" r:id="rId32"/>
    <p:sldId id="31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oeun707" initials="t" lastIdx="1" clrIdx="0">
    <p:extLst>
      <p:ext uri="{19B8F6BF-5375-455C-9EA6-DF929625EA0E}">
        <p15:presenceInfo xmlns:p15="http://schemas.microsoft.com/office/powerpoint/2012/main" userId="tjoeun70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E9A"/>
    <a:srgbClr val="EFD5B2"/>
    <a:srgbClr val="6BC0FF"/>
    <a:srgbClr val="4785B8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90" y="1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12T17:47:23.516" idx="1">
    <p:pos x="6034" y="1258"/>
    <p:text>knn 값을 1~10까지 돌려봤을 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E125B-97DD-4A74-81E8-576298B50240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A325A-DABB-4C6A-BB19-67FA4608E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3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7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slide" Target="slide18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6" Type="http://schemas.openxmlformats.org/officeDocument/2006/relationships/comments" Target="../comments/commen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2207927" y="4927816"/>
            <a:ext cx="7974832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/>
                </a:solidFill>
              </a:rPr>
              <a:t>Python</a:t>
            </a:r>
          </a:p>
          <a:p>
            <a:pPr algn="ctr"/>
            <a:endParaRPr lang="en-US" altLang="ko-KR" sz="5400" dirty="0">
              <a:solidFill>
                <a:schemeClr val="bg1"/>
              </a:solidFill>
            </a:endParaRPr>
          </a:p>
          <a:p>
            <a:pPr algn="ctr"/>
            <a:r>
              <a:rPr lang="en-US" altLang="ko-KR" sz="2500" dirty="0">
                <a:solidFill>
                  <a:schemeClr val="bg1"/>
                </a:solidFill>
              </a:rPr>
              <a:t>LOGIT,TREE,RF,KNN,ANN,SVM,KERAS</a:t>
            </a:r>
          </a:p>
          <a:p>
            <a:pPr algn="ctr"/>
            <a:endParaRPr lang="ko-KR" altLang="en-US" sz="5400" kern="1800" spc="11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22" y="2468804"/>
            <a:ext cx="4009081" cy="35576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54" y="2468804"/>
            <a:ext cx="4009081" cy="3557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687788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변수 </a:t>
            </a:r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 및 삭제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90682" y="3288536"/>
            <a:ext cx="448079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44509" y="5214317"/>
            <a:ext cx="415637" cy="188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9" y="2731709"/>
            <a:ext cx="4558707" cy="299059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63" y="2731708"/>
            <a:ext cx="4558707" cy="29905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1228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교체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60137" y="4414065"/>
            <a:ext cx="1207936" cy="979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02610" y="4414065"/>
            <a:ext cx="1207936" cy="105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2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1173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 sampling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2" y="2468805"/>
            <a:ext cx="4549521" cy="33056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330" y="2468805"/>
            <a:ext cx="4261374" cy="33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522083" y="1523683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828322" y="161597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분할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434106"/>
              </p:ext>
            </p:extLst>
          </p:nvPr>
        </p:nvGraphicFramePr>
        <p:xfrm>
          <a:off x="639469" y="2380974"/>
          <a:ext cx="5039108" cy="359920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59777">
                  <a:extLst>
                    <a:ext uri="{9D8B030D-6E8A-4147-A177-3AD203B41FA5}">
                      <a16:colId xmlns:a16="http://schemas.microsoft.com/office/drawing/2014/main" val="1754793533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2361087304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125699509"/>
                    </a:ext>
                  </a:extLst>
                </a:gridCol>
                <a:gridCol w="1259777">
                  <a:extLst>
                    <a:ext uri="{9D8B030D-6E8A-4147-A177-3AD203B41FA5}">
                      <a16:colId xmlns:a16="http://schemas.microsoft.com/office/drawing/2014/main" val="2700605324"/>
                    </a:ext>
                  </a:extLst>
                </a:gridCol>
              </a:tblGrid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0(%)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45954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3841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학습용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98495"/>
                  </a:ext>
                </a:extLst>
              </a:tr>
              <a:tr h="89980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합계</a:t>
                      </a:r>
                      <a:r>
                        <a:rPr lang="en-US" altLang="ko-KR" dirty="0" smtClean="0"/>
                        <a:t>(%)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8098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83" y="2376513"/>
            <a:ext cx="4980423" cy="35478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1903953" y="1615975"/>
            <a:ext cx="2480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데이터 분할</a:t>
            </a:r>
            <a:r>
              <a:rPr lang="en-US" altLang="ko-KR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(8:2)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6" y="1604318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값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58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2CC3CC-6130-4384-9FEA-35182870C37B}"/>
              </a:ext>
            </a:extLst>
          </p:cNvPr>
          <p:cNvSpPr/>
          <p:nvPr/>
        </p:nvSpPr>
        <p:spPr>
          <a:xfrm>
            <a:off x="481567" y="132286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D7D9DA-89CC-4495-9785-F603F73C3269}"/>
              </a:ext>
            </a:extLst>
          </p:cNvPr>
          <p:cNvSpPr/>
          <p:nvPr/>
        </p:nvSpPr>
        <p:spPr>
          <a:xfrm>
            <a:off x="6314157" y="132286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98152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2529923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변경 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6BD9F0-AF51-4E46-8841-32518A0028E8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34B70-481C-44F5-99CD-BE08FF33C7EC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A248C0-44F8-450E-9CBA-25F206A59AAC}"/>
              </a:ext>
            </a:extLst>
          </p:cNvPr>
          <p:cNvSpPr txBox="1"/>
          <p:nvPr/>
        </p:nvSpPr>
        <p:spPr>
          <a:xfrm>
            <a:off x="698152" y="207397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2E73-9946-4164-9BA8-534E04B4EFC1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39BF65-6860-4F62-A20D-B62B30DF2D4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49E53-BD8E-4B62-8458-B9AC1F08765C}"/>
              </a:ext>
            </a:extLst>
          </p:cNvPr>
          <p:cNvSpPr/>
          <p:nvPr/>
        </p:nvSpPr>
        <p:spPr>
          <a:xfrm>
            <a:off x="6474806" y="153534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5D213-9F93-46CE-892F-532138CFEAEE}"/>
              </a:ext>
            </a:extLst>
          </p:cNvPr>
          <p:cNvSpPr txBox="1"/>
          <p:nvPr/>
        </p:nvSpPr>
        <p:spPr>
          <a:xfrm>
            <a:off x="8306578" y="1615975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변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</a:t>
            </a:r>
            <a:r>
              <a:rPr lang="ko-KR" altLang="en-US" sz="28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후</a:t>
            </a:r>
            <a:endParaRPr lang="ko-KR" altLang="en-US" sz="28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스케일링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7" y="2745489"/>
            <a:ext cx="4684398" cy="30289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96" y="2646341"/>
            <a:ext cx="4684398" cy="31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176243" y="3262771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분석 및 결과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60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EEA3A4-A147-4F5B-AF5E-1036EC41AE8C}"/>
              </a:ext>
            </a:extLst>
          </p:cNvPr>
          <p:cNvCxnSpPr/>
          <p:nvPr/>
        </p:nvCxnSpPr>
        <p:spPr>
          <a:xfrm>
            <a:off x="1188523" y="5998665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3E9422-4BFE-429D-BD76-8957132380C2}"/>
              </a:ext>
            </a:extLst>
          </p:cNvPr>
          <p:cNvSpPr txBox="1"/>
          <p:nvPr/>
        </p:nvSpPr>
        <p:spPr>
          <a:xfrm>
            <a:off x="1731445" y="60748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변수 정보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50D9A36-DB9D-44CA-88AF-3C9A888DB8CE}"/>
              </a:ext>
            </a:extLst>
          </p:cNvPr>
          <p:cNvCxnSpPr/>
          <p:nvPr/>
        </p:nvCxnSpPr>
        <p:spPr>
          <a:xfrm>
            <a:off x="5137468" y="597958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C8D2FD-5051-493C-B239-BE85F97CB02E}"/>
              </a:ext>
            </a:extLst>
          </p:cNvPr>
          <p:cNvSpPr txBox="1"/>
          <p:nvPr/>
        </p:nvSpPr>
        <p:spPr>
          <a:xfrm>
            <a:off x="5590623" y="6074838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산점도</a:t>
            </a:r>
            <a:r>
              <a:rPr lang="ko-KR" altLang="en-US" sz="1400" dirty="0" smtClean="0"/>
              <a:t> 행렬</a:t>
            </a:r>
            <a:endParaRPr lang="ko-KR" altLang="en-US" sz="1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252ADB-03CE-4F6C-8C24-C8ECB39E7A87}"/>
              </a:ext>
            </a:extLst>
          </p:cNvPr>
          <p:cNvCxnSpPr/>
          <p:nvPr/>
        </p:nvCxnSpPr>
        <p:spPr>
          <a:xfrm>
            <a:off x="9039103" y="5979587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A3F362-776C-425B-8EEB-7F193D684990}"/>
              </a:ext>
            </a:extLst>
          </p:cNvPr>
          <p:cNvSpPr txBox="1"/>
          <p:nvPr/>
        </p:nvSpPr>
        <p:spPr>
          <a:xfrm>
            <a:off x="9108339" y="6074838"/>
            <a:ext cx="1899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변수들 간의 상관관계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45B82CF-5FFD-41A2-ABDB-370473527D9E}"/>
              </a:ext>
            </a:extLst>
          </p:cNvPr>
          <p:cNvSpPr/>
          <p:nvPr/>
        </p:nvSpPr>
        <p:spPr>
          <a:xfrm>
            <a:off x="469207" y="1539920"/>
            <a:ext cx="3476983" cy="3973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4D19866-514A-4134-A1E3-0DE5F3E147B9}"/>
              </a:ext>
            </a:extLst>
          </p:cNvPr>
          <p:cNvSpPr/>
          <p:nvPr/>
        </p:nvSpPr>
        <p:spPr>
          <a:xfrm>
            <a:off x="4423302" y="1539920"/>
            <a:ext cx="3466682" cy="39736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E2166D2-474B-4F20-B320-889538FC2C59}"/>
              </a:ext>
            </a:extLst>
          </p:cNvPr>
          <p:cNvSpPr/>
          <p:nvPr/>
        </p:nvSpPr>
        <p:spPr>
          <a:xfrm>
            <a:off x="8367096" y="1540701"/>
            <a:ext cx="3471297" cy="3972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8515AF1-B6F2-426D-B71E-0AC3349E4DC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228D846-9E3C-4C3B-855A-1258BE47EE1E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758FE3-8ADC-4DF1-8F0A-B191195971C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9435CC8-0EB1-482F-A60F-699F9D1A9595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298" y="2122955"/>
            <a:ext cx="3220892" cy="28075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197" y="2122955"/>
            <a:ext cx="3220892" cy="281789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51" y="2122955"/>
            <a:ext cx="3220892" cy="28075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660400" y="2848195"/>
            <a:ext cx="4732042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 eaLnBrk="0">
              <a:lnSpc>
                <a:spcPct val="150000"/>
              </a:lnSpc>
            </a:pPr>
            <a:r>
              <a:rPr lang="en-US" altLang="ko-KR" sz="1500" b="1" dirty="0" smtClean="0">
                <a:latin typeface="맑은 고딕" charset="0"/>
                <a:ea typeface="맑은 고딕" charset="0"/>
              </a:rPr>
              <a:t>R-squared(</a:t>
            </a:r>
            <a:r>
              <a:rPr lang="ko-KR" altLang="en-US" sz="1500" b="1" dirty="0" smtClean="0">
                <a:latin typeface="맑은 고딕" charset="0"/>
                <a:ea typeface="맑은 고딕" charset="0"/>
              </a:rPr>
              <a:t>설명력</a:t>
            </a:r>
            <a:r>
              <a:rPr lang="en-US" altLang="ko-KR" sz="1500" b="1" dirty="0" smtClean="0">
                <a:latin typeface="맑은 고딕" charset="0"/>
                <a:ea typeface="맑은 고딕" charset="0"/>
              </a:rPr>
              <a:t>) : 0.456(45%)</a:t>
            </a:r>
            <a:endParaRPr lang="ko-KR" altLang="en-US" sz="15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en-US" altLang="ko-KR" sz="1600" b="1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ko-KR" altLang="en-US" sz="1600" b="1" dirty="0" smtClean="0">
                <a:latin typeface="맑은 고딕" charset="0"/>
                <a:ea typeface="맑은 고딕" charset="0"/>
              </a:rPr>
              <a:t>유의하지 않은 변수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religion</a:t>
            </a:r>
            <a:endParaRPr lang="en-US" altLang="ko-KR" sz="1600" b="1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분석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44" y="1563658"/>
            <a:ext cx="4682439" cy="4638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22069D-4F8D-4805-A718-A002E3E6803E}"/>
              </a:ext>
            </a:extLst>
          </p:cNvPr>
          <p:cNvSpPr txBox="1"/>
          <p:nvPr/>
        </p:nvSpPr>
        <p:spPr>
          <a:xfrm>
            <a:off x="751229" y="70603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공통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365673" y="1958109"/>
            <a:ext cx="1650833" cy="147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708645" y="5209699"/>
            <a:ext cx="3534482" cy="19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0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hlinkClick r:id="rId2" action="ppaction://hlinksldjump"/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hlinkClick r:id="rId3" action="ppaction://hlinksldjump"/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hlinkClick r:id="rId4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hlinkClick r:id="rId5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hlinkClick r:id="rId6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hlinkClick r:id="rId7" action="ppaction://hlinksldjump"/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7" y="5594601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722784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48095" y="22380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40" y="3116693"/>
            <a:ext cx="4777823" cy="1495101"/>
          </a:xfrm>
          <a:prstGeom prst="rect">
            <a:avLst/>
          </a:prstGeom>
        </p:spPr>
      </p:pic>
      <p:pic>
        <p:nvPicPr>
          <p:cNvPr id="7" name="그림 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325" y="1712004"/>
            <a:ext cx="4857182" cy="9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8" grpId="0" animBg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C08834-ED35-45E6-B147-6F64B4C6C295}"/>
              </a:ext>
            </a:extLst>
          </p:cNvPr>
          <p:cNvGrpSpPr/>
          <p:nvPr/>
        </p:nvGrpSpPr>
        <p:grpSpPr>
          <a:xfrm>
            <a:off x="939800" y="880355"/>
            <a:ext cx="2749840" cy="707886"/>
            <a:chOff x="939800" y="1442839"/>
            <a:chExt cx="2749840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F72330-7E35-4F3E-8233-5EF2FA75D0AC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5346A5-0E50-4A80-AECC-3CD8A3A24059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 개요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076CB6-D359-4E8A-B7BA-83335D6CFD8F}"/>
              </a:ext>
            </a:extLst>
          </p:cNvPr>
          <p:cNvGrpSpPr/>
          <p:nvPr/>
        </p:nvGrpSpPr>
        <p:grpSpPr>
          <a:xfrm>
            <a:off x="939800" y="2173685"/>
            <a:ext cx="2429239" cy="707886"/>
            <a:chOff x="939800" y="1442839"/>
            <a:chExt cx="2429239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275C46-30D4-4E5A-A1AE-F7AB20CDC7FB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9CCD7-3E49-43B4-BB9C-7D7D8A386A9A}"/>
                </a:ext>
              </a:extLst>
            </p:cNvPr>
            <p:cNvSpPr txBox="1"/>
            <p:nvPr/>
          </p:nvSpPr>
          <p:spPr>
            <a:xfrm>
              <a:off x="1520456" y="1535172"/>
              <a:ext cx="18485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개요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C3C80B5-AE52-41E1-806D-EC76DD5D2936}"/>
              </a:ext>
            </a:extLst>
          </p:cNvPr>
          <p:cNvGrpSpPr/>
          <p:nvPr/>
        </p:nvGrpSpPr>
        <p:grpSpPr>
          <a:xfrm>
            <a:off x="939800" y="3467015"/>
            <a:ext cx="2749840" cy="707886"/>
            <a:chOff x="939800" y="1442839"/>
            <a:chExt cx="2749840" cy="7078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87F61B-E90A-4A24-8681-B60ABA115232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39A7FC-8333-48EF-848E-56B2C85A9A85}"/>
                </a:ext>
              </a:extLst>
            </p:cNvPr>
            <p:cNvSpPr txBox="1"/>
            <p:nvPr/>
          </p:nvSpPr>
          <p:spPr>
            <a:xfrm>
              <a:off x="1520456" y="1535172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전처리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4760344"/>
            <a:ext cx="3512869" cy="707886"/>
            <a:chOff x="939800" y="1442839"/>
            <a:chExt cx="3512869" cy="7078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2932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데이터 </a:t>
              </a:r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분석 및 결과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470A6DE-2F4E-4237-8E57-FDBF22BA9ADD}"/>
              </a:ext>
            </a:extLst>
          </p:cNvPr>
          <p:cNvGrpSpPr/>
          <p:nvPr/>
        </p:nvGrpSpPr>
        <p:grpSpPr>
          <a:xfrm>
            <a:off x="939800" y="5767349"/>
            <a:ext cx="4198954" cy="707886"/>
            <a:chOff x="939800" y="1442839"/>
            <a:chExt cx="4198954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A4652-189F-4F7A-8733-88CE2127DA4F}"/>
                </a:ext>
              </a:extLst>
            </p:cNvPr>
            <p:cNvSpPr txBox="1"/>
            <p:nvPr/>
          </p:nvSpPr>
          <p:spPr>
            <a:xfrm>
              <a:off x="939800" y="1442839"/>
              <a:ext cx="4997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1DDD34-AA67-466E-B208-A533DB29085E}"/>
                </a:ext>
              </a:extLst>
            </p:cNvPr>
            <p:cNvSpPr txBox="1"/>
            <p:nvPr/>
          </p:nvSpPr>
          <p:spPr>
            <a:xfrm>
              <a:off x="1520456" y="1535172"/>
              <a:ext cx="36182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Keras</a:t>
              </a:r>
              <a:r>
                <a:rPr lang="ko-KR" altLang="en-US" sz="2800" spc="-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이용한 </a:t>
              </a:r>
              <a:r>
                <a:rPr lang="ko-KR" altLang="en-US" sz="2800" spc="-3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기능구현</a:t>
              </a:r>
              <a:endParaRPr lang="ko-KR" altLang="en-US" sz="28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78" y="770009"/>
            <a:ext cx="6972321" cy="55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670" y="1709428"/>
            <a:ext cx="8715424" cy="435178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660400" y="1706566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70230" y="2258046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85" y="3240877"/>
            <a:ext cx="4513535" cy="13328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85" y="1729947"/>
            <a:ext cx="4516263" cy="758087"/>
          </a:xfrm>
          <a:prstGeom prst="rect">
            <a:avLst/>
          </a:prstGeom>
        </p:spPr>
      </p:pic>
      <p:pic>
        <p:nvPicPr>
          <p:cNvPr id="4" name="그림 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8934" y="1741452"/>
            <a:ext cx="4447318" cy="7703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0016" y="3298421"/>
            <a:ext cx="4421587" cy="1298648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4799771" y="2135243"/>
            <a:ext cx="1026690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670" y="1433420"/>
            <a:ext cx="8583432" cy="470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1" grpId="0" animBg="1"/>
      <p:bldP spid="32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60400" y="1722784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83843" y="2307156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019" y="1736815"/>
            <a:ext cx="5375541" cy="7099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990" y="3325458"/>
            <a:ext cx="5414556" cy="163700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40985" y="2087349"/>
            <a:ext cx="1211012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579" y="1346708"/>
            <a:ext cx="8449264" cy="44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1" grpId="0" animBg="1"/>
      <p:bldP spid="32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706566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62910" y="223127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24" y="1398564"/>
            <a:ext cx="5521018" cy="4487597"/>
          </a:xfrm>
          <a:prstGeom prst="rect">
            <a:avLst/>
          </a:prstGeom>
        </p:spPr>
      </p:pic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179" y="1714874"/>
            <a:ext cx="5540258" cy="10687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874" y="3294712"/>
            <a:ext cx="5512869" cy="168761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295715" y="2316095"/>
            <a:ext cx="2005831" cy="381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538480" y="1722784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69645" y="226529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03" y="1363199"/>
            <a:ext cx="5630937" cy="4920236"/>
          </a:xfrm>
          <a:prstGeom prst="rect">
            <a:avLst/>
          </a:prstGeom>
        </p:spPr>
      </p:pic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000" y="1754438"/>
            <a:ext cx="7028884" cy="65937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4410738" y="2115748"/>
            <a:ext cx="4117800" cy="258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940" y="3073671"/>
            <a:ext cx="4706025" cy="12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4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402" y="1371217"/>
            <a:ext cx="5898055" cy="4906185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39469" y="1564268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838780" y="213185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그림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07" y="1638023"/>
            <a:ext cx="5900779" cy="10158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364" y="3160435"/>
            <a:ext cx="5854178" cy="157457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814542" y="2206401"/>
            <a:ext cx="2502396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2" grpId="0" animBg="1"/>
      <p:bldP spid="33" grpId="0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243371" y="1385098"/>
            <a:ext cx="1550607" cy="15352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7151773" y="2874719"/>
            <a:ext cx="1550607" cy="15352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673D469-8239-434E-B299-6F9EC4AA2BEB}"/>
              </a:ext>
            </a:extLst>
          </p:cNvPr>
          <p:cNvCxnSpPr/>
          <p:nvPr/>
        </p:nvCxnSpPr>
        <p:spPr>
          <a:xfrm flipH="1">
            <a:off x="6316938" y="2851330"/>
            <a:ext cx="284358" cy="39128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/>
          <p:nvPr/>
        </p:nvCxnSpPr>
        <p:spPr>
          <a:xfrm>
            <a:off x="5474848" y="2833078"/>
            <a:ext cx="172136" cy="40877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D5A17-82F6-40DD-8C36-75E5B03A1327}"/>
              </a:ext>
            </a:extLst>
          </p:cNvPr>
          <p:cNvCxnSpPr/>
          <p:nvPr/>
        </p:nvCxnSpPr>
        <p:spPr>
          <a:xfrm flipH="1" flipV="1">
            <a:off x="4799770" y="3698573"/>
            <a:ext cx="441215" cy="4598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664A9DE-28F2-4095-935C-9F3E6B7A5948}"/>
              </a:ext>
            </a:extLst>
          </p:cNvPr>
          <p:cNvSpPr/>
          <p:nvPr/>
        </p:nvSpPr>
        <p:spPr>
          <a:xfrm>
            <a:off x="3522430" y="4356081"/>
            <a:ext cx="1550607" cy="153528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4410738" y="1385098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CB7EE98-C010-4E12-B294-6D7A0C58CB69}"/>
              </a:ext>
            </a:extLst>
          </p:cNvPr>
          <p:cNvSpPr/>
          <p:nvPr/>
        </p:nvSpPr>
        <p:spPr>
          <a:xfrm>
            <a:off x="5186042" y="3099557"/>
            <a:ext cx="1550607" cy="153528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451997" y="190041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Logit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52EEF-1642-45D9-8678-DB486E191C7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14B190-C859-473C-9AF3-08ED6384ED58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9FBBFB-238E-4B2C-9285-CC0BC3F72B4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0AB936-6EEE-4E1E-BC2D-A454F62C83DD}"/>
              </a:ext>
            </a:extLst>
          </p:cNvPr>
          <p:cNvSpPr txBox="1"/>
          <p:nvPr/>
        </p:nvSpPr>
        <p:spPr>
          <a:xfrm>
            <a:off x="751229" y="7080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종류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9E308E-1FB6-45DB-BAFE-00C8CE23A0D7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F1AB17E-6AD8-429E-9F47-AEB3881B9A5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5124835" y="5043794"/>
            <a:ext cx="1550607" cy="15352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3275256" y="2690484"/>
            <a:ext cx="1550607" cy="1535289"/>
          </a:xfrm>
          <a:prstGeom prst="ellipse">
            <a:avLst/>
          </a:prstGeom>
          <a:solidFill>
            <a:srgbClr val="396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6750939" y="4459422"/>
            <a:ext cx="1550607" cy="15352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3"/>
          </p:cNvCxnSpPr>
          <p:nvPr/>
        </p:nvCxnSpPr>
        <p:spPr>
          <a:xfrm flipV="1">
            <a:off x="4988301" y="4410008"/>
            <a:ext cx="424822" cy="28630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stCxn id="56" idx="1"/>
            <a:endCxn id="25" idx="5"/>
          </p:cNvCxnSpPr>
          <p:nvPr/>
        </p:nvCxnSpPr>
        <p:spPr>
          <a:xfrm flipH="1" flipV="1">
            <a:off x="6509568" y="4410008"/>
            <a:ext cx="468452" cy="2742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51" idx="0"/>
          </p:cNvCxnSpPr>
          <p:nvPr/>
        </p:nvCxnSpPr>
        <p:spPr>
          <a:xfrm>
            <a:off x="5881384" y="4576380"/>
            <a:ext cx="18755" cy="46741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7361603" y="342619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Tree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753595" y="4898592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ANN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3474567" y="3258073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SVM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348276" y="556850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KNN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6974382" y="5043794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+mj-lt"/>
              </a:rPr>
              <a:t>RF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5423098" y="3651559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분석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4646385" y="1915985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8D3267C6-70A4-4842-ABAE-2DC4613A4BF0}"/>
              </a:ext>
            </a:extLst>
          </p:cNvPr>
          <p:cNvCxnSpPr>
            <a:endCxn id="25" idx="6"/>
          </p:cNvCxnSpPr>
          <p:nvPr/>
        </p:nvCxnSpPr>
        <p:spPr>
          <a:xfrm flipH="1">
            <a:off x="6736649" y="3826309"/>
            <a:ext cx="415124" cy="408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1593538-5517-452F-9F7C-C7CE56E4DB19}"/>
              </a:ext>
            </a:extLst>
          </p:cNvPr>
          <p:cNvSpPr/>
          <p:nvPr/>
        </p:nvSpPr>
        <p:spPr>
          <a:xfrm>
            <a:off x="751229" y="1890910"/>
            <a:ext cx="1550607" cy="15352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0AF66-B48B-489E-8E3A-9CF32022AC6E}"/>
              </a:ext>
            </a:extLst>
          </p:cNvPr>
          <p:cNvSpPr txBox="1"/>
          <p:nvPr/>
        </p:nvSpPr>
        <p:spPr>
          <a:xfrm>
            <a:off x="986876" y="2421797"/>
            <a:ext cx="110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  <a:latin typeface="+mj-lt"/>
              </a:rPr>
              <a:t>Keras</a:t>
            </a:r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56" y="1400997"/>
            <a:ext cx="5830578" cy="453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03" y="1395466"/>
            <a:ext cx="5893032" cy="4543481"/>
          </a:xfrm>
          <a:prstGeom prst="rect">
            <a:avLst/>
          </a:prstGeom>
        </p:spPr>
      </p:pic>
      <p:pic>
        <p:nvPicPr>
          <p:cNvPr id="4" name="그림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802" y="1417657"/>
            <a:ext cx="5893032" cy="45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5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0" grpId="0" animBg="1"/>
      <p:bldP spid="23" grpId="0" animBg="1"/>
      <p:bldP spid="24" grpId="0" animBg="1"/>
      <p:bldP spid="25" grpId="0" animBg="1"/>
      <p:bldP spid="26" grpId="0"/>
      <p:bldP spid="51" grpId="0" animBg="1"/>
      <p:bldP spid="55" grpId="0" animBg="1"/>
      <p:bldP spid="56" grpId="0" animBg="1"/>
      <p:bldP spid="74" grpId="0"/>
      <p:bldP spid="75" grpId="0"/>
      <p:bldP spid="76" grpId="0"/>
      <p:bldP spid="77" grpId="0"/>
      <p:bldP spid="78" grpId="0"/>
      <p:bldP spid="79" grpId="0"/>
      <p:bldP spid="81" grpId="0"/>
      <p:bldP spid="33" grpId="0" animBg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BA712-6BAE-484F-97C2-E24F30E85C0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50046761"/>
              </p:ext>
            </p:extLst>
          </p:nvPr>
        </p:nvGraphicFramePr>
        <p:xfrm>
          <a:off x="7080698" y="1322602"/>
          <a:ext cx="4418100" cy="5160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70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662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분류방법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</a:rPr>
                        <a:t>정확도</a:t>
                      </a:r>
                      <a:endParaRPr lang="en-US" altLang="ko-KR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604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LOGIT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83.3%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31274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TREE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/>
                        <a:t>84.0%</a:t>
                      </a:r>
                      <a:endParaRPr lang="ko-KR" altLang="en-US" sz="1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RF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85.0%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84%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84.9%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ANN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84.4%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SVM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85.6%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-15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딥러닝</a:t>
                      </a:r>
                      <a:endParaRPr lang="ko-KR" altLang="en-US" sz="1800" spc="-15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85.0%</a:t>
                      </a:r>
                      <a:endParaRPr lang="ko-KR" altLang="en-US" sz="1800" spc="-15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55596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3BF058-DAFC-4B16-A830-CA24218C48F2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790262-CCA1-493D-86E2-04D39543DF7F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706F9-CA3E-473F-BB8B-6E262CF3790B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분석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F8CA6-36C5-4E9A-B227-6F286B09BC9F}"/>
              </a:ext>
            </a:extLst>
          </p:cNvPr>
          <p:cNvSpPr txBox="1"/>
          <p:nvPr/>
        </p:nvSpPr>
        <p:spPr>
          <a:xfrm>
            <a:off x="660400" y="694970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가장 좋은 분석 방법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DCEB5-7E86-4D28-A382-12D8F51E41CF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F051F70-8454-4C07-BBDD-76908C9B92D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468649"/>
            <a:ext cx="5962652" cy="48829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916997" y="5354025"/>
            <a:ext cx="712903" cy="350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5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65877" y="3262771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 smtClean="0">
                <a:solidFill>
                  <a:schemeClr val="accent6"/>
                </a:solidFill>
              </a:rPr>
              <a:t>Flask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이용한 </a:t>
            </a:r>
            <a:r>
              <a:rPr lang="ko-KR" altLang="en-US" sz="3600" spc="-300" dirty="0" err="1" smtClean="0">
                <a:solidFill>
                  <a:schemeClr val="accent6"/>
                </a:solidFill>
              </a:rPr>
              <a:t>기능구현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>
                <a:solidFill>
                  <a:schemeClr val="accent6"/>
                </a:solidFill>
              </a:rPr>
              <a:t>5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8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기능 구현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732" y="1206954"/>
            <a:ext cx="6518989" cy="5547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732" y="1224293"/>
            <a:ext cx="6518989" cy="5512797"/>
          </a:xfrm>
          <a:prstGeom prst="rect">
            <a:avLst/>
          </a:prstGeom>
        </p:spPr>
      </p:pic>
      <p:pic>
        <p:nvPicPr>
          <p:cNvPr id="3" name="그림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731" y="1206952"/>
            <a:ext cx="6518989" cy="55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580477" y="326277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결론</a:t>
            </a:r>
            <a:endParaRPr lang="en-US" altLang="ko-KR" sz="3600" spc="-300" dirty="0" smtClean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>
                <a:solidFill>
                  <a:schemeClr val="accent6"/>
                </a:solidFill>
              </a:rPr>
              <a:t>6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프로젝트 개요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70F0BD7-7C37-4FA0-A511-338C79658B9C}"/>
              </a:ext>
            </a:extLst>
          </p:cNvPr>
          <p:cNvSpPr txBox="1"/>
          <p:nvPr/>
        </p:nvSpPr>
        <p:spPr>
          <a:xfrm>
            <a:off x="1100200" y="3395918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A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62ECDA-73EF-4F8E-B554-95499FF29594}"/>
              </a:ext>
            </a:extLst>
          </p:cNvPr>
          <p:cNvSpPr txBox="1"/>
          <p:nvPr/>
        </p:nvSpPr>
        <p:spPr>
          <a:xfrm>
            <a:off x="2975758" y="3395918"/>
            <a:ext cx="455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ea"/>
                <a:ea typeface="+mj-ea"/>
              </a:rPr>
              <a:t>B</a:t>
            </a:r>
            <a:endParaRPr lang="ko-KR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4C77C4-9225-4A4B-B28D-BC08E9FC8BC0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84C75F-04A2-4090-B204-262286243FD7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0EB46-A41F-42D1-925C-1E1D34396238}"/>
              </a:ext>
            </a:extLst>
          </p:cNvPr>
          <p:cNvSpPr txBox="1"/>
          <p:nvPr/>
        </p:nvSpPr>
        <p:spPr>
          <a:xfrm>
            <a:off x="660400" y="138935"/>
            <a:ext cx="31406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결론</a:t>
            </a:r>
            <a:endParaRPr lang="ko-KR" altLang="en-US" sz="33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75297CD-9753-4A7F-A617-C272413A053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DBAEB18-2485-4E3F-B606-FB7927A74F53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758" y="1393283"/>
            <a:ext cx="6027928" cy="5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875154" y="303417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</a:rPr>
              <a:t>질의응답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0275B1-1ED2-46EC-B94E-A871976CED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FA6DD-21EE-48EA-B3A6-A6C68834365A}"/>
              </a:ext>
            </a:extLst>
          </p:cNvPr>
          <p:cNvSpPr txBox="1"/>
          <p:nvPr/>
        </p:nvSpPr>
        <p:spPr>
          <a:xfrm>
            <a:off x="4693211" y="5671820"/>
            <a:ext cx="2805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spc="-150" dirty="0" smtClean="0">
                <a:solidFill>
                  <a:schemeClr val="accent6"/>
                </a:solidFill>
                <a:latin typeface="+mj-ea"/>
                <a:ea typeface="+mj-ea"/>
              </a:rPr>
              <a:t>.</a:t>
            </a:r>
            <a:endParaRPr lang="ko-KR" altLang="en-US" sz="4000" spc="-15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16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B5C1EC-7630-48BC-9FD1-EFCC50085F10}"/>
              </a:ext>
            </a:extLst>
          </p:cNvPr>
          <p:cNvSpPr/>
          <p:nvPr/>
        </p:nvSpPr>
        <p:spPr>
          <a:xfrm>
            <a:off x="1095548" y="2042275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D8A406-4F30-443D-8177-A29B54DD9395}"/>
              </a:ext>
            </a:extLst>
          </p:cNvPr>
          <p:cNvSpPr/>
          <p:nvPr/>
        </p:nvSpPr>
        <p:spPr>
          <a:xfrm>
            <a:off x="2505248" y="2042275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대한민국의 연간 </a:t>
            </a:r>
            <a:r>
              <a:rPr lang="ko-KR" altLang="en-US" dirty="0" smtClean="0"/>
              <a:t>소득에 대한 성별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주거지 등의 차이 파악 및 예측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49509-1FA4-4223-8933-B25B2B77AE73}"/>
              </a:ext>
            </a:extLst>
          </p:cNvPr>
          <p:cNvSpPr txBox="1"/>
          <p:nvPr/>
        </p:nvSpPr>
        <p:spPr>
          <a:xfrm>
            <a:off x="1063821" y="220883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주제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09FF96-0F59-4044-8C06-615B0BACF7B3}"/>
              </a:ext>
            </a:extLst>
          </p:cNvPr>
          <p:cNvSpPr/>
          <p:nvPr/>
        </p:nvSpPr>
        <p:spPr>
          <a:xfrm>
            <a:off x="1116642" y="4221221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950DD-74D9-42BD-8E19-44E7030EF154}"/>
              </a:ext>
            </a:extLst>
          </p:cNvPr>
          <p:cNvSpPr/>
          <p:nvPr/>
        </p:nvSpPr>
        <p:spPr>
          <a:xfrm>
            <a:off x="2526342" y="4221221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소득 수준에 영향을 미치는 요인에 대한 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BCB27B-6DDB-41CD-B741-0D5D752D082A}"/>
              </a:ext>
            </a:extLst>
          </p:cNvPr>
          <p:cNvSpPr txBox="1"/>
          <p:nvPr/>
        </p:nvSpPr>
        <p:spPr>
          <a:xfrm>
            <a:off x="1095548" y="4375256"/>
            <a:ext cx="1210588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목적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751229" y="197033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개요</a:t>
              </a:r>
              <a:endParaRPr lang="ko-KR" altLang="en-US" sz="33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5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900800" y="3262771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개요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6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1890-4F0A-4C5E-9406-E164C4389724}"/>
              </a:ext>
            </a:extLst>
          </p:cNvPr>
          <p:cNvSpPr txBox="1"/>
          <p:nvPr/>
        </p:nvSpPr>
        <p:spPr>
          <a:xfrm>
            <a:off x="660400" y="2848195"/>
            <a:ext cx="47320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파일명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projtct_income.csv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2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latin typeface="맑은 고딕" charset="0"/>
                <a:ea typeface="맑은 고딕" charset="0"/>
              </a:rPr>
              <a:t>출처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kaggle.com</a:t>
            </a:r>
          </a:p>
          <a:p>
            <a:pPr indent="254000" eaLnBrk="0">
              <a:lnSpc>
                <a:spcPct val="150000"/>
              </a:lnSpc>
            </a:pP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데이터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600" b="1" dirty="0" err="1">
                <a:latin typeface="맑은 고딕" charset="0"/>
                <a:ea typeface="맑은 고딕" charset="0"/>
              </a:rPr>
              <a:t>기간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2005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년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~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2018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년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ko-KR" altLang="en-US" sz="12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en-US" altLang="ko-KR" sz="1600" b="1" dirty="0" err="1">
                <a:latin typeface="맑은 고딕" charset="0"/>
                <a:ea typeface="맑은 고딕" charset="0"/>
              </a:rPr>
              <a:t>변수</a:t>
            </a:r>
            <a:r>
              <a:rPr lang="en-US" altLang="ko-KR" sz="1600" b="1" dirty="0">
                <a:latin typeface="맑은 고딕" charset="0"/>
                <a:ea typeface="맑은 고딕" charset="0"/>
              </a:rPr>
              <a:t> : 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14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개</a:t>
            </a:r>
            <a:endParaRPr lang="en-US" altLang="ko-KR" sz="1600" b="1" dirty="0" smtClean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endParaRPr lang="en-US" altLang="ko-KR" sz="1600" b="1" dirty="0">
              <a:latin typeface="맑은 고딕" charset="0"/>
              <a:ea typeface="맑은 고딕" charset="0"/>
            </a:endParaRPr>
          </a:p>
          <a:p>
            <a:pPr indent="254000" eaLnBrk="0">
              <a:lnSpc>
                <a:spcPct val="150000"/>
              </a:lnSpc>
            </a:pPr>
            <a:r>
              <a:rPr lang="ko-KR" altLang="en-US" sz="1600" b="1" dirty="0" err="1" smtClean="0">
                <a:latin typeface="맑은 고딕" charset="0"/>
                <a:ea typeface="맑은 고딕" charset="0"/>
              </a:rPr>
              <a:t>샘플수</a:t>
            </a:r>
            <a:r>
              <a:rPr lang="en-US" altLang="ko-KR" sz="1600" b="1" dirty="0" smtClean="0">
                <a:latin typeface="맑은 고딕" charset="0"/>
                <a:ea typeface="맑은 고딕" charset="0"/>
              </a:rPr>
              <a:t>: 92857</a:t>
            </a:r>
            <a:r>
              <a:rPr lang="ko-KR" altLang="en-US" sz="1600" b="1" dirty="0" smtClean="0">
                <a:latin typeface="맑은 고딕" charset="0"/>
                <a:ea typeface="맑은 고딕" charset="0"/>
              </a:rPr>
              <a:t>개</a:t>
            </a:r>
            <a:endParaRPr lang="ko-KR" altLang="en-US" sz="1600" b="1" dirty="0">
              <a:latin typeface="맑은 고딕" charset="0"/>
              <a:ea typeface="맑은 고딕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793F3-B88A-4AD8-ACC7-AA766B65A8AE}"/>
              </a:ext>
            </a:extLst>
          </p:cNvPr>
          <p:cNvSpPr txBox="1"/>
          <p:nvPr/>
        </p:nvSpPr>
        <p:spPr>
          <a:xfrm>
            <a:off x="856971" y="188403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정보</a:t>
            </a:r>
            <a:endParaRPr lang="ko-KR" altLang="en-US" sz="32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3B4D0-C4BC-468B-B23F-37130FC5FFB7}"/>
              </a:ext>
            </a:extLst>
          </p:cNvPr>
          <p:cNvCxnSpPr>
            <a:cxnSpLocks/>
          </p:cNvCxnSpPr>
          <p:nvPr/>
        </p:nvCxnSpPr>
        <p:spPr>
          <a:xfrm>
            <a:off x="967563" y="1657725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개요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91" y="1666128"/>
            <a:ext cx="4279512" cy="44481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090050" y="2101950"/>
            <a:ext cx="1436335" cy="21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868377" y="1884039"/>
            <a:ext cx="1419709" cy="21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2A33E7-6D71-4807-9278-C9CB0623F58F}"/>
              </a:ext>
            </a:extLst>
          </p:cNvPr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C269B7-4A75-41AF-9C2E-FBC565700E7F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761AE3-5313-4EA9-9A51-021611DB65B9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105A2-F980-494E-9406-887693BD141D}"/>
              </a:ext>
            </a:extLst>
          </p:cNvPr>
          <p:cNvSpPr txBox="1"/>
          <p:nvPr/>
        </p:nvSpPr>
        <p:spPr>
          <a:xfrm>
            <a:off x="660400" y="202059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개요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34233-1052-4A59-BA47-1640EF8B9078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F69138-2C0E-4851-ADBA-1E21A1749871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5" y="1481285"/>
            <a:ext cx="10543270" cy="477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3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smtClean="0">
                <a:solidFill>
                  <a:schemeClr val="accent6"/>
                </a:solidFill>
              </a:rPr>
              <a:t>데이터 </a:t>
            </a:r>
            <a:r>
              <a:rPr lang="ko-KR" altLang="en-US" sz="3600" spc="-300" dirty="0" smtClean="0">
                <a:solidFill>
                  <a:schemeClr val="accent6"/>
                </a:solidFill>
              </a:rPr>
              <a:t>전처리</a:t>
            </a:r>
            <a:endParaRPr lang="ko-KR" altLang="en-US" sz="3600" spc="-3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</a:t>
            </a:r>
            <a:r>
              <a:rPr lang="en-US" altLang="ko-KR" sz="3200" spc="600" dirty="0">
                <a:solidFill>
                  <a:schemeClr val="accent6"/>
                </a:solidFill>
              </a:rPr>
              <a:t>3</a:t>
            </a:r>
            <a:r>
              <a:rPr lang="en-US" altLang="ko-KR" sz="3200" spc="600" dirty="0" smtClean="0">
                <a:solidFill>
                  <a:schemeClr val="accent6"/>
                </a:solidFill>
              </a:rPr>
              <a:t>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72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CA1E36-9C36-447C-BE92-3ABA5BB94B03}"/>
              </a:ext>
            </a:extLst>
          </p:cNvPr>
          <p:cNvSpPr/>
          <p:nvPr/>
        </p:nvSpPr>
        <p:spPr>
          <a:xfrm>
            <a:off x="929877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5E6F9-8ECD-4A6A-B8D5-C8AC3F8B23DD}"/>
              </a:ext>
            </a:extLst>
          </p:cNvPr>
          <p:cNvSpPr/>
          <p:nvPr/>
        </p:nvSpPr>
        <p:spPr>
          <a:xfrm>
            <a:off x="929877" y="2003306"/>
            <a:ext cx="153796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2F4B82-9363-452F-9D7E-DF77E8534EA6}"/>
              </a:ext>
            </a:extLst>
          </p:cNvPr>
          <p:cNvSpPr/>
          <p:nvPr/>
        </p:nvSpPr>
        <p:spPr>
          <a:xfrm>
            <a:off x="7511963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3106027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CBA0E3-7D99-485F-AA04-C128A1C31F74}"/>
              </a:ext>
            </a:extLst>
          </p:cNvPr>
          <p:cNvSpPr/>
          <p:nvPr/>
        </p:nvSpPr>
        <p:spPr>
          <a:xfrm>
            <a:off x="5280556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BBBAA-623B-4ADD-BD4B-809851D1D3C4}"/>
              </a:ext>
            </a:extLst>
          </p:cNvPr>
          <p:cNvSpPr txBox="1"/>
          <p:nvPr/>
        </p:nvSpPr>
        <p:spPr>
          <a:xfrm>
            <a:off x="2573547" y="3690508"/>
            <a:ext cx="667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B5DD1-996E-44BD-A789-4A76C87AF483}"/>
              </a:ext>
            </a:extLst>
          </p:cNvPr>
          <p:cNvSpPr txBox="1"/>
          <p:nvPr/>
        </p:nvSpPr>
        <p:spPr>
          <a:xfrm>
            <a:off x="4792713" y="3690165"/>
            <a:ext cx="877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6997790" y="3690508"/>
            <a:ext cx="514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7B8A0-A68D-47A5-AC70-AF524F503FFC}"/>
              </a:ext>
            </a:extLst>
          </p:cNvPr>
          <p:cNvSpPr txBox="1"/>
          <p:nvPr/>
        </p:nvSpPr>
        <p:spPr>
          <a:xfrm>
            <a:off x="1274706" y="2118279"/>
            <a:ext cx="862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3106026" y="2003306"/>
            <a:ext cx="153796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3381007" y="2143863"/>
            <a:ext cx="1053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5CAFB0-B133-4EB3-AC65-48AB29E9F551}"/>
              </a:ext>
            </a:extLst>
          </p:cNvPr>
          <p:cNvSpPr/>
          <p:nvPr/>
        </p:nvSpPr>
        <p:spPr>
          <a:xfrm>
            <a:off x="5280554" y="2003306"/>
            <a:ext cx="153796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4496-669C-47EA-828B-6B7F9D2C95C6}"/>
              </a:ext>
            </a:extLst>
          </p:cNvPr>
          <p:cNvSpPr txBox="1"/>
          <p:nvPr/>
        </p:nvSpPr>
        <p:spPr>
          <a:xfrm>
            <a:off x="5670096" y="2118279"/>
            <a:ext cx="83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17348F-5BA3-4B7D-8D68-35676EBD494B}"/>
              </a:ext>
            </a:extLst>
          </p:cNvPr>
          <p:cNvSpPr/>
          <p:nvPr/>
        </p:nvSpPr>
        <p:spPr>
          <a:xfrm>
            <a:off x="7511959" y="2003306"/>
            <a:ext cx="153796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74E1BB-6FC3-4B23-99CA-9F80E209C5C7}"/>
              </a:ext>
            </a:extLst>
          </p:cNvPr>
          <p:cNvSpPr txBox="1"/>
          <p:nvPr/>
        </p:nvSpPr>
        <p:spPr>
          <a:xfrm>
            <a:off x="7885160" y="2143863"/>
            <a:ext cx="7915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A449A-C329-4DE0-A470-C5168FA175D1}"/>
              </a:ext>
            </a:extLst>
          </p:cNvPr>
          <p:cNvSpPr txBox="1"/>
          <p:nvPr/>
        </p:nvSpPr>
        <p:spPr>
          <a:xfrm>
            <a:off x="1071928" y="3105389"/>
            <a:ext cx="1267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필요없는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세 </a:t>
            </a:r>
            <a:r>
              <a:rPr lang="ko-KR" altLang="en-US" sz="1400" dirty="0" smtClean="0"/>
              <a:t>변수 </a:t>
            </a:r>
            <a:r>
              <a:rPr lang="en-US" altLang="ko-KR" sz="1400" dirty="0" smtClean="0"/>
              <a:t>(occupation, </a:t>
            </a:r>
            <a:r>
              <a:rPr lang="en-US" altLang="ko-KR" sz="1400" dirty="0" err="1" smtClean="0"/>
              <a:t>ID,Year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삭제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3241087" y="3105389"/>
            <a:ext cx="1267837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dirty="0" smtClean="0"/>
              <a:t>Income</a:t>
            </a:r>
            <a:r>
              <a:rPr lang="ko-KR" altLang="en-US" sz="1400" dirty="0" smtClean="0"/>
              <a:t>의 평균 이상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이하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로 변수 </a:t>
            </a:r>
            <a:r>
              <a:rPr lang="en-US" altLang="ko-KR" sz="1400" dirty="0" smtClean="0"/>
              <a:t>label </a:t>
            </a:r>
            <a:r>
              <a:rPr lang="ko-KR" altLang="en-US" sz="1400" dirty="0" smtClean="0"/>
              <a:t>추가</a:t>
            </a:r>
            <a:endParaRPr lang="en-US" altLang="ko-KR" sz="1400" dirty="0" smtClean="0"/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남성은 </a:t>
            </a:r>
            <a:r>
              <a:rPr lang="en-US" altLang="ko-KR" sz="1400" dirty="0"/>
              <a:t>1 -&gt;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0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여성은 </a:t>
            </a:r>
            <a:r>
              <a:rPr lang="en-US" altLang="ko-KR" sz="1400" dirty="0"/>
              <a:t>2 -&gt; </a:t>
            </a:r>
            <a:r>
              <a:rPr lang="en-US" altLang="ko-KR" sz="1400" dirty="0" smtClean="0"/>
              <a:t>1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데이터 변환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EE21A9-800D-4871-92C9-1FEB85B645FA}"/>
              </a:ext>
            </a:extLst>
          </p:cNvPr>
          <p:cNvSpPr txBox="1"/>
          <p:nvPr/>
        </p:nvSpPr>
        <p:spPr>
          <a:xfrm>
            <a:off x="5415615" y="2905678"/>
            <a:ext cx="12678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결측 값은 </a:t>
            </a:r>
            <a:r>
              <a:rPr lang="en-US" altLang="ko-KR" sz="1500" dirty="0" err="1"/>
              <a:t>fillna</a:t>
            </a:r>
            <a:r>
              <a:rPr lang="ko-KR" altLang="en-US" sz="1500" dirty="0"/>
              <a:t>를 이용하여 </a:t>
            </a:r>
            <a:r>
              <a:rPr lang="en-US" altLang="ko-KR" sz="1500" dirty="0"/>
              <a:t>0</a:t>
            </a:r>
            <a:r>
              <a:rPr lang="ko-KR" altLang="en-US" sz="1500" dirty="0"/>
              <a:t> 데이터 대입</a:t>
            </a:r>
            <a:endParaRPr lang="en-US" altLang="ko-KR" sz="1500" dirty="0"/>
          </a:p>
          <a:p>
            <a:r>
              <a:rPr lang="en-US" altLang="ko-KR" sz="1400" dirty="0"/>
              <a:t> </a:t>
            </a:r>
            <a:r>
              <a:rPr lang="en-US" altLang="ko-KR" sz="1000" dirty="0" err="1" smtClean="0"/>
              <a:t>reasonnoneworker</a:t>
            </a:r>
            <a:r>
              <a:rPr lang="en-US" altLang="ko-KR" sz="1000" dirty="0"/>
              <a:t>(</a:t>
            </a:r>
            <a:r>
              <a:rPr lang="ko-KR" altLang="en-US" sz="1000" dirty="0"/>
              <a:t>직장 없는 이유</a:t>
            </a:r>
            <a:r>
              <a:rPr lang="en-US" altLang="ko-KR" sz="1000" dirty="0"/>
              <a:t>)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0</a:t>
            </a:r>
            <a:r>
              <a:rPr lang="ko-KR" altLang="en-US" sz="1000" dirty="0"/>
              <a:t>은 직장 </a:t>
            </a:r>
            <a:r>
              <a:rPr lang="ko-KR" altLang="en-US" sz="1000" dirty="0" smtClean="0"/>
              <a:t>있음 대체 및</a:t>
            </a:r>
            <a:r>
              <a:rPr lang="en-US" altLang="ko-KR" sz="1000" dirty="0" err="1" smtClean="0"/>
              <a:t>company_size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회사규모</a:t>
            </a:r>
            <a:r>
              <a:rPr lang="en-US" altLang="ko-KR" sz="1000" dirty="0"/>
              <a:t>)</a:t>
            </a:r>
            <a:r>
              <a:rPr lang="ko-KR" altLang="en-US" sz="1000" dirty="0"/>
              <a:t>에서의 </a:t>
            </a:r>
            <a:r>
              <a:rPr lang="en-US" altLang="ko-KR" sz="1000" dirty="0"/>
              <a:t>0</a:t>
            </a:r>
            <a:r>
              <a:rPr lang="ko-KR" altLang="en-US" sz="1000" dirty="0"/>
              <a:t>은 직장있음으로 대체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98EBEE-6206-4D4C-A2C1-E9F0AF605944}"/>
              </a:ext>
            </a:extLst>
          </p:cNvPr>
          <p:cNvSpPr txBox="1"/>
          <p:nvPr/>
        </p:nvSpPr>
        <p:spPr>
          <a:xfrm>
            <a:off x="7691237" y="3239988"/>
            <a:ext cx="11701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Under </a:t>
            </a:r>
            <a:r>
              <a:rPr lang="en-US" altLang="ko-KR" sz="1400" dirty="0" smtClean="0"/>
              <a:t>Sampling </a:t>
            </a:r>
            <a:r>
              <a:rPr lang="ko-KR" altLang="en-US" sz="1400" dirty="0" smtClean="0"/>
              <a:t>및 스케일링을 </a:t>
            </a:r>
            <a:r>
              <a:rPr lang="ko-KR" altLang="en-US" sz="1400" dirty="0"/>
              <a:t>통해 데이터의 불균형을 </a:t>
            </a:r>
            <a:r>
              <a:rPr lang="ko-KR" altLang="en-US" sz="1400" dirty="0" smtClean="0"/>
              <a:t>완화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4EF79F-DF34-4728-AEFD-F50FD5C3D2A9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C60B24E-FF0D-4CCB-BB69-32DE9F3BF9B3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95EF1E-8C98-4EC4-A462-AFF785CBB1AB}"/>
              </a:ext>
            </a:extLst>
          </p:cNvPr>
          <p:cNvSpPr txBox="1"/>
          <p:nvPr/>
        </p:nvSpPr>
        <p:spPr>
          <a:xfrm>
            <a:off x="639469" y="238575"/>
            <a:ext cx="3140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전처리</a:t>
            </a:r>
            <a:endParaRPr lang="en-US" altLang="ko-KR" sz="3300" spc="-3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F92359-5CF3-49FA-81C3-BCB37791E094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1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08E8FA1-1048-4F43-B66E-160F2A7CA25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4E3A27-6B43-4F1B-9139-C667006C05EE}"/>
              </a:ext>
            </a:extLst>
          </p:cNvPr>
          <p:cNvSpPr/>
          <p:nvPr/>
        </p:nvSpPr>
        <p:spPr>
          <a:xfrm>
            <a:off x="9743380" y="2003308"/>
            <a:ext cx="153796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89217B-71CA-4834-B7CA-41EC0207C89E}"/>
              </a:ext>
            </a:extLst>
          </p:cNvPr>
          <p:cNvSpPr/>
          <p:nvPr/>
        </p:nvSpPr>
        <p:spPr>
          <a:xfrm>
            <a:off x="9743379" y="2003306"/>
            <a:ext cx="1537961" cy="604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299B6-0F6A-4262-85CA-588BF3B3B920}"/>
              </a:ext>
            </a:extLst>
          </p:cNvPr>
          <p:cNvSpPr txBox="1"/>
          <p:nvPr/>
        </p:nvSpPr>
        <p:spPr>
          <a:xfrm>
            <a:off x="10018360" y="2143863"/>
            <a:ext cx="10533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</a:t>
            </a:r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846592-F5FB-4197-A214-7F4047E5B1F0}"/>
              </a:ext>
            </a:extLst>
          </p:cNvPr>
          <p:cNvSpPr txBox="1"/>
          <p:nvPr/>
        </p:nvSpPr>
        <p:spPr>
          <a:xfrm>
            <a:off x="9913105" y="3239988"/>
            <a:ext cx="126783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데이터를 </a:t>
            </a:r>
            <a:r>
              <a:rPr lang="en-US" altLang="ko-KR" sz="1400" dirty="0" smtClean="0"/>
              <a:t>8:2</a:t>
            </a:r>
          </a:p>
          <a:p>
            <a:pPr algn="just">
              <a:lnSpc>
                <a:spcPct val="120000"/>
              </a:lnSpc>
            </a:pPr>
            <a:r>
              <a:rPr lang="ko-KR" altLang="en-US" sz="1400" dirty="0" smtClean="0"/>
              <a:t>비율로 </a:t>
            </a:r>
            <a:r>
              <a:rPr lang="ko-KR" altLang="en-US" sz="1400" dirty="0" err="1" smtClean="0"/>
              <a:t>학습용과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검증요으로</a:t>
            </a:r>
            <a:r>
              <a:rPr lang="ko-KR" altLang="en-US" sz="1400" dirty="0" smtClean="0"/>
              <a:t> 분할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94F89D-A3E0-4115-B256-612A896AA812}"/>
              </a:ext>
            </a:extLst>
          </p:cNvPr>
          <p:cNvSpPr txBox="1"/>
          <p:nvPr/>
        </p:nvSpPr>
        <p:spPr>
          <a:xfrm>
            <a:off x="9183651" y="3690165"/>
            <a:ext cx="514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&gt;&gt;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094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432</Words>
  <Application>Microsoft Office PowerPoint</Application>
  <PresentationFormat>와이드스크린</PresentationFormat>
  <Paragraphs>259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tjoeun707</cp:lastModifiedBy>
  <cp:revision>54</cp:revision>
  <dcterms:created xsi:type="dcterms:W3CDTF">2021-02-14T00:18:03Z</dcterms:created>
  <dcterms:modified xsi:type="dcterms:W3CDTF">2022-07-13T09:12:04Z</dcterms:modified>
</cp:coreProperties>
</file>