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57" r:id="rId4"/>
    <p:sldId id="258" r:id="rId5"/>
    <p:sldId id="279" r:id="rId6"/>
    <p:sldId id="259" r:id="rId7"/>
    <p:sldId id="261" r:id="rId8"/>
    <p:sldId id="260" r:id="rId9"/>
    <p:sldId id="262" r:id="rId10"/>
    <p:sldId id="265" r:id="rId11"/>
    <p:sldId id="264" r:id="rId12"/>
    <p:sldId id="266" r:id="rId13"/>
    <p:sldId id="268" r:id="rId14"/>
    <p:sldId id="267" r:id="rId15"/>
    <p:sldId id="271" r:id="rId16"/>
    <p:sldId id="270" r:id="rId17"/>
    <p:sldId id="272" r:id="rId18"/>
    <p:sldId id="280" r:id="rId19"/>
    <p:sldId id="276" r:id="rId20"/>
    <p:sldId id="275" r:id="rId21"/>
    <p:sldId id="281" r:id="rId22"/>
    <p:sldId id="282" r:id="rId23"/>
    <p:sldId id="278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5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707" initials="t" lastIdx="13" clrIdx="0">
    <p:extLst>
      <p:ext uri="{19B8F6BF-5375-455C-9EA6-DF929625EA0E}">
        <p15:presenceInfo xmlns:p15="http://schemas.microsoft.com/office/powerpoint/2012/main" userId="tjoeun7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5:36:46.102" idx="1">
    <p:pos x="5419" y="1702"/>
    <p:text>(하이퍼링크로 각 볼 챕터로 이동)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6:57:28.975" idx="3">
    <p:pos x="6574" y="1099"/>
    <p:text>class - 데이터 타입 정보
dim - 데이터의 행 및 열의 개수
nrow - 데이터의 행(row) 개수, 일반적으로 R에서는 Observation의 개수
ncol - 데이터의 열(column) 개수, 일반적으로 R에서는 Variables의 개수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25:50.228" idx="4">
    <p:pos x="6994" y="312"/>
    <p:text>이동평균을 시킴으로써 오히려 분산이 더 불안정 해 졌으므로 이동 평균선은 기각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28:25.310" idx="5">
    <p:pos x="7152" y="946"/>
    <p:text>1차 차분이 가장 분산이 안정적이므로 1차차분 채용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28:25.310" idx="5">
    <p:pos x="7152" y="946"/>
    <p:text>차분 전 자기 상관함수는 많은 폭으로 벗어 나 있고 부분상관함수는 차분 후 보다 1단계 전이지만 큰 폭으로 벗어 남을 알 수 있다.</p:text>
    <p:extLst>
      <p:ext uri="{C676402C-5697-4E1C-873F-D02D1690AC5C}">
        <p15:threadingInfo xmlns:p15="http://schemas.microsoft.com/office/powerpoint/2012/main" timeZoneBias="-540"/>
      </p:ext>
    </p:extLst>
  </p:cm>
  <p:cm authorId="1" dt="2022-07-04T15:39:36.541" idx="6">
    <p:pos x="7152" y="1082"/>
    <p:text>ACF(자기상관함수) 와 PACF(부분 상관함수
모두 2 이후 안정권 안에 들어옴을 알 수 있다.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50:11.046" idx="7">
    <p:pos x="6994" y="140"/>
    <p:text>ma1 =&gt; 이동평균선 계수        sma1 =&gt; 계절성 (데이터엔 없음)</p:text>
    <p:extLst>
      <p:ext uri="{C676402C-5697-4E1C-873F-D02D1690AC5C}">
        <p15:threadingInfo xmlns:p15="http://schemas.microsoft.com/office/powerpoint/2012/main" timeZoneBias="-540"/>
      </p:ext>
    </p:extLst>
  </p:cm>
  <p:cm authorId="1" dt="2022-07-04T15:55:34.791" idx="8">
    <p:pos x="6994" y="276"/>
    <p:text>ma1  0.827 &lt; 0.126*1.98가 성립되지 않으므로(유의하지 않다)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  <p:cm authorId="1" dt="2022-07-04T15:57:44.358" idx="9">
    <p:pos x="6994" y="412"/>
    <p:text>그래프로 표현했을 때 오르지도 내리지도 않을 것을 예측했다.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5:59:02.457" idx="10">
    <p:pos x="10" y="10"/>
    <p:text>직접 계산한 1,1,2를 대입</p:text>
    <p:extLst>
      <p:ext uri="{C676402C-5697-4E1C-873F-D02D1690AC5C}">
        <p15:threadingInfo xmlns:p15="http://schemas.microsoft.com/office/powerpoint/2012/main" timeZoneBias="-540"/>
      </p:ext>
    </p:extLst>
  </p:cm>
  <p:cm authorId="1" dt="2022-07-04T15:59:49.945" idx="11">
    <p:pos x="10" y="146"/>
    <p:text>ar1, 과 ma1이 유의한 값이란걸 알 수 있다.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  <p:cm authorId="1" dt="2022-07-04T16:02:24.149" idx="12">
    <p:pos x="10" y="282"/>
    <p:text>GDP 하락후 다시 회복하는 것을 예측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4T16:15:18.063" idx="1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BD88-DFDA-47B1-8C65-DD9D26E19ED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8ED7-A70C-46BC-95D1-A512CC6FB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9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6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0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2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1AD0-B0FB-469F-ABFB-4280DEF5050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56C5-EE9D-4041-ADCD-117D2A71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빅데이터 </a:t>
            </a:r>
            <a:r>
              <a:rPr lang="en-US" altLang="ko-KR" dirty="0" smtClean="0"/>
              <a:t>AI </a:t>
            </a:r>
            <a:br>
              <a:rPr lang="en-US" altLang="ko-KR" dirty="0" smtClean="0"/>
            </a:br>
            <a:r>
              <a:rPr lang="ko-KR" altLang="en-US" sz="2500" dirty="0" err="1" smtClean="0"/>
              <a:t>시계열</a:t>
            </a:r>
            <a:r>
              <a:rPr lang="ko-KR" altLang="en-US" sz="2500" dirty="0" smtClean="0"/>
              <a:t> 및 </a:t>
            </a:r>
            <a:r>
              <a:rPr lang="ko-KR" altLang="en-US" sz="2500" dirty="0" err="1" smtClean="0"/>
              <a:t>텐서플로우</a:t>
            </a:r>
            <a:endParaRPr lang="ko-KR" altLang="en-US" sz="2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82249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텐서플로우</a:t>
            </a:r>
            <a:endParaRPr lang="en-US" altLang="ko-KR" dirty="0" smtClean="0"/>
          </a:p>
          <a:p>
            <a:r>
              <a:rPr lang="en-US" altLang="ko-KR" dirty="0" smtClean="0"/>
              <a:t>R – </a:t>
            </a:r>
            <a:r>
              <a:rPr lang="ko-KR" altLang="en-US" dirty="0" err="1" smtClean="0"/>
              <a:t>시계열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04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차분을 이용하여 전처리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세계 변수 사용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1514" y="1825625"/>
            <a:ext cx="4502285" cy="4351338"/>
          </a:xfrm>
        </p:spPr>
        <p:txBody>
          <a:bodyPr/>
          <a:lstStyle/>
          <a:p>
            <a:r>
              <a:rPr lang="ko-KR" altLang="en-US" dirty="0" smtClean="0"/>
              <a:t>분산이 일정하지 않아 불안정한 데이터이다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ACF(</a:t>
            </a:r>
            <a:r>
              <a:rPr lang="ko-KR" altLang="en-US" dirty="0" smtClean="0"/>
              <a:t>자기 </a:t>
            </a:r>
            <a:r>
              <a:rPr lang="ko-KR" altLang="en-US" dirty="0" err="1" smtClean="0"/>
              <a:t>상관함수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PACF(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상관함수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상당수 안정권 밖으로 나가 불안정한 데이터이다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08" y="1561633"/>
            <a:ext cx="3200506" cy="2219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9" y="1475251"/>
            <a:ext cx="3200506" cy="217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9" y="3979248"/>
            <a:ext cx="3231935" cy="21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차분을 이용하여 전처리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1514" y="1825625"/>
            <a:ext cx="4502285" cy="4351338"/>
          </a:xfrm>
        </p:spPr>
        <p:txBody>
          <a:bodyPr/>
          <a:lstStyle/>
          <a:p>
            <a:r>
              <a:rPr lang="ko-KR" altLang="en-US" dirty="0" smtClean="0"/>
              <a:t>분산이 커짐으로써 </a:t>
            </a:r>
            <a:r>
              <a:rPr lang="ko-KR" altLang="en-US" dirty="0" smtClean="0"/>
              <a:t>조금 더 안전성이 높아졌다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ACF(</a:t>
            </a:r>
            <a:r>
              <a:rPr lang="ko-KR" altLang="en-US" dirty="0" smtClean="0"/>
              <a:t>자기 </a:t>
            </a:r>
            <a:r>
              <a:rPr lang="ko-KR" altLang="en-US" dirty="0" err="1" smtClean="0"/>
              <a:t>상관함수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PACF(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상관함수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전처리 전보다 </a:t>
            </a:r>
            <a:r>
              <a:rPr lang="ko-KR" altLang="en-US" dirty="0" err="1" smtClean="0"/>
              <a:t>안전권에</a:t>
            </a:r>
            <a:r>
              <a:rPr lang="ko-KR" altLang="en-US" dirty="0" smtClean="0"/>
              <a:t> 들어갔다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" y="1417220"/>
            <a:ext cx="3200506" cy="21280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8" y="3919666"/>
            <a:ext cx="3200506" cy="21392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707" y="1515853"/>
            <a:ext cx="3000406" cy="20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소프트웨어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(3.9.12)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아리마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84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오토 </a:t>
            </a:r>
            <a:r>
              <a:rPr lang="ko-KR" altLang="en-US" dirty="0" err="1" smtClean="0"/>
              <a:t>아리마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5160" y="1482980"/>
            <a:ext cx="4358640" cy="51661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Auto </a:t>
            </a:r>
            <a:r>
              <a:rPr lang="en-US" altLang="ko-KR" sz="2000" dirty="0" err="1" smtClean="0"/>
              <a:t>arima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p,d,q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(0,0,2)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제시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Ljung</a:t>
            </a:r>
            <a:r>
              <a:rPr lang="en-US" altLang="ko-KR" sz="2000" dirty="0" smtClean="0"/>
              <a:t>-Box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0.5</a:t>
            </a:r>
            <a:r>
              <a:rPr lang="ko-KR" altLang="en-US" sz="2000" dirty="0"/>
              <a:t>미만 이므로 시간대 별 </a:t>
            </a:r>
            <a:r>
              <a:rPr lang="ko-KR" altLang="en-US" sz="2000" dirty="0" err="1"/>
              <a:t>잔차가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상관관계가 있다</a:t>
            </a:r>
            <a:r>
              <a:rPr lang="en-US" altLang="ko-KR" sz="2000" dirty="0" smtClean="0"/>
              <a:t>. -&gt;</a:t>
            </a:r>
            <a:r>
              <a:rPr lang="ko-KR" altLang="en-US" sz="2000" dirty="0" err="1" smtClean="0"/>
              <a:t>백색잡음이므로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안정적 시계열데이터이다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Jqrque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0.05</a:t>
            </a:r>
            <a:r>
              <a:rPr lang="ko-KR" altLang="en-US" sz="2000" dirty="0" smtClean="0"/>
              <a:t>보다 높다는 것을 통해 비정규 분포임을 알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백색 잡음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자기상관성이 없는 </a:t>
            </a:r>
            <a:r>
              <a:rPr lang="ko-KR" altLang="en-US" sz="1500" dirty="0" err="1" smtClean="0"/>
              <a:t>시계열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P : </a:t>
            </a:r>
            <a:r>
              <a:rPr lang="en-US" altLang="ko-KR" sz="1500" dirty="0" err="1" smtClean="0"/>
              <a:t>ar</a:t>
            </a:r>
            <a:r>
              <a:rPr lang="en-US" altLang="ko-KR" sz="1500" dirty="0" smtClean="0"/>
              <a:t>(ACF)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d :</a:t>
            </a:r>
            <a:r>
              <a:rPr lang="ko-KR" altLang="en-US" sz="1500" dirty="0" err="1" smtClean="0"/>
              <a:t>차분차수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q : ma(PACF) 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2" y="1690688"/>
            <a:ext cx="2920667" cy="5692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9970"/>
            <a:ext cx="5622508" cy="41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아리마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5160" y="1482980"/>
            <a:ext cx="4358640" cy="51661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직접 </a:t>
            </a:r>
            <a:r>
              <a:rPr lang="en-US" altLang="ko-KR" sz="2000" dirty="0" smtClean="0"/>
              <a:t>PCA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PACF</a:t>
            </a:r>
            <a:r>
              <a:rPr lang="ko-KR" altLang="en-US" sz="2000" dirty="0" smtClean="0"/>
              <a:t>의 그래프를 보고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p,d,q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(2,1,3)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제시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오토 </a:t>
            </a:r>
            <a:r>
              <a:rPr lang="ko-KR" altLang="en-US" sz="2000" dirty="0" err="1" smtClean="0"/>
              <a:t>아리마에</a:t>
            </a:r>
            <a:r>
              <a:rPr lang="ko-KR" altLang="en-US" sz="2000" dirty="0" smtClean="0"/>
              <a:t> 비해 변수들의 </a:t>
            </a:r>
            <a:r>
              <a:rPr lang="en-US" altLang="ko-KR" sz="2000" dirty="0" smtClean="0"/>
              <a:t>P-value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높은것을</a:t>
            </a:r>
            <a:r>
              <a:rPr lang="ko-KR" altLang="en-US" sz="2000" dirty="0" smtClean="0"/>
              <a:t> 확인 </a:t>
            </a:r>
            <a:r>
              <a:rPr lang="ko-KR" altLang="en-US" sz="2000" dirty="0" err="1" smtClean="0"/>
              <a:t>오토아리마</a:t>
            </a:r>
            <a:r>
              <a:rPr lang="ko-KR" altLang="en-US" sz="2000" dirty="0" smtClean="0"/>
              <a:t> 채용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P : </a:t>
            </a:r>
            <a:r>
              <a:rPr lang="en-US" altLang="ko-KR" sz="1500" dirty="0" err="1" smtClean="0"/>
              <a:t>ar</a:t>
            </a:r>
            <a:r>
              <a:rPr lang="en-US" altLang="ko-KR" sz="1500" dirty="0" smtClean="0"/>
              <a:t>(ACF)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d :</a:t>
            </a:r>
            <a:r>
              <a:rPr lang="ko-KR" altLang="en-US" sz="1500" dirty="0" err="1" smtClean="0"/>
              <a:t>차분차수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q : ma(PACF) </a:t>
            </a:r>
            <a:endParaRPr lang="ko-KR" altLang="en-US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2" y="1846108"/>
            <a:ext cx="5678404" cy="46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14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데이터 개요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각 국의 </a:t>
            </a:r>
            <a:r>
              <a:rPr lang="en-US" altLang="ko-KR" sz="2000" dirty="0"/>
              <a:t>GDP</a:t>
            </a:r>
            <a:r>
              <a:rPr lang="ko-KR" altLang="en-US" sz="2000" dirty="0"/>
              <a:t>을 구하고 </a:t>
            </a:r>
            <a:r>
              <a:rPr lang="ko-KR" altLang="en-US" sz="2000" dirty="0" err="1"/>
              <a:t>예상값을</a:t>
            </a:r>
            <a:r>
              <a:rPr lang="ko-KR" altLang="en-US" sz="2000" dirty="0"/>
              <a:t> 구함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프로젝트 목적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코로나 및 전쟁 등으로 인한  </a:t>
            </a:r>
            <a:r>
              <a:rPr lang="en-US" altLang="ko-KR" sz="2000" dirty="0"/>
              <a:t>GDP</a:t>
            </a:r>
            <a:r>
              <a:rPr lang="ko-KR" altLang="en-US" sz="2000" dirty="0"/>
              <a:t> 감소가 얼마나 더 진행 될지 예상해 보는 것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44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54" y="1411706"/>
            <a:ext cx="11138492" cy="47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430" y="2087787"/>
            <a:ext cx="3727060" cy="35269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2249523"/>
            <a:ext cx="501716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eaLnBrk="0">
              <a:lnSpc>
                <a:spcPct val="150000"/>
              </a:lnSpc>
            </a:pPr>
            <a:r>
              <a:rPr lang="en-US" altLang="ko-KR" b="1" dirty="0" err="1" smtClean="0">
                <a:latin typeface="맑은 고딕" charset="0"/>
                <a:ea typeface="맑은 고딕" charset="0"/>
              </a:rPr>
              <a:t>파일명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: </a:t>
            </a:r>
            <a:r>
              <a:rPr lang="en-US" altLang="ko-KR" b="1" dirty="0">
                <a:latin typeface="맑은 고딕" charset="0"/>
                <a:ea typeface="맑은 고딕" charset="0"/>
              </a:rPr>
              <a:t>projtct_GDP.csv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400" b="1" strike="noStrike" cap="none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b="1" dirty="0" err="1" smtClean="0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 smtClean="0">
                <a:latin typeface="맑은 고딕" charset="0"/>
                <a:ea typeface="맑은 고딕" charset="0"/>
              </a:rPr>
              <a:t>출처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: </a:t>
            </a:r>
            <a:r>
              <a:rPr lang="ko-KR" altLang="en-US" b="1" dirty="0">
                <a:latin typeface="맑은 고딕" charset="0"/>
                <a:ea typeface="맑은 고딕" charset="0"/>
              </a:rPr>
              <a:t>한국은행 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통계국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	https</a:t>
            </a:r>
            <a:r>
              <a:rPr lang="en-US" altLang="ko-KR" b="1" dirty="0">
                <a:latin typeface="맑은 고딕" charset="0"/>
                <a:ea typeface="맑은 고딕" charset="0"/>
              </a:rPr>
              <a:t>://ecos.bok.or.kr/#/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b="1" dirty="0" err="1" smtClean="0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 smtClean="0">
                <a:latin typeface="맑은 고딕" charset="0"/>
                <a:ea typeface="맑은 고딕" charset="0"/>
              </a:rPr>
              <a:t>기간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: </a:t>
            </a:r>
            <a:r>
              <a:rPr lang="en-US" altLang="ko-KR" b="1" dirty="0">
                <a:latin typeface="맑은 고딕" charset="0"/>
                <a:ea typeface="맑은 고딕" charset="0"/>
              </a:rPr>
              <a:t>1960</a:t>
            </a:r>
            <a:r>
              <a:rPr lang="ko-KR" altLang="en-US" b="1" dirty="0">
                <a:latin typeface="맑은 고딕" charset="0"/>
                <a:ea typeface="맑은 고딕" charset="0"/>
              </a:rPr>
              <a:t>년</a:t>
            </a:r>
            <a:r>
              <a:rPr lang="en-US" altLang="ko-KR" b="1" dirty="0">
                <a:latin typeface="맑은 고딕" charset="0"/>
                <a:ea typeface="맑은 고딕" charset="0"/>
              </a:rPr>
              <a:t>~2020</a:t>
            </a:r>
            <a:r>
              <a:rPr lang="ko-KR" altLang="en-US" b="1" dirty="0">
                <a:latin typeface="맑은 고딕" charset="0"/>
                <a:ea typeface="맑은 고딕" charset="0"/>
              </a:rPr>
              <a:t>년</a:t>
            </a:r>
            <a:r>
              <a:rPr lang="en-US" altLang="ko-KR" b="1" dirty="0">
                <a:latin typeface="맑은 고딕" charset="0"/>
                <a:ea typeface="맑은 고딕" charset="0"/>
              </a:rPr>
              <a:t>(1</a:t>
            </a:r>
            <a:r>
              <a:rPr lang="ko-KR" altLang="en-US" b="1" dirty="0">
                <a:latin typeface="맑은 고딕" charset="0"/>
                <a:ea typeface="맑은 고딕" charset="0"/>
              </a:rPr>
              <a:t>년</a:t>
            </a:r>
            <a:r>
              <a:rPr lang="en-US" altLang="ko-KR" b="1" dirty="0">
                <a:latin typeface="맑은 고딕" charset="0"/>
                <a:ea typeface="맑은 고딕" charset="0"/>
              </a:rPr>
              <a:t>)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400" b="1" strike="noStrike" cap="none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b="1" dirty="0" err="1" smtClean="0">
                <a:latin typeface="맑은 고딕" charset="0"/>
                <a:ea typeface="맑은 고딕" charset="0"/>
              </a:rPr>
              <a:t>변수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: 46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개</a:t>
            </a:r>
            <a:endParaRPr lang="ko-KR" altLang="en-US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21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1960</a:t>
            </a:r>
            <a:r>
              <a:rPr lang="ko-KR" altLang="en-US" sz="2000" dirty="0" smtClean="0"/>
              <a:t>년부터 측정이 되어 있으나 추 후에 측정된 국가가 있어 </a:t>
            </a:r>
            <a:r>
              <a:rPr lang="en-US" altLang="ko-KR" sz="2000" dirty="0" smtClean="0"/>
              <a:t>1959</a:t>
            </a:r>
            <a:r>
              <a:rPr lang="ko-KR" altLang="en-US" sz="2000" dirty="0" smtClean="0"/>
              <a:t>년 추가 후 전 국가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대입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아시아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북아메리카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남아메리카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유럽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세계로 각 국가 데이터 추가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데이터가 불안정할 경우 차분을 통하여 안정성을 높임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이동평균을</a:t>
            </a:r>
            <a:r>
              <a:rPr lang="ko-KR" altLang="en-US" sz="2000" dirty="0" smtClean="0"/>
              <a:t> 이용하여 안정성을 높임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5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후 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8" y="1546309"/>
            <a:ext cx="11710683" cy="49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(N</a:t>
            </a:r>
            <a:r>
              <a:rPr lang="ko-KR" altLang="en-US" sz="2000" dirty="0" smtClean="0"/>
              <a:t>차 이동평균선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62" y="2130425"/>
            <a:ext cx="3665328" cy="34522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263642" y="3288631"/>
            <a:ext cx="962527" cy="80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21" y="1377315"/>
            <a:ext cx="498667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62" y="2130425"/>
            <a:ext cx="3665328" cy="34522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06189" y="3224463"/>
            <a:ext cx="962527" cy="80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79" y="1645490"/>
            <a:ext cx="4922421" cy="47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상관함수</a:t>
            </a:r>
            <a:r>
              <a:rPr lang="ko-KR" altLang="en-US" sz="2000" dirty="0" smtClean="0"/>
              <a:t> 그래프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오른쪽 화살표 4"/>
          <p:cNvSpPr/>
          <p:nvPr/>
        </p:nvSpPr>
        <p:spPr>
          <a:xfrm>
            <a:off x="5406189" y="3224463"/>
            <a:ext cx="962527" cy="80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9846"/>
            <a:ext cx="4276549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92" y="1449846"/>
            <a:ext cx="4216668" cy="44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</a:t>
            </a:r>
            <a:r>
              <a:rPr lang="ko-KR" altLang="en-US" dirty="0" err="1" smtClean="0"/>
              <a:t>아리마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오토아리마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226"/>
            <a:ext cx="3893820" cy="70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2991"/>
            <a:ext cx="4382067" cy="3090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67" y="1464946"/>
            <a:ext cx="4540953" cy="44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</a:t>
            </a:r>
            <a:r>
              <a:rPr lang="ko-KR" altLang="en-US" dirty="0" err="1" smtClean="0"/>
              <a:t>아리마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아리마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974740"/>
            <a:ext cx="5333999" cy="795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3328242"/>
            <a:ext cx="5203359" cy="1495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90" y="1567070"/>
            <a:ext cx="4438650" cy="44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16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데이터 개요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9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z="1800" dirty="0" smtClean="0"/>
              <a:t>각 </a:t>
            </a:r>
            <a:r>
              <a:rPr lang="ko-KR" altLang="en-US" sz="1800" dirty="0"/>
              <a:t>국의 </a:t>
            </a:r>
            <a:r>
              <a:rPr lang="en-US" altLang="ko-KR" sz="1800" dirty="0" smtClean="0"/>
              <a:t>GDP</a:t>
            </a:r>
            <a:r>
              <a:rPr lang="ko-KR" altLang="en-US" sz="1800" dirty="0" smtClean="0"/>
              <a:t>을 구하고 </a:t>
            </a:r>
            <a:r>
              <a:rPr lang="ko-KR" altLang="en-US" sz="1800" dirty="0" err="1" smtClean="0"/>
              <a:t>예상값을</a:t>
            </a:r>
            <a:r>
              <a:rPr lang="ko-KR" altLang="en-US" sz="1800" dirty="0" smtClean="0"/>
              <a:t> 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목적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 smtClean="0"/>
              <a:t>코로나 </a:t>
            </a:r>
            <a:r>
              <a:rPr lang="ko-KR" altLang="en-US" sz="1800" dirty="0" smtClean="0"/>
              <a:t>및 전쟁 등으로 인한  </a:t>
            </a:r>
            <a:r>
              <a:rPr lang="en-US" altLang="ko-KR" sz="1800" dirty="0" smtClean="0"/>
              <a:t>GDP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감소가 </a:t>
            </a:r>
            <a:r>
              <a:rPr lang="ko-KR" altLang="en-US" sz="1800" dirty="0" smtClean="0"/>
              <a:t>얼마나 더 진행 될지 예상해 보는 것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5815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데이터 개요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60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54" y="1411706"/>
            <a:ext cx="11138492" cy="47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5009" y="1723525"/>
            <a:ext cx="4017034" cy="4351338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003388" y="1735639"/>
            <a:ext cx="5181600" cy="4351338"/>
          </a:xfrm>
        </p:spPr>
        <p:txBody>
          <a:bodyPr>
            <a:normAutofit/>
          </a:bodyPr>
          <a:lstStyle/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파일명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projtct_GDP.csv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latin typeface="맑은 고딕" charset="0"/>
                <a:ea typeface="맑은 고딕" charset="0"/>
              </a:rPr>
              <a:t>출처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한국은행 통계국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https://ecos.bok.or.kr/#/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latin typeface="맑은 고딕" charset="0"/>
                <a:ea typeface="맑은 고딕" charset="0"/>
              </a:rPr>
              <a:t>기간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1960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~2020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(1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)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변수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46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개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6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1960</a:t>
            </a:r>
            <a:r>
              <a:rPr lang="ko-KR" altLang="en-US" sz="2000" dirty="0" smtClean="0"/>
              <a:t>년부터 측정이 되어 있으나 추 후에 측정된 국가가 있어 </a:t>
            </a:r>
            <a:r>
              <a:rPr lang="en-US" altLang="ko-KR" sz="2000" dirty="0" smtClean="0"/>
              <a:t>1959</a:t>
            </a:r>
            <a:r>
              <a:rPr lang="ko-KR" altLang="en-US" sz="2000" dirty="0" smtClean="0"/>
              <a:t>년 추가 후 전 국가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대입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아시아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북아메리카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남아메리카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유럽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세계로 각 국가 데이터 추가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결측 값은 </a:t>
            </a:r>
            <a:r>
              <a:rPr lang="en-US" altLang="ko-KR" sz="2000" dirty="0" err="1" smtClean="0"/>
              <a:t>fillna</a:t>
            </a:r>
            <a:r>
              <a:rPr lang="ko-KR" altLang="en-US" sz="2000" dirty="0" smtClean="0"/>
              <a:t>를 이용하여 앞 데이터 </a:t>
            </a:r>
            <a:r>
              <a:rPr lang="ko-KR" altLang="en-US" sz="2000" dirty="0" smtClean="0"/>
              <a:t>대입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시점을 단순 숫자에서 날짜로 데이터 변환 </a:t>
            </a:r>
            <a:r>
              <a:rPr lang="en-US" altLang="ko-KR" sz="2000" dirty="0"/>
              <a:t>ex)1960 -&gt; 1960-01-01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8:2</a:t>
            </a:r>
            <a:r>
              <a:rPr lang="ko-KR" altLang="en-US" sz="2000" dirty="0" smtClean="0"/>
              <a:t>비율로 </a:t>
            </a:r>
            <a:r>
              <a:rPr lang="ko-KR" altLang="en-US" sz="2000" dirty="0" err="1" smtClean="0"/>
              <a:t>실험용과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검증용으로</a:t>
            </a:r>
            <a:r>
              <a:rPr lang="ko-KR" altLang="en-US" sz="2000" dirty="0" smtClean="0"/>
              <a:t> 나눔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데이터가 불안정할 경우 </a:t>
            </a:r>
            <a:r>
              <a:rPr lang="ko-KR" altLang="en-US" sz="2000" dirty="0" smtClean="0"/>
              <a:t>차분 및 스케일링을 </a:t>
            </a:r>
            <a:r>
              <a:rPr lang="ko-KR" altLang="en-US" sz="2000" dirty="0" smtClean="0"/>
              <a:t>통하여 안정성을 높임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27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후 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8" y="1546309"/>
            <a:ext cx="11710683" cy="49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6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Fillna</a:t>
            </a:r>
            <a:r>
              <a:rPr lang="ko-KR" altLang="en-US" sz="2000" dirty="0" smtClean="0"/>
              <a:t>함수를 이용하여 전처리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1962" y="2264382"/>
            <a:ext cx="5657593" cy="3473824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9047" y="2264382"/>
            <a:ext cx="5181600" cy="347382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70884" y="3696494"/>
            <a:ext cx="3208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3384" y="160820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6537" y="1690688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9556" y="5850234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NAN</a:t>
            </a:r>
          </a:p>
          <a:p>
            <a:r>
              <a:rPr lang="en-US" altLang="ko-KR" dirty="0" smtClean="0"/>
              <a:t>NAN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 326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5809" y="598873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NAN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36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시점변수</a:t>
            </a:r>
            <a:r>
              <a:rPr lang="ko-KR" altLang="en-US" sz="2000" dirty="0" smtClean="0"/>
              <a:t> 변경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>
            <a:off x="5670884" y="3696494"/>
            <a:ext cx="3208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3384" y="160820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6537" y="1690688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5" y="2264382"/>
            <a:ext cx="5209053" cy="34622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09" y="2264382"/>
            <a:ext cx="4797991" cy="34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6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 분할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7392"/>
            <a:ext cx="5969554" cy="4014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5260" y="1997392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변수중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세계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변수를 차용 후</a:t>
            </a:r>
            <a:endParaRPr lang="en-US" altLang="ko-KR" dirty="0" smtClean="0"/>
          </a:p>
          <a:p>
            <a:r>
              <a:rPr lang="en-US" altLang="ko-KR" dirty="0" smtClean="0"/>
              <a:t>1960~2020</a:t>
            </a:r>
            <a:r>
              <a:rPr lang="ko-KR" altLang="en-US" dirty="0" smtClean="0"/>
              <a:t>년 까지 데이터에서 </a:t>
            </a:r>
            <a:endParaRPr lang="en-US" altLang="ko-KR" dirty="0" smtClean="0"/>
          </a:p>
          <a:p>
            <a:r>
              <a:rPr lang="en-US" altLang="ko-KR" dirty="0" smtClean="0"/>
              <a:t>1960~2009</a:t>
            </a:r>
            <a:r>
              <a:rPr lang="ko-KR" altLang="en-US" dirty="0" smtClean="0"/>
              <a:t>년까지 실험용</a:t>
            </a:r>
            <a:endParaRPr lang="en-US" altLang="ko-KR" dirty="0" smtClean="0"/>
          </a:p>
          <a:p>
            <a:r>
              <a:rPr lang="en-US" altLang="ko-KR" dirty="0" smtClean="0"/>
              <a:t>2010~2020</a:t>
            </a:r>
            <a:r>
              <a:rPr lang="ko-KR" altLang="en-US" dirty="0" smtClean="0"/>
              <a:t>년까지 </a:t>
            </a:r>
            <a:r>
              <a:rPr lang="ko-KR" altLang="en-US" dirty="0" err="1" smtClean="0"/>
              <a:t>검증용으로</a:t>
            </a:r>
            <a:r>
              <a:rPr lang="ko-KR" altLang="en-US" dirty="0" smtClean="0"/>
              <a:t> 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118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스케일링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4" y="2010727"/>
            <a:ext cx="3472815" cy="405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4540" y="2010727"/>
            <a:ext cx="55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최소값이 각각 </a:t>
            </a:r>
            <a:r>
              <a:rPr lang="en-US" altLang="ko-KR" dirty="0"/>
              <a:t>1, 0</a:t>
            </a:r>
            <a:r>
              <a:rPr lang="ko-KR" altLang="en-US" dirty="0"/>
              <a:t>이 되도록 스케일링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2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7651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정답율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09707" cy="46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z="1800" dirty="0" smtClean="0"/>
              <a:t>각 </a:t>
            </a:r>
            <a:r>
              <a:rPr lang="ko-KR" altLang="en-US" sz="1800" dirty="0"/>
              <a:t>국의 </a:t>
            </a:r>
            <a:r>
              <a:rPr lang="en-US" altLang="ko-KR" sz="1800" dirty="0" smtClean="0"/>
              <a:t>GDP</a:t>
            </a:r>
            <a:r>
              <a:rPr lang="ko-KR" altLang="en-US" sz="1800" dirty="0" smtClean="0"/>
              <a:t>을 구하고 </a:t>
            </a:r>
            <a:r>
              <a:rPr lang="ko-KR" altLang="en-US" sz="1800" dirty="0" err="1" smtClean="0"/>
              <a:t>예상값을</a:t>
            </a:r>
            <a:r>
              <a:rPr lang="ko-KR" altLang="en-US" sz="1800" dirty="0" smtClean="0"/>
              <a:t> 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목적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 smtClean="0"/>
              <a:t>코로나 </a:t>
            </a:r>
            <a:r>
              <a:rPr lang="ko-KR" altLang="en-US" sz="1800" dirty="0" smtClean="0"/>
              <a:t>및 전쟁 등으로 인한  </a:t>
            </a:r>
            <a:r>
              <a:rPr lang="en-US" altLang="ko-KR" sz="1800" dirty="0" smtClean="0"/>
              <a:t>GDP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감소가 </a:t>
            </a:r>
            <a:r>
              <a:rPr lang="ko-KR" altLang="en-US" sz="1800" dirty="0" smtClean="0"/>
              <a:t>얼마나 더 진행 될지 예상해 보는 것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96046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754"/>
            <a:ext cx="7001292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54" y="1411706"/>
            <a:ext cx="11138492" cy="47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5009" y="1723525"/>
            <a:ext cx="4017034" cy="4351338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003388" y="1735639"/>
            <a:ext cx="5181600" cy="4351338"/>
          </a:xfrm>
        </p:spPr>
        <p:txBody>
          <a:bodyPr>
            <a:normAutofit/>
          </a:bodyPr>
          <a:lstStyle/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파일명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projtct_GDP.csv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latin typeface="맑은 고딕" charset="0"/>
                <a:ea typeface="맑은 고딕" charset="0"/>
              </a:rPr>
              <a:t>출처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한국은행 통계국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https://ecos.bok.or.kr/#/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latin typeface="맑은 고딕" charset="0"/>
                <a:ea typeface="맑은 고딕" charset="0"/>
              </a:rPr>
              <a:t>기간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1960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~2020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(1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)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맑은 고딕" charset="0"/>
                <a:ea typeface="맑은 고딕" charset="0"/>
              </a:rPr>
              <a:t>변수</a:t>
            </a:r>
            <a:r>
              <a:rPr lang="en-US" altLang="ko-KR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46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개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  <a:p>
            <a:pPr marL="0" indent="254000" eaLnBrk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0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1960</a:t>
            </a:r>
            <a:r>
              <a:rPr lang="ko-KR" altLang="en-US" sz="2000" dirty="0" smtClean="0"/>
              <a:t>년부터 측정이 되어 있으나 추 후에 측정된 국가가 있어 </a:t>
            </a:r>
            <a:r>
              <a:rPr lang="en-US" altLang="ko-KR" sz="2000" dirty="0" smtClean="0"/>
              <a:t>1959</a:t>
            </a:r>
            <a:r>
              <a:rPr lang="ko-KR" altLang="en-US" sz="2000" dirty="0" smtClean="0"/>
              <a:t>년 추가 후 전 국가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대입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아시아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북아메리카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남아메리카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유럽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세계로 각 국가 데이터 추가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결측 값은 </a:t>
            </a:r>
            <a:r>
              <a:rPr lang="en-US" altLang="ko-KR" sz="2000" dirty="0" err="1" smtClean="0"/>
              <a:t>fillna</a:t>
            </a:r>
            <a:r>
              <a:rPr lang="ko-KR" altLang="en-US" sz="2000" dirty="0" smtClean="0"/>
              <a:t>를 이용하여 앞 데이터 대입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데이터가 불안정할 경우 차분을 통하여 안정성을 높임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57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후 데이터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8" y="1546309"/>
            <a:ext cx="11710683" cy="49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Fillna</a:t>
            </a:r>
            <a:r>
              <a:rPr lang="ko-KR" altLang="en-US" sz="2000" dirty="0" smtClean="0"/>
              <a:t>함수를 이용하여 전처리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1962" y="2264382"/>
            <a:ext cx="5657593" cy="3473824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9047" y="2264382"/>
            <a:ext cx="5181600" cy="347382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70884" y="3696494"/>
            <a:ext cx="3208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3384" y="160820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6537" y="1690688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9556" y="5850234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NAN</a:t>
            </a:r>
          </a:p>
          <a:p>
            <a:r>
              <a:rPr lang="en-US" altLang="ko-KR" dirty="0" smtClean="0"/>
              <a:t>NAN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 326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5809" y="598873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NAN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704</Words>
  <Application>Microsoft Office PowerPoint</Application>
  <PresentationFormat>와이드스크린</PresentationFormat>
  <Paragraphs>174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빅데이터 AI  시계열 및 텐서플로우</vt:lpstr>
      <vt:lpstr>파이썬 시작</vt:lpstr>
      <vt:lpstr>목차 </vt:lpstr>
      <vt:lpstr>프로젝트 개요 </vt:lpstr>
      <vt:lpstr>데이터 개요</vt:lpstr>
      <vt:lpstr>데이터 개요</vt:lpstr>
      <vt:lpstr>데이터 전처리</vt:lpstr>
      <vt:lpstr>전처리 후 데이터 개요</vt:lpstr>
      <vt:lpstr>데이터 전처리(Fillna함수를 이용하여 전처리)</vt:lpstr>
      <vt:lpstr>데이터 전처리(차분을 이용하여 전처리 – 세계 변수 사용)</vt:lpstr>
      <vt:lpstr>데이터 전처리(차분을 이용하여 전처리)</vt:lpstr>
      <vt:lpstr>데이터 분석 (사용 소프트웨어)</vt:lpstr>
      <vt:lpstr>데이터분석(오토 아리마)</vt:lpstr>
      <vt:lpstr>데이터분석(아리마)</vt:lpstr>
      <vt:lpstr>R 시작</vt:lpstr>
      <vt:lpstr>목차 </vt:lpstr>
      <vt:lpstr>프로젝트 개요 </vt:lpstr>
      <vt:lpstr>데이터 개요</vt:lpstr>
      <vt:lpstr>데이터개요</vt:lpstr>
      <vt:lpstr>데이터 전처리</vt:lpstr>
      <vt:lpstr>전처리 후 데이터 개요</vt:lpstr>
      <vt:lpstr>데이터 전처리(N차 이동평균선)</vt:lpstr>
      <vt:lpstr>데이터 전처리(차분)</vt:lpstr>
      <vt:lpstr>데이터 분석(상관함수 그래프)</vt:lpstr>
      <vt:lpstr>데이터 분석 아리마(오토아리마)</vt:lpstr>
      <vt:lpstr>데이터 분석 아리마(아리마)</vt:lpstr>
      <vt:lpstr>Tensorflow 시작</vt:lpstr>
      <vt:lpstr>목차 </vt:lpstr>
      <vt:lpstr>프로젝트 개요 </vt:lpstr>
      <vt:lpstr>데이터 개요</vt:lpstr>
      <vt:lpstr>데이터 개요</vt:lpstr>
      <vt:lpstr>데이터 전처리</vt:lpstr>
      <vt:lpstr>전처리 후 데이터 개요</vt:lpstr>
      <vt:lpstr>데이터 전처리(Fillna함수를 이용하여 전처리)</vt:lpstr>
      <vt:lpstr>데이터 전처리(시점변수 변경)</vt:lpstr>
      <vt:lpstr>데이터 전처리(데이터 분할)</vt:lpstr>
      <vt:lpstr>데이터 전처리(스케일링)</vt:lpstr>
      <vt:lpstr>데이터 분석</vt:lpstr>
      <vt:lpstr>데이터 분석(정답율)</vt:lpstr>
      <vt:lpstr>데이터 분석(예측)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AI  시계열분석</dc:title>
  <dc:creator>tjoeun707</dc:creator>
  <cp:lastModifiedBy>tjoeun707</cp:lastModifiedBy>
  <cp:revision>22</cp:revision>
  <dcterms:created xsi:type="dcterms:W3CDTF">2022-06-24T05:44:17Z</dcterms:created>
  <dcterms:modified xsi:type="dcterms:W3CDTF">2022-07-04T07:20:38Z</dcterms:modified>
</cp:coreProperties>
</file>