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5" r:id="rId2"/>
    <p:sldId id="295" r:id="rId3"/>
    <p:sldId id="258" r:id="rId4"/>
    <p:sldId id="299" r:id="rId5"/>
    <p:sldId id="310" r:id="rId6"/>
    <p:sldId id="301" r:id="rId7"/>
    <p:sldId id="302" r:id="rId8"/>
    <p:sldId id="325" r:id="rId9"/>
    <p:sldId id="303" r:id="rId10"/>
    <p:sldId id="305" r:id="rId11"/>
    <p:sldId id="306" r:id="rId12"/>
    <p:sldId id="309" r:id="rId13"/>
    <p:sldId id="326" r:id="rId14"/>
    <p:sldId id="307" r:id="rId15"/>
    <p:sldId id="311" r:id="rId16"/>
    <p:sldId id="313" r:id="rId17"/>
    <p:sldId id="308" r:id="rId18"/>
    <p:sldId id="312" r:id="rId19"/>
    <p:sldId id="316" r:id="rId20"/>
    <p:sldId id="317" r:id="rId21"/>
    <p:sldId id="318" r:id="rId22"/>
    <p:sldId id="319" r:id="rId23"/>
    <p:sldId id="320" r:id="rId24"/>
    <p:sldId id="322" r:id="rId25"/>
    <p:sldId id="321" r:id="rId26"/>
    <p:sldId id="323" r:id="rId27"/>
    <p:sldId id="324" r:id="rId28"/>
    <p:sldId id="292" r:id="rId29"/>
    <p:sldId id="327" r:id="rId30"/>
    <p:sldId id="328" r:id="rId31"/>
    <p:sldId id="329" r:id="rId32"/>
    <p:sldId id="330" r:id="rId33"/>
    <p:sldId id="261" r:id="rId34"/>
    <p:sldId id="31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oeun707" initials="t" lastIdx="1" clrIdx="0">
    <p:extLst>
      <p:ext uri="{19B8F6BF-5375-455C-9EA6-DF929625EA0E}">
        <p15:presenceInfo xmlns:p15="http://schemas.microsoft.com/office/powerpoint/2012/main" userId="tjoeun70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E9A"/>
    <a:srgbClr val="EFD5B2"/>
    <a:srgbClr val="6BC0FF"/>
    <a:srgbClr val="4785B8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80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2T17:47:23.516" idx="1">
    <p:pos x="6034" y="1258"/>
    <p:text>knn 값을 1~10까지 돌려봤을 때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E125B-97DD-4A74-81E8-576298B50240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A325A-DABB-4C6A-BB19-67FA4608E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3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20.xml"/><Relationship Id="rId7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23.xml"/><Relationship Id="rId9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" Target="slide18.xml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slide" Target="slide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207927" y="4927816"/>
            <a:ext cx="797483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</a:rPr>
              <a:t>Python</a:t>
            </a:r>
          </a:p>
          <a:p>
            <a:pPr algn="ctr"/>
            <a:endParaRPr lang="en-US" altLang="ko-KR" sz="5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LOGIT,TREE,RF,KNN,ANN,SVM,KERAS</a:t>
            </a:r>
          </a:p>
          <a:p>
            <a:pPr algn="ctr"/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2529923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 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474806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8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</a:t>
            </a:r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2" y="2468804"/>
            <a:ext cx="4009081" cy="35576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754" y="2468804"/>
            <a:ext cx="4009081" cy="35576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687788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변수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 및 삭제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90682" y="3288536"/>
            <a:ext cx="448079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44509" y="5214317"/>
            <a:ext cx="415637" cy="188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2529923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 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474806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8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</a:t>
            </a:r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9" y="2731709"/>
            <a:ext cx="4558707" cy="299059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63" y="2731708"/>
            <a:ext cx="4558707" cy="29905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교체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60137" y="4414065"/>
            <a:ext cx="1207936" cy="979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02610" y="4414065"/>
            <a:ext cx="1207936" cy="105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7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2529923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 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474806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8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</a:t>
            </a:r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 sampling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72" y="2468805"/>
            <a:ext cx="4549521" cy="330560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30" y="2468805"/>
            <a:ext cx="4261374" cy="3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522083" y="1523683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828322" y="1615975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분할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63720"/>
              </p:ext>
            </p:extLst>
          </p:nvPr>
        </p:nvGraphicFramePr>
        <p:xfrm>
          <a:off x="639469" y="2380974"/>
          <a:ext cx="5039108" cy="359920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59777">
                  <a:extLst>
                    <a:ext uri="{9D8B030D-6E8A-4147-A177-3AD203B41FA5}">
                      <a16:colId xmlns:a16="http://schemas.microsoft.com/office/drawing/2014/main" val="1754793533"/>
                    </a:ext>
                  </a:extLst>
                </a:gridCol>
                <a:gridCol w="1259777">
                  <a:extLst>
                    <a:ext uri="{9D8B030D-6E8A-4147-A177-3AD203B41FA5}">
                      <a16:colId xmlns:a16="http://schemas.microsoft.com/office/drawing/2014/main" val="2361087304"/>
                    </a:ext>
                  </a:extLst>
                </a:gridCol>
                <a:gridCol w="1259777">
                  <a:extLst>
                    <a:ext uri="{9D8B030D-6E8A-4147-A177-3AD203B41FA5}">
                      <a16:colId xmlns:a16="http://schemas.microsoft.com/office/drawing/2014/main" val="125699509"/>
                    </a:ext>
                  </a:extLst>
                </a:gridCol>
                <a:gridCol w="1259777">
                  <a:extLst>
                    <a:ext uri="{9D8B030D-6E8A-4147-A177-3AD203B41FA5}">
                      <a16:colId xmlns:a16="http://schemas.microsoft.com/office/drawing/2014/main" val="2700605324"/>
                    </a:ext>
                  </a:extLst>
                </a:gridCol>
              </a:tblGrid>
              <a:tr h="8998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합계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45954"/>
                  </a:ext>
                </a:extLst>
              </a:tr>
              <a:tr h="8998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검증용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27616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27616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55232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3841"/>
                  </a:ext>
                </a:extLst>
              </a:tr>
              <a:tr h="8998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학습용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6904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6904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13808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98495"/>
                  </a:ext>
                </a:extLst>
              </a:tr>
              <a:tr h="8998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합계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34520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34520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098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83" y="2376513"/>
            <a:ext cx="4980423" cy="35478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1903953" y="1615975"/>
            <a:ext cx="2480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분할</a:t>
            </a:r>
            <a:r>
              <a:rPr lang="en-US" altLang="ko-KR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(8:2)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6" y="1604318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값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8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2529923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 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474806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8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</a:t>
            </a:r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스케일링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7" y="2745489"/>
            <a:ext cx="4684398" cy="3028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96" y="2646341"/>
            <a:ext cx="4684398" cy="31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76243" y="3262771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데이터 분석 및 결과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188523" y="5998665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731445" y="6074837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변수 정보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5137468" y="597958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5590623" y="607483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산점도</a:t>
            </a:r>
            <a:r>
              <a:rPr lang="ko-KR" altLang="en-US" sz="1400" dirty="0" smtClean="0"/>
              <a:t> 행렬</a:t>
            </a:r>
            <a:endParaRPr lang="ko-KR" altLang="en-US" sz="14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9039103" y="597958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9108339" y="6074838"/>
            <a:ext cx="18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변수들 간의 상관관계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469207" y="1539920"/>
            <a:ext cx="3476983" cy="3973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4423302" y="1539920"/>
            <a:ext cx="3466682" cy="39736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367096" y="1540701"/>
            <a:ext cx="3471297" cy="3972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298" y="2122955"/>
            <a:ext cx="3220892" cy="28075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97" y="2122955"/>
            <a:ext cx="3220892" cy="281789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1" y="2122955"/>
            <a:ext cx="3220892" cy="28075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202059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71890-4F0A-4C5E-9406-E164C4389724}"/>
              </a:ext>
            </a:extLst>
          </p:cNvPr>
          <p:cNvSpPr txBox="1"/>
          <p:nvPr/>
        </p:nvSpPr>
        <p:spPr>
          <a:xfrm>
            <a:off x="660400" y="2848195"/>
            <a:ext cx="473204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4000" eaLnBrk="0">
              <a:lnSpc>
                <a:spcPct val="150000"/>
              </a:lnSpc>
            </a:pPr>
            <a:r>
              <a:rPr lang="en-US" altLang="ko-KR" sz="1500" b="1" dirty="0" smtClean="0">
                <a:latin typeface="맑은 고딕" charset="0"/>
                <a:ea typeface="맑은 고딕" charset="0"/>
              </a:rPr>
              <a:t>R-squared(</a:t>
            </a:r>
            <a:r>
              <a:rPr lang="ko-KR" altLang="en-US" sz="1500" b="1" dirty="0" smtClean="0">
                <a:latin typeface="맑은 고딕" charset="0"/>
                <a:ea typeface="맑은 고딕" charset="0"/>
              </a:rPr>
              <a:t>설명력</a:t>
            </a:r>
            <a:r>
              <a:rPr lang="en-US" altLang="ko-KR" sz="1500" b="1" dirty="0" smtClean="0">
                <a:latin typeface="맑은 고딕" charset="0"/>
                <a:ea typeface="맑은 고딕" charset="0"/>
              </a:rPr>
              <a:t>) : 0.456(45%)</a:t>
            </a:r>
            <a:endParaRPr lang="ko-KR" altLang="en-US" sz="15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en-US" altLang="ko-KR" sz="1600" b="1" dirty="0" smtClean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ko-KR" altLang="en-US" sz="1600" b="1" dirty="0" smtClean="0">
                <a:latin typeface="맑은 고딕" charset="0"/>
                <a:ea typeface="맑은 고딕" charset="0"/>
              </a:rPr>
              <a:t>유의하지 않은 변수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: religion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정보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202059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644" y="1563658"/>
            <a:ext cx="4682439" cy="4638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65673" y="1958109"/>
            <a:ext cx="1650833" cy="147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8645" y="5209699"/>
            <a:ext cx="3534482" cy="19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hlinkClick r:id="rId2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28553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hlinkClick r:id="rId3" action="ppaction://hlinksldjump"/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hlinkClick r:id="rId4" action="ppaction://hlinksldjump"/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rId5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hlinkClick r:id="rId6" action="ppaction://hlinksldjump"/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hlinkClick r:id="rId7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hlinkClick r:id="rId8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hlinkClick r:id="rId9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7" y="5594601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91277" y="365080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hlinkClick r:id="rId2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39469" y="1722784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48095" y="22380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640" y="3116693"/>
            <a:ext cx="4777823" cy="1495101"/>
          </a:xfrm>
          <a:prstGeom prst="rect">
            <a:avLst/>
          </a:prstGeom>
        </p:spPr>
      </p:pic>
      <p:pic>
        <p:nvPicPr>
          <p:cNvPr id="7" name="그림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325" y="1712004"/>
            <a:ext cx="4857182" cy="9407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0551" y="2140954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분류를 하는데 있어서 가장 자주 사용하는 방법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이분법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79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8" grpId="0" animBg="1"/>
      <p:bldP spid="39" grpId="0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880355"/>
            <a:ext cx="2749840" cy="707886"/>
            <a:chOff x="939800" y="1442839"/>
            <a:chExt cx="274984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개요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173685"/>
            <a:ext cx="2429239" cy="707886"/>
            <a:chOff x="939800" y="1442839"/>
            <a:chExt cx="2429239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개요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467015"/>
            <a:ext cx="2749840" cy="707886"/>
            <a:chOff x="939800" y="1442839"/>
            <a:chExt cx="2749840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전처리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4760344"/>
            <a:ext cx="3512869" cy="707886"/>
            <a:chOff x="939800" y="1442839"/>
            <a:chExt cx="3512869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2932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분석 및 결과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767349"/>
            <a:ext cx="4118804" cy="707886"/>
            <a:chOff x="939800" y="1442839"/>
            <a:chExt cx="4118804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3538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</a:t>
              </a:r>
              <a:r>
                <a:rPr lang="ko-KR" altLang="en-US" sz="2800" spc="-3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</a:t>
              </a:r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이용한 </a:t>
              </a:r>
              <a:r>
                <a:rPr lang="ko-KR" altLang="en-US" sz="2800" spc="-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기능구현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78" y="770009"/>
            <a:ext cx="6972321" cy="55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70" y="1709428"/>
            <a:ext cx="8715424" cy="4351788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hlinkClick r:id="rId3" action="ppaction://hlinksldjump"/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660400" y="1706566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70230" y="2258046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285" y="3240877"/>
            <a:ext cx="4513535" cy="1332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285" y="1729947"/>
            <a:ext cx="4516263" cy="758087"/>
          </a:xfrm>
          <a:prstGeom prst="rect">
            <a:avLst/>
          </a:prstGeom>
        </p:spPr>
      </p:pic>
      <p:pic>
        <p:nvPicPr>
          <p:cNvPr id="4" name="그림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934" y="1741452"/>
            <a:ext cx="4447318" cy="770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016" y="3298421"/>
            <a:ext cx="4421587" cy="1298648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799771" y="2135243"/>
            <a:ext cx="1026690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670" y="1433420"/>
            <a:ext cx="8583432" cy="470765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060551" y="2140954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일련의 독립변수들을 활용하여 분류를 하거나 예측을 수행하는 기법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9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1" grpId="0" animBg="1"/>
      <p:bldP spid="32" grpId="0"/>
      <p:bldP spid="39" grpId="0" animBg="1"/>
      <p:bldP spid="40" grpId="0"/>
      <p:bldP spid="4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hlinkClick r:id="rId2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60400" y="1722784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83843" y="2307156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019" y="1736815"/>
            <a:ext cx="5375541" cy="709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990" y="3325458"/>
            <a:ext cx="5414556" cy="1637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240985" y="2087349"/>
            <a:ext cx="1211012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579" y="1346708"/>
            <a:ext cx="8449264" cy="449039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060551" y="2140954"/>
            <a:ext cx="731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트리와 기능적으로는 비슷하지만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 독립변수를 이용하여 규칙을 만들 때</a:t>
            </a:r>
            <a:endParaRPr lang="en-US" altLang="ko-KR" b="1" dirty="0" smtClean="0"/>
          </a:p>
          <a:p>
            <a:r>
              <a:rPr lang="ko-KR" altLang="en-US" b="1" dirty="0" err="1" smtClean="0"/>
              <a:t>랜덤하게</a:t>
            </a:r>
            <a:r>
              <a:rPr lang="ko-KR" altLang="en-US" b="1" dirty="0" smtClean="0"/>
              <a:t> 만들고 결과를 평균화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695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1" grpId="0" animBg="1"/>
      <p:bldP spid="32" grpId="0"/>
      <p:bldP spid="36" grpId="0" animBg="1"/>
      <p:bldP spid="37" grpId="0"/>
      <p:bldP spid="3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hlinkClick r:id="rId2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39469" y="1706566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62910" y="2231277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424" y="1398564"/>
            <a:ext cx="5521018" cy="4487597"/>
          </a:xfrm>
          <a:prstGeom prst="rect">
            <a:avLst/>
          </a:prstGeom>
        </p:spPr>
      </p:pic>
      <p:pic>
        <p:nvPicPr>
          <p:cNvPr id="3" name="그림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179" y="1714874"/>
            <a:ext cx="5540258" cy="10687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874" y="3294712"/>
            <a:ext cx="5512869" cy="168761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295715" y="2316095"/>
            <a:ext cx="2005831" cy="381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060551" y="2140954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거리가 가까운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유사도가</a:t>
            </a:r>
            <a:r>
              <a:rPr lang="ko-KR" altLang="en-US" b="1" dirty="0" smtClean="0"/>
              <a:t> 높은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개체를 기준으로 분류하는 방법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57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3" grpId="0" animBg="1"/>
      <p:bldP spid="34" grpId="0"/>
      <p:bldP spid="36" grpId="0" animBg="1"/>
      <p:bldP spid="37" grpId="0"/>
      <p:bldP spid="3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hlinkClick r:id="rId2" action="ppaction://hlinksldjump"/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538480" y="1722784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69645" y="226529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03" y="1363199"/>
            <a:ext cx="5630937" cy="4920236"/>
          </a:xfrm>
          <a:prstGeom prst="rect">
            <a:avLst/>
          </a:prstGeom>
        </p:spPr>
      </p:pic>
      <p:pic>
        <p:nvPicPr>
          <p:cNvPr id="3" name="그림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000" y="1754438"/>
            <a:ext cx="7028884" cy="6593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410738" y="2115748"/>
            <a:ext cx="4117800" cy="258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940" y="3073671"/>
            <a:ext cx="4706025" cy="128055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60551" y="2140954"/>
            <a:ext cx="702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인간 두뇌의 생물학적 작동 형태를 모방하여 컴퓨터로 하여금 지적인</a:t>
            </a:r>
            <a:endParaRPr lang="en-US" altLang="ko-KR" b="1" dirty="0" smtClean="0"/>
          </a:p>
          <a:p>
            <a:r>
              <a:rPr lang="ko-KR" altLang="en-US" b="1" dirty="0" smtClean="0"/>
              <a:t>능력을 갖추게 하는 방법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90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3" grpId="0" animBg="1"/>
      <p:bldP spid="34" grpId="0"/>
      <p:bldP spid="36" grpId="0" animBg="1"/>
      <p:bldP spid="38" grpId="0"/>
      <p:bldP spid="3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02" y="1371217"/>
            <a:ext cx="5898055" cy="4906185"/>
          </a:xfrm>
          <a:prstGeom prst="rect">
            <a:avLst/>
          </a:prstGeom>
        </p:spPr>
      </p:pic>
      <p:sp>
        <p:nvSpPr>
          <p:cNvPr id="32" name="타원 31">
            <a:hlinkClick r:id="rId3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39469" y="1564268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38780" y="2131857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07" y="1638023"/>
            <a:ext cx="5900779" cy="10158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364" y="3160435"/>
            <a:ext cx="5854178" cy="157457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814542" y="2206401"/>
            <a:ext cx="2502396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060551" y="2140954"/>
            <a:ext cx="6638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패턴 인식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자료 분석을 위한 </a:t>
            </a:r>
            <a:r>
              <a:rPr lang="ko-KR" altLang="en-US" b="1" dirty="0" err="1" smtClean="0"/>
              <a:t>지도학습</a:t>
            </a:r>
            <a:r>
              <a:rPr lang="ko-KR" altLang="en-US" b="1" dirty="0" smtClean="0"/>
              <a:t> 모델이며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두 카테고리 중 </a:t>
            </a:r>
            <a:endParaRPr lang="en-US" altLang="ko-KR" b="1" dirty="0" smtClean="0"/>
          </a:p>
          <a:p>
            <a:r>
              <a:rPr lang="ko-KR" altLang="en-US" b="1" dirty="0" smtClean="0"/>
              <a:t>어느 하나에 속한 데이터의 집합이 주어졌을 때 새로운 데이터가 </a:t>
            </a:r>
            <a:endParaRPr lang="en-US" altLang="ko-KR" b="1" dirty="0" smtClean="0"/>
          </a:p>
          <a:p>
            <a:r>
              <a:rPr lang="ko-KR" altLang="en-US" b="1" dirty="0" smtClean="0"/>
              <a:t>어느 카테고리에 속할지 판단하는 기준으로 가장 큰 폭을 가진</a:t>
            </a:r>
            <a:endParaRPr lang="en-US" altLang="ko-KR" b="1" dirty="0" smtClean="0"/>
          </a:p>
          <a:p>
            <a:r>
              <a:rPr lang="ko-KR" altLang="en-US" b="1" dirty="0" smtClean="0"/>
              <a:t>경계를 찾는 알고리즘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310" y="3387070"/>
            <a:ext cx="2912395" cy="28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2" grpId="0" animBg="1"/>
      <p:bldP spid="33" grpId="0"/>
      <p:bldP spid="36" grpId="0" animBg="1"/>
      <p:bldP spid="37" grpId="0"/>
      <p:bldP spid="3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hlinkClick r:id="rId2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751229" y="1890910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986876" y="2421797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56" y="1400997"/>
            <a:ext cx="5830578" cy="453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803" y="1395466"/>
            <a:ext cx="5893032" cy="4543481"/>
          </a:xfrm>
          <a:prstGeom prst="rect">
            <a:avLst/>
          </a:prstGeom>
        </p:spPr>
      </p:pic>
      <p:pic>
        <p:nvPicPr>
          <p:cNvPr id="4" name="그림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802" y="1417657"/>
            <a:ext cx="5893032" cy="4577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801" y="1404125"/>
            <a:ext cx="6833114" cy="45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3" grpId="0" animBg="1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50046761"/>
              </p:ext>
            </p:extLst>
          </p:nvPr>
        </p:nvGraphicFramePr>
        <p:xfrm>
          <a:off x="7080698" y="1322602"/>
          <a:ext cx="4418100" cy="5160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7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662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분류방법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</a:rPr>
                        <a:t>정확도</a:t>
                      </a:r>
                      <a:endParaRPr lang="en-US" altLang="ko-KR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604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LOGIT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83.3%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31274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TREE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84.0%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RF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85.0%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84%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84.9%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ANN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84.4%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SVM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85.6%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딥러닝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85.0%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5596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좋은 분석 방법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468649"/>
            <a:ext cx="5962652" cy="48829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916997" y="5354025"/>
            <a:ext cx="712903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765877" y="3262771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accent6"/>
                </a:solidFill>
              </a:rPr>
              <a:t>Flask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를 이용한 </a:t>
            </a:r>
            <a:r>
              <a:rPr lang="ko-KR" altLang="en-US" sz="3600" spc="-300" dirty="0" err="1" smtClean="0">
                <a:solidFill>
                  <a:schemeClr val="accent6"/>
                </a:solidFill>
              </a:rPr>
              <a:t>기능구현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5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기능 구현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32" y="1206954"/>
            <a:ext cx="6518989" cy="55474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732" y="1224293"/>
            <a:ext cx="6518989" cy="5512797"/>
          </a:xfrm>
          <a:prstGeom prst="rect">
            <a:avLst/>
          </a:prstGeom>
        </p:spPr>
      </p:pic>
      <p:pic>
        <p:nvPicPr>
          <p:cNvPr id="3" name="그림 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731" y="1206952"/>
            <a:ext cx="6518989" cy="55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580477" y="326277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결론</a:t>
            </a:r>
            <a:endParaRPr lang="en-US" altLang="ko-KR" sz="3600" spc="-300" dirty="0" smtClean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6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89203" y="3262771"/>
            <a:ext cx="281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프로젝트 개요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결론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58" y="1403782"/>
            <a:ext cx="6027928" cy="5153821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73704"/>
              </p:ext>
            </p:extLst>
          </p:nvPr>
        </p:nvGraphicFramePr>
        <p:xfrm>
          <a:off x="904492" y="2447405"/>
          <a:ext cx="5521708" cy="306657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0427">
                  <a:extLst>
                    <a:ext uri="{9D8B030D-6E8A-4147-A177-3AD203B41FA5}">
                      <a16:colId xmlns:a16="http://schemas.microsoft.com/office/drawing/2014/main" val="1754793533"/>
                    </a:ext>
                  </a:extLst>
                </a:gridCol>
                <a:gridCol w="1380427">
                  <a:extLst>
                    <a:ext uri="{9D8B030D-6E8A-4147-A177-3AD203B41FA5}">
                      <a16:colId xmlns:a16="http://schemas.microsoft.com/office/drawing/2014/main" val="2361087304"/>
                    </a:ext>
                  </a:extLst>
                </a:gridCol>
                <a:gridCol w="1380427">
                  <a:extLst>
                    <a:ext uri="{9D8B030D-6E8A-4147-A177-3AD203B41FA5}">
                      <a16:colId xmlns:a16="http://schemas.microsoft.com/office/drawing/2014/main" val="125699509"/>
                    </a:ext>
                  </a:extLst>
                </a:gridCol>
                <a:gridCol w="1380427">
                  <a:extLst>
                    <a:ext uri="{9D8B030D-6E8A-4147-A177-3AD203B41FA5}">
                      <a16:colId xmlns:a16="http://schemas.microsoft.com/office/drawing/2014/main" val="2700605324"/>
                    </a:ext>
                  </a:extLst>
                </a:gridCol>
              </a:tblGrid>
              <a:tr h="1022191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err="1" smtClean="0"/>
                        <a:t>주요변수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200" dirty="0" err="1" smtClean="0"/>
                        <a:t>Family_member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가족 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err="1" smtClean="0"/>
                        <a:t>education_level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교육수준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Gender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성별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45954"/>
                  </a:ext>
                </a:extLst>
              </a:tr>
              <a:tr h="10221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500" dirty="0" err="1" smtClean="0"/>
                        <a:t>Coef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기울기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0.9064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0.5129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-0.5328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3841"/>
                  </a:ext>
                </a:extLst>
              </a:tr>
              <a:tr h="1022191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결과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가족 수가 많을 수록 연봉 수준이 높음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교육 수준이 높을 수록 연봉수준이 높음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남성이 여성에 비해 평균 연봉수준이 높음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9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결론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13520"/>
              </p:ext>
            </p:extLst>
          </p:nvPr>
        </p:nvGraphicFramePr>
        <p:xfrm>
          <a:off x="2423872" y="1557174"/>
          <a:ext cx="7692716" cy="427004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23179">
                  <a:extLst>
                    <a:ext uri="{9D8B030D-6E8A-4147-A177-3AD203B41FA5}">
                      <a16:colId xmlns:a16="http://schemas.microsoft.com/office/drawing/2014/main" val="1754793533"/>
                    </a:ext>
                  </a:extLst>
                </a:gridCol>
                <a:gridCol w="1923179">
                  <a:extLst>
                    <a:ext uri="{9D8B030D-6E8A-4147-A177-3AD203B41FA5}">
                      <a16:colId xmlns:a16="http://schemas.microsoft.com/office/drawing/2014/main" val="2361087304"/>
                    </a:ext>
                  </a:extLst>
                </a:gridCol>
                <a:gridCol w="1923179">
                  <a:extLst>
                    <a:ext uri="{9D8B030D-6E8A-4147-A177-3AD203B41FA5}">
                      <a16:colId xmlns:a16="http://schemas.microsoft.com/office/drawing/2014/main" val="125699509"/>
                    </a:ext>
                  </a:extLst>
                </a:gridCol>
                <a:gridCol w="1923179">
                  <a:extLst>
                    <a:ext uri="{9D8B030D-6E8A-4147-A177-3AD203B41FA5}">
                      <a16:colId xmlns:a16="http://schemas.microsoft.com/office/drawing/2014/main" val="2700605324"/>
                    </a:ext>
                  </a:extLst>
                </a:gridCol>
              </a:tblGrid>
              <a:tr h="1423349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주요변수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Family_member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가족 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education_level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교육수준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445954"/>
                  </a:ext>
                </a:extLst>
              </a:tr>
              <a:tr h="142334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500" dirty="0" err="1" smtClean="0"/>
                        <a:t>Coef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기울기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0.9064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0.5129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-0.5328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803841"/>
                  </a:ext>
                </a:extLst>
              </a:tr>
              <a:tr h="142334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결과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가족 수가 많을 수록 연봉 수준이 높음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교육 수준이 높을 수록 연봉수준이 높음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남성이 여성에 비해 평균 연봉수준이 높음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9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5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문제점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78216" y="2216727"/>
            <a:ext cx="9674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평균적으로 </a:t>
            </a:r>
            <a:r>
              <a:rPr lang="en-US" altLang="ko-KR" dirty="0" smtClean="0"/>
              <a:t>85%</a:t>
            </a:r>
            <a:r>
              <a:rPr lang="ko-KR" altLang="en-US" dirty="0" smtClean="0"/>
              <a:t>의 정확도를 가졌으므로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등 어떠한 것이 문제가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있는 것인지 확인 후 더 욱 높이는 것이 필요하다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97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875154" y="303417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</a:rPr>
              <a:t>질의응답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0275B1-1ED2-46EC-B94E-A871976C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EFA6DD-21EE-48EA-B3A6-A6C68834365A}"/>
              </a:ext>
            </a:extLst>
          </p:cNvPr>
          <p:cNvSpPr txBox="1"/>
          <p:nvPr/>
        </p:nvSpPr>
        <p:spPr>
          <a:xfrm>
            <a:off x="4693211" y="5671820"/>
            <a:ext cx="280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 smtClean="0">
                <a:solidFill>
                  <a:schemeClr val="accent6"/>
                </a:solidFill>
                <a:latin typeface="+mj-ea"/>
                <a:ea typeface="+mj-ea"/>
              </a:rPr>
              <a:t>감사합니다</a:t>
            </a:r>
            <a:r>
              <a:rPr lang="en-US" altLang="ko-KR" sz="4000" spc="-150" dirty="0" smtClean="0">
                <a:solidFill>
                  <a:schemeClr val="accent6"/>
                </a:solidFill>
                <a:latin typeface="+mj-ea"/>
                <a:ea typeface="+mj-ea"/>
              </a:rPr>
              <a:t>.</a:t>
            </a:r>
            <a:endParaRPr lang="ko-KR" altLang="en-US" sz="4000" spc="-15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1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대한민국의 연간 </a:t>
            </a:r>
            <a:r>
              <a:rPr lang="ko-KR" altLang="en-US" dirty="0" smtClean="0"/>
              <a:t>소득에 대한 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주거지 등의 차이 파악 및 예측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063821" y="220883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주제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116642" y="4221221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26342" y="4221221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소득 수준에 영향을 미치는 요인에 대한 분석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095548" y="4375256"/>
            <a:ext cx="121058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목적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751229" y="197033"/>
              <a:ext cx="25715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개요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5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900800" y="3262771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데이터 개요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6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71890-4F0A-4C5E-9406-E164C4389724}"/>
              </a:ext>
            </a:extLst>
          </p:cNvPr>
          <p:cNvSpPr txBox="1"/>
          <p:nvPr/>
        </p:nvSpPr>
        <p:spPr>
          <a:xfrm>
            <a:off x="660400" y="2848195"/>
            <a:ext cx="47320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4000" eaLnBrk="0">
              <a:lnSpc>
                <a:spcPct val="150000"/>
              </a:lnSpc>
            </a:pPr>
            <a:r>
              <a:rPr lang="en-US" altLang="ko-KR" sz="1600" b="1" dirty="0" err="1">
                <a:latin typeface="맑은 고딕" charset="0"/>
                <a:ea typeface="맑은 고딕" charset="0"/>
              </a:rPr>
              <a:t>파일명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projtct_income.csv</a:t>
            </a:r>
            <a:endParaRPr lang="ko-KR" altLang="en-US" sz="16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ko-KR" altLang="en-US" sz="12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en-US" altLang="ko-KR" sz="1600" b="1" dirty="0" err="1">
                <a:latin typeface="맑은 고딕" charset="0"/>
                <a:ea typeface="맑은 고딕" charset="0"/>
              </a:rPr>
              <a:t>데이터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latin typeface="맑은 고딕" charset="0"/>
                <a:ea typeface="맑은 고딕" charset="0"/>
              </a:rPr>
              <a:t>출처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kaggle.com</a:t>
            </a:r>
          </a:p>
          <a:p>
            <a:pPr indent="254000" eaLnBrk="0">
              <a:lnSpc>
                <a:spcPct val="150000"/>
              </a:lnSpc>
            </a:pPr>
            <a:endParaRPr lang="ko-KR" altLang="en-US" sz="16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en-US" altLang="ko-KR" sz="1600" b="1" dirty="0" err="1">
                <a:latin typeface="맑은 고딕" charset="0"/>
                <a:ea typeface="맑은 고딕" charset="0"/>
              </a:rPr>
              <a:t>데이터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latin typeface="맑은 고딕" charset="0"/>
                <a:ea typeface="맑은 고딕" charset="0"/>
              </a:rPr>
              <a:t>기간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2005</a:t>
            </a:r>
            <a:r>
              <a:rPr lang="ko-KR" altLang="en-US" sz="1600" b="1" dirty="0" smtClean="0">
                <a:latin typeface="맑은 고딕" charset="0"/>
                <a:ea typeface="맑은 고딕" charset="0"/>
              </a:rPr>
              <a:t>년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~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2018</a:t>
            </a:r>
            <a:r>
              <a:rPr lang="ko-KR" altLang="en-US" sz="1600" b="1" dirty="0" smtClean="0">
                <a:latin typeface="맑은 고딕" charset="0"/>
                <a:ea typeface="맑은 고딕" charset="0"/>
              </a:rPr>
              <a:t>년</a:t>
            </a:r>
            <a:endParaRPr lang="ko-KR" altLang="en-US" sz="16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ko-KR" altLang="en-US" sz="12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en-US" altLang="ko-KR" sz="1600" b="1" dirty="0" err="1">
                <a:latin typeface="맑은 고딕" charset="0"/>
                <a:ea typeface="맑은 고딕" charset="0"/>
              </a:rPr>
              <a:t>변수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14</a:t>
            </a:r>
            <a:r>
              <a:rPr lang="ko-KR" altLang="en-US" sz="1600" b="1" dirty="0" smtClean="0">
                <a:latin typeface="맑은 고딕" charset="0"/>
                <a:ea typeface="맑은 고딕" charset="0"/>
              </a:rPr>
              <a:t>개</a:t>
            </a:r>
            <a:endParaRPr lang="en-US" altLang="ko-KR" sz="1600" b="1" dirty="0" smtClean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en-US" altLang="ko-KR" sz="16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ko-KR" altLang="en-US" sz="1600" b="1" dirty="0" err="1" smtClean="0">
                <a:latin typeface="맑은 고딕" charset="0"/>
                <a:ea typeface="맑은 고딕" charset="0"/>
              </a:rPr>
              <a:t>샘플수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: 92857</a:t>
            </a:r>
            <a:r>
              <a:rPr lang="ko-KR" altLang="en-US" sz="1600" b="1" dirty="0" smtClean="0">
                <a:latin typeface="맑은 고딕" charset="0"/>
                <a:ea typeface="맑은 고딕" charset="0"/>
              </a:rPr>
              <a:t>개</a:t>
            </a:r>
            <a:endParaRPr lang="ko-KR" altLang="en-US" sz="1600" b="1" dirty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정보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202059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개요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91" y="1666128"/>
            <a:ext cx="4279512" cy="44481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090050" y="2101950"/>
            <a:ext cx="1436335" cy="21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68377" y="1884039"/>
            <a:ext cx="1419709" cy="21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202059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개요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15" y="1481285"/>
            <a:ext cx="10543270" cy="47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89203" y="3262771"/>
            <a:ext cx="281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데이터 전처리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929877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929877" y="2003306"/>
            <a:ext cx="153796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F4B82-9363-452F-9D7E-DF77E8534EA6}"/>
              </a:ext>
            </a:extLst>
          </p:cNvPr>
          <p:cNvSpPr/>
          <p:nvPr/>
        </p:nvSpPr>
        <p:spPr>
          <a:xfrm>
            <a:off x="7511963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3106027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5280556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2573547" y="3690508"/>
            <a:ext cx="667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n-ea"/>
              </a:rPr>
              <a:t>&gt;&gt;</a:t>
            </a:r>
            <a:endParaRPr lang="ko-KR" altLang="en-US" sz="15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4792713" y="3690165"/>
            <a:ext cx="87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n-ea"/>
              </a:rPr>
              <a:t>&gt;&gt;</a:t>
            </a:r>
            <a:endParaRPr lang="ko-KR" altLang="en-US" sz="15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6997790" y="3690508"/>
            <a:ext cx="514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&gt;&gt;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1274706" y="2118279"/>
            <a:ext cx="862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3106026" y="2003306"/>
            <a:ext cx="153796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3381007" y="2143863"/>
            <a:ext cx="10533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5280554" y="2003306"/>
            <a:ext cx="153796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4496-669C-47EA-828B-6B7F9D2C95C6}"/>
              </a:ext>
            </a:extLst>
          </p:cNvPr>
          <p:cNvSpPr txBox="1"/>
          <p:nvPr/>
        </p:nvSpPr>
        <p:spPr>
          <a:xfrm>
            <a:off x="5670096" y="2118279"/>
            <a:ext cx="834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17348F-5BA3-4B7D-8D68-35676EBD494B}"/>
              </a:ext>
            </a:extLst>
          </p:cNvPr>
          <p:cNvSpPr/>
          <p:nvPr/>
        </p:nvSpPr>
        <p:spPr>
          <a:xfrm>
            <a:off x="7511959" y="2003306"/>
            <a:ext cx="153796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E1BB-6FC3-4B23-99CA-9F80E209C5C7}"/>
              </a:ext>
            </a:extLst>
          </p:cNvPr>
          <p:cNvSpPr txBox="1"/>
          <p:nvPr/>
        </p:nvSpPr>
        <p:spPr>
          <a:xfrm>
            <a:off x="7885160" y="2143863"/>
            <a:ext cx="791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071928" y="3105389"/>
            <a:ext cx="1267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필요없는</a:t>
            </a:r>
            <a:r>
              <a:rPr lang="ko-KR" altLang="en-US" sz="1400" dirty="0" smtClean="0"/>
              <a:t> 세 변수 </a:t>
            </a:r>
            <a:r>
              <a:rPr lang="en-US" altLang="ko-KR" sz="1400" dirty="0" smtClean="0"/>
              <a:t>(occupation, </a:t>
            </a:r>
            <a:r>
              <a:rPr lang="en-US" altLang="ko-KR" sz="1400" dirty="0" err="1" smtClean="0"/>
              <a:t>ID,Year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삭제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3241087" y="3105389"/>
            <a:ext cx="1267837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smtClean="0"/>
              <a:t>Income</a:t>
            </a:r>
            <a:r>
              <a:rPr lang="ko-KR" altLang="en-US" sz="1400" dirty="0" smtClean="0"/>
              <a:t>의 평균 이상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이하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로 변수 </a:t>
            </a:r>
            <a:r>
              <a:rPr lang="en-US" altLang="ko-KR" sz="1400" dirty="0" smtClean="0"/>
              <a:t>label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남성은 </a:t>
            </a:r>
            <a:r>
              <a:rPr lang="en-US" altLang="ko-KR" sz="1400" dirty="0"/>
              <a:t>1 -&gt;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0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여성은 </a:t>
            </a:r>
            <a:r>
              <a:rPr lang="en-US" altLang="ko-KR" sz="1400" dirty="0"/>
              <a:t>2 -&gt; </a:t>
            </a:r>
            <a:r>
              <a:rPr lang="en-US" altLang="ko-KR" sz="1400" dirty="0" smtClean="0"/>
              <a:t>1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데이터 변환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5415615" y="2905678"/>
            <a:ext cx="12678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결측 값은 </a:t>
            </a:r>
            <a:r>
              <a:rPr lang="en-US" altLang="ko-KR" sz="1500" dirty="0" err="1"/>
              <a:t>fillna</a:t>
            </a:r>
            <a:r>
              <a:rPr lang="ko-KR" altLang="en-US" sz="1500" dirty="0"/>
              <a:t>를 이용하여 </a:t>
            </a:r>
            <a:r>
              <a:rPr lang="en-US" altLang="ko-KR" sz="1500" dirty="0"/>
              <a:t>0</a:t>
            </a:r>
            <a:r>
              <a:rPr lang="ko-KR" altLang="en-US" sz="1500" dirty="0"/>
              <a:t> 데이터 대입</a:t>
            </a:r>
            <a:endParaRPr lang="en-US" altLang="ko-KR" sz="1500" dirty="0"/>
          </a:p>
          <a:p>
            <a:r>
              <a:rPr lang="en-US" altLang="ko-KR" sz="1400" dirty="0"/>
              <a:t> </a:t>
            </a:r>
            <a:r>
              <a:rPr lang="en-US" altLang="ko-KR" sz="1000" dirty="0" err="1" smtClean="0"/>
              <a:t>reasonnoneworker</a:t>
            </a:r>
            <a:r>
              <a:rPr lang="en-US" altLang="ko-KR" sz="1000" dirty="0"/>
              <a:t>(</a:t>
            </a:r>
            <a:r>
              <a:rPr lang="ko-KR" altLang="en-US" sz="1000" dirty="0"/>
              <a:t>직장 없는 이유</a:t>
            </a:r>
            <a:r>
              <a:rPr lang="en-US" altLang="ko-KR" sz="1000" dirty="0"/>
              <a:t>)</a:t>
            </a:r>
            <a:r>
              <a:rPr lang="ko-KR" altLang="en-US" sz="1000" dirty="0"/>
              <a:t>에서의 </a:t>
            </a:r>
            <a:r>
              <a:rPr lang="en-US" altLang="ko-KR" sz="1000" dirty="0"/>
              <a:t>0</a:t>
            </a:r>
            <a:r>
              <a:rPr lang="ko-KR" altLang="en-US" sz="1000" dirty="0"/>
              <a:t>은 직장 </a:t>
            </a:r>
            <a:r>
              <a:rPr lang="ko-KR" altLang="en-US" sz="1000" dirty="0" smtClean="0"/>
              <a:t>있음 대체 및</a:t>
            </a:r>
            <a:r>
              <a:rPr lang="en-US" altLang="ko-KR" sz="1000" dirty="0" err="1" smtClean="0"/>
              <a:t>company_size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회사규모</a:t>
            </a:r>
            <a:r>
              <a:rPr lang="en-US" altLang="ko-KR" sz="1000" dirty="0"/>
              <a:t>)</a:t>
            </a:r>
            <a:r>
              <a:rPr lang="ko-KR" altLang="en-US" sz="1000" dirty="0"/>
              <a:t>에서의 </a:t>
            </a:r>
            <a:r>
              <a:rPr lang="en-US" altLang="ko-KR" sz="1000" dirty="0"/>
              <a:t>0</a:t>
            </a:r>
            <a:r>
              <a:rPr lang="ko-KR" altLang="en-US" sz="1000" dirty="0"/>
              <a:t>은 직장있음으로 대체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8EBEE-6206-4D4C-A2C1-E9F0AF605944}"/>
              </a:ext>
            </a:extLst>
          </p:cNvPr>
          <p:cNvSpPr txBox="1"/>
          <p:nvPr/>
        </p:nvSpPr>
        <p:spPr>
          <a:xfrm>
            <a:off x="7691237" y="3239988"/>
            <a:ext cx="1170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Under </a:t>
            </a:r>
            <a:r>
              <a:rPr lang="en-US" altLang="ko-KR" sz="1400" dirty="0" smtClean="0"/>
              <a:t>Sampling </a:t>
            </a:r>
            <a:r>
              <a:rPr lang="ko-KR" altLang="en-US" sz="1400" dirty="0" smtClean="0"/>
              <a:t>및 스케일링을 </a:t>
            </a:r>
            <a:r>
              <a:rPr lang="ko-KR" altLang="en-US" sz="1400" dirty="0"/>
              <a:t>통해 데이터의 불균형을 </a:t>
            </a:r>
            <a:r>
              <a:rPr lang="ko-KR" altLang="en-US" sz="1400" dirty="0" smtClean="0"/>
              <a:t>완화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39469" y="238575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9743380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9743379" y="2003306"/>
            <a:ext cx="1537961" cy="604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10018360" y="2143863"/>
            <a:ext cx="10533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</a:t>
            </a:r>
            <a:r>
              <a:rPr lang="en-US" altLang="ko-KR" sz="15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9913105" y="3239988"/>
            <a:ext cx="126783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데이터를 </a:t>
            </a:r>
            <a:r>
              <a:rPr lang="en-US" altLang="ko-KR" sz="1400" dirty="0" smtClean="0"/>
              <a:t>8:2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비율로 </a:t>
            </a:r>
            <a:r>
              <a:rPr lang="ko-KR" altLang="en-US" sz="1400" dirty="0" err="1" smtClean="0"/>
              <a:t>학습용과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검증요으로</a:t>
            </a:r>
            <a:r>
              <a:rPr lang="ko-KR" altLang="en-US" sz="1400" dirty="0" smtClean="0"/>
              <a:t> 분할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9183651" y="3690165"/>
            <a:ext cx="514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n-ea"/>
              </a:rPr>
              <a:t>&gt;&gt;</a:t>
            </a: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09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636</Words>
  <Application>Microsoft Office PowerPoint</Application>
  <PresentationFormat>와이드스크린</PresentationFormat>
  <Paragraphs>335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tjoeun707</cp:lastModifiedBy>
  <cp:revision>61</cp:revision>
  <dcterms:created xsi:type="dcterms:W3CDTF">2021-02-14T00:18:03Z</dcterms:created>
  <dcterms:modified xsi:type="dcterms:W3CDTF">2022-07-27T02:56:25Z</dcterms:modified>
</cp:coreProperties>
</file>