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70" r:id="rId3"/>
    <p:sldId id="272" r:id="rId4"/>
    <p:sldId id="271" r:id="rId5"/>
    <p:sldId id="275" r:id="rId6"/>
    <p:sldId id="276" r:id="rId7"/>
    <p:sldId id="277" r:id="rId8"/>
    <p:sldId id="278" r:id="rId9"/>
    <p:sldId id="279" r:id="rId10"/>
    <p:sldId id="274" r:id="rId11"/>
    <p:sldId id="280" r:id="rId12"/>
    <p:sldId id="282" r:id="rId13"/>
    <p:sldId id="281" r:id="rId14"/>
    <p:sldId id="284" r:id="rId15"/>
    <p:sldId id="257" r:id="rId16"/>
    <p:sldId id="258" r:id="rId17"/>
    <p:sldId id="259" r:id="rId18"/>
    <p:sldId id="260" r:id="rId19"/>
    <p:sldId id="261" r:id="rId20"/>
    <p:sldId id="262" r:id="rId21"/>
    <p:sldId id="264" r:id="rId22"/>
    <p:sldId id="285" r:id="rId23"/>
    <p:sldId id="263" r:id="rId24"/>
    <p:sldId id="267" r:id="rId25"/>
    <p:sldId id="266" r:id="rId26"/>
    <p:sldId id="268" r:id="rId27"/>
    <p:sldId id="269"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1" autoAdjust="0"/>
    <p:restoredTop sz="94660"/>
  </p:normalViewPr>
  <p:slideViewPr>
    <p:cSldViewPr snapToGrid="0">
      <p:cViewPr varScale="1">
        <p:scale>
          <a:sx n="53" d="100"/>
          <a:sy n="53" d="100"/>
        </p:scale>
        <p:origin x="72" y="4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F17ACE-55C4-43C7-B130-C931B4DC4C6C}" type="datetimeFigureOut">
              <a:rPr lang="en-US" smtClean="0"/>
              <a:t>9/3/2023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F3560F-260D-4B04-A97D-D30997EA0CFB}" type="slidenum">
              <a:rPr lang="en-US" smtClean="0"/>
              <a:t>‹#›</a:t>
            </a:fld>
            <a:endParaRPr lang="en-US"/>
          </a:p>
        </p:txBody>
      </p:sp>
    </p:spTree>
    <p:extLst>
      <p:ext uri="{BB962C8B-B14F-4D97-AF65-F5344CB8AC3E}">
        <p14:creationId xmlns:p14="http://schemas.microsoft.com/office/powerpoint/2010/main" val="1578303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F17ACE-55C4-43C7-B130-C931B4DC4C6C}" type="datetimeFigureOut">
              <a:rPr lang="en-US" smtClean="0"/>
              <a:t>9/3/2023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F3560F-260D-4B04-A97D-D30997EA0CFB}" type="slidenum">
              <a:rPr lang="en-US" smtClean="0"/>
              <a:t>‹#›</a:t>
            </a:fld>
            <a:endParaRPr lang="en-US"/>
          </a:p>
        </p:txBody>
      </p:sp>
    </p:spTree>
    <p:extLst>
      <p:ext uri="{BB962C8B-B14F-4D97-AF65-F5344CB8AC3E}">
        <p14:creationId xmlns:p14="http://schemas.microsoft.com/office/powerpoint/2010/main" val="335240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F17ACE-55C4-43C7-B130-C931B4DC4C6C}" type="datetimeFigureOut">
              <a:rPr lang="en-US" smtClean="0"/>
              <a:t>9/3/2023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F3560F-260D-4B04-A97D-D30997EA0CF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296718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F17ACE-55C4-43C7-B130-C931B4DC4C6C}" type="datetimeFigureOut">
              <a:rPr lang="en-US" smtClean="0"/>
              <a:t>9/3/2023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F3560F-260D-4B04-A97D-D30997EA0CFB}" type="slidenum">
              <a:rPr lang="en-US" smtClean="0"/>
              <a:t>‹#›</a:t>
            </a:fld>
            <a:endParaRPr lang="en-US"/>
          </a:p>
        </p:txBody>
      </p:sp>
    </p:spTree>
    <p:extLst>
      <p:ext uri="{BB962C8B-B14F-4D97-AF65-F5344CB8AC3E}">
        <p14:creationId xmlns:p14="http://schemas.microsoft.com/office/powerpoint/2010/main" val="23088466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F17ACE-55C4-43C7-B130-C931B4DC4C6C}" type="datetimeFigureOut">
              <a:rPr lang="en-US" smtClean="0"/>
              <a:t>9/3/2023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F3560F-260D-4B04-A97D-D30997EA0CF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340808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F17ACE-55C4-43C7-B130-C931B4DC4C6C}" type="datetimeFigureOut">
              <a:rPr lang="en-US" smtClean="0"/>
              <a:t>9/3/2023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F3560F-260D-4B04-A97D-D30997EA0CFB}" type="slidenum">
              <a:rPr lang="en-US" smtClean="0"/>
              <a:t>‹#›</a:t>
            </a:fld>
            <a:endParaRPr lang="en-US"/>
          </a:p>
        </p:txBody>
      </p:sp>
    </p:spTree>
    <p:extLst>
      <p:ext uri="{BB962C8B-B14F-4D97-AF65-F5344CB8AC3E}">
        <p14:creationId xmlns:p14="http://schemas.microsoft.com/office/powerpoint/2010/main" val="26557093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F17ACE-55C4-43C7-B130-C931B4DC4C6C}" type="datetimeFigureOut">
              <a:rPr lang="en-US" smtClean="0"/>
              <a:t>9/3/2023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F3560F-260D-4B04-A97D-D30997EA0CFB}" type="slidenum">
              <a:rPr lang="en-US" smtClean="0"/>
              <a:t>‹#›</a:t>
            </a:fld>
            <a:endParaRPr lang="en-US"/>
          </a:p>
        </p:txBody>
      </p:sp>
    </p:spTree>
    <p:extLst>
      <p:ext uri="{BB962C8B-B14F-4D97-AF65-F5344CB8AC3E}">
        <p14:creationId xmlns:p14="http://schemas.microsoft.com/office/powerpoint/2010/main" val="42506416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F17ACE-55C4-43C7-B130-C931B4DC4C6C}" type="datetimeFigureOut">
              <a:rPr lang="en-US" smtClean="0"/>
              <a:t>9/3/2023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F3560F-260D-4B04-A97D-D30997EA0CFB}" type="slidenum">
              <a:rPr lang="en-US" smtClean="0"/>
              <a:t>‹#›</a:t>
            </a:fld>
            <a:endParaRPr lang="en-US"/>
          </a:p>
        </p:txBody>
      </p:sp>
    </p:spTree>
    <p:extLst>
      <p:ext uri="{BB962C8B-B14F-4D97-AF65-F5344CB8AC3E}">
        <p14:creationId xmlns:p14="http://schemas.microsoft.com/office/powerpoint/2010/main" val="2928418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F17ACE-55C4-43C7-B130-C931B4DC4C6C}" type="datetimeFigureOut">
              <a:rPr lang="en-US" smtClean="0"/>
              <a:t>9/3/2023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F3560F-260D-4B04-A97D-D30997EA0CFB}" type="slidenum">
              <a:rPr lang="en-US" smtClean="0"/>
              <a:t>‹#›</a:t>
            </a:fld>
            <a:endParaRPr lang="en-US"/>
          </a:p>
        </p:txBody>
      </p:sp>
    </p:spTree>
    <p:extLst>
      <p:ext uri="{BB962C8B-B14F-4D97-AF65-F5344CB8AC3E}">
        <p14:creationId xmlns:p14="http://schemas.microsoft.com/office/powerpoint/2010/main" val="2501698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F17ACE-55C4-43C7-B130-C931B4DC4C6C}" type="datetimeFigureOut">
              <a:rPr lang="en-US" smtClean="0"/>
              <a:t>9/3/2023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F3560F-260D-4B04-A97D-D30997EA0CFB}" type="slidenum">
              <a:rPr lang="en-US" smtClean="0"/>
              <a:t>‹#›</a:t>
            </a:fld>
            <a:endParaRPr lang="en-US"/>
          </a:p>
        </p:txBody>
      </p:sp>
    </p:spTree>
    <p:extLst>
      <p:ext uri="{BB962C8B-B14F-4D97-AF65-F5344CB8AC3E}">
        <p14:creationId xmlns:p14="http://schemas.microsoft.com/office/powerpoint/2010/main" val="899542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F17ACE-55C4-43C7-B130-C931B4DC4C6C}" type="datetimeFigureOut">
              <a:rPr lang="en-US" smtClean="0"/>
              <a:t>9/3/2023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F3560F-260D-4B04-A97D-D30997EA0CFB}" type="slidenum">
              <a:rPr lang="en-US" smtClean="0"/>
              <a:t>‹#›</a:t>
            </a:fld>
            <a:endParaRPr lang="en-US"/>
          </a:p>
        </p:txBody>
      </p:sp>
    </p:spTree>
    <p:extLst>
      <p:ext uri="{BB962C8B-B14F-4D97-AF65-F5344CB8AC3E}">
        <p14:creationId xmlns:p14="http://schemas.microsoft.com/office/powerpoint/2010/main" val="3430040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F17ACE-55C4-43C7-B130-C931B4DC4C6C}" type="datetimeFigureOut">
              <a:rPr lang="en-US" smtClean="0"/>
              <a:t>9/3/2023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F3560F-260D-4B04-A97D-D30997EA0CFB}" type="slidenum">
              <a:rPr lang="en-US" smtClean="0"/>
              <a:t>‹#›</a:t>
            </a:fld>
            <a:endParaRPr lang="en-US"/>
          </a:p>
        </p:txBody>
      </p:sp>
    </p:spTree>
    <p:extLst>
      <p:ext uri="{BB962C8B-B14F-4D97-AF65-F5344CB8AC3E}">
        <p14:creationId xmlns:p14="http://schemas.microsoft.com/office/powerpoint/2010/main" val="1456262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F17ACE-55C4-43C7-B130-C931B4DC4C6C}" type="datetimeFigureOut">
              <a:rPr lang="en-US" smtClean="0"/>
              <a:t>9/3/2023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F3560F-260D-4B04-A97D-D30997EA0CFB}" type="slidenum">
              <a:rPr lang="en-US" smtClean="0"/>
              <a:t>‹#›</a:t>
            </a:fld>
            <a:endParaRPr lang="en-US"/>
          </a:p>
        </p:txBody>
      </p:sp>
    </p:spTree>
    <p:extLst>
      <p:ext uri="{BB962C8B-B14F-4D97-AF65-F5344CB8AC3E}">
        <p14:creationId xmlns:p14="http://schemas.microsoft.com/office/powerpoint/2010/main" val="571974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F17ACE-55C4-43C7-B130-C931B4DC4C6C}" type="datetimeFigureOut">
              <a:rPr lang="en-US" smtClean="0"/>
              <a:t>9/3/2023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F3560F-260D-4B04-A97D-D30997EA0CFB}" type="slidenum">
              <a:rPr lang="en-US" smtClean="0"/>
              <a:t>‹#›</a:t>
            </a:fld>
            <a:endParaRPr lang="en-US"/>
          </a:p>
        </p:txBody>
      </p:sp>
    </p:spTree>
    <p:extLst>
      <p:ext uri="{BB962C8B-B14F-4D97-AF65-F5344CB8AC3E}">
        <p14:creationId xmlns:p14="http://schemas.microsoft.com/office/powerpoint/2010/main" val="460338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F17ACE-55C4-43C7-B130-C931B4DC4C6C}" type="datetimeFigureOut">
              <a:rPr lang="en-US" smtClean="0"/>
              <a:t>9/3/2023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F3560F-260D-4B04-A97D-D30997EA0CFB}" type="slidenum">
              <a:rPr lang="en-US" smtClean="0"/>
              <a:t>‹#›</a:t>
            </a:fld>
            <a:endParaRPr lang="en-US"/>
          </a:p>
        </p:txBody>
      </p:sp>
    </p:spTree>
    <p:extLst>
      <p:ext uri="{BB962C8B-B14F-4D97-AF65-F5344CB8AC3E}">
        <p14:creationId xmlns:p14="http://schemas.microsoft.com/office/powerpoint/2010/main" val="1013319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F3560F-260D-4B04-A97D-D30997EA0CFB}" type="slidenum">
              <a:rPr lang="en-US" smtClean="0"/>
              <a:t>‹#›</a:t>
            </a:fld>
            <a:endParaRPr lang="en-US"/>
          </a:p>
        </p:txBody>
      </p:sp>
      <p:sp>
        <p:nvSpPr>
          <p:cNvPr id="5" name="Date Placeholder 4"/>
          <p:cNvSpPr>
            <a:spLocks noGrp="1"/>
          </p:cNvSpPr>
          <p:nvPr>
            <p:ph type="dt" sz="half" idx="10"/>
          </p:nvPr>
        </p:nvSpPr>
        <p:spPr/>
        <p:txBody>
          <a:bodyPr/>
          <a:lstStyle/>
          <a:p>
            <a:fld id="{9DF17ACE-55C4-43C7-B130-C931B4DC4C6C}" type="datetimeFigureOut">
              <a:rPr lang="en-US" smtClean="0"/>
              <a:t>9/3/2023</a:t>
            </a:fld>
            <a:endParaRPr lang="en-US"/>
          </a:p>
        </p:txBody>
      </p:sp>
    </p:spTree>
    <p:extLst>
      <p:ext uri="{BB962C8B-B14F-4D97-AF65-F5344CB8AC3E}">
        <p14:creationId xmlns:p14="http://schemas.microsoft.com/office/powerpoint/2010/main" val="2848639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DF17ACE-55C4-43C7-B130-C931B4DC4C6C}" type="datetimeFigureOut">
              <a:rPr lang="en-US" smtClean="0"/>
              <a:t>9/3/2023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8F3560F-260D-4B04-A97D-D30997EA0CFB}" type="slidenum">
              <a:rPr lang="en-US" smtClean="0"/>
              <a:t>‹#›</a:t>
            </a:fld>
            <a:endParaRPr lang="en-US"/>
          </a:p>
        </p:txBody>
      </p:sp>
    </p:spTree>
    <p:extLst>
      <p:ext uri="{BB962C8B-B14F-4D97-AF65-F5344CB8AC3E}">
        <p14:creationId xmlns:p14="http://schemas.microsoft.com/office/powerpoint/2010/main" val="7347302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004A0-8E00-4403-8541-F60D8CD4473C}"/>
              </a:ext>
            </a:extLst>
          </p:cNvPr>
          <p:cNvSpPr>
            <a:spLocks noGrp="1"/>
          </p:cNvSpPr>
          <p:nvPr>
            <p:ph type="ctrTitle"/>
          </p:nvPr>
        </p:nvSpPr>
        <p:spPr/>
        <p:txBody>
          <a:bodyPr/>
          <a:lstStyle/>
          <a:p>
            <a:r>
              <a:rPr lang="en-US" dirty="0"/>
              <a:t>Chapter 6: Model building and regression</a:t>
            </a:r>
          </a:p>
        </p:txBody>
      </p:sp>
      <p:sp>
        <p:nvSpPr>
          <p:cNvPr id="3" name="Subtitle 2">
            <a:extLst>
              <a:ext uri="{FF2B5EF4-FFF2-40B4-BE49-F238E27FC236}">
                <a16:creationId xmlns:a16="http://schemas.microsoft.com/office/drawing/2014/main" id="{57A55CAC-16D2-47BB-8877-890F2AFC8019}"/>
              </a:ext>
            </a:extLst>
          </p:cNvPr>
          <p:cNvSpPr>
            <a:spLocks noGrp="1"/>
          </p:cNvSpPr>
          <p:nvPr>
            <p:ph type="subTitle" idx="1"/>
          </p:nvPr>
        </p:nvSpPr>
        <p:spPr/>
        <p:txBody>
          <a:bodyPr>
            <a:normAutofit lnSpcReduction="10000"/>
          </a:bodyPr>
          <a:lstStyle/>
          <a:p>
            <a:r>
              <a:rPr lang="en-US" dirty="0"/>
              <a:t>Mahri K</a:t>
            </a:r>
          </a:p>
          <a:p>
            <a:r>
              <a:rPr lang="en-US" dirty="0"/>
              <a:t>Dr. Hanli Liu</a:t>
            </a:r>
          </a:p>
          <a:p>
            <a:r>
              <a:rPr lang="en-US" dirty="0"/>
              <a:t>BE 3343</a:t>
            </a:r>
          </a:p>
        </p:txBody>
      </p:sp>
    </p:spTree>
    <p:extLst>
      <p:ext uri="{BB962C8B-B14F-4D97-AF65-F5344CB8AC3E}">
        <p14:creationId xmlns:p14="http://schemas.microsoft.com/office/powerpoint/2010/main" val="128119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7F89C-6A9F-4F08-8841-E1D47ED13896}"/>
              </a:ext>
            </a:extLst>
          </p:cNvPr>
          <p:cNvSpPr>
            <a:spLocks noGrp="1"/>
          </p:cNvSpPr>
          <p:nvPr>
            <p:ph type="title"/>
          </p:nvPr>
        </p:nvSpPr>
        <p:spPr/>
        <p:txBody>
          <a:bodyPr/>
          <a:lstStyle/>
          <a:p>
            <a:r>
              <a:rPr lang="en-US" dirty="0"/>
              <a:t>Example 6.1-2</a:t>
            </a:r>
          </a:p>
        </p:txBody>
      </p:sp>
      <p:sp>
        <p:nvSpPr>
          <p:cNvPr id="3" name="Content Placeholder 2">
            <a:extLst>
              <a:ext uri="{FF2B5EF4-FFF2-40B4-BE49-F238E27FC236}">
                <a16:creationId xmlns:a16="http://schemas.microsoft.com/office/drawing/2014/main" id="{C9873452-6FD3-4758-A357-BAAB33164E2D}"/>
              </a:ext>
            </a:extLst>
          </p:cNvPr>
          <p:cNvSpPr>
            <a:spLocks noGrp="1"/>
          </p:cNvSpPr>
          <p:nvPr>
            <p:ph idx="1"/>
          </p:nvPr>
        </p:nvSpPr>
        <p:spPr>
          <a:xfrm>
            <a:off x="-1" y="1218386"/>
            <a:ext cx="10507579" cy="5558589"/>
          </a:xfrm>
        </p:spPr>
        <p:txBody>
          <a:bodyPr>
            <a:normAutofit/>
          </a:bodyPr>
          <a:lstStyle/>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err="1"/>
              <a:t>Toricelli’s</a:t>
            </a:r>
            <a:r>
              <a:rPr lang="en-US" sz="2000" dirty="0"/>
              <a:t> principle: f=r*V</a:t>
            </a:r>
            <a:r>
              <a:rPr lang="en-US" sz="2000" baseline="30000" dirty="0"/>
              <a:t>1/2</a:t>
            </a:r>
            <a:r>
              <a:rPr lang="en-US" sz="2000" dirty="0"/>
              <a:t> where f=1/T</a:t>
            </a:r>
          </a:p>
          <a:p>
            <a:r>
              <a:rPr lang="en-US" sz="2000" dirty="0"/>
              <a:t>Results: m=0.433 ; b=0.0499 ; predicted fill time of 1 cup =4.2 sec</a:t>
            </a:r>
          </a:p>
          <a:p>
            <a:r>
              <a:rPr lang="en-US" sz="2000" dirty="0"/>
              <a:t>Graph 1- loglog scale; Graph 2- rectilinear scale of extrapolation to 36 cups</a:t>
            </a:r>
          </a:p>
          <a:p>
            <a:endParaRPr lang="en-US" sz="2000" dirty="0"/>
          </a:p>
        </p:txBody>
      </p:sp>
      <p:pic>
        <p:nvPicPr>
          <p:cNvPr id="5" name="Picture 4">
            <a:extLst>
              <a:ext uri="{FF2B5EF4-FFF2-40B4-BE49-F238E27FC236}">
                <a16:creationId xmlns:a16="http://schemas.microsoft.com/office/drawing/2014/main" id="{6536777A-681E-45BC-ADBD-76D6FF16E919}"/>
              </a:ext>
            </a:extLst>
          </p:cNvPr>
          <p:cNvPicPr>
            <a:picLocks noChangeAspect="1"/>
          </p:cNvPicPr>
          <p:nvPr/>
        </p:nvPicPr>
        <p:blipFill>
          <a:blip r:embed="rId2"/>
          <a:stretch>
            <a:fillRect/>
          </a:stretch>
        </p:blipFill>
        <p:spPr>
          <a:xfrm>
            <a:off x="526067" y="1299411"/>
            <a:ext cx="4092295" cy="2522439"/>
          </a:xfrm>
          <a:prstGeom prst="rect">
            <a:avLst/>
          </a:prstGeom>
        </p:spPr>
      </p:pic>
      <p:pic>
        <p:nvPicPr>
          <p:cNvPr id="7" name="Picture 6">
            <a:extLst>
              <a:ext uri="{FF2B5EF4-FFF2-40B4-BE49-F238E27FC236}">
                <a16:creationId xmlns:a16="http://schemas.microsoft.com/office/drawing/2014/main" id="{783DEB52-0FB0-4E04-B086-BC969AE3F972}"/>
              </a:ext>
            </a:extLst>
          </p:cNvPr>
          <p:cNvPicPr>
            <a:picLocks noChangeAspect="1"/>
          </p:cNvPicPr>
          <p:nvPr/>
        </p:nvPicPr>
        <p:blipFill>
          <a:blip r:embed="rId3"/>
          <a:stretch>
            <a:fillRect/>
          </a:stretch>
        </p:blipFill>
        <p:spPr>
          <a:xfrm>
            <a:off x="526067" y="3775916"/>
            <a:ext cx="4191363" cy="1013548"/>
          </a:xfrm>
          <a:prstGeom prst="rect">
            <a:avLst/>
          </a:prstGeom>
        </p:spPr>
      </p:pic>
      <p:pic>
        <p:nvPicPr>
          <p:cNvPr id="9" name="Picture 8">
            <a:extLst>
              <a:ext uri="{FF2B5EF4-FFF2-40B4-BE49-F238E27FC236}">
                <a16:creationId xmlns:a16="http://schemas.microsoft.com/office/drawing/2014/main" id="{7F5809EC-2D8C-42BD-A522-E26AEDA52AAD}"/>
              </a:ext>
            </a:extLst>
          </p:cNvPr>
          <p:cNvPicPr>
            <a:picLocks noChangeAspect="1"/>
          </p:cNvPicPr>
          <p:nvPr/>
        </p:nvPicPr>
        <p:blipFill>
          <a:blip r:embed="rId4"/>
          <a:stretch>
            <a:fillRect/>
          </a:stretch>
        </p:blipFill>
        <p:spPr>
          <a:xfrm>
            <a:off x="5295697" y="1257882"/>
            <a:ext cx="3910850" cy="3136317"/>
          </a:xfrm>
          <a:prstGeom prst="rect">
            <a:avLst/>
          </a:prstGeom>
        </p:spPr>
      </p:pic>
    </p:spTree>
    <p:extLst>
      <p:ext uri="{BB962C8B-B14F-4D97-AF65-F5344CB8AC3E}">
        <p14:creationId xmlns:p14="http://schemas.microsoft.com/office/powerpoint/2010/main" val="1604970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7F89C-6A9F-4F08-8841-E1D47ED13896}"/>
              </a:ext>
            </a:extLst>
          </p:cNvPr>
          <p:cNvSpPr>
            <a:spLocks noGrp="1"/>
          </p:cNvSpPr>
          <p:nvPr>
            <p:ph type="title"/>
          </p:nvPr>
        </p:nvSpPr>
        <p:spPr/>
        <p:txBody>
          <a:bodyPr/>
          <a:lstStyle/>
          <a:p>
            <a:r>
              <a:rPr lang="en-US" dirty="0"/>
              <a:t>Regression</a:t>
            </a:r>
          </a:p>
        </p:txBody>
      </p:sp>
      <p:sp>
        <p:nvSpPr>
          <p:cNvPr id="3" name="Content Placeholder 2">
            <a:extLst>
              <a:ext uri="{FF2B5EF4-FFF2-40B4-BE49-F238E27FC236}">
                <a16:creationId xmlns:a16="http://schemas.microsoft.com/office/drawing/2014/main" id="{C9873452-6FD3-4758-A357-BAAB33164E2D}"/>
              </a:ext>
            </a:extLst>
          </p:cNvPr>
          <p:cNvSpPr>
            <a:spLocks noGrp="1"/>
          </p:cNvSpPr>
          <p:nvPr>
            <p:ph idx="1"/>
          </p:nvPr>
        </p:nvSpPr>
        <p:spPr>
          <a:xfrm>
            <a:off x="-1" y="1299411"/>
            <a:ext cx="10507579" cy="5558589"/>
          </a:xfrm>
        </p:spPr>
        <p:txBody>
          <a:bodyPr>
            <a:normAutofit/>
          </a:bodyPr>
          <a:lstStyle/>
          <a:p>
            <a:r>
              <a:rPr lang="en-US" sz="2000" dirty="0" err="1"/>
              <a:t>polyfit</a:t>
            </a:r>
            <a:r>
              <a:rPr lang="en-US" sz="2000" dirty="0"/>
              <a:t> function is based on least squares method (aka regression)</a:t>
            </a:r>
          </a:p>
          <a:p>
            <a:r>
              <a:rPr lang="en-US" sz="2000" dirty="0"/>
              <a:t>Least squares method:</a:t>
            </a:r>
          </a:p>
          <a:p>
            <a:pPr lvl="1"/>
            <a:r>
              <a:rPr lang="en-US" sz="2000" dirty="0"/>
              <a:t>the line that gives the best fit is the one that minimizes the sum of the squares of the vertical differences between the line and the data points (aka J) where these differences are called residuals</a:t>
            </a:r>
          </a:p>
          <a:p>
            <a:pPr lvl="1"/>
            <a:endParaRPr lang="en-US" sz="2000" dirty="0"/>
          </a:p>
          <a:p>
            <a:pPr lvl="2"/>
            <a:r>
              <a:rPr lang="en-US" sz="2000" dirty="0"/>
              <a:t>a</a:t>
            </a:r>
            <a:r>
              <a:rPr lang="en-US" sz="2000" baseline="-25000" dirty="0"/>
              <a:t>i</a:t>
            </a:r>
            <a:r>
              <a:rPr lang="en-US" sz="2000" dirty="0"/>
              <a:t> are coefficients of n+1 terms that can minimize J by solving n+1 linear equations</a:t>
            </a:r>
          </a:p>
          <a:p>
            <a:pPr lvl="2"/>
            <a:r>
              <a:rPr lang="en-US" sz="2000" dirty="0"/>
              <a:t>J decreases as the polynomial degree is increased</a:t>
            </a:r>
          </a:p>
          <a:p>
            <a:pPr lvl="1"/>
            <a:r>
              <a:rPr lang="en-US" sz="2000" dirty="0"/>
              <a:t>minimized J values can be obtained by setting partial derivatives of m and b to zero</a:t>
            </a:r>
          </a:p>
          <a:p>
            <a:pPr lvl="1"/>
            <a:r>
              <a:rPr lang="en-US" sz="2000" dirty="0"/>
              <a:t>Use the following to obtain J values for 1-4 polynomials:</a:t>
            </a:r>
          </a:p>
        </p:txBody>
      </p:sp>
      <p:pic>
        <p:nvPicPr>
          <p:cNvPr id="6" name="Picture 5">
            <a:extLst>
              <a:ext uri="{FF2B5EF4-FFF2-40B4-BE49-F238E27FC236}">
                <a16:creationId xmlns:a16="http://schemas.microsoft.com/office/drawing/2014/main" id="{09173F2A-904F-4F0C-B347-3A97C9AA8BAD}"/>
              </a:ext>
            </a:extLst>
          </p:cNvPr>
          <p:cNvPicPr>
            <a:picLocks noChangeAspect="1"/>
          </p:cNvPicPr>
          <p:nvPr/>
        </p:nvPicPr>
        <p:blipFill>
          <a:blip r:embed="rId2"/>
          <a:stretch>
            <a:fillRect/>
          </a:stretch>
        </p:blipFill>
        <p:spPr>
          <a:xfrm>
            <a:off x="1108182" y="3159036"/>
            <a:ext cx="3711262" cy="539928"/>
          </a:xfrm>
          <a:prstGeom prst="rect">
            <a:avLst/>
          </a:prstGeom>
        </p:spPr>
      </p:pic>
      <p:pic>
        <p:nvPicPr>
          <p:cNvPr id="10" name="Picture 9">
            <a:extLst>
              <a:ext uri="{FF2B5EF4-FFF2-40B4-BE49-F238E27FC236}">
                <a16:creationId xmlns:a16="http://schemas.microsoft.com/office/drawing/2014/main" id="{E562B905-1789-429B-8930-7DA25534D11D}"/>
              </a:ext>
            </a:extLst>
          </p:cNvPr>
          <p:cNvPicPr>
            <a:picLocks noChangeAspect="1"/>
          </p:cNvPicPr>
          <p:nvPr/>
        </p:nvPicPr>
        <p:blipFill>
          <a:blip r:embed="rId3"/>
          <a:stretch>
            <a:fillRect/>
          </a:stretch>
        </p:blipFill>
        <p:spPr>
          <a:xfrm>
            <a:off x="1108182" y="5633058"/>
            <a:ext cx="3986509" cy="1230684"/>
          </a:xfrm>
          <a:prstGeom prst="rect">
            <a:avLst/>
          </a:prstGeom>
        </p:spPr>
      </p:pic>
    </p:spTree>
    <p:extLst>
      <p:ext uri="{BB962C8B-B14F-4D97-AF65-F5344CB8AC3E}">
        <p14:creationId xmlns:p14="http://schemas.microsoft.com/office/powerpoint/2010/main" val="857503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7F89C-6A9F-4F08-8841-E1D47ED13896}"/>
              </a:ext>
            </a:extLst>
          </p:cNvPr>
          <p:cNvSpPr>
            <a:spLocks noGrp="1"/>
          </p:cNvSpPr>
          <p:nvPr>
            <p:ph type="title"/>
          </p:nvPr>
        </p:nvSpPr>
        <p:spPr/>
        <p:txBody>
          <a:bodyPr/>
          <a:lstStyle/>
          <a:p>
            <a:r>
              <a:rPr lang="en-US" dirty="0"/>
              <a:t>Regression example</a:t>
            </a:r>
          </a:p>
        </p:txBody>
      </p:sp>
      <p:sp>
        <p:nvSpPr>
          <p:cNvPr id="3" name="Content Placeholder 2">
            <a:extLst>
              <a:ext uri="{FF2B5EF4-FFF2-40B4-BE49-F238E27FC236}">
                <a16:creationId xmlns:a16="http://schemas.microsoft.com/office/drawing/2014/main" id="{C9873452-6FD3-4758-A357-BAAB33164E2D}"/>
              </a:ext>
            </a:extLst>
          </p:cNvPr>
          <p:cNvSpPr>
            <a:spLocks noGrp="1"/>
          </p:cNvSpPr>
          <p:nvPr>
            <p:ph idx="1"/>
          </p:nvPr>
        </p:nvSpPr>
        <p:spPr>
          <a:xfrm>
            <a:off x="-1" y="1299411"/>
            <a:ext cx="10507579" cy="5558589"/>
          </a:xfrm>
        </p:spPr>
        <p:txBody>
          <a:bodyPr>
            <a:normAutofit/>
          </a:bodyPr>
          <a:lstStyle/>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Warning: avoid using high degree polynomial to avoid large </a:t>
            </a:r>
            <a:r>
              <a:rPr lang="en-US" sz="2000" dirty="0" err="1"/>
              <a:t>excusions</a:t>
            </a:r>
            <a:r>
              <a:rPr lang="en-US" sz="2000" dirty="0"/>
              <a:t> between data points and large errors if coefficients are not represented with a large number of sig figures</a:t>
            </a:r>
          </a:p>
        </p:txBody>
      </p:sp>
      <p:pic>
        <p:nvPicPr>
          <p:cNvPr id="5" name="Picture 4">
            <a:extLst>
              <a:ext uri="{FF2B5EF4-FFF2-40B4-BE49-F238E27FC236}">
                <a16:creationId xmlns:a16="http://schemas.microsoft.com/office/drawing/2014/main" id="{FAB3E7B1-B795-40F2-B355-D40FED8E06D6}"/>
              </a:ext>
            </a:extLst>
          </p:cNvPr>
          <p:cNvPicPr>
            <a:picLocks noChangeAspect="1"/>
          </p:cNvPicPr>
          <p:nvPr/>
        </p:nvPicPr>
        <p:blipFill>
          <a:blip r:embed="rId2"/>
          <a:stretch>
            <a:fillRect/>
          </a:stretch>
        </p:blipFill>
        <p:spPr>
          <a:xfrm>
            <a:off x="860008" y="1299411"/>
            <a:ext cx="4393780" cy="3703329"/>
          </a:xfrm>
          <a:prstGeom prst="rect">
            <a:avLst/>
          </a:prstGeom>
        </p:spPr>
      </p:pic>
      <p:pic>
        <p:nvPicPr>
          <p:cNvPr id="7" name="Picture 6">
            <a:extLst>
              <a:ext uri="{FF2B5EF4-FFF2-40B4-BE49-F238E27FC236}">
                <a16:creationId xmlns:a16="http://schemas.microsoft.com/office/drawing/2014/main" id="{28AC258B-ACAA-4849-8D20-4500AA104E19}"/>
              </a:ext>
            </a:extLst>
          </p:cNvPr>
          <p:cNvPicPr>
            <a:picLocks noChangeAspect="1"/>
          </p:cNvPicPr>
          <p:nvPr/>
        </p:nvPicPr>
        <p:blipFill>
          <a:blip r:embed="rId3"/>
          <a:stretch>
            <a:fillRect/>
          </a:stretch>
        </p:blipFill>
        <p:spPr>
          <a:xfrm>
            <a:off x="5481653" y="1607378"/>
            <a:ext cx="3792349" cy="3087394"/>
          </a:xfrm>
          <a:prstGeom prst="rect">
            <a:avLst/>
          </a:prstGeom>
        </p:spPr>
      </p:pic>
    </p:spTree>
    <p:extLst>
      <p:ext uri="{BB962C8B-B14F-4D97-AF65-F5344CB8AC3E}">
        <p14:creationId xmlns:p14="http://schemas.microsoft.com/office/powerpoint/2010/main" val="4243645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7F89C-6A9F-4F08-8841-E1D47ED13896}"/>
              </a:ext>
            </a:extLst>
          </p:cNvPr>
          <p:cNvSpPr>
            <a:spLocks noGrp="1"/>
          </p:cNvSpPr>
          <p:nvPr>
            <p:ph type="title"/>
          </p:nvPr>
        </p:nvSpPr>
        <p:spPr/>
        <p:txBody>
          <a:bodyPr/>
          <a:lstStyle/>
          <a:p>
            <a:r>
              <a:rPr lang="en-US" dirty="0"/>
              <a:t>Table 6.2-1</a:t>
            </a:r>
          </a:p>
        </p:txBody>
      </p:sp>
      <p:pic>
        <p:nvPicPr>
          <p:cNvPr id="5" name="Content Placeholder 4">
            <a:extLst>
              <a:ext uri="{FF2B5EF4-FFF2-40B4-BE49-F238E27FC236}">
                <a16:creationId xmlns:a16="http://schemas.microsoft.com/office/drawing/2014/main" id="{608CB9C4-05E2-4B64-93D2-023153ACA408}"/>
              </a:ext>
            </a:extLst>
          </p:cNvPr>
          <p:cNvPicPr>
            <a:picLocks noGrp="1" noChangeAspect="1"/>
          </p:cNvPicPr>
          <p:nvPr>
            <p:ph idx="1"/>
          </p:nvPr>
        </p:nvPicPr>
        <p:blipFill>
          <a:blip r:embed="rId2"/>
          <a:stretch>
            <a:fillRect/>
          </a:stretch>
        </p:blipFill>
        <p:spPr>
          <a:xfrm>
            <a:off x="319573" y="1444091"/>
            <a:ext cx="9194817" cy="4267969"/>
          </a:xfrm>
        </p:spPr>
      </p:pic>
    </p:spTree>
    <p:extLst>
      <p:ext uri="{BB962C8B-B14F-4D97-AF65-F5344CB8AC3E}">
        <p14:creationId xmlns:p14="http://schemas.microsoft.com/office/powerpoint/2010/main" val="3353946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7F89C-6A9F-4F08-8841-E1D47ED13896}"/>
              </a:ext>
            </a:extLst>
          </p:cNvPr>
          <p:cNvSpPr>
            <a:spLocks noGrp="1"/>
          </p:cNvSpPr>
          <p:nvPr>
            <p:ph type="title"/>
          </p:nvPr>
        </p:nvSpPr>
        <p:spPr/>
        <p:txBody>
          <a:bodyPr/>
          <a:lstStyle/>
          <a:p>
            <a:r>
              <a:rPr lang="en-US" dirty="0"/>
              <a:t>Quality of a curve fit</a:t>
            </a:r>
          </a:p>
        </p:txBody>
      </p:sp>
      <p:sp>
        <p:nvSpPr>
          <p:cNvPr id="3" name="Content Placeholder 2">
            <a:extLst>
              <a:ext uri="{FF2B5EF4-FFF2-40B4-BE49-F238E27FC236}">
                <a16:creationId xmlns:a16="http://schemas.microsoft.com/office/drawing/2014/main" id="{C9873452-6FD3-4758-A357-BAAB33164E2D}"/>
              </a:ext>
            </a:extLst>
          </p:cNvPr>
          <p:cNvSpPr>
            <a:spLocks noGrp="1"/>
          </p:cNvSpPr>
          <p:nvPr>
            <p:ph idx="1"/>
          </p:nvPr>
        </p:nvSpPr>
        <p:spPr>
          <a:xfrm>
            <a:off x="-1" y="1299411"/>
            <a:ext cx="10507579" cy="5558589"/>
          </a:xfrm>
        </p:spPr>
        <p:txBody>
          <a:bodyPr>
            <a:normAutofit/>
          </a:bodyPr>
          <a:lstStyle/>
          <a:p>
            <a:r>
              <a:rPr lang="en-US" sz="2000" dirty="0"/>
              <a:t>The function with smallest J value gives the best fit</a:t>
            </a:r>
          </a:p>
          <a:p>
            <a:endParaRPr lang="en-US" sz="2000" dirty="0"/>
          </a:p>
          <a:p>
            <a:pPr lvl="1"/>
            <a:r>
              <a:rPr lang="en-US" sz="2000" dirty="0"/>
              <a:t>Perfect J is J=0</a:t>
            </a:r>
          </a:p>
          <a:p>
            <a:pPr lvl="1"/>
            <a:r>
              <a:rPr lang="en-US" sz="2000" dirty="0"/>
              <a:t>J indicates how much of the data spread is unaccounted for by the model</a:t>
            </a:r>
          </a:p>
          <a:p>
            <a:r>
              <a:rPr lang="en-US" sz="2000" dirty="0"/>
              <a:t>The coefficient of determination can be used to measure the quality of the curve fit (aka r-squared value)</a:t>
            </a:r>
          </a:p>
          <a:p>
            <a:pPr lvl="1"/>
            <a:r>
              <a:rPr lang="en-US" sz="2000" dirty="0"/>
              <a:t>Perfect coefficient of determination is r</a:t>
            </a:r>
            <a:r>
              <a:rPr lang="en-US" sz="2000" baseline="30000" dirty="0"/>
              <a:t>2</a:t>
            </a:r>
            <a:r>
              <a:rPr lang="en-US" sz="2000" dirty="0"/>
              <a:t>=1</a:t>
            </a:r>
          </a:p>
          <a:p>
            <a:r>
              <a:rPr lang="en-US" sz="2000" dirty="0"/>
              <a:t>Sum of the squares of the deviation (aka S) of the y values from their mean indicates how much data is spread around the mean</a:t>
            </a:r>
          </a:p>
          <a:p>
            <a:endParaRPr lang="en-US" sz="2000" dirty="0"/>
          </a:p>
          <a:p>
            <a:r>
              <a:rPr lang="en-US" sz="2000" dirty="0"/>
              <a:t>Use the following to find J, r</a:t>
            </a:r>
            <a:r>
              <a:rPr lang="en-US" sz="2000" baseline="30000" dirty="0"/>
              <a:t>2</a:t>
            </a:r>
            <a:r>
              <a:rPr lang="en-US" sz="2000" dirty="0"/>
              <a:t>, S for k=1:n</a:t>
            </a:r>
          </a:p>
          <a:p>
            <a:endParaRPr lang="en-US" sz="2000" dirty="0"/>
          </a:p>
          <a:p>
            <a:endParaRPr lang="en-US" sz="2000" dirty="0"/>
          </a:p>
          <a:p>
            <a:endParaRPr lang="en-US" sz="2000" dirty="0"/>
          </a:p>
          <a:p>
            <a:pPr lvl="1"/>
            <a:endParaRPr lang="en-US" sz="2000" dirty="0"/>
          </a:p>
        </p:txBody>
      </p:sp>
      <p:pic>
        <p:nvPicPr>
          <p:cNvPr id="5" name="Picture 4">
            <a:extLst>
              <a:ext uri="{FF2B5EF4-FFF2-40B4-BE49-F238E27FC236}">
                <a16:creationId xmlns:a16="http://schemas.microsoft.com/office/drawing/2014/main" id="{FA40AE38-5974-4ED0-9ADB-58159BFA5172}"/>
              </a:ext>
            </a:extLst>
          </p:cNvPr>
          <p:cNvPicPr>
            <a:picLocks noChangeAspect="1"/>
          </p:cNvPicPr>
          <p:nvPr/>
        </p:nvPicPr>
        <p:blipFill>
          <a:blip r:embed="rId2"/>
          <a:stretch>
            <a:fillRect/>
          </a:stretch>
        </p:blipFill>
        <p:spPr>
          <a:xfrm>
            <a:off x="950586" y="1614002"/>
            <a:ext cx="1600339" cy="518205"/>
          </a:xfrm>
          <a:prstGeom prst="rect">
            <a:avLst/>
          </a:prstGeom>
        </p:spPr>
      </p:pic>
      <p:pic>
        <p:nvPicPr>
          <p:cNvPr id="7" name="Picture 6">
            <a:extLst>
              <a:ext uri="{FF2B5EF4-FFF2-40B4-BE49-F238E27FC236}">
                <a16:creationId xmlns:a16="http://schemas.microsoft.com/office/drawing/2014/main" id="{2C60DC41-A065-43F4-A971-6E809DC7CD6B}"/>
              </a:ext>
            </a:extLst>
          </p:cNvPr>
          <p:cNvPicPr>
            <a:picLocks noChangeAspect="1"/>
          </p:cNvPicPr>
          <p:nvPr/>
        </p:nvPicPr>
        <p:blipFill>
          <a:blip r:embed="rId3"/>
          <a:stretch>
            <a:fillRect/>
          </a:stretch>
        </p:blipFill>
        <p:spPr>
          <a:xfrm>
            <a:off x="1861255" y="3860706"/>
            <a:ext cx="960203" cy="434378"/>
          </a:xfrm>
          <a:prstGeom prst="rect">
            <a:avLst/>
          </a:prstGeom>
        </p:spPr>
      </p:pic>
      <p:pic>
        <p:nvPicPr>
          <p:cNvPr id="9" name="Picture 8">
            <a:extLst>
              <a:ext uri="{FF2B5EF4-FFF2-40B4-BE49-F238E27FC236}">
                <a16:creationId xmlns:a16="http://schemas.microsoft.com/office/drawing/2014/main" id="{864CB10C-08E3-4D5F-96A0-B5A4096691DB}"/>
              </a:ext>
            </a:extLst>
          </p:cNvPr>
          <p:cNvPicPr>
            <a:picLocks noChangeAspect="1"/>
          </p:cNvPicPr>
          <p:nvPr/>
        </p:nvPicPr>
        <p:blipFill>
          <a:blip r:embed="rId4"/>
          <a:stretch>
            <a:fillRect/>
          </a:stretch>
        </p:blipFill>
        <p:spPr>
          <a:xfrm>
            <a:off x="950586" y="4984895"/>
            <a:ext cx="1379340" cy="457240"/>
          </a:xfrm>
          <a:prstGeom prst="rect">
            <a:avLst/>
          </a:prstGeom>
        </p:spPr>
      </p:pic>
      <p:pic>
        <p:nvPicPr>
          <p:cNvPr id="11" name="Picture 10">
            <a:extLst>
              <a:ext uri="{FF2B5EF4-FFF2-40B4-BE49-F238E27FC236}">
                <a16:creationId xmlns:a16="http://schemas.microsoft.com/office/drawing/2014/main" id="{1AC6755D-4FF9-40CE-9908-143F3CCE3F63}"/>
              </a:ext>
            </a:extLst>
          </p:cNvPr>
          <p:cNvPicPr>
            <a:picLocks noChangeAspect="1"/>
          </p:cNvPicPr>
          <p:nvPr/>
        </p:nvPicPr>
        <p:blipFill>
          <a:blip r:embed="rId5"/>
          <a:stretch>
            <a:fillRect/>
          </a:stretch>
        </p:blipFill>
        <p:spPr>
          <a:xfrm>
            <a:off x="9097756" y="5319818"/>
            <a:ext cx="2819644" cy="1394581"/>
          </a:xfrm>
          <a:prstGeom prst="rect">
            <a:avLst/>
          </a:prstGeom>
        </p:spPr>
      </p:pic>
      <p:pic>
        <p:nvPicPr>
          <p:cNvPr id="8" name="Picture 7">
            <a:extLst>
              <a:ext uri="{FF2B5EF4-FFF2-40B4-BE49-F238E27FC236}">
                <a16:creationId xmlns:a16="http://schemas.microsoft.com/office/drawing/2014/main" id="{15EB2B48-C0C2-BA4C-1CAA-63FDA5F7984E}"/>
              </a:ext>
            </a:extLst>
          </p:cNvPr>
          <p:cNvPicPr>
            <a:picLocks noChangeAspect="1"/>
          </p:cNvPicPr>
          <p:nvPr/>
        </p:nvPicPr>
        <p:blipFill>
          <a:blip r:embed="rId6"/>
          <a:stretch>
            <a:fillRect/>
          </a:stretch>
        </p:blipFill>
        <p:spPr>
          <a:xfrm>
            <a:off x="5686718" y="5319818"/>
            <a:ext cx="3299414" cy="1018568"/>
          </a:xfrm>
          <a:prstGeom prst="rect">
            <a:avLst/>
          </a:prstGeom>
        </p:spPr>
      </p:pic>
    </p:spTree>
    <p:extLst>
      <p:ext uri="{BB962C8B-B14F-4D97-AF65-F5344CB8AC3E}">
        <p14:creationId xmlns:p14="http://schemas.microsoft.com/office/powerpoint/2010/main" val="3267733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1098D-A6CB-478A-981E-46E1D084EB13}"/>
              </a:ext>
            </a:extLst>
          </p:cNvPr>
          <p:cNvSpPr>
            <a:spLocks noGrp="1"/>
          </p:cNvSpPr>
          <p:nvPr>
            <p:ph type="title"/>
          </p:nvPr>
        </p:nvSpPr>
        <p:spPr/>
        <p:txBody>
          <a:bodyPr/>
          <a:lstStyle/>
          <a:p>
            <a:r>
              <a:rPr lang="en-US" dirty="0"/>
              <a:t>Scaling the data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4176CA-286D-4EC6-98A1-4BCB160522D4}"/>
                  </a:ext>
                </a:extLst>
              </p:cNvPr>
              <p:cNvSpPr>
                <a:spLocks noGrp="1"/>
              </p:cNvSpPr>
              <p:nvPr>
                <p:ph idx="1"/>
              </p:nvPr>
            </p:nvSpPr>
            <p:spPr>
              <a:xfrm>
                <a:off x="0" y="1222417"/>
                <a:ext cx="11111696" cy="5427233"/>
              </a:xfrm>
            </p:spPr>
            <p:txBody>
              <a:bodyPr>
                <a:noAutofit/>
              </a:bodyPr>
              <a:lstStyle/>
              <a:p>
                <a:r>
                  <a:rPr lang="en-US" sz="2000" dirty="0"/>
                  <a:t>The following warnings might be expressed due to computational errors when computing the coefficients:</a:t>
                </a:r>
              </a:p>
              <a:p>
                <a:pPr lvl="1"/>
                <a:r>
                  <a:rPr lang="en-US" sz="2000" dirty="0"/>
                  <a:t>If n≥ number data points; not enough equations for MATLAB to solve for the coefficients</a:t>
                </a:r>
              </a:p>
              <a:p>
                <a:pPr lvl="2"/>
                <a:r>
                  <a:rPr lang="en-US" sz="2000" dirty="0" err="1"/>
                  <a:t>polyfit</a:t>
                </a:r>
                <a:r>
                  <a:rPr lang="en-US" sz="2000" dirty="0"/>
                  <a:t>(</a:t>
                </a:r>
                <a:r>
                  <a:rPr lang="en-US" sz="2000" dirty="0" err="1"/>
                  <a:t>x,y,n</a:t>
                </a:r>
                <a:r>
                  <a:rPr lang="en-US" sz="2000" dirty="0"/>
                  <a:t>)</a:t>
                </a:r>
              </a:p>
              <a:p>
                <a:pPr lvl="1"/>
                <a:r>
                  <a:rPr lang="en-US" sz="2000" dirty="0"/>
                  <a:t>Vector x has repeated or nearly repeated</a:t>
                </a:r>
              </a:p>
              <a:p>
                <a:pPr lvl="1"/>
                <a:r>
                  <a:rPr lang="en-US" sz="2000" dirty="0"/>
                  <a:t>Vector X needs centering or scaling</a:t>
                </a:r>
              </a:p>
              <a:p>
                <a:r>
                  <a:rPr lang="en-US" sz="2000" dirty="0"/>
                  <a:t>To decrease the number of computational errors when computing the coefficients:</a:t>
                </a:r>
              </a:p>
              <a:p>
                <a:pPr lvl="1"/>
                <a:r>
                  <a:rPr lang="en-US" sz="2000" dirty="0"/>
                  <a:t>Alternate  syntax [</a:t>
                </a:r>
                <a:r>
                  <a:rPr lang="en-US" sz="2000" dirty="0" err="1"/>
                  <a:t>p,s,mu</a:t>
                </a:r>
                <a:r>
                  <a:rPr lang="en-US" sz="2000" dirty="0"/>
                  <a:t>]=</a:t>
                </a:r>
                <a:r>
                  <a:rPr lang="en-US" sz="2000" dirty="0" err="1"/>
                  <a:t>polyfit</a:t>
                </a:r>
                <a:r>
                  <a:rPr lang="en-US" sz="2000" dirty="0"/>
                  <a:t>(</a:t>
                </a:r>
                <a:r>
                  <a:rPr lang="en-US" sz="2000" dirty="0" err="1"/>
                  <a:t>x,y,n</a:t>
                </a:r>
                <a:r>
                  <a:rPr lang="en-US" sz="2000" dirty="0"/>
                  <a:t>) gives coefficients p of degree n in terms of the variable </a:t>
                </a:r>
                <a14:m>
                  <m:oMath xmlns:m="http://schemas.openxmlformats.org/officeDocument/2006/math">
                    <m:r>
                      <a:rPr lang="en-US" sz="2000" i="1" smtClean="0">
                        <a:latin typeface="Cambria Math" panose="02040503050406030204" pitchFamily="18" charset="0"/>
                      </a:rPr>
                      <m:t>ẋ</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d>
                          <m:dPr>
                            <m:ctrlPr>
                              <a:rPr lang="en-US" sz="2000" i="1">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m:t>
                            </m:r>
                            <m:sSub>
                              <m:sSubPr>
                                <m:ctrlPr>
                                  <a:rPr lang="el-GR" sz="2000" i="1">
                                    <a:latin typeface="Cambria Math" panose="02040503050406030204" pitchFamily="18" charset="0"/>
                                  </a:rPr>
                                </m:ctrlPr>
                              </m:sSubPr>
                              <m:e>
                                <m:r>
                                  <m:rPr>
                                    <m:sty m:val="p"/>
                                  </m:rPr>
                                  <a:rPr lang="el-GR" sz="2000" i="1">
                                    <a:latin typeface="Cambria Math" panose="02040503050406030204" pitchFamily="18" charset="0"/>
                                  </a:rPr>
                                  <m:t>μ</m:t>
                                </m:r>
                              </m:e>
                              <m:sub>
                                <m:r>
                                  <a:rPr lang="en-US" sz="2000" i="1">
                                    <a:latin typeface="Cambria Math" panose="02040503050406030204" pitchFamily="18" charset="0"/>
                                  </a:rPr>
                                  <m:t>𝑥</m:t>
                                </m:r>
                              </m:sub>
                            </m:sSub>
                          </m:e>
                        </m:d>
                      </m:num>
                      <m:den>
                        <m:sSub>
                          <m:sSubPr>
                            <m:ctrlPr>
                              <a:rPr lang="en-US" sz="2000" b="0" i="1" smtClean="0">
                                <a:latin typeface="Cambria Math" panose="02040503050406030204" pitchFamily="18" charset="0"/>
                              </a:rPr>
                            </m:ctrlPr>
                          </m:sSubPr>
                          <m:e>
                            <m:r>
                              <m:rPr>
                                <m:sty m:val="p"/>
                              </m:rPr>
                              <a:rPr lang="el-GR" sz="2000" b="0" i="1" smtClean="0">
                                <a:latin typeface="Cambria Math" panose="02040503050406030204" pitchFamily="18" charset="0"/>
                              </a:rPr>
                              <m:t>σ</m:t>
                            </m:r>
                          </m:e>
                          <m:sub>
                            <m:r>
                              <a:rPr lang="en-US" sz="2000" b="0" i="1" smtClean="0">
                                <a:latin typeface="Cambria Math" panose="02040503050406030204" pitchFamily="18" charset="0"/>
                              </a:rPr>
                              <m:t>𝑥</m:t>
                            </m:r>
                          </m:sub>
                        </m:sSub>
                      </m:den>
                    </m:f>
                  </m:oMath>
                </a14:m>
                <a:endParaRPr lang="en-US" sz="2000" b="0" dirty="0"/>
              </a:p>
              <a:p>
                <a:pPr lvl="1"/>
                <a:r>
                  <a:rPr lang="en-US" sz="2000" dirty="0"/>
                  <a:t>mu=[</a:t>
                </a:r>
                <a14:m>
                  <m:oMath xmlns:m="http://schemas.openxmlformats.org/officeDocument/2006/math">
                    <m:sSub>
                      <m:sSubPr>
                        <m:ctrlPr>
                          <a:rPr lang="el-GR" sz="2000" i="1" smtClean="0">
                            <a:latin typeface="Cambria Math" panose="02040503050406030204" pitchFamily="18" charset="0"/>
                          </a:rPr>
                        </m:ctrlPr>
                      </m:sSubPr>
                      <m:e>
                        <m:r>
                          <m:rPr>
                            <m:sty m:val="p"/>
                          </m:rPr>
                          <a:rPr lang="el-GR" sz="2000" i="1">
                            <a:latin typeface="Cambria Math" panose="02040503050406030204" pitchFamily="18" charset="0"/>
                          </a:rPr>
                          <m:t>μ</m:t>
                        </m:r>
                      </m:e>
                      <m:sub>
                        <m:r>
                          <a:rPr lang="en-US" sz="2000" i="1">
                            <a:latin typeface="Cambria Math" panose="02040503050406030204" pitchFamily="18" charset="0"/>
                          </a:rPr>
                          <m:t>𝑥</m:t>
                        </m:r>
                      </m:sub>
                    </m:sSub>
                  </m:oMath>
                </a14:m>
                <a:r>
                  <a:rPr lang="en-US" sz="2000" dirty="0"/>
                  <a:t>, </a:t>
                </a:r>
                <a14:m>
                  <m:oMath xmlns:m="http://schemas.openxmlformats.org/officeDocument/2006/math">
                    <m:sSub>
                      <m:sSubPr>
                        <m:ctrlPr>
                          <a:rPr lang="en-US" sz="2000" i="1">
                            <a:latin typeface="Cambria Math" panose="02040503050406030204" pitchFamily="18" charset="0"/>
                          </a:rPr>
                        </m:ctrlPr>
                      </m:sSubPr>
                      <m:e>
                        <m:r>
                          <m:rPr>
                            <m:sty m:val="p"/>
                          </m:rPr>
                          <a:rPr lang="el-GR" sz="2000" i="1">
                            <a:latin typeface="Cambria Math" panose="02040503050406030204" pitchFamily="18" charset="0"/>
                          </a:rPr>
                          <m:t>σ</m:t>
                        </m:r>
                      </m:e>
                      <m:sub>
                        <m:r>
                          <a:rPr lang="en-US" sz="2000" i="1">
                            <a:latin typeface="Cambria Math" panose="02040503050406030204" pitchFamily="18" charset="0"/>
                          </a:rPr>
                          <m:t>𝑥</m:t>
                        </m:r>
                      </m:sub>
                    </m:sSub>
                  </m:oMath>
                </a14:m>
                <a:r>
                  <a:rPr lang="en-US" sz="2000" dirty="0"/>
                  <a:t>] where </a:t>
                </a:r>
                <a14:m>
                  <m:oMath xmlns:m="http://schemas.openxmlformats.org/officeDocument/2006/math">
                    <m:sSub>
                      <m:sSubPr>
                        <m:ctrlPr>
                          <a:rPr lang="el-GR" sz="2000" i="1">
                            <a:latin typeface="Cambria Math" panose="02040503050406030204" pitchFamily="18" charset="0"/>
                          </a:rPr>
                        </m:ctrlPr>
                      </m:sSubPr>
                      <m:e>
                        <m:r>
                          <m:rPr>
                            <m:sty m:val="p"/>
                          </m:rPr>
                          <a:rPr lang="el-GR" sz="2000" i="1">
                            <a:latin typeface="Cambria Math" panose="02040503050406030204" pitchFamily="18" charset="0"/>
                          </a:rPr>
                          <m:t>μ</m:t>
                        </m:r>
                      </m:e>
                      <m:sub>
                        <m:r>
                          <a:rPr lang="en-US" sz="2000" i="1">
                            <a:latin typeface="Cambria Math" panose="02040503050406030204" pitchFamily="18" charset="0"/>
                          </a:rPr>
                          <m:t>𝑥</m:t>
                        </m:r>
                      </m:sub>
                    </m:sSub>
                    <m:r>
                      <a:rPr lang="en-US" sz="2000" b="0" i="1" smtClean="0">
                        <a:latin typeface="Cambria Math" panose="02040503050406030204" pitchFamily="18" charset="0"/>
                      </a:rPr>
                      <m:t>=</m:t>
                    </m:r>
                    <m:r>
                      <a:rPr lang="en-US" sz="2000" b="0" i="1" smtClean="0">
                        <a:latin typeface="Cambria Math" panose="02040503050406030204" pitchFamily="18" charset="0"/>
                      </a:rPr>
                      <m:t>𝑚𝑒𝑎𝑛</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𝑥</m:t>
                    </m:r>
                  </m:oMath>
                </a14:m>
                <a:r>
                  <a:rPr lang="en-US" sz="2000" dirty="0"/>
                  <a:t>  and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 </m:t>
                        </m:r>
                        <m:r>
                          <m:rPr>
                            <m:sty m:val="p"/>
                          </m:rPr>
                          <a:rPr lang="el-GR" sz="2000" i="1">
                            <a:latin typeface="Cambria Math" panose="02040503050406030204" pitchFamily="18" charset="0"/>
                          </a:rPr>
                          <m:t>σ</m:t>
                        </m:r>
                      </m:e>
                      <m:sub>
                        <m:r>
                          <a:rPr lang="en-US" sz="2000" i="1">
                            <a:latin typeface="Cambria Math" panose="02040503050406030204" pitchFamily="18" charset="0"/>
                          </a:rPr>
                          <m:t>𝑥</m:t>
                        </m:r>
                      </m:sub>
                    </m:sSub>
                    <m:r>
                      <a:rPr lang="en-US" sz="2000" b="0" i="1" smtClean="0">
                        <a:latin typeface="Cambria Math" panose="02040503050406030204" pitchFamily="18" charset="0"/>
                      </a:rPr>
                      <m:t>=</m:t>
                    </m:r>
                    <m:r>
                      <a:rPr lang="en-US" sz="2000" b="0" i="1" smtClean="0">
                        <a:latin typeface="Cambria Math" panose="02040503050406030204" pitchFamily="18" charset="0"/>
                      </a:rPr>
                      <m:t>𝑠𝑡𝑑</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𝑥</m:t>
                    </m:r>
                  </m:oMath>
                </a14:m>
                <a:endParaRPr lang="en-US" sz="2000" dirty="0"/>
              </a:p>
              <a:p>
                <a:pPr lvl="1"/>
                <a:r>
                  <a:rPr lang="en-US" sz="2000" dirty="0"/>
                  <a:t>Scaling by utilizing the following changes:</a:t>
                </a:r>
              </a:p>
              <a:p>
                <a:pPr lvl="2"/>
                <a14:m>
                  <m:oMath xmlns:m="http://schemas.openxmlformats.org/officeDocument/2006/math">
                    <m:r>
                      <m:rPr>
                        <m:nor/>
                      </m:rPr>
                      <a:rPr lang="en-US" sz="2000" dirty="0"/>
                      <m:t>For</m:t>
                    </m:r>
                    <m:r>
                      <m:rPr>
                        <m:nor/>
                      </m:rPr>
                      <a:rPr lang="en-US" sz="2000" dirty="0"/>
                      <m:t> </m:t>
                    </m:r>
                    <m:r>
                      <m:rPr>
                        <m:nor/>
                      </m:rPr>
                      <a:rPr lang="en-US" sz="2000" dirty="0"/>
                      <m:t>small</m:t>
                    </m:r>
                    <m:r>
                      <m:rPr>
                        <m:nor/>
                      </m:rPr>
                      <a:rPr lang="en-US" sz="2000" dirty="0"/>
                      <m:t> </m:t>
                    </m:r>
                    <m:r>
                      <m:rPr>
                        <m:nor/>
                      </m:rPr>
                      <a:rPr lang="en-US" sz="2000" dirty="0"/>
                      <m:t>x</m:t>
                    </m:r>
                    <m:r>
                      <m:rPr>
                        <m:nor/>
                      </m:rPr>
                      <a:rPr lang="en-US" sz="2000" dirty="0"/>
                      <m:t> </m:t>
                    </m:r>
                    <m:r>
                      <m:rPr>
                        <m:nor/>
                      </m:rPr>
                      <a:rPr lang="en-US" sz="2000" dirty="0"/>
                      <m:t>range</m:t>
                    </m:r>
                    <m:r>
                      <a:rPr lang="en-US" sz="2000" b="0" i="1" dirty="0" smtClean="0">
                        <a:latin typeface="Cambria Math" panose="02040503050406030204" pitchFamily="18" charset="0"/>
                      </a:rPr>
                      <m:t>:</m:t>
                    </m:r>
                    <m:r>
                      <a:rPr lang="en-US" sz="2000" i="1" smtClean="0">
                        <a:latin typeface="Cambria Math" panose="02040503050406030204" pitchFamily="18" charset="0"/>
                      </a:rPr>
                      <m:t>ẋ</m:t>
                    </m:r>
                  </m:oMath>
                </a14:m>
                <a:r>
                  <a:rPr lang="en-US" sz="2000" dirty="0"/>
                  <a:t>=x-</a:t>
                </a:r>
                <a:r>
                  <a:rPr lang="en-US" sz="2000" dirty="0" err="1"/>
                  <a:t>x</a:t>
                </a:r>
                <a:r>
                  <a:rPr lang="en-US" sz="2000" baseline="-25000" dirty="0" err="1"/>
                  <a:t>min</a:t>
                </a:r>
                <a:r>
                  <a:rPr lang="en-US" sz="2000" baseline="-25000" dirty="0"/>
                  <a:t>  </a:t>
                </a:r>
                <a:r>
                  <a:rPr lang="en-US" sz="2000" dirty="0"/>
                  <a:t>or </a:t>
                </a:r>
                <a14:m>
                  <m:oMath xmlns:m="http://schemas.openxmlformats.org/officeDocument/2006/math">
                    <m:r>
                      <a:rPr lang="en-US" sz="2000" i="1">
                        <a:latin typeface="Cambria Math" panose="02040503050406030204" pitchFamily="18" charset="0"/>
                      </a:rPr>
                      <m:t>ẋ</m:t>
                    </m:r>
                  </m:oMath>
                </a14:m>
                <a:r>
                  <a:rPr lang="en-US" sz="2000" dirty="0"/>
                  <a:t>=x-</a:t>
                </a:r>
                <a:r>
                  <a:rPr lang="el-GR" sz="2000" dirty="0"/>
                  <a:t> </a:t>
                </a:r>
                <a14:m>
                  <m:oMath xmlns:m="http://schemas.openxmlformats.org/officeDocument/2006/math">
                    <m:sSub>
                      <m:sSubPr>
                        <m:ctrlPr>
                          <a:rPr lang="el-GR" sz="2000" i="1">
                            <a:latin typeface="Cambria Math" panose="02040503050406030204" pitchFamily="18" charset="0"/>
                          </a:rPr>
                        </m:ctrlPr>
                      </m:sSubPr>
                      <m:e>
                        <m:r>
                          <m:rPr>
                            <m:sty m:val="p"/>
                          </m:rPr>
                          <a:rPr lang="el-GR" sz="2000" i="1">
                            <a:latin typeface="Cambria Math" panose="02040503050406030204" pitchFamily="18" charset="0"/>
                          </a:rPr>
                          <m:t>μ</m:t>
                        </m:r>
                      </m:e>
                      <m:sub>
                        <m:r>
                          <a:rPr lang="en-US" sz="2000" i="1">
                            <a:latin typeface="Cambria Math" panose="02040503050406030204" pitchFamily="18" charset="0"/>
                          </a:rPr>
                          <m:t>𝑥</m:t>
                        </m:r>
                      </m:sub>
                    </m:sSub>
                  </m:oMath>
                </a14:m>
                <a:endParaRPr lang="en-US" sz="2000" baseline="-25000" dirty="0"/>
              </a:p>
              <a:p>
                <a:pPr lvl="2"/>
                <a:r>
                  <a:rPr lang="en-US" sz="2000" dirty="0"/>
                  <a:t>For large x range:</a:t>
                </a:r>
                <a14:m>
                  <m:oMath xmlns:m="http://schemas.openxmlformats.org/officeDocument/2006/math">
                    <m:r>
                      <a:rPr lang="en-US" sz="2000" b="0" i="0" smtClean="0">
                        <a:latin typeface="Cambria Math" panose="02040503050406030204" pitchFamily="18" charset="0"/>
                      </a:rPr>
                      <m:t> </m:t>
                    </m:r>
                    <m:r>
                      <a:rPr lang="en-US" sz="2000" i="1">
                        <a:latin typeface="Cambria Math" panose="02040503050406030204" pitchFamily="18" charset="0"/>
                      </a:rPr>
                      <m:t>ẋ</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𝑥</m:t>
                        </m:r>
                      </m:num>
                      <m:den>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𝑚𝑎𝑥</m:t>
                            </m:r>
                          </m:sub>
                        </m:sSub>
                      </m:den>
                    </m:f>
                    <m:r>
                      <a:rPr lang="en-US" sz="2000" b="0" i="1" smtClean="0">
                        <a:latin typeface="Cambria Math" panose="02040503050406030204" pitchFamily="18" charset="0"/>
                      </a:rPr>
                      <m:t> </m:t>
                    </m:r>
                  </m:oMath>
                </a14:m>
                <a:r>
                  <a:rPr lang="en-US" sz="2000" dirty="0"/>
                  <a:t> or </a:t>
                </a:r>
                <a14:m>
                  <m:oMath xmlns:m="http://schemas.openxmlformats.org/officeDocument/2006/math">
                    <m:r>
                      <a:rPr lang="en-US" sz="2000" i="1">
                        <a:latin typeface="Cambria Math" panose="02040503050406030204" pitchFamily="18" charset="0"/>
                      </a:rPr>
                      <m:t>ẋ=</m:t>
                    </m:r>
                    <m:f>
                      <m:fPr>
                        <m:ctrlPr>
                          <a:rPr lang="en-US" sz="2000" i="1">
                            <a:latin typeface="Cambria Math" panose="02040503050406030204" pitchFamily="18" charset="0"/>
                          </a:rPr>
                        </m:ctrlPr>
                      </m:fPr>
                      <m:num>
                        <m:r>
                          <a:rPr lang="en-US" sz="2000" i="1">
                            <a:latin typeface="Cambria Math" panose="02040503050406030204" pitchFamily="18" charset="0"/>
                          </a:rPr>
                          <m:t>𝑥</m:t>
                        </m:r>
                      </m:num>
                      <m:den>
                        <m:sSub>
                          <m:sSubPr>
                            <m:ctrlPr>
                              <a:rPr lang="en-US" sz="2000" i="1" smtClean="0">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𝑚𝑒𝑎𝑛</m:t>
                            </m:r>
                          </m:sub>
                        </m:sSub>
                      </m:den>
                    </m:f>
                    <m:r>
                      <a:rPr lang="en-US" sz="2000" i="1">
                        <a:latin typeface="Cambria Math" panose="02040503050406030204" pitchFamily="18" charset="0"/>
                      </a:rPr>
                      <m:t> </m:t>
                    </m:r>
                  </m:oMath>
                </a14:m>
                <a:endParaRPr lang="en-US" sz="2000" dirty="0"/>
              </a:p>
              <a:p>
                <a:pPr marL="457200" lvl="1" indent="0">
                  <a:buNone/>
                </a:pPr>
                <a:endParaRPr lang="en-US" sz="2000" dirty="0"/>
              </a:p>
              <a:p>
                <a:pPr lvl="1"/>
                <a:endParaRPr lang="en-US" sz="2000" dirty="0"/>
              </a:p>
              <a:p>
                <a:pPr lvl="1"/>
                <a:endParaRPr lang="en-US" sz="2000" dirty="0"/>
              </a:p>
            </p:txBody>
          </p:sp>
        </mc:Choice>
        <mc:Fallback xmlns="">
          <p:sp>
            <p:nvSpPr>
              <p:cNvPr id="3" name="Content Placeholder 2">
                <a:extLst>
                  <a:ext uri="{FF2B5EF4-FFF2-40B4-BE49-F238E27FC236}">
                    <a16:creationId xmlns:a16="http://schemas.microsoft.com/office/drawing/2014/main" id="{A04176CA-286D-4EC6-98A1-4BCB160522D4}"/>
                  </a:ext>
                </a:extLst>
              </p:cNvPr>
              <p:cNvSpPr>
                <a:spLocks noGrp="1" noRot="1" noChangeAspect="1" noMove="1" noResize="1" noEditPoints="1" noAdjustHandles="1" noChangeArrowheads="1" noChangeShapeType="1" noTextEdit="1"/>
              </p:cNvSpPr>
              <p:nvPr>
                <p:ph idx="1"/>
              </p:nvPr>
            </p:nvSpPr>
            <p:spPr>
              <a:xfrm>
                <a:off x="0" y="1222417"/>
                <a:ext cx="11111696" cy="5427233"/>
              </a:xfrm>
              <a:blipFill>
                <a:blip r:embed="rId2"/>
                <a:stretch>
                  <a:fillRect l="-219" t="-562" b="-4270"/>
                </a:stretch>
              </a:blipFill>
            </p:spPr>
            <p:txBody>
              <a:bodyPr/>
              <a:lstStyle/>
              <a:p>
                <a:r>
                  <a:rPr lang="en-US">
                    <a:noFill/>
                  </a:rPr>
                  <a:t> </a:t>
                </a:r>
              </a:p>
            </p:txBody>
          </p:sp>
        </mc:Fallback>
      </mc:AlternateContent>
    </p:spTree>
    <p:extLst>
      <p:ext uri="{BB962C8B-B14F-4D97-AF65-F5344CB8AC3E}">
        <p14:creationId xmlns:p14="http://schemas.microsoft.com/office/powerpoint/2010/main" val="3702857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AD598-BF15-429F-A6F5-50B9FC74DD09}"/>
              </a:ext>
            </a:extLst>
          </p:cNvPr>
          <p:cNvSpPr>
            <a:spLocks noGrp="1"/>
          </p:cNvSpPr>
          <p:nvPr>
            <p:ph type="title"/>
          </p:nvPr>
        </p:nvSpPr>
        <p:spPr/>
        <p:txBody>
          <a:bodyPr/>
          <a:lstStyle/>
          <a:p>
            <a:r>
              <a:rPr lang="en-US" dirty="0"/>
              <a:t>Example 6.2-1</a:t>
            </a:r>
          </a:p>
        </p:txBody>
      </p:sp>
      <p:sp>
        <p:nvSpPr>
          <p:cNvPr id="3" name="Content Placeholder 2">
            <a:extLst>
              <a:ext uri="{FF2B5EF4-FFF2-40B4-BE49-F238E27FC236}">
                <a16:creationId xmlns:a16="http://schemas.microsoft.com/office/drawing/2014/main" id="{1839F741-1787-4406-82EB-CF7840A2A988}"/>
              </a:ext>
            </a:extLst>
          </p:cNvPr>
          <p:cNvSpPr>
            <a:spLocks noGrp="1"/>
          </p:cNvSpPr>
          <p:nvPr>
            <p:ph idx="1"/>
          </p:nvPr>
        </p:nvSpPr>
        <p:spPr>
          <a:xfrm>
            <a:off x="-1" y="1222417"/>
            <a:ext cx="7136009" cy="5427233"/>
          </a:xfrm>
        </p:spPr>
        <p:txBody>
          <a:bodyPr>
            <a:noAutofit/>
          </a:bodyPr>
          <a:lstStyle/>
          <a:p>
            <a:r>
              <a:rPr lang="en-US" sz="2000" dirty="0"/>
              <a:t>Description: the following data give the number of vehicles, in millions, crossing a bridge each year for 10 years. Fit a cubit polynomial to the data and use the fit to estimate the flow in the year 2010.</a:t>
            </a:r>
          </a:p>
          <a:p>
            <a:r>
              <a:rPr lang="en-US" sz="2000" dirty="0"/>
              <a:t>Attempt when using </a:t>
            </a:r>
            <a:r>
              <a:rPr lang="en-US" sz="2000" dirty="0" err="1"/>
              <a:t>polyfit</a:t>
            </a:r>
            <a:r>
              <a:rPr lang="en-US" sz="2000" dirty="0"/>
              <a:t> syntax:</a:t>
            </a:r>
          </a:p>
          <a:p>
            <a:pPr lvl="1"/>
            <a:r>
              <a:rPr lang="en-US" sz="2000" dirty="0"/>
              <a:t>Large values in vector Year</a:t>
            </a:r>
          </a:p>
          <a:p>
            <a:pPr lvl="2"/>
            <a:r>
              <a:rPr lang="en-US" sz="2000" dirty="0"/>
              <a:t>Due to small range, subtract </a:t>
            </a:r>
            <a:r>
              <a:rPr lang="en-US" sz="2000" dirty="0" err="1"/>
              <a:t>x</a:t>
            </a:r>
            <a:r>
              <a:rPr lang="en-US" sz="2000" baseline="-25000" dirty="0" err="1"/>
              <a:t>min</a:t>
            </a:r>
            <a:r>
              <a:rPr lang="en-US" sz="2000" baseline="-25000" dirty="0"/>
              <a:t> </a:t>
            </a:r>
            <a:r>
              <a:rPr lang="en-US" sz="2000" dirty="0"/>
              <a:t> or  </a:t>
            </a:r>
            <a:r>
              <a:rPr lang="en-US" sz="2000" dirty="0" err="1"/>
              <a:t>Year</a:t>
            </a:r>
            <a:r>
              <a:rPr lang="en-US" sz="2000" baseline="-25000" dirty="0" err="1"/>
              <a:t>min</a:t>
            </a:r>
            <a:r>
              <a:rPr lang="en-US" sz="2000" dirty="0"/>
              <a:t> </a:t>
            </a:r>
          </a:p>
          <a:p>
            <a:r>
              <a:rPr lang="en-US" sz="2000" dirty="0"/>
              <a:t>Solution:</a:t>
            </a:r>
          </a:p>
          <a:p>
            <a:r>
              <a:rPr lang="en-US" sz="2000" dirty="0"/>
              <a:t>Coefficient of determination gives an approval for the calculated coefficient</a:t>
            </a:r>
          </a:p>
          <a:p>
            <a:r>
              <a:rPr lang="en-US" sz="2000" dirty="0"/>
              <a:t>The final equation:</a:t>
            </a:r>
          </a:p>
          <a:p>
            <a:pPr lvl="1"/>
            <a:r>
              <a:rPr lang="en-US" sz="2000" dirty="0"/>
              <a:t>Where f is the traffic flow in millions of vehicles; t is the time in years measure from 0 </a:t>
            </a:r>
          </a:p>
          <a:p>
            <a:pPr lvl="1"/>
            <a:r>
              <a:rPr lang="en-US" sz="2000" dirty="0"/>
              <a:t>Using </a:t>
            </a:r>
            <a:r>
              <a:rPr lang="en-US" sz="2000" dirty="0" err="1"/>
              <a:t>polyval</a:t>
            </a:r>
            <a:r>
              <a:rPr lang="en-US" sz="2000" dirty="0"/>
              <a:t>(p,10) which is t=2010 gives an answer of 8.2 million vehicles.</a:t>
            </a:r>
          </a:p>
          <a:p>
            <a:pPr lvl="1"/>
            <a:endParaRPr lang="en-US" sz="2000" dirty="0"/>
          </a:p>
          <a:p>
            <a:endParaRPr lang="en-US" sz="2000" dirty="0"/>
          </a:p>
        </p:txBody>
      </p:sp>
      <p:pic>
        <p:nvPicPr>
          <p:cNvPr id="5" name="Picture 4">
            <a:extLst>
              <a:ext uri="{FF2B5EF4-FFF2-40B4-BE49-F238E27FC236}">
                <a16:creationId xmlns:a16="http://schemas.microsoft.com/office/drawing/2014/main" id="{6A64EE74-F1E8-421A-849C-28050BA147F8}"/>
              </a:ext>
            </a:extLst>
          </p:cNvPr>
          <p:cNvPicPr>
            <a:picLocks noChangeAspect="1"/>
          </p:cNvPicPr>
          <p:nvPr/>
        </p:nvPicPr>
        <p:blipFill>
          <a:blip r:embed="rId2"/>
          <a:stretch>
            <a:fillRect/>
          </a:stretch>
        </p:blipFill>
        <p:spPr>
          <a:xfrm>
            <a:off x="7136009" y="1210103"/>
            <a:ext cx="4665562" cy="720297"/>
          </a:xfrm>
          <a:prstGeom prst="rect">
            <a:avLst/>
          </a:prstGeom>
        </p:spPr>
      </p:pic>
      <p:pic>
        <p:nvPicPr>
          <p:cNvPr id="7" name="Picture 6">
            <a:extLst>
              <a:ext uri="{FF2B5EF4-FFF2-40B4-BE49-F238E27FC236}">
                <a16:creationId xmlns:a16="http://schemas.microsoft.com/office/drawing/2014/main" id="{430BB58F-79C6-4DAB-8DCD-B68F64870432}"/>
              </a:ext>
            </a:extLst>
          </p:cNvPr>
          <p:cNvPicPr>
            <a:picLocks noChangeAspect="1"/>
          </p:cNvPicPr>
          <p:nvPr/>
        </p:nvPicPr>
        <p:blipFill>
          <a:blip r:embed="rId3"/>
          <a:stretch>
            <a:fillRect/>
          </a:stretch>
        </p:blipFill>
        <p:spPr>
          <a:xfrm>
            <a:off x="7136009" y="1930400"/>
            <a:ext cx="4023709" cy="647756"/>
          </a:xfrm>
          <a:prstGeom prst="rect">
            <a:avLst/>
          </a:prstGeom>
        </p:spPr>
      </p:pic>
      <p:pic>
        <p:nvPicPr>
          <p:cNvPr id="9" name="Picture 8">
            <a:extLst>
              <a:ext uri="{FF2B5EF4-FFF2-40B4-BE49-F238E27FC236}">
                <a16:creationId xmlns:a16="http://schemas.microsoft.com/office/drawing/2014/main" id="{CC88B009-CAA9-4782-97AD-1F53A4FCEC93}"/>
              </a:ext>
            </a:extLst>
          </p:cNvPr>
          <p:cNvPicPr>
            <a:picLocks noChangeAspect="1"/>
          </p:cNvPicPr>
          <p:nvPr/>
        </p:nvPicPr>
        <p:blipFill>
          <a:blip r:embed="rId4"/>
          <a:stretch>
            <a:fillRect/>
          </a:stretch>
        </p:blipFill>
        <p:spPr>
          <a:xfrm>
            <a:off x="7182309" y="2592809"/>
            <a:ext cx="2743438" cy="1394581"/>
          </a:xfrm>
          <a:prstGeom prst="rect">
            <a:avLst/>
          </a:prstGeom>
        </p:spPr>
      </p:pic>
      <p:pic>
        <p:nvPicPr>
          <p:cNvPr id="11" name="Picture 10">
            <a:extLst>
              <a:ext uri="{FF2B5EF4-FFF2-40B4-BE49-F238E27FC236}">
                <a16:creationId xmlns:a16="http://schemas.microsoft.com/office/drawing/2014/main" id="{8A6C176E-D217-4F6C-9FD7-8B45FC0B8B08}"/>
              </a:ext>
            </a:extLst>
          </p:cNvPr>
          <p:cNvPicPr>
            <a:picLocks noChangeAspect="1"/>
          </p:cNvPicPr>
          <p:nvPr/>
        </p:nvPicPr>
        <p:blipFill>
          <a:blip r:embed="rId5"/>
          <a:stretch>
            <a:fillRect/>
          </a:stretch>
        </p:blipFill>
        <p:spPr>
          <a:xfrm>
            <a:off x="7136009" y="4076647"/>
            <a:ext cx="3924640" cy="213378"/>
          </a:xfrm>
          <a:prstGeom prst="rect">
            <a:avLst/>
          </a:prstGeom>
        </p:spPr>
      </p:pic>
    </p:spTree>
    <p:extLst>
      <p:ext uri="{BB962C8B-B14F-4D97-AF65-F5344CB8AC3E}">
        <p14:creationId xmlns:p14="http://schemas.microsoft.com/office/powerpoint/2010/main" val="28862450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7F89C-6A9F-4F08-8841-E1D47ED13896}"/>
              </a:ext>
            </a:extLst>
          </p:cNvPr>
          <p:cNvSpPr>
            <a:spLocks noGrp="1"/>
          </p:cNvSpPr>
          <p:nvPr>
            <p:ph type="title"/>
          </p:nvPr>
        </p:nvSpPr>
        <p:spPr/>
        <p:txBody>
          <a:bodyPr/>
          <a:lstStyle/>
          <a:p>
            <a:r>
              <a:rPr lang="en-US" dirty="0"/>
              <a:t>Using residuals</a:t>
            </a:r>
          </a:p>
        </p:txBody>
      </p:sp>
      <p:sp>
        <p:nvSpPr>
          <p:cNvPr id="3" name="Content Placeholder 2">
            <a:extLst>
              <a:ext uri="{FF2B5EF4-FFF2-40B4-BE49-F238E27FC236}">
                <a16:creationId xmlns:a16="http://schemas.microsoft.com/office/drawing/2014/main" id="{C9873452-6FD3-4758-A357-BAAB33164E2D}"/>
              </a:ext>
            </a:extLst>
          </p:cNvPr>
          <p:cNvSpPr>
            <a:spLocks noGrp="1"/>
          </p:cNvSpPr>
          <p:nvPr>
            <p:ph idx="1"/>
          </p:nvPr>
        </p:nvSpPr>
        <p:spPr>
          <a:xfrm>
            <a:off x="462986" y="2148306"/>
            <a:ext cx="4004841" cy="5558589"/>
          </a:xfrm>
        </p:spPr>
        <p:txBody>
          <a:bodyPr>
            <a:normAutofit/>
          </a:bodyPr>
          <a:lstStyle/>
          <a:p>
            <a:r>
              <a:rPr lang="en-US" sz="2000" dirty="0"/>
              <a:t>Use residuals as a guide to choose appropriate function to describe the data</a:t>
            </a:r>
          </a:p>
          <a:p>
            <a:pPr marL="0" indent="0">
              <a:buNone/>
            </a:pPr>
            <a:endParaRPr lang="en-US" sz="2000" dirty="0"/>
          </a:p>
        </p:txBody>
      </p:sp>
    </p:spTree>
    <p:extLst>
      <p:ext uri="{BB962C8B-B14F-4D97-AF65-F5344CB8AC3E}">
        <p14:creationId xmlns:p14="http://schemas.microsoft.com/office/powerpoint/2010/main" val="3326923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7F89C-6A9F-4F08-8841-E1D47ED13896}"/>
              </a:ext>
            </a:extLst>
          </p:cNvPr>
          <p:cNvSpPr>
            <a:spLocks noGrp="1"/>
          </p:cNvSpPr>
          <p:nvPr>
            <p:ph type="title"/>
          </p:nvPr>
        </p:nvSpPr>
        <p:spPr/>
        <p:txBody>
          <a:bodyPr/>
          <a:lstStyle/>
          <a:p>
            <a:r>
              <a:rPr lang="en-US" dirty="0"/>
              <a:t>Example 6.2-2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9873452-6FD3-4758-A357-BAAB33164E2D}"/>
                  </a:ext>
                </a:extLst>
              </p:cNvPr>
              <p:cNvSpPr>
                <a:spLocks noGrp="1"/>
              </p:cNvSpPr>
              <p:nvPr>
                <p:ph idx="1"/>
              </p:nvPr>
            </p:nvSpPr>
            <p:spPr>
              <a:xfrm>
                <a:off x="-1" y="1299411"/>
                <a:ext cx="7315039" cy="5558589"/>
              </a:xfrm>
            </p:spPr>
            <p:txBody>
              <a:bodyPr>
                <a:normAutofit/>
              </a:bodyPr>
              <a:lstStyle/>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Try three fittings: linear, quadratic, cubic, exponential</a:t>
                </a:r>
              </a:p>
              <a:p>
                <a:pPr lvl="1"/>
                <a:r>
                  <a:rPr lang="en-US" sz="2000" dirty="0"/>
                  <a:t>Exponential form: </a:t>
                </a:r>
                <a14:m>
                  <m:oMath xmlns:m="http://schemas.openxmlformats.org/officeDocument/2006/math">
                    <m:r>
                      <a:rPr lang="en-US" sz="2000" b="0" i="1" smtClean="0">
                        <a:latin typeface="Cambria Math" panose="02040503050406030204" pitchFamily="18" charset="0"/>
                      </a:rPr>
                      <m:t>𝑦</m:t>
                    </m:r>
                    <m:r>
                      <a:rPr lang="en-US" sz="2000" b="0" i="1" smtClean="0">
                        <a:latin typeface="Cambria Math" panose="02040503050406030204" pitchFamily="18" charset="0"/>
                      </a:rPr>
                      <m:t>=</m:t>
                    </m:r>
                    <m:r>
                      <a:rPr lang="en-US" sz="2000" b="0" i="1" smtClean="0">
                        <a:latin typeface="Cambria Math" panose="02040503050406030204" pitchFamily="18" charset="0"/>
                      </a:rPr>
                      <m:t>𝑏</m:t>
                    </m:r>
                    <m:r>
                      <a:rPr lang="en-US" sz="2000" b="0" i="1" smtClean="0">
                        <a:latin typeface="Cambria Math" panose="02040503050406030204" pitchFamily="18" charset="0"/>
                      </a:rPr>
                      <m:t>(10</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m:t>
                        </m:r>
                      </m:e>
                      <m:sup>
                        <m:r>
                          <a:rPr lang="en-US" sz="2000" b="0" i="1" smtClean="0">
                            <a:latin typeface="Cambria Math" panose="02040503050406030204" pitchFamily="18" charset="0"/>
                          </a:rPr>
                          <m:t>𝑚𝑡</m:t>
                        </m:r>
                      </m:sup>
                    </m:sSup>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10</m:t>
                        </m:r>
                      </m:e>
                      <m:sup>
                        <m:r>
                          <a:rPr lang="en-US" sz="2000" b="0" i="1" smtClean="0">
                            <a:latin typeface="Cambria Math" panose="02040503050406030204" pitchFamily="18" charset="0"/>
                          </a:rPr>
                          <m:t>𝑚𝑡</m:t>
                        </m:r>
                        <m:r>
                          <a:rPr lang="en-US" sz="2000" b="0" i="1" smtClean="0">
                            <a:latin typeface="Cambria Math" panose="02040503050406030204" pitchFamily="18" charset="0"/>
                          </a:rPr>
                          <m:t>+</m:t>
                        </m:r>
                        <m:r>
                          <a:rPr lang="en-US" sz="2000" b="0" i="1" smtClean="0">
                            <a:latin typeface="Cambria Math" panose="02040503050406030204" pitchFamily="18" charset="0"/>
                          </a:rPr>
                          <m:t>𝑎</m:t>
                        </m:r>
                      </m:sup>
                    </m:sSup>
                    <m:r>
                      <a:rPr lang="en-US" sz="2000" b="0" i="1" smtClean="0">
                        <a:latin typeface="Cambria Math" panose="02040503050406030204" pitchFamily="18" charset="0"/>
                      </a:rPr>
                      <m:t> </m:t>
                    </m:r>
                    <m:r>
                      <a:rPr lang="en-US" sz="2000" b="0" i="1" smtClean="0">
                        <a:latin typeface="Cambria Math" panose="02040503050406030204" pitchFamily="18" charset="0"/>
                      </a:rPr>
                      <m:t>𝑤h𝑒𝑟𝑒</m:t>
                    </m:r>
                    <m:r>
                      <a:rPr lang="en-US" sz="2000" b="0" i="1" smtClean="0">
                        <a:latin typeface="Cambria Math" panose="02040503050406030204" pitchFamily="18" charset="0"/>
                      </a:rPr>
                      <m:t> </m:t>
                    </m:r>
                    <m:r>
                      <a:rPr lang="en-US" sz="2000" b="0" i="1" smtClean="0">
                        <a:latin typeface="Cambria Math" panose="02040503050406030204" pitchFamily="18" charset="0"/>
                      </a:rPr>
                      <m:t>𝑏</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10</m:t>
                        </m:r>
                      </m:e>
                      <m:sup>
                        <m:r>
                          <a:rPr lang="en-US" sz="2000" b="0" i="1" smtClean="0">
                            <a:latin typeface="Cambria Math" panose="02040503050406030204" pitchFamily="18" charset="0"/>
                          </a:rPr>
                          <m:t>𝑎</m:t>
                        </m:r>
                      </m:sup>
                    </m:sSup>
                  </m:oMath>
                </a14:m>
                <a:endParaRPr lang="en-US" sz="2000" dirty="0"/>
              </a:p>
              <a:p>
                <a:r>
                  <a:rPr lang="en-US" sz="2000" dirty="0"/>
                  <a:t>Solution:</a:t>
                </a:r>
              </a:p>
              <a:p>
                <a:endParaRPr lang="en-US" sz="2000" dirty="0"/>
              </a:p>
            </p:txBody>
          </p:sp>
        </mc:Choice>
        <mc:Fallback xmlns="">
          <p:sp>
            <p:nvSpPr>
              <p:cNvPr id="3" name="Content Placeholder 2">
                <a:extLst>
                  <a:ext uri="{FF2B5EF4-FFF2-40B4-BE49-F238E27FC236}">
                    <a16:creationId xmlns:a16="http://schemas.microsoft.com/office/drawing/2014/main" id="{C9873452-6FD3-4758-A357-BAAB33164E2D}"/>
                  </a:ext>
                </a:extLst>
              </p:cNvPr>
              <p:cNvSpPr>
                <a:spLocks noGrp="1" noRot="1" noChangeAspect="1" noMove="1" noResize="1" noEditPoints="1" noAdjustHandles="1" noChangeArrowheads="1" noChangeShapeType="1" noTextEdit="1"/>
              </p:cNvSpPr>
              <p:nvPr>
                <p:ph idx="1"/>
              </p:nvPr>
            </p:nvSpPr>
            <p:spPr>
              <a:xfrm>
                <a:off x="-1" y="1299411"/>
                <a:ext cx="7315039" cy="5558589"/>
              </a:xfrm>
              <a:blipFill>
                <a:blip r:embed="rId2"/>
                <a:stretch>
                  <a:fillRect l="-333"/>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CCB8E96A-C2A1-43BF-87DE-DFCEC57AEE59}"/>
              </a:ext>
            </a:extLst>
          </p:cNvPr>
          <p:cNvPicPr>
            <a:picLocks noChangeAspect="1"/>
          </p:cNvPicPr>
          <p:nvPr/>
        </p:nvPicPr>
        <p:blipFill>
          <a:blip r:embed="rId3"/>
          <a:stretch>
            <a:fillRect/>
          </a:stretch>
        </p:blipFill>
        <p:spPr>
          <a:xfrm>
            <a:off x="677334" y="1299411"/>
            <a:ext cx="5246074" cy="2439212"/>
          </a:xfrm>
          <a:prstGeom prst="rect">
            <a:avLst/>
          </a:prstGeom>
        </p:spPr>
      </p:pic>
      <p:pic>
        <p:nvPicPr>
          <p:cNvPr id="9" name="Picture 8">
            <a:extLst>
              <a:ext uri="{FF2B5EF4-FFF2-40B4-BE49-F238E27FC236}">
                <a16:creationId xmlns:a16="http://schemas.microsoft.com/office/drawing/2014/main" id="{10BEC3A6-127E-4F75-BE4B-6508C5D3056A}"/>
              </a:ext>
            </a:extLst>
          </p:cNvPr>
          <p:cNvPicPr>
            <a:picLocks noChangeAspect="1"/>
          </p:cNvPicPr>
          <p:nvPr/>
        </p:nvPicPr>
        <p:blipFill>
          <a:blip r:embed="rId4"/>
          <a:stretch>
            <a:fillRect/>
          </a:stretch>
        </p:blipFill>
        <p:spPr>
          <a:xfrm>
            <a:off x="7523544" y="1863026"/>
            <a:ext cx="4522902" cy="3461328"/>
          </a:xfrm>
          <a:prstGeom prst="rect">
            <a:avLst/>
          </a:prstGeom>
        </p:spPr>
      </p:pic>
    </p:spTree>
    <p:extLst>
      <p:ext uri="{BB962C8B-B14F-4D97-AF65-F5344CB8AC3E}">
        <p14:creationId xmlns:p14="http://schemas.microsoft.com/office/powerpoint/2010/main" val="1844236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7F89C-6A9F-4F08-8841-E1D47ED13896}"/>
              </a:ext>
            </a:extLst>
          </p:cNvPr>
          <p:cNvSpPr>
            <a:spLocks noGrp="1"/>
          </p:cNvSpPr>
          <p:nvPr>
            <p:ph type="title"/>
          </p:nvPr>
        </p:nvSpPr>
        <p:spPr/>
        <p:txBody>
          <a:bodyPr/>
          <a:lstStyle/>
          <a:p>
            <a:r>
              <a:rPr lang="en-US" dirty="0"/>
              <a:t>Example 6.2-2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9873452-6FD3-4758-A357-BAAB33164E2D}"/>
                  </a:ext>
                </a:extLst>
              </p:cNvPr>
              <p:cNvSpPr>
                <a:spLocks noGrp="1"/>
              </p:cNvSpPr>
              <p:nvPr>
                <p:ph idx="1"/>
              </p:nvPr>
            </p:nvSpPr>
            <p:spPr>
              <a:xfrm>
                <a:off x="-1" y="1299411"/>
                <a:ext cx="10507579" cy="5558589"/>
              </a:xfrm>
            </p:spPr>
            <p:txBody>
              <a:bodyPr>
                <a:normAutofit/>
              </a:bodyPr>
              <a:lstStyle/>
              <a:p>
                <a:r>
                  <a:rPr lang="en-US" sz="2000" dirty="0"/>
                  <a:t>Results:</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Analysis of residuals: Linear, quadratic, and exponential have large residuals compared to cubic function and the coefficient determination of the cubic function is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𝑟</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=0.999</m:t>
                    </m:r>
                  </m:oMath>
                </a14:m>
                <a:r>
                  <a:rPr lang="en-US" sz="2000" dirty="0"/>
                  <a:t> so the final equation is:</a:t>
                </a:r>
              </a:p>
            </p:txBody>
          </p:sp>
        </mc:Choice>
        <mc:Fallback xmlns="">
          <p:sp>
            <p:nvSpPr>
              <p:cNvPr id="3" name="Content Placeholder 2">
                <a:extLst>
                  <a:ext uri="{FF2B5EF4-FFF2-40B4-BE49-F238E27FC236}">
                    <a16:creationId xmlns:a16="http://schemas.microsoft.com/office/drawing/2014/main" id="{C9873452-6FD3-4758-A357-BAAB33164E2D}"/>
                  </a:ext>
                </a:extLst>
              </p:cNvPr>
              <p:cNvSpPr>
                <a:spLocks noGrp="1" noRot="1" noChangeAspect="1" noMove="1" noResize="1" noEditPoints="1" noAdjustHandles="1" noChangeArrowheads="1" noChangeShapeType="1" noTextEdit="1"/>
              </p:cNvSpPr>
              <p:nvPr>
                <p:ph idx="1"/>
              </p:nvPr>
            </p:nvSpPr>
            <p:spPr>
              <a:xfrm>
                <a:off x="-1" y="1299411"/>
                <a:ext cx="10507579" cy="5558589"/>
              </a:xfrm>
              <a:blipFill>
                <a:blip r:embed="rId2"/>
                <a:stretch>
                  <a:fillRect l="-232" t="-439"/>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3DE525CA-7FEA-4DE4-8DBC-FF0B456B4D9B}"/>
              </a:ext>
            </a:extLst>
          </p:cNvPr>
          <p:cNvPicPr>
            <a:picLocks noChangeAspect="1"/>
          </p:cNvPicPr>
          <p:nvPr/>
        </p:nvPicPr>
        <p:blipFill>
          <a:blip r:embed="rId3"/>
          <a:stretch>
            <a:fillRect/>
          </a:stretch>
        </p:blipFill>
        <p:spPr>
          <a:xfrm>
            <a:off x="1738944" y="1270000"/>
            <a:ext cx="5044877" cy="4252328"/>
          </a:xfrm>
          <a:prstGeom prst="rect">
            <a:avLst/>
          </a:prstGeom>
        </p:spPr>
      </p:pic>
      <p:pic>
        <p:nvPicPr>
          <p:cNvPr id="7" name="Picture 6">
            <a:extLst>
              <a:ext uri="{FF2B5EF4-FFF2-40B4-BE49-F238E27FC236}">
                <a16:creationId xmlns:a16="http://schemas.microsoft.com/office/drawing/2014/main" id="{71737CC1-979D-466F-90C2-F5C8C6FE345B}"/>
              </a:ext>
            </a:extLst>
          </p:cNvPr>
          <p:cNvPicPr>
            <a:picLocks noChangeAspect="1"/>
          </p:cNvPicPr>
          <p:nvPr/>
        </p:nvPicPr>
        <p:blipFill>
          <a:blip r:embed="rId4"/>
          <a:stretch>
            <a:fillRect/>
          </a:stretch>
        </p:blipFill>
        <p:spPr>
          <a:xfrm>
            <a:off x="2726053" y="6283125"/>
            <a:ext cx="3870387" cy="271430"/>
          </a:xfrm>
          <a:prstGeom prst="rect">
            <a:avLst/>
          </a:prstGeom>
        </p:spPr>
      </p:pic>
    </p:spTree>
    <p:extLst>
      <p:ext uri="{BB962C8B-B14F-4D97-AF65-F5344CB8AC3E}">
        <p14:creationId xmlns:p14="http://schemas.microsoft.com/office/powerpoint/2010/main" val="2176083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7F89C-6A9F-4F08-8841-E1D47ED13896}"/>
              </a:ext>
            </a:extLst>
          </p:cNvPr>
          <p:cNvSpPr>
            <a:spLocks noGrp="1"/>
          </p:cNvSpPr>
          <p:nvPr>
            <p:ph type="title"/>
          </p:nvPr>
        </p:nvSpPr>
        <p:spPr/>
        <p:txBody>
          <a:bodyPr/>
          <a:lstStyle/>
          <a:p>
            <a:r>
              <a:rPr lang="en-US" dirty="0"/>
              <a:t>Function discovery </a:t>
            </a:r>
          </a:p>
        </p:txBody>
      </p:sp>
      <p:sp>
        <p:nvSpPr>
          <p:cNvPr id="3" name="Content Placeholder 2">
            <a:extLst>
              <a:ext uri="{FF2B5EF4-FFF2-40B4-BE49-F238E27FC236}">
                <a16:creationId xmlns:a16="http://schemas.microsoft.com/office/drawing/2014/main" id="{C9873452-6FD3-4758-A357-BAAB33164E2D}"/>
              </a:ext>
            </a:extLst>
          </p:cNvPr>
          <p:cNvSpPr>
            <a:spLocks noGrp="1"/>
          </p:cNvSpPr>
          <p:nvPr>
            <p:ph idx="1"/>
          </p:nvPr>
        </p:nvSpPr>
        <p:spPr>
          <a:xfrm>
            <a:off x="-1" y="1299411"/>
            <a:ext cx="10507579" cy="5558589"/>
          </a:xfrm>
        </p:spPr>
        <p:txBody>
          <a:bodyPr>
            <a:normAutofit/>
          </a:bodyPr>
          <a:lstStyle/>
          <a:p>
            <a:r>
              <a:rPr lang="en-US" sz="2000" dirty="0"/>
              <a:t>Regression (aka least squares method) can be used to fit the data </a:t>
            </a:r>
          </a:p>
          <a:p>
            <a:r>
              <a:rPr lang="en-US" sz="2000" dirty="0"/>
              <a:t>Three most used functions:</a:t>
            </a:r>
          </a:p>
          <a:p>
            <a:pPr lvl="1"/>
            <a:r>
              <a:rPr lang="en-US" sz="2000" dirty="0"/>
              <a:t>The linear function: y(x)=m*</a:t>
            </a:r>
            <a:r>
              <a:rPr lang="en-US" sz="2000" dirty="0" err="1"/>
              <a:t>x+b</a:t>
            </a:r>
            <a:r>
              <a:rPr lang="en-US" sz="2000" dirty="0"/>
              <a:t>; y(0)=b</a:t>
            </a:r>
          </a:p>
          <a:p>
            <a:pPr lvl="2"/>
            <a:r>
              <a:rPr lang="en-US" sz="2000" dirty="0"/>
              <a:t>Gives a straight line when plotted on rectilinear axes</a:t>
            </a:r>
          </a:p>
          <a:p>
            <a:pPr lvl="1"/>
            <a:r>
              <a:rPr lang="en-US" sz="2000" dirty="0"/>
              <a:t>The power function: y(x)=b*</a:t>
            </a:r>
            <a:r>
              <a:rPr lang="en-US" sz="2000" dirty="0" err="1"/>
              <a:t>x</a:t>
            </a:r>
            <a:r>
              <a:rPr lang="en-US" sz="2000" baseline="30000" dirty="0" err="1"/>
              <a:t>m</a:t>
            </a:r>
            <a:r>
              <a:rPr lang="en-US" sz="2000" baseline="30000" dirty="0"/>
              <a:t>  </a:t>
            </a:r>
            <a:r>
              <a:rPr lang="en-US" sz="2000" dirty="0"/>
              <a:t>; y(0)=0 if m≥0 and y(0)=ꝏ if m&lt;0</a:t>
            </a:r>
          </a:p>
          <a:p>
            <a:pPr lvl="2"/>
            <a:r>
              <a:rPr lang="en-US" sz="2000" dirty="0"/>
              <a:t>Gives a straight line when plotted on log-log axes</a:t>
            </a:r>
          </a:p>
          <a:p>
            <a:pPr lvl="1"/>
            <a:r>
              <a:rPr lang="en-US" sz="2000" dirty="0"/>
              <a:t>The exponential function: y(x)=b*10</a:t>
            </a:r>
            <a:r>
              <a:rPr lang="en-US" sz="2000" baseline="30000" dirty="0"/>
              <a:t>mx</a:t>
            </a:r>
            <a:r>
              <a:rPr lang="en-US" sz="2000" dirty="0"/>
              <a:t> or y=b*</a:t>
            </a:r>
            <a:r>
              <a:rPr lang="en-US" sz="2000" dirty="0" err="1"/>
              <a:t>e</a:t>
            </a:r>
            <a:r>
              <a:rPr lang="en-US" sz="2000" baseline="30000" dirty="0" err="1"/>
              <a:t>mx</a:t>
            </a:r>
            <a:r>
              <a:rPr lang="en-US" sz="2000" dirty="0"/>
              <a:t>; y(0)=b</a:t>
            </a:r>
          </a:p>
          <a:p>
            <a:pPr lvl="2"/>
            <a:r>
              <a:rPr lang="en-US" sz="2000" dirty="0"/>
              <a:t>Gives a straight line when plotted on </a:t>
            </a:r>
            <a:r>
              <a:rPr lang="en-US" sz="2000" dirty="0" err="1"/>
              <a:t>semilog</a:t>
            </a:r>
            <a:r>
              <a:rPr lang="en-US" sz="2000" dirty="0"/>
              <a:t> plot whose y axis is logarithmic </a:t>
            </a:r>
          </a:p>
          <a:p>
            <a:endParaRPr lang="en-US" sz="2000" dirty="0"/>
          </a:p>
          <a:p>
            <a:pPr lvl="1"/>
            <a:endParaRPr lang="en-US" sz="2000" dirty="0"/>
          </a:p>
          <a:p>
            <a:endParaRPr lang="en-US" sz="2000" dirty="0"/>
          </a:p>
        </p:txBody>
      </p:sp>
    </p:spTree>
    <p:extLst>
      <p:ext uri="{BB962C8B-B14F-4D97-AF65-F5344CB8AC3E}">
        <p14:creationId xmlns:p14="http://schemas.microsoft.com/office/powerpoint/2010/main" val="28487938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7F89C-6A9F-4F08-8841-E1D47ED13896}"/>
              </a:ext>
            </a:extLst>
          </p:cNvPr>
          <p:cNvSpPr>
            <a:spLocks noGrp="1"/>
          </p:cNvSpPr>
          <p:nvPr>
            <p:ph type="title"/>
          </p:nvPr>
        </p:nvSpPr>
        <p:spPr/>
        <p:txBody>
          <a:bodyPr/>
          <a:lstStyle/>
          <a:p>
            <a:r>
              <a:rPr lang="en-US" dirty="0"/>
              <a:t>Multiple linear regression</a:t>
            </a:r>
          </a:p>
        </p:txBody>
      </p:sp>
      <p:sp>
        <p:nvSpPr>
          <p:cNvPr id="3" name="Content Placeholder 2">
            <a:extLst>
              <a:ext uri="{FF2B5EF4-FFF2-40B4-BE49-F238E27FC236}">
                <a16:creationId xmlns:a16="http://schemas.microsoft.com/office/drawing/2014/main" id="{C9873452-6FD3-4758-A357-BAAB33164E2D}"/>
              </a:ext>
            </a:extLst>
          </p:cNvPr>
          <p:cNvSpPr>
            <a:spLocks noGrp="1"/>
          </p:cNvSpPr>
          <p:nvPr>
            <p:ph idx="1"/>
          </p:nvPr>
        </p:nvSpPr>
        <p:spPr>
          <a:xfrm>
            <a:off x="-1" y="1299411"/>
            <a:ext cx="10507579" cy="4283241"/>
          </a:xfrm>
        </p:spPr>
        <p:txBody>
          <a:bodyPr>
            <a:normAutofit/>
          </a:bodyPr>
          <a:lstStyle/>
          <a:p>
            <a:r>
              <a:rPr lang="en-US" sz="2000" dirty="0"/>
              <a:t>Use left division method for solving linear equations which uses the least squares method when the equation set is overdetermined:</a:t>
            </a:r>
          </a:p>
          <a:p>
            <a:pPr lvl="1"/>
            <a:r>
              <a:rPr lang="en-US" sz="2000" dirty="0"/>
              <a:t>Use linear equation I matrix form where</a:t>
            </a:r>
          </a:p>
          <a:p>
            <a:pPr lvl="2"/>
            <a:r>
              <a:rPr lang="en-US" sz="2000" dirty="0"/>
              <a:t>n=number of points and </a:t>
            </a:r>
            <a:r>
              <a:rPr lang="en-US" sz="2000" dirty="0" err="1"/>
              <a:t>i</a:t>
            </a:r>
            <a:r>
              <a:rPr lang="en-US" sz="2000" dirty="0"/>
              <a:t>=1,2,….,n</a:t>
            </a:r>
          </a:p>
          <a:p>
            <a:pPr lvl="2"/>
            <a:r>
              <a:rPr lang="en-US" sz="2000" b="1" dirty="0" err="1"/>
              <a:t>Xa</a:t>
            </a:r>
            <a:r>
              <a:rPr lang="en-US" sz="2000" b="1" dirty="0"/>
              <a:t>=y </a:t>
            </a:r>
            <a:r>
              <a:rPr lang="en-US" sz="2000" dirty="0"/>
              <a:t>where x and y are data </a:t>
            </a:r>
          </a:p>
          <a:p>
            <a:pPr lvl="2"/>
            <a:r>
              <a:rPr lang="en-US" sz="2000" dirty="0"/>
              <a:t>a vector gives coefficients when X/y</a:t>
            </a:r>
          </a:p>
          <a:p>
            <a:pPr lvl="2"/>
            <a:endParaRPr lang="en-US" sz="2000" dirty="0"/>
          </a:p>
          <a:p>
            <a:pPr lvl="2"/>
            <a:endParaRPr lang="en-US" sz="2000" b="1" dirty="0"/>
          </a:p>
        </p:txBody>
      </p:sp>
      <p:pic>
        <p:nvPicPr>
          <p:cNvPr id="5" name="Picture 4">
            <a:extLst>
              <a:ext uri="{FF2B5EF4-FFF2-40B4-BE49-F238E27FC236}">
                <a16:creationId xmlns:a16="http://schemas.microsoft.com/office/drawing/2014/main" id="{70A99E61-16F6-471C-857B-EBD466E7856D}"/>
              </a:ext>
            </a:extLst>
          </p:cNvPr>
          <p:cNvPicPr>
            <a:picLocks noChangeAspect="1"/>
          </p:cNvPicPr>
          <p:nvPr/>
        </p:nvPicPr>
        <p:blipFill>
          <a:blip r:embed="rId2"/>
          <a:stretch>
            <a:fillRect/>
          </a:stretch>
        </p:blipFill>
        <p:spPr>
          <a:xfrm>
            <a:off x="2122624" y="4076845"/>
            <a:ext cx="4945327" cy="1701511"/>
          </a:xfrm>
          <a:prstGeom prst="rect">
            <a:avLst/>
          </a:prstGeom>
        </p:spPr>
      </p:pic>
    </p:spTree>
    <p:extLst>
      <p:ext uri="{BB962C8B-B14F-4D97-AF65-F5344CB8AC3E}">
        <p14:creationId xmlns:p14="http://schemas.microsoft.com/office/powerpoint/2010/main" val="4798993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7F89C-6A9F-4F08-8841-E1D47ED13896}"/>
              </a:ext>
            </a:extLst>
          </p:cNvPr>
          <p:cNvSpPr>
            <a:spLocks noGrp="1"/>
          </p:cNvSpPr>
          <p:nvPr>
            <p:ph type="title"/>
          </p:nvPr>
        </p:nvSpPr>
        <p:spPr/>
        <p:txBody>
          <a:bodyPr/>
          <a:lstStyle/>
          <a:p>
            <a:r>
              <a:rPr lang="en-US" dirty="0"/>
              <a:t>Example 6.2-3</a:t>
            </a:r>
          </a:p>
        </p:txBody>
      </p:sp>
      <p:pic>
        <p:nvPicPr>
          <p:cNvPr id="5" name="Content Placeholder 4">
            <a:extLst>
              <a:ext uri="{FF2B5EF4-FFF2-40B4-BE49-F238E27FC236}">
                <a16:creationId xmlns:a16="http://schemas.microsoft.com/office/drawing/2014/main" id="{2A7FD838-FF49-4B0E-A5AB-0D6BEFB03C19}"/>
              </a:ext>
            </a:extLst>
          </p:cNvPr>
          <p:cNvPicPr>
            <a:picLocks noGrp="1" noChangeAspect="1"/>
          </p:cNvPicPr>
          <p:nvPr>
            <p:ph idx="1"/>
          </p:nvPr>
        </p:nvPicPr>
        <p:blipFill>
          <a:blip r:embed="rId2"/>
          <a:stretch>
            <a:fillRect/>
          </a:stretch>
        </p:blipFill>
        <p:spPr>
          <a:xfrm>
            <a:off x="418608" y="1302836"/>
            <a:ext cx="5677392" cy="2126164"/>
          </a:xfrm>
        </p:spPr>
      </p:pic>
      <p:pic>
        <p:nvPicPr>
          <p:cNvPr id="7" name="Picture 6">
            <a:extLst>
              <a:ext uri="{FF2B5EF4-FFF2-40B4-BE49-F238E27FC236}">
                <a16:creationId xmlns:a16="http://schemas.microsoft.com/office/drawing/2014/main" id="{C5C081E5-AC16-4215-BB9F-4F8A47F16B32}"/>
              </a:ext>
            </a:extLst>
          </p:cNvPr>
          <p:cNvPicPr>
            <a:picLocks noChangeAspect="1"/>
          </p:cNvPicPr>
          <p:nvPr/>
        </p:nvPicPr>
        <p:blipFill>
          <a:blip r:embed="rId3"/>
          <a:stretch>
            <a:fillRect/>
          </a:stretch>
        </p:blipFill>
        <p:spPr>
          <a:xfrm>
            <a:off x="418608" y="3712336"/>
            <a:ext cx="4084674" cy="1211685"/>
          </a:xfrm>
          <a:prstGeom prst="rect">
            <a:avLst/>
          </a:prstGeom>
        </p:spPr>
      </p:pic>
      <p:sp>
        <p:nvSpPr>
          <p:cNvPr id="8" name="Content Placeholder 2">
            <a:extLst>
              <a:ext uri="{FF2B5EF4-FFF2-40B4-BE49-F238E27FC236}">
                <a16:creationId xmlns:a16="http://schemas.microsoft.com/office/drawing/2014/main" id="{42AEF149-4934-4458-981B-51BC01779191}"/>
              </a:ext>
            </a:extLst>
          </p:cNvPr>
          <p:cNvSpPr txBox="1">
            <a:spLocks/>
          </p:cNvSpPr>
          <p:nvPr/>
        </p:nvSpPr>
        <p:spPr>
          <a:xfrm>
            <a:off x="-1" y="1299411"/>
            <a:ext cx="10507579" cy="555858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a=[0.8000 10.2429 1.2143] </a:t>
            </a:r>
          </a:p>
          <a:p>
            <a:r>
              <a:rPr lang="en-US" sz="2000" dirty="0"/>
              <a:t>Model: y=0.8+10.2429*x</a:t>
            </a:r>
            <a:r>
              <a:rPr lang="en-US" sz="2000" baseline="-25000" dirty="0"/>
              <a:t>1</a:t>
            </a:r>
            <a:r>
              <a:rPr lang="en-US" sz="2000" dirty="0"/>
              <a:t>+1.2143*x</a:t>
            </a:r>
            <a:r>
              <a:rPr lang="en-US" sz="2000" baseline="-25000" dirty="0"/>
              <a:t>2</a:t>
            </a:r>
          </a:p>
          <a:p>
            <a:r>
              <a:rPr lang="en-US" sz="2000" dirty="0"/>
              <a:t>Maximum percent error of the model’s predictions: 3.2193 %  </a:t>
            </a:r>
          </a:p>
        </p:txBody>
      </p:sp>
    </p:spTree>
    <p:extLst>
      <p:ext uri="{BB962C8B-B14F-4D97-AF65-F5344CB8AC3E}">
        <p14:creationId xmlns:p14="http://schemas.microsoft.com/office/powerpoint/2010/main" val="15658054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7F89C-6A9F-4F08-8841-E1D47ED13896}"/>
              </a:ext>
            </a:extLst>
          </p:cNvPr>
          <p:cNvSpPr>
            <a:spLocks noGrp="1"/>
          </p:cNvSpPr>
          <p:nvPr>
            <p:ph type="title"/>
          </p:nvPr>
        </p:nvSpPr>
        <p:spPr/>
        <p:txBody>
          <a:bodyPr/>
          <a:lstStyle/>
          <a:p>
            <a:r>
              <a:rPr lang="en-US" dirty="0"/>
              <a:t>Linear-in-parameters regression</a:t>
            </a:r>
          </a:p>
        </p:txBody>
      </p:sp>
      <p:sp>
        <p:nvSpPr>
          <p:cNvPr id="8" name="Content Placeholder 2">
            <a:extLst>
              <a:ext uri="{FF2B5EF4-FFF2-40B4-BE49-F238E27FC236}">
                <a16:creationId xmlns:a16="http://schemas.microsoft.com/office/drawing/2014/main" id="{42AEF149-4934-4458-981B-51BC01779191}"/>
              </a:ext>
            </a:extLst>
          </p:cNvPr>
          <p:cNvSpPr txBox="1">
            <a:spLocks/>
          </p:cNvSpPr>
          <p:nvPr/>
        </p:nvSpPr>
        <p:spPr>
          <a:xfrm>
            <a:off x="-1" y="1299411"/>
            <a:ext cx="10507579" cy="555858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000" dirty="0"/>
              <a:t>Used when dealing with non-polynomial or non-functional</a:t>
            </a:r>
          </a:p>
          <a:p>
            <a:r>
              <a:rPr lang="en-US" sz="2000" dirty="0"/>
              <a:t>Need to be converted to linear form by:</a:t>
            </a:r>
          </a:p>
          <a:p>
            <a:pPr lvl="1"/>
            <a:r>
              <a:rPr lang="en-US" sz="2000" dirty="0"/>
              <a:t>Logarithmic transformation</a:t>
            </a:r>
          </a:p>
          <a:p>
            <a:pPr lvl="1"/>
            <a:r>
              <a:rPr lang="en-US" sz="2000" dirty="0"/>
              <a:t>Other transformation</a:t>
            </a:r>
          </a:p>
          <a:p>
            <a:pPr marL="457200" lvl="1" indent="0">
              <a:buNone/>
            </a:pPr>
            <a:endParaRPr lang="en-US" sz="2000" dirty="0"/>
          </a:p>
        </p:txBody>
      </p:sp>
    </p:spTree>
    <p:extLst>
      <p:ext uri="{BB962C8B-B14F-4D97-AF65-F5344CB8AC3E}">
        <p14:creationId xmlns:p14="http://schemas.microsoft.com/office/powerpoint/2010/main" val="15530467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7F89C-6A9F-4F08-8841-E1D47ED13896}"/>
              </a:ext>
            </a:extLst>
          </p:cNvPr>
          <p:cNvSpPr>
            <a:spLocks noGrp="1"/>
          </p:cNvSpPr>
          <p:nvPr>
            <p:ph type="title"/>
          </p:nvPr>
        </p:nvSpPr>
        <p:spPr/>
        <p:txBody>
          <a:bodyPr/>
          <a:lstStyle/>
          <a:p>
            <a:r>
              <a:rPr lang="en-US" dirty="0"/>
              <a:t>Example 6.2-4</a:t>
            </a:r>
          </a:p>
        </p:txBody>
      </p:sp>
      <p:sp>
        <p:nvSpPr>
          <p:cNvPr id="3" name="Content Placeholder 2">
            <a:extLst>
              <a:ext uri="{FF2B5EF4-FFF2-40B4-BE49-F238E27FC236}">
                <a16:creationId xmlns:a16="http://schemas.microsoft.com/office/drawing/2014/main" id="{C9873452-6FD3-4758-A357-BAAB33164E2D}"/>
              </a:ext>
            </a:extLst>
          </p:cNvPr>
          <p:cNvSpPr>
            <a:spLocks noGrp="1"/>
          </p:cNvSpPr>
          <p:nvPr>
            <p:ph idx="1"/>
          </p:nvPr>
        </p:nvSpPr>
        <p:spPr>
          <a:xfrm>
            <a:off x="-1" y="1299411"/>
            <a:ext cx="10507579" cy="5558589"/>
          </a:xfrm>
        </p:spPr>
        <p:txBody>
          <a:bodyPr/>
          <a:lstStyle/>
          <a:p>
            <a:endParaRPr lang="en-US" dirty="0"/>
          </a:p>
        </p:txBody>
      </p:sp>
      <p:pic>
        <p:nvPicPr>
          <p:cNvPr id="5" name="Picture 4">
            <a:extLst>
              <a:ext uri="{FF2B5EF4-FFF2-40B4-BE49-F238E27FC236}">
                <a16:creationId xmlns:a16="http://schemas.microsoft.com/office/drawing/2014/main" id="{31863919-ABD8-48BC-A229-C8D234145A3E}"/>
              </a:ext>
            </a:extLst>
          </p:cNvPr>
          <p:cNvPicPr>
            <a:picLocks noChangeAspect="1"/>
          </p:cNvPicPr>
          <p:nvPr/>
        </p:nvPicPr>
        <p:blipFill>
          <a:blip r:embed="rId2"/>
          <a:stretch>
            <a:fillRect/>
          </a:stretch>
        </p:blipFill>
        <p:spPr>
          <a:xfrm>
            <a:off x="366151" y="1299411"/>
            <a:ext cx="6499282" cy="3816599"/>
          </a:xfrm>
          <a:prstGeom prst="rect">
            <a:avLst/>
          </a:prstGeom>
        </p:spPr>
      </p:pic>
    </p:spTree>
    <p:extLst>
      <p:ext uri="{BB962C8B-B14F-4D97-AF65-F5344CB8AC3E}">
        <p14:creationId xmlns:p14="http://schemas.microsoft.com/office/powerpoint/2010/main" val="13757223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7F89C-6A9F-4F08-8841-E1D47ED13896}"/>
              </a:ext>
            </a:extLst>
          </p:cNvPr>
          <p:cNvSpPr>
            <a:spLocks noGrp="1"/>
          </p:cNvSpPr>
          <p:nvPr>
            <p:ph type="title"/>
          </p:nvPr>
        </p:nvSpPr>
        <p:spPr/>
        <p:txBody>
          <a:bodyPr/>
          <a:lstStyle/>
          <a:p>
            <a:r>
              <a:rPr lang="en-US" dirty="0"/>
              <a:t>Example 6.2-4</a:t>
            </a:r>
          </a:p>
        </p:txBody>
      </p:sp>
      <p:sp>
        <p:nvSpPr>
          <p:cNvPr id="3" name="Content Placeholder 2">
            <a:extLst>
              <a:ext uri="{FF2B5EF4-FFF2-40B4-BE49-F238E27FC236}">
                <a16:creationId xmlns:a16="http://schemas.microsoft.com/office/drawing/2014/main" id="{C9873452-6FD3-4758-A357-BAAB33164E2D}"/>
              </a:ext>
            </a:extLst>
          </p:cNvPr>
          <p:cNvSpPr>
            <a:spLocks noGrp="1"/>
          </p:cNvSpPr>
          <p:nvPr>
            <p:ph idx="1"/>
          </p:nvPr>
        </p:nvSpPr>
        <p:spPr>
          <a:xfrm>
            <a:off x="-1" y="1299411"/>
            <a:ext cx="10507579" cy="5558589"/>
          </a:xfrm>
        </p:spPr>
        <p:txBody>
          <a:bodyPr>
            <a:noAutofit/>
          </a:bodyPr>
          <a:lstStyle/>
          <a:p>
            <a:r>
              <a:rPr lang="en-US" sz="2000" dirty="0"/>
              <a:t>Solution:</a:t>
            </a:r>
          </a:p>
          <a:p>
            <a:pPr lvl="1"/>
            <a:r>
              <a:rPr lang="en-US" sz="2000" dirty="0"/>
              <a:t>Estimation of 3 seconds for voltage to become constant</a:t>
            </a:r>
          </a:p>
          <a:p>
            <a:pPr lvl="2"/>
            <a:r>
              <a:rPr lang="en-US" sz="2000" dirty="0"/>
              <a:t>T=3</a:t>
            </a:r>
          </a:p>
          <a:p>
            <a:pPr lvl="1"/>
            <a:r>
              <a:rPr lang="en-US" sz="2000" dirty="0"/>
              <a:t>Express first order model in matrix form where  </a:t>
            </a:r>
            <a:r>
              <a:rPr lang="en-US" sz="2000" i="1" dirty="0"/>
              <a:t>n</a:t>
            </a:r>
            <a:r>
              <a:rPr lang="en-US" sz="2000" dirty="0"/>
              <a:t> data points gives </a:t>
            </a:r>
            <a:r>
              <a:rPr lang="en-US" sz="2000" i="1" dirty="0"/>
              <a:t>n</a:t>
            </a:r>
            <a:r>
              <a:rPr lang="en-US" sz="2000" dirty="0"/>
              <a:t> equations:</a:t>
            </a:r>
          </a:p>
          <a:p>
            <a:pPr lvl="1"/>
            <a:endParaRPr lang="en-US" sz="2000" dirty="0"/>
          </a:p>
          <a:p>
            <a:pPr lvl="1"/>
            <a:endParaRPr lang="en-US" sz="2000" dirty="0"/>
          </a:p>
          <a:p>
            <a:pPr lvl="1"/>
            <a:endParaRPr lang="en-US" sz="2000" dirty="0"/>
          </a:p>
          <a:p>
            <a:pPr lvl="1"/>
            <a:endParaRPr lang="en-US" sz="2000" dirty="0"/>
          </a:p>
          <a:p>
            <a:pPr lvl="2"/>
            <a:r>
              <a:rPr lang="en-US" sz="2000" dirty="0"/>
              <a:t>Using left division, coefficient vector a can be obtained:</a:t>
            </a:r>
          </a:p>
          <a:p>
            <a:pPr lvl="2"/>
            <a:endParaRPr lang="en-US" sz="2000" dirty="0"/>
          </a:p>
          <a:p>
            <a:pPr lvl="2"/>
            <a:endParaRPr lang="en-US" sz="2000" dirty="0"/>
          </a:p>
          <a:p>
            <a:pPr lvl="2"/>
            <a:endParaRPr lang="en-US" sz="2000" dirty="0"/>
          </a:p>
          <a:p>
            <a:pPr lvl="2"/>
            <a:r>
              <a:rPr lang="en-US" sz="2000" dirty="0"/>
              <a:t>Results: a</a:t>
            </a:r>
            <a:r>
              <a:rPr lang="en-US" sz="2000" baseline="-25000" dirty="0"/>
              <a:t>1</a:t>
            </a:r>
            <a:r>
              <a:rPr lang="en-US" sz="2000" dirty="0"/>
              <a:t>=2.0258 and a</a:t>
            </a:r>
            <a:r>
              <a:rPr lang="en-US" sz="2000" baseline="-25000" dirty="0"/>
              <a:t>2</a:t>
            </a:r>
            <a:r>
              <a:rPr lang="en-US" sz="2000" dirty="0"/>
              <a:t>=-1.9307</a:t>
            </a:r>
          </a:p>
          <a:p>
            <a:pPr lvl="2"/>
            <a:endParaRPr lang="en-US" sz="2000" dirty="0"/>
          </a:p>
          <a:p>
            <a:pPr lvl="2"/>
            <a:endParaRPr lang="en-US" sz="2000" dirty="0"/>
          </a:p>
        </p:txBody>
      </p:sp>
      <p:pic>
        <p:nvPicPr>
          <p:cNvPr id="5" name="Picture 4">
            <a:extLst>
              <a:ext uri="{FF2B5EF4-FFF2-40B4-BE49-F238E27FC236}">
                <a16:creationId xmlns:a16="http://schemas.microsoft.com/office/drawing/2014/main" id="{681B25E9-808C-4BD0-B352-FF1132FB0B9D}"/>
              </a:ext>
            </a:extLst>
          </p:cNvPr>
          <p:cNvPicPr>
            <a:picLocks noChangeAspect="1"/>
          </p:cNvPicPr>
          <p:nvPr/>
        </p:nvPicPr>
        <p:blipFill>
          <a:blip r:embed="rId2"/>
          <a:stretch>
            <a:fillRect/>
          </a:stretch>
        </p:blipFill>
        <p:spPr>
          <a:xfrm>
            <a:off x="1296427" y="3019079"/>
            <a:ext cx="1775614" cy="1615580"/>
          </a:xfrm>
          <a:prstGeom prst="rect">
            <a:avLst/>
          </a:prstGeom>
        </p:spPr>
      </p:pic>
      <p:pic>
        <p:nvPicPr>
          <p:cNvPr id="7" name="Picture 6">
            <a:extLst>
              <a:ext uri="{FF2B5EF4-FFF2-40B4-BE49-F238E27FC236}">
                <a16:creationId xmlns:a16="http://schemas.microsoft.com/office/drawing/2014/main" id="{85F2AB56-D9B9-4EB1-A935-E2011655EBF3}"/>
              </a:ext>
            </a:extLst>
          </p:cNvPr>
          <p:cNvPicPr>
            <a:picLocks noChangeAspect="1"/>
          </p:cNvPicPr>
          <p:nvPr/>
        </p:nvPicPr>
        <p:blipFill>
          <a:blip r:embed="rId3"/>
          <a:stretch>
            <a:fillRect/>
          </a:stretch>
        </p:blipFill>
        <p:spPr>
          <a:xfrm>
            <a:off x="1296427" y="5391969"/>
            <a:ext cx="3177815" cy="708721"/>
          </a:xfrm>
          <a:prstGeom prst="rect">
            <a:avLst/>
          </a:prstGeom>
        </p:spPr>
      </p:pic>
    </p:spTree>
    <p:extLst>
      <p:ext uri="{BB962C8B-B14F-4D97-AF65-F5344CB8AC3E}">
        <p14:creationId xmlns:p14="http://schemas.microsoft.com/office/powerpoint/2010/main" val="7765248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7F89C-6A9F-4F08-8841-E1D47ED13896}"/>
              </a:ext>
            </a:extLst>
          </p:cNvPr>
          <p:cNvSpPr>
            <a:spLocks noGrp="1"/>
          </p:cNvSpPr>
          <p:nvPr>
            <p:ph type="title"/>
          </p:nvPr>
        </p:nvSpPr>
        <p:spPr/>
        <p:txBody>
          <a:bodyPr/>
          <a:lstStyle/>
          <a:p>
            <a:r>
              <a:rPr lang="en-US" dirty="0"/>
              <a:t>Example 6.2-4</a:t>
            </a:r>
          </a:p>
        </p:txBody>
      </p:sp>
      <p:sp>
        <p:nvSpPr>
          <p:cNvPr id="3" name="Content Placeholder 2">
            <a:extLst>
              <a:ext uri="{FF2B5EF4-FFF2-40B4-BE49-F238E27FC236}">
                <a16:creationId xmlns:a16="http://schemas.microsoft.com/office/drawing/2014/main" id="{C9873452-6FD3-4758-A357-BAAB33164E2D}"/>
              </a:ext>
            </a:extLst>
          </p:cNvPr>
          <p:cNvSpPr>
            <a:spLocks noGrp="1"/>
          </p:cNvSpPr>
          <p:nvPr>
            <p:ph idx="1"/>
          </p:nvPr>
        </p:nvSpPr>
        <p:spPr>
          <a:xfrm>
            <a:off x="-1" y="1299411"/>
            <a:ext cx="10507579" cy="5558589"/>
          </a:xfrm>
        </p:spPr>
        <p:txBody>
          <a:bodyPr>
            <a:normAutofit/>
          </a:bodyPr>
          <a:lstStyle/>
          <a:p>
            <a:r>
              <a:rPr lang="en-US" sz="2000" dirty="0"/>
              <a:t>Express second order model in matrix form where  </a:t>
            </a:r>
            <a:r>
              <a:rPr lang="en-US" sz="2000" i="1" dirty="0"/>
              <a:t>n</a:t>
            </a:r>
            <a:r>
              <a:rPr lang="en-US" sz="2000" dirty="0"/>
              <a:t> data points gives </a:t>
            </a:r>
            <a:r>
              <a:rPr lang="en-US" sz="2000" i="1" dirty="0"/>
              <a:t>n</a:t>
            </a:r>
            <a:r>
              <a:rPr lang="en-US" sz="2000" dirty="0"/>
              <a:t> equations:</a:t>
            </a:r>
          </a:p>
          <a:p>
            <a:endParaRPr lang="en-US" sz="2000" dirty="0"/>
          </a:p>
          <a:p>
            <a:endParaRPr lang="en-US" sz="2000" dirty="0"/>
          </a:p>
          <a:p>
            <a:endParaRPr lang="en-US" sz="2000" dirty="0"/>
          </a:p>
          <a:p>
            <a:r>
              <a:rPr lang="en-US" sz="2000" dirty="0"/>
              <a:t>Using left division, coefficient vector a can be obtained:</a:t>
            </a:r>
          </a:p>
          <a:p>
            <a:endParaRPr lang="en-US" sz="2000" dirty="0"/>
          </a:p>
          <a:p>
            <a:endParaRPr lang="en-US" sz="2000" dirty="0"/>
          </a:p>
          <a:p>
            <a:endParaRPr lang="en-US" sz="2000" dirty="0"/>
          </a:p>
          <a:p>
            <a:r>
              <a:rPr lang="en-US" sz="2000" dirty="0"/>
              <a:t>Results: a</a:t>
            </a:r>
            <a:r>
              <a:rPr lang="en-US" sz="2000" baseline="-25000" dirty="0"/>
              <a:t>1</a:t>
            </a:r>
            <a:r>
              <a:rPr lang="en-US" sz="2000" dirty="0"/>
              <a:t>=1.7496, a</a:t>
            </a:r>
            <a:r>
              <a:rPr lang="en-US" sz="2000" baseline="-25000" dirty="0"/>
              <a:t>2</a:t>
            </a:r>
            <a:r>
              <a:rPr lang="en-US" sz="2000" dirty="0"/>
              <a:t>=-1.7682, a</a:t>
            </a:r>
            <a:r>
              <a:rPr lang="en-US" sz="2000" baseline="-25000" dirty="0"/>
              <a:t>3</a:t>
            </a:r>
            <a:r>
              <a:rPr lang="en-US" sz="2000" dirty="0"/>
              <a:t>=0.8885</a:t>
            </a:r>
          </a:p>
          <a:p>
            <a:endParaRPr lang="en-US" sz="2000" dirty="0"/>
          </a:p>
          <a:p>
            <a:endParaRPr lang="en-US" sz="2000" dirty="0"/>
          </a:p>
        </p:txBody>
      </p:sp>
      <p:pic>
        <p:nvPicPr>
          <p:cNvPr id="5" name="Picture 4">
            <a:extLst>
              <a:ext uri="{FF2B5EF4-FFF2-40B4-BE49-F238E27FC236}">
                <a16:creationId xmlns:a16="http://schemas.microsoft.com/office/drawing/2014/main" id="{5236502B-34FA-4ABD-AC89-FC0BC8F6998D}"/>
              </a:ext>
            </a:extLst>
          </p:cNvPr>
          <p:cNvPicPr>
            <a:picLocks noChangeAspect="1"/>
          </p:cNvPicPr>
          <p:nvPr/>
        </p:nvPicPr>
        <p:blipFill>
          <a:blip r:embed="rId2"/>
          <a:stretch>
            <a:fillRect/>
          </a:stretch>
        </p:blipFill>
        <p:spPr>
          <a:xfrm>
            <a:off x="1173375" y="1872308"/>
            <a:ext cx="2408129" cy="967824"/>
          </a:xfrm>
          <a:prstGeom prst="rect">
            <a:avLst/>
          </a:prstGeom>
        </p:spPr>
      </p:pic>
      <p:pic>
        <p:nvPicPr>
          <p:cNvPr id="7" name="Picture 6">
            <a:extLst>
              <a:ext uri="{FF2B5EF4-FFF2-40B4-BE49-F238E27FC236}">
                <a16:creationId xmlns:a16="http://schemas.microsoft.com/office/drawing/2014/main" id="{D27703B9-60B6-4E6A-8CA5-65B4A8C738FB}"/>
              </a:ext>
            </a:extLst>
          </p:cNvPr>
          <p:cNvPicPr>
            <a:picLocks noChangeAspect="1"/>
          </p:cNvPicPr>
          <p:nvPr/>
        </p:nvPicPr>
        <p:blipFill>
          <a:blip r:embed="rId3"/>
          <a:stretch>
            <a:fillRect/>
          </a:stretch>
        </p:blipFill>
        <p:spPr>
          <a:xfrm>
            <a:off x="444339" y="3906793"/>
            <a:ext cx="3703641" cy="434378"/>
          </a:xfrm>
          <a:prstGeom prst="rect">
            <a:avLst/>
          </a:prstGeom>
        </p:spPr>
      </p:pic>
      <p:pic>
        <p:nvPicPr>
          <p:cNvPr id="8" name="Picture 7">
            <a:extLst>
              <a:ext uri="{FF2B5EF4-FFF2-40B4-BE49-F238E27FC236}">
                <a16:creationId xmlns:a16="http://schemas.microsoft.com/office/drawing/2014/main" id="{D0C665D2-D0B8-42AB-9BF6-FE5CA71F20F2}"/>
              </a:ext>
            </a:extLst>
          </p:cNvPr>
          <p:cNvPicPr>
            <a:picLocks noChangeAspect="1"/>
          </p:cNvPicPr>
          <p:nvPr/>
        </p:nvPicPr>
        <p:blipFill rotWithShape="1">
          <a:blip r:embed="rId4"/>
          <a:srcRect t="1" b="48418"/>
          <a:stretch/>
        </p:blipFill>
        <p:spPr>
          <a:xfrm>
            <a:off x="444339" y="3529943"/>
            <a:ext cx="3177815" cy="365574"/>
          </a:xfrm>
          <a:prstGeom prst="rect">
            <a:avLst/>
          </a:prstGeom>
        </p:spPr>
      </p:pic>
      <p:pic>
        <p:nvPicPr>
          <p:cNvPr id="9" name="Picture 8">
            <a:extLst>
              <a:ext uri="{FF2B5EF4-FFF2-40B4-BE49-F238E27FC236}">
                <a16:creationId xmlns:a16="http://schemas.microsoft.com/office/drawing/2014/main" id="{18418BBD-DDB4-4447-B812-2D1BCAD09EDC}"/>
              </a:ext>
            </a:extLst>
          </p:cNvPr>
          <p:cNvPicPr>
            <a:picLocks noChangeAspect="1"/>
          </p:cNvPicPr>
          <p:nvPr/>
        </p:nvPicPr>
        <p:blipFill>
          <a:blip r:embed="rId5"/>
          <a:stretch>
            <a:fillRect/>
          </a:stretch>
        </p:blipFill>
        <p:spPr>
          <a:xfrm>
            <a:off x="6909300" y="2701234"/>
            <a:ext cx="4771654" cy="3973916"/>
          </a:xfrm>
          <a:prstGeom prst="rect">
            <a:avLst/>
          </a:prstGeom>
        </p:spPr>
      </p:pic>
    </p:spTree>
    <p:extLst>
      <p:ext uri="{BB962C8B-B14F-4D97-AF65-F5344CB8AC3E}">
        <p14:creationId xmlns:p14="http://schemas.microsoft.com/office/powerpoint/2010/main" val="26997542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7F89C-6A9F-4F08-8841-E1D47ED13896}"/>
              </a:ext>
            </a:extLst>
          </p:cNvPr>
          <p:cNvSpPr>
            <a:spLocks noGrp="1"/>
          </p:cNvSpPr>
          <p:nvPr>
            <p:ph type="title"/>
          </p:nvPr>
        </p:nvSpPr>
        <p:spPr/>
        <p:txBody>
          <a:bodyPr/>
          <a:lstStyle/>
          <a:p>
            <a:r>
              <a:rPr lang="en-US" dirty="0"/>
              <a:t>Basic fitting interface</a:t>
            </a:r>
          </a:p>
        </p:txBody>
      </p:sp>
      <p:sp>
        <p:nvSpPr>
          <p:cNvPr id="3" name="Content Placeholder 2">
            <a:extLst>
              <a:ext uri="{FF2B5EF4-FFF2-40B4-BE49-F238E27FC236}">
                <a16:creationId xmlns:a16="http://schemas.microsoft.com/office/drawing/2014/main" id="{C9873452-6FD3-4758-A357-BAAB33164E2D}"/>
              </a:ext>
            </a:extLst>
          </p:cNvPr>
          <p:cNvSpPr>
            <a:spLocks noGrp="1"/>
          </p:cNvSpPr>
          <p:nvPr>
            <p:ph idx="1"/>
          </p:nvPr>
        </p:nvSpPr>
        <p:spPr>
          <a:xfrm>
            <a:off x="-1" y="1299411"/>
            <a:ext cx="10507579" cy="5558589"/>
          </a:xfrm>
        </p:spPr>
        <p:txBody>
          <a:bodyPr>
            <a:normAutofit/>
          </a:bodyPr>
          <a:lstStyle/>
          <a:p>
            <a:r>
              <a:rPr lang="en-US" sz="2000" dirty="0"/>
              <a:t>This function can gives coefficients of equation using the following steps:</a:t>
            </a:r>
          </a:p>
          <a:p>
            <a:pPr>
              <a:buFont typeface="+mj-lt"/>
              <a:buAutoNum type="arabicPeriod"/>
            </a:pPr>
            <a:r>
              <a:rPr lang="en-US" sz="2000" dirty="0"/>
              <a:t>Fit data using a cubic spline or polynomial up to degree 10 </a:t>
            </a:r>
          </a:p>
          <a:p>
            <a:pPr>
              <a:buFont typeface="+mj-lt"/>
              <a:buAutoNum type="arabicPeriod"/>
            </a:pPr>
            <a:r>
              <a:rPr lang="en-US" sz="2000" dirty="0"/>
              <a:t>Plot multiple fits simultaneously for a given data set </a:t>
            </a:r>
          </a:p>
          <a:p>
            <a:pPr>
              <a:buFont typeface="+mj-lt"/>
              <a:buAutoNum type="arabicPeriod"/>
            </a:pPr>
            <a:r>
              <a:rPr lang="en-US" sz="2000" dirty="0"/>
              <a:t>Plot the residuals</a:t>
            </a:r>
          </a:p>
          <a:p>
            <a:pPr>
              <a:buFont typeface="+mj-lt"/>
              <a:buAutoNum type="arabicPeriod"/>
            </a:pPr>
            <a:r>
              <a:rPr lang="en-US" sz="2000" dirty="0"/>
              <a:t>Examine the numerical results of a fit </a:t>
            </a:r>
          </a:p>
          <a:p>
            <a:pPr>
              <a:buFont typeface="+mj-lt"/>
              <a:buAutoNum type="arabicPeriod"/>
            </a:pPr>
            <a:r>
              <a:rPr lang="en-US" sz="2000" dirty="0"/>
              <a:t>Interpolate or extrapolate a fit</a:t>
            </a:r>
          </a:p>
          <a:p>
            <a:pPr>
              <a:buFont typeface="+mj-lt"/>
              <a:buAutoNum type="arabicPeriod"/>
            </a:pPr>
            <a:r>
              <a:rPr lang="en-US" sz="2000" dirty="0"/>
              <a:t>Annotate the plot with the numerical fit results and the norm of residuals</a:t>
            </a:r>
          </a:p>
          <a:p>
            <a:pPr>
              <a:buFont typeface="+mj-lt"/>
              <a:buAutoNum type="arabicPeriod"/>
            </a:pPr>
            <a:r>
              <a:rPr lang="en-US" sz="2000" dirty="0"/>
              <a:t>Save the fit and evaluated results to the MATLAB workspace</a:t>
            </a:r>
          </a:p>
          <a:p>
            <a:pPr>
              <a:buFont typeface="+mj-lt"/>
              <a:buAutoNum type="arabicPeriod"/>
            </a:pPr>
            <a:endParaRPr lang="en-US" sz="2000" dirty="0"/>
          </a:p>
        </p:txBody>
      </p:sp>
    </p:spTree>
    <p:extLst>
      <p:ext uri="{BB962C8B-B14F-4D97-AF65-F5344CB8AC3E}">
        <p14:creationId xmlns:p14="http://schemas.microsoft.com/office/powerpoint/2010/main" val="593323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7F89C-6A9F-4F08-8841-E1D47ED13896}"/>
              </a:ext>
            </a:extLst>
          </p:cNvPr>
          <p:cNvSpPr>
            <a:spLocks noGrp="1"/>
          </p:cNvSpPr>
          <p:nvPr>
            <p:ph type="title"/>
          </p:nvPr>
        </p:nvSpPr>
        <p:spPr/>
        <p:txBody>
          <a:bodyPr/>
          <a:lstStyle/>
          <a:p>
            <a:r>
              <a:rPr lang="en-US" dirty="0"/>
              <a:t>Basic fitting interface steps</a:t>
            </a:r>
          </a:p>
        </p:txBody>
      </p:sp>
      <p:sp>
        <p:nvSpPr>
          <p:cNvPr id="3" name="Content Placeholder 2">
            <a:extLst>
              <a:ext uri="{FF2B5EF4-FFF2-40B4-BE49-F238E27FC236}">
                <a16:creationId xmlns:a16="http://schemas.microsoft.com/office/drawing/2014/main" id="{C9873452-6FD3-4758-A357-BAAB33164E2D}"/>
              </a:ext>
            </a:extLst>
          </p:cNvPr>
          <p:cNvSpPr>
            <a:spLocks noGrp="1"/>
          </p:cNvSpPr>
          <p:nvPr>
            <p:ph idx="1"/>
          </p:nvPr>
        </p:nvSpPr>
        <p:spPr>
          <a:xfrm>
            <a:off x="-1" y="1299411"/>
            <a:ext cx="10507579" cy="5558589"/>
          </a:xfrm>
        </p:spPr>
        <p:txBody>
          <a:bodyPr>
            <a:normAutofit/>
          </a:bodyPr>
          <a:lstStyle/>
          <a:p>
            <a:pPr>
              <a:buFont typeface="+mj-lt"/>
              <a:buAutoNum type="arabicPeriod"/>
            </a:pPr>
            <a:r>
              <a:rPr lang="en-US" sz="2000" dirty="0"/>
              <a:t>Plot some data</a:t>
            </a:r>
          </a:p>
          <a:p>
            <a:pPr>
              <a:buFont typeface="+mj-lt"/>
              <a:buAutoNum type="arabicPeriod"/>
            </a:pPr>
            <a:r>
              <a:rPr lang="en-US" sz="2000" dirty="0"/>
              <a:t>Select </a:t>
            </a:r>
            <a:r>
              <a:rPr lang="en-US" sz="2000" b="1" dirty="0"/>
              <a:t>Basic</a:t>
            </a:r>
            <a:r>
              <a:rPr lang="en-US" sz="2000" dirty="0"/>
              <a:t> </a:t>
            </a:r>
            <a:r>
              <a:rPr lang="en-US" sz="2000" b="1" dirty="0"/>
              <a:t>Fitting</a:t>
            </a:r>
            <a:r>
              <a:rPr lang="en-US" sz="2000" dirty="0"/>
              <a:t> from the </a:t>
            </a:r>
            <a:r>
              <a:rPr lang="en-US" sz="2000" b="1" dirty="0"/>
              <a:t>Tools</a:t>
            </a:r>
            <a:r>
              <a:rPr lang="en-US" sz="2000" dirty="0"/>
              <a:t> menu of the </a:t>
            </a:r>
            <a:r>
              <a:rPr lang="en-US" sz="2000" b="1" dirty="0"/>
              <a:t>Figure</a:t>
            </a:r>
            <a:r>
              <a:rPr lang="en-US" sz="2000" dirty="0"/>
              <a:t> window</a:t>
            </a:r>
          </a:p>
          <a:p>
            <a:pPr>
              <a:buFont typeface="+mj-lt"/>
              <a:buAutoNum type="arabicPeriod"/>
            </a:pPr>
            <a:r>
              <a:rPr lang="en-US" sz="2000" dirty="0"/>
              <a:t>When the first pane of the Basic Fitting interface appears, click the right button once</a:t>
            </a:r>
          </a:p>
          <a:p>
            <a:pPr>
              <a:buFont typeface="+mj-lt"/>
              <a:buAutoNum type="arabicPeriod"/>
            </a:pPr>
            <a:r>
              <a:rPr lang="en-US" sz="2000" dirty="0"/>
              <a:t>Third pane is used for interpolating or extrapolating a fit. It appears when you click the right arrow button a second time</a:t>
            </a:r>
          </a:p>
          <a:p>
            <a:pPr>
              <a:buFont typeface="+mj-lt"/>
              <a:buAutoNum type="arabicPeriod"/>
            </a:pPr>
            <a:r>
              <a:rPr lang="en-US" sz="2000" dirty="0"/>
              <a:t>At the top of the first pane is the </a:t>
            </a:r>
            <a:r>
              <a:rPr lang="en-US" sz="2000" b="1" dirty="0"/>
              <a:t>Select</a:t>
            </a:r>
            <a:r>
              <a:rPr lang="en-US" sz="2000" dirty="0"/>
              <a:t> </a:t>
            </a:r>
            <a:r>
              <a:rPr lang="en-US" sz="2000" b="1" dirty="0"/>
              <a:t>data</a:t>
            </a:r>
            <a:r>
              <a:rPr lang="en-US" sz="2000" dirty="0"/>
              <a:t> window which contains the names of all the data sets you display in the Figure window associated with the Basic Fitting interface. Use this menu to select the data set to be fit. You can perform multiple fits for the current data set. Use the Plot Editor to change the name of a data set. Use the Plot Editor to change the name of a data set. The remaining items on the first pane are used as follows.</a:t>
            </a:r>
          </a:p>
        </p:txBody>
      </p:sp>
    </p:spTree>
    <p:extLst>
      <p:ext uri="{BB962C8B-B14F-4D97-AF65-F5344CB8AC3E}">
        <p14:creationId xmlns:p14="http://schemas.microsoft.com/office/powerpoint/2010/main" val="2774478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7F89C-6A9F-4F08-8841-E1D47ED13896}"/>
              </a:ext>
            </a:extLst>
          </p:cNvPr>
          <p:cNvSpPr>
            <a:spLocks noGrp="1"/>
          </p:cNvSpPr>
          <p:nvPr>
            <p:ph type="title"/>
          </p:nvPr>
        </p:nvSpPr>
        <p:spPr/>
        <p:txBody>
          <a:bodyPr/>
          <a:lstStyle/>
          <a:p>
            <a:r>
              <a:rPr lang="en-US" dirty="0"/>
              <a:t>Function discovery</a:t>
            </a:r>
          </a:p>
        </p:txBody>
      </p:sp>
      <p:sp>
        <p:nvSpPr>
          <p:cNvPr id="3" name="Content Placeholder 2">
            <a:extLst>
              <a:ext uri="{FF2B5EF4-FFF2-40B4-BE49-F238E27FC236}">
                <a16:creationId xmlns:a16="http://schemas.microsoft.com/office/drawing/2014/main" id="{C9873452-6FD3-4758-A357-BAAB33164E2D}"/>
              </a:ext>
            </a:extLst>
          </p:cNvPr>
          <p:cNvSpPr>
            <a:spLocks noGrp="1"/>
          </p:cNvSpPr>
          <p:nvPr>
            <p:ph idx="1"/>
          </p:nvPr>
        </p:nvSpPr>
        <p:spPr>
          <a:xfrm>
            <a:off x="-1" y="1299411"/>
            <a:ext cx="10507579" cy="5558589"/>
          </a:xfrm>
        </p:spPr>
        <p:txBody>
          <a:bodyPr>
            <a:normAutofit/>
          </a:bodyPr>
          <a:lstStyle/>
          <a:p>
            <a:r>
              <a:rPr lang="en-US" sz="2000" dirty="0"/>
              <a:t>The following steps can be used to determine the function for the data :</a:t>
            </a:r>
          </a:p>
          <a:p>
            <a:pPr lvl="1"/>
            <a:r>
              <a:rPr lang="en-US" sz="2000" dirty="0"/>
              <a:t>Examine the origin</a:t>
            </a:r>
          </a:p>
          <a:p>
            <a:pPr lvl="2"/>
            <a:r>
              <a:rPr lang="en-US" sz="2000" dirty="0"/>
              <a:t>Linear function passes through origin when b=0</a:t>
            </a:r>
          </a:p>
          <a:p>
            <a:pPr lvl="2"/>
            <a:r>
              <a:rPr lang="en-US" sz="2000" dirty="0"/>
              <a:t>Exponential function passes through origin when b=0 by otherwise is never 0</a:t>
            </a:r>
          </a:p>
          <a:p>
            <a:pPr lvl="2"/>
            <a:r>
              <a:rPr lang="en-US" sz="2000" dirty="0"/>
              <a:t>Power function passes through origin only if m&gt;0</a:t>
            </a:r>
          </a:p>
        </p:txBody>
      </p:sp>
      <p:pic>
        <p:nvPicPr>
          <p:cNvPr id="5" name="Picture 4">
            <a:extLst>
              <a:ext uri="{FF2B5EF4-FFF2-40B4-BE49-F238E27FC236}">
                <a16:creationId xmlns:a16="http://schemas.microsoft.com/office/drawing/2014/main" id="{8AF49562-A18F-4687-93F7-476024870A92}"/>
              </a:ext>
            </a:extLst>
          </p:cNvPr>
          <p:cNvPicPr>
            <a:picLocks noChangeAspect="1"/>
          </p:cNvPicPr>
          <p:nvPr/>
        </p:nvPicPr>
        <p:blipFill>
          <a:blip r:embed="rId2"/>
          <a:stretch>
            <a:fillRect/>
          </a:stretch>
        </p:blipFill>
        <p:spPr>
          <a:xfrm>
            <a:off x="608349" y="3586649"/>
            <a:ext cx="3627988" cy="3086328"/>
          </a:xfrm>
          <a:prstGeom prst="rect">
            <a:avLst/>
          </a:prstGeom>
        </p:spPr>
      </p:pic>
      <p:pic>
        <p:nvPicPr>
          <p:cNvPr id="7" name="Picture 6">
            <a:extLst>
              <a:ext uri="{FF2B5EF4-FFF2-40B4-BE49-F238E27FC236}">
                <a16:creationId xmlns:a16="http://schemas.microsoft.com/office/drawing/2014/main" id="{CFD5F7BE-4D56-4F71-90A7-7BF4D6A0E007}"/>
              </a:ext>
            </a:extLst>
          </p:cNvPr>
          <p:cNvPicPr>
            <a:picLocks noChangeAspect="1"/>
          </p:cNvPicPr>
          <p:nvPr/>
        </p:nvPicPr>
        <p:blipFill>
          <a:blip r:embed="rId3"/>
          <a:stretch>
            <a:fillRect/>
          </a:stretch>
        </p:blipFill>
        <p:spPr>
          <a:xfrm>
            <a:off x="4758436" y="3429000"/>
            <a:ext cx="3745319" cy="3243977"/>
          </a:xfrm>
          <a:prstGeom prst="rect">
            <a:avLst/>
          </a:prstGeom>
        </p:spPr>
      </p:pic>
    </p:spTree>
    <p:extLst>
      <p:ext uri="{BB962C8B-B14F-4D97-AF65-F5344CB8AC3E}">
        <p14:creationId xmlns:p14="http://schemas.microsoft.com/office/powerpoint/2010/main" val="122859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7F89C-6A9F-4F08-8841-E1D47ED13896}"/>
              </a:ext>
            </a:extLst>
          </p:cNvPr>
          <p:cNvSpPr>
            <a:spLocks noGrp="1"/>
          </p:cNvSpPr>
          <p:nvPr>
            <p:ph type="title"/>
          </p:nvPr>
        </p:nvSpPr>
        <p:spPr/>
        <p:txBody>
          <a:bodyPr/>
          <a:lstStyle/>
          <a:p>
            <a:r>
              <a:rPr lang="en-US" dirty="0"/>
              <a:t>Function discovery</a:t>
            </a:r>
          </a:p>
        </p:txBody>
      </p:sp>
      <p:sp>
        <p:nvSpPr>
          <p:cNvPr id="3" name="Content Placeholder 2">
            <a:extLst>
              <a:ext uri="{FF2B5EF4-FFF2-40B4-BE49-F238E27FC236}">
                <a16:creationId xmlns:a16="http://schemas.microsoft.com/office/drawing/2014/main" id="{C9873452-6FD3-4758-A357-BAAB33164E2D}"/>
              </a:ext>
            </a:extLst>
          </p:cNvPr>
          <p:cNvSpPr>
            <a:spLocks noGrp="1"/>
          </p:cNvSpPr>
          <p:nvPr>
            <p:ph idx="1"/>
          </p:nvPr>
        </p:nvSpPr>
        <p:spPr>
          <a:xfrm>
            <a:off x="-1" y="1299411"/>
            <a:ext cx="10507579" cy="5558589"/>
          </a:xfrm>
        </p:spPr>
        <p:txBody>
          <a:bodyPr>
            <a:normAutofit/>
          </a:bodyPr>
          <a:lstStyle/>
          <a:p>
            <a:r>
              <a:rPr lang="en-US" sz="2000" dirty="0"/>
              <a:t>Plot data using rectilinear scales and see if the graph gives a straight line</a:t>
            </a:r>
          </a:p>
          <a:p>
            <a:pPr lvl="1"/>
            <a:r>
              <a:rPr lang="en-US" sz="2000" dirty="0"/>
              <a:t>Otherwise, if y(0)=0 at x=0, try power function (log-log axes)</a:t>
            </a:r>
          </a:p>
          <a:p>
            <a:pPr lvl="1"/>
            <a:r>
              <a:rPr lang="en-US" sz="2000" dirty="0"/>
              <a:t>If that is not the case, try exponential function if y(0)≠0 (semiology axes)</a:t>
            </a:r>
          </a:p>
          <a:p>
            <a:pPr lvl="1"/>
            <a:r>
              <a:rPr lang="en-US" sz="2000" dirty="0"/>
              <a:t>If none work, move to the next step</a:t>
            </a:r>
          </a:p>
          <a:p>
            <a:r>
              <a:rPr lang="en-US" sz="2000" dirty="0"/>
              <a:t>Plot the data on log-log axes</a:t>
            </a:r>
          </a:p>
          <a:p>
            <a:r>
              <a:rPr lang="en-US" sz="2000" dirty="0"/>
              <a:t>Plot the data on </a:t>
            </a:r>
            <a:r>
              <a:rPr lang="en-US" sz="2000" dirty="0" err="1"/>
              <a:t>semilog</a:t>
            </a:r>
            <a:r>
              <a:rPr lang="en-US" sz="2000" dirty="0"/>
              <a:t> y axes</a:t>
            </a:r>
          </a:p>
          <a:p>
            <a:endParaRPr lang="en-US" sz="2000" dirty="0"/>
          </a:p>
          <a:p>
            <a:endParaRPr lang="en-US" sz="2000" dirty="0"/>
          </a:p>
        </p:txBody>
      </p:sp>
    </p:spTree>
    <p:extLst>
      <p:ext uri="{BB962C8B-B14F-4D97-AF65-F5344CB8AC3E}">
        <p14:creationId xmlns:p14="http://schemas.microsoft.com/office/powerpoint/2010/main" val="1519548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7F89C-6A9F-4F08-8841-E1D47ED13896}"/>
              </a:ext>
            </a:extLst>
          </p:cNvPr>
          <p:cNvSpPr>
            <a:spLocks noGrp="1"/>
          </p:cNvSpPr>
          <p:nvPr>
            <p:ph type="title"/>
          </p:nvPr>
        </p:nvSpPr>
        <p:spPr/>
        <p:txBody>
          <a:bodyPr/>
          <a:lstStyle/>
          <a:p>
            <a:r>
              <a:rPr lang="en-US" dirty="0"/>
              <a:t>Coefficient discovery</a:t>
            </a:r>
          </a:p>
        </p:txBody>
      </p:sp>
      <p:sp>
        <p:nvSpPr>
          <p:cNvPr id="3" name="Content Placeholder 2">
            <a:extLst>
              <a:ext uri="{FF2B5EF4-FFF2-40B4-BE49-F238E27FC236}">
                <a16:creationId xmlns:a16="http://schemas.microsoft.com/office/drawing/2014/main" id="{C9873452-6FD3-4758-A357-BAAB33164E2D}"/>
              </a:ext>
            </a:extLst>
          </p:cNvPr>
          <p:cNvSpPr>
            <a:spLocks noGrp="1"/>
          </p:cNvSpPr>
          <p:nvPr>
            <p:ph idx="1"/>
          </p:nvPr>
        </p:nvSpPr>
        <p:spPr>
          <a:xfrm>
            <a:off x="-1" y="1299411"/>
            <a:ext cx="9884781" cy="5558589"/>
          </a:xfrm>
        </p:spPr>
        <p:txBody>
          <a:bodyPr>
            <a:normAutofit/>
          </a:bodyPr>
          <a:lstStyle/>
          <a:p>
            <a:r>
              <a:rPr lang="en-US" sz="2000" dirty="0"/>
              <a:t>Function discovery provides the type of function and not coefficient</a:t>
            </a:r>
          </a:p>
          <a:p>
            <a:r>
              <a:rPr lang="en-US" sz="2000" dirty="0"/>
              <a:t>Can utilize </a:t>
            </a:r>
            <a:r>
              <a:rPr lang="en-US" sz="2000" dirty="0" err="1"/>
              <a:t>polyfit</a:t>
            </a:r>
            <a:r>
              <a:rPr lang="en-US" sz="2000" dirty="0"/>
              <a:t> to obtain b and m of a polynomial of specified degree n that best fits the data which uses the least squares method</a:t>
            </a:r>
          </a:p>
          <a:p>
            <a:endParaRPr lang="en-US" sz="2000" dirty="0"/>
          </a:p>
          <a:p>
            <a:endParaRPr lang="en-US" sz="2000" dirty="0"/>
          </a:p>
          <a:p>
            <a:endParaRPr lang="en-US" sz="2000" dirty="0"/>
          </a:p>
          <a:p>
            <a:r>
              <a:rPr lang="en-US" sz="2000" dirty="0"/>
              <a:t>Vector p gives [p</a:t>
            </a:r>
            <a:r>
              <a:rPr lang="en-US" sz="2000" baseline="-25000" dirty="0"/>
              <a:t>1</a:t>
            </a:r>
            <a:r>
              <a:rPr lang="en-US" sz="2000" dirty="0"/>
              <a:t>,p</a:t>
            </a:r>
            <a:r>
              <a:rPr lang="en-US" sz="2000" baseline="-25000" dirty="0"/>
              <a:t>2</a:t>
            </a:r>
            <a:r>
              <a:rPr lang="en-US" sz="2000" dirty="0"/>
              <a:t>] when n =1 which means that it is first degree polynomial</a:t>
            </a:r>
          </a:p>
          <a:p>
            <a:pPr lvl="1"/>
            <a:r>
              <a:rPr lang="en-US" sz="2000" dirty="0"/>
              <a:t>For the linear function, vector p gives [</a:t>
            </a:r>
            <a:r>
              <a:rPr lang="en-US" sz="2000" dirty="0" err="1"/>
              <a:t>m,b</a:t>
            </a:r>
            <a:r>
              <a:rPr lang="en-US" sz="2000" dirty="0"/>
              <a:t>]</a:t>
            </a:r>
          </a:p>
          <a:p>
            <a:pPr lvl="1"/>
            <a:r>
              <a:rPr lang="en-US" sz="2000" dirty="0"/>
              <a:t>For the power function, vector p gives [</a:t>
            </a:r>
            <a:r>
              <a:rPr lang="en-US" sz="2000" dirty="0" err="1"/>
              <a:t>m,b</a:t>
            </a:r>
            <a:r>
              <a:rPr lang="en-US" sz="2000" dirty="0"/>
              <a:t>] when the following is used </a:t>
            </a:r>
            <a:r>
              <a:rPr lang="en-US" sz="2000" dirty="0" err="1"/>
              <a:t>polyfit</a:t>
            </a:r>
            <a:r>
              <a:rPr lang="en-US" sz="2000" dirty="0"/>
              <a:t>(log10(x), log10(y),1) due to the following relationship log</a:t>
            </a:r>
            <a:r>
              <a:rPr lang="en-US" sz="2000" baseline="-25000" dirty="0"/>
              <a:t>10</a:t>
            </a:r>
            <a:r>
              <a:rPr lang="en-US" sz="2000" dirty="0"/>
              <a:t>y=m*log</a:t>
            </a:r>
            <a:r>
              <a:rPr lang="en-US" sz="2000" baseline="-25000" dirty="0"/>
              <a:t>10</a:t>
            </a:r>
            <a:r>
              <a:rPr lang="en-US" sz="2000" dirty="0"/>
              <a:t>x+log</a:t>
            </a:r>
            <a:r>
              <a:rPr lang="en-US" sz="2000" baseline="-25000" dirty="0"/>
              <a:t>10</a:t>
            </a:r>
            <a:r>
              <a:rPr lang="en-US" sz="2000" dirty="0"/>
              <a:t>b</a:t>
            </a:r>
          </a:p>
          <a:p>
            <a:pPr lvl="1"/>
            <a:r>
              <a:rPr lang="en-US" sz="2000" dirty="0"/>
              <a:t>For the exponential function, vector p gives [m,log</a:t>
            </a:r>
            <a:r>
              <a:rPr lang="en-US" sz="2000" baseline="-25000" dirty="0"/>
              <a:t>10</a:t>
            </a:r>
            <a:r>
              <a:rPr lang="en-US" sz="2000" dirty="0"/>
              <a:t>b] when the following is used </a:t>
            </a:r>
            <a:r>
              <a:rPr lang="en-US" sz="2000" dirty="0" err="1"/>
              <a:t>polyfit</a:t>
            </a:r>
            <a:r>
              <a:rPr lang="en-US" sz="2000" dirty="0"/>
              <a:t>(x,log10(y),1) due to the following relationship log</a:t>
            </a:r>
            <a:r>
              <a:rPr lang="en-US" sz="2000" baseline="-25000" dirty="0"/>
              <a:t>10</a:t>
            </a:r>
            <a:r>
              <a:rPr lang="en-US" sz="2000" dirty="0"/>
              <a:t>y=m*x+log</a:t>
            </a:r>
            <a:r>
              <a:rPr lang="en-US" sz="2000" baseline="-25000" dirty="0"/>
              <a:t>10</a:t>
            </a:r>
            <a:r>
              <a:rPr lang="en-US" sz="2000" dirty="0"/>
              <a:t>b</a:t>
            </a:r>
          </a:p>
          <a:p>
            <a:endParaRPr lang="en-US" sz="2000" dirty="0"/>
          </a:p>
          <a:p>
            <a:endParaRPr lang="en-US" sz="2000" dirty="0"/>
          </a:p>
        </p:txBody>
      </p:sp>
      <p:pic>
        <p:nvPicPr>
          <p:cNvPr id="5" name="Picture 4">
            <a:extLst>
              <a:ext uri="{FF2B5EF4-FFF2-40B4-BE49-F238E27FC236}">
                <a16:creationId xmlns:a16="http://schemas.microsoft.com/office/drawing/2014/main" id="{99C2C607-6163-467F-BE1D-009FB40E47D3}"/>
              </a:ext>
            </a:extLst>
          </p:cNvPr>
          <p:cNvPicPr>
            <a:picLocks noChangeAspect="1"/>
          </p:cNvPicPr>
          <p:nvPr/>
        </p:nvPicPr>
        <p:blipFill>
          <a:blip r:embed="rId2"/>
          <a:stretch>
            <a:fillRect/>
          </a:stretch>
        </p:blipFill>
        <p:spPr>
          <a:xfrm>
            <a:off x="677334" y="2429361"/>
            <a:ext cx="5334462" cy="1379340"/>
          </a:xfrm>
          <a:prstGeom prst="rect">
            <a:avLst/>
          </a:prstGeom>
        </p:spPr>
      </p:pic>
    </p:spTree>
    <p:extLst>
      <p:ext uri="{BB962C8B-B14F-4D97-AF65-F5344CB8AC3E}">
        <p14:creationId xmlns:p14="http://schemas.microsoft.com/office/powerpoint/2010/main" val="2639867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7F89C-6A9F-4F08-8841-E1D47ED13896}"/>
              </a:ext>
            </a:extLst>
          </p:cNvPr>
          <p:cNvSpPr>
            <a:spLocks noGrp="1"/>
          </p:cNvSpPr>
          <p:nvPr>
            <p:ph type="title"/>
          </p:nvPr>
        </p:nvSpPr>
        <p:spPr/>
        <p:txBody>
          <a:bodyPr/>
          <a:lstStyle/>
          <a:p>
            <a:r>
              <a:rPr lang="en-US" dirty="0"/>
              <a:t>Example 6.1-1</a:t>
            </a:r>
          </a:p>
        </p:txBody>
      </p:sp>
      <p:sp>
        <p:nvSpPr>
          <p:cNvPr id="3" name="Content Placeholder 2">
            <a:extLst>
              <a:ext uri="{FF2B5EF4-FFF2-40B4-BE49-F238E27FC236}">
                <a16:creationId xmlns:a16="http://schemas.microsoft.com/office/drawing/2014/main" id="{C9873452-6FD3-4758-A357-BAAB33164E2D}"/>
              </a:ext>
            </a:extLst>
          </p:cNvPr>
          <p:cNvSpPr>
            <a:spLocks noGrp="1"/>
          </p:cNvSpPr>
          <p:nvPr>
            <p:ph idx="1"/>
          </p:nvPr>
        </p:nvSpPr>
        <p:spPr>
          <a:xfrm>
            <a:off x="-1" y="1299411"/>
            <a:ext cx="10507579" cy="5558589"/>
          </a:xfrm>
        </p:spPr>
        <p:txBody>
          <a:bodyPr>
            <a:normAutofit/>
          </a:bodyPr>
          <a:lstStyle/>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Solution:</a:t>
            </a:r>
          </a:p>
          <a:p>
            <a:pPr lvl="1"/>
            <a:r>
              <a:rPr lang="en-US" sz="2000" dirty="0"/>
              <a:t>Not a power function due to nonzero y-intercept</a:t>
            </a:r>
          </a:p>
          <a:p>
            <a:pPr lvl="1"/>
            <a:r>
              <a:rPr lang="en-US" sz="2000" dirty="0"/>
              <a:t>Room temperature of 68 F needs to be subtracted to plot relative temperature</a:t>
            </a:r>
          </a:p>
          <a:p>
            <a:pPr lvl="1"/>
            <a:r>
              <a:rPr lang="en-US" sz="2000" dirty="0"/>
              <a:t>Linear function will look as follows: T-68=</a:t>
            </a:r>
            <a:r>
              <a:rPr lang="en-US" sz="2000" dirty="0" err="1"/>
              <a:t>mx+b</a:t>
            </a:r>
            <a:endParaRPr lang="en-US" sz="2000" dirty="0"/>
          </a:p>
          <a:p>
            <a:pPr lvl="1"/>
            <a:r>
              <a:rPr lang="en-US" sz="2000" dirty="0"/>
              <a:t>Exponential function will look as follows: T-68=b*10</a:t>
            </a:r>
            <a:r>
              <a:rPr lang="en-US" sz="2000" baseline="30000" dirty="0"/>
              <a:t>mt</a:t>
            </a:r>
          </a:p>
          <a:p>
            <a:pPr lvl="1"/>
            <a:r>
              <a:rPr lang="en-US" sz="2000" dirty="0"/>
              <a:t>Plot the functions to find the straight line fit</a:t>
            </a:r>
          </a:p>
        </p:txBody>
      </p:sp>
      <p:pic>
        <p:nvPicPr>
          <p:cNvPr id="5" name="Picture 4">
            <a:extLst>
              <a:ext uri="{FF2B5EF4-FFF2-40B4-BE49-F238E27FC236}">
                <a16:creationId xmlns:a16="http://schemas.microsoft.com/office/drawing/2014/main" id="{0C04081B-429E-43D0-901B-1474F805F762}"/>
              </a:ext>
            </a:extLst>
          </p:cNvPr>
          <p:cNvPicPr>
            <a:picLocks noChangeAspect="1"/>
          </p:cNvPicPr>
          <p:nvPr/>
        </p:nvPicPr>
        <p:blipFill>
          <a:blip r:embed="rId2"/>
          <a:stretch>
            <a:fillRect/>
          </a:stretch>
        </p:blipFill>
        <p:spPr>
          <a:xfrm>
            <a:off x="506589" y="1465510"/>
            <a:ext cx="6391921" cy="2399234"/>
          </a:xfrm>
          <a:prstGeom prst="rect">
            <a:avLst/>
          </a:prstGeom>
        </p:spPr>
      </p:pic>
    </p:spTree>
    <p:extLst>
      <p:ext uri="{BB962C8B-B14F-4D97-AF65-F5344CB8AC3E}">
        <p14:creationId xmlns:p14="http://schemas.microsoft.com/office/powerpoint/2010/main" val="114445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7F89C-6A9F-4F08-8841-E1D47ED13896}"/>
              </a:ext>
            </a:extLst>
          </p:cNvPr>
          <p:cNvSpPr>
            <a:spLocks noGrp="1"/>
          </p:cNvSpPr>
          <p:nvPr>
            <p:ph type="title"/>
          </p:nvPr>
        </p:nvSpPr>
        <p:spPr/>
        <p:txBody>
          <a:bodyPr/>
          <a:lstStyle/>
          <a:p>
            <a:r>
              <a:rPr lang="en-US" dirty="0"/>
              <a:t>Example 6.1-1</a:t>
            </a:r>
          </a:p>
        </p:txBody>
      </p:sp>
      <p:pic>
        <p:nvPicPr>
          <p:cNvPr id="5" name="Content Placeholder 4">
            <a:extLst>
              <a:ext uri="{FF2B5EF4-FFF2-40B4-BE49-F238E27FC236}">
                <a16:creationId xmlns:a16="http://schemas.microsoft.com/office/drawing/2014/main" id="{11063CEB-9138-48CB-ADF2-DE87E68AFD11}"/>
              </a:ext>
            </a:extLst>
          </p:cNvPr>
          <p:cNvPicPr>
            <a:picLocks noGrp="1" noChangeAspect="1"/>
          </p:cNvPicPr>
          <p:nvPr>
            <p:ph idx="1"/>
          </p:nvPr>
        </p:nvPicPr>
        <p:blipFill>
          <a:blip r:embed="rId2"/>
          <a:stretch>
            <a:fillRect/>
          </a:stretch>
        </p:blipFill>
        <p:spPr>
          <a:xfrm>
            <a:off x="189860" y="1270000"/>
            <a:ext cx="4663844" cy="1920406"/>
          </a:xfrm>
        </p:spPr>
      </p:pic>
      <p:pic>
        <p:nvPicPr>
          <p:cNvPr id="7" name="Picture 6">
            <a:extLst>
              <a:ext uri="{FF2B5EF4-FFF2-40B4-BE49-F238E27FC236}">
                <a16:creationId xmlns:a16="http://schemas.microsoft.com/office/drawing/2014/main" id="{6E5426B3-28C0-4F31-92FE-15C40C363394}"/>
              </a:ext>
            </a:extLst>
          </p:cNvPr>
          <p:cNvPicPr>
            <a:picLocks noChangeAspect="1"/>
          </p:cNvPicPr>
          <p:nvPr/>
        </p:nvPicPr>
        <p:blipFill>
          <a:blip r:embed="rId3"/>
          <a:stretch>
            <a:fillRect/>
          </a:stretch>
        </p:blipFill>
        <p:spPr>
          <a:xfrm>
            <a:off x="189860" y="3256394"/>
            <a:ext cx="5029636" cy="594412"/>
          </a:xfrm>
          <a:prstGeom prst="rect">
            <a:avLst/>
          </a:prstGeom>
        </p:spPr>
      </p:pic>
      <p:pic>
        <p:nvPicPr>
          <p:cNvPr id="9" name="Picture 8">
            <a:extLst>
              <a:ext uri="{FF2B5EF4-FFF2-40B4-BE49-F238E27FC236}">
                <a16:creationId xmlns:a16="http://schemas.microsoft.com/office/drawing/2014/main" id="{40B05850-E8CC-42B3-8FAA-EE1F559948F4}"/>
              </a:ext>
            </a:extLst>
          </p:cNvPr>
          <p:cNvPicPr>
            <a:picLocks noChangeAspect="1"/>
          </p:cNvPicPr>
          <p:nvPr/>
        </p:nvPicPr>
        <p:blipFill>
          <a:blip r:embed="rId4"/>
          <a:stretch>
            <a:fillRect/>
          </a:stretch>
        </p:blipFill>
        <p:spPr>
          <a:xfrm>
            <a:off x="189860" y="3801001"/>
            <a:ext cx="4061812" cy="823031"/>
          </a:xfrm>
          <a:prstGeom prst="rect">
            <a:avLst/>
          </a:prstGeom>
        </p:spPr>
      </p:pic>
      <p:pic>
        <p:nvPicPr>
          <p:cNvPr id="11" name="Picture 10">
            <a:extLst>
              <a:ext uri="{FF2B5EF4-FFF2-40B4-BE49-F238E27FC236}">
                <a16:creationId xmlns:a16="http://schemas.microsoft.com/office/drawing/2014/main" id="{A5EC8C4F-8336-4CC9-91DF-ED6AF7F459DE}"/>
              </a:ext>
            </a:extLst>
          </p:cNvPr>
          <p:cNvPicPr>
            <a:picLocks noChangeAspect="1"/>
          </p:cNvPicPr>
          <p:nvPr/>
        </p:nvPicPr>
        <p:blipFill>
          <a:blip r:embed="rId5"/>
          <a:stretch>
            <a:fillRect/>
          </a:stretch>
        </p:blipFill>
        <p:spPr>
          <a:xfrm>
            <a:off x="189860" y="4589306"/>
            <a:ext cx="5214993" cy="2280268"/>
          </a:xfrm>
          <a:prstGeom prst="rect">
            <a:avLst/>
          </a:prstGeom>
        </p:spPr>
      </p:pic>
    </p:spTree>
    <p:extLst>
      <p:ext uri="{BB962C8B-B14F-4D97-AF65-F5344CB8AC3E}">
        <p14:creationId xmlns:p14="http://schemas.microsoft.com/office/powerpoint/2010/main" val="3406469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7F89C-6A9F-4F08-8841-E1D47ED13896}"/>
              </a:ext>
            </a:extLst>
          </p:cNvPr>
          <p:cNvSpPr>
            <a:spLocks noGrp="1"/>
          </p:cNvSpPr>
          <p:nvPr>
            <p:ph type="title"/>
          </p:nvPr>
        </p:nvSpPr>
        <p:spPr/>
        <p:txBody>
          <a:bodyPr/>
          <a:lstStyle/>
          <a:p>
            <a:r>
              <a:rPr lang="en-US" dirty="0"/>
              <a:t>Example 6.1-1</a:t>
            </a:r>
          </a:p>
        </p:txBody>
      </p:sp>
      <p:sp>
        <p:nvSpPr>
          <p:cNvPr id="3" name="Content Placeholder 2">
            <a:extLst>
              <a:ext uri="{FF2B5EF4-FFF2-40B4-BE49-F238E27FC236}">
                <a16:creationId xmlns:a16="http://schemas.microsoft.com/office/drawing/2014/main" id="{C9873452-6FD3-4758-A357-BAAB33164E2D}"/>
              </a:ext>
            </a:extLst>
          </p:cNvPr>
          <p:cNvSpPr>
            <a:spLocks noGrp="1"/>
          </p:cNvSpPr>
          <p:nvPr>
            <p:ph idx="1"/>
          </p:nvPr>
        </p:nvSpPr>
        <p:spPr>
          <a:xfrm>
            <a:off x="11574" y="905869"/>
            <a:ext cx="10507579" cy="5558589"/>
          </a:xfrm>
        </p:spPr>
        <p:txBody>
          <a:bodyPr>
            <a:noAutofit/>
          </a:bodyPr>
          <a:lstStyle/>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Graph 1-rectilinear scales; Graph 2-semiology scales; Graph 3-estimation on semiology scales; Graph 4-estimation on rectilinear scales</a:t>
            </a:r>
          </a:p>
          <a:p>
            <a:r>
              <a:rPr lang="en-US" sz="2000" dirty="0"/>
              <a:t>Function discovery: exponential function – T=68+b*10</a:t>
            </a:r>
            <a:r>
              <a:rPr lang="en-US" sz="2000" baseline="30000" dirty="0"/>
              <a:t>mt</a:t>
            </a:r>
          </a:p>
          <a:p>
            <a:r>
              <a:rPr lang="en-US" sz="2000" dirty="0"/>
              <a:t>Using </a:t>
            </a:r>
            <a:r>
              <a:rPr lang="en-US" sz="2000" dirty="0" err="1"/>
              <a:t>polyfit</a:t>
            </a:r>
            <a:r>
              <a:rPr lang="en-US" sz="2000" dirty="0"/>
              <a:t> find following: m=-1.5557*10</a:t>
            </a:r>
            <a:r>
              <a:rPr lang="en-US" sz="2000" baseline="30000" dirty="0"/>
              <a:t>-4</a:t>
            </a:r>
            <a:r>
              <a:rPr lang="en-US" sz="2000" dirty="0"/>
              <a:t> and b=77.4469</a:t>
            </a:r>
          </a:p>
          <a:p>
            <a:r>
              <a:rPr lang="en-US" sz="2000" dirty="0"/>
              <a:t>Find the time when temperature reaches 120 F: t=1112 sec</a:t>
            </a:r>
          </a:p>
          <a:p>
            <a:endParaRPr lang="en-US" sz="2000" dirty="0"/>
          </a:p>
        </p:txBody>
      </p:sp>
      <p:pic>
        <p:nvPicPr>
          <p:cNvPr id="4" name="Picture 3">
            <a:extLst>
              <a:ext uri="{FF2B5EF4-FFF2-40B4-BE49-F238E27FC236}">
                <a16:creationId xmlns:a16="http://schemas.microsoft.com/office/drawing/2014/main" id="{CD522AEB-0B85-40C4-8D7F-5498EDB0247B}"/>
              </a:ext>
            </a:extLst>
          </p:cNvPr>
          <p:cNvPicPr>
            <a:picLocks noChangeAspect="1"/>
          </p:cNvPicPr>
          <p:nvPr/>
        </p:nvPicPr>
        <p:blipFill>
          <a:blip r:embed="rId2"/>
          <a:stretch>
            <a:fillRect/>
          </a:stretch>
        </p:blipFill>
        <p:spPr>
          <a:xfrm>
            <a:off x="545788" y="1174230"/>
            <a:ext cx="4182330" cy="3429384"/>
          </a:xfrm>
          <a:prstGeom prst="rect">
            <a:avLst/>
          </a:prstGeom>
        </p:spPr>
      </p:pic>
    </p:spTree>
    <p:extLst>
      <p:ext uri="{BB962C8B-B14F-4D97-AF65-F5344CB8AC3E}">
        <p14:creationId xmlns:p14="http://schemas.microsoft.com/office/powerpoint/2010/main" val="2244741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7F89C-6A9F-4F08-8841-E1D47ED13896}"/>
              </a:ext>
            </a:extLst>
          </p:cNvPr>
          <p:cNvSpPr>
            <a:spLocks noGrp="1"/>
          </p:cNvSpPr>
          <p:nvPr>
            <p:ph type="title"/>
          </p:nvPr>
        </p:nvSpPr>
        <p:spPr/>
        <p:txBody>
          <a:bodyPr/>
          <a:lstStyle/>
          <a:p>
            <a:r>
              <a:rPr lang="en-US" dirty="0"/>
              <a:t>Example 6.1-2</a:t>
            </a:r>
          </a:p>
        </p:txBody>
      </p:sp>
      <p:sp>
        <p:nvSpPr>
          <p:cNvPr id="3" name="Content Placeholder 2">
            <a:extLst>
              <a:ext uri="{FF2B5EF4-FFF2-40B4-BE49-F238E27FC236}">
                <a16:creationId xmlns:a16="http://schemas.microsoft.com/office/drawing/2014/main" id="{C9873452-6FD3-4758-A357-BAAB33164E2D}"/>
              </a:ext>
            </a:extLst>
          </p:cNvPr>
          <p:cNvSpPr>
            <a:spLocks noGrp="1"/>
          </p:cNvSpPr>
          <p:nvPr>
            <p:ph idx="1"/>
          </p:nvPr>
        </p:nvSpPr>
        <p:spPr>
          <a:xfrm>
            <a:off x="-1" y="1299411"/>
            <a:ext cx="10507579" cy="5558589"/>
          </a:xfrm>
        </p:spPr>
        <p:txBody>
          <a:bodyPr/>
          <a:lstStyle/>
          <a:p>
            <a:endParaRPr lang="en-US" dirty="0"/>
          </a:p>
        </p:txBody>
      </p:sp>
      <p:pic>
        <p:nvPicPr>
          <p:cNvPr id="5" name="Picture 4">
            <a:extLst>
              <a:ext uri="{FF2B5EF4-FFF2-40B4-BE49-F238E27FC236}">
                <a16:creationId xmlns:a16="http://schemas.microsoft.com/office/drawing/2014/main" id="{D3AE4565-8811-4733-9338-FB9935911D35}"/>
              </a:ext>
            </a:extLst>
          </p:cNvPr>
          <p:cNvPicPr>
            <a:picLocks noChangeAspect="1"/>
          </p:cNvPicPr>
          <p:nvPr/>
        </p:nvPicPr>
        <p:blipFill>
          <a:blip r:embed="rId2"/>
          <a:stretch>
            <a:fillRect/>
          </a:stretch>
        </p:blipFill>
        <p:spPr>
          <a:xfrm>
            <a:off x="549768" y="1343609"/>
            <a:ext cx="3977985" cy="586791"/>
          </a:xfrm>
          <a:prstGeom prst="rect">
            <a:avLst/>
          </a:prstGeom>
        </p:spPr>
      </p:pic>
      <p:pic>
        <p:nvPicPr>
          <p:cNvPr id="7" name="Picture 6">
            <a:extLst>
              <a:ext uri="{FF2B5EF4-FFF2-40B4-BE49-F238E27FC236}">
                <a16:creationId xmlns:a16="http://schemas.microsoft.com/office/drawing/2014/main" id="{B054FE9B-97A6-41E7-8822-59BC866446E7}"/>
              </a:ext>
            </a:extLst>
          </p:cNvPr>
          <p:cNvPicPr>
            <a:picLocks noChangeAspect="1"/>
          </p:cNvPicPr>
          <p:nvPr/>
        </p:nvPicPr>
        <p:blipFill>
          <a:blip r:embed="rId3"/>
          <a:stretch>
            <a:fillRect/>
          </a:stretch>
        </p:blipFill>
        <p:spPr>
          <a:xfrm>
            <a:off x="610428" y="1796182"/>
            <a:ext cx="3939881" cy="4740051"/>
          </a:xfrm>
          <a:prstGeom prst="rect">
            <a:avLst/>
          </a:prstGeom>
        </p:spPr>
      </p:pic>
    </p:spTree>
    <p:extLst>
      <p:ext uri="{BB962C8B-B14F-4D97-AF65-F5344CB8AC3E}">
        <p14:creationId xmlns:p14="http://schemas.microsoft.com/office/powerpoint/2010/main" val="3872034724"/>
      </p:ext>
    </p:extLst>
  </p:cSld>
  <p:clrMapOvr>
    <a:masterClrMapping/>
  </p:clrMapOvr>
</p:sld>
</file>

<file path=ppt/theme/theme1.xml><?xml version="1.0" encoding="utf-8"?>
<a:theme xmlns:a="http://schemas.openxmlformats.org/drawingml/2006/main" name="Face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3758</TotalTime>
  <Words>1619</Words>
  <Application>Microsoft Office PowerPoint</Application>
  <PresentationFormat>Widescreen</PresentationFormat>
  <Paragraphs>224</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Cambria Math</vt:lpstr>
      <vt:lpstr>Times New Roman</vt:lpstr>
      <vt:lpstr>Wingdings 3</vt:lpstr>
      <vt:lpstr>Facet</vt:lpstr>
      <vt:lpstr>Chapter 6: Model building and regression</vt:lpstr>
      <vt:lpstr>Function discovery </vt:lpstr>
      <vt:lpstr>Function discovery</vt:lpstr>
      <vt:lpstr>Function discovery</vt:lpstr>
      <vt:lpstr>Coefficient discovery</vt:lpstr>
      <vt:lpstr>Example 6.1-1</vt:lpstr>
      <vt:lpstr>Example 6.1-1</vt:lpstr>
      <vt:lpstr>Example 6.1-1</vt:lpstr>
      <vt:lpstr>Example 6.1-2</vt:lpstr>
      <vt:lpstr>Example 6.1-2</vt:lpstr>
      <vt:lpstr>Regression</vt:lpstr>
      <vt:lpstr>Regression example</vt:lpstr>
      <vt:lpstr>Table 6.2-1</vt:lpstr>
      <vt:lpstr>Quality of a curve fit</vt:lpstr>
      <vt:lpstr>Scaling the data</vt:lpstr>
      <vt:lpstr>Example 6.2-1</vt:lpstr>
      <vt:lpstr>Using residuals</vt:lpstr>
      <vt:lpstr>Example 6.2-2</vt:lpstr>
      <vt:lpstr>Example 6.2-2</vt:lpstr>
      <vt:lpstr>Multiple linear regression</vt:lpstr>
      <vt:lpstr>Example 6.2-3</vt:lpstr>
      <vt:lpstr>Linear-in-parameters regression</vt:lpstr>
      <vt:lpstr>Example 6.2-4</vt:lpstr>
      <vt:lpstr>Example 6.2-4</vt:lpstr>
      <vt:lpstr>Example 6.2-4</vt:lpstr>
      <vt:lpstr>Basic fitting interface</vt:lpstr>
      <vt:lpstr>Basic fitting interface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 building and regression</dc:title>
  <dc:creator>Kadyrova, Mahri</dc:creator>
  <cp:lastModifiedBy>Kadyrova, Mahri</cp:lastModifiedBy>
  <cp:revision>4</cp:revision>
  <dcterms:created xsi:type="dcterms:W3CDTF">2022-05-06T20:23:33Z</dcterms:created>
  <dcterms:modified xsi:type="dcterms:W3CDTF">2023-09-04T03:48:45Z</dcterms:modified>
</cp:coreProperties>
</file>