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1" r:id="rId3"/>
    <p:sldId id="268" r:id="rId4"/>
    <p:sldId id="269" r:id="rId5"/>
    <p:sldId id="258" r:id="rId6"/>
    <p:sldId id="272" r:id="rId7"/>
    <p:sldId id="259" r:id="rId8"/>
    <p:sldId id="263" r:id="rId9"/>
    <p:sldId id="264" r:id="rId10"/>
    <p:sldId id="265" r:id="rId11"/>
    <p:sldId id="261" r:id="rId12"/>
    <p:sldId id="262" r:id="rId13"/>
    <p:sldId id="270" r:id="rId14"/>
    <p:sldId id="260" r:id="rId15"/>
    <p:sldId id="266" r:id="rId16"/>
    <p:sldId id="273" r:id="rId17"/>
    <p:sldId id="274" r:id="rId18"/>
    <p:sldId id="267" r:id="rId19"/>
    <p:sldId id="275"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120" autoAdjust="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586BD5E-2412-495D-9832-A1FE4324CF1F}" type="datetimeFigureOut">
              <a:rPr lang="en-US" smtClean="0"/>
              <a:t>2/14/2013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BB5B14A-0F2A-4EDC-9B9F-1FA6ED89AFFD}" type="slidenum">
              <a:rPr lang="en-US" smtClean="0"/>
              <a:t>‹#›</a:t>
            </a:fld>
            <a:endParaRPr lang="en-US"/>
          </a:p>
        </p:txBody>
      </p:sp>
    </p:spTree>
    <p:extLst>
      <p:ext uri="{BB962C8B-B14F-4D97-AF65-F5344CB8AC3E}">
        <p14:creationId xmlns:p14="http://schemas.microsoft.com/office/powerpoint/2010/main" val="6492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to SLU,</a:t>
            </a:r>
            <a:r>
              <a:rPr lang="en-US" baseline="0" dirty="0" smtClean="0"/>
              <a:t> Toni, Marcia and Miriam for convening this conference in a topic of a lot of interest obviously to those of us who teach Labor and employment law, but also a topic that is incredibly timing given the problems facing legal education.</a:t>
            </a:r>
          </a:p>
          <a:p>
            <a:endParaRPr lang="en-US" baseline="0" dirty="0" smtClean="0"/>
          </a:p>
          <a:p>
            <a:r>
              <a:rPr lang="en-US" baseline="0" dirty="0" smtClean="0"/>
              <a:t>I would like to share with you some thoughts about a topic which combines two of the areas which have taken a huge amount of my time the last couple of years.  After many years of thinking about it, and honestly be too chicken to do, the last two years I have been teaching my labor law course as a simulation using the format created by professors </a:t>
            </a:r>
            <a:r>
              <a:rPr lang="en-US" baseline="0" dirty="0" err="1" smtClean="0"/>
              <a:t>Corrada</a:t>
            </a:r>
            <a:r>
              <a:rPr lang="en-US" baseline="0" dirty="0" smtClean="0"/>
              <a:t> and </a:t>
            </a:r>
            <a:r>
              <a:rPr lang="en-US" baseline="0" dirty="0" err="1" smtClean="0"/>
              <a:t>Dau</a:t>
            </a:r>
            <a:r>
              <a:rPr lang="en-US" baseline="0" dirty="0" smtClean="0"/>
              <a:t> Schmidt.  As a result, I have spent a good amount of time thinking about the course and about what students are learning, etc.  </a:t>
            </a:r>
          </a:p>
          <a:p>
            <a:endParaRPr lang="en-US" baseline="0" dirty="0" smtClean="0"/>
          </a:p>
          <a:p>
            <a:r>
              <a:rPr lang="en-US" baseline="0" dirty="0" smtClean="0"/>
              <a:t>For a variety of reasons I have been spending lots of time over the last three years dealing with issues of accreditation, curricular reform, etc. </a:t>
            </a:r>
            <a:r>
              <a:rPr lang="en-US" baseline="0" dirty="0" smtClean="0"/>
              <a:t>In particular, I have been following some of the changes being proposed by the ABA with regard to curricular issues.</a:t>
            </a:r>
          </a:p>
          <a:p>
            <a:endParaRPr lang="en-US" baseline="0" dirty="0" smtClean="0"/>
          </a:p>
          <a:p>
            <a:r>
              <a:rPr lang="en-US" baseline="0" dirty="0" smtClean="0"/>
              <a:t>This presentation, I hope brings together what I have learned in those two areas, and hopefully will be helpful to those of you who in your own schools will have to deal with curricular issues.</a:t>
            </a:r>
            <a:endParaRPr lang="en-US" dirty="0"/>
          </a:p>
        </p:txBody>
      </p:sp>
      <p:sp>
        <p:nvSpPr>
          <p:cNvPr id="4" name="Slide Number Placeholder 3"/>
          <p:cNvSpPr>
            <a:spLocks noGrp="1"/>
          </p:cNvSpPr>
          <p:nvPr>
            <p:ph type="sldNum" sz="quarter" idx="10"/>
          </p:nvPr>
        </p:nvSpPr>
        <p:spPr/>
        <p:txBody>
          <a:bodyPr/>
          <a:lstStyle/>
          <a:p>
            <a:fld id="{7BB5B14A-0F2A-4EDC-9B9F-1FA6ED89AFFD}" type="slidenum">
              <a:rPr lang="en-US" smtClean="0"/>
              <a:t>1</a:t>
            </a:fld>
            <a:endParaRPr lang="en-US"/>
          </a:p>
        </p:txBody>
      </p:sp>
    </p:spTree>
    <p:extLst>
      <p:ext uri="{BB962C8B-B14F-4D97-AF65-F5344CB8AC3E}">
        <p14:creationId xmlns:p14="http://schemas.microsoft.com/office/powerpoint/2010/main" val="4314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10</a:t>
            </a:fld>
            <a:endParaRPr lang="en-US"/>
          </a:p>
        </p:txBody>
      </p:sp>
    </p:spTree>
    <p:extLst>
      <p:ext uri="{BB962C8B-B14F-4D97-AF65-F5344CB8AC3E}">
        <p14:creationId xmlns:p14="http://schemas.microsoft.com/office/powerpoint/2010/main" val="3602290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11</a:t>
            </a:fld>
            <a:endParaRPr lang="en-US"/>
          </a:p>
        </p:txBody>
      </p:sp>
    </p:spTree>
    <p:extLst>
      <p:ext uri="{BB962C8B-B14F-4D97-AF65-F5344CB8AC3E}">
        <p14:creationId xmlns:p14="http://schemas.microsoft.com/office/powerpoint/2010/main" val="382236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12</a:t>
            </a:fld>
            <a:endParaRPr lang="en-US"/>
          </a:p>
        </p:txBody>
      </p:sp>
    </p:spTree>
    <p:extLst>
      <p:ext uri="{BB962C8B-B14F-4D97-AF65-F5344CB8AC3E}">
        <p14:creationId xmlns:p14="http://schemas.microsoft.com/office/powerpoint/2010/main" val="1461437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13</a:t>
            </a:fld>
            <a:endParaRPr lang="en-US"/>
          </a:p>
        </p:txBody>
      </p:sp>
    </p:spTree>
    <p:extLst>
      <p:ext uri="{BB962C8B-B14F-4D97-AF65-F5344CB8AC3E}">
        <p14:creationId xmlns:p14="http://schemas.microsoft.com/office/powerpoint/2010/main" val="361488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14</a:t>
            </a:fld>
            <a:endParaRPr lang="en-US"/>
          </a:p>
        </p:txBody>
      </p:sp>
    </p:spTree>
    <p:extLst>
      <p:ext uri="{BB962C8B-B14F-4D97-AF65-F5344CB8AC3E}">
        <p14:creationId xmlns:p14="http://schemas.microsoft.com/office/powerpoint/2010/main" val="148714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15</a:t>
            </a:fld>
            <a:endParaRPr lang="en-US"/>
          </a:p>
        </p:txBody>
      </p:sp>
    </p:spTree>
    <p:extLst>
      <p:ext uri="{BB962C8B-B14F-4D97-AF65-F5344CB8AC3E}">
        <p14:creationId xmlns:p14="http://schemas.microsoft.com/office/powerpoint/2010/main" val="256653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16</a:t>
            </a:fld>
            <a:endParaRPr lang="en-US"/>
          </a:p>
        </p:txBody>
      </p:sp>
    </p:spTree>
    <p:extLst>
      <p:ext uri="{BB962C8B-B14F-4D97-AF65-F5344CB8AC3E}">
        <p14:creationId xmlns:p14="http://schemas.microsoft.com/office/powerpoint/2010/main" val="157109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17</a:t>
            </a:fld>
            <a:endParaRPr lang="en-US"/>
          </a:p>
        </p:txBody>
      </p:sp>
    </p:spTree>
    <p:extLst>
      <p:ext uri="{BB962C8B-B14F-4D97-AF65-F5344CB8AC3E}">
        <p14:creationId xmlns:p14="http://schemas.microsoft.com/office/powerpoint/2010/main" val="2425332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18</a:t>
            </a:fld>
            <a:endParaRPr lang="en-US"/>
          </a:p>
        </p:txBody>
      </p:sp>
    </p:spTree>
    <p:extLst>
      <p:ext uri="{BB962C8B-B14F-4D97-AF65-F5344CB8AC3E}">
        <p14:creationId xmlns:p14="http://schemas.microsoft.com/office/powerpoint/2010/main" val="513835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19</a:t>
            </a:fld>
            <a:endParaRPr lang="en-US"/>
          </a:p>
        </p:txBody>
      </p:sp>
    </p:spTree>
    <p:extLst>
      <p:ext uri="{BB962C8B-B14F-4D97-AF65-F5344CB8AC3E}">
        <p14:creationId xmlns:p14="http://schemas.microsoft.com/office/powerpoint/2010/main" val="42469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year back,</a:t>
            </a:r>
            <a:r>
              <a:rPr lang="en-US" baseline="0" dirty="0" smtClean="0"/>
              <a:t> the ABA Council of the Section of the Legal Education and Admissions to the Bar (which is the section that oversees the law schools accreditation process), began a comprehensive review of the standards for accreditation.  In considering revisions to Chapter Three, which deals with the Program of Legal Education, the committee’s work was guided by a report issued in 2008 by a subcommittee which focused on looking at whether and how the Council should use output measures, other than bar passage and job placement, in the accreditation process.</a:t>
            </a:r>
          </a:p>
          <a:p>
            <a:endParaRPr lang="en-US" baseline="0" dirty="0" smtClean="0"/>
          </a:p>
          <a:p>
            <a:r>
              <a:rPr lang="en-US" baseline="0" dirty="0" smtClean="0"/>
              <a:t>In that report, the subcommittee recommended that the Section re-examine the current ABA Accreditation Standards in a way that would reduce the standards’ reliance on “input measures” and instead adopt greater reliance on outcome measures.  Thus the report recommends that instead of focusing on whether the law schools are investing in the right types and amounts of resources, the standards focus on whether the law school is imparting certain types of knowledge and enabling students to attain certain types of capacities.</a:t>
            </a:r>
          </a:p>
          <a:p>
            <a:endParaRPr lang="en-US" dirty="0"/>
          </a:p>
        </p:txBody>
      </p:sp>
      <p:sp>
        <p:nvSpPr>
          <p:cNvPr id="4" name="Slide Number Placeholder 3"/>
          <p:cNvSpPr>
            <a:spLocks noGrp="1"/>
          </p:cNvSpPr>
          <p:nvPr>
            <p:ph type="sldNum" sz="quarter" idx="10"/>
          </p:nvPr>
        </p:nvSpPr>
        <p:spPr/>
        <p:txBody>
          <a:bodyPr/>
          <a:lstStyle/>
          <a:p>
            <a:fld id="{7BB5B14A-0F2A-4EDC-9B9F-1FA6ED89AFFD}" type="slidenum">
              <a:rPr lang="en-US" smtClean="0"/>
              <a:t>2</a:t>
            </a:fld>
            <a:endParaRPr lang="en-US"/>
          </a:p>
        </p:txBody>
      </p:sp>
    </p:spTree>
    <p:extLst>
      <p:ext uri="{BB962C8B-B14F-4D97-AF65-F5344CB8AC3E}">
        <p14:creationId xmlns:p14="http://schemas.microsoft.com/office/powerpoint/2010/main" val="169691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couple of years ago, some</a:t>
            </a:r>
            <a:r>
              <a:rPr lang="en-US" baseline="0" dirty="0" smtClean="0"/>
              <a:t> specific language began to be drafted implementing these suggestions.  </a:t>
            </a:r>
          </a:p>
          <a:p>
            <a:endParaRPr lang="en-US" baseline="0" dirty="0" smtClean="0"/>
          </a:p>
          <a:p>
            <a:r>
              <a:rPr lang="en-US" baseline="0" dirty="0" smtClean="0"/>
              <a:t>As recommended in the subcommittee report, the proposed language focuses on output as opposed to input measures.</a:t>
            </a:r>
          </a:p>
          <a:p>
            <a:endParaRPr lang="en-US" baseline="0" dirty="0" smtClean="0"/>
          </a:p>
          <a:p>
            <a:r>
              <a:rPr lang="en-US" dirty="0" smtClean="0"/>
              <a:t>Standard</a:t>
            </a:r>
            <a:r>
              <a:rPr lang="en-US" baseline="0" dirty="0" smtClean="0"/>
              <a:t> 302, in particular will require schools to identify their own objectives and create their own assessment tools.</a:t>
            </a:r>
          </a:p>
          <a:p>
            <a:endParaRPr lang="en-US" baseline="0" dirty="0" smtClean="0"/>
          </a:p>
          <a:p>
            <a:r>
              <a:rPr lang="en-US" dirty="0" smtClean="0"/>
              <a:t>Consistent with the framing of learning outcomes in other disciplines, the standard</a:t>
            </a:r>
            <a:r>
              <a:rPr lang="en-US" baseline="0" dirty="0" smtClean="0"/>
              <a:t> frames the discussion in terms of things that the students should know (Academic knowledge) and things that the student should be able to do (skills and values).</a:t>
            </a:r>
            <a:endParaRPr lang="en-US" dirty="0"/>
          </a:p>
        </p:txBody>
      </p:sp>
      <p:sp>
        <p:nvSpPr>
          <p:cNvPr id="4" name="Slide Number Placeholder 3"/>
          <p:cNvSpPr>
            <a:spLocks noGrp="1"/>
          </p:cNvSpPr>
          <p:nvPr>
            <p:ph type="sldNum" sz="quarter" idx="10"/>
          </p:nvPr>
        </p:nvSpPr>
        <p:spPr/>
        <p:txBody>
          <a:bodyPr/>
          <a:lstStyle/>
          <a:p>
            <a:fld id="{7BB5B14A-0F2A-4EDC-9B9F-1FA6ED89AFFD}" type="slidenum">
              <a:rPr lang="en-US" smtClean="0"/>
              <a:t>3</a:t>
            </a:fld>
            <a:endParaRPr lang="en-US"/>
          </a:p>
        </p:txBody>
      </p:sp>
    </p:spTree>
    <p:extLst>
      <p:ext uri="{BB962C8B-B14F-4D97-AF65-F5344CB8AC3E}">
        <p14:creationId xmlns:p14="http://schemas.microsoft.com/office/powerpoint/2010/main" val="226757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 304 goes</a:t>
            </a:r>
            <a:r>
              <a:rPr lang="en-US" baseline="0" dirty="0" smtClean="0"/>
              <a:t> on to require that law schools develop different methodologies to assess whether the student are achieving the outcomes the school has defined as their goal.  Additionally, the proposed language requires that in evaluating students schools develop both summative/evaluative as well as formative assessment.</a:t>
            </a:r>
          </a:p>
          <a:p>
            <a:endParaRPr lang="en-US" baseline="0" dirty="0" smtClean="0"/>
          </a:p>
          <a:p>
            <a:r>
              <a:rPr lang="en-US" baseline="0" dirty="0" smtClean="0"/>
              <a:t>The distinction here is between assessments that evaluate what the student know or can do at the end of the semester, and assessments that evaluate and provide feedback to students during the semester in order to allow the student to improve her performance.</a:t>
            </a:r>
            <a:endParaRPr lang="en-US" dirty="0" smtClean="0"/>
          </a:p>
        </p:txBody>
      </p:sp>
      <p:sp>
        <p:nvSpPr>
          <p:cNvPr id="4" name="Slide Number Placeholder 3"/>
          <p:cNvSpPr>
            <a:spLocks noGrp="1"/>
          </p:cNvSpPr>
          <p:nvPr>
            <p:ph type="sldNum" sz="quarter" idx="10"/>
          </p:nvPr>
        </p:nvSpPr>
        <p:spPr/>
        <p:txBody>
          <a:bodyPr/>
          <a:lstStyle/>
          <a:p>
            <a:fld id="{7BB5B14A-0F2A-4EDC-9B9F-1FA6ED89AFFD}" type="slidenum">
              <a:rPr lang="en-US" smtClean="0"/>
              <a:t>4</a:t>
            </a:fld>
            <a:endParaRPr lang="en-US"/>
          </a:p>
        </p:txBody>
      </p:sp>
    </p:spTree>
    <p:extLst>
      <p:ext uri="{BB962C8B-B14F-4D97-AF65-F5344CB8AC3E}">
        <p14:creationId xmlns:p14="http://schemas.microsoft.com/office/powerpoint/2010/main" val="232034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If the proposed standard is adopted, law schools will have to identify learning objectives and evaluate whether those objectives are being achieved at both the student and institutional levels</a:t>
            </a:r>
          </a:p>
          <a:p>
            <a:endParaRPr lang="en-US" dirty="0" smtClean="0"/>
          </a:p>
          <a:p>
            <a:r>
              <a:rPr lang="en-US" dirty="0" smtClean="0"/>
              <a:t>The way in which law</a:t>
            </a:r>
            <a:r>
              <a:rPr lang="en-US" baseline="0" dirty="0" smtClean="0"/>
              <a:t> schools seem to be approaching this is by engaging in the process refer to as curricular mapping. </a:t>
            </a:r>
          </a:p>
          <a:p>
            <a:endParaRPr lang="en-US" baseline="0" dirty="0" smtClean="0"/>
          </a:p>
          <a:p>
            <a:r>
              <a:rPr lang="en-US" baseline="0" dirty="0" smtClean="0"/>
              <a:t>CM is a process which identifies the topics and skills that student would be learning at school across the years and how those topics and skills interact which each other.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BB5B14A-0F2A-4EDC-9B9F-1FA6ED89AFFD}" type="slidenum">
              <a:rPr lang="en-US" smtClean="0"/>
              <a:t>5</a:t>
            </a:fld>
            <a:endParaRPr lang="en-US"/>
          </a:p>
        </p:txBody>
      </p:sp>
    </p:spTree>
    <p:extLst>
      <p:ext uri="{BB962C8B-B14F-4D97-AF65-F5344CB8AC3E}">
        <p14:creationId xmlns:p14="http://schemas.microsoft.com/office/powerpoint/2010/main" val="66898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6</a:t>
            </a:fld>
            <a:endParaRPr lang="en-US"/>
          </a:p>
        </p:txBody>
      </p:sp>
    </p:spTree>
    <p:extLst>
      <p:ext uri="{BB962C8B-B14F-4D97-AF65-F5344CB8AC3E}">
        <p14:creationId xmlns:p14="http://schemas.microsoft.com/office/powerpoint/2010/main" val="256172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7</a:t>
            </a:fld>
            <a:endParaRPr lang="en-US"/>
          </a:p>
        </p:txBody>
      </p:sp>
    </p:spTree>
    <p:extLst>
      <p:ext uri="{BB962C8B-B14F-4D97-AF65-F5344CB8AC3E}">
        <p14:creationId xmlns:p14="http://schemas.microsoft.com/office/powerpoint/2010/main" val="3125469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8</a:t>
            </a:fld>
            <a:endParaRPr lang="en-US"/>
          </a:p>
        </p:txBody>
      </p:sp>
    </p:spTree>
    <p:extLst>
      <p:ext uri="{BB962C8B-B14F-4D97-AF65-F5344CB8AC3E}">
        <p14:creationId xmlns:p14="http://schemas.microsoft.com/office/powerpoint/2010/main" val="119724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5B14A-0F2A-4EDC-9B9F-1FA6ED89AFFD}" type="slidenum">
              <a:rPr lang="en-US" smtClean="0"/>
              <a:t>9</a:t>
            </a:fld>
            <a:endParaRPr lang="en-US"/>
          </a:p>
        </p:txBody>
      </p:sp>
    </p:spTree>
    <p:extLst>
      <p:ext uri="{BB962C8B-B14F-4D97-AF65-F5344CB8AC3E}">
        <p14:creationId xmlns:p14="http://schemas.microsoft.com/office/powerpoint/2010/main" val="688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7FC80-2012-4238-817C-8CFF0BA7BACD}" type="datetimeFigureOut">
              <a:rPr lang="en-US" smtClean="0"/>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37068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7FC80-2012-4238-817C-8CFF0BA7BACD}" type="datetimeFigureOut">
              <a:rPr lang="en-US" smtClean="0"/>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345835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7FC80-2012-4238-817C-8CFF0BA7BACD}" type="datetimeFigureOut">
              <a:rPr lang="en-US" smtClean="0"/>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345031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7FC80-2012-4238-817C-8CFF0BA7BACD}" type="datetimeFigureOut">
              <a:rPr lang="en-US" smtClean="0"/>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5293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7FC80-2012-4238-817C-8CFF0BA7BACD}" type="datetimeFigureOut">
              <a:rPr lang="en-US" smtClean="0"/>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333600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7FC80-2012-4238-817C-8CFF0BA7BACD}" type="datetimeFigureOut">
              <a:rPr lang="en-US" smtClean="0"/>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57518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7FC80-2012-4238-817C-8CFF0BA7BACD}" type="datetimeFigureOut">
              <a:rPr lang="en-US" smtClean="0"/>
              <a:t>2/14/2013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285058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7FC80-2012-4238-817C-8CFF0BA7BACD}" type="datetimeFigureOut">
              <a:rPr lang="en-US" smtClean="0"/>
              <a:t>2/14/2013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57446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7FC80-2012-4238-817C-8CFF0BA7BACD}" type="datetimeFigureOut">
              <a:rPr lang="en-US" smtClean="0"/>
              <a:t>2/14/2013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16709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7FC80-2012-4238-817C-8CFF0BA7BACD}" type="datetimeFigureOut">
              <a:rPr lang="en-US" smtClean="0"/>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158425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7FC80-2012-4238-817C-8CFF0BA7BACD}" type="datetimeFigureOut">
              <a:rPr lang="en-US" smtClean="0"/>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65248-C6DF-451A-9543-2EEF6AFB8529}" type="slidenum">
              <a:rPr lang="en-US" smtClean="0"/>
              <a:t>‹#›</a:t>
            </a:fld>
            <a:endParaRPr lang="en-US"/>
          </a:p>
        </p:txBody>
      </p:sp>
    </p:spTree>
    <p:extLst>
      <p:ext uri="{BB962C8B-B14F-4D97-AF65-F5344CB8AC3E}">
        <p14:creationId xmlns:p14="http://schemas.microsoft.com/office/powerpoint/2010/main" val="305406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7FC80-2012-4238-817C-8CFF0BA7BACD}" type="datetimeFigureOut">
              <a:rPr lang="en-US" smtClean="0"/>
              <a:t>2/14/2013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65248-C6DF-451A-9543-2EEF6AFB8529}" type="slidenum">
              <a:rPr lang="en-US" smtClean="0"/>
              <a:t>‹#›</a:t>
            </a:fld>
            <a:endParaRPr lang="en-US"/>
          </a:p>
        </p:txBody>
      </p:sp>
    </p:spTree>
    <p:extLst>
      <p:ext uri="{BB962C8B-B14F-4D97-AF65-F5344CB8AC3E}">
        <p14:creationId xmlns:p14="http://schemas.microsoft.com/office/powerpoint/2010/main" val="427964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Outcomes in the Workplace Law Curriculum</a:t>
            </a:r>
            <a:endParaRPr lang="en-US" dirty="0"/>
          </a:p>
        </p:txBody>
      </p:sp>
      <p:sp>
        <p:nvSpPr>
          <p:cNvPr id="3" name="Subtitle 2"/>
          <p:cNvSpPr>
            <a:spLocks noGrp="1"/>
          </p:cNvSpPr>
          <p:nvPr>
            <p:ph type="subTitle" idx="1"/>
          </p:nvPr>
        </p:nvSpPr>
        <p:spPr/>
        <p:txBody>
          <a:bodyPr/>
          <a:lstStyle/>
          <a:p>
            <a:r>
              <a:rPr lang="en-US" dirty="0" smtClean="0"/>
              <a:t>Teaching Employment and Labor Law</a:t>
            </a:r>
          </a:p>
          <a:p>
            <a:r>
              <a:rPr lang="en-US" dirty="0" smtClean="0"/>
              <a:t>St. Louis University School of Law</a:t>
            </a:r>
          </a:p>
          <a:p>
            <a:r>
              <a:rPr lang="en-US" dirty="0" smtClean="0"/>
              <a:t>February 15, 2013</a:t>
            </a:r>
          </a:p>
        </p:txBody>
      </p:sp>
    </p:spTree>
    <p:extLst>
      <p:ext uri="{BB962C8B-B14F-4D97-AF65-F5344CB8AC3E}">
        <p14:creationId xmlns:p14="http://schemas.microsoft.com/office/powerpoint/2010/main" val="3391814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 Simulation</a:t>
            </a:r>
            <a:endParaRPr lang="en-US" dirty="0"/>
          </a:p>
        </p:txBody>
      </p:sp>
      <p:sp>
        <p:nvSpPr>
          <p:cNvPr id="3" name="Content Placeholder 2"/>
          <p:cNvSpPr>
            <a:spLocks noGrp="1"/>
          </p:cNvSpPr>
          <p:nvPr>
            <p:ph idx="1"/>
          </p:nvPr>
        </p:nvSpPr>
        <p:spPr/>
        <p:txBody>
          <a:bodyPr>
            <a:normAutofit/>
          </a:bodyPr>
          <a:lstStyle/>
          <a:p>
            <a:r>
              <a:rPr lang="en-US" dirty="0" smtClean="0"/>
              <a:t>Material is structured to mirror what you expect students to be doing in the simulation</a:t>
            </a:r>
          </a:p>
          <a:p>
            <a:pPr lvl="1"/>
            <a:r>
              <a:rPr lang="en-US" dirty="0" smtClean="0"/>
              <a:t>Organizing</a:t>
            </a:r>
          </a:p>
          <a:p>
            <a:pPr lvl="1"/>
            <a:r>
              <a:rPr lang="en-US" dirty="0" smtClean="0"/>
              <a:t>Collective Bargaining</a:t>
            </a:r>
          </a:p>
          <a:p>
            <a:pPr lvl="1"/>
            <a:r>
              <a:rPr lang="en-US" dirty="0" smtClean="0"/>
              <a:t>Contract Administration</a:t>
            </a:r>
          </a:p>
          <a:p>
            <a:r>
              <a:rPr lang="en-US" dirty="0" smtClean="0"/>
              <a:t>Professor might have to “motivate” students to engage in the simulation</a:t>
            </a:r>
          </a:p>
        </p:txBody>
      </p:sp>
    </p:spTree>
    <p:extLst>
      <p:ext uri="{BB962C8B-B14F-4D97-AF65-F5344CB8AC3E}">
        <p14:creationId xmlns:p14="http://schemas.microsoft.com/office/powerpoint/2010/main" val="162923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 Simulation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54691" y="1600200"/>
            <a:ext cx="6293909" cy="4190999"/>
          </a:xfrm>
        </p:spPr>
      </p:pic>
    </p:spTree>
    <p:extLst>
      <p:ext uri="{BB962C8B-B14F-4D97-AF65-F5344CB8AC3E}">
        <p14:creationId xmlns:p14="http://schemas.microsoft.com/office/powerpoint/2010/main" val="36219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 Simulation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171775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Outcomes, Assessment and the Labor Law Simulation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430641"/>
              </p:ext>
            </p:extLst>
          </p:nvPr>
        </p:nvGraphicFramePr>
        <p:xfrm>
          <a:off x="762000" y="1676401"/>
          <a:ext cx="7467600" cy="4571998"/>
        </p:xfrm>
        <a:graphic>
          <a:graphicData uri="http://schemas.openxmlformats.org/drawingml/2006/table">
            <a:tbl>
              <a:tblPr firstRow="1" bandRow="1">
                <a:tableStyleId>{5C22544A-7EE6-4342-B048-85BDC9FD1C3A}</a:tableStyleId>
              </a:tblPr>
              <a:tblGrid>
                <a:gridCol w="2667000"/>
                <a:gridCol w="2438400"/>
                <a:gridCol w="2362200"/>
              </a:tblGrid>
              <a:tr h="588669">
                <a:tc rowSpan="2">
                  <a:txBody>
                    <a:bodyPr/>
                    <a:lstStyle/>
                    <a:p>
                      <a:r>
                        <a:rPr lang="en-US" sz="2400" dirty="0" smtClean="0"/>
                        <a:t>Students should know</a:t>
                      </a:r>
                      <a:endParaRPr lang="en-US" sz="2400" dirty="0"/>
                    </a:p>
                  </a:txBody>
                  <a:tcPr/>
                </a:tc>
                <a:tc gridSpan="2">
                  <a:txBody>
                    <a:bodyPr/>
                    <a:lstStyle/>
                    <a:p>
                      <a:pPr algn="ctr"/>
                      <a:r>
                        <a:rPr lang="en-US" sz="2400" dirty="0" smtClean="0"/>
                        <a:t>Students</a:t>
                      </a:r>
                      <a:r>
                        <a:rPr lang="en-US" sz="2400" baseline="0" dirty="0" smtClean="0"/>
                        <a:t> should be able to </a:t>
                      </a:r>
                      <a:endParaRPr lang="en-US" sz="2400" dirty="0"/>
                    </a:p>
                  </a:txBody>
                  <a:tcPr/>
                </a:tc>
                <a:tc hMerge="1">
                  <a:txBody>
                    <a:bodyPr/>
                    <a:lstStyle/>
                    <a:p>
                      <a:endParaRPr lang="en-US" dirty="0"/>
                    </a:p>
                  </a:txBody>
                  <a:tcPr/>
                </a:tc>
              </a:tr>
              <a:tr h="588669">
                <a:tc vMerge="1">
                  <a:txBody>
                    <a:bodyPr/>
                    <a:lstStyle/>
                    <a:p>
                      <a:endParaRPr lang="en-US" dirty="0"/>
                    </a:p>
                  </a:txBody>
                  <a:tcPr/>
                </a:tc>
                <a:tc>
                  <a:txBody>
                    <a:bodyPr/>
                    <a:lstStyle/>
                    <a:p>
                      <a:pPr algn="ctr"/>
                      <a:r>
                        <a:rPr lang="en-US" sz="2400" dirty="0" smtClean="0"/>
                        <a:t>Skills</a:t>
                      </a:r>
                      <a:endParaRPr lang="en-US" sz="2400" dirty="0"/>
                    </a:p>
                  </a:txBody>
                  <a:tcPr/>
                </a:tc>
                <a:tc>
                  <a:txBody>
                    <a:bodyPr/>
                    <a:lstStyle/>
                    <a:p>
                      <a:pPr algn="ctr"/>
                      <a:r>
                        <a:rPr lang="en-US" sz="2400" dirty="0" smtClean="0"/>
                        <a:t>Judgment</a:t>
                      </a:r>
                      <a:endParaRPr lang="en-US" sz="2400" dirty="0"/>
                    </a:p>
                  </a:txBody>
                  <a:tcPr/>
                </a:tc>
              </a:tr>
              <a:tr h="1039982">
                <a:tc>
                  <a:txBody>
                    <a:bodyPr/>
                    <a:lstStyle/>
                    <a:p>
                      <a:r>
                        <a:rPr lang="en-US" dirty="0" smtClean="0"/>
                        <a:t>The</a:t>
                      </a:r>
                      <a:r>
                        <a:rPr lang="en-US" baseline="0" dirty="0" smtClean="0"/>
                        <a:t> Law related to the organizing process</a:t>
                      </a:r>
                      <a:endParaRPr lang="en-US" dirty="0"/>
                    </a:p>
                  </a:txBody>
                  <a:tcPr/>
                </a:tc>
                <a:tc>
                  <a:txBody>
                    <a:bodyPr/>
                    <a:lstStyle/>
                    <a:p>
                      <a:endParaRPr lang="en-US" dirty="0"/>
                    </a:p>
                  </a:txBody>
                  <a:tcPr/>
                </a:tc>
                <a:tc>
                  <a:txBody>
                    <a:bodyPr/>
                    <a:lstStyle/>
                    <a:p>
                      <a:endParaRPr lang="en-US"/>
                    </a:p>
                  </a:txBody>
                  <a:tcPr/>
                </a:tc>
              </a:tr>
              <a:tr h="1177339">
                <a:tc>
                  <a:txBody>
                    <a:bodyPr/>
                    <a:lstStyle/>
                    <a:p>
                      <a:r>
                        <a:rPr lang="en-US" dirty="0" smtClean="0"/>
                        <a:t>The law related</a:t>
                      </a:r>
                      <a:r>
                        <a:rPr lang="en-US" baseline="0" dirty="0" smtClean="0"/>
                        <a:t> to the collective bargaining process</a:t>
                      </a:r>
                      <a:endParaRPr lang="en-US" dirty="0"/>
                    </a:p>
                  </a:txBody>
                  <a:tcPr/>
                </a:tc>
                <a:tc>
                  <a:txBody>
                    <a:bodyPr/>
                    <a:lstStyle/>
                    <a:p>
                      <a:endParaRPr lang="en-US"/>
                    </a:p>
                  </a:txBody>
                  <a:tcPr/>
                </a:tc>
                <a:tc>
                  <a:txBody>
                    <a:bodyPr/>
                    <a:lstStyle/>
                    <a:p>
                      <a:endParaRPr lang="en-US"/>
                    </a:p>
                  </a:txBody>
                  <a:tcPr/>
                </a:tc>
              </a:tr>
              <a:tr h="1177339">
                <a:tc>
                  <a:txBody>
                    <a:bodyPr/>
                    <a:lstStyle/>
                    <a:p>
                      <a:r>
                        <a:rPr lang="en-US" dirty="0" smtClean="0"/>
                        <a:t>The law related to the process of contract administration</a:t>
                      </a:r>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76369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Outcomes, Assessment and the Labor Law Simulation</a:t>
            </a:r>
            <a:endParaRPr lang="en-US" dirty="0"/>
          </a:p>
        </p:txBody>
      </p:sp>
      <p:sp>
        <p:nvSpPr>
          <p:cNvPr id="3" name="Content Placeholder 2"/>
          <p:cNvSpPr>
            <a:spLocks noGrp="1"/>
          </p:cNvSpPr>
          <p:nvPr>
            <p:ph idx="1"/>
          </p:nvPr>
        </p:nvSpPr>
        <p:spPr/>
        <p:txBody>
          <a:bodyPr/>
          <a:lstStyle/>
          <a:p>
            <a:r>
              <a:rPr lang="en-US" dirty="0" smtClean="0"/>
              <a:t>Academic Knowledge</a:t>
            </a:r>
            <a:r>
              <a:rPr lang="en-US" dirty="0"/>
              <a:t> </a:t>
            </a:r>
            <a:r>
              <a:rPr lang="en-US" dirty="0" smtClean="0"/>
              <a:t>(what students should know)</a:t>
            </a:r>
          </a:p>
          <a:p>
            <a:pPr lvl="1"/>
            <a:r>
              <a:rPr lang="en-US" dirty="0" smtClean="0"/>
              <a:t>The law related to the union organizing process</a:t>
            </a:r>
          </a:p>
          <a:p>
            <a:pPr lvl="2"/>
            <a:r>
              <a:rPr lang="en-US" dirty="0" smtClean="0"/>
              <a:t>The steps in the organizing process</a:t>
            </a:r>
          </a:p>
          <a:p>
            <a:pPr lvl="2"/>
            <a:r>
              <a:rPr lang="en-US" dirty="0" smtClean="0"/>
              <a:t>The contours of what constitute “concerted activity for mutual aid and protection”</a:t>
            </a:r>
          </a:p>
          <a:p>
            <a:pPr lvl="2"/>
            <a:r>
              <a:rPr lang="en-US" dirty="0" smtClean="0"/>
              <a:t>The regulation of access to the workplace by employee and non-employee organizers</a:t>
            </a:r>
          </a:p>
          <a:p>
            <a:pPr lvl="2"/>
            <a:r>
              <a:rPr lang="en-US" dirty="0" smtClean="0"/>
              <a:t>The rules pertaining to the regulation of campaign speech and conduct</a:t>
            </a:r>
          </a:p>
          <a:p>
            <a:pPr lvl="1"/>
            <a:endParaRPr lang="en-US" dirty="0" smtClean="0"/>
          </a:p>
        </p:txBody>
      </p:sp>
    </p:spTree>
    <p:extLst>
      <p:ext uri="{BB962C8B-B14F-4D97-AF65-F5344CB8AC3E}">
        <p14:creationId xmlns:p14="http://schemas.microsoft.com/office/powerpoint/2010/main" val="68322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Outcomes, Assessment and the Labor Law Simulation</a:t>
            </a:r>
            <a:endParaRPr lang="en-US" dirty="0"/>
          </a:p>
        </p:txBody>
      </p:sp>
      <p:sp>
        <p:nvSpPr>
          <p:cNvPr id="3" name="Content Placeholder 2"/>
          <p:cNvSpPr>
            <a:spLocks noGrp="1"/>
          </p:cNvSpPr>
          <p:nvPr>
            <p:ph idx="1"/>
          </p:nvPr>
        </p:nvSpPr>
        <p:spPr/>
        <p:txBody>
          <a:bodyPr>
            <a:normAutofit fontScale="92500"/>
          </a:bodyPr>
          <a:lstStyle/>
          <a:p>
            <a:r>
              <a:rPr lang="en-US" dirty="0"/>
              <a:t>Academic Knowledge (what students should know)</a:t>
            </a:r>
          </a:p>
          <a:p>
            <a:pPr lvl="1"/>
            <a:r>
              <a:rPr lang="en-US" dirty="0"/>
              <a:t>The law related to the union organizing process</a:t>
            </a:r>
          </a:p>
          <a:p>
            <a:r>
              <a:rPr lang="en-US" dirty="0" smtClean="0"/>
              <a:t>Lawyering Skills</a:t>
            </a:r>
          </a:p>
          <a:p>
            <a:pPr lvl="1"/>
            <a:r>
              <a:rPr lang="en-US" dirty="0" smtClean="0"/>
              <a:t>The steps in the organizing process</a:t>
            </a:r>
          </a:p>
          <a:p>
            <a:pPr lvl="2"/>
            <a:r>
              <a:rPr lang="en-US" dirty="0" smtClean="0"/>
              <a:t>Document drafting - Locate and complete the forms to initiate a Board election</a:t>
            </a:r>
          </a:p>
          <a:p>
            <a:pPr lvl="2"/>
            <a:r>
              <a:rPr lang="en-US" dirty="0" smtClean="0"/>
              <a:t>Problem solving – Students  representing the ER need to figure out how to respond to the U’s demand for recognition, election petition, proposed bargaining unit, etc.</a:t>
            </a:r>
          </a:p>
        </p:txBody>
      </p:sp>
    </p:spTree>
    <p:extLst>
      <p:ext uri="{BB962C8B-B14F-4D97-AF65-F5344CB8AC3E}">
        <p14:creationId xmlns:p14="http://schemas.microsoft.com/office/powerpoint/2010/main" val="4899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Outcomes, Assessment and the Labor Law Simulation</a:t>
            </a:r>
            <a:endParaRPr lang="en-US" dirty="0"/>
          </a:p>
        </p:txBody>
      </p:sp>
      <p:sp>
        <p:nvSpPr>
          <p:cNvPr id="3" name="Content Placeholder 2"/>
          <p:cNvSpPr>
            <a:spLocks noGrp="1"/>
          </p:cNvSpPr>
          <p:nvPr>
            <p:ph idx="1"/>
          </p:nvPr>
        </p:nvSpPr>
        <p:spPr/>
        <p:txBody>
          <a:bodyPr>
            <a:normAutofit fontScale="92500"/>
          </a:bodyPr>
          <a:lstStyle/>
          <a:p>
            <a:r>
              <a:rPr lang="en-US" dirty="0"/>
              <a:t>Academic Knowledge (what students should know)</a:t>
            </a:r>
          </a:p>
          <a:p>
            <a:pPr lvl="1"/>
            <a:r>
              <a:rPr lang="en-US" dirty="0"/>
              <a:t>The law related to the </a:t>
            </a:r>
            <a:r>
              <a:rPr lang="en-US" dirty="0" smtClean="0"/>
              <a:t>union </a:t>
            </a:r>
            <a:r>
              <a:rPr lang="en-US" dirty="0"/>
              <a:t>organizing process</a:t>
            </a:r>
          </a:p>
          <a:p>
            <a:r>
              <a:rPr lang="en-US" dirty="0" smtClean="0"/>
              <a:t>Lawyering Skills</a:t>
            </a:r>
          </a:p>
          <a:p>
            <a:pPr lvl="1"/>
            <a:r>
              <a:rPr lang="en-US" dirty="0" smtClean="0"/>
              <a:t>The </a:t>
            </a:r>
            <a:r>
              <a:rPr lang="en-US" dirty="0"/>
              <a:t>regulation of access to the workplace by employee and non-employee </a:t>
            </a:r>
            <a:r>
              <a:rPr lang="en-US" dirty="0" smtClean="0"/>
              <a:t>organizers</a:t>
            </a:r>
          </a:p>
          <a:p>
            <a:pPr lvl="2"/>
            <a:r>
              <a:rPr lang="en-US" dirty="0" smtClean="0"/>
              <a:t>Advise employees/unions as to ways of communicating their message to employees of a target organizing campaign</a:t>
            </a:r>
          </a:p>
          <a:p>
            <a:pPr lvl="2"/>
            <a:r>
              <a:rPr lang="en-US" dirty="0" smtClean="0"/>
              <a:t>Advise employers on how to respond to union’s organizing efforts</a:t>
            </a:r>
            <a:endParaRPr lang="en-US" dirty="0"/>
          </a:p>
        </p:txBody>
      </p:sp>
    </p:spTree>
    <p:extLst>
      <p:ext uri="{BB962C8B-B14F-4D97-AF65-F5344CB8AC3E}">
        <p14:creationId xmlns:p14="http://schemas.microsoft.com/office/powerpoint/2010/main" val="40817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Outcomes, Assessment and the Labor Law Simulation</a:t>
            </a:r>
          </a:p>
        </p:txBody>
      </p:sp>
      <p:sp>
        <p:nvSpPr>
          <p:cNvPr id="3" name="Content Placeholder 2"/>
          <p:cNvSpPr>
            <a:spLocks noGrp="1"/>
          </p:cNvSpPr>
          <p:nvPr>
            <p:ph idx="1"/>
          </p:nvPr>
        </p:nvSpPr>
        <p:spPr/>
        <p:txBody>
          <a:bodyPr/>
          <a:lstStyle/>
          <a:p>
            <a:r>
              <a:rPr lang="en-US" dirty="0"/>
              <a:t>Academic Knowledge (what students should know)</a:t>
            </a:r>
          </a:p>
          <a:p>
            <a:pPr lvl="1"/>
            <a:r>
              <a:rPr lang="en-US" dirty="0"/>
              <a:t>The law related to the </a:t>
            </a:r>
            <a:r>
              <a:rPr lang="en-US" dirty="0" smtClean="0"/>
              <a:t>collective bargaining process</a:t>
            </a:r>
            <a:endParaRPr lang="en-US" dirty="0"/>
          </a:p>
          <a:p>
            <a:r>
              <a:rPr lang="en-US" dirty="0"/>
              <a:t>Lawyering Skills</a:t>
            </a:r>
          </a:p>
          <a:p>
            <a:pPr lvl="1"/>
            <a:r>
              <a:rPr lang="en-US" dirty="0" smtClean="0"/>
              <a:t>Students serving as lead negotiators will interview their clients as to their negotiation goals; prepare a bargaining strategy; and, conduct the negotiations</a:t>
            </a:r>
          </a:p>
        </p:txBody>
      </p:sp>
    </p:spTree>
    <p:extLst>
      <p:ext uri="{BB962C8B-B14F-4D97-AF65-F5344CB8AC3E}">
        <p14:creationId xmlns:p14="http://schemas.microsoft.com/office/powerpoint/2010/main" val="36546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Outcomes, Assessment and the Labor Law Simulation</a:t>
            </a:r>
            <a:endParaRPr lang="en-US" dirty="0"/>
          </a:p>
        </p:txBody>
      </p:sp>
      <p:sp>
        <p:nvSpPr>
          <p:cNvPr id="3" name="Content Placeholder 2"/>
          <p:cNvSpPr>
            <a:spLocks noGrp="1"/>
          </p:cNvSpPr>
          <p:nvPr>
            <p:ph idx="1"/>
          </p:nvPr>
        </p:nvSpPr>
        <p:spPr/>
        <p:txBody>
          <a:bodyPr>
            <a:normAutofit/>
          </a:bodyPr>
          <a:lstStyle/>
          <a:p>
            <a:r>
              <a:rPr lang="en-US" dirty="0" smtClean="0"/>
              <a:t>Professional Values</a:t>
            </a:r>
          </a:p>
          <a:p>
            <a:pPr lvl="1"/>
            <a:r>
              <a:rPr lang="en-US" dirty="0" smtClean="0"/>
              <a:t>Assess the value of filing ULP </a:t>
            </a:r>
            <a:r>
              <a:rPr lang="en-US" dirty="0" smtClean="0"/>
              <a:t>charges</a:t>
            </a:r>
            <a:endParaRPr lang="en-US" dirty="0" smtClean="0"/>
          </a:p>
        </p:txBody>
      </p:sp>
    </p:spTree>
    <p:extLst>
      <p:ext uri="{BB962C8B-B14F-4D97-AF65-F5344CB8AC3E}">
        <p14:creationId xmlns:p14="http://schemas.microsoft.com/office/powerpoint/2010/main" val="4899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Outcomes, Assessment and the Labor Law Simulation</a:t>
            </a:r>
          </a:p>
        </p:txBody>
      </p:sp>
      <p:sp>
        <p:nvSpPr>
          <p:cNvPr id="3" name="Content Placeholder 2"/>
          <p:cNvSpPr>
            <a:spLocks noGrp="1"/>
          </p:cNvSpPr>
          <p:nvPr>
            <p:ph idx="1"/>
          </p:nvPr>
        </p:nvSpPr>
        <p:spPr/>
        <p:txBody>
          <a:bodyPr/>
          <a:lstStyle/>
          <a:p>
            <a:r>
              <a:rPr lang="en-US" dirty="0" smtClean="0"/>
              <a:t>With regard to assessment</a:t>
            </a:r>
          </a:p>
          <a:p>
            <a:r>
              <a:rPr lang="en-US" dirty="0" smtClean="0"/>
              <a:t>Evaluative</a:t>
            </a:r>
          </a:p>
          <a:p>
            <a:pPr lvl="1"/>
            <a:r>
              <a:rPr lang="en-US" dirty="0" smtClean="0"/>
              <a:t>Final exam</a:t>
            </a:r>
          </a:p>
          <a:p>
            <a:r>
              <a:rPr lang="en-US" dirty="0" smtClean="0"/>
              <a:t>Formative</a:t>
            </a:r>
          </a:p>
          <a:p>
            <a:pPr lvl="1"/>
            <a:r>
              <a:rPr lang="en-US" dirty="0" smtClean="0"/>
              <a:t>Journals</a:t>
            </a:r>
          </a:p>
          <a:p>
            <a:pPr lvl="1"/>
            <a:r>
              <a:rPr lang="en-US" dirty="0" smtClean="0"/>
              <a:t>Group &amp; individual debriefing</a:t>
            </a:r>
          </a:p>
        </p:txBody>
      </p:sp>
    </p:spTree>
    <p:extLst>
      <p:ext uri="{BB962C8B-B14F-4D97-AF65-F5344CB8AC3E}">
        <p14:creationId xmlns:p14="http://schemas.microsoft.com/office/powerpoint/2010/main" val="25863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smtClean="0"/>
              <a:t>Revisions to Chapter Three of the Standards &amp; Rules of Procedure for Approval of Law Schools</a:t>
            </a:r>
            <a:endParaRPr lang="en-US" dirty="0"/>
          </a:p>
        </p:txBody>
      </p:sp>
    </p:spTree>
    <p:extLst>
      <p:ext uri="{BB962C8B-B14F-4D97-AF65-F5344CB8AC3E}">
        <p14:creationId xmlns:p14="http://schemas.microsoft.com/office/powerpoint/2010/main" val="125623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Outcomes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Standard </a:t>
            </a:r>
            <a:r>
              <a:rPr lang="en-US" dirty="0" smtClean="0"/>
              <a:t>302</a:t>
            </a:r>
            <a:endParaRPr lang="en-US" dirty="0" smtClean="0"/>
          </a:p>
          <a:p>
            <a:r>
              <a:rPr lang="en-US" dirty="0" smtClean="0"/>
              <a:t>Academic </a:t>
            </a:r>
            <a:r>
              <a:rPr lang="en-US" dirty="0" smtClean="0"/>
              <a:t>Knowledge</a:t>
            </a:r>
          </a:p>
          <a:p>
            <a:pPr lvl="1"/>
            <a:r>
              <a:rPr lang="en-US" b="1" dirty="0" smtClean="0"/>
              <a:t>knowledge and understanding of substantive law, legal theory and procedure;</a:t>
            </a:r>
          </a:p>
          <a:p>
            <a:r>
              <a:rPr lang="en-US" dirty="0" smtClean="0"/>
              <a:t>Lawyering Skills</a:t>
            </a:r>
          </a:p>
          <a:p>
            <a:pPr lvl="1"/>
            <a:r>
              <a:rPr lang="en-US" b="1" dirty="0" smtClean="0"/>
              <a:t>legal analysis and reasoning, critical thinking, legal research, problem solving, written and oral communication in a legal context; and</a:t>
            </a:r>
          </a:p>
          <a:p>
            <a:r>
              <a:rPr lang="en-US" dirty="0" smtClean="0"/>
              <a:t>Professional Values</a:t>
            </a:r>
          </a:p>
          <a:p>
            <a:pPr lvl="1"/>
            <a:r>
              <a:rPr lang="en-US" b="1" dirty="0" smtClean="0"/>
              <a:t>the exercise of professional judgment consistent with the values of the legal  profession and professional duties to society, including recognizing and resolving ethical and other professional dilemmas.</a:t>
            </a:r>
            <a:endParaRPr lang="en-US" dirty="0" smtClean="0"/>
          </a:p>
          <a:p>
            <a:endParaRPr lang="en-US" dirty="0"/>
          </a:p>
        </p:txBody>
      </p:sp>
    </p:spTree>
    <p:extLst>
      <p:ext uri="{BB962C8B-B14F-4D97-AF65-F5344CB8AC3E}">
        <p14:creationId xmlns:p14="http://schemas.microsoft.com/office/powerpoint/2010/main" val="4899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of outcomes</a:t>
            </a:r>
            <a:endParaRPr lang="en-US" dirty="0"/>
          </a:p>
        </p:txBody>
      </p:sp>
      <p:sp>
        <p:nvSpPr>
          <p:cNvPr id="3" name="Content Placeholder 2"/>
          <p:cNvSpPr>
            <a:spLocks noGrp="1"/>
          </p:cNvSpPr>
          <p:nvPr>
            <p:ph idx="1"/>
          </p:nvPr>
        </p:nvSpPr>
        <p:spPr/>
        <p:txBody>
          <a:bodyPr/>
          <a:lstStyle/>
          <a:p>
            <a:r>
              <a:rPr lang="en-US" sz="2800" b="1" dirty="0"/>
              <a:t>Standard 304. ASSESSMENT OF STUDENT LEARNING</a:t>
            </a:r>
          </a:p>
          <a:p>
            <a:pPr lvl="1"/>
            <a:r>
              <a:rPr lang="en-US" b="1" dirty="0"/>
              <a:t>A law school shall apply a variety of formative and summative assessment methods </a:t>
            </a:r>
            <a:r>
              <a:rPr lang="en-US" b="1" dirty="0" smtClean="0"/>
              <a:t>across the </a:t>
            </a:r>
            <a:r>
              <a:rPr lang="en-US" b="1" dirty="0"/>
              <a:t>curriculum to provide meaningful feedback to students</a:t>
            </a:r>
            <a:r>
              <a:rPr lang="en-US" b="1" dirty="0" smtClean="0"/>
              <a:t>.</a:t>
            </a:r>
            <a:endParaRPr lang="en-US" b="1" dirty="0" smtClean="0"/>
          </a:p>
        </p:txBody>
      </p:sp>
    </p:spTree>
    <p:extLst>
      <p:ext uri="{BB962C8B-B14F-4D97-AF65-F5344CB8AC3E}">
        <p14:creationId xmlns:p14="http://schemas.microsoft.com/office/powerpoint/2010/main" val="3143342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sp>
        <p:nvSpPr>
          <p:cNvPr id="3" name="Content Placeholder 2"/>
          <p:cNvSpPr>
            <a:spLocks noGrp="1"/>
          </p:cNvSpPr>
          <p:nvPr>
            <p:ph idx="1"/>
          </p:nvPr>
        </p:nvSpPr>
        <p:spPr/>
        <p:txBody>
          <a:bodyPr>
            <a:normAutofit/>
          </a:bodyPr>
          <a:lstStyle/>
          <a:p>
            <a:r>
              <a:rPr lang="en-US" dirty="0" smtClean="0"/>
              <a:t>Curricular Mapping</a:t>
            </a:r>
          </a:p>
          <a:p>
            <a:pPr lvl="1"/>
            <a:r>
              <a:rPr lang="en-US" dirty="0"/>
              <a:t>process which identifies the </a:t>
            </a:r>
            <a:r>
              <a:rPr lang="en-US" u="sng" dirty="0"/>
              <a:t>topics</a:t>
            </a:r>
            <a:r>
              <a:rPr lang="en-US" dirty="0"/>
              <a:t> and </a:t>
            </a:r>
            <a:r>
              <a:rPr lang="en-US" u="sng" dirty="0"/>
              <a:t>skills</a:t>
            </a:r>
            <a:r>
              <a:rPr lang="en-US" dirty="0"/>
              <a:t> that student would be learning </a:t>
            </a:r>
            <a:r>
              <a:rPr lang="en-US" dirty="0" smtClean="0"/>
              <a:t>and </a:t>
            </a:r>
            <a:r>
              <a:rPr lang="en-US" dirty="0"/>
              <a:t>how those topics and skills interact </a:t>
            </a:r>
            <a:r>
              <a:rPr lang="en-US" dirty="0" smtClean="0"/>
              <a:t>among courses</a:t>
            </a:r>
          </a:p>
        </p:txBody>
      </p:sp>
    </p:spTree>
    <p:extLst>
      <p:ext uri="{BB962C8B-B14F-4D97-AF65-F5344CB8AC3E}">
        <p14:creationId xmlns:p14="http://schemas.microsoft.com/office/powerpoint/2010/main" val="251597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Curricular Mapping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Topics (specific to each course)</a:t>
            </a:r>
          </a:p>
          <a:p>
            <a:r>
              <a:rPr lang="en-US" dirty="0" smtClean="0"/>
              <a:t>Skills</a:t>
            </a:r>
          </a:p>
          <a:p>
            <a:pPr lvl="1"/>
            <a:r>
              <a:rPr lang="en-US" dirty="0" smtClean="0"/>
              <a:t>Case analysis</a:t>
            </a:r>
          </a:p>
          <a:p>
            <a:pPr lvl="1"/>
            <a:r>
              <a:rPr lang="en-US" dirty="0" smtClean="0"/>
              <a:t>Problem solving</a:t>
            </a:r>
          </a:p>
          <a:p>
            <a:pPr lvl="1"/>
            <a:r>
              <a:rPr lang="en-US" dirty="0" smtClean="0"/>
              <a:t>Oral advocacy</a:t>
            </a:r>
          </a:p>
          <a:p>
            <a:pPr lvl="1"/>
            <a:r>
              <a:rPr lang="en-US" dirty="0" smtClean="0"/>
              <a:t>Legal writing</a:t>
            </a:r>
          </a:p>
          <a:p>
            <a:pPr lvl="1"/>
            <a:r>
              <a:rPr lang="en-US" dirty="0" smtClean="0"/>
              <a:t>Document drafting</a:t>
            </a:r>
          </a:p>
          <a:p>
            <a:pPr lvl="1"/>
            <a:r>
              <a:rPr lang="en-US" dirty="0" smtClean="0"/>
              <a:t>Use and interpretation of statutes</a:t>
            </a:r>
          </a:p>
          <a:p>
            <a:pPr lvl="1"/>
            <a:r>
              <a:rPr lang="en-US" dirty="0" smtClean="0"/>
              <a:t>Litigation Skill</a:t>
            </a:r>
          </a:p>
          <a:p>
            <a:pPr lvl="1"/>
            <a:r>
              <a:rPr lang="en-US" dirty="0" smtClean="0"/>
              <a:t>Negotiation</a:t>
            </a:r>
          </a:p>
          <a:p>
            <a:pPr lvl="1"/>
            <a:r>
              <a:rPr lang="en-US" dirty="0" smtClean="0"/>
              <a:t>Interviewing</a:t>
            </a:r>
            <a:endParaRPr lang="en-US" dirty="0"/>
          </a:p>
        </p:txBody>
      </p:sp>
    </p:spTree>
    <p:extLst>
      <p:ext uri="{BB962C8B-B14F-4D97-AF65-F5344CB8AC3E}">
        <p14:creationId xmlns:p14="http://schemas.microsoft.com/office/powerpoint/2010/main" val="4130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 Simulation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5000" y="1981200"/>
            <a:ext cx="2133600" cy="291465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62150"/>
            <a:ext cx="2324100" cy="2933700"/>
          </a:xfrm>
          <a:prstGeom prst="rect">
            <a:avLst/>
          </a:prstGeom>
        </p:spPr>
      </p:pic>
      <p:sp>
        <p:nvSpPr>
          <p:cNvPr id="6" name="Rectangle 5"/>
          <p:cNvSpPr/>
          <p:nvPr/>
        </p:nvSpPr>
        <p:spPr>
          <a:xfrm>
            <a:off x="1981200" y="52578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Roberto </a:t>
            </a:r>
            <a:r>
              <a:rPr lang="en-US" dirty="0" err="1" smtClean="0"/>
              <a:t>Corrada</a:t>
            </a:r>
            <a:endParaRPr lang="en-US" dirty="0" smtClean="0"/>
          </a:p>
          <a:p>
            <a:pPr algn="ctr"/>
            <a:r>
              <a:rPr lang="en-US" dirty="0" smtClean="0"/>
              <a:t>Denver</a:t>
            </a:r>
            <a:endParaRPr lang="en-US" dirty="0"/>
          </a:p>
        </p:txBody>
      </p:sp>
      <p:sp>
        <p:nvSpPr>
          <p:cNvPr id="7" name="Rectangle 6"/>
          <p:cNvSpPr/>
          <p:nvPr/>
        </p:nvSpPr>
        <p:spPr>
          <a:xfrm>
            <a:off x="4705350" y="526542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Ken </a:t>
            </a:r>
            <a:r>
              <a:rPr lang="en-US" dirty="0" err="1" smtClean="0"/>
              <a:t>Dau</a:t>
            </a:r>
            <a:r>
              <a:rPr lang="en-US" dirty="0" smtClean="0"/>
              <a:t>-Schmidt</a:t>
            </a:r>
          </a:p>
          <a:p>
            <a:pPr algn="ctr"/>
            <a:r>
              <a:rPr lang="en-US" dirty="0" smtClean="0"/>
              <a:t>Indiana</a:t>
            </a:r>
            <a:endParaRPr lang="en-US" dirty="0"/>
          </a:p>
        </p:txBody>
      </p:sp>
    </p:spTree>
    <p:extLst>
      <p:ext uri="{BB962C8B-B14F-4D97-AF65-F5344CB8AC3E}">
        <p14:creationId xmlns:p14="http://schemas.microsoft.com/office/powerpoint/2010/main" val="23368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 Simulation</a:t>
            </a:r>
            <a:endParaRPr lang="en-US" dirty="0"/>
          </a:p>
        </p:txBody>
      </p:sp>
      <p:sp>
        <p:nvSpPr>
          <p:cNvPr id="3" name="Content Placeholder 2"/>
          <p:cNvSpPr>
            <a:spLocks noGrp="1"/>
          </p:cNvSpPr>
          <p:nvPr>
            <p:ph idx="1"/>
          </p:nvPr>
        </p:nvSpPr>
        <p:spPr/>
        <p:txBody>
          <a:bodyPr/>
          <a:lstStyle/>
          <a:p>
            <a:r>
              <a:rPr lang="en-US" dirty="0" smtClean="0"/>
              <a:t>Class structured like a company with the professor as the owner/president and the students as the employees</a:t>
            </a:r>
          </a:p>
          <a:p>
            <a:endParaRPr lang="en-US" dirty="0"/>
          </a:p>
        </p:txBody>
      </p:sp>
      <p:sp>
        <p:nvSpPr>
          <p:cNvPr id="4" name="Rectangle 3"/>
          <p:cNvSpPr/>
          <p:nvPr/>
        </p:nvSpPr>
        <p:spPr>
          <a:xfrm>
            <a:off x="990600" y="3276600"/>
            <a:ext cx="72390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Labor Law Enterprise</a:t>
            </a:r>
            <a:endParaRPr lang="en-US" sz="2800" dirty="0"/>
          </a:p>
          <a:p>
            <a:pPr algn="ctr"/>
            <a:r>
              <a:rPr lang="en-US" sz="2800" b="1" dirty="0"/>
              <a:t>“Producing Labor Law Knowledge </a:t>
            </a:r>
            <a:endParaRPr lang="en-US" sz="2800" b="1" dirty="0" smtClean="0"/>
          </a:p>
          <a:p>
            <a:pPr algn="ctr"/>
            <a:r>
              <a:rPr lang="en-US" sz="2800" b="1" dirty="0" smtClean="0"/>
              <a:t>All </a:t>
            </a:r>
            <a:r>
              <a:rPr lang="en-US" sz="2800" b="1" dirty="0"/>
              <a:t>the Time, Always in Style”</a:t>
            </a:r>
            <a:endParaRPr lang="en-US" sz="2800" dirty="0"/>
          </a:p>
        </p:txBody>
      </p:sp>
    </p:spTree>
    <p:extLst>
      <p:ext uri="{BB962C8B-B14F-4D97-AF65-F5344CB8AC3E}">
        <p14:creationId xmlns:p14="http://schemas.microsoft.com/office/powerpoint/2010/main" val="34235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 Simulation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Students (employees) receive an employment manual which describes terms of employment</a:t>
            </a:r>
          </a:p>
          <a:p>
            <a:pPr lvl="1"/>
            <a:r>
              <a:rPr lang="en-US" dirty="0" smtClean="0"/>
              <a:t>Grading</a:t>
            </a:r>
          </a:p>
          <a:p>
            <a:pPr lvl="1"/>
            <a:r>
              <a:rPr lang="en-US" dirty="0" smtClean="0"/>
              <a:t>Attendance</a:t>
            </a:r>
          </a:p>
          <a:p>
            <a:pPr lvl="1"/>
            <a:r>
              <a:rPr lang="en-US" dirty="0" smtClean="0"/>
              <a:t>Discipline</a:t>
            </a:r>
          </a:p>
          <a:p>
            <a:r>
              <a:rPr lang="en-US" dirty="0" smtClean="0"/>
              <a:t>Students are told that the terms of employment are those in the manual.  If they want to change them they have to engage in collective bargaining.</a:t>
            </a:r>
          </a:p>
        </p:txBody>
      </p:sp>
    </p:spTree>
    <p:extLst>
      <p:ext uri="{BB962C8B-B14F-4D97-AF65-F5344CB8AC3E}">
        <p14:creationId xmlns:p14="http://schemas.microsoft.com/office/powerpoint/2010/main" val="149015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1406</Words>
  <Application>Microsoft Office PowerPoint</Application>
  <PresentationFormat>On-screen Show (4:3)</PresentationFormat>
  <Paragraphs>144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Learning Outcomes in the Workplace Law Curriculum</vt:lpstr>
      <vt:lpstr>Learning Outcomes</vt:lpstr>
      <vt:lpstr>Learning Outcomes</vt:lpstr>
      <vt:lpstr>Assessment of outcomes</vt:lpstr>
      <vt:lpstr>What does this mean?</vt:lpstr>
      <vt:lpstr>Curricular Mapping</vt:lpstr>
      <vt:lpstr>Labor Law Simulation</vt:lpstr>
      <vt:lpstr>Labor Law Simulation</vt:lpstr>
      <vt:lpstr>Labor Law Simulation</vt:lpstr>
      <vt:lpstr>Labor Law Simulation</vt:lpstr>
      <vt:lpstr>Labor Law Simulation</vt:lpstr>
      <vt:lpstr>Labor Law Simulation</vt:lpstr>
      <vt:lpstr>Learning Outcomes, Assessment and the Labor Law Simulation</vt:lpstr>
      <vt:lpstr>Learning Outcomes, Assessment and the Labor Law Simulation</vt:lpstr>
      <vt:lpstr>Learning Outcomes, Assessment and the Labor Law Simulation</vt:lpstr>
      <vt:lpstr>Learning Outcomes, Assessment and the Labor Law Simulation</vt:lpstr>
      <vt:lpstr>Learning Outcomes, Assessment and the Labor Law Simulation</vt:lpstr>
      <vt:lpstr>Learning Outcomes, Assessment and the Labor Law Simulation</vt:lpstr>
      <vt:lpstr>Learning Outcomes, Assessment and the Labor Law Simulation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Outcomes in the Workplace Law Curriculum</dc:title>
  <dc:creator>Gely, Rafael</dc:creator>
  <cp:lastModifiedBy>Gely, Rafael</cp:lastModifiedBy>
  <cp:revision>38</cp:revision>
  <dcterms:created xsi:type="dcterms:W3CDTF">2013-02-10T17:43:48Z</dcterms:created>
  <dcterms:modified xsi:type="dcterms:W3CDTF">2013-02-14T13:17:04Z</dcterms:modified>
</cp:coreProperties>
</file>