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0" autoAdjust="0"/>
  </p:normalViewPr>
  <p:slideViewPr>
    <p:cSldViewPr snapToGrid="0" snapToObjects="1">
      <p:cViewPr varScale="1">
        <p:scale>
          <a:sx n="63" d="100"/>
          <a:sy n="63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-3648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9737-D6CE-D747-82DB-A61DFC6E4A73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69A99-CD5F-5140-AAA1-6B42EEB76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73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37319" y="4343399"/>
            <a:ext cx="6131275" cy="43418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1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86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7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92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56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43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474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48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7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3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641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35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99"/>
            <a:ext cx="5486400" cy="43418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69A99-CD5F-5140-AAA1-6B42EEB763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96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3BCA0C8-F33E-EF4C-9E31-88A2333269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1A2F50-A505-C041-9824-5A7E5B3C9BE5}" type="datetimeFigureOut">
              <a:rPr lang="en-US" smtClean="0"/>
              <a:pPr/>
              <a:t>2/14/2013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8827"/>
            <a:ext cx="7772400" cy="375733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Assessing the Workplace Law Curriculum from a Corporate Compliance Perspective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300" dirty="0" smtClean="0"/>
              <a:t>Teaching Labor and Employment Law Conference, Saint Louis University School of Law</a:t>
            </a:r>
            <a:br>
              <a:rPr lang="en-US" sz="3300" dirty="0" smtClean="0"/>
            </a:br>
            <a:endParaRPr lang="en-US" sz="3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1" y="4801035"/>
            <a:ext cx="7942830" cy="1478579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Nicole Buonocore Porter,</a:t>
            </a:r>
          </a:p>
          <a:p>
            <a:r>
              <a:rPr lang="en-US" sz="2600" dirty="0" smtClean="0"/>
              <a:t>Visiting Professor of Law, University of Denver College of Law</a:t>
            </a:r>
          </a:p>
          <a:p>
            <a:r>
              <a:rPr lang="en-US" sz="2600" dirty="0" smtClean="0"/>
              <a:t>Professor of Law, University of Toledo College of Law</a:t>
            </a:r>
          </a:p>
        </p:txBody>
      </p:sp>
    </p:spTree>
    <p:extLst>
      <p:ext uri="{BB962C8B-B14F-4D97-AF65-F5344CB8AC3E}">
        <p14:creationId xmlns:p14="http://schemas.microsoft.com/office/powerpoint/2010/main" xmlns="" val="7442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Compliance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 smtClean="0"/>
              <a:t>Opinion </a:t>
            </a:r>
            <a:r>
              <a:rPr lang="en-US" sz="2600" b="1" dirty="0"/>
              <a:t>Letter to Clients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600" dirty="0" smtClean="0"/>
              <a:t>Giving </a:t>
            </a:r>
            <a:r>
              <a:rPr lang="en-US" sz="2600" dirty="0"/>
              <a:t>bad news, especially when client has done something wrong</a:t>
            </a:r>
            <a:r>
              <a:rPr lang="en-US" sz="2600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600" dirty="0"/>
              <a:t>Explaining complex area of law to non-lawyer </a:t>
            </a:r>
            <a:r>
              <a:rPr lang="en-US" sz="2600" dirty="0" smtClean="0"/>
              <a:t>(e.g., medical </a:t>
            </a:r>
            <a:r>
              <a:rPr lang="en-US" sz="2600" dirty="0"/>
              <a:t>issue)</a:t>
            </a:r>
          </a:p>
          <a:p>
            <a:pPr marL="114300" indent="0">
              <a:buNone/>
            </a:pP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460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Corporate Compliance </a:t>
            </a:r>
            <a:r>
              <a:rPr lang="en-US" sz="4000" b="1" dirty="0" smtClean="0"/>
              <a:t>Skills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b="1" dirty="0" smtClean="0"/>
              <a:t>Conducting an Investigation</a:t>
            </a:r>
          </a:p>
          <a:p>
            <a:pPr marL="571500" indent="-457200">
              <a:buAutoNum type="arabicPeriod"/>
            </a:pPr>
            <a:r>
              <a:rPr lang="en-US" sz="2500" dirty="0" smtClean="0"/>
              <a:t>Interview complainant, alleged harasser, and witnesses</a:t>
            </a:r>
          </a:p>
          <a:p>
            <a:pPr marL="571500" indent="-457200">
              <a:buAutoNum type="arabicPeriod"/>
            </a:pPr>
            <a:r>
              <a:rPr lang="en-US" sz="2500" dirty="0" smtClean="0"/>
              <a:t>Prepare report summarizing findings and consult with HR regarding proper course of action, including possible discipline.</a:t>
            </a:r>
          </a:p>
          <a:p>
            <a:pPr marL="571500" indent="-457200">
              <a:buAutoNum type="arabicPeriod"/>
            </a:pPr>
            <a:r>
              <a:rPr lang="en-US" sz="2500" dirty="0" smtClean="0"/>
              <a:t>Discuss with HR policies and record-keeping techniques for minimizing harassment </a:t>
            </a:r>
          </a:p>
        </p:txBody>
      </p:sp>
    </p:spTree>
    <p:extLst>
      <p:ext uri="{BB962C8B-B14F-4D97-AF65-F5344CB8AC3E}">
        <p14:creationId xmlns:p14="http://schemas.microsoft.com/office/powerpoint/2010/main" xmlns="" val="42365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Compliance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Training </a:t>
            </a:r>
            <a:r>
              <a:rPr lang="en-US" b="1" dirty="0"/>
              <a:t>Supervisors: students will prepare PowerPoint presentation covering:</a:t>
            </a:r>
          </a:p>
          <a:p>
            <a:pPr marL="571500" indent="-457200">
              <a:buAutoNum type="arabicPeriod"/>
            </a:pPr>
            <a:r>
              <a:rPr lang="en-US" dirty="0"/>
              <a:t>Anti-discrimination laws (disparate treatment and disparate impact)</a:t>
            </a:r>
          </a:p>
          <a:p>
            <a:pPr marL="571500" indent="-457200">
              <a:buAutoNum type="arabicPeriod"/>
            </a:pPr>
            <a:r>
              <a:rPr lang="en-US" dirty="0"/>
              <a:t>Interviewing techniques and advice</a:t>
            </a:r>
          </a:p>
          <a:p>
            <a:pPr marL="571500" indent="-457200">
              <a:buAutoNum type="arabicPeriod"/>
            </a:pPr>
            <a:r>
              <a:rPr lang="en-US" dirty="0"/>
              <a:t>ADA, FMLA and other medical issues</a:t>
            </a:r>
          </a:p>
          <a:p>
            <a:pPr marL="571500" indent="-457200">
              <a:buAutoNum type="arabicPeriod"/>
            </a:pPr>
            <a:r>
              <a:rPr lang="en-US" dirty="0"/>
              <a:t>Unionized workforce or union activity</a:t>
            </a:r>
          </a:p>
          <a:p>
            <a:pPr marL="571500" indent="-457200">
              <a:buAutoNum type="arabicPeriod"/>
            </a:pPr>
            <a:r>
              <a:rPr lang="en-US" dirty="0"/>
              <a:t>Dealing with harassment and/or other complaints</a:t>
            </a:r>
          </a:p>
          <a:p>
            <a:pPr marL="571500" indent="-457200">
              <a:buAutoNum type="arabicPeriod"/>
            </a:pPr>
            <a:r>
              <a:rPr lang="en-US" dirty="0"/>
              <a:t>FLSA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5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Compliance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The Audit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Students would first draft a checklist of everything the audit should include.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Review and identify problems with hiring process, including review of all advertisements, applications, job descriptions.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Review and identify problems and pitfalls of handbooks and policies, including a sexual harassment policy, technology and communications policy, confidentiality policy, non-compete agreements, etc.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Interview HR personnel to discuss policies and procedures for complying with record keeping requirements, policies for handling workplace complaints, medical and leave issues, workplace violence issues, etc.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Non-neutral course—biased in favor of employers </a:t>
            </a:r>
          </a:p>
          <a:p>
            <a:r>
              <a:rPr lang="en-US" sz="3200" dirty="0" smtClean="0"/>
              <a:t>Irrelevant to those who don’t plan to or won’t be able to practice in a large firm or in-house.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957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Quick Survey of the Workplace Law Curriculum in Law Schools Across the Country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Issues that Span the Workplace Law Curriculum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My proposal for an integrated workplace law, skills-based course: Corporate Compliance in the Workplace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Addressing the Criticisms </a:t>
            </a:r>
          </a:p>
        </p:txBody>
      </p:sp>
    </p:spTree>
    <p:extLst>
      <p:ext uri="{BB962C8B-B14F-4D97-AF65-F5344CB8AC3E}">
        <p14:creationId xmlns:p14="http://schemas.microsoft.com/office/powerpoint/2010/main" xmlns="" val="26272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Workplace Law Curriculum by the Numbers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Methodology: 197 schools on LSAC website. Research assistant researched course descriptions and/or course schedules, both of which were publicly available on the schools’ websites.</a:t>
            </a:r>
          </a:p>
          <a:p>
            <a:r>
              <a:rPr lang="en-US" dirty="0" smtClean="0"/>
              <a:t>Five schools: no readily discovered workplace law courses</a:t>
            </a:r>
          </a:p>
          <a:p>
            <a:r>
              <a:rPr lang="en-US" dirty="0" smtClean="0"/>
              <a:t>24 did not offer Employment Law </a:t>
            </a:r>
          </a:p>
          <a:p>
            <a:r>
              <a:rPr lang="en-US" dirty="0" smtClean="0"/>
              <a:t>35 did not offer Employment Discrimination </a:t>
            </a:r>
          </a:p>
          <a:p>
            <a:r>
              <a:rPr lang="en-US" dirty="0" smtClean="0"/>
              <a:t>42 did not offer Labor Law</a:t>
            </a:r>
          </a:p>
          <a:p>
            <a:r>
              <a:rPr lang="en-US" dirty="0" smtClean="0"/>
              <a:t>12 schools only offered Employment Law</a:t>
            </a:r>
          </a:p>
          <a:p>
            <a:pPr lvl="1"/>
            <a:r>
              <a:rPr lang="en-US" dirty="0" smtClean="0"/>
              <a:t>4 of them taught a true survey workplace law course (employment law, discrimination, and labor law)</a:t>
            </a:r>
          </a:p>
          <a:p>
            <a:pPr lvl="1"/>
            <a:r>
              <a:rPr lang="en-US" dirty="0" smtClean="0"/>
              <a:t>6 of them appear to cover employment law and discrimination, but not labor law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8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Workplace Law Curriculum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schools have some type of workplace law “program”</a:t>
            </a:r>
          </a:p>
          <a:p>
            <a:r>
              <a:rPr lang="en-US" dirty="0" smtClean="0"/>
              <a:t>11 offer certificates</a:t>
            </a:r>
          </a:p>
          <a:p>
            <a:r>
              <a:rPr lang="en-US" dirty="0" smtClean="0"/>
              <a:t>Broad array of courses beyond the traditional three</a:t>
            </a:r>
          </a:p>
          <a:p>
            <a:r>
              <a:rPr lang="en-US" dirty="0" smtClean="0"/>
              <a:t>73 schools: workers compensation</a:t>
            </a:r>
          </a:p>
          <a:p>
            <a:r>
              <a:rPr lang="en-US" dirty="0" smtClean="0"/>
              <a:t>82 schools: employee benefits/ERISA</a:t>
            </a:r>
          </a:p>
          <a:p>
            <a:r>
              <a:rPr lang="en-US" dirty="0" smtClean="0"/>
              <a:t>18 schools: public sector labor and/or employment law</a:t>
            </a:r>
          </a:p>
          <a:p>
            <a:r>
              <a:rPr lang="en-US" dirty="0" smtClean="0"/>
              <a:t>38 schools: arbitration, ADR, mediation</a:t>
            </a:r>
          </a:p>
          <a:p>
            <a:r>
              <a:rPr lang="en-US" dirty="0" smtClean="0"/>
              <a:t>19 schools: gender/sex (including discrimination, harassment, and work/family issues)</a:t>
            </a:r>
          </a:p>
          <a:p>
            <a:r>
              <a:rPr lang="en-US" dirty="0" smtClean="0"/>
              <a:t>36 schools: international or comparative labor/employment law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48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47 Practical Workplace Law Courses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Clinics and externships: 21</a:t>
            </a:r>
          </a:p>
          <a:p>
            <a:r>
              <a:rPr lang="en-US" dirty="0" smtClean="0"/>
              <a:t>Litigation-based practical skills courses: 10</a:t>
            </a:r>
          </a:p>
          <a:p>
            <a:r>
              <a:rPr lang="en-US" dirty="0" smtClean="0"/>
              <a:t>Drafting-focused courses: 5</a:t>
            </a:r>
          </a:p>
          <a:p>
            <a:r>
              <a:rPr lang="en-US" dirty="0" smtClean="0"/>
              <a:t>Three courses that appear to follow the approach I am advocating here: teaching non-litigation skills required when representing employers to ensure compliance with workplace laws:</a:t>
            </a:r>
          </a:p>
          <a:p>
            <a:pPr lvl="1"/>
            <a:r>
              <a:rPr lang="en-US" dirty="0" smtClean="0"/>
              <a:t>Employment Law Counseling (Loyola Chicago)</a:t>
            </a:r>
          </a:p>
          <a:p>
            <a:pPr lvl="1"/>
            <a:r>
              <a:rPr lang="en-US" dirty="0" smtClean="0"/>
              <a:t>Employment Lawyering (Richmond)</a:t>
            </a:r>
          </a:p>
          <a:p>
            <a:pPr lvl="1"/>
            <a:r>
              <a:rPr lang="en-US" dirty="0" smtClean="0"/>
              <a:t>Employment Law Practice (Suffolk University)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4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Issues that Span the Workplace Law Curriculum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and Leave Issues</a:t>
            </a:r>
          </a:p>
          <a:p>
            <a:pPr lvl="1"/>
            <a:r>
              <a:rPr lang="en-US" dirty="0" smtClean="0"/>
              <a:t>FMLA</a:t>
            </a:r>
          </a:p>
          <a:p>
            <a:pPr lvl="1"/>
            <a:r>
              <a:rPr lang="en-US" dirty="0" smtClean="0"/>
              <a:t>ADA</a:t>
            </a:r>
          </a:p>
          <a:p>
            <a:pPr lvl="1"/>
            <a:r>
              <a:rPr lang="en-US" dirty="0" smtClean="0"/>
              <a:t>Workers Compensation</a:t>
            </a:r>
          </a:p>
          <a:p>
            <a:pPr lvl="1"/>
            <a:r>
              <a:rPr lang="en-US" dirty="0" smtClean="0"/>
              <a:t>PDA</a:t>
            </a:r>
          </a:p>
          <a:p>
            <a:pPr lvl="1"/>
            <a:r>
              <a:rPr lang="en-US" dirty="0" smtClean="0"/>
              <a:t>OSHA</a:t>
            </a:r>
          </a:p>
          <a:p>
            <a:r>
              <a:rPr lang="en-US" dirty="0" smtClean="0"/>
              <a:t>Termination and Severance Advice (the Giant Issue Spotter)</a:t>
            </a:r>
          </a:p>
          <a:p>
            <a:pPr lvl="1"/>
            <a:r>
              <a:rPr lang="en-US" dirty="0" smtClean="0"/>
              <a:t>Discrimination statutes, including harassment</a:t>
            </a:r>
          </a:p>
          <a:p>
            <a:pPr lvl="1"/>
            <a:r>
              <a:rPr lang="en-US" dirty="0" smtClean="0"/>
              <a:t>Leave of absence, injury in the workplace</a:t>
            </a:r>
          </a:p>
          <a:p>
            <a:pPr lvl="1"/>
            <a:r>
              <a:rPr lang="en-US" dirty="0" smtClean="0"/>
              <a:t>Union activity or other violation of Section 7 rights under NLRA</a:t>
            </a:r>
          </a:p>
          <a:p>
            <a:pPr lvl="1"/>
            <a:r>
              <a:rPr lang="en-US" dirty="0" smtClean="0"/>
              <a:t>Written contract, implied contract, handbook disclaimers, any violation of public policy claims</a:t>
            </a:r>
          </a:p>
          <a:p>
            <a:pPr lvl="1"/>
            <a:r>
              <a:rPr lang="en-US" dirty="0" smtClean="0"/>
              <a:t>Complaints about any workplace policy (retaliation claims)</a:t>
            </a:r>
          </a:p>
        </p:txBody>
      </p:sp>
    </p:spTree>
    <p:extLst>
      <p:ext uri="{BB962C8B-B14F-4D97-AF65-F5344CB8AC3E}">
        <p14:creationId xmlns:p14="http://schemas.microsoft.com/office/powerpoint/2010/main" xmlns="" val="32264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Issues that Span the Workplace Law Curriculum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Workplace Violence Issues</a:t>
            </a:r>
          </a:p>
          <a:p>
            <a:pPr lvl="1"/>
            <a:r>
              <a:rPr lang="en-US" dirty="0" smtClean="0"/>
              <a:t>ADA issues</a:t>
            </a:r>
          </a:p>
          <a:p>
            <a:pPr lvl="1"/>
            <a:r>
              <a:rPr lang="en-US" dirty="0" smtClean="0"/>
              <a:t>Possible workers compensation or OSHA issues (if violence occurs at the workplace)</a:t>
            </a:r>
          </a:p>
          <a:p>
            <a:pPr lvl="1"/>
            <a:r>
              <a:rPr lang="en-US" dirty="0" smtClean="0"/>
              <a:t>Violation of public policy or other termination claims if the person is terminated.</a:t>
            </a:r>
          </a:p>
          <a:p>
            <a:pPr lvl="1"/>
            <a:r>
              <a:rPr lang="en-US" dirty="0" smtClean="0"/>
              <a:t>Possible harassment claims by other employees. </a:t>
            </a:r>
          </a:p>
          <a:p>
            <a:r>
              <a:rPr lang="en-US" dirty="0" smtClean="0"/>
              <a:t>Audits</a:t>
            </a:r>
          </a:p>
          <a:p>
            <a:pPr lvl="1"/>
            <a:r>
              <a:rPr lang="en-US" dirty="0" smtClean="0"/>
              <a:t>Review hiring processes (ads, job descriptions, interviews, responsibility for hiring)</a:t>
            </a:r>
          </a:p>
          <a:p>
            <a:pPr lvl="1"/>
            <a:r>
              <a:rPr lang="en-US" dirty="0" smtClean="0"/>
              <a:t>Review of handbooks (including disclaimers) and all policies (including harassment/non-discrimination, confidentiality, non-compete policies, technology policies)</a:t>
            </a:r>
          </a:p>
          <a:p>
            <a:pPr lvl="1"/>
            <a:r>
              <a:rPr lang="en-US" dirty="0" smtClean="0"/>
              <a:t>Record-keeping (EEO, ADA, FMLA, and FLSA)</a:t>
            </a:r>
          </a:p>
          <a:p>
            <a:pPr lvl="1"/>
            <a:r>
              <a:rPr lang="en-US" dirty="0" smtClean="0"/>
              <a:t>Evaluation of HR policies and procedures for handling complaints, requests for time off or modification of duties, union activity in non-unionized workforce, termination practices.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6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Proposed Course: Corporate Compliance in the Workplace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Substantive Law </a:t>
            </a:r>
            <a:r>
              <a:rPr lang="en-US" dirty="0" smtClean="0"/>
              <a:t>(options) </a:t>
            </a:r>
          </a:p>
          <a:p>
            <a:r>
              <a:rPr lang="en-US" dirty="0" smtClean="0"/>
              <a:t>Require prerequisites (at least Employment Law and Employment Discrimination) and do quick reviews of the substantive law before working on skills.</a:t>
            </a:r>
          </a:p>
          <a:p>
            <a:r>
              <a:rPr lang="en-US" dirty="0" smtClean="0"/>
              <a:t>No prerequisites but teach it as a true survey course (covering all three traditional courses) and integrate the substantive law into the practical skills exercises (e.g., Harassment policy and investigation—cover harassment cases first)</a:t>
            </a:r>
          </a:p>
          <a:p>
            <a:r>
              <a:rPr lang="en-US" dirty="0" smtClean="0"/>
              <a:t>Decisions regarding credits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54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Corporate Compliance </a:t>
            </a:r>
            <a:r>
              <a:rPr lang="en-US" sz="4000" b="1" dirty="0" smtClean="0"/>
              <a:t>Skills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Counseling Clients when Termination is Contemplated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Checklist of causes of action and corresponding questions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Interview client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Advise client regarding assessment of risk and whether to give severance payment in exchange for settlement agreement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Draft severance and settlement agreement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2381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5348</TotalTime>
  <Words>901</Words>
  <Application>Microsoft Office PowerPoint</Application>
  <PresentationFormat>On-screen Show (4:3)</PresentationFormat>
  <Paragraphs>111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Assessing the Workplace Law Curriculum from a Corporate Compliance Perspective  Teaching Labor and Employment Law Conference, Saint Louis University School of Law </vt:lpstr>
      <vt:lpstr>Roadmap</vt:lpstr>
      <vt:lpstr>Workplace Law Curriculum by the Numbers</vt:lpstr>
      <vt:lpstr>Workplace Law Curriculum by the Numbers</vt:lpstr>
      <vt:lpstr>47 Practical Workplace Law Courses</vt:lpstr>
      <vt:lpstr>Issues that Span the Workplace Law Curriculum</vt:lpstr>
      <vt:lpstr>Issues that Span the Workplace Law Curriculum</vt:lpstr>
      <vt:lpstr>Proposed Course: Corporate Compliance in the Workplace</vt:lpstr>
      <vt:lpstr>Corporate Compliance Skills</vt:lpstr>
      <vt:lpstr>Corporate Compliance Skills</vt:lpstr>
      <vt:lpstr>Corporate Compliance Skills</vt:lpstr>
      <vt:lpstr>Corporate Compliance Skills</vt:lpstr>
      <vt:lpstr>Corporate Compliance Skills</vt:lpstr>
      <vt:lpstr>Addressing the Criticisms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Workplace Law Curriculum from a Corporate Compliance Perspective  Teaching Labor and Employment Law Conference, Saint Louis University School of Law </dc:title>
  <dc:creator>Nicole Porter</dc:creator>
  <cp:lastModifiedBy>Steve Oslica</cp:lastModifiedBy>
  <cp:revision>43</cp:revision>
  <cp:lastPrinted>2013-02-13T22:08:13Z</cp:lastPrinted>
  <dcterms:created xsi:type="dcterms:W3CDTF">2013-02-10T05:14:42Z</dcterms:created>
  <dcterms:modified xsi:type="dcterms:W3CDTF">2013-02-14T15:07:55Z</dcterms:modified>
</cp:coreProperties>
</file>