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0" r:id="rId3"/>
    <p:sldId id="261" r:id="rId4"/>
    <p:sldId id="273" r:id="rId5"/>
    <p:sldId id="263" r:id="rId6"/>
    <p:sldId id="270" r:id="rId7"/>
    <p:sldId id="264" r:id="rId8"/>
    <p:sldId id="275" r:id="rId9"/>
    <p:sldId id="265" r:id="rId10"/>
    <p:sldId id="268" r:id="rId11"/>
    <p:sldId id="271" r:id="rId12"/>
    <p:sldId id="274" r:id="rId13"/>
    <p:sldId id="272" r:id="rId14"/>
    <p:sldId id="276" r:id="rId15"/>
    <p:sldId id="269"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56"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5E6BF-1953-4FDC-888E-B7747F204C37}" type="datetimeFigureOut">
              <a:rPr lang="en-IN" smtClean="0"/>
              <a:t>16-05-2021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AB97F-8500-4AAC-8C72-5DD47666E8B7}" type="slidenum">
              <a:rPr lang="en-IN" smtClean="0"/>
              <a:t>‹#›</a:t>
            </a:fld>
            <a:endParaRPr lang="en-IN"/>
          </a:p>
        </p:txBody>
      </p:sp>
    </p:spTree>
    <p:extLst>
      <p:ext uri="{BB962C8B-B14F-4D97-AF65-F5344CB8AC3E}">
        <p14:creationId xmlns:p14="http://schemas.microsoft.com/office/powerpoint/2010/main" val="25669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CAB97F-8500-4AAC-8C72-5DD47666E8B7}" type="slidenum">
              <a:rPr lang="en-IN" smtClean="0"/>
              <a:t>1</a:t>
            </a:fld>
            <a:endParaRPr lang="en-IN"/>
          </a:p>
        </p:txBody>
      </p:sp>
    </p:spTree>
    <p:extLst>
      <p:ext uri="{BB962C8B-B14F-4D97-AF65-F5344CB8AC3E}">
        <p14:creationId xmlns:p14="http://schemas.microsoft.com/office/powerpoint/2010/main" val="171236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8703"/>
            <a:ext cx="8229600" cy="872835"/>
          </a:xfrm>
        </p:spPr>
        <p:txBody>
          <a:bodyPr>
            <a:noAutofit/>
          </a:bodyPr>
          <a:lstStyle/>
          <a:p>
            <a:r>
              <a:rPr lang="en-IN" sz="3200" b="1" dirty="0"/>
              <a:t>HUMAN ASSISTANCE ROBOT</a:t>
            </a:r>
            <a:br>
              <a:rPr lang="en-IN" sz="2400" b="1" dirty="0"/>
            </a:br>
            <a:r>
              <a:rPr lang="en-IN" sz="2400" b="1" dirty="0"/>
              <a:t>(SIMULATION MODULE)</a:t>
            </a:r>
            <a:endParaRPr lang="en-US" sz="2800" b="1" dirty="0">
              <a:solidFill>
                <a:srgbClr val="00B050"/>
              </a:solidFill>
            </a:endParaRPr>
          </a:p>
        </p:txBody>
      </p:sp>
      <p:sp>
        <p:nvSpPr>
          <p:cNvPr id="3" name="Content Placeholder 2"/>
          <p:cNvSpPr>
            <a:spLocks noGrp="1"/>
          </p:cNvSpPr>
          <p:nvPr>
            <p:ph idx="1"/>
          </p:nvPr>
        </p:nvSpPr>
        <p:spPr>
          <a:xfrm>
            <a:off x="114300" y="1826563"/>
            <a:ext cx="8610600" cy="6019800"/>
          </a:xfrm>
        </p:spPr>
        <p:txBody>
          <a:bodyPr>
            <a:normAutofit/>
          </a:bodyPr>
          <a:lstStyle/>
          <a:p>
            <a:pPr algn="ctr">
              <a:buNone/>
            </a:pPr>
            <a:endParaRPr lang="en-US" sz="1600" b="1" dirty="0">
              <a:latin typeface="Times New Roman" pitchFamily="18" charset="0"/>
              <a:cs typeface="Times New Roman" pitchFamily="18" charset="0"/>
            </a:endParaRPr>
          </a:p>
          <a:p>
            <a:pPr algn="ctr">
              <a:buNone/>
            </a:pPr>
            <a:r>
              <a:rPr lang="en-US" sz="1800" b="1" dirty="0">
                <a:latin typeface="Times New Roman" pitchFamily="18" charset="0"/>
                <a:cs typeface="Times New Roman" pitchFamily="18" charset="0"/>
              </a:rPr>
              <a:t>BACHELOR OF TECHNOLOGY </a:t>
            </a:r>
          </a:p>
          <a:p>
            <a:pPr algn="ctr">
              <a:buNone/>
            </a:pPr>
            <a:r>
              <a:rPr lang="en-US" sz="1800" b="1" dirty="0">
                <a:latin typeface="Times New Roman" pitchFamily="18" charset="0"/>
                <a:cs typeface="Times New Roman" pitchFamily="18" charset="0"/>
              </a:rPr>
              <a:t>IN </a:t>
            </a:r>
          </a:p>
          <a:p>
            <a:pPr algn="ctr">
              <a:buNone/>
            </a:pPr>
            <a:r>
              <a:rPr lang="en-US" sz="1800" b="1" dirty="0">
                <a:latin typeface="Times New Roman" pitchFamily="18" charset="0"/>
                <a:cs typeface="Times New Roman" pitchFamily="18" charset="0"/>
              </a:rPr>
              <a:t>ELECTRONICS &amp; COMMUNICATION ENGINEERING</a:t>
            </a:r>
          </a:p>
          <a:p>
            <a:pPr algn="ctr">
              <a:buNone/>
            </a:pPr>
            <a:endParaRPr lang="en-US" sz="1600" dirty="0">
              <a:solidFill>
                <a:srgbClr val="0000FF"/>
              </a:solidFill>
              <a:latin typeface="Times New Roman" pitchFamily="18" charset="0"/>
              <a:cs typeface="Times New Roman" pitchFamily="18" charset="0"/>
            </a:endParaRPr>
          </a:p>
          <a:p>
            <a:pPr algn="ctr">
              <a:buNone/>
            </a:pPr>
            <a:r>
              <a:rPr lang="en-US" sz="1600" dirty="0"/>
              <a:t>				</a:t>
            </a:r>
          </a:p>
          <a:p>
            <a:pPr algn="ctr">
              <a:buNone/>
            </a:pPr>
            <a:endParaRPr lang="en-US" sz="1600" dirty="0">
              <a:solidFill>
                <a:srgbClr val="000000"/>
              </a:solidFill>
              <a:latin typeface="Times New Roman" pitchFamily="18" charset="0"/>
              <a:cs typeface="Times New Roman" pitchFamily="18" charset="0"/>
            </a:endParaRPr>
          </a:p>
          <a:p>
            <a:pPr algn="ctr">
              <a:buNone/>
            </a:pPr>
            <a:endParaRPr lang="en-US" sz="1600" dirty="0">
              <a:solidFill>
                <a:srgbClr val="000000"/>
              </a:solidFill>
              <a:latin typeface="Times New Roman" pitchFamily="18" charset="0"/>
              <a:cs typeface="Times New Roman" pitchFamily="18" charset="0"/>
            </a:endParaRPr>
          </a:p>
          <a:p>
            <a:pPr algn="ctr">
              <a:buNone/>
            </a:pPr>
            <a:endParaRPr lang="en-US" sz="1600" dirty="0">
              <a:solidFill>
                <a:srgbClr val="00000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r>
              <a:rPr lang="en-US" sz="1600" dirty="0">
                <a:solidFill>
                  <a:srgbClr val="7030A0"/>
                </a:solidFill>
                <a:latin typeface="Times New Roman" pitchFamily="18" charset="0"/>
                <a:cs typeface="Times New Roman" pitchFamily="18" charset="0"/>
              </a:rPr>
              <a:t>Department of Electronics and Communication Engineering</a:t>
            </a:r>
          </a:p>
          <a:p>
            <a:pPr algn="ctr">
              <a:buNone/>
            </a:pPr>
            <a:r>
              <a:rPr lang="en-US" sz="1600" b="1" dirty="0">
                <a:solidFill>
                  <a:srgbClr val="7030A0"/>
                </a:solidFill>
                <a:latin typeface="Times New Roman" pitchFamily="18" charset="0"/>
                <a:cs typeface="Times New Roman" pitchFamily="18" charset="0"/>
              </a:rPr>
              <a:t>VIGNAN’S INSTITUTE OF INFORMATION TECHNOLOGY (A)</a:t>
            </a:r>
          </a:p>
          <a:p>
            <a:pPr algn="ctr">
              <a:buNone/>
            </a:pPr>
            <a:r>
              <a:rPr lang="en-US" sz="1400" dirty="0">
                <a:solidFill>
                  <a:srgbClr val="7030A0"/>
                </a:solidFill>
                <a:latin typeface="Times New Roman" pitchFamily="18" charset="0"/>
                <a:cs typeface="Times New Roman" pitchFamily="18" charset="0"/>
              </a:rPr>
              <a:t>(Affiliated to JNTUK, Approved by AICTE &amp; Accredited by NBA , NAAC with ‘A’ Grade)</a:t>
            </a:r>
          </a:p>
          <a:p>
            <a:pPr algn="ctr">
              <a:buNone/>
            </a:pPr>
            <a:r>
              <a:rPr lang="en-US" sz="1400" dirty="0">
                <a:solidFill>
                  <a:srgbClr val="7030A0"/>
                </a:solidFill>
                <a:latin typeface="Times New Roman" pitchFamily="18" charset="0"/>
                <a:cs typeface="Times New Roman" pitchFamily="18" charset="0"/>
              </a:rPr>
              <a:t>(2017-2021)</a:t>
            </a:r>
            <a:endParaRPr lang="en-US" sz="1200" dirty="0">
              <a:solidFill>
                <a:srgbClr val="7030A0"/>
              </a:solidFill>
              <a:latin typeface="Times New Roman" pitchFamily="18" charset="0"/>
              <a:cs typeface="Times New Roman" pitchFamily="18" charset="0"/>
            </a:endParaRPr>
          </a:p>
          <a:p>
            <a:pPr algn="ctr">
              <a:buNone/>
            </a:pPr>
            <a:endParaRPr lang="en-US" sz="1400" dirty="0">
              <a:latin typeface="Times New Roman" pitchFamily="18" charset="0"/>
              <a:cs typeface="Times New Roman" pitchFamily="18" charset="0"/>
            </a:endParaRPr>
          </a:p>
          <a:p>
            <a:pPr algn="ctr">
              <a:buNone/>
            </a:pPr>
            <a:endParaRPr lang="en-US" sz="1400" dirty="0">
              <a:latin typeface="Times New Roman" pitchFamily="18" charset="0"/>
              <a:cs typeface="Times New Roman" pitchFamily="18" charset="0"/>
            </a:endParaRPr>
          </a:p>
          <a:p>
            <a:pPr algn="ctr">
              <a:buNone/>
            </a:pPr>
            <a:endParaRPr lang="en-US" sz="1900" dirty="0">
              <a:latin typeface="Times New Roman" pitchFamily="18" charset="0"/>
              <a:cs typeface="Times New Roman" pitchFamily="18" charset="0"/>
            </a:endParaRPr>
          </a:p>
          <a:p>
            <a:pPr algn="ctr">
              <a:buNone/>
            </a:pPr>
            <a:endParaRPr lang="en-US" sz="1900" dirty="0">
              <a:latin typeface="Times New Roman" pitchFamily="18" charset="0"/>
              <a:cs typeface="Times New Roman" pitchFamily="18" charset="0"/>
            </a:endParaRPr>
          </a:p>
          <a:p>
            <a:endParaRPr lang="en-US" dirty="0"/>
          </a:p>
        </p:txBody>
      </p:sp>
      <p:sp>
        <p:nvSpPr>
          <p:cNvPr id="5" name="TextBox 4"/>
          <p:cNvSpPr txBox="1"/>
          <p:nvPr/>
        </p:nvSpPr>
        <p:spPr>
          <a:xfrm>
            <a:off x="609600" y="3088718"/>
            <a:ext cx="7924800" cy="2862322"/>
          </a:xfrm>
          <a:prstGeom prst="rect">
            <a:avLst/>
          </a:prstGeom>
          <a:noFill/>
        </p:spPr>
        <p:txBody>
          <a:bodyPr wrap="square" rtlCol="0">
            <a:spAutoFit/>
          </a:bodyPr>
          <a:lstStyle/>
          <a:p>
            <a:r>
              <a:rPr lang="en-US" sz="1600" dirty="0">
                <a:solidFill>
                  <a:srgbClr val="0070C0"/>
                </a:solidFill>
              </a:rPr>
              <a:t>Project Guide:</a:t>
            </a:r>
          </a:p>
          <a:p>
            <a:r>
              <a:rPr lang="sv-SE" sz="1600" dirty="0"/>
              <a:t>1.Dr. S.V. JAGADEESH CHANDRA</a:t>
            </a:r>
          </a:p>
          <a:p>
            <a:r>
              <a:rPr lang="en-US" sz="1600" dirty="0"/>
              <a:t>         PROFESSOR</a:t>
            </a:r>
          </a:p>
          <a:p>
            <a:endParaRPr lang="en-US" sz="1600" dirty="0"/>
          </a:p>
          <a:p>
            <a:r>
              <a:rPr lang="en-IN" sz="1600" dirty="0"/>
              <a:t>2.Mr. G.THIAGARAJAN </a:t>
            </a:r>
          </a:p>
          <a:p>
            <a:r>
              <a:rPr lang="en-IN" sz="1600" dirty="0"/>
              <a:t>ASSOCIATE PROFESSOR</a:t>
            </a:r>
            <a:endParaRPr lang="en-US" sz="1600" dirty="0"/>
          </a:p>
          <a:p>
            <a:endParaRPr lang="en-US" sz="1600" dirty="0"/>
          </a:p>
          <a:p>
            <a:r>
              <a:rPr lang="en-US" sz="1600" dirty="0"/>
              <a:t>ELECTRONICS AND </a:t>
            </a:r>
          </a:p>
          <a:p>
            <a:r>
              <a:rPr lang="en-US" sz="1600" dirty="0"/>
              <a:t>COMMUNICATION ENGINEERING</a:t>
            </a:r>
          </a:p>
          <a:p>
            <a:endParaRPr lang="en-US" dirty="0"/>
          </a:p>
          <a:p>
            <a:endParaRPr lang="en-US" dirty="0"/>
          </a:p>
        </p:txBody>
      </p:sp>
      <p:sp>
        <p:nvSpPr>
          <p:cNvPr id="6" name="TextBox 5"/>
          <p:cNvSpPr txBox="1"/>
          <p:nvPr/>
        </p:nvSpPr>
        <p:spPr>
          <a:xfrm>
            <a:off x="5486400" y="3410597"/>
            <a:ext cx="3429000" cy="1692771"/>
          </a:xfrm>
          <a:prstGeom prst="rect">
            <a:avLst/>
          </a:prstGeom>
          <a:noFill/>
        </p:spPr>
        <p:txBody>
          <a:bodyPr wrap="square" rtlCol="0">
            <a:spAutoFit/>
          </a:bodyPr>
          <a:lstStyle/>
          <a:p>
            <a:r>
              <a:rPr lang="en-US" sz="1600" b="1" dirty="0">
                <a:solidFill>
                  <a:srgbClr val="FF0000"/>
                </a:solidFill>
              </a:rPr>
              <a:t>BATCH NO. 05</a:t>
            </a:r>
          </a:p>
          <a:p>
            <a:r>
              <a:rPr lang="en-US" sz="1400" dirty="0">
                <a:latin typeface="+mj-lt"/>
                <a:cs typeface="Times New Roman" pitchFamily="18" charset="0"/>
              </a:rPr>
              <a:t>G CHANDRA VAMSI KRISHNA (17L31A0482)</a:t>
            </a:r>
          </a:p>
          <a:p>
            <a:r>
              <a:rPr lang="en-US" sz="1400" dirty="0">
                <a:latin typeface="+mj-lt"/>
                <a:cs typeface="Times New Roman" pitchFamily="18" charset="0"/>
              </a:rPr>
              <a:t>P DIMPLE PRIYA(17L31A04N9)</a:t>
            </a:r>
          </a:p>
          <a:p>
            <a:r>
              <a:rPr lang="en-US" sz="1400" dirty="0">
                <a:latin typeface="+mj-lt"/>
                <a:cs typeface="Times New Roman" pitchFamily="18" charset="0"/>
              </a:rPr>
              <a:t>S VIDYA VARENYA </a:t>
            </a:r>
            <a:r>
              <a:rPr lang="en-US" sz="1400" dirty="0">
                <a:cs typeface="Times New Roman" pitchFamily="18" charset="0"/>
              </a:rPr>
              <a:t>(17L31A0444)</a:t>
            </a:r>
            <a:endParaRPr lang="en-US" sz="1400" dirty="0">
              <a:latin typeface="+mj-lt"/>
              <a:cs typeface="Times New Roman" pitchFamily="18" charset="0"/>
            </a:endParaRPr>
          </a:p>
          <a:p>
            <a:r>
              <a:rPr lang="en-US" sz="1400" dirty="0">
                <a:latin typeface="+mj-lt"/>
                <a:cs typeface="Times New Roman" pitchFamily="18" charset="0"/>
              </a:rPr>
              <a:t>K PRASUNA (17L31A0412)</a:t>
            </a:r>
          </a:p>
          <a:p>
            <a:r>
              <a:rPr lang="en-US" sz="1400" dirty="0">
                <a:latin typeface="+mj-lt"/>
                <a:cs typeface="Times New Roman" pitchFamily="18" charset="0"/>
              </a:rPr>
              <a:t>A NAVYA BHARATHI(17L31A0419)</a:t>
            </a:r>
          </a:p>
          <a:p>
            <a:endParaRPr lang="en-US" dirty="0"/>
          </a:p>
        </p:txBody>
      </p:sp>
      <p:pic>
        <p:nvPicPr>
          <p:cNvPr id="7" name="Picture 6" descr="1.png"/>
          <p:cNvPicPr>
            <a:picLocks noChangeAspect="1"/>
          </p:cNvPicPr>
          <p:nvPr/>
        </p:nvPicPr>
        <p:blipFill>
          <a:blip r:embed="rId3" cstate="print"/>
          <a:stretch>
            <a:fillRect/>
          </a:stretch>
        </p:blipFill>
        <p:spPr>
          <a:xfrm>
            <a:off x="3505200" y="3088718"/>
            <a:ext cx="1528762" cy="152196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B5084-9AA0-4997-9D27-BC4ACF76C5B0}"/>
              </a:ext>
            </a:extLst>
          </p:cNvPr>
          <p:cNvSpPr>
            <a:spLocks noGrp="1"/>
          </p:cNvSpPr>
          <p:nvPr>
            <p:ph idx="1"/>
          </p:nvPr>
        </p:nvSpPr>
        <p:spPr>
          <a:xfrm>
            <a:off x="228600" y="1219200"/>
            <a:ext cx="8229600" cy="4525963"/>
          </a:xfrm>
        </p:spPr>
        <p:txBody>
          <a:bodyPr/>
          <a:lstStyle/>
          <a:p>
            <a:r>
              <a:rPr lang="en-IN" sz="2000" dirty="0"/>
              <a:t> </a:t>
            </a:r>
            <a:r>
              <a:rPr lang="en-IN" sz="2400" dirty="0"/>
              <a:t>IN ARDUINO</a:t>
            </a:r>
          </a:p>
          <a:p>
            <a:pPr marL="0" indent="0">
              <a:buNone/>
            </a:pPr>
            <a:endParaRPr lang="en-IN" dirty="0"/>
          </a:p>
          <a:p>
            <a:pPr marL="0" indent="0">
              <a:buNone/>
            </a:pPr>
            <a:endParaRPr lang="en-IN" dirty="0"/>
          </a:p>
        </p:txBody>
      </p:sp>
      <p:pic>
        <p:nvPicPr>
          <p:cNvPr id="9" name="Picture 8">
            <a:extLst>
              <a:ext uri="{FF2B5EF4-FFF2-40B4-BE49-F238E27FC236}">
                <a16:creationId xmlns:a16="http://schemas.microsoft.com/office/drawing/2014/main" id="{88732FC5-F0B6-4B47-A5EF-49106AE0D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4" y="1676400"/>
            <a:ext cx="8657136" cy="4754187"/>
          </a:xfrm>
          <a:prstGeom prst="rect">
            <a:avLst/>
          </a:prstGeom>
        </p:spPr>
      </p:pic>
    </p:spTree>
    <p:extLst>
      <p:ext uri="{BB962C8B-B14F-4D97-AF65-F5344CB8AC3E}">
        <p14:creationId xmlns:p14="http://schemas.microsoft.com/office/powerpoint/2010/main" val="299333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7DD2AC9-4EBE-44F4-A1EF-0B9D30CC388F}"/>
              </a:ext>
            </a:extLst>
          </p:cNvPr>
          <p:cNvSpPr>
            <a:spLocks noGrp="1"/>
          </p:cNvSpPr>
          <p:nvPr>
            <p:ph idx="1"/>
          </p:nvPr>
        </p:nvSpPr>
        <p:spPr>
          <a:xfrm>
            <a:off x="171931" y="1166018"/>
            <a:ext cx="8229600" cy="4525963"/>
          </a:xfrm>
        </p:spPr>
        <p:txBody>
          <a:bodyPr/>
          <a:lstStyle/>
          <a:p>
            <a:r>
              <a:rPr lang="en-IN" sz="3600" b="1" dirty="0"/>
              <a:t>Operates in Master-Slave Mode</a:t>
            </a:r>
            <a:endParaRPr lang="en-IN" sz="2400" b="1" dirty="0"/>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Raspberry pi will acts as MASTER as it sends commands to Arduino to function accordingly and Arduino will be the SLAVE.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Both will communicate in Full Duplex Mode</a:t>
            </a:r>
          </a:p>
          <a:p>
            <a:endParaRPr lang="en-IN" dirty="0"/>
          </a:p>
          <a:p>
            <a:endParaRPr lang="en-IN" dirty="0"/>
          </a:p>
        </p:txBody>
      </p:sp>
      <p:pic>
        <p:nvPicPr>
          <p:cNvPr id="8" name="Content Placeholder 4">
            <a:extLst>
              <a:ext uri="{FF2B5EF4-FFF2-40B4-BE49-F238E27FC236}">
                <a16:creationId xmlns:a16="http://schemas.microsoft.com/office/drawing/2014/main" id="{2662488F-8853-4A47-8961-923E8353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897063" cy="2743200"/>
          </a:xfrm>
          <a:prstGeom prst="rect">
            <a:avLst/>
          </a:prstGeom>
        </p:spPr>
      </p:pic>
    </p:spTree>
    <p:extLst>
      <p:ext uri="{BB962C8B-B14F-4D97-AF65-F5344CB8AC3E}">
        <p14:creationId xmlns:p14="http://schemas.microsoft.com/office/powerpoint/2010/main" val="349633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D59A-BD8A-4797-995E-1B6E2763E281}"/>
              </a:ext>
            </a:extLst>
          </p:cNvPr>
          <p:cNvSpPr>
            <a:spLocks noGrp="1"/>
          </p:cNvSpPr>
          <p:nvPr>
            <p:ph type="title"/>
          </p:nvPr>
        </p:nvSpPr>
        <p:spPr>
          <a:xfrm>
            <a:off x="457200" y="802492"/>
            <a:ext cx="8229600" cy="1143000"/>
          </a:xfrm>
        </p:spPr>
        <p:txBody>
          <a:bodyPr>
            <a:normAutofit/>
          </a:bodyPr>
          <a:lstStyle/>
          <a:p>
            <a:r>
              <a:rPr lang="en-IN" sz="3600" b="1" dirty="0"/>
              <a:t>TRANSMISSION MODES</a:t>
            </a:r>
          </a:p>
        </p:txBody>
      </p:sp>
      <p:sp>
        <p:nvSpPr>
          <p:cNvPr id="3" name="Content Placeholder 2">
            <a:extLst>
              <a:ext uri="{FF2B5EF4-FFF2-40B4-BE49-F238E27FC236}">
                <a16:creationId xmlns:a16="http://schemas.microsoft.com/office/drawing/2014/main" id="{59101AFE-09FF-42BB-BE17-5186C9CD82E6}"/>
              </a:ext>
            </a:extLst>
          </p:cNvPr>
          <p:cNvSpPr>
            <a:spLocks noGrp="1"/>
          </p:cNvSpPr>
          <p:nvPr>
            <p:ph idx="1"/>
          </p:nvPr>
        </p:nvSpPr>
        <p:spPr>
          <a:xfrm>
            <a:off x="0" y="1874837"/>
            <a:ext cx="9144000" cy="4525963"/>
          </a:xfrm>
        </p:spPr>
        <p:txBody>
          <a:bodyPr>
            <a:normAutofit/>
          </a:bodyPr>
          <a:lstStyle/>
          <a:p>
            <a:r>
              <a:rPr lang="en-US" sz="2200" b="0" i="0" dirty="0">
                <a:solidFill>
                  <a:srgbClr val="212529"/>
                </a:solidFill>
                <a:effectLst/>
                <a:latin typeface="Times New Roman" panose="02020603050405020304" pitchFamily="18" charset="0"/>
                <a:cs typeface="Times New Roman" panose="02020603050405020304" pitchFamily="18" charset="0"/>
              </a:rPr>
              <a:t>Transmission mode refers to the mechanism of transferring of data between two devices connected over a network. It is also called </a:t>
            </a:r>
            <a:r>
              <a:rPr lang="en-US" sz="2200" b="1" i="0" dirty="0">
                <a:solidFill>
                  <a:srgbClr val="212529"/>
                </a:solidFill>
                <a:effectLst/>
                <a:latin typeface="Times New Roman" panose="02020603050405020304" pitchFamily="18" charset="0"/>
                <a:cs typeface="Times New Roman" panose="02020603050405020304" pitchFamily="18" charset="0"/>
              </a:rPr>
              <a:t>Communication Mode</a:t>
            </a:r>
            <a:r>
              <a:rPr lang="en-US" sz="2200" b="0" i="0" dirty="0">
                <a:solidFill>
                  <a:srgbClr val="212529"/>
                </a:solidFill>
                <a:effectLs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617F80-C103-42CA-A39E-E76F7192E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 y="3017837"/>
            <a:ext cx="9120554" cy="3583490"/>
          </a:xfrm>
          <a:prstGeom prst="rect">
            <a:avLst/>
          </a:prstGeom>
        </p:spPr>
      </p:pic>
    </p:spTree>
    <p:extLst>
      <p:ext uri="{BB962C8B-B14F-4D97-AF65-F5344CB8AC3E}">
        <p14:creationId xmlns:p14="http://schemas.microsoft.com/office/powerpoint/2010/main" val="161664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EC9F5-EEE0-40EC-ACFF-8C65AC67976D}"/>
              </a:ext>
            </a:extLst>
          </p:cNvPr>
          <p:cNvSpPr>
            <a:spLocks noGrp="1"/>
          </p:cNvSpPr>
          <p:nvPr>
            <p:ph idx="1"/>
          </p:nvPr>
        </p:nvSpPr>
        <p:spPr>
          <a:xfrm>
            <a:off x="0" y="1219200"/>
            <a:ext cx="8686800" cy="5181600"/>
          </a:xfrm>
        </p:spPr>
        <p:txBody>
          <a:bodyPr/>
          <a:lstStyle/>
          <a:p>
            <a:r>
              <a:rPr lang="en-IN" b="1" dirty="0"/>
              <a:t>SERIAL COMMUNICATION</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 serial communication, the data bits are transmitted one at a time in a sequential manner over the data bus or communication channel.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protocol is cheaper to implement as it need only single wire to communicate with all peripherals.</a:t>
            </a:r>
            <a:endParaRPr lang="en-US" sz="2400" i="0" dirty="0">
              <a:effectLst/>
              <a:latin typeface="Times New Roman" panose="02020603050405020304" pitchFamily="18" charset="0"/>
              <a:cs typeface="Times New Roman" panose="02020603050405020304" pitchFamily="18" charset="0"/>
            </a:endParaRPr>
          </a:p>
          <a:p>
            <a:pPr marL="0" indent="0">
              <a:buNone/>
            </a:pPr>
            <a:endParaRPr lang="en-US" sz="2400" dirty="0">
              <a:solidFill>
                <a:srgbClr val="444444"/>
              </a:solidFill>
              <a:latin typeface="Raleway"/>
            </a:endParaRPr>
          </a:p>
          <a:p>
            <a:pPr marL="0" indent="0">
              <a:buNone/>
            </a:pPr>
            <a:endParaRPr lang="en-IN" sz="2400" dirty="0"/>
          </a:p>
        </p:txBody>
      </p:sp>
      <p:pic>
        <p:nvPicPr>
          <p:cNvPr id="2050" name="Picture 2" descr="Serial Communication – Data Flow through Single Path">
            <a:extLst>
              <a:ext uri="{FF2B5EF4-FFF2-40B4-BE49-F238E27FC236}">
                <a16:creationId xmlns:a16="http://schemas.microsoft.com/office/drawing/2014/main" id="{6B59D731-E2EA-4B3B-9D25-458F38F28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78043"/>
            <a:ext cx="7010400" cy="199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4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A6D84-C154-4E91-9D84-BB1D5F7ACCAD}"/>
              </a:ext>
            </a:extLst>
          </p:cNvPr>
          <p:cNvSpPr>
            <a:spLocks noGrp="1"/>
          </p:cNvSpPr>
          <p:nvPr>
            <p:ph idx="1"/>
          </p:nvPr>
        </p:nvSpPr>
        <p:spPr>
          <a:xfrm>
            <a:off x="228600" y="1166018"/>
            <a:ext cx="8915400" cy="5158582"/>
          </a:xfrm>
        </p:spPr>
        <p:txBody>
          <a:bodyPr>
            <a:normAutofit/>
          </a:bodyPr>
          <a:lstStyle/>
          <a:p>
            <a:pPr marL="0" indent="0">
              <a:buNone/>
            </a:pPr>
            <a:r>
              <a:rPr lang="en-IN" sz="4400" dirty="0"/>
              <a:t>       </a:t>
            </a:r>
            <a:r>
              <a:rPr lang="en-IN" sz="3600" b="1" dirty="0"/>
              <a:t>WHY SERIAL COMMUNICATION</a:t>
            </a:r>
          </a:p>
          <a:p>
            <a:pPr>
              <a:buFont typeface="Wingdings" panose="05000000000000000000" pitchFamily="2" charset="2"/>
              <a:buChar char="Ø"/>
            </a:pP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dirty="0">
                <a:solidFill>
                  <a:srgbClr val="111111"/>
                </a:solidFill>
                <a:latin typeface="Times New Roman" panose="02020603050405020304" pitchFamily="18" charset="0"/>
                <a:cs typeface="Times New Roman" panose="02020603050405020304" pitchFamily="18" charset="0"/>
              </a:rPr>
              <a:t>T</a:t>
            </a:r>
            <a:r>
              <a:rPr lang="en-US" sz="2400" b="0" i="0" dirty="0">
                <a:solidFill>
                  <a:srgbClr val="111111"/>
                </a:solidFill>
                <a:effectLst/>
                <a:latin typeface="Times New Roman" panose="02020603050405020304" pitchFamily="18" charset="0"/>
                <a:cs typeface="Times New Roman" panose="02020603050405020304" pitchFamily="18" charset="0"/>
              </a:rPr>
              <a:t>he cost of the entire embedded system becomes cheap and transmits the information over a long distance</a:t>
            </a:r>
            <a:r>
              <a:rPr lang="en-US" sz="1600" b="0" i="0" dirty="0">
                <a:solidFill>
                  <a:srgbClr val="11111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Serial communication require only one wire where as Parallel communication need ‘n’ numbers of wires hance cost increases.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7A6723-B3D5-45A0-B63F-5014B41C8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010" y="3588697"/>
            <a:ext cx="3601107" cy="2800045"/>
          </a:xfrm>
          <a:prstGeom prst="rect">
            <a:avLst/>
          </a:prstGeom>
        </p:spPr>
      </p:pic>
      <p:pic>
        <p:nvPicPr>
          <p:cNvPr id="7" name="Picture 6">
            <a:extLst>
              <a:ext uri="{FF2B5EF4-FFF2-40B4-BE49-F238E27FC236}">
                <a16:creationId xmlns:a16="http://schemas.microsoft.com/office/drawing/2014/main" id="{0138E39D-A40B-4E5D-A2F5-BC60ABE8A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8" y="3810000"/>
            <a:ext cx="5038650" cy="2357441"/>
          </a:xfrm>
          <a:prstGeom prst="rect">
            <a:avLst/>
          </a:prstGeom>
        </p:spPr>
      </p:pic>
    </p:spTree>
    <p:extLst>
      <p:ext uri="{BB962C8B-B14F-4D97-AF65-F5344CB8AC3E}">
        <p14:creationId xmlns:p14="http://schemas.microsoft.com/office/powerpoint/2010/main" val="376890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60A00-9A95-46A9-AF51-140ABD7C3773}"/>
              </a:ext>
            </a:extLst>
          </p:cNvPr>
          <p:cNvSpPr>
            <a:spLocks noGrp="1"/>
          </p:cNvSpPr>
          <p:nvPr>
            <p:ph idx="1"/>
          </p:nvPr>
        </p:nvSpPr>
        <p:spPr>
          <a:xfrm>
            <a:off x="0" y="1295400"/>
            <a:ext cx="9144000" cy="5181600"/>
          </a:xfrm>
        </p:spPr>
        <p:txBody>
          <a:bodyPr>
            <a:normAutofit/>
          </a:bodyPr>
          <a:lstStyle/>
          <a:p>
            <a:r>
              <a:rPr lang="en-IN" sz="2800" b="1" dirty="0"/>
              <a:t>PROTOCOLS SUITABLE FOR SERIAL COMMUNICATION</a:t>
            </a:r>
          </a:p>
          <a:p>
            <a:pPr marL="0" indent="0">
              <a:buNone/>
            </a:pPr>
            <a:endParaRPr lang="en-IN" sz="2800" dirty="0"/>
          </a:p>
          <a:p>
            <a:pPr marL="0" indent="0">
              <a:buNone/>
            </a:pPr>
            <a:r>
              <a:rPr lang="en-IN" sz="2800" dirty="0"/>
              <a:t>1.Serial Peripheral Interface</a:t>
            </a:r>
          </a:p>
          <a:p>
            <a:pPr marL="0" indent="0">
              <a:buNone/>
            </a:pPr>
            <a:r>
              <a:rPr lang="en-IN" sz="2800" dirty="0"/>
              <a:t>2.Inter-Integrated Circuit</a:t>
            </a:r>
          </a:p>
          <a:p>
            <a:pPr marL="0" indent="0">
              <a:buNone/>
            </a:pPr>
            <a:r>
              <a:rPr lang="en-IN" sz="2800" dirty="0"/>
              <a:t>3.Universal Asynchronous </a:t>
            </a:r>
          </a:p>
          <a:p>
            <a:pPr marL="0" indent="0">
              <a:buNone/>
            </a:pPr>
            <a:r>
              <a:rPr lang="en-IN" sz="2800" dirty="0"/>
              <a:t>   Receiver Transmitter</a:t>
            </a:r>
          </a:p>
        </p:txBody>
      </p:sp>
      <p:pic>
        <p:nvPicPr>
          <p:cNvPr id="11" name="Picture 10">
            <a:extLst>
              <a:ext uri="{FF2B5EF4-FFF2-40B4-BE49-F238E27FC236}">
                <a16:creationId xmlns:a16="http://schemas.microsoft.com/office/drawing/2014/main" id="{3E3A2F8F-59FF-4205-9F74-01533AFA5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86000"/>
            <a:ext cx="4096268" cy="3466074"/>
          </a:xfrm>
          <a:prstGeom prst="rect">
            <a:avLst/>
          </a:prstGeom>
        </p:spPr>
      </p:pic>
    </p:spTree>
    <p:extLst>
      <p:ext uri="{BB962C8B-B14F-4D97-AF65-F5344CB8AC3E}">
        <p14:creationId xmlns:p14="http://schemas.microsoft.com/office/powerpoint/2010/main" val="346889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BAB6E-ECCF-49AD-B9A0-88686407FDA1}"/>
              </a:ext>
            </a:extLst>
          </p:cNvPr>
          <p:cNvSpPr>
            <a:spLocks noGrp="1"/>
          </p:cNvSpPr>
          <p:nvPr>
            <p:ph idx="1"/>
          </p:nvPr>
        </p:nvSpPr>
        <p:spPr>
          <a:xfrm>
            <a:off x="152400" y="1295400"/>
            <a:ext cx="8991600" cy="5105400"/>
          </a:xfrm>
        </p:spPr>
        <p:txBody>
          <a:bodyPr>
            <a:normAutofit/>
          </a:bodyPr>
          <a:lstStyle/>
          <a:p>
            <a:pPr>
              <a:buFont typeface="Wingdings" panose="05000000000000000000" pitchFamily="2" charset="2"/>
              <a:buChar char="Ø"/>
            </a:pPr>
            <a:r>
              <a:rPr lang="en-US" sz="3600" b="1" dirty="0">
                <a:latin typeface="Times New Roman" pitchFamily="18" charset="0"/>
                <a:cs typeface="Times New Roman" pitchFamily="18" charset="0"/>
              </a:rPr>
              <a:t>Action plan </a:t>
            </a:r>
            <a:r>
              <a:rPr lang="en-US" sz="3200" dirty="0">
                <a:latin typeface="Times New Roman" pitchFamily="18" charset="0"/>
                <a:cs typeface="Times New Roman" pitchFamily="18" charset="0"/>
              </a:rPr>
              <a:t>: </a:t>
            </a:r>
          </a:p>
          <a:p>
            <a:pPr lvl="2"/>
            <a:r>
              <a:rPr lang="en-US" dirty="0">
                <a:latin typeface="Times New Roman" pitchFamily="18" charset="0"/>
                <a:cs typeface="Times New Roman" pitchFamily="18" charset="0"/>
              </a:rPr>
              <a:t>Till now we have gathered the components, required information, designed flow charts for step by step implementation of code. Now we have started working on proteus and also on protocols for interfacing Raspberry pi and Arduino.</a:t>
            </a:r>
          </a:p>
          <a:p>
            <a:pPr lvl="2"/>
            <a:r>
              <a:rPr lang="en-US" dirty="0">
                <a:latin typeface="Times New Roman" pitchFamily="18" charset="0"/>
                <a:cs typeface="Times New Roman" pitchFamily="18" charset="0"/>
              </a:rPr>
              <a:t>Our robot comes in to operation in 3 weeks of time </a:t>
            </a:r>
          </a:p>
          <a:p>
            <a:pPr>
              <a:buNone/>
            </a:pPr>
            <a:endParaRPr lang="en-US" dirty="0"/>
          </a:p>
          <a:p>
            <a:pPr marL="0" indent="0">
              <a:buNone/>
            </a:pPr>
            <a:endParaRPr lang="en-IN" dirty="0"/>
          </a:p>
        </p:txBody>
      </p:sp>
    </p:spTree>
    <p:extLst>
      <p:ext uri="{BB962C8B-B14F-4D97-AF65-F5344CB8AC3E}">
        <p14:creationId xmlns:p14="http://schemas.microsoft.com/office/powerpoint/2010/main" val="342552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3B3D9-2145-4337-93F0-ADF136A0D457}"/>
              </a:ext>
            </a:extLst>
          </p:cNvPr>
          <p:cNvSpPr>
            <a:spLocks noGrp="1"/>
          </p:cNvSpPr>
          <p:nvPr>
            <p:ph idx="1"/>
          </p:nvPr>
        </p:nvSpPr>
        <p:spPr/>
        <p:txBody>
          <a:bodyPr/>
          <a:lstStyle/>
          <a:p>
            <a:endParaRPr lang="en-IN" dirty="0"/>
          </a:p>
          <a:p>
            <a:endParaRPr lang="en-IN" dirty="0"/>
          </a:p>
          <a:p>
            <a:pPr marL="0" indent="0">
              <a:buNone/>
            </a:pPr>
            <a:r>
              <a:rPr lang="en-IN" dirty="0"/>
              <a:t>		  	</a:t>
            </a:r>
          </a:p>
          <a:p>
            <a:pPr marL="0" indent="0">
              <a:buNone/>
            </a:pPr>
            <a:r>
              <a:rPr lang="en-IN" sz="5400" dirty="0"/>
              <a:t>              THANK YOU</a:t>
            </a:r>
          </a:p>
        </p:txBody>
      </p:sp>
    </p:spTree>
    <p:extLst>
      <p:ext uri="{BB962C8B-B14F-4D97-AF65-F5344CB8AC3E}">
        <p14:creationId xmlns:p14="http://schemas.microsoft.com/office/powerpoint/2010/main" val="241318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334000"/>
          </a:xfrm>
        </p:spPr>
        <p:txBody>
          <a:bodyPr>
            <a:normAutofit/>
          </a:bodyPr>
          <a:lstStyle/>
          <a:p>
            <a:pPr marL="0" indent="0">
              <a:buNone/>
            </a:pPr>
            <a:r>
              <a:rPr lang="en-US" sz="3000" b="1" dirty="0">
                <a:latin typeface="Times New Roman" pitchFamily="18" charset="0"/>
                <a:cs typeface="Times New Roman" pitchFamily="18" charset="0"/>
              </a:rPr>
              <a:t>                 </a:t>
            </a:r>
            <a:r>
              <a:rPr lang="en-US" sz="3600" b="1" dirty="0">
                <a:cs typeface="Times New Roman" pitchFamily="18" charset="0"/>
              </a:rPr>
              <a:t>PROBLEM STATEMENT</a:t>
            </a:r>
          </a:p>
          <a:p>
            <a:pPr marL="0" indent="0">
              <a:buNone/>
            </a:pPr>
            <a:r>
              <a:rPr lang="en-US" sz="2800"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Even though technology is developed a lot, we are still using humans to accomplish some basic tasks like sending circulars to each class and also surveying all the classrooms is not an easy task for a single person. So we came up with a solution to send a Human Assistance Robot to complete our tasks</a:t>
            </a:r>
            <a:r>
              <a:rPr lang="en-US" sz="3200" dirty="0">
                <a:latin typeface="Times New Roman" pitchFamily="18" charset="0"/>
                <a:cs typeface="Times New Roman" pitchFamily="18" charset="0"/>
              </a:rPr>
              <a:t>.</a:t>
            </a:r>
          </a:p>
          <a:p>
            <a:pPr marL="0" indent="0">
              <a:buNone/>
            </a:pP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2E8D-EEFD-4B82-BDCC-1D97F816DA0B}"/>
              </a:ext>
            </a:extLst>
          </p:cNvPr>
          <p:cNvSpPr>
            <a:spLocks noGrp="1"/>
          </p:cNvSpPr>
          <p:nvPr>
            <p:ph type="title"/>
          </p:nvPr>
        </p:nvSpPr>
        <p:spPr>
          <a:xfrm>
            <a:off x="228600" y="990600"/>
            <a:ext cx="8229600" cy="1159412"/>
          </a:xfrm>
        </p:spPr>
        <p:txBody>
          <a:bodyPr/>
          <a:lstStyle/>
          <a:p>
            <a:r>
              <a:rPr lang="en-IN" sz="3600" b="1" dirty="0"/>
              <a:t>INTRODUCTION</a:t>
            </a:r>
            <a:endParaRPr lang="en-IN" b="1" dirty="0"/>
          </a:p>
        </p:txBody>
      </p:sp>
      <p:sp>
        <p:nvSpPr>
          <p:cNvPr id="3" name="Content Placeholder 2">
            <a:extLst>
              <a:ext uri="{FF2B5EF4-FFF2-40B4-BE49-F238E27FC236}">
                <a16:creationId xmlns:a16="http://schemas.microsoft.com/office/drawing/2014/main" id="{AC0FC8FB-2CC7-4E7A-8CC2-393D108C24B0}"/>
              </a:ext>
            </a:extLst>
          </p:cNvPr>
          <p:cNvSpPr>
            <a:spLocks noGrp="1"/>
          </p:cNvSpPr>
          <p:nvPr>
            <p:ph idx="1"/>
          </p:nvPr>
        </p:nvSpPr>
        <p:spPr>
          <a:xfrm>
            <a:off x="228600" y="1905000"/>
            <a:ext cx="8915400" cy="5334000"/>
          </a:xfrm>
        </p:spPr>
        <p:txBody>
          <a:bodyPr>
            <a:noAutofit/>
          </a:bodyPr>
          <a:lstStyle/>
          <a:p>
            <a:pPr marL="0" indent="0">
              <a:buNone/>
            </a:pPr>
            <a:r>
              <a:rPr lang="en-IN" sz="2800" dirty="0">
                <a:latin typeface="Times New Roman" panose="02020603050405020304" pitchFamily="18" charset="0"/>
                <a:cs typeface="Times New Roman" panose="02020603050405020304" pitchFamily="18" charset="0"/>
              </a:rPr>
              <a:t>                  </a:t>
            </a:r>
            <a:r>
              <a:rPr lang="en-US" sz="2800" dirty="0">
                <a:latin typeface="Times New Roman" pitchFamily="18" charset="0"/>
                <a:cs typeface="Times New Roman" pitchFamily="18" charset="0"/>
              </a:rPr>
              <a:t> “Technology makes life easier”</a:t>
            </a:r>
          </a:p>
          <a:p>
            <a:pPr marL="0" indent="0">
              <a:buNone/>
            </a:pPr>
            <a:r>
              <a:rPr lang="en-US" sz="2800" dirty="0">
                <a:latin typeface="Times New Roman" pitchFamily="18" charset="0"/>
                <a:cs typeface="Times New Roman" pitchFamily="18" charset="0"/>
              </a:rPr>
              <a:t>Here comes  another technology to assist humans. Yes, It is a human assistance robot. We aim to make a robot that performs the following tasks.</a:t>
            </a:r>
          </a:p>
          <a:p>
            <a:pPr>
              <a:buFont typeface="Wingdings" panose="05000000000000000000" pitchFamily="2" charset="2"/>
              <a:buChar char="Ø"/>
            </a:pPr>
            <a:r>
              <a:rPr lang="en-US" sz="2800" dirty="0">
                <a:latin typeface="Times New Roman" pitchFamily="18" charset="0"/>
                <a:cs typeface="Times New Roman" pitchFamily="18" charset="0"/>
              </a:rPr>
              <a:t>It takes its instruction from administrator through GUI to deliver circulars from class to class and also receives the acknowledgement for the same.  </a:t>
            </a:r>
          </a:p>
          <a:p>
            <a:pPr>
              <a:buFont typeface="Wingdings" panose="05000000000000000000" pitchFamily="2" charset="2"/>
              <a:buChar char="Ø"/>
            </a:pPr>
            <a:r>
              <a:rPr lang="en-US" sz="2800" dirty="0">
                <a:latin typeface="Times New Roman" pitchFamily="18" charset="0"/>
                <a:cs typeface="Times New Roman" pitchFamily="18" charset="0"/>
              </a:rPr>
              <a:t>It also takes survey by uploading the photograph to cloud when required.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52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BF7E-AE0B-4C4C-9DC8-EDD97129C026}"/>
              </a:ext>
            </a:extLst>
          </p:cNvPr>
          <p:cNvSpPr>
            <a:spLocks noGrp="1"/>
          </p:cNvSpPr>
          <p:nvPr>
            <p:ph type="title"/>
          </p:nvPr>
        </p:nvSpPr>
        <p:spPr>
          <a:xfrm>
            <a:off x="117038" y="1143000"/>
            <a:ext cx="8229600" cy="1143000"/>
          </a:xfrm>
        </p:spPr>
        <p:txBody>
          <a:bodyPr>
            <a:normAutofit/>
          </a:bodyPr>
          <a:lstStyle/>
          <a:p>
            <a:r>
              <a:rPr lang="en-IN" sz="3600" b="1" dirty="0"/>
              <a:t>WORK FLOW</a:t>
            </a:r>
          </a:p>
        </p:txBody>
      </p:sp>
      <p:pic>
        <p:nvPicPr>
          <p:cNvPr id="5" name="Content Placeholder 4">
            <a:extLst>
              <a:ext uri="{FF2B5EF4-FFF2-40B4-BE49-F238E27FC236}">
                <a16:creationId xmlns:a16="http://schemas.microsoft.com/office/drawing/2014/main" id="{20409E5A-FBE1-4836-8F0F-1746F6AA1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2160"/>
            <a:ext cx="5715000" cy="3516868"/>
          </a:xfrm>
        </p:spPr>
      </p:pic>
      <p:pic>
        <p:nvPicPr>
          <p:cNvPr id="11" name="Picture 10">
            <a:extLst>
              <a:ext uri="{FF2B5EF4-FFF2-40B4-BE49-F238E27FC236}">
                <a16:creationId xmlns:a16="http://schemas.microsoft.com/office/drawing/2014/main" id="{A22B2FDE-13DD-46AC-B781-CAF4CF874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10235"/>
            <a:ext cx="3134162" cy="3957165"/>
          </a:xfrm>
          <a:prstGeom prst="rect">
            <a:avLst/>
          </a:prstGeom>
        </p:spPr>
      </p:pic>
    </p:spTree>
    <p:extLst>
      <p:ext uri="{BB962C8B-B14F-4D97-AF65-F5344CB8AC3E}">
        <p14:creationId xmlns:p14="http://schemas.microsoft.com/office/powerpoint/2010/main" val="10591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B2B2-B66E-4023-B57E-54329DB31505}"/>
              </a:ext>
            </a:extLst>
          </p:cNvPr>
          <p:cNvSpPr>
            <a:spLocks noGrp="1"/>
          </p:cNvSpPr>
          <p:nvPr>
            <p:ph type="title"/>
          </p:nvPr>
        </p:nvSpPr>
        <p:spPr>
          <a:xfrm>
            <a:off x="339735" y="990600"/>
            <a:ext cx="8229600" cy="914400"/>
          </a:xfrm>
        </p:spPr>
        <p:txBody>
          <a:bodyPr>
            <a:normAutofit/>
          </a:bodyPr>
          <a:lstStyle/>
          <a:p>
            <a:r>
              <a:rPr lang="en-IN" sz="3600" b="1" dirty="0"/>
              <a:t>PROJECT FLOW</a:t>
            </a:r>
          </a:p>
        </p:txBody>
      </p:sp>
      <p:pic>
        <p:nvPicPr>
          <p:cNvPr id="19" name="Content Placeholder 18">
            <a:extLst>
              <a:ext uri="{FF2B5EF4-FFF2-40B4-BE49-F238E27FC236}">
                <a16:creationId xmlns:a16="http://schemas.microsoft.com/office/drawing/2014/main" id="{4833521E-56E0-4936-9509-F706AF202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600"/>
            <a:ext cx="9144000" cy="4724400"/>
          </a:xfrm>
        </p:spPr>
      </p:pic>
    </p:spTree>
    <p:extLst>
      <p:ext uri="{BB962C8B-B14F-4D97-AF65-F5344CB8AC3E}">
        <p14:creationId xmlns:p14="http://schemas.microsoft.com/office/powerpoint/2010/main" val="274739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5BF8E-CBAC-446B-8092-A859C9401656}"/>
              </a:ext>
            </a:extLst>
          </p:cNvPr>
          <p:cNvSpPr>
            <a:spLocks noGrp="1"/>
          </p:cNvSpPr>
          <p:nvPr>
            <p:ph idx="1"/>
          </p:nvPr>
        </p:nvSpPr>
        <p:spPr>
          <a:xfrm>
            <a:off x="152400" y="1295400"/>
            <a:ext cx="8534400" cy="5029200"/>
          </a:xfrm>
        </p:spPr>
        <p:txBody>
          <a:bodyPr/>
          <a:lstStyle/>
          <a:p>
            <a:r>
              <a:rPr lang="en-IN" sz="3600" b="1" dirty="0"/>
              <a:t>BLOCK DIAGRAM</a:t>
            </a:r>
          </a:p>
          <a:p>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348C243E-19B4-4A0D-89CA-E8C4DF7E7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4572000"/>
          </a:xfrm>
          <a:prstGeom prst="rect">
            <a:avLst/>
          </a:prstGeom>
        </p:spPr>
      </p:pic>
    </p:spTree>
    <p:extLst>
      <p:ext uri="{BB962C8B-B14F-4D97-AF65-F5344CB8AC3E}">
        <p14:creationId xmlns:p14="http://schemas.microsoft.com/office/powerpoint/2010/main" val="37480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B2B2-B66E-4023-B57E-54329DB31505}"/>
              </a:ext>
            </a:extLst>
          </p:cNvPr>
          <p:cNvSpPr>
            <a:spLocks noGrp="1"/>
          </p:cNvSpPr>
          <p:nvPr>
            <p:ph type="title"/>
          </p:nvPr>
        </p:nvSpPr>
        <p:spPr>
          <a:xfrm>
            <a:off x="304800" y="1066800"/>
            <a:ext cx="8229600" cy="1143000"/>
          </a:xfrm>
        </p:spPr>
        <p:txBody>
          <a:bodyPr/>
          <a:lstStyle/>
          <a:p>
            <a:r>
              <a:rPr lang="en-IN" dirty="0"/>
              <a:t>TOOLS USED</a:t>
            </a:r>
          </a:p>
        </p:txBody>
      </p:sp>
      <p:sp>
        <p:nvSpPr>
          <p:cNvPr id="3" name="Content Placeholder 2">
            <a:extLst>
              <a:ext uri="{FF2B5EF4-FFF2-40B4-BE49-F238E27FC236}">
                <a16:creationId xmlns:a16="http://schemas.microsoft.com/office/drawing/2014/main" id="{0150F0A7-8716-4B9A-9142-68F97A95BCB2}"/>
              </a:ext>
            </a:extLst>
          </p:cNvPr>
          <p:cNvSpPr>
            <a:spLocks noGrp="1"/>
          </p:cNvSpPr>
          <p:nvPr>
            <p:ph idx="1"/>
          </p:nvPr>
        </p:nvSpPr>
        <p:spPr>
          <a:xfrm>
            <a:off x="457200" y="1981200"/>
            <a:ext cx="8229600" cy="4419600"/>
          </a:xfrm>
        </p:spPr>
        <p:txBody>
          <a:bodyPr/>
          <a:lstStyle/>
          <a:p>
            <a:r>
              <a:rPr lang="en-IN" dirty="0"/>
              <a:t>Raspberry pi Operating System</a:t>
            </a:r>
          </a:p>
          <a:p>
            <a:r>
              <a:rPr lang="en-IN" dirty="0"/>
              <a:t>VNC Viewer</a:t>
            </a:r>
          </a:p>
          <a:p>
            <a:r>
              <a:rPr lang="en-IN" dirty="0"/>
              <a:t>Putty</a:t>
            </a:r>
          </a:p>
          <a:p>
            <a:r>
              <a:rPr lang="en-IN" dirty="0"/>
              <a:t>Proteus</a:t>
            </a:r>
          </a:p>
          <a:p>
            <a:r>
              <a:rPr lang="en-IN" dirty="0"/>
              <a:t>Arduino</a:t>
            </a:r>
          </a:p>
        </p:txBody>
      </p:sp>
      <p:pic>
        <p:nvPicPr>
          <p:cNvPr id="5" name="Picture 4">
            <a:extLst>
              <a:ext uri="{FF2B5EF4-FFF2-40B4-BE49-F238E27FC236}">
                <a16:creationId xmlns:a16="http://schemas.microsoft.com/office/drawing/2014/main" id="{6150847E-B345-4115-AB7E-6E57C845E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4116" y="4955996"/>
            <a:ext cx="1747124" cy="1304265"/>
          </a:xfrm>
          <a:prstGeom prst="rect">
            <a:avLst/>
          </a:prstGeom>
        </p:spPr>
      </p:pic>
      <p:pic>
        <p:nvPicPr>
          <p:cNvPr id="7" name="Picture 6">
            <a:extLst>
              <a:ext uri="{FF2B5EF4-FFF2-40B4-BE49-F238E27FC236}">
                <a16:creationId xmlns:a16="http://schemas.microsoft.com/office/drawing/2014/main" id="{BBB2154C-3895-44FC-B6AB-C6E0F83F2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99" y="3268422"/>
            <a:ext cx="2085901" cy="1845155"/>
          </a:xfrm>
          <a:prstGeom prst="rect">
            <a:avLst/>
          </a:prstGeom>
        </p:spPr>
      </p:pic>
      <p:pic>
        <p:nvPicPr>
          <p:cNvPr id="9" name="Picture 8">
            <a:extLst>
              <a:ext uri="{FF2B5EF4-FFF2-40B4-BE49-F238E27FC236}">
                <a16:creationId xmlns:a16="http://schemas.microsoft.com/office/drawing/2014/main" id="{925E8DD0-8AEC-44D6-B88C-3C44F4E026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516" y="1486648"/>
            <a:ext cx="2038204" cy="1845155"/>
          </a:xfrm>
          <a:prstGeom prst="rect">
            <a:avLst/>
          </a:prstGeom>
        </p:spPr>
      </p:pic>
    </p:spTree>
    <p:extLst>
      <p:ext uri="{BB962C8B-B14F-4D97-AF65-F5344CB8AC3E}">
        <p14:creationId xmlns:p14="http://schemas.microsoft.com/office/powerpoint/2010/main" val="364196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4B5A1-C1CF-4C35-B511-6AC263BE361E}"/>
              </a:ext>
            </a:extLst>
          </p:cNvPr>
          <p:cNvSpPr>
            <a:spLocks noGrp="1"/>
          </p:cNvSpPr>
          <p:nvPr>
            <p:ph idx="1"/>
          </p:nvPr>
        </p:nvSpPr>
        <p:spPr>
          <a:xfrm>
            <a:off x="0" y="1219200"/>
            <a:ext cx="9144000" cy="5257800"/>
          </a:xfrm>
        </p:spPr>
        <p:txBody>
          <a:bodyPr/>
          <a:lstStyle/>
          <a:p>
            <a:pPr marL="0" indent="0">
              <a:buNone/>
            </a:pPr>
            <a:r>
              <a:rPr lang="en-IN" dirty="0"/>
              <a:t>                              </a:t>
            </a:r>
            <a:r>
              <a:rPr lang="en-IN" b="1" dirty="0"/>
              <a:t>RASPBERRY PI</a:t>
            </a:r>
          </a:p>
          <a:p>
            <a:r>
              <a:rPr lang="en-US" sz="2400" b="0" i="0" dirty="0">
                <a:effectLst/>
                <a:latin typeface="Times New Roman" panose="02020603050405020304" pitchFamily="18" charset="0"/>
                <a:cs typeface="Times New Roman" panose="02020603050405020304" pitchFamily="18" charset="0"/>
              </a:rPr>
              <a:t>Raspberry Pi is a credit card sized single board computer which can do everything a normal PC can do. Raspberry Pi 3. It is a low cost CPU which can be used as a general purpose PC for web surfing, video streaming etc.</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2DE9EE-B93B-4B9F-86E1-5EA481C13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940619" y="3623705"/>
            <a:ext cx="3205624" cy="2437662"/>
          </a:xfrm>
          <a:prstGeom prst="rect">
            <a:avLst/>
          </a:prstGeom>
        </p:spPr>
      </p:pic>
      <p:pic>
        <p:nvPicPr>
          <p:cNvPr id="7" name="Picture 6">
            <a:extLst>
              <a:ext uri="{FF2B5EF4-FFF2-40B4-BE49-F238E27FC236}">
                <a16:creationId xmlns:a16="http://schemas.microsoft.com/office/drawing/2014/main" id="{F9CF2DE5-AC53-4F86-816F-38F515194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55" y="3299496"/>
            <a:ext cx="5806205" cy="3205625"/>
          </a:xfrm>
          <a:prstGeom prst="rect">
            <a:avLst/>
          </a:prstGeom>
        </p:spPr>
      </p:pic>
    </p:spTree>
    <p:extLst>
      <p:ext uri="{BB962C8B-B14F-4D97-AF65-F5344CB8AC3E}">
        <p14:creationId xmlns:p14="http://schemas.microsoft.com/office/powerpoint/2010/main" val="237651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B2B2-B66E-4023-B57E-54329DB31505}"/>
              </a:ext>
            </a:extLst>
          </p:cNvPr>
          <p:cNvSpPr>
            <a:spLocks noGrp="1"/>
          </p:cNvSpPr>
          <p:nvPr>
            <p:ph type="title"/>
          </p:nvPr>
        </p:nvSpPr>
        <p:spPr>
          <a:xfrm>
            <a:off x="455341" y="1295400"/>
            <a:ext cx="8229600" cy="762000"/>
          </a:xfrm>
        </p:spPr>
        <p:txBody>
          <a:bodyPr>
            <a:noAutofit/>
          </a:bodyPr>
          <a:lstStyle/>
          <a:p>
            <a:r>
              <a:rPr lang="en-IN" sz="3600" b="1" dirty="0"/>
              <a:t>IMPLEMENTATION STEPS </a:t>
            </a:r>
            <a:br>
              <a:rPr lang="en-IN" sz="3600" b="1" dirty="0"/>
            </a:br>
            <a:endParaRPr lang="en-IN" sz="3600" b="1" dirty="0"/>
          </a:p>
        </p:txBody>
      </p:sp>
      <p:sp>
        <p:nvSpPr>
          <p:cNvPr id="11" name="Content Placeholder 10">
            <a:extLst>
              <a:ext uri="{FF2B5EF4-FFF2-40B4-BE49-F238E27FC236}">
                <a16:creationId xmlns:a16="http://schemas.microsoft.com/office/drawing/2014/main" id="{89D6E9A6-E3E6-4F33-ABC3-B3AF3137FF88}"/>
              </a:ext>
            </a:extLst>
          </p:cNvPr>
          <p:cNvSpPr>
            <a:spLocks noGrp="1"/>
          </p:cNvSpPr>
          <p:nvPr>
            <p:ph idx="1"/>
          </p:nvPr>
        </p:nvSpPr>
        <p:spPr/>
        <p:txBody>
          <a:bodyPr>
            <a:normAutofit/>
          </a:bodyPr>
          <a:lstStyle/>
          <a:p>
            <a:r>
              <a:rPr lang="en-IN" sz="2000" dirty="0"/>
              <a:t>IN RASPBERRY PI</a:t>
            </a:r>
          </a:p>
          <a:p>
            <a:pPr marL="0" indent="0">
              <a:buNone/>
            </a:pPr>
            <a:endParaRPr lang="en-IN" sz="2000" dirty="0"/>
          </a:p>
        </p:txBody>
      </p:sp>
      <p:pic>
        <p:nvPicPr>
          <p:cNvPr id="8" name="Picture 7">
            <a:extLst>
              <a:ext uri="{FF2B5EF4-FFF2-40B4-BE49-F238E27FC236}">
                <a16:creationId xmlns:a16="http://schemas.microsoft.com/office/drawing/2014/main" id="{499C9542-A451-473B-9019-C2346874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82" y="2057400"/>
            <a:ext cx="7776118" cy="4277386"/>
          </a:xfrm>
          <a:prstGeom prst="rect">
            <a:avLst/>
          </a:prstGeom>
        </p:spPr>
      </p:pic>
    </p:spTree>
    <p:extLst>
      <p:ext uri="{BB962C8B-B14F-4D97-AF65-F5344CB8AC3E}">
        <p14:creationId xmlns:p14="http://schemas.microsoft.com/office/powerpoint/2010/main" val="93328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566</Words>
  <Application>Microsoft Office PowerPoint</Application>
  <PresentationFormat>On-screen Show (4:3)</PresentationFormat>
  <Paragraphs>83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Raleway</vt:lpstr>
      <vt:lpstr>Times New Roman</vt:lpstr>
      <vt:lpstr>Wingdings</vt:lpstr>
      <vt:lpstr>Office Theme</vt:lpstr>
      <vt:lpstr>HUMAN ASSISTANCE ROBOT (SIMULATION MODULE)</vt:lpstr>
      <vt:lpstr>PowerPoint Presentation</vt:lpstr>
      <vt:lpstr>INTRODUCTION</vt:lpstr>
      <vt:lpstr>WORK FLOW</vt:lpstr>
      <vt:lpstr>PROJECT FLOW</vt:lpstr>
      <vt:lpstr>PowerPoint Presentation</vt:lpstr>
      <vt:lpstr>TOOLS USED</vt:lpstr>
      <vt:lpstr>PowerPoint Presentation</vt:lpstr>
      <vt:lpstr>IMPLEMENTATION STEPS  </vt:lpstr>
      <vt:lpstr>PowerPoint Presentation</vt:lpstr>
      <vt:lpstr>PowerPoint Presentation</vt:lpstr>
      <vt:lpstr>TRANSMISSION MODES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AJAY</dc:creator>
  <cp:lastModifiedBy>vamsi guttula</cp:lastModifiedBy>
  <cp:revision>99</cp:revision>
  <dcterms:created xsi:type="dcterms:W3CDTF">2006-08-16T00:00:00Z</dcterms:created>
  <dcterms:modified xsi:type="dcterms:W3CDTF">2021-05-16T12:59:38Z</dcterms:modified>
</cp:coreProperties>
</file>