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8" r:id="rId3"/>
    <p:sldId id="269" r:id="rId4"/>
    <p:sldId id="270" r:id="rId5"/>
    <p:sldId id="271" r:id="rId6"/>
    <p:sldId id="272" r:id="rId7"/>
    <p:sldId id="273" r:id="rId8"/>
    <p:sldId id="259" r:id="rId9"/>
    <p:sldId id="256" r:id="rId10"/>
    <p:sldId id="257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E72F-316D-4988-AF70-6C2EAC1E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B84B2-EFC2-47F6-954F-9EC399D67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81519-9231-4407-8475-115E2034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563D-4C55-44AD-848E-801033D49DF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90442-6BE5-45D6-B091-574F2FB9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5D396-6B51-4C71-B0CD-582E37D0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C31-1E08-4ADC-8A47-9DEE031C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1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B8DD-3430-49EE-B354-3AEC81A8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497D3-1D24-47C9-9E96-4423E4C01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D8BCC-7F94-4E73-A93B-BF9F1F5D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563D-4C55-44AD-848E-801033D49DF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5CA51-E4D5-445D-B857-0C62C515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10CD-8403-4887-A887-F13304F8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C31-1E08-4ADC-8A47-9DEE031C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A58A8-747A-4821-9019-887B4D122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4E1EA-CBBD-4024-A7C6-D86C1AE17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94ECC-7D2A-442B-9FC4-DCBF5EDA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563D-4C55-44AD-848E-801033D49DF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132D-A0F1-4534-8F66-825244C9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D98AD-14F3-4ACC-8DFD-7B96E771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C31-1E08-4ADC-8A47-9DEE031C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9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6B9F-A414-4E7A-A656-95D5702D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BD8-A0B8-46E7-9A36-EE661933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BD598-8ADC-4175-9D5B-AF673636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563D-4C55-44AD-848E-801033D49DF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35780-D444-4460-BA45-37735D8B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49D83-D014-49B4-A51D-FE64DBA9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C31-1E08-4ADC-8A47-9DEE031C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1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946A-6F89-4187-81B7-DE0FD386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F0490-FCDF-4AEB-AD31-F7D6429C2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DAB1-1543-4266-8248-DFA1687E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563D-4C55-44AD-848E-801033D49DF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2ED2D-30D4-44AC-BACA-99AEB3FD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B7703-EBC4-4C05-86A9-377C679A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C31-1E08-4ADC-8A47-9DEE031C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2101-3C4D-4982-A897-62F39D2E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5035B-209B-4A62-9AF3-E26D077DF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C363B-101E-4A6A-B3EE-19F768087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F4C6-5466-4183-9337-F592365B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563D-4C55-44AD-848E-801033D49DF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9B81D-CC65-4D65-9C3F-08C7758C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F75D0-1BF0-40BA-B328-CCF71B42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C31-1E08-4ADC-8A47-9DEE031C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0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18D3-E775-4EB1-A968-33AD3638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BFE51-D818-47D1-B641-676927D21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01DF5-02C7-4124-B23C-637F34C3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D0E7A-FBCC-4339-8CFC-24F18DEAA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B99C4-00BC-46EE-9EB0-B153E91F9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0E757-2991-4537-9C50-90CFEE8E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563D-4C55-44AD-848E-801033D49DF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5605F-9AF9-43B7-B2BD-7D9D229A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65C00-EEAA-4072-AE03-799B4367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C31-1E08-4ADC-8A47-9DEE031C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6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3315-3DB5-42D5-8498-B4436EA4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B5BC8-D95E-4A13-8BE4-B0F03084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563D-4C55-44AD-848E-801033D49DF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79DEC-7B89-40C8-9307-834FA880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73507-999F-4FBF-B0BA-5C3EC1C4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C31-1E08-4ADC-8A47-9DEE031C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3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49EDF-5166-442D-A8F2-B92A467D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563D-4C55-44AD-848E-801033D49DF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80D6C-85DA-46D3-8D81-8DC320C1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BA3DE-31F4-41C6-B94C-652A761B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C31-1E08-4ADC-8A47-9DEE031C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1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7182-4473-4504-AACC-84F4E85F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BDF2-F10D-49C4-B52A-5050CABFF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1B6BF-0CD0-4B7C-A5F0-EC2424E3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A8C24-FC17-4D01-901A-923A5DEC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563D-4C55-44AD-848E-801033D49DF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D086D-6A16-4CF7-A729-CF10B376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6116-72B2-4D25-8DB3-A88FB21A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C31-1E08-4ADC-8A47-9DEE031C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55FE-5000-430C-A664-27834797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AF67A-F781-4A6F-8BDA-6FEFBBFDB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4B982-A222-4C5B-93D5-68BED7C3D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D8ED9-C08E-4F85-BB20-E877CC28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563D-4C55-44AD-848E-801033D49DF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4FAD9-6860-4B36-9904-97532488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E9AB1-5B8C-4D91-B7CE-F3BDE1B9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CC31-1E08-4ADC-8A47-9DEE031C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4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5A484-320B-4E6D-AE81-860895C5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5C830-276B-4AF9-9313-C72F2E137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02957-CFE3-4B16-9496-3551DCED2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8563D-4C55-44AD-848E-801033D49DF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4D857-EEE5-440E-8E5C-79531B385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53DC-93A8-44A5-93FE-D82A54122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CC31-1E08-4ADC-8A47-9DEE031C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4357" cy="434340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85FCA-87BE-44D4-84DB-8D0446278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31353"/>
            <a:ext cx="7736255" cy="3181135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W209 Project - Midterm Presentation</a:t>
            </a:r>
            <a:br>
              <a:rPr lang="en-US" sz="6600">
                <a:solidFill>
                  <a:srgbClr val="FFFFFF"/>
                </a:solidFill>
              </a:rPr>
            </a:br>
            <a:r>
              <a:rPr lang="en-US" sz="6600">
                <a:solidFill>
                  <a:srgbClr val="FFFFFF"/>
                </a:solidFill>
              </a:rPr>
              <a:t>Bitcoin The New Gold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2102827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" y="4932939"/>
            <a:ext cx="11277601" cy="146614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30114-2505-46E7-8578-67873F9FD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669" y="5184138"/>
            <a:ext cx="10008863" cy="963741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Team 1: Jeffrey Adams, Pow Chang, Sweta Bhattacharya, Matt White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280AB2-77A5-4CB7-AF7D-1795CA8D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728167"/>
            <a:ext cx="2115455" cy="206545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7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600C4B8-6200-492D-A15D-AF40676835A2}"/>
              </a:ext>
            </a:extLst>
          </p:cNvPr>
          <p:cNvSpPr txBox="1"/>
          <p:nvPr/>
        </p:nvSpPr>
        <p:spPr>
          <a:xfrm>
            <a:off x="9797546" y="870701"/>
            <a:ext cx="2290355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can determine what task they want to perform with the chart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250304-0894-4376-A094-0F1BAAF62953}"/>
              </a:ext>
            </a:extLst>
          </p:cNvPr>
          <p:cNvSpPr txBox="1"/>
          <p:nvPr/>
        </p:nvSpPr>
        <p:spPr>
          <a:xfrm>
            <a:off x="9738512" y="6231379"/>
            <a:ext cx="247812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user can select what they would like to compare BTC to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8B44ED-9C7F-44BE-8B51-A0A62B4DE486}"/>
              </a:ext>
            </a:extLst>
          </p:cNvPr>
          <p:cNvSpPr txBox="1"/>
          <p:nvPr/>
        </p:nvSpPr>
        <p:spPr>
          <a:xfrm>
            <a:off x="9796743" y="5492715"/>
            <a:ext cx="241228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user will have different Chart Type options Depending on the task they select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1D9EA6-173E-4E90-BA9A-6026EA44DC2A}"/>
              </a:ext>
            </a:extLst>
          </p:cNvPr>
          <p:cNvSpPr txBox="1"/>
          <p:nvPr/>
        </p:nvSpPr>
        <p:spPr>
          <a:xfrm>
            <a:off x="174575" y="114197"/>
            <a:ext cx="832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Dashboard Mockup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9AF1D1-5518-4733-8747-03B4008FCEC1}"/>
              </a:ext>
            </a:extLst>
          </p:cNvPr>
          <p:cNvGrpSpPr/>
          <p:nvPr/>
        </p:nvGrpSpPr>
        <p:grpSpPr>
          <a:xfrm>
            <a:off x="104508" y="696680"/>
            <a:ext cx="9605554" cy="6047123"/>
            <a:chOff x="104508" y="696680"/>
            <a:chExt cx="9605554" cy="604712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466C76E-7B40-4003-A74A-E9E8A8CD920C}"/>
                </a:ext>
              </a:extLst>
            </p:cNvPr>
            <p:cNvGrpSpPr/>
            <p:nvPr/>
          </p:nvGrpSpPr>
          <p:grpSpPr>
            <a:xfrm>
              <a:off x="104508" y="696680"/>
              <a:ext cx="9605554" cy="6047123"/>
              <a:chOff x="104508" y="696680"/>
              <a:chExt cx="9605554" cy="604712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3CAC541-390F-4538-8D50-826AEE7B96EC}"/>
                  </a:ext>
                </a:extLst>
              </p:cNvPr>
              <p:cNvSpPr/>
              <p:nvPr/>
            </p:nvSpPr>
            <p:spPr>
              <a:xfrm>
                <a:off x="104508" y="696680"/>
                <a:ext cx="9605554" cy="60471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9208A1E-C358-4A73-AD7E-ADCA574BB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1189" y="1553916"/>
                <a:ext cx="9413683" cy="4077405"/>
              </a:xfrm>
              <a:prstGeom prst="rect">
                <a:avLst/>
              </a:prstGeom>
            </p:spPr>
          </p:pic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D5AB373-676C-4CD3-A6F3-8ADD9FDD5361}"/>
                  </a:ext>
                </a:extLst>
              </p:cNvPr>
              <p:cNvGrpSpPr/>
              <p:nvPr/>
            </p:nvGrpSpPr>
            <p:grpSpPr>
              <a:xfrm>
                <a:off x="191189" y="5712508"/>
                <a:ext cx="7225164" cy="319554"/>
                <a:chOff x="276068" y="6889040"/>
                <a:chExt cx="7225164" cy="31955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515F33E-D830-4048-A09D-E3905C03F572}"/>
                    </a:ext>
                  </a:extLst>
                </p:cNvPr>
                <p:cNvSpPr txBox="1"/>
                <p:nvPr/>
              </p:nvSpPr>
              <p:spPr>
                <a:xfrm>
                  <a:off x="276068" y="6900817"/>
                  <a:ext cx="17765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Chart Type: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19636FF-615F-4285-B1F4-E5955F1C7334}"/>
                    </a:ext>
                  </a:extLst>
                </p:cNvPr>
                <p:cNvGrpSpPr/>
                <p:nvPr/>
              </p:nvGrpSpPr>
              <p:grpSpPr>
                <a:xfrm>
                  <a:off x="2152631" y="6889040"/>
                  <a:ext cx="5348601" cy="319554"/>
                  <a:chOff x="3035871" y="6166020"/>
                  <a:chExt cx="5348601" cy="319554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B9A698C1-7592-4D13-9082-9B8995CF4B1F}"/>
                      </a:ext>
                    </a:extLst>
                  </p:cNvPr>
                  <p:cNvSpPr/>
                  <p:nvPr/>
                </p:nvSpPr>
                <p:spPr>
                  <a:xfrm>
                    <a:off x="3035871" y="6288142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64892F3-C653-4FC5-86F3-479A2D0AE92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621" y="6177797"/>
                    <a:ext cx="155433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Close Price</a:t>
                    </a: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935D0D2-E26D-4475-AE35-87E1341EED3F}"/>
                      </a:ext>
                    </a:extLst>
                  </p:cNvPr>
                  <p:cNvSpPr/>
                  <p:nvPr/>
                </p:nvSpPr>
                <p:spPr>
                  <a:xfrm>
                    <a:off x="4506443" y="6276365"/>
                    <a:ext cx="96322" cy="8708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C2479E2-7EBD-4C06-8270-385C66B126D3}"/>
                      </a:ext>
                    </a:extLst>
                  </p:cNvPr>
                  <p:cNvSpPr txBox="1"/>
                  <p:nvPr/>
                </p:nvSpPr>
                <p:spPr>
                  <a:xfrm>
                    <a:off x="4663193" y="6166020"/>
                    <a:ext cx="126723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Log Close Price</a:t>
                    </a: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35530DCA-DCA7-405F-B6DF-E942AD296775}"/>
                      </a:ext>
                    </a:extLst>
                  </p:cNvPr>
                  <p:cNvSpPr/>
                  <p:nvPr/>
                </p:nvSpPr>
                <p:spPr>
                  <a:xfrm>
                    <a:off x="6126071" y="6276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B1CBF3F-A847-4952-B24E-F2DF051A1893}"/>
                      </a:ext>
                    </a:extLst>
                  </p:cNvPr>
                  <p:cNvSpPr txBox="1"/>
                  <p:nvPr/>
                </p:nvSpPr>
                <p:spPr>
                  <a:xfrm>
                    <a:off x="6282821" y="6166020"/>
                    <a:ext cx="8933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ATR</a:t>
                    </a: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C56066A7-9EC5-4BAA-8B66-5260DC488308}"/>
                      </a:ext>
                    </a:extLst>
                  </p:cNvPr>
                  <p:cNvSpPr/>
                  <p:nvPr/>
                </p:nvSpPr>
                <p:spPr>
                  <a:xfrm>
                    <a:off x="7079809" y="6276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A7A70CF-9CC2-4E04-B546-04403E2F359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559" y="6166020"/>
                    <a:ext cx="114791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Daily Returns</a:t>
                    </a:r>
                  </a:p>
                </p:txBody>
              </p:sp>
            </p:grp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19C8832-F734-4B9C-98F5-8121225EEAC0}"/>
                  </a:ext>
                </a:extLst>
              </p:cNvPr>
              <p:cNvGrpSpPr/>
              <p:nvPr/>
            </p:nvGrpSpPr>
            <p:grpSpPr>
              <a:xfrm>
                <a:off x="1921209" y="1053574"/>
                <a:ext cx="6302002" cy="369332"/>
                <a:chOff x="2789745" y="924313"/>
                <a:chExt cx="6302002" cy="36933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ED76016A-A4B8-4F3B-9ED6-BF29ED4119D5}"/>
                    </a:ext>
                  </a:extLst>
                </p:cNvPr>
                <p:cNvGrpSpPr/>
                <p:nvPr/>
              </p:nvGrpSpPr>
              <p:grpSpPr>
                <a:xfrm>
                  <a:off x="2789745" y="924313"/>
                  <a:ext cx="6302002" cy="369332"/>
                  <a:chOff x="2789745" y="924313"/>
                  <a:chExt cx="6302002" cy="369332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9C02D2A-CF66-4CBF-90DF-A68F760D9D6A}"/>
                      </a:ext>
                    </a:extLst>
                  </p:cNvPr>
                  <p:cNvSpPr txBox="1"/>
                  <p:nvPr/>
                </p:nvSpPr>
                <p:spPr>
                  <a:xfrm>
                    <a:off x="2789745" y="924313"/>
                    <a:ext cx="29447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Tasks: </a:t>
                    </a:r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ED4DD6EF-B109-4F35-A64E-33551DA0D590}"/>
                      </a:ext>
                    </a:extLst>
                  </p:cNvPr>
                  <p:cNvGrpSpPr/>
                  <p:nvPr/>
                </p:nvGrpSpPr>
                <p:grpSpPr>
                  <a:xfrm>
                    <a:off x="3956002" y="965595"/>
                    <a:ext cx="5135745" cy="307777"/>
                    <a:chOff x="2986512" y="5454020"/>
                    <a:chExt cx="5135745" cy="307777"/>
                  </a:xfrm>
                </p:grpSpPr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C39E4DCE-66CD-4334-A108-BE8616DABB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6512" y="5564365"/>
                      <a:ext cx="96322" cy="8708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185A2A05-1CBE-4A71-AC7E-9AABFA5E1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3262" y="5454020"/>
                      <a:ext cx="257378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Compare BTC to other markets</a:t>
                      </a:r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D6C1B441-9C23-4512-B263-323BFDA045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829" y="5564365"/>
                      <a:ext cx="96322" cy="870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F96E5E05-81C6-4852-8FF5-4053BBD5B5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10578" y="5454020"/>
                      <a:ext cx="201167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BTC non-market factors</a:t>
                      </a:r>
                    </a:p>
                  </p:txBody>
                </p:sp>
              </p:grpSp>
            </p:grp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B838042-6819-485A-9561-F4AFDA0A84F7}"/>
                    </a:ext>
                  </a:extLst>
                </p:cNvPr>
                <p:cNvSpPr/>
                <p:nvPr/>
              </p:nvSpPr>
              <p:spPr>
                <a:xfrm>
                  <a:off x="2789745" y="924313"/>
                  <a:ext cx="6223626" cy="3653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1FEF357-4E4B-406B-96C3-22ABB401BD1D}"/>
                  </a:ext>
                </a:extLst>
              </p:cNvPr>
              <p:cNvGrpSpPr/>
              <p:nvPr/>
            </p:nvGrpSpPr>
            <p:grpSpPr>
              <a:xfrm>
                <a:off x="191189" y="6241617"/>
                <a:ext cx="9319124" cy="317915"/>
                <a:chOff x="218130" y="5751802"/>
                <a:chExt cx="9319124" cy="317915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2A8FE69-629A-432E-90BE-4543F6A15EEB}"/>
                    </a:ext>
                  </a:extLst>
                </p:cNvPr>
                <p:cNvSpPr txBox="1"/>
                <p:nvPr/>
              </p:nvSpPr>
              <p:spPr>
                <a:xfrm>
                  <a:off x="218130" y="5751802"/>
                  <a:ext cx="17765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Comparison with BTC:</a:t>
                  </a:r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8588F05-1804-4AAA-90F6-3F8AE7164FC1}"/>
                    </a:ext>
                  </a:extLst>
                </p:cNvPr>
                <p:cNvGrpSpPr/>
                <p:nvPr/>
              </p:nvGrpSpPr>
              <p:grpSpPr>
                <a:xfrm>
                  <a:off x="2103272" y="5761940"/>
                  <a:ext cx="5998973" cy="307777"/>
                  <a:chOff x="2986512" y="5454020"/>
                  <a:chExt cx="5998973" cy="307777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CFB2189A-3370-4B7E-B0BD-DDD22756E15C}"/>
                      </a:ext>
                    </a:extLst>
                  </p:cNvPr>
                  <p:cNvSpPr/>
                  <p:nvPr/>
                </p:nvSpPr>
                <p:spPr>
                  <a:xfrm>
                    <a:off x="2986512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25384ED-221D-427B-BB2D-C081D30CAAC4}"/>
                      </a:ext>
                    </a:extLst>
                  </p:cNvPr>
                  <p:cNvSpPr txBox="1"/>
                  <p:nvPr/>
                </p:nvSpPr>
                <p:spPr>
                  <a:xfrm>
                    <a:off x="3143262" y="5454020"/>
                    <a:ext cx="53175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All</a:t>
                    </a:r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F03B4629-4D44-419F-8622-D3E8918B4397}"/>
                      </a:ext>
                    </a:extLst>
                  </p:cNvPr>
                  <p:cNvSpPr/>
                  <p:nvPr/>
                </p:nvSpPr>
                <p:spPr>
                  <a:xfrm>
                    <a:off x="3727143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CA309B2-FB0C-49CC-880D-FF200EA42042}"/>
                      </a:ext>
                    </a:extLst>
                  </p:cNvPr>
                  <p:cNvSpPr txBox="1"/>
                  <p:nvPr/>
                </p:nvSpPr>
                <p:spPr>
                  <a:xfrm>
                    <a:off x="3883893" y="5454020"/>
                    <a:ext cx="12068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Index Funds</a:t>
                    </a:r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6D0A6710-8B91-4C7A-A3A7-D6D6A2840204}"/>
                      </a:ext>
                    </a:extLst>
                  </p:cNvPr>
                  <p:cNvSpPr/>
                  <p:nvPr/>
                </p:nvSpPr>
                <p:spPr>
                  <a:xfrm>
                    <a:off x="5151131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DA65A92-7EA0-429F-8A43-6E7329D4411B}"/>
                      </a:ext>
                    </a:extLst>
                  </p:cNvPr>
                  <p:cNvSpPr txBox="1"/>
                  <p:nvPr/>
                </p:nvSpPr>
                <p:spPr>
                  <a:xfrm>
                    <a:off x="5307881" y="5454020"/>
                    <a:ext cx="8933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All Stocks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1773789A-C9D9-4EA4-AAC6-68BEEB395387}"/>
                      </a:ext>
                    </a:extLst>
                  </p:cNvPr>
                  <p:cNvSpPr/>
                  <p:nvPr/>
                </p:nvSpPr>
                <p:spPr>
                  <a:xfrm>
                    <a:off x="6418369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6BF1373-7416-4837-B84F-ED29321B89DB}"/>
                      </a:ext>
                    </a:extLst>
                  </p:cNvPr>
                  <p:cNvSpPr txBox="1"/>
                  <p:nvPr/>
                </p:nvSpPr>
                <p:spPr>
                  <a:xfrm>
                    <a:off x="6575119" y="5454020"/>
                    <a:ext cx="101821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Tech Stocks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0600CF3C-82E2-467C-BA00-7BF0386126F6}"/>
                      </a:ext>
                    </a:extLst>
                  </p:cNvPr>
                  <p:cNvSpPr/>
                  <p:nvPr/>
                </p:nvSpPr>
                <p:spPr>
                  <a:xfrm>
                    <a:off x="7810516" y="5564365"/>
                    <a:ext cx="96322" cy="8708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A802123-D704-4A7F-8AB1-EAC5CACBCECE}"/>
                      </a:ext>
                    </a:extLst>
                  </p:cNvPr>
                  <p:cNvSpPr txBox="1"/>
                  <p:nvPr/>
                </p:nvSpPr>
                <p:spPr>
                  <a:xfrm>
                    <a:off x="7967266" y="5454020"/>
                    <a:ext cx="101821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Alt Coins</a:t>
                    </a:r>
                  </a:p>
                </p:txBody>
              </p:sp>
            </p:grp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0468A542-DE87-4EC9-BF88-3EFBB9D7834C}"/>
                    </a:ext>
                  </a:extLst>
                </p:cNvPr>
                <p:cNvSpPr/>
                <p:nvPr/>
              </p:nvSpPr>
              <p:spPr>
                <a:xfrm>
                  <a:off x="8173694" y="5872285"/>
                  <a:ext cx="96322" cy="870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1153AA2-2154-4FD5-9311-CEACFFE61727}"/>
                    </a:ext>
                  </a:extLst>
                </p:cNvPr>
                <p:cNvSpPr txBox="1"/>
                <p:nvPr/>
              </p:nvSpPr>
              <p:spPr>
                <a:xfrm>
                  <a:off x="8330444" y="5761940"/>
                  <a:ext cx="12068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Moving Ave</a:t>
                  </a:r>
                </a:p>
              </p:txBody>
            </p:sp>
          </p:grp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07387B8-70C7-4A90-B14C-05CB3D68C91D}"/>
                </a:ext>
              </a:extLst>
            </p:cNvPr>
            <p:cNvSpPr/>
            <p:nvPr/>
          </p:nvSpPr>
          <p:spPr>
            <a:xfrm>
              <a:off x="7572796" y="5818504"/>
              <a:ext cx="96322" cy="870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301BEC-0CD0-43AD-BC68-B449667DFA43}"/>
                </a:ext>
              </a:extLst>
            </p:cNvPr>
            <p:cNvSpPr txBox="1"/>
            <p:nvPr/>
          </p:nvSpPr>
          <p:spPr>
            <a:xfrm>
              <a:off x="7729546" y="5708159"/>
              <a:ext cx="1147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Returns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68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600C4B8-6200-492D-A15D-AF40676835A2}"/>
              </a:ext>
            </a:extLst>
          </p:cNvPr>
          <p:cNvSpPr txBox="1"/>
          <p:nvPr/>
        </p:nvSpPr>
        <p:spPr>
          <a:xfrm>
            <a:off x="9809684" y="5662974"/>
            <a:ext cx="22903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selects Daily returns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1D9EA6-173E-4E90-BA9A-6026EA44DC2A}"/>
              </a:ext>
            </a:extLst>
          </p:cNvPr>
          <p:cNvSpPr txBox="1"/>
          <p:nvPr/>
        </p:nvSpPr>
        <p:spPr>
          <a:xfrm>
            <a:off x="104508" y="175469"/>
            <a:ext cx="832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seems to be a correlation of BTC to Altcoins. Is it clearer when I look at returns?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BF3BB8-A29E-4F5F-BF61-9FB64843DC82}"/>
              </a:ext>
            </a:extLst>
          </p:cNvPr>
          <p:cNvGrpSpPr/>
          <p:nvPr/>
        </p:nvGrpSpPr>
        <p:grpSpPr>
          <a:xfrm>
            <a:off x="104508" y="696680"/>
            <a:ext cx="9605554" cy="6047123"/>
            <a:chOff x="104508" y="696680"/>
            <a:chExt cx="9605554" cy="604712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466C76E-7B40-4003-A74A-E9E8A8CD920C}"/>
                </a:ext>
              </a:extLst>
            </p:cNvPr>
            <p:cNvGrpSpPr/>
            <p:nvPr/>
          </p:nvGrpSpPr>
          <p:grpSpPr>
            <a:xfrm>
              <a:off x="104508" y="696680"/>
              <a:ext cx="9605554" cy="6047123"/>
              <a:chOff x="104508" y="696680"/>
              <a:chExt cx="9605554" cy="604712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3CAC541-390F-4538-8D50-826AEE7B96EC}"/>
                  </a:ext>
                </a:extLst>
              </p:cNvPr>
              <p:cNvSpPr/>
              <p:nvPr/>
            </p:nvSpPr>
            <p:spPr>
              <a:xfrm>
                <a:off x="104508" y="696680"/>
                <a:ext cx="9605554" cy="60471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9208A1E-C358-4A73-AD7E-ADCA574BB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1189" y="1553916"/>
                <a:ext cx="9413683" cy="4077405"/>
              </a:xfrm>
              <a:prstGeom prst="rect">
                <a:avLst/>
              </a:prstGeom>
            </p:spPr>
          </p:pic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D5AB373-676C-4CD3-A6F3-8ADD9FDD5361}"/>
                  </a:ext>
                </a:extLst>
              </p:cNvPr>
              <p:cNvGrpSpPr/>
              <p:nvPr/>
            </p:nvGrpSpPr>
            <p:grpSpPr>
              <a:xfrm>
                <a:off x="191189" y="5712508"/>
                <a:ext cx="7225164" cy="319554"/>
                <a:chOff x="276068" y="6889040"/>
                <a:chExt cx="7225164" cy="31955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515F33E-D830-4048-A09D-E3905C03F572}"/>
                    </a:ext>
                  </a:extLst>
                </p:cNvPr>
                <p:cNvSpPr txBox="1"/>
                <p:nvPr/>
              </p:nvSpPr>
              <p:spPr>
                <a:xfrm>
                  <a:off x="276068" y="6900817"/>
                  <a:ext cx="17765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Chart Type: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19636FF-615F-4285-B1F4-E5955F1C7334}"/>
                    </a:ext>
                  </a:extLst>
                </p:cNvPr>
                <p:cNvGrpSpPr/>
                <p:nvPr/>
              </p:nvGrpSpPr>
              <p:grpSpPr>
                <a:xfrm>
                  <a:off x="2152631" y="6889040"/>
                  <a:ext cx="5348601" cy="319554"/>
                  <a:chOff x="3035871" y="6166020"/>
                  <a:chExt cx="5348601" cy="319554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B9A698C1-7592-4D13-9082-9B8995CF4B1F}"/>
                      </a:ext>
                    </a:extLst>
                  </p:cNvPr>
                  <p:cNvSpPr/>
                  <p:nvPr/>
                </p:nvSpPr>
                <p:spPr>
                  <a:xfrm>
                    <a:off x="3035871" y="6288142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64892F3-C653-4FC5-86F3-479A2D0AE92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621" y="6177797"/>
                    <a:ext cx="155433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Close Price</a:t>
                    </a: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935D0D2-E26D-4475-AE35-87E1341EED3F}"/>
                      </a:ext>
                    </a:extLst>
                  </p:cNvPr>
                  <p:cNvSpPr/>
                  <p:nvPr/>
                </p:nvSpPr>
                <p:spPr>
                  <a:xfrm>
                    <a:off x="4506443" y="6276365"/>
                    <a:ext cx="96322" cy="8708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C2479E2-7EBD-4C06-8270-385C66B126D3}"/>
                      </a:ext>
                    </a:extLst>
                  </p:cNvPr>
                  <p:cNvSpPr txBox="1"/>
                  <p:nvPr/>
                </p:nvSpPr>
                <p:spPr>
                  <a:xfrm>
                    <a:off x="4663193" y="6166020"/>
                    <a:ext cx="126723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Log Close Price</a:t>
                    </a: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35530DCA-DCA7-405F-B6DF-E942AD296775}"/>
                      </a:ext>
                    </a:extLst>
                  </p:cNvPr>
                  <p:cNvSpPr/>
                  <p:nvPr/>
                </p:nvSpPr>
                <p:spPr>
                  <a:xfrm>
                    <a:off x="6126071" y="6276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B1CBF3F-A847-4952-B24E-F2DF051A1893}"/>
                      </a:ext>
                    </a:extLst>
                  </p:cNvPr>
                  <p:cNvSpPr txBox="1"/>
                  <p:nvPr/>
                </p:nvSpPr>
                <p:spPr>
                  <a:xfrm>
                    <a:off x="6282821" y="6166020"/>
                    <a:ext cx="8933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ATR</a:t>
                    </a: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C56066A7-9EC5-4BAA-8B66-5260DC488308}"/>
                      </a:ext>
                    </a:extLst>
                  </p:cNvPr>
                  <p:cNvSpPr/>
                  <p:nvPr/>
                </p:nvSpPr>
                <p:spPr>
                  <a:xfrm>
                    <a:off x="7079809" y="6276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A7A70CF-9CC2-4E04-B546-04403E2F359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559" y="6166020"/>
                    <a:ext cx="114791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Daily Returns</a:t>
                    </a:r>
                  </a:p>
                </p:txBody>
              </p:sp>
            </p:grp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19C8832-F734-4B9C-98F5-8121225EEAC0}"/>
                  </a:ext>
                </a:extLst>
              </p:cNvPr>
              <p:cNvGrpSpPr/>
              <p:nvPr/>
            </p:nvGrpSpPr>
            <p:grpSpPr>
              <a:xfrm>
                <a:off x="1921209" y="1053574"/>
                <a:ext cx="6302002" cy="369332"/>
                <a:chOff x="2789745" y="924313"/>
                <a:chExt cx="6302002" cy="36933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ED76016A-A4B8-4F3B-9ED6-BF29ED4119D5}"/>
                    </a:ext>
                  </a:extLst>
                </p:cNvPr>
                <p:cNvGrpSpPr/>
                <p:nvPr/>
              </p:nvGrpSpPr>
              <p:grpSpPr>
                <a:xfrm>
                  <a:off x="2789745" y="924313"/>
                  <a:ext cx="6302002" cy="369332"/>
                  <a:chOff x="2789745" y="924313"/>
                  <a:chExt cx="6302002" cy="369332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9C02D2A-CF66-4CBF-90DF-A68F760D9D6A}"/>
                      </a:ext>
                    </a:extLst>
                  </p:cNvPr>
                  <p:cNvSpPr txBox="1"/>
                  <p:nvPr/>
                </p:nvSpPr>
                <p:spPr>
                  <a:xfrm>
                    <a:off x="2789745" y="924313"/>
                    <a:ext cx="29447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Tasks: </a:t>
                    </a:r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ED4DD6EF-B109-4F35-A64E-33551DA0D590}"/>
                      </a:ext>
                    </a:extLst>
                  </p:cNvPr>
                  <p:cNvGrpSpPr/>
                  <p:nvPr/>
                </p:nvGrpSpPr>
                <p:grpSpPr>
                  <a:xfrm>
                    <a:off x="3956002" y="965595"/>
                    <a:ext cx="5135745" cy="307777"/>
                    <a:chOff x="2986512" y="5454020"/>
                    <a:chExt cx="5135745" cy="307777"/>
                  </a:xfrm>
                </p:grpSpPr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C39E4DCE-66CD-4334-A108-BE8616DABB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6512" y="5564365"/>
                      <a:ext cx="96322" cy="8708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185A2A05-1CBE-4A71-AC7E-9AABFA5E1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3262" y="5454020"/>
                      <a:ext cx="257378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Compare BTC to other markets</a:t>
                      </a:r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D6C1B441-9C23-4512-B263-323BFDA045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829" y="5564365"/>
                      <a:ext cx="96322" cy="870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F96E5E05-81C6-4852-8FF5-4053BBD5B5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10578" y="5454020"/>
                      <a:ext cx="201167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BTC non-market factors</a:t>
                      </a:r>
                    </a:p>
                  </p:txBody>
                </p:sp>
              </p:grpSp>
            </p:grp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B838042-6819-485A-9561-F4AFDA0A84F7}"/>
                    </a:ext>
                  </a:extLst>
                </p:cNvPr>
                <p:cNvSpPr/>
                <p:nvPr/>
              </p:nvSpPr>
              <p:spPr>
                <a:xfrm>
                  <a:off x="2789745" y="924313"/>
                  <a:ext cx="6223626" cy="3653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1FEF357-4E4B-406B-96C3-22ABB401BD1D}"/>
                  </a:ext>
                </a:extLst>
              </p:cNvPr>
              <p:cNvGrpSpPr/>
              <p:nvPr/>
            </p:nvGrpSpPr>
            <p:grpSpPr>
              <a:xfrm>
                <a:off x="191189" y="6241617"/>
                <a:ext cx="9319124" cy="317915"/>
                <a:chOff x="218130" y="5751802"/>
                <a:chExt cx="9319124" cy="317915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2A8FE69-629A-432E-90BE-4543F6A15EEB}"/>
                    </a:ext>
                  </a:extLst>
                </p:cNvPr>
                <p:cNvSpPr txBox="1"/>
                <p:nvPr/>
              </p:nvSpPr>
              <p:spPr>
                <a:xfrm>
                  <a:off x="218130" y="5751802"/>
                  <a:ext cx="17765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Comparison with BTC:</a:t>
                  </a:r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8588F05-1804-4AAA-90F6-3F8AE7164FC1}"/>
                    </a:ext>
                  </a:extLst>
                </p:cNvPr>
                <p:cNvGrpSpPr/>
                <p:nvPr/>
              </p:nvGrpSpPr>
              <p:grpSpPr>
                <a:xfrm>
                  <a:off x="2103272" y="5761940"/>
                  <a:ext cx="5998973" cy="307777"/>
                  <a:chOff x="2986512" y="5454020"/>
                  <a:chExt cx="5998973" cy="307777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CFB2189A-3370-4B7E-B0BD-DDD22756E15C}"/>
                      </a:ext>
                    </a:extLst>
                  </p:cNvPr>
                  <p:cNvSpPr/>
                  <p:nvPr/>
                </p:nvSpPr>
                <p:spPr>
                  <a:xfrm>
                    <a:off x="2986512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25384ED-221D-427B-BB2D-C081D30CAAC4}"/>
                      </a:ext>
                    </a:extLst>
                  </p:cNvPr>
                  <p:cNvSpPr txBox="1"/>
                  <p:nvPr/>
                </p:nvSpPr>
                <p:spPr>
                  <a:xfrm>
                    <a:off x="3143262" y="5454020"/>
                    <a:ext cx="53175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All</a:t>
                    </a:r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F03B4629-4D44-419F-8622-D3E8918B4397}"/>
                      </a:ext>
                    </a:extLst>
                  </p:cNvPr>
                  <p:cNvSpPr/>
                  <p:nvPr/>
                </p:nvSpPr>
                <p:spPr>
                  <a:xfrm>
                    <a:off x="3727143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CA309B2-FB0C-49CC-880D-FF200EA42042}"/>
                      </a:ext>
                    </a:extLst>
                  </p:cNvPr>
                  <p:cNvSpPr txBox="1"/>
                  <p:nvPr/>
                </p:nvSpPr>
                <p:spPr>
                  <a:xfrm>
                    <a:off x="3883893" y="5454020"/>
                    <a:ext cx="12068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Index Funds</a:t>
                    </a:r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6D0A6710-8B91-4C7A-A3A7-D6D6A2840204}"/>
                      </a:ext>
                    </a:extLst>
                  </p:cNvPr>
                  <p:cNvSpPr/>
                  <p:nvPr/>
                </p:nvSpPr>
                <p:spPr>
                  <a:xfrm>
                    <a:off x="5151131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DA65A92-7EA0-429F-8A43-6E7329D4411B}"/>
                      </a:ext>
                    </a:extLst>
                  </p:cNvPr>
                  <p:cNvSpPr txBox="1"/>
                  <p:nvPr/>
                </p:nvSpPr>
                <p:spPr>
                  <a:xfrm>
                    <a:off x="5307881" y="5454020"/>
                    <a:ext cx="8933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All Stocks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1773789A-C9D9-4EA4-AAC6-68BEEB395387}"/>
                      </a:ext>
                    </a:extLst>
                  </p:cNvPr>
                  <p:cNvSpPr/>
                  <p:nvPr/>
                </p:nvSpPr>
                <p:spPr>
                  <a:xfrm>
                    <a:off x="6418369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6BF1373-7416-4837-B84F-ED29321B89DB}"/>
                      </a:ext>
                    </a:extLst>
                  </p:cNvPr>
                  <p:cNvSpPr txBox="1"/>
                  <p:nvPr/>
                </p:nvSpPr>
                <p:spPr>
                  <a:xfrm>
                    <a:off x="6575119" y="5454020"/>
                    <a:ext cx="101821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Tech Stocks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0600CF3C-82E2-467C-BA00-7BF0386126F6}"/>
                      </a:ext>
                    </a:extLst>
                  </p:cNvPr>
                  <p:cNvSpPr/>
                  <p:nvPr/>
                </p:nvSpPr>
                <p:spPr>
                  <a:xfrm>
                    <a:off x="7810516" y="5564365"/>
                    <a:ext cx="96322" cy="8708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A802123-D704-4A7F-8AB1-EAC5CACBCECE}"/>
                      </a:ext>
                    </a:extLst>
                  </p:cNvPr>
                  <p:cNvSpPr txBox="1"/>
                  <p:nvPr/>
                </p:nvSpPr>
                <p:spPr>
                  <a:xfrm>
                    <a:off x="7967266" y="5454020"/>
                    <a:ext cx="101821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Alt Coins</a:t>
                    </a:r>
                  </a:p>
                </p:txBody>
              </p:sp>
            </p:grp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0468A542-DE87-4EC9-BF88-3EFBB9D7834C}"/>
                    </a:ext>
                  </a:extLst>
                </p:cNvPr>
                <p:cNvSpPr/>
                <p:nvPr/>
              </p:nvSpPr>
              <p:spPr>
                <a:xfrm>
                  <a:off x="8173694" y="5872285"/>
                  <a:ext cx="96322" cy="870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1153AA2-2154-4FD5-9311-CEACFFE61727}"/>
                    </a:ext>
                  </a:extLst>
                </p:cNvPr>
                <p:cNvSpPr txBox="1"/>
                <p:nvPr/>
              </p:nvSpPr>
              <p:spPr>
                <a:xfrm>
                  <a:off x="8330444" y="5761940"/>
                  <a:ext cx="12068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Moving Ave</a:t>
                  </a:r>
                </a:p>
              </p:txBody>
            </p:sp>
          </p:grp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340EF68-CCF7-4B02-AF10-9DE7BB338211}"/>
                </a:ext>
              </a:extLst>
            </p:cNvPr>
            <p:cNvSpPr/>
            <p:nvPr/>
          </p:nvSpPr>
          <p:spPr>
            <a:xfrm>
              <a:off x="7572796" y="5818504"/>
              <a:ext cx="96322" cy="870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9D4FC5-5C7B-4AB9-81D6-8D5B873245E0}"/>
                </a:ext>
              </a:extLst>
            </p:cNvPr>
            <p:cNvSpPr txBox="1"/>
            <p:nvPr/>
          </p:nvSpPr>
          <p:spPr>
            <a:xfrm>
              <a:off x="7729546" y="5708159"/>
              <a:ext cx="1147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Returns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0163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600C4B8-6200-492D-A15D-AF40676835A2}"/>
              </a:ext>
            </a:extLst>
          </p:cNvPr>
          <p:cNvSpPr txBox="1"/>
          <p:nvPr/>
        </p:nvSpPr>
        <p:spPr>
          <a:xfrm>
            <a:off x="9818651" y="6206670"/>
            <a:ext cx="22903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selects Index Funds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1D9EA6-173E-4E90-BA9A-6026EA44DC2A}"/>
              </a:ext>
            </a:extLst>
          </p:cNvPr>
          <p:cNvSpPr txBox="1"/>
          <p:nvPr/>
        </p:nvSpPr>
        <p:spPr>
          <a:xfrm>
            <a:off x="108010" y="192759"/>
            <a:ext cx="95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this they do look very corelated, and very volatile. Is this as volatile as traditional markets?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FDC451-09B0-4DFC-83FA-8E1B6D3CA1ED}"/>
              </a:ext>
            </a:extLst>
          </p:cNvPr>
          <p:cNvGrpSpPr/>
          <p:nvPr/>
        </p:nvGrpSpPr>
        <p:grpSpPr>
          <a:xfrm>
            <a:off x="104508" y="696680"/>
            <a:ext cx="9605554" cy="6047123"/>
            <a:chOff x="104508" y="696680"/>
            <a:chExt cx="9605554" cy="604712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466C76E-7B40-4003-A74A-E9E8A8CD920C}"/>
                </a:ext>
              </a:extLst>
            </p:cNvPr>
            <p:cNvGrpSpPr/>
            <p:nvPr/>
          </p:nvGrpSpPr>
          <p:grpSpPr>
            <a:xfrm>
              <a:off x="104508" y="696680"/>
              <a:ext cx="9605554" cy="6047123"/>
              <a:chOff x="104508" y="696680"/>
              <a:chExt cx="9605554" cy="604712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3CAC541-390F-4538-8D50-826AEE7B96EC}"/>
                  </a:ext>
                </a:extLst>
              </p:cNvPr>
              <p:cNvSpPr/>
              <p:nvPr/>
            </p:nvSpPr>
            <p:spPr>
              <a:xfrm>
                <a:off x="104508" y="696680"/>
                <a:ext cx="9605554" cy="60471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D5AB373-676C-4CD3-A6F3-8ADD9FDD5361}"/>
                  </a:ext>
                </a:extLst>
              </p:cNvPr>
              <p:cNvGrpSpPr/>
              <p:nvPr/>
            </p:nvGrpSpPr>
            <p:grpSpPr>
              <a:xfrm>
                <a:off x="191189" y="5712508"/>
                <a:ext cx="7225164" cy="319554"/>
                <a:chOff x="276068" y="6889040"/>
                <a:chExt cx="7225164" cy="31955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515F33E-D830-4048-A09D-E3905C03F572}"/>
                    </a:ext>
                  </a:extLst>
                </p:cNvPr>
                <p:cNvSpPr txBox="1"/>
                <p:nvPr/>
              </p:nvSpPr>
              <p:spPr>
                <a:xfrm>
                  <a:off x="276068" y="6900817"/>
                  <a:ext cx="17765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Chart Type: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19636FF-615F-4285-B1F4-E5955F1C7334}"/>
                    </a:ext>
                  </a:extLst>
                </p:cNvPr>
                <p:cNvGrpSpPr/>
                <p:nvPr/>
              </p:nvGrpSpPr>
              <p:grpSpPr>
                <a:xfrm>
                  <a:off x="2152631" y="6889040"/>
                  <a:ext cx="5348601" cy="319554"/>
                  <a:chOff x="3035871" y="6166020"/>
                  <a:chExt cx="5348601" cy="319554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B9A698C1-7592-4D13-9082-9B8995CF4B1F}"/>
                      </a:ext>
                    </a:extLst>
                  </p:cNvPr>
                  <p:cNvSpPr/>
                  <p:nvPr/>
                </p:nvSpPr>
                <p:spPr>
                  <a:xfrm>
                    <a:off x="3035871" y="6288142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64892F3-C653-4FC5-86F3-479A2D0AE92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621" y="6177797"/>
                    <a:ext cx="155433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Close Price</a:t>
                    </a: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935D0D2-E26D-4475-AE35-87E1341EED3F}"/>
                      </a:ext>
                    </a:extLst>
                  </p:cNvPr>
                  <p:cNvSpPr/>
                  <p:nvPr/>
                </p:nvSpPr>
                <p:spPr>
                  <a:xfrm>
                    <a:off x="4506443" y="6276365"/>
                    <a:ext cx="96322" cy="870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C2479E2-7EBD-4C06-8270-385C66B126D3}"/>
                      </a:ext>
                    </a:extLst>
                  </p:cNvPr>
                  <p:cNvSpPr txBox="1"/>
                  <p:nvPr/>
                </p:nvSpPr>
                <p:spPr>
                  <a:xfrm>
                    <a:off x="4663193" y="6166020"/>
                    <a:ext cx="126723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Log Close Price</a:t>
                    </a: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35530DCA-DCA7-405F-B6DF-E942AD296775}"/>
                      </a:ext>
                    </a:extLst>
                  </p:cNvPr>
                  <p:cNvSpPr/>
                  <p:nvPr/>
                </p:nvSpPr>
                <p:spPr>
                  <a:xfrm>
                    <a:off x="6126071" y="6276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B1CBF3F-A847-4952-B24E-F2DF051A1893}"/>
                      </a:ext>
                    </a:extLst>
                  </p:cNvPr>
                  <p:cNvSpPr txBox="1"/>
                  <p:nvPr/>
                </p:nvSpPr>
                <p:spPr>
                  <a:xfrm>
                    <a:off x="6282821" y="6166020"/>
                    <a:ext cx="8933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ATR</a:t>
                    </a: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C56066A7-9EC5-4BAA-8B66-5260DC488308}"/>
                      </a:ext>
                    </a:extLst>
                  </p:cNvPr>
                  <p:cNvSpPr/>
                  <p:nvPr/>
                </p:nvSpPr>
                <p:spPr>
                  <a:xfrm>
                    <a:off x="7079809" y="6276365"/>
                    <a:ext cx="96322" cy="8708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A7A70CF-9CC2-4E04-B546-04403E2F359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559" y="6166020"/>
                    <a:ext cx="114791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Daily Returns</a:t>
                    </a:r>
                  </a:p>
                </p:txBody>
              </p:sp>
            </p:grp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19C8832-F734-4B9C-98F5-8121225EEAC0}"/>
                  </a:ext>
                </a:extLst>
              </p:cNvPr>
              <p:cNvGrpSpPr/>
              <p:nvPr/>
            </p:nvGrpSpPr>
            <p:grpSpPr>
              <a:xfrm>
                <a:off x="1921209" y="1053574"/>
                <a:ext cx="6302002" cy="369332"/>
                <a:chOff x="2789745" y="924313"/>
                <a:chExt cx="6302002" cy="36933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ED76016A-A4B8-4F3B-9ED6-BF29ED4119D5}"/>
                    </a:ext>
                  </a:extLst>
                </p:cNvPr>
                <p:cNvGrpSpPr/>
                <p:nvPr/>
              </p:nvGrpSpPr>
              <p:grpSpPr>
                <a:xfrm>
                  <a:off x="2789745" y="924313"/>
                  <a:ext cx="6302002" cy="369332"/>
                  <a:chOff x="2789745" y="924313"/>
                  <a:chExt cx="6302002" cy="369332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9C02D2A-CF66-4CBF-90DF-A68F760D9D6A}"/>
                      </a:ext>
                    </a:extLst>
                  </p:cNvPr>
                  <p:cNvSpPr txBox="1"/>
                  <p:nvPr/>
                </p:nvSpPr>
                <p:spPr>
                  <a:xfrm>
                    <a:off x="2789745" y="924313"/>
                    <a:ext cx="29447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Tasks: </a:t>
                    </a:r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ED4DD6EF-B109-4F35-A64E-33551DA0D590}"/>
                      </a:ext>
                    </a:extLst>
                  </p:cNvPr>
                  <p:cNvGrpSpPr/>
                  <p:nvPr/>
                </p:nvGrpSpPr>
                <p:grpSpPr>
                  <a:xfrm>
                    <a:off x="3956002" y="965595"/>
                    <a:ext cx="5135745" cy="307777"/>
                    <a:chOff x="2986512" y="5454020"/>
                    <a:chExt cx="5135745" cy="307777"/>
                  </a:xfrm>
                </p:grpSpPr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C39E4DCE-66CD-4334-A108-BE8616DABB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6512" y="5564365"/>
                      <a:ext cx="96322" cy="8708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185A2A05-1CBE-4A71-AC7E-9AABFA5E1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3262" y="5454020"/>
                      <a:ext cx="257378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Compare BTC to other markets</a:t>
                      </a:r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D6C1B441-9C23-4512-B263-323BFDA045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829" y="5564365"/>
                      <a:ext cx="96322" cy="870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F96E5E05-81C6-4852-8FF5-4053BBD5B5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10578" y="5454020"/>
                      <a:ext cx="201167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BTC non-market factors</a:t>
                      </a:r>
                    </a:p>
                  </p:txBody>
                </p:sp>
              </p:grpSp>
            </p:grp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B838042-6819-485A-9561-F4AFDA0A84F7}"/>
                    </a:ext>
                  </a:extLst>
                </p:cNvPr>
                <p:cNvSpPr/>
                <p:nvPr/>
              </p:nvSpPr>
              <p:spPr>
                <a:xfrm>
                  <a:off x="2789745" y="924313"/>
                  <a:ext cx="6223626" cy="3653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1FEF357-4E4B-406B-96C3-22ABB401BD1D}"/>
                  </a:ext>
                </a:extLst>
              </p:cNvPr>
              <p:cNvGrpSpPr/>
              <p:nvPr/>
            </p:nvGrpSpPr>
            <p:grpSpPr>
              <a:xfrm>
                <a:off x="191189" y="6241617"/>
                <a:ext cx="7884115" cy="317915"/>
                <a:chOff x="218130" y="5751802"/>
                <a:chExt cx="7884115" cy="317915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2A8FE69-629A-432E-90BE-4543F6A15EEB}"/>
                    </a:ext>
                  </a:extLst>
                </p:cNvPr>
                <p:cNvSpPr txBox="1"/>
                <p:nvPr/>
              </p:nvSpPr>
              <p:spPr>
                <a:xfrm>
                  <a:off x="218130" y="5751802"/>
                  <a:ext cx="17765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Comparison with BTC:</a:t>
                  </a:r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8588F05-1804-4AAA-90F6-3F8AE7164FC1}"/>
                    </a:ext>
                  </a:extLst>
                </p:cNvPr>
                <p:cNvGrpSpPr/>
                <p:nvPr/>
              </p:nvGrpSpPr>
              <p:grpSpPr>
                <a:xfrm>
                  <a:off x="2103272" y="5761940"/>
                  <a:ext cx="5998973" cy="307777"/>
                  <a:chOff x="2986512" y="5454020"/>
                  <a:chExt cx="5998973" cy="307777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CFB2189A-3370-4B7E-B0BD-DDD22756E15C}"/>
                      </a:ext>
                    </a:extLst>
                  </p:cNvPr>
                  <p:cNvSpPr/>
                  <p:nvPr/>
                </p:nvSpPr>
                <p:spPr>
                  <a:xfrm>
                    <a:off x="2986512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25384ED-221D-427B-BB2D-C081D30CAAC4}"/>
                      </a:ext>
                    </a:extLst>
                  </p:cNvPr>
                  <p:cNvSpPr txBox="1"/>
                  <p:nvPr/>
                </p:nvSpPr>
                <p:spPr>
                  <a:xfrm>
                    <a:off x="3143262" y="5454020"/>
                    <a:ext cx="53175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All</a:t>
                    </a:r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F03B4629-4D44-419F-8622-D3E8918B4397}"/>
                      </a:ext>
                    </a:extLst>
                  </p:cNvPr>
                  <p:cNvSpPr/>
                  <p:nvPr/>
                </p:nvSpPr>
                <p:spPr>
                  <a:xfrm>
                    <a:off x="3727143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CA309B2-FB0C-49CC-880D-FF200EA42042}"/>
                      </a:ext>
                    </a:extLst>
                  </p:cNvPr>
                  <p:cNvSpPr txBox="1"/>
                  <p:nvPr/>
                </p:nvSpPr>
                <p:spPr>
                  <a:xfrm>
                    <a:off x="3883893" y="5454020"/>
                    <a:ext cx="12068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Index Funds</a:t>
                    </a:r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6D0A6710-8B91-4C7A-A3A7-D6D6A2840204}"/>
                      </a:ext>
                    </a:extLst>
                  </p:cNvPr>
                  <p:cNvSpPr/>
                  <p:nvPr/>
                </p:nvSpPr>
                <p:spPr>
                  <a:xfrm>
                    <a:off x="5151131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DA65A92-7EA0-429F-8A43-6E7329D4411B}"/>
                      </a:ext>
                    </a:extLst>
                  </p:cNvPr>
                  <p:cNvSpPr txBox="1"/>
                  <p:nvPr/>
                </p:nvSpPr>
                <p:spPr>
                  <a:xfrm>
                    <a:off x="5307881" y="5454020"/>
                    <a:ext cx="8933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All Stocks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1773789A-C9D9-4EA4-AAC6-68BEEB395387}"/>
                      </a:ext>
                    </a:extLst>
                  </p:cNvPr>
                  <p:cNvSpPr/>
                  <p:nvPr/>
                </p:nvSpPr>
                <p:spPr>
                  <a:xfrm>
                    <a:off x="6418369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6BF1373-7416-4837-B84F-ED29321B89DB}"/>
                      </a:ext>
                    </a:extLst>
                  </p:cNvPr>
                  <p:cNvSpPr txBox="1"/>
                  <p:nvPr/>
                </p:nvSpPr>
                <p:spPr>
                  <a:xfrm>
                    <a:off x="6575119" y="5454020"/>
                    <a:ext cx="101821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Tech Stocks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0600CF3C-82E2-467C-BA00-7BF0386126F6}"/>
                      </a:ext>
                    </a:extLst>
                  </p:cNvPr>
                  <p:cNvSpPr/>
                  <p:nvPr/>
                </p:nvSpPr>
                <p:spPr>
                  <a:xfrm>
                    <a:off x="7810516" y="5564365"/>
                    <a:ext cx="96322" cy="8708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A802123-D704-4A7F-8AB1-EAC5CACBCECE}"/>
                      </a:ext>
                    </a:extLst>
                  </p:cNvPr>
                  <p:cNvSpPr txBox="1"/>
                  <p:nvPr/>
                </p:nvSpPr>
                <p:spPr>
                  <a:xfrm>
                    <a:off x="7967266" y="5454020"/>
                    <a:ext cx="101821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Alt Coins</a:t>
                    </a:r>
                  </a:p>
                </p:txBody>
              </p:sp>
            </p:grpSp>
          </p:grp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6F2BE9-A5C5-40AC-9293-B9946EDD2D5E}"/>
                </a:ext>
              </a:extLst>
            </p:cNvPr>
            <p:cNvSpPr/>
            <p:nvPr/>
          </p:nvSpPr>
          <p:spPr>
            <a:xfrm>
              <a:off x="7572796" y="5818504"/>
              <a:ext cx="96322" cy="870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DD7BB69-28B1-45D8-AA80-727BE6EB9ACC}"/>
                </a:ext>
              </a:extLst>
            </p:cNvPr>
            <p:cNvSpPr txBox="1"/>
            <p:nvPr/>
          </p:nvSpPr>
          <p:spPr>
            <a:xfrm>
              <a:off x="7729546" y="5708159"/>
              <a:ext cx="1147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Returns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3395DCA-DB09-4059-AC3F-865C51FF2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189" y="1553530"/>
              <a:ext cx="9413682" cy="41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458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600C4B8-6200-492D-A15D-AF40676835A2}"/>
              </a:ext>
            </a:extLst>
          </p:cNvPr>
          <p:cNvSpPr txBox="1"/>
          <p:nvPr/>
        </p:nvSpPr>
        <p:spPr>
          <a:xfrm>
            <a:off x="9797137" y="5680741"/>
            <a:ext cx="22903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selects Total Returns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1D9EA6-173E-4E90-BA9A-6026EA44DC2A}"/>
              </a:ext>
            </a:extLst>
          </p:cNvPr>
          <p:cNvSpPr txBox="1"/>
          <p:nvPr/>
        </p:nvSpPr>
        <p:spPr>
          <a:xfrm>
            <a:off x="104507" y="148901"/>
            <a:ext cx="976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much more volatile than index funds. But does it have higher returns in the selected time frame?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E9D591-BE48-4601-BECA-8C6BBE2E8B80}"/>
              </a:ext>
            </a:extLst>
          </p:cNvPr>
          <p:cNvGrpSpPr/>
          <p:nvPr/>
        </p:nvGrpSpPr>
        <p:grpSpPr>
          <a:xfrm>
            <a:off x="104508" y="696680"/>
            <a:ext cx="9605554" cy="6047123"/>
            <a:chOff x="104508" y="696680"/>
            <a:chExt cx="9605554" cy="604712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466C76E-7B40-4003-A74A-E9E8A8CD920C}"/>
                </a:ext>
              </a:extLst>
            </p:cNvPr>
            <p:cNvGrpSpPr/>
            <p:nvPr/>
          </p:nvGrpSpPr>
          <p:grpSpPr>
            <a:xfrm>
              <a:off x="104508" y="696680"/>
              <a:ext cx="9605554" cy="6047123"/>
              <a:chOff x="104508" y="696680"/>
              <a:chExt cx="9605554" cy="604712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3CAC541-390F-4538-8D50-826AEE7B96EC}"/>
                  </a:ext>
                </a:extLst>
              </p:cNvPr>
              <p:cNvSpPr/>
              <p:nvPr/>
            </p:nvSpPr>
            <p:spPr>
              <a:xfrm>
                <a:off x="104508" y="696680"/>
                <a:ext cx="9605554" cy="60471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D5AB373-676C-4CD3-A6F3-8ADD9FDD5361}"/>
                  </a:ext>
                </a:extLst>
              </p:cNvPr>
              <p:cNvGrpSpPr/>
              <p:nvPr/>
            </p:nvGrpSpPr>
            <p:grpSpPr>
              <a:xfrm>
                <a:off x="191189" y="5712508"/>
                <a:ext cx="7225164" cy="319554"/>
                <a:chOff x="276068" y="6889040"/>
                <a:chExt cx="7225164" cy="31955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515F33E-D830-4048-A09D-E3905C03F572}"/>
                    </a:ext>
                  </a:extLst>
                </p:cNvPr>
                <p:cNvSpPr txBox="1"/>
                <p:nvPr/>
              </p:nvSpPr>
              <p:spPr>
                <a:xfrm>
                  <a:off x="276068" y="6900817"/>
                  <a:ext cx="17765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Chart Type: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19636FF-615F-4285-B1F4-E5955F1C7334}"/>
                    </a:ext>
                  </a:extLst>
                </p:cNvPr>
                <p:cNvGrpSpPr/>
                <p:nvPr/>
              </p:nvGrpSpPr>
              <p:grpSpPr>
                <a:xfrm>
                  <a:off x="2152631" y="6889040"/>
                  <a:ext cx="5348601" cy="319554"/>
                  <a:chOff x="3035871" y="6166020"/>
                  <a:chExt cx="5348601" cy="319554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B9A698C1-7592-4D13-9082-9B8995CF4B1F}"/>
                      </a:ext>
                    </a:extLst>
                  </p:cNvPr>
                  <p:cNvSpPr/>
                  <p:nvPr/>
                </p:nvSpPr>
                <p:spPr>
                  <a:xfrm>
                    <a:off x="3035871" y="6288142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64892F3-C653-4FC5-86F3-479A2D0AE92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621" y="6177797"/>
                    <a:ext cx="155433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Close Price</a:t>
                    </a: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935D0D2-E26D-4475-AE35-87E1341EED3F}"/>
                      </a:ext>
                    </a:extLst>
                  </p:cNvPr>
                  <p:cNvSpPr/>
                  <p:nvPr/>
                </p:nvSpPr>
                <p:spPr>
                  <a:xfrm>
                    <a:off x="4506443" y="6276365"/>
                    <a:ext cx="96322" cy="870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C2479E2-7EBD-4C06-8270-385C66B126D3}"/>
                      </a:ext>
                    </a:extLst>
                  </p:cNvPr>
                  <p:cNvSpPr txBox="1"/>
                  <p:nvPr/>
                </p:nvSpPr>
                <p:spPr>
                  <a:xfrm>
                    <a:off x="4663193" y="6166020"/>
                    <a:ext cx="126723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Log Close Price</a:t>
                    </a: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35530DCA-DCA7-405F-B6DF-E942AD296775}"/>
                      </a:ext>
                    </a:extLst>
                  </p:cNvPr>
                  <p:cNvSpPr/>
                  <p:nvPr/>
                </p:nvSpPr>
                <p:spPr>
                  <a:xfrm>
                    <a:off x="6126071" y="6276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B1CBF3F-A847-4952-B24E-F2DF051A1893}"/>
                      </a:ext>
                    </a:extLst>
                  </p:cNvPr>
                  <p:cNvSpPr txBox="1"/>
                  <p:nvPr/>
                </p:nvSpPr>
                <p:spPr>
                  <a:xfrm>
                    <a:off x="6282821" y="6166020"/>
                    <a:ext cx="8933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ATR</a:t>
                    </a: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C56066A7-9EC5-4BAA-8B66-5260DC488308}"/>
                      </a:ext>
                    </a:extLst>
                  </p:cNvPr>
                  <p:cNvSpPr/>
                  <p:nvPr/>
                </p:nvSpPr>
                <p:spPr>
                  <a:xfrm>
                    <a:off x="7079809" y="6276365"/>
                    <a:ext cx="96322" cy="8708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A7A70CF-9CC2-4E04-B546-04403E2F359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559" y="6166020"/>
                    <a:ext cx="114791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Daily Returns</a:t>
                    </a:r>
                  </a:p>
                </p:txBody>
              </p:sp>
            </p:grp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19C8832-F734-4B9C-98F5-8121225EEAC0}"/>
                  </a:ext>
                </a:extLst>
              </p:cNvPr>
              <p:cNvGrpSpPr/>
              <p:nvPr/>
            </p:nvGrpSpPr>
            <p:grpSpPr>
              <a:xfrm>
                <a:off x="1921209" y="1053574"/>
                <a:ext cx="6302002" cy="369332"/>
                <a:chOff x="2789745" y="924313"/>
                <a:chExt cx="6302002" cy="36933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ED76016A-A4B8-4F3B-9ED6-BF29ED4119D5}"/>
                    </a:ext>
                  </a:extLst>
                </p:cNvPr>
                <p:cNvGrpSpPr/>
                <p:nvPr/>
              </p:nvGrpSpPr>
              <p:grpSpPr>
                <a:xfrm>
                  <a:off x="2789745" y="924313"/>
                  <a:ext cx="6302002" cy="369332"/>
                  <a:chOff x="2789745" y="924313"/>
                  <a:chExt cx="6302002" cy="369332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9C02D2A-CF66-4CBF-90DF-A68F760D9D6A}"/>
                      </a:ext>
                    </a:extLst>
                  </p:cNvPr>
                  <p:cNvSpPr txBox="1"/>
                  <p:nvPr/>
                </p:nvSpPr>
                <p:spPr>
                  <a:xfrm>
                    <a:off x="2789745" y="924313"/>
                    <a:ext cx="29447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Tasks: </a:t>
                    </a:r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ED4DD6EF-B109-4F35-A64E-33551DA0D590}"/>
                      </a:ext>
                    </a:extLst>
                  </p:cNvPr>
                  <p:cNvGrpSpPr/>
                  <p:nvPr/>
                </p:nvGrpSpPr>
                <p:grpSpPr>
                  <a:xfrm>
                    <a:off x="3956002" y="965595"/>
                    <a:ext cx="5135745" cy="307777"/>
                    <a:chOff x="2986512" y="5454020"/>
                    <a:chExt cx="5135745" cy="307777"/>
                  </a:xfrm>
                </p:grpSpPr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C39E4DCE-66CD-4334-A108-BE8616DABB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6512" y="5564365"/>
                      <a:ext cx="96322" cy="8708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185A2A05-1CBE-4A71-AC7E-9AABFA5E1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3262" y="5454020"/>
                      <a:ext cx="257378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Compare BTC to other markets</a:t>
                      </a:r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D6C1B441-9C23-4512-B263-323BFDA045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829" y="5564365"/>
                      <a:ext cx="96322" cy="870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F96E5E05-81C6-4852-8FF5-4053BBD5B5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10578" y="5454020"/>
                      <a:ext cx="201167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BTC non-market factors</a:t>
                      </a:r>
                    </a:p>
                  </p:txBody>
                </p:sp>
              </p:grpSp>
            </p:grp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B838042-6819-485A-9561-F4AFDA0A84F7}"/>
                    </a:ext>
                  </a:extLst>
                </p:cNvPr>
                <p:cNvSpPr/>
                <p:nvPr/>
              </p:nvSpPr>
              <p:spPr>
                <a:xfrm>
                  <a:off x="2789745" y="924313"/>
                  <a:ext cx="6223626" cy="3653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1FEF357-4E4B-406B-96C3-22ABB401BD1D}"/>
                  </a:ext>
                </a:extLst>
              </p:cNvPr>
              <p:cNvGrpSpPr/>
              <p:nvPr/>
            </p:nvGrpSpPr>
            <p:grpSpPr>
              <a:xfrm>
                <a:off x="191189" y="6241617"/>
                <a:ext cx="7884115" cy="317915"/>
                <a:chOff x="218130" y="5751802"/>
                <a:chExt cx="7884115" cy="317915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2A8FE69-629A-432E-90BE-4543F6A15EEB}"/>
                    </a:ext>
                  </a:extLst>
                </p:cNvPr>
                <p:cNvSpPr txBox="1"/>
                <p:nvPr/>
              </p:nvSpPr>
              <p:spPr>
                <a:xfrm>
                  <a:off x="218130" y="5751802"/>
                  <a:ext cx="17765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Comparison with BTC:</a:t>
                  </a:r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8588F05-1804-4AAA-90F6-3F8AE7164FC1}"/>
                    </a:ext>
                  </a:extLst>
                </p:cNvPr>
                <p:cNvGrpSpPr/>
                <p:nvPr/>
              </p:nvGrpSpPr>
              <p:grpSpPr>
                <a:xfrm>
                  <a:off x="2103272" y="5761940"/>
                  <a:ext cx="5998973" cy="307777"/>
                  <a:chOff x="2986512" y="5454020"/>
                  <a:chExt cx="5998973" cy="307777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CFB2189A-3370-4B7E-B0BD-DDD22756E15C}"/>
                      </a:ext>
                    </a:extLst>
                  </p:cNvPr>
                  <p:cNvSpPr/>
                  <p:nvPr/>
                </p:nvSpPr>
                <p:spPr>
                  <a:xfrm>
                    <a:off x="2986512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25384ED-221D-427B-BB2D-C081D30CAAC4}"/>
                      </a:ext>
                    </a:extLst>
                  </p:cNvPr>
                  <p:cNvSpPr txBox="1"/>
                  <p:nvPr/>
                </p:nvSpPr>
                <p:spPr>
                  <a:xfrm>
                    <a:off x="3143262" y="5454020"/>
                    <a:ext cx="53175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All</a:t>
                    </a:r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F03B4629-4D44-419F-8622-D3E8918B4397}"/>
                      </a:ext>
                    </a:extLst>
                  </p:cNvPr>
                  <p:cNvSpPr/>
                  <p:nvPr/>
                </p:nvSpPr>
                <p:spPr>
                  <a:xfrm>
                    <a:off x="3727143" y="5564365"/>
                    <a:ext cx="96322" cy="8708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CA309B2-FB0C-49CC-880D-FF200EA42042}"/>
                      </a:ext>
                    </a:extLst>
                  </p:cNvPr>
                  <p:cNvSpPr txBox="1"/>
                  <p:nvPr/>
                </p:nvSpPr>
                <p:spPr>
                  <a:xfrm>
                    <a:off x="3883893" y="5454020"/>
                    <a:ext cx="12068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Index Funds</a:t>
                    </a:r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6D0A6710-8B91-4C7A-A3A7-D6D6A2840204}"/>
                      </a:ext>
                    </a:extLst>
                  </p:cNvPr>
                  <p:cNvSpPr/>
                  <p:nvPr/>
                </p:nvSpPr>
                <p:spPr>
                  <a:xfrm>
                    <a:off x="5151131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DA65A92-7EA0-429F-8A43-6E7329D4411B}"/>
                      </a:ext>
                    </a:extLst>
                  </p:cNvPr>
                  <p:cNvSpPr txBox="1"/>
                  <p:nvPr/>
                </p:nvSpPr>
                <p:spPr>
                  <a:xfrm>
                    <a:off x="5307881" y="5454020"/>
                    <a:ext cx="8933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All Stocks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1773789A-C9D9-4EA4-AAC6-68BEEB395387}"/>
                      </a:ext>
                    </a:extLst>
                  </p:cNvPr>
                  <p:cNvSpPr/>
                  <p:nvPr/>
                </p:nvSpPr>
                <p:spPr>
                  <a:xfrm>
                    <a:off x="6418369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6BF1373-7416-4837-B84F-ED29321B89DB}"/>
                      </a:ext>
                    </a:extLst>
                  </p:cNvPr>
                  <p:cNvSpPr txBox="1"/>
                  <p:nvPr/>
                </p:nvSpPr>
                <p:spPr>
                  <a:xfrm>
                    <a:off x="6575119" y="5454020"/>
                    <a:ext cx="101821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Tech Stocks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0600CF3C-82E2-467C-BA00-7BF0386126F6}"/>
                      </a:ext>
                    </a:extLst>
                  </p:cNvPr>
                  <p:cNvSpPr/>
                  <p:nvPr/>
                </p:nvSpPr>
                <p:spPr>
                  <a:xfrm>
                    <a:off x="7810516" y="5564365"/>
                    <a:ext cx="96322" cy="870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A802123-D704-4A7F-8AB1-EAC5CACBCECE}"/>
                      </a:ext>
                    </a:extLst>
                  </p:cNvPr>
                  <p:cNvSpPr txBox="1"/>
                  <p:nvPr/>
                </p:nvSpPr>
                <p:spPr>
                  <a:xfrm>
                    <a:off x="7967266" y="5454020"/>
                    <a:ext cx="101821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Alt Coins</a:t>
                    </a:r>
                  </a:p>
                </p:txBody>
              </p:sp>
            </p:grpSp>
          </p:grp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6F2BE9-A5C5-40AC-9293-B9946EDD2D5E}"/>
                </a:ext>
              </a:extLst>
            </p:cNvPr>
            <p:cNvSpPr/>
            <p:nvPr/>
          </p:nvSpPr>
          <p:spPr>
            <a:xfrm>
              <a:off x="7572796" y="5818504"/>
              <a:ext cx="96322" cy="870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DD7BB69-28B1-45D8-AA80-727BE6EB9ACC}"/>
                </a:ext>
              </a:extLst>
            </p:cNvPr>
            <p:cNvSpPr txBox="1"/>
            <p:nvPr/>
          </p:nvSpPr>
          <p:spPr>
            <a:xfrm>
              <a:off x="7729546" y="5708159"/>
              <a:ext cx="1147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Returns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E458609-8C68-490F-9987-E054A43BD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189" y="1553530"/>
              <a:ext cx="9413682" cy="4107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094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600C4B8-6200-492D-A15D-AF40676835A2}"/>
              </a:ext>
            </a:extLst>
          </p:cNvPr>
          <p:cNvSpPr txBox="1"/>
          <p:nvPr/>
        </p:nvSpPr>
        <p:spPr>
          <a:xfrm>
            <a:off x="9818651" y="6208211"/>
            <a:ext cx="22903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selects All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1D9EA6-173E-4E90-BA9A-6026EA44DC2A}"/>
              </a:ext>
            </a:extLst>
          </p:cNvPr>
          <p:cNvSpPr txBox="1"/>
          <p:nvPr/>
        </p:nvSpPr>
        <p:spPr>
          <a:xfrm>
            <a:off x="104507" y="148901"/>
            <a:ext cx="969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might be more volatile, but it has much higher returns. What about with all assets in this dataset?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2EFD58-4B14-4C93-B3C1-2B7C38754FE9}"/>
              </a:ext>
            </a:extLst>
          </p:cNvPr>
          <p:cNvGrpSpPr/>
          <p:nvPr/>
        </p:nvGrpSpPr>
        <p:grpSpPr>
          <a:xfrm>
            <a:off x="104508" y="696680"/>
            <a:ext cx="9605554" cy="6047123"/>
            <a:chOff x="104508" y="696680"/>
            <a:chExt cx="9605554" cy="604712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466C76E-7B40-4003-A74A-E9E8A8CD920C}"/>
                </a:ext>
              </a:extLst>
            </p:cNvPr>
            <p:cNvGrpSpPr/>
            <p:nvPr/>
          </p:nvGrpSpPr>
          <p:grpSpPr>
            <a:xfrm>
              <a:off x="104508" y="696680"/>
              <a:ext cx="9605554" cy="6047123"/>
              <a:chOff x="104508" y="696680"/>
              <a:chExt cx="9605554" cy="604712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3CAC541-390F-4538-8D50-826AEE7B96EC}"/>
                  </a:ext>
                </a:extLst>
              </p:cNvPr>
              <p:cNvSpPr/>
              <p:nvPr/>
            </p:nvSpPr>
            <p:spPr>
              <a:xfrm>
                <a:off x="104508" y="696680"/>
                <a:ext cx="9605554" cy="60471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D5AB373-676C-4CD3-A6F3-8ADD9FDD5361}"/>
                  </a:ext>
                </a:extLst>
              </p:cNvPr>
              <p:cNvGrpSpPr/>
              <p:nvPr/>
            </p:nvGrpSpPr>
            <p:grpSpPr>
              <a:xfrm>
                <a:off x="191189" y="5712508"/>
                <a:ext cx="7225164" cy="319554"/>
                <a:chOff x="276068" y="6889040"/>
                <a:chExt cx="7225164" cy="31955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515F33E-D830-4048-A09D-E3905C03F572}"/>
                    </a:ext>
                  </a:extLst>
                </p:cNvPr>
                <p:cNvSpPr txBox="1"/>
                <p:nvPr/>
              </p:nvSpPr>
              <p:spPr>
                <a:xfrm>
                  <a:off x="276068" y="6900817"/>
                  <a:ext cx="17765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Chart Type: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19636FF-615F-4285-B1F4-E5955F1C7334}"/>
                    </a:ext>
                  </a:extLst>
                </p:cNvPr>
                <p:cNvGrpSpPr/>
                <p:nvPr/>
              </p:nvGrpSpPr>
              <p:grpSpPr>
                <a:xfrm>
                  <a:off x="2152631" y="6889040"/>
                  <a:ext cx="5348601" cy="319554"/>
                  <a:chOff x="3035871" y="6166020"/>
                  <a:chExt cx="5348601" cy="319554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B9A698C1-7592-4D13-9082-9B8995CF4B1F}"/>
                      </a:ext>
                    </a:extLst>
                  </p:cNvPr>
                  <p:cNvSpPr/>
                  <p:nvPr/>
                </p:nvSpPr>
                <p:spPr>
                  <a:xfrm>
                    <a:off x="3035871" y="6288142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64892F3-C653-4FC5-86F3-479A2D0AE92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621" y="6177797"/>
                    <a:ext cx="155433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Close Price</a:t>
                    </a: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935D0D2-E26D-4475-AE35-87E1341EED3F}"/>
                      </a:ext>
                    </a:extLst>
                  </p:cNvPr>
                  <p:cNvSpPr/>
                  <p:nvPr/>
                </p:nvSpPr>
                <p:spPr>
                  <a:xfrm>
                    <a:off x="4506443" y="6276365"/>
                    <a:ext cx="96322" cy="870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C2479E2-7EBD-4C06-8270-385C66B126D3}"/>
                      </a:ext>
                    </a:extLst>
                  </p:cNvPr>
                  <p:cNvSpPr txBox="1"/>
                  <p:nvPr/>
                </p:nvSpPr>
                <p:spPr>
                  <a:xfrm>
                    <a:off x="4663193" y="6166020"/>
                    <a:ext cx="126723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Log Close Price</a:t>
                    </a: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35530DCA-DCA7-405F-B6DF-E942AD296775}"/>
                      </a:ext>
                    </a:extLst>
                  </p:cNvPr>
                  <p:cNvSpPr/>
                  <p:nvPr/>
                </p:nvSpPr>
                <p:spPr>
                  <a:xfrm>
                    <a:off x="6126071" y="6276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B1CBF3F-A847-4952-B24E-F2DF051A1893}"/>
                      </a:ext>
                    </a:extLst>
                  </p:cNvPr>
                  <p:cNvSpPr txBox="1"/>
                  <p:nvPr/>
                </p:nvSpPr>
                <p:spPr>
                  <a:xfrm>
                    <a:off x="6282821" y="6166020"/>
                    <a:ext cx="8933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ATR</a:t>
                    </a: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C56066A7-9EC5-4BAA-8B66-5260DC488308}"/>
                      </a:ext>
                    </a:extLst>
                  </p:cNvPr>
                  <p:cNvSpPr/>
                  <p:nvPr/>
                </p:nvSpPr>
                <p:spPr>
                  <a:xfrm>
                    <a:off x="7079809" y="6276365"/>
                    <a:ext cx="96322" cy="870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A7A70CF-9CC2-4E04-B546-04403E2F359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559" y="6166020"/>
                    <a:ext cx="114791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Daily Returns</a:t>
                    </a:r>
                  </a:p>
                </p:txBody>
              </p:sp>
            </p:grp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19C8832-F734-4B9C-98F5-8121225EEAC0}"/>
                  </a:ext>
                </a:extLst>
              </p:cNvPr>
              <p:cNvGrpSpPr/>
              <p:nvPr/>
            </p:nvGrpSpPr>
            <p:grpSpPr>
              <a:xfrm>
                <a:off x="1921209" y="1053574"/>
                <a:ext cx="6302002" cy="369332"/>
                <a:chOff x="2789745" y="924313"/>
                <a:chExt cx="6302002" cy="36933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ED76016A-A4B8-4F3B-9ED6-BF29ED4119D5}"/>
                    </a:ext>
                  </a:extLst>
                </p:cNvPr>
                <p:cNvGrpSpPr/>
                <p:nvPr/>
              </p:nvGrpSpPr>
              <p:grpSpPr>
                <a:xfrm>
                  <a:off x="2789745" y="924313"/>
                  <a:ext cx="6302002" cy="369332"/>
                  <a:chOff x="2789745" y="924313"/>
                  <a:chExt cx="6302002" cy="369332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9C02D2A-CF66-4CBF-90DF-A68F760D9D6A}"/>
                      </a:ext>
                    </a:extLst>
                  </p:cNvPr>
                  <p:cNvSpPr txBox="1"/>
                  <p:nvPr/>
                </p:nvSpPr>
                <p:spPr>
                  <a:xfrm>
                    <a:off x="2789745" y="924313"/>
                    <a:ext cx="29447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Tasks: </a:t>
                    </a:r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ED4DD6EF-B109-4F35-A64E-33551DA0D590}"/>
                      </a:ext>
                    </a:extLst>
                  </p:cNvPr>
                  <p:cNvGrpSpPr/>
                  <p:nvPr/>
                </p:nvGrpSpPr>
                <p:grpSpPr>
                  <a:xfrm>
                    <a:off x="3956002" y="965595"/>
                    <a:ext cx="5135745" cy="307777"/>
                    <a:chOff x="2986512" y="5454020"/>
                    <a:chExt cx="5135745" cy="307777"/>
                  </a:xfrm>
                </p:grpSpPr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C39E4DCE-66CD-4334-A108-BE8616DABB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6512" y="5564365"/>
                      <a:ext cx="96322" cy="8708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185A2A05-1CBE-4A71-AC7E-9AABFA5E1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3262" y="5454020"/>
                      <a:ext cx="257378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Compare BTC to other markets</a:t>
                      </a:r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D6C1B441-9C23-4512-B263-323BFDA045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829" y="5564365"/>
                      <a:ext cx="96322" cy="870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F96E5E05-81C6-4852-8FF5-4053BBD5B5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10578" y="5454020"/>
                      <a:ext cx="201167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BTC non-market factors</a:t>
                      </a:r>
                    </a:p>
                  </p:txBody>
                </p:sp>
              </p:grpSp>
            </p:grp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B838042-6819-485A-9561-F4AFDA0A84F7}"/>
                    </a:ext>
                  </a:extLst>
                </p:cNvPr>
                <p:cNvSpPr/>
                <p:nvPr/>
              </p:nvSpPr>
              <p:spPr>
                <a:xfrm>
                  <a:off x="2789745" y="924313"/>
                  <a:ext cx="6223626" cy="3653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1FEF357-4E4B-406B-96C3-22ABB401BD1D}"/>
                  </a:ext>
                </a:extLst>
              </p:cNvPr>
              <p:cNvGrpSpPr/>
              <p:nvPr/>
            </p:nvGrpSpPr>
            <p:grpSpPr>
              <a:xfrm>
                <a:off x="191189" y="6241617"/>
                <a:ext cx="7884115" cy="317915"/>
                <a:chOff x="218130" y="5751802"/>
                <a:chExt cx="7884115" cy="317915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2A8FE69-629A-432E-90BE-4543F6A15EEB}"/>
                    </a:ext>
                  </a:extLst>
                </p:cNvPr>
                <p:cNvSpPr txBox="1"/>
                <p:nvPr/>
              </p:nvSpPr>
              <p:spPr>
                <a:xfrm>
                  <a:off x="218130" y="5751802"/>
                  <a:ext cx="17765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Comparison with BTC:</a:t>
                  </a:r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8588F05-1804-4AAA-90F6-3F8AE7164FC1}"/>
                    </a:ext>
                  </a:extLst>
                </p:cNvPr>
                <p:cNvGrpSpPr/>
                <p:nvPr/>
              </p:nvGrpSpPr>
              <p:grpSpPr>
                <a:xfrm>
                  <a:off x="2103272" y="5761940"/>
                  <a:ext cx="5998973" cy="307777"/>
                  <a:chOff x="2986512" y="5454020"/>
                  <a:chExt cx="5998973" cy="307777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CFB2189A-3370-4B7E-B0BD-DDD22756E15C}"/>
                      </a:ext>
                    </a:extLst>
                  </p:cNvPr>
                  <p:cNvSpPr/>
                  <p:nvPr/>
                </p:nvSpPr>
                <p:spPr>
                  <a:xfrm>
                    <a:off x="2986512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25384ED-221D-427B-BB2D-C081D30CAAC4}"/>
                      </a:ext>
                    </a:extLst>
                  </p:cNvPr>
                  <p:cNvSpPr txBox="1"/>
                  <p:nvPr/>
                </p:nvSpPr>
                <p:spPr>
                  <a:xfrm>
                    <a:off x="3143262" y="5454020"/>
                    <a:ext cx="53175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All</a:t>
                    </a:r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F03B4629-4D44-419F-8622-D3E8918B4397}"/>
                      </a:ext>
                    </a:extLst>
                  </p:cNvPr>
                  <p:cNvSpPr/>
                  <p:nvPr/>
                </p:nvSpPr>
                <p:spPr>
                  <a:xfrm>
                    <a:off x="3727143" y="5564365"/>
                    <a:ext cx="96322" cy="8708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CA309B2-FB0C-49CC-880D-FF200EA42042}"/>
                      </a:ext>
                    </a:extLst>
                  </p:cNvPr>
                  <p:cNvSpPr txBox="1"/>
                  <p:nvPr/>
                </p:nvSpPr>
                <p:spPr>
                  <a:xfrm>
                    <a:off x="3883893" y="5454020"/>
                    <a:ext cx="12068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Index Funds</a:t>
                    </a:r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6D0A6710-8B91-4C7A-A3A7-D6D6A2840204}"/>
                      </a:ext>
                    </a:extLst>
                  </p:cNvPr>
                  <p:cNvSpPr/>
                  <p:nvPr/>
                </p:nvSpPr>
                <p:spPr>
                  <a:xfrm>
                    <a:off x="5151131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DA65A92-7EA0-429F-8A43-6E7329D4411B}"/>
                      </a:ext>
                    </a:extLst>
                  </p:cNvPr>
                  <p:cNvSpPr txBox="1"/>
                  <p:nvPr/>
                </p:nvSpPr>
                <p:spPr>
                  <a:xfrm>
                    <a:off x="5307881" y="5454020"/>
                    <a:ext cx="8933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All Stocks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1773789A-C9D9-4EA4-AAC6-68BEEB395387}"/>
                      </a:ext>
                    </a:extLst>
                  </p:cNvPr>
                  <p:cNvSpPr/>
                  <p:nvPr/>
                </p:nvSpPr>
                <p:spPr>
                  <a:xfrm>
                    <a:off x="6418369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6BF1373-7416-4837-B84F-ED29321B89DB}"/>
                      </a:ext>
                    </a:extLst>
                  </p:cNvPr>
                  <p:cNvSpPr txBox="1"/>
                  <p:nvPr/>
                </p:nvSpPr>
                <p:spPr>
                  <a:xfrm>
                    <a:off x="6575119" y="5454020"/>
                    <a:ext cx="101821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Tech Stocks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0600CF3C-82E2-467C-BA00-7BF0386126F6}"/>
                      </a:ext>
                    </a:extLst>
                  </p:cNvPr>
                  <p:cNvSpPr/>
                  <p:nvPr/>
                </p:nvSpPr>
                <p:spPr>
                  <a:xfrm>
                    <a:off x="7810516" y="5564365"/>
                    <a:ext cx="96322" cy="870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A802123-D704-4A7F-8AB1-EAC5CACBCECE}"/>
                      </a:ext>
                    </a:extLst>
                  </p:cNvPr>
                  <p:cNvSpPr txBox="1"/>
                  <p:nvPr/>
                </p:nvSpPr>
                <p:spPr>
                  <a:xfrm>
                    <a:off x="7967266" y="5454020"/>
                    <a:ext cx="101821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Alt Coins</a:t>
                    </a:r>
                  </a:p>
                </p:txBody>
              </p:sp>
            </p:grpSp>
          </p:grp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6F2BE9-A5C5-40AC-9293-B9946EDD2D5E}"/>
                </a:ext>
              </a:extLst>
            </p:cNvPr>
            <p:cNvSpPr/>
            <p:nvPr/>
          </p:nvSpPr>
          <p:spPr>
            <a:xfrm>
              <a:off x="7572796" y="5818504"/>
              <a:ext cx="96322" cy="870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DD7BB69-28B1-45D8-AA80-727BE6EB9ACC}"/>
                </a:ext>
              </a:extLst>
            </p:cNvPr>
            <p:cNvSpPr txBox="1"/>
            <p:nvPr/>
          </p:nvSpPr>
          <p:spPr>
            <a:xfrm>
              <a:off x="7729546" y="5708159"/>
              <a:ext cx="1147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Returns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7A4B4E1-2C6C-4D11-9FE2-09875F0C5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398" y="1557495"/>
              <a:ext cx="8547913" cy="4103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35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600C4B8-6200-492D-A15D-AF40676835A2}"/>
              </a:ext>
            </a:extLst>
          </p:cNvPr>
          <p:cNvSpPr txBox="1"/>
          <p:nvPr/>
        </p:nvSpPr>
        <p:spPr>
          <a:xfrm>
            <a:off x="9710062" y="1030677"/>
            <a:ext cx="24819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selects BTC non-market factors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1D9EA6-173E-4E90-BA9A-6026EA44DC2A}"/>
              </a:ext>
            </a:extLst>
          </p:cNvPr>
          <p:cNvSpPr txBox="1"/>
          <p:nvPr/>
        </p:nvSpPr>
        <p:spPr>
          <a:xfrm>
            <a:off x="104507" y="148901"/>
            <a:ext cx="1105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Looks like during this time frame crypto is outperforming other markets. Are there outside factors causing volatility?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EF8ED96-4203-42D0-B0B9-3C9EDFA6AE55}"/>
              </a:ext>
            </a:extLst>
          </p:cNvPr>
          <p:cNvGrpSpPr/>
          <p:nvPr/>
        </p:nvGrpSpPr>
        <p:grpSpPr>
          <a:xfrm>
            <a:off x="104508" y="696680"/>
            <a:ext cx="9605554" cy="6047123"/>
            <a:chOff x="104508" y="696680"/>
            <a:chExt cx="9605554" cy="604712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466C76E-7B40-4003-A74A-E9E8A8CD920C}"/>
                </a:ext>
              </a:extLst>
            </p:cNvPr>
            <p:cNvGrpSpPr/>
            <p:nvPr/>
          </p:nvGrpSpPr>
          <p:grpSpPr>
            <a:xfrm>
              <a:off x="104508" y="696680"/>
              <a:ext cx="9605554" cy="6047123"/>
              <a:chOff x="104508" y="696680"/>
              <a:chExt cx="9605554" cy="604712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3CAC541-390F-4538-8D50-826AEE7B96EC}"/>
                  </a:ext>
                </a:extLst>
              </p:cNvPr>
              <p:cNvSpPr/>
              <p:nvPr/>
            </p:nvSpPr>
            <p:spPr>
              <a:xfrm>
                <a:off x="104508" y="696680"/>
                <a:ext cx="9605554" cy="60471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D5AB373-676C-4CD3-A6F3-8ADD9FDD5361}"/>
                  </a:ext>
                </a:extLst>
              </p:cNvPr>
              <p:cNvGrpSpPr/>
              <p:nvPr/>
            </p:nvGrpSpPr>
            <p:grpSpPr>
              <a:xfrm>
                <a:off x="191189" y="5712508"/>
                <a:ext cx="7225164" cy="319554"/>
                <a:chOff x="276068" y="6889040"/>
                <a:chExt cx="7225164" cy="31955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515F33E-D830-4048-A09D-E3905C03F572}"/>
                    </a:ext>
                  </a:extLst>
                </p:cNvPr>
                <p:cNvSpPr txBox="1"/>
                <p:nvPr/>
              </p:nvSpPr>
              <p:spPr>
                <a:xfrm>
                  <a:off x="276068" y="6900817"/>
                  <a:ext cx="17765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Chart Type: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19636FF-615F-4285-B1F4-E5955F1C7334}"/>
                    </a:ext>
                  </a:extLst>
                </p:cNvPr>
                <p:cNvGrpSpPr/>
                <p:nvPr/>
              </p:nvGrpSpPr>
              <p:grpSpPr>
                <a:xfrm>
                  <a:off x="2152631" y="6889040"/>
                  <a:ext cx="5348601" cy="319554"/>
                  <a:chOff x="3035871" y="6166020"/>
                  <a:chExt cx="5348601" cy="319554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B9A698C1-7592-4D13-9082-9B8995CF4B1F}"/>
                      </a:ext>
                    </a:extLst>
                  </p:cNvPr>
                  <p:cNvSpPr/>
                  <p:nvPr/>
                </p:nvSpPr>
                <p:spPr>
                  <a:xfrm>
                    <a:off x="3035871" y="6288142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64892F3-C653-4FC5-86F3-479A2D0AE92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621" y="6177797"/>
                    <a:ext cx="155433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Close Price</a:t>
                    </a: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935D0D2-E26D-4475-AE35-87E1341EED3F}"/>
                      </a:ext>
                    </a:extLst>
                  </p:cNvPr>
                  <p:cNvSpPr/>
                  <p:nvPr/>
                </p:nvSpPr>
                <p:spPr>
                  <a:xfrm>
                    <a:off x="4506443" y="6276365"/>
                    <a:ext cx="96322" cy="870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C2479E2-7EBD-4C06-8270-385C66B126D3}"/>
                      </a:ext>
                    </a:extLst>
                  </p:cNvPr>
                  <p:cNvSpPr txBox="1"/>
                  <p:nvPr/>
                </p:nvSpPr>
                <p:spPr>
                  <a:xfrm>
                    <a:off x="4663193" y="6166020"/>
                    <a:ext cx="126723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Log Close Price</a:t>
                    </a: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35530DCA-DCA7-405F-B6DF-E942AD296775}"/>
                      </a:ext>
                    </a:extLst>
                  </p:cNvPr>
                  <p:cNvSpPr/>
                  <p:nvPr/>
                </p:nvSpPr>
                <p:spPr>
                  <a:xfrm>
                    <a:off x="6126071" y="6276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B1CBF3F-A847-4952-B24E-F2DF051A1893}"/>
                      </a:ext>
                    </a:extLst>
                  </p:cNvPr>
                  <p:cNvSpPr txBox="1"/>
                  <p:nvPr/>
                </p:nvSpPr>
                <p:spPr>
                  <a:xfrm>
                    <a:off x="6282821" y="6166020"/>
                    <a:ext cx="8933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ATR</a:t>
                    </a: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C56066A7-9EC5-4BAA-8B66-5260DC488308}"/>
                      </a:ext>
                    </a:extLst>
                  </p:cNvPr>
                  <p:cNvSpPr/>
                  <p:nvPr/>
                </p:nvSpPr>
                <p:spPr>
                  <a:xfrm>
                    <a:off x="7079809" y="6276365"/>
                    <a:ext cx="96322" cy="870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A7A70CF-9CC2-4E04-B546-04403E2F359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559" y="6166020"/>
                    <a:ext cx="114791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Daily Returns</a:t>
                    </a:r>
                  </a:p>
                </p:txBody>
              </p:sp>
            </p:grp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19C8832-F734-4B9C-98F5-8121225EEAC0}"/>
                  </a:ext>
                </a:extLst>
              </p:cNvPr>
              <p:cNvGrpSpPr/>
              <p:nvPr/>
            </p:nvGrpSpPr>
            <p:grpSpPr>
              <a:xfrm>
                <a:off x="1921209" y="1053574"/>
                <a:ext cx="6302002" cy="369332"/>
                <a:chOff x="2789745" y="924313"/>
                <a:chExt cx="6302002" cy="36933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ED76016A-A4B8-4F3B-9ED6-BF29ED4119D5}"/>
                    </a:ext>
                  </a:extLst>
                </p:cNvPr>
                <p:cNvGrpSpPr/>
                <p:nvPr/>
              </p:nvGrpSpPr>
              <p:grpSpPr>
                <a:xfrm>
                  <a:off x="2789745" y="924313"/>
                  <a:ext cx="6302002" cy="369332"/>
                  <a:chOff x="2789745" y="924313"/>
                  <a:chExt cx="6302002" cy="369332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9C02D2A-CF66-4CBF-90DF-A68F760D9D6A}"/>
                      </a:ext>
                    </a:extLst>
                  </p:cNvPr>
                  <p:cNvSpPr txBox="1"/>
                  <p:nvPr/>
                </p:nvSpPr>
                <p:spPr>
                  <a:xfrm>
                    <a:off x="2789745" y="924313"/>
                    <a:ext cx="29447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Tasks: </a:t>
                    </a:r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ED4DD6EF-B109-4F35-A64E-33551DA0D590}"/>
                      </a:ext>
                    </a:extLst>
                  </p:cNvPr>
                  <p:cNvGrpSpPr/>
                  <p:nvPr/>
                </p:nvGrpSpPr>
                <p:grpSpPr>
                  <a:xfrm>
                    <a:off x="3956002" y="965595"/>
                    <a:ext cx="5135745" cy="307777"/>
                    <a:chOff x="2986512" y="5454020"/>
                    <a:chExt cx="5135745" cy="307777"/>
                  </a:xfrm>
                </p:grpSpPr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C39E4DCE-66CD-4334-A108-BE8616DABB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6512" y="5564365"/>
                      <a:ext cx="96322" cy="8708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185A2A05-1CBE-4A71-AC7E-9AABFA5E1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3262" y="5454020"/>
                      <a:ext cx="257378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Compare BTC to other markets</a:t>
                      </a:r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D6C1B441-9C23-4512-B263-323BFDA045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829" y="5564365"/>
                      <a:ext cx="96322" cy="870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F96E5E05-81C6-4852-8FF5-4053BBD5B5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10578" y="5454020"/>
                      <a:ext cx="201167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BTC non-market factors</a:t>
                      </a:r>
                    </a:p>
                  </p:txBody>
                </p:sp>
              </p:grpSp>
            </p:grp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B838042-6819-485A-9561-F4AFDA0A84F7}"/>
                    </a:ext>
                  </a:extLst>
                </p:cNvPr>
                <p:cNvSpPr/>
                <p:nvPr/>
              </p:nvSpPr>
              <p:spPr>
                <a:xfrm>
                  <a:off x="2789745" y="924313"/>
                  <a:ext cx="6223626" cy="3653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1FEF357-4E4B-406B-96C3-22ABB401BD1D}"/>
                  </a:ext>
                </a:extLst>
              </p:cNvPr>
              <p:cNvGrpSpPr/>
              <p:nvPr/>
            </p:nvGrpSpPr>
            <p:grpSpPr>
              <a:xfrm>
                <a:off x="191189" y="6241617"/>
                <a:ext cx="7884115" cy="317915"/>
                <a:chOff x="218130" y="5751802"/>
                <a:chExt cx="7884115" cy="317915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2A8FE69-629A-432E-90BE-4543F6A15EEB}"/>
                    </a:ext>
                  </a:extLst>
                </p:cNvPr>
                <p:cNvSpPr txBox="1"/>
                <p:nvPr/>
              </p:nvSpPr>
              <p:spPr>
                <a:xfrm>
                  <a:off x="218130" y="5751802"/>
                  <a:ext cx="17765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Comparison with BTC:</a:t>
                  </a:r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8588F05-1804-4AAA-90F6-3F8AE7164FC1}"/>
                    </a:ext>
                  </a:extLst>
                </p:cNvPr>
                <p:cNvGrpSpPr/>
                <p:nvPr/>
              </p:nvGrpSpPr>
              <p:grpSpPr>
                <a:xfrm>
                  <a:off x="2103272" y="5761940"/>
                  <a:ext cx="5998973" cy="307777"/>
                  <a:chOff x="2986512" y="5454020"/>
                  <a:chExt cx="5998973" cy="307777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CFB2189A-3370-4B7E-B0BD-DDD22756E15C}"/>
                      </a:ext>
                    </a:extLst>
                  </p:cNvPr>
                  <p:cNvSpPr/>
                  <p:nvPr/>
                </p:nvSpPr>
                <p:spPr>
                  <a:xfrm>
                    <a:off x="2986512" y="5564365"/>
                    <a:ext cx="96322" cy="8708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25384ED-221D-427B-BB2D-C081D30CAAC4}"/>
                      </a:ext>
                    </a:extLst>
                  </p:cNvPr>
                  <p:cNvSpPr txBox="1"/>
                  <p:nvPr/>
                </p:nvSpPr>
                <p:spPr>
                  <a:xfrm>
                    <a:off x="3143262" y="5454020"/>
                    <a:ext cx="53175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All</a:t>
                    </a:r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F03B4629-4D44-419F-8622-D3E8918B4397}"/>
                      </a:ext>
                    </a:extLst>
                  </p:cNvPr>
                  <p:cNvSpPr/>
                  <p:nvPr/>
                </p:nvSpPr>
                <p:spPr>
                  <a:xfrm>
                    <a:off x="3727143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CA309B2-FB0C-49CC-880D-FF200EA42042}"/>
                      </a:ext>
                    </a:extLst>
                  </p:cNvPr>
                  <p:cNvSpPr txBox="1"/>
                  <p:nvPr/>
                </p:nvSpPr>
                <p:spPr>
                  <a:xfrm>
                    <a:off x="3883893" y="5454020"/>
                    <a:ext cx="12068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Index Funds</a:t>
                    </a:r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6D0A6710-8B91-4C7A-A3A7-D6D6A2840204}"/>
                      </a:ext>
                    </a:extLst>
                  </p:cNvPr>
                  <p:cNvSpPr/>
                  <p:nvPr/>
                </p:nvSpPr>
                <p:spPr>
                  <a:xfrm>
                    <a:off x="5151131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DA65A92-7EA0-429F-8A43-6E7329D4411B}"/>
                      </a:ext>
                    </a:extLst>
                  </p:cNvPr>
                  <p:cNvSpPr txBox="1"/>
                  <p:nvPr/>
                </p:nvSpPr>
                <p:spPr>
                  <a:xfrm>
                    <a:off x="5307881" y="5454020"/>
                    <a:ext cx="8933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All Stocks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1773789A-C9D9-4EA4-AAC6-68BEEB395387}"/>
                      </a:ext>
                    </a:extLst>
                  </p:cNvPr>
                  <p:cNvSpPr/>
                  <p:nvPr/>
                </p:nvSpPr>
                <p:spPr>
                  <a:xfrm>
                    <a:off x="6418369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6BF1373-7416-4837-B84F-ED29321B89DB}"/>
                      </a:ext>
                    </a:extLst>
                  </p:cNvPr>
                  <p:cNvSpPr txBox="1"/>
                  <p:nvPr/>
                </p:nvSpPr>
                <p:spPr>
                  <a:xfrm>
                    <a:off x="6575119" y="5454020"/>
                    <a:ext cx="101821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Tech Stocks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0600CF3C-82E2-467C-BA00-7BF0386126F6}"/>
                      </a:ext>
                    </a:extLst>
                  </p:cNvPr>
                  <p:cNvSpPr/>
                  <p:nvPr/>
                </p:nvSpPr>
                <p:spPr>
                  <a:xfrm>
                    <a:off x="7810516" y="5564365"/>
                    <a:ext cx="96322" cy="870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A802123-D704-4A7F-8AB1-EAC5CACBCECE}"/>
                      </a:ext>
                    </a:extLst>
                  </p:cNvPr>
                  <p:cNvSpPr txBox="1"/>
                  <p:nvPr/>
                </p:nvSpPr>
                <p:spPr>
                  <a:xfrm>
                    <a:off x="7967266" y="5454020"/>
                    <a:ext cx="101821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Alt Coins</a:t>
                    </a:r>
                  </a:p>
                </p:txBody>
              </p:sp>
            </p:grpSp>
          </p:grp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6F2BE9-A5C5-40AC-9293-B9946EDD2D5E}"/>
                </a:ext>
              </a:extLst>
            </p:cNvPr>
            <p:cNvSpPr/>
            <p:nvPr/>
          </p:nvSpPr>
          <p:spPr>
            <a:xfrm>
              <a:off x="7572796" y="5818504"/>
              <a:ext cx="96322" cy="870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DD7BB69-28B1-45D8-AA80-727BE6EB9ACC}"/>
                </a:ext>
              </a:extLst>
            </p:cNvPr>
            <p:cNvSpPr txBox="1"/>
            <p:nvPr/>
          </p:nvSpPr>
          <p:spPr>
            <a:xfrm>
              <a:off x="7729546" y="5708159"/>
              <a:ext cx="1147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Returns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AD4C2AE-666A-453D-90CA-6371FEC08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857" y="1586179"/>
              <a:ext cx="8676330" cy="4129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261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1F1D9EA6-173E-4E90-BA9A-6026EA44DC2A}"/>
              </a:ext>
            </a:extLst>
          </p:cNvPr>
          <p:cNvSpPr txBox="1"/>
          <p:nvPr/>
        </p:nvSpPr>
        <p:spPr>
          <a:xfrm>
            <a:off x="104507" y="148901"/>
            <a:ext cx="1105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looks like BTC has outside factors that influence its price and returns. Do these events influence ATR?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7DACC6-3E64-427B-9F9E-B6FD0DD09B93}"/>
              </a:ext>
            </a:extLst>
          </p:cNvPr>
          <p:cNvSpPr txBox="1"/>
          <p:nvPr/>
        </p:nvSpPr>
        <p:spPr>
          <a:xfrm>
            <a:off x="9710062" y="6171199"/>
            <a:ext cx="24819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 options adjust with different tasks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511145-5A60-40A7-B569-E605CAB648A9}"/>
              </a:ext>
            </a:extLst>
          </p:cNvPr>
          <p:cNvSpPr txBox="1"/>
          <p:nvPr/>
        </p:nvSpPr>
        <p:spPr>
          <a:xfrm>
            <a:off x="9672343" y="5733630"/>
            <a:ext cx="24819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selects ATR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94842B-CD96-40B6-B8BB-74D542DF72E2}"/>
              </a:ext>
            </a:extLst>
          </p:cNvPr>
          <p:cNvGrpSpPr/>
          <p:nvPr/>
        </p:nvGrpSpPr>
        <p:grpSpPr>
          <a:xfrm>
            <a:off x="104508" y="696680"/>
            <a:ext cx="9605554" cy="6047123"/>
            <a:chOff x="104508" y="696680"/>
            <a:chExt cx="9605554" cy="604712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466C76E-7B40-4003-A74A-E9E8A8CD920C}"/>
                </a:ext>
              </a:extLst>
            </p:cNvPr>
            <p:cNvGrpSpPr/>
            <p:nvPr/>
          </p:nvGrpSpPr>
          <p:grpSpPr>
            <a:xfrm>
              <a:off x="104508" y="696680"/>
              <a:ext cx="9605554" cy="6047123"/>
              <a:chOff x="104508" y="696680"/>
              <a:chExt cx="9605554" cy="604712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3CAC541-390F-4538-8D50-826AEE7B96EC}"/>
                  </a:ext>
                </a:extLst>
              </p:cNvPr>
              <p:cNvSpPr/>
              <p:nvPr/>
            </p:nvSpPr>
            <p:spPr>
              <a:xfrm>
                <a:off x="104508" y="696680"/>
                <a:ext cx="9605554" cy="60471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D5AB373-676C-4CD3-A6F3-8ADD9FDD5361}"/>
                  </a:ext>
                </a:extLst>
              </p:cNvPr>
              <p:cNvGrpSpPr/>
              <p:nvPr/>
            </p:nvGrpSpPr>
            <p:grpSpPr>
              <a:xfrm>
                <a:off x="191189" y="5712508"/>
                <a:ext cx="7225164" cy="319554"/>
                <a:chOff x="276068" y="6889040"/>
                <a:chExt cx="7225164" cy="31955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515F33E-D830-4048-A09D-E3905C03F572}"/>
                    </a:ext>
                  </a:extLst>
                </p:cNvPr>
                <p:cNvSpPr txBox="1"/>
                <p:nvPr/>
              </p:nvSpPr>
              <p:spPr>
                <a:xfrm>
                  <a:off x="276068" y="6900817"/>
                  <a:ext cx="17765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Chart Type: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19636FF-615F-4285-B1F4-E5955F1C7334}"/>
                    </a:ext>
                  </a:extLst>
                </p:cNvPr>
                <p:cNvGrpSpPr/>
                <p:nvPr/>
              </p:nvGrpSpPr>
              <p:grpSpPr>
                <a:xfrm>
                  <a:off x="2152631" y="6889040"/>
                  <a:ext cx="5348601" cy="319554"/>
                  <a:chOff x="3035871" y="6166020"/>
                  <a:chExt cx="5348601" cy="319554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B9A698C1-7592-4D13-9082-9B8995CF4B1F}"/>
                      </a:ext>
                    </a:extLst>
                  </p:cNvPr>
                  <p:cNvSpPr/>
                  <p:nvPr/>
                </p:nvSpPr>
                <p:spPr>
                  <a:xfrm>
                    <a:off x="3035871" y="6288142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64892F3-C653-4FC5-86F3-479A2D0AE92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621" y="6177797"/>
                    <a:ext cx="155433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Close Price</a:t>
                    </a: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935D0D2-E26D-4475-AE35-87E1341EED3F}"/>
                      </a:ext>
                    </a:extLst>
                  </p:cNvPr>
                  <p:cNvSpPr/>
                  <p:nvPr/>
                </p:nvSpPr>
                <p:spPr>
                  <a:xfrm>
                    <a:off x="4506443" y="6276365"/>
                    <a:ext cx="96322" cy="870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C2479E2-7EBD-4C06-8270-385C66B126D3}"/>
                      </a:ext>
                    </a:extLst>
                  </p:cNvPr>
                  <p:cNvSpPr txBox="1"/>
                  <p:nvPr/>
                </p:nvSpPr>
                <p:spPr>
                  <a:xfrm>
                    <a:off x="4663193" y="6166020"/>
                    <a:ext cx="126723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Log Close Price</a:t>
                    </a: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35530DCA-DCA7-405F-B6DF-E942AD296775}"/>
                      </a:ext>
                    </a:extLst>
                  </p:cNvPr>
                  <p:cNvSpPr/>
                  <p:nvPr/>
                </p:nvSpPr>
                <p:spPr>
                  <a:xfrm>
                    <a:off x="6126071" y="6276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B1CBF3F-A847-4952-B24E-F2DF051A1893}"/>
                      </a:ext>
                    </a:extLst>
                  </p:cNvPr>
                  <p:cNvSpPr txBox="1"/>
                  <p:nvPr/>
                </p:nvSpPr>
                <p:spPr>
                  <a:xfrm>
                    <a:off x="6282821" y="6166020"/>
                    <a:ext cx="8933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ATR</a:t>
                    </a: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C56066A7-9EC5-4BAA-8B66-5260DC488308}"/>
                      </a:ext>
                    </a:extLst>
                  </p:cNvPr>
                  <p:cNvSpPr/>
                  <p:nvPr/>
                </p:nvSpPr>
                <p:spPr>
                  <a:xfrm>
                    <a:off x="7079809" y="6276365"/>
                    <a:ext cx="96322" cy="8708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A7A70CF-9CC2-4E04-B546-04403E2F359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559" y="6166020"/>
                    <a:ext cx="114791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Daily Returns</a:t>
                    </a:r>
                  </a:p>
                </p:txBody>
              </p:sp>
            </p:grp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19C8832-F734-4B9C-98F5-8121225EEAC0}"/>
                  </a:ext>
                </a:extLst>
              </p:cNvPr>
              <p:cNvGrpSpPr/>
              <p:nvPr/>
            </p:nvGrpSpPr>
            <p:grpSpPr>
              <a:xfrm>
                <a:off x="1921209" y="1053574"/>
                <a:ext cx="6302002" cy="369332"/>
                <a:chOff x="2789745" y="924313"/>
                <a:chExt cx="6302002" cy="36933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ED76016A-A4B8-4F3B-9ED6-BF29ED4119D5}"/>
                    </a:ext>
                  </a:extLst>
                </p:cNvPr>
                <p:cNvGrpSpPr/>
                <p:nvPr/>
              </p:nvGrpSpPr>
              <p:grpSpPr>
                <a:xfrm>
                  <a:off x="2789745" y="924313"/>
                  <a:ext cx="6302002" cy="369332"/>
                  <a:chOff x="2789745" y="924313"/>
                  <a:chExt cx="6302002" cy="369332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9C02D2A-CF66-4CBF-90DF-A68F760D9D6A}"/>
                      </a:ext>
                    </a:extLst>
                  </p:cNvPr>
                  <p:cNvSpPr txBox="1"/>
                  <p:nvPr/>
                </p:nvSpPr>
                <p:spPr>
                  <a:xfrm>
                    <a:off x="2789745" y="924313"/>
                    <a:ext cx="29447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Tasks: </a:t>
                    </a:r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ED4DD6EF-B109-4F35-A64E-33551DA0D590}"/>
                      </a:ext>
                    </a:extLst>
                  </p:cNvPr>
                  <p:cNvGrpSpPr/>
                  <p:nvPr/>
                </p:nvGrpSpPr>
                <p:grpSpPr>
                  <a:xfrm>
                    <a:off x="3956002" y="965595"/>
                    <a:ext cx="5135745" cy="307777"/>
                    <a:chOff x="2986512" y="5454020"/>
                    <a:chExt cx="5135745" cy="307777"/>
                  </a:xfrm>
                </p:grpSpPr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C39E4DCE-66CD-4334-A108-BE8616DABB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6512" y="5564365"/>
                      <a:ext cx="96322" cy="8708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185A2A05-1CBE-4A71-AC7E-9AABFA5E1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3262" y="5454020"/>
                      <a:ext cx="257378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Compare BTC to other markets</a:t>
                      </a:r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D6C1B441-9C23-4512-B263-323BFDA045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829" y="5564365"/>
                      <a:ext cx="96322" cy="8708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F96E5E05-81C6-4852-8FF5-4053BBD5B5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10578" y="5454020"/>
                      <a:ext cx="201167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BTC non-market factors</a:t>
                      </a:r>
                    </a:p>
                  </p:txBody>
                </p:sp>
              </p:grpSp>
            </p:grp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B838042-6819-485A-9561-F4AFDA0A84F7}"/>
                    </a:ext>
                  </a:extLst>
                </p:cNvPr>
                <p:cNvSpPr/>
                <p:nvPr/>
              </p:nvSpPr>
              <p:spPr>
                <a:xfrm>
                  <a:off x="2789745" y="924313"/>
                  <a:ext cx="6223626" cy="3653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1FEF357-4E4B-406B-96C3-22ABB401BD1D}"/>
                  </a:ext>
                </a:extLst>
              </p:cNvPr>
              <p:cNvGrpSpPr/>
              <p:nvPr/>
            </p:nvGrpSpPr>
            <p:grpSpPr>
              <a:xfrm>
                <a:off x="191189" y="6241617"/>
                <a:ext cx="7674574" cy="317915"/>
                <a:chOff x="218130" y="5751802"/>
                <a:chExt cx="7674574" cy="317915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2A8FE69-629A-432E-90BE-4543F6A15EEB}"/>
                    </a:ext>
                  </a:extLst>
                </p:cNvPr>
                <p:cNvSpPr txBox="1"/>
                <p:nvPr/>
              </p:nvSpPr>
              <p:spPr>
                <a:xfrm>
                  <a:off x="218130" y="5751802"/>
                  <a:ext cx="17765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Events:</a:t>
                  </a:r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8588F05-1804-4AAA-90F6-3F8AE7164FC1}"/>
                    </a:ext>
                  </a:extLst>
                </p:cNvPr>
                <p:cNvGrpSpPr/>
                <p:nvPr/>
              </p:nvGrpSpPr>
              <p:grpSpPr>
                <a:xfrm>
                  <a:off x="2103272" y="5761940"/>
                  <a:ext cx="5789432" cy="307777"/>
                  <a:chOff x="2986512" y="5454020"/>
                  <a:chExt cx="5789432" cy="307777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CFB2189A-3370-4B7E-B0BD-DDD22756E15C}"/>
                      </a:ext>
                    </a:extLst>
                  </p:cNvPr>
                  <p:cNvSpPr/>
                  <p:nvPr/>
                </p:nvSpPr>
                <p:spPr>
                  <a:xfrm>
                    <a:off x="2986512" y="5564365"/>
                    <a:ext cx="96322" cy="8708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25384ED-221D-427B-BB2D-C081D30CAAC4}"/>
                      </a:ext>
                    </a:extLst>
                  </p:cNvPr>
                  <p:cNvSpPr txBox="1"/>
                  <p:nvPr/>
                </p:nvSpPr>
                <p:spPr>
                  <a:xfrm>
                    <a:off x="3143262" y="5454020"/>
                    <a:ext cx="53175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All</a:t>
                    </a:r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F03B4629-4D44-419F-8622-D3E8918B4397}"/>
                      </a:ext>
                    </a:extLst>
                  </p:cNvPr>
                  <p:cNvSpPr/>
                  <p:nvPr/>
                </p:nvSpPr>
                <p:spPr>
                  <a:xfrm>
                    <a:off x="3727143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CA309B2-FB0C-49CC-880D-FF200EA42042}"/>
                      </a:ext>
                    </a:extLst>
                  </p:cNvPr>
                  <p:cNvSpPr txBox="1"/>
                  <p:nvPr/>
                </p:nvSpPr>
                <p:spPr>
                  <a:xfrm>
                    <a:off x="3883893" y="5454020"/>
                    <a:ext cx="12068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BTC History</a:t>
                    </a:r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6D0A6710-8B91-4C7A-A3A7-D6D6A2840204}"/>
                      </a:ext>
                    </a:extLst>
                  </p:cNvPr>
                  <p:cNvSpPr/>
                  <p:nvPr/>
                </p:nvSpPr>
                <p:spPr>
                  <a:xfrm>
                    <a:off x="5151131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DA65A92-7EA0-429F-8A43-6E7329D4411B}"/>
                      </a:ext>
                    </a:extLst>
                  </p:cNvPr>
                  <p:cNvSpPr txBox="1"/>
                  <p:nvPr/>
                </p:nvSpPr>
                <p:spPr>
                  <a:xfrm>
                    <a:off x="5307881" y="5454020"/>
                    <a:ext cx="8933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Global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1773789A-C9D9-4EA4-AAC6-68BEEB395387}"/>
                      </a:ext>
                    </a:extLst>
                  </p:cNvPr>
                  <p:cNvSpPr/>
                  <p:nvPr/>
                </p:nvSpPr>
                <p:spPr>
                  <a:xfrm>
                    <a:off x="6418369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6BF1373-7416-4837-B84F-ED29321B89DB}"/>
                      </a:ext>
                    </a:extLst>
                  </p:cNvPr>
                  <p:cNvSpPr txBox="1"/>
                  <p:nvPr/>
                </p:nvSpPr>
                <p:spPr>
                  <a:xfrm>
                    <a:off x="6575119" y="5454020"/>
                    <a:ext cx="101821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Elon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0600CF3C-82E2-467C-BA00-7BF0386126F6}"/>
                      </a:ext>
                    </a:extLst>
                  </p:cNvPr>
                  <p:cNvSpPr/>
                  <p:nvPr/>
                </p:nvSpPr>
                <p:spPr>
                  <a:xfrm>
                    <a:off x="7358364" y="5564365"/>
                    <a:ext cx="96322" cy="870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A802123-D704-4A7F-8AB1-EAC5CACBCECE}"/>
                      </a:ext>
                    </a:extLst>
                  </p:cNvPr>
                  <p:cNvSpPr txBox="1"/>
                  <p:nvPr/>
                </p:nvSpPr>
                <p:spPr>
                  <a:xfrm>
                    <a:off x="7515114" y="5454020"/>
                    <a:ext cx="126083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Google Trends</a:t>
                    </a:r>
                  </a:p>
                </p:txBody>
              </p:sp>
            </p:grpSp>
          </p:grp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31EC1B3-A316-4018-8E87-6E3735069C0F}"/>
                </a:ext>
              </a:extLst>
            </p:cNvPr>
            <p:cNvSpPr/>
            <p:nvPr/>
          </p:nvSpPr>
          <p:spPr>
            <a:xfrm>
              <a:off x="7604067" y="5822853"/>
              <a:ext cx="96322" cy="870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67616F6-F436-4D7B-968C-F9B4F3ED98F4}"/>
                </a:ext>
              </a:extLst>
            </p:cNvPr>
            <p:cNvSpPr txBox="1"/>
            <p:nvPr/>
          </p:nvSpPr>
          <p:spPr>
            <a:xfrm>
              <a:off x="7760817" y="5712508"/>
              <a:ext cx="1554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Month and DOW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52B52BA-4387-4C8E-9B73-ED99E419B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6569" y="1583526"/>
              <a:ext cx="7895571" cy="4150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907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1F1D9EA6-173E-4E90-BA9A-6026EA44DC2A}"/>
              </a:ext>
            </a:extLst>
          </p:cNvPr>
          <p:cNvSpPr txBox="1"/>
          <p:nvPr/>
        </p:nvSpPr>
        <p:spPr>
          <a:xfrm>
            <a:off x="104507" y="105358"/>
            <a:ext cx="1105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the month or the Day of the Week impact price?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C4252B-DA14-4021-B46F-8D3F3D3B6366}"/>
              </a:ext>
            </a:extLst>
          </p:cNvPr>
          <p:cNvSpPr txBox="1"/>
          <p:nvPr/>
        </p:nvSpPr>
        <p:spPr>
          <a:xfrm>
            <a:off x="9672343" y="5733630"/>
            <a:ext cx="24819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selects Month and DOW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664F9C-7311-4B45-8821-4D3BAF6BDF2D}"/>
              </a:ext>
            </a:extLst>
          </p:cNvPr>
          <p:cNvGrpSpPr/>
          <p:nvPr/>
        </p:nvGrpSpPr>
        <p:grpSpPr>
          <a:xfrm>
            <a:off x="104508" y="696680"/>
            <a:ext cx="9605554" cy="6047123"/>
            <a:chOff x="104508" y="696680"/>
            <a:chExt cx="9605554" cy="604712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466C76E-7B40-4003-A74A-E9E8A8CD920C}"/>
                </a:ext>
              </a:extLst>
            </p:cNvPr>
            <p:cNvGrpSpPr/>
            <p:nvPr/>
          </p:nvGrpSpPr>
          <p:grpSpPr>
            <a:xfrm>
              <a:off x="104508" y="696680"/>
              <a:ext cx="9605554" cy="6047123"/>
              <a:chOff x="104508" y="696680"/>
              <a:chExt cx="9605554" cy="604712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3CAC541-390F-4538-8D50-826AEE7B96EC}"/>
                  </a:ext>
                </a:extLst>
              </p:cNvPr>
              <p:cNvSpPr/>
              <p:nvPr/>
            </p:nvSpPr>
            <p:spPr>
              <a:xfrm>
                <a:off x="104508" y="696680"/>
                <a:ext cx="9605554" cy="60471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D5AB373-676C-4CD3-A6F3-8ADD9FDD5361}"/>
                  </a:ext>
                </a:extLst>
              </p:cNvPr>
              <p:cNvGrpSpPr/>
              <p:nvPr/>
            </p:nvGrpSpPr>
            <p:grpSpPr>
              <a:xfrm>
                <a:off x="191189" y="5712508"/>
                <a:ext cx="7225164" cy="319554"/>
                <a:chOff x="276068" y="6889040"/>
                <a:chExt cx="7225164" cy="31955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515F33E-D830-4048-A09D-E3905C03F572}"/>
                    </a:ext>
                  </a:extLst>
                </p:cNvPr>
                <p:cNvSpPr txBox="1"/>
                <p:nvPr/>
              </p:nvSpPr>
              <p:spPr>
                <a:xfrm>
                  <a:off x="276068" y="6900817"/>
                  <a:ext cx="17765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Chart Type: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19636FF-615F-4285-B1F4-E5955F1C7334}"/>
                    </a:ext>
                  </a:extLst>
                </p:cNvPr>
                <p:cNvGrpSpPr/>
                <p:nvPr/>
              </p:nvGrpSpPr>
              <p:grpSpPr>
                <a:xfrm>
                  <a:off x="2152631" y="6889040"/>
                  <a:ext cx="5348601" cy="319554"/>
                  <a:chOff x="3035871" y="6166020"/>
                  <a:chExt cx="5348601" cy="319554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B9A698C1-7592-4D13-9082-9B8995CF4B1F}"/>
                      </a:ext>
                    </a:extLst>
                  </p:cNvPr>
                  <p:cNvSpPr/>
                  <p:nvPr/>
                </p:nvSpPr>
                <p:spPr>
                  <a:xfrm>
                    <a:off x="3035871" y="6288142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64892F3-C653-4FC5-86F3-479A2D0AE92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621" y="6177797"/>
                    <a:ext cx="155433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Close Price</a:t>
                    </a: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935D0D2-E26D-4475-AE35-87E1341EED3F}"/>
                      </a:ext>
                    </a:extLst>
                  </p:cNvPr>
                  <p:cNvSpPr/>
                  <p:nvPr/>
                </p:nvSpPr>
                <p:spPr>
                  <a:xfrm>
                    <a:off x="4506443" y="6276365"/>
                    <a:ext cx="96322" cy="870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C2479E2-7EBD-4C06-8270-385C66B126D3}"/>
                      </a:ext>
                    </a:extLst>
                  </p:cNvPr>
                  <p:cNvSpPr txBox="1"/>
                  <p:nvPr/>
                </p:nvSpPr>
                <p:spPr>
                  <a:xfrm>
                    <a:off x="4663193" y="6166020"/>
                    <a:ext cx="126723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Log Close Price</a:t>
                    </a: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35530DCA-DCA7-405F-B6DF-E942AD296775}"/>
                      </a:ext>
                    </a:extLst>
                  </p:cNvPr>
                  <p:cNvSpPr/>
                  <p:nvPr/>
                </p:nvSpPr>
                <p:spPr>
                  <a:xfrm>
                    <a:off x="6126071" y="6276365"/>
                    <a:ext cx="96322" cy="8708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B1CBF3F-A847-4952-B24E-F2DF051A1893}"/>
                      </a:ext>
                    </a:extLst>
                  </p:cNvPr>
                  <p:cNvSpPr txBox="1"/>
                  <p:nvPr/>
                </p:nvSpPr>
                <p:spPr>
                  <a:xfrm>
                    <a:off x="6282821" y="6166020"/>
                    <a:ext cx="8933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ATR</a:t>
                    </a: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C56066A7-9EC5-4BAA-8B66-5260DC488308}"/>
                      </a:ext>
                    </a:extLst>
                  </p:cNvPr>
                  <p:cNvSpPr/>
                  <p:nvPr/>
                </p:nvSpPr>
                <p:spPr>
                  <a:xfrm>
                    <a:off x="7079809" y="6276365"/>
                    <a:ext cx="96322" cy="870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A7A70CF-9CC2-4E04-B546-04403E2F359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559" y="6166020"/>
                    <a:ext cx="114791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Daily Returns</a:t>
                    </a:r>
                  </a:p>
                </p:txBody>
              </p:sp>
            </p:grp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19C8832-F734-4B9C-98F5-8121225EEAC0}"/>
                  </a:ext>
                </a:extLst>
              </p:cNvPr>
              <p:cNvGrpSpPr/>
              <p:nvPr/>
            </p:nvGrpSpPr>
            <p:grpSpPr>
              <a:xfrm>
                <a:off x="1921209" y="1053574"/>
                <a:ext cx="6302002" cy="369332"/>
                <a:chOff x="2789745" y="924313"/>
                <a:chExt cx="6302002" cy="36933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ED76016A-A4B8-4F3B-9ED6-BF29ED4119D5}"/>
                    </a:ext>
                  </a:extLst>
                </p:cNvPr>
                <p:cNvGrpSpPr/>
                <p:nvPr/>
              </p:nvGrpSpPr>
              <p:grpSpPr>
                <a:xfrm>
                  <a:off x="2789745" y="924313"/>
                  <a:ext cx="6302002" cy="369332"/>
                  <a:chOff x="2789745" y="924313"/>
                  <a:chExt cx="6302002" cy="369332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9C02D2A-CF66-4CBF-90DF-A68F760D9D6A}"/>
                      </a:ext>
                    </a:extLst>
                  </p:cNvPr>
                  <p:cNvSpPr txBox="1"/>
                  <p:nvPr/>
                </p:nvSpPr>
                <p:spPr>
                  <a:xfrm>
                    <a:off x="2789745" y="924313"/>
                    <a:ext cx="29447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Tasks: </a:t>
                    </a:r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ED4DD6EF-B109-4F35-A64E-33551DA0D590}"/>
                      </a:ext>
                    </a:extLst>
                  </p:cNvPr>
                  <p:cNvGrpSpPr/>
                  <p:nvPr/>
                </p:nvGrpSpPr>
                <p:grpSpPr>
                  <a:xfrm>
                    <a:off x="3956002" y="965595"/>
                    <a:ext cx="5135745" cy="307777"/>
                    <a:chOff x="2986512" y="5454020"/>
                    <a:chExt cx="5135745" cy="307777"/>
                  </a:xfrm>
                </p:grpSpPr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C39E4DCE-66CD-4334-A108-BE8616DABB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6512" y="5564365"/>
                      <a:ext cx="96322" cy="8708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185A2A05-1CBE-4A71-AC7E-9AABFA5E1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3262" y="5454020"/>
                      <a:ext cx="257378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Compare BTC to other markets</a:t>
                      </a:r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D6C1B441-9C23-4512-B263-323BFDA045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829" y="5564365"/>
                      <a:ext cx="96322" cy="8708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F96E5E05-81C6-4852-8FF5-4053BBD5B5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10578" y="5454020"/>
                      <a:ext cx="201167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BTC non-market factors</a:t>
                      </a:r>
                    </a:p>
                  </p:txBody>
                </p:sp>
              </p:grpSp>
            </p:grp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B838042-6819-485A-9561-F4AFDA0A84F7}"/>
                    </a:ext>
                  </a:extLst>
                </p:cNvPr>
                <p:cNvSpPr/>
                <p:nvPr/>
              </p:nvSpPr>
              <p:spPr>
                <a:xfrm>
                  <a:off x="2789745" y="924313"/>
                  <a:ext cx="6223626" cy="3653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1FEF357-4E4B-406B-96C3-22ABB401BD1D}"/>
                  </a:ext>
                </a:extLst>
              </p:cNvPr>
              <p:cNvGrpSpPr/>
              <p:nvPr/>
            </p:nvGrpSpPr>
            <p:grpSpPr>
              <a:xfrm>
                <a:off x="191189" y="6241617"/>
                <a:ext cx="7674574" cy="317915"/>
                <a:chOff x="218130" y="5751802"/>
                <a:chExt cx="7674574" cy="317915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2A8FE69-629A-432E-90BE-4543F6A15EEB}"/>
                    </a:ext>
                  </a:extLst>
                </p:cNvPr>
                <p:cNvSpPr txBox="1"/>
                <p:nvPr/>
              </p:nvSpPr>
              <p:spPr>
                <a:xfrm>
                  <a:off x="218130" y="5751802"/>
                  <a:ext cx="17765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Events:</a:t>
                  </a:r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8588F05-1804-4AAA-90F6-3F8AE7164FC1}"/>
                    </a:ext>
                  </a:extLst>
                </p:cNvPr>
                <p:cNvGrpSpPr/>
                <p:nvPr/>
              </p:nvGrpSpPr>
              <p:grpSpPr>
                <a:xfrm>
                  <a:off x="2103272" y="5761940"/>
                  <a:ext cx="5789432" cy="307777"/>
                  <a:chOff x="2986512" y="5454020"/>
                  <a:chExt cx="5789432" cy="307777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CFB2189A-3370-4B7E-B0BD-DDD22756E15C}"/>
                      </a:ext>
                    </a:extLst>
                  </p:cNvPr>
                  <p:cNvSpPr/>
                  <p:nvPr/>
                </p:nvSpPr>
                <p:spPr>
                  <a:xfrm>
                    <a:off x="2986512" y="5564365"/>
                    <a:ext cx="96322" cy="8708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25384ED-221D-427B-BB2D-C081D30CAAC4}"/>
                      </a:ext>
                    </a:extLst>
                  </p:cNvPr>
                  <p:cNvSpPr txBox="1"/>
                  <p:nvPr/>
                </p:nvSpPr>
                <p:spPr>
                  <a:xfrm>
                    <a:off x="3143262" y="5454020"/>
                    <a:ext cx="53175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All</a:t>
                    </a:r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F03B4629-4D44-419F-8622-D3E8918B4397}"/>
                      </a:ext>
                    </a:extLst>
                  </p:cNvPr>
                  <p:cNvSpPr/>
                  <p:nvPr/>
                </p:nvSpPr>
                <p:spPr>
                  <a:xfrm>
                    <a:off x="3727143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CA309B2-FB0C-49CC-880D-FF200EA42042}"/>
                      </a:ext>
                    </a:extLst>
                  </p:cNvPr>
                  <p:cNvSpPr txBox="1"/>
                  <p:nvPr/>
                </p:nvSpPr>
                <p:spPr>
                  <a:xfrm>
                    <a:off x="3883893" y="5454020"/>
                    <a:ext cx="12068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BTC History</a:t>
                    </a:r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6D0A6710-8B91-4C7A-A3A7-D6D6A2840204}"/>
                      </a:ext>
                    </a:extLst>
                  </p:cNvPr>
                  <p:cNvSpPr/>
                  <p:nvPr/>
                </p:nvSpPr>
                <p:spPr>
                  <a:xfrm>
                    <a:off x="5151131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DA65A92-7EA0-429F-8A43-6E7329D4411B}"/>
                      </a:ext>
                    </a:extLst>
                  </p:cNvPr>
                  <p:cNvSpPr txBox="1"/>
                  <p:nvPr/>
                </p:nvSpPr>
                <p:spPr>
                  <a:xfrm>
                    <a:off x="5307881" y="5454020"/>
                    <a:ext cx="8933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Global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1773789A-C9D9-4EA4-AAC6-68BEEB395387}"/>
                      </a:ext>
                    </a:extLst>
                  </p:cNvPr>
                  <p:cNvSpPr/>
                  <p:nvPr/>
                </p:nvSpPr>
                <p:spPr>
                  <a:xfrm>
                    <a:off x="6418369" y="5564365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6BF1373-7416-4837-B84F-ED29321B89DB}"/>
                      </a:ext>
                    </a:extLst>
                  </p:cNvPr>
                  <p:cNvSpPr txBox="1"/>
                  <p:nvPr/>
                </p:nvSpPr>
                <p:spPr>
                  <a:xfrm>
                    <a:off x="6575119" y="5454020"/>
                    <a:ext cx="101821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Elon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0600CF3C-82E2-467C-BA00-7BF0386126F6}"/>
                      </a:ext>
                    </a:extLst>
                  </p:cNvPr>
                  <p:cNvSpPr/>
                  <p:nvPr/>
                </p:nvSpPr>
                <p:spPr>
                  <a:xfrm>
                    <a:off x="7358364" y="5564365"/>
                    <a:ext cx="96322" cy="870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A802123-D704-4A7F-8AB1-EAC5CACBCECE}"/>
                      </a:ext>
                    </a:extLst>
                  </p:cNvPr>
                  <p:cNvSpPr txBox="1"/>
                  <p:nvPr/>
                </p:nvSpPr>
                <p:spPr>
                  <a:xfrm>
                    <a:off x="7515114" y="5454020"/>
                    <a:ext cx="126083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Google Trends</a:t>
                    </a:r>
                  </a:p>
                </p:txBody>
              </p:sp>
            </p:grpSp>
          </p:grp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31EC1B3-A316-4018-8E87-6E3735069C0F}"/>
                </a:ext>
              </a:extLst>
            </p:cNvPr>
            <p:cNvSpPr/>
            <p:nvPr/>
          </p:nvSpPr>
          <p:spPr>
            <a:xfrm>
              <a:off x="7604067" y="5822853"/>
              <a:ext cx="96322" cy="870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67616F6-F436-4D7B-968C-F9B4F3ED98F4}"/>
                </a:ext>
              </a:extLst>
            </p:cNvPr>
            <p:cNvSpPr txBox="1"/>
            <p:nvPr/>
          </p:nvSpPr>
          <p:spPr>
            <a:xfrm>
              <a:off x="7760817" y="5712508"/>
              <a:ext cx="1554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Month and DOW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C7B5FBB-6639-469C-9156-7F399DF26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128" y="1596876"/>
              <a:ext cx="7996451" cy="4136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1015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1F1D9EA6-173E-4E90-BA9A-6026EA44DC2A}"/>
              </a:ext>
            </a:extLst>
          </p:cNvPr>
          <p:cNvSpPr txBox="1"/>
          <p:nvPr/>
        </p:nvSpPr>
        <p:spPr>
          <a:xfrm>
            <a:off x="104507" y="105358"/>
            <a:ext cx="1105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the month or the Day of the Week impact price?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83DC9E-F6A3-4C72-B1D4-AC376A8684D1}"/>
              </a:ext>
            </a:extLst>
          </p:cNvPr>
          <p:cNvSpPr txBox="1"/>
          <p:nvPr/>
        </p:nvSpPr>
        <p:spPr>
          <a:xfrm>
            <a:off x="9710062" y="6171199"/>
            <a:ext cx="24819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 options adjust with different tasks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296806-5977-421A-81F7-C2C6618B9AA1}"/>
              </a:ext>
            </a:extLst>
          </p:cNvPr>
          <p:cNvGrpSpPr/>
          <p:nvPr/>
        </p:nvGrpSpPr>
        <p:grpSpPr>
          <a:xfrm>
            <a:off x="104508" y="696680"/>
            <a:ext cx="9605554" cy="6047123"/>
            <a:chOff x="104508" y="696680"/>
            <a:chExt cx="9605554" cy="604712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466C76E-7B40-4003-A74A-E9E8A8CD920C}"/>
                </a:ext>
              </a:extLst>
            </p:cNvPr>
            <p:cNvGrpSpPr/>
            <p:nvPr/>
          </p:nvGrpSpPr>
          <p:grpSpPr>
            <a:xfrm>
              <a:off x="104508" y="696680"/>
              <a:ext cx="9605554" cy="6047123"/>
              <a:chOff x="104508" y="696680"/>
              <a:chExt cx="9605554" cy="604712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3CAC541-390F-4538-8D50-826AEE7B96EC}"/>
                  </a:ext>
                </a:extLst>
              </p:cNvPr>
              <p:cNvSpPr/>
              <p:nvPr/>
            </p:nvSpPr>
            <p:spPr>
              <a:xfrm>
                <a:off x="104508" y="696680"/>
                <a:ext cx="9605554" cy="60471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D5AB373-676C-4CD3-A6F3-8ADD9FDD5361}"/>
                  </a:ext>
                </a:extLst>
              </p:cNvPr>
              <p:cNvGrpSpPr/>
              <p:nvPr/>
            </p:nvGrpSpPr>
            <p:grpSpPr>
              <a:xfrm>
                <a:off x="191189" y="5712508"/>
                <a:ext cx="7225164" cy="319554"/>
                <a:chOff x="276068" y="6889040"/>
                <a:chExt cx="7225164" cy="31955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515F33E-D830-4048-A09D-E3905C03F572}"/>
                    </a:ext>
                  </a:extLst>
                </p:cNvPr>
                <p:cNvSpPr txBox="1"/>
                <p:nvPr/>
              </p:nvSpPr>
              <p:spPr>
                <a:xfrm>
                  <a:off x="276068" y="6900817"/>
                  <a:ext cx="17765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Chart Type: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19636FF-615F-4285-B1F4-E5955F1C7334}"/>
                    </a:ext>
                  </a:extLst>
                </p:cNvPr>
                <p:cNvGrpSpPr/>
                <p:nvPr/>
              </p:nvGrpSpPr>
              <p:grpSpPr>
                <a:xfrm>
                  <a:off x="2152631" y="6889040"/>
                  <a:ext cx="5348601" cy="319554"/>
                  <a:chOff x="3035871" y="6166020"/>
                  <a:chExt cx="5348601" cy="319554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B9A698C1-7592-4D13-9082-9B8995CF4B1F}"/>
                      </a:ext>
                    </a:extLst>
                  </p:cNvPr>
                  <p:cNvSpPr/>
                  <p:nvPr/>
                </p:nvSpPr>
                <p:spPr>
                  <a:xfrm>
                    <a:off x="3035871" y="6288142"/>
                    <a:ext cx="96322" cy="87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64892F3-C653-4FC5-86F3-479A2D0AE92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621" y="6177797"/>
                    <a:ext cx="155433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Close Price</a:t>
                    </a: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935D0D2-E26D-4475-AE35-87E1341EED3F}"/>
                      </a:ext>
                    </a:extLst>
                  </p:cNvPr>
                  <p:cNvSpPr/>
                  <p:nvPr/>
                </p:nvSpPr>
                <p:spPr>
                  <a:xfrm>
                    <a:off x="4506443" y="6276365"/>
                    <a:ext cx="96322" cy="870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C2479E2-7EBD-4C06-8270-385C66B126D3}"/>
                      </a:ext>
                    </a:extLst>
                  </p:cNvPr>
                  <p:cNvSpPr txBox="1"/>
                  <p:nvPr/>
                </p:nvSpPr>
                <p:spPr>
                  <a:xfrm>
                    <a:off x="4663193" y="6166020"/>
                    <a:ext cx="126723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Log Close Price</a:t>
                    </a: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35530DCA-DCA7-405F-B6DF-E942AD296775}"/>
                      </a:ext>
                    </a:extLst>
                  </p:cNvPr>
                  <p:cNvSpPr/>
                  <p:nvPr/>
                </p:nvSpPr>
                <p:spPr>
                  <a:xfrm>
                    <a:off x="6126071" y="6276365"/>
                    <a:ext cx="96322" cy="8708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B1CBF3F-A847-4952-B24E-F2DF051A1893}"/>
                      </a:ext>
                    </a:extLst>
                  </p:cNvPr>
                  <p:cNvSpPr txBox="1"/>
                  <p:nvPr/>
                </p:nvSpPr>
                <p:spPr>
                  <a:xfrm>
                    <a:off x="6282821" y="6166020"/>
                    <a:ext cx="8933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ATR</a:t>
                    </a: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C56066A7-9EC5-4BAA-8B66-5260DC488308}"/>
                      </a:ext>
                    </a:extLst>
                  </p:cNvPr>
                  <p:cNvSpPr/>
                  <p:nvPr/>
                </p:nvSpPr>
                <p:spPr>
                  <a:xfrm>
                    <a:off x="7079809" y="6276365"/>
                    <a:ext cx="96322" cy="870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A7A70CF-9CC2-4E04-B546-04403E2F359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559" y="6166020"/>
                    <a:ext cx="114791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Daily Returns</a:t>
                    </a:r>
                  </a:p>
                </p:txBody>
              </p:sp>
            </p:grp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19C8832-F734-4B9C-98F5-8121225EEAC0}"/>
                  </a:ext>
                </a:extLst>
              </p:cNvPr>
              <p:cNvGrpSpPr/>
              <p:nvPr/>
            </p:nvGrpSpPr>
            <p:grpSpPr>
              <a:xfrm>
                <a:off x="1921209" y="1053574"/>
                <a:ext cx="6302002" cy="369332"/>
                <a:chOff x="2789745" y="924313"/>
                <a:chExt cx="6302002" cy="36933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ED76016A-A4B8-4F3B-9ED6-BF29ED4119D5}"/>
                    </a:ext>
                  </a:extLst>
                </p:cNvPr>
                <p:cNvGrpSpPr/>
                <p:nvPr/>
              </p:nvGrpSpPr>
              <p:grpSpPr>
                <a:xfrm>
                  <a:off x="2789745" y="924313"/>
                  <a:ext cx="6302002" cy="369332"/>
                  <a:chOff x="2789745" y="924313"/>
                  <a:chExt cx="6302002" cy="369332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9C02D2A-CF66-4CBF-90DF-A68F760D9D6A}"/>
                      </a:ext>
                    </a:extLst>
                  </p:cNvPr>
                  <p:cNvSpPr txBox="1"/>
                  <p:nvPr/>
                </p:nvSpPr>
                <p:spPr>
                  <a:xfrm>
                    <a:off x="2789745" y="924313"/>
                    <a:ext cx="29447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Tasks: </a:t>
                    </a:r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ED4DD6EF-B109-4F35-A64E-33551DA0D590}"/>
                      </a:ext>
                    </a:extLst>
                  </p:cNvPr>
                  <p:cNvGrpSpPr/>
                  <p:nvPr/>
                </p:nvGrpSpPr>
                <p:grpSpPr>
                  <a:xfrm>
                    <a:off x="3956002" y="965595"/>
                    <a:ext cx="5135745" cy="307777"/>
                    <a:chOff x="2986512" y="5454020"/>
                    <a:chExt cx="5135745" cy="307777"/>
                  </a:xfrm>
                </p:grpSpPr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C39E4DCE-66CD-4334-A108-BE8616DABB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6512" y="5564365"/>
                      <a:ext cx="96322" cy="8708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185A2A05-1CBE-4A71-AC7E-9AABFA5E1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3262" y="5454020"/>
                      <a:ext cx="257378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Compare BTC to other markets</a:t>
                      </a:r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D6C1B441-9C23-4512-B263-323BFDA045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829" y="5564365"/>
                      <a:ext cx="96322" cy="8708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F96E5E05-81C6-4852-8FF5-4053BBD5B5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10578" y="5454020"/>
                      <a:ext cx="201167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BTC non-market factors</a:t>
                      </a:r>
                    </a:p>
                  </p:txBody>
                </p:sp>
              </p:grpSp>
            </p:grp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B838042-6819-485A-9561-F4AFDA0A84F7}"/>
                    </a:ext>
                  </a:extLst>
                </p:cNvPr>
                <p:cNvSpPr/>
                <p:nvPr/>
              </p:nvSpPr>
              <p:spPr>
                <a:xfrm>
                  <a:off x="2789745" y="924313"/>
                  <a:ext cx="6223626" cy="3653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31EC1B3-A316-4018-8E87-6E3735069C0F}"/>
                </a:ext>
              </a:extLst>
            </p:cNvPr>
            <p:cNvSpPr/>
            <p:nvPr/>
          </p:nvSpPr>
          <p:spPr>
            <a:xfrm>
              <a:off x="7604067" y="5822853"/>
              <a:ext cx="96322" cy="870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67616F6-F436-4D7B-968C-F9B4F3ED98F4}"/>
                </a:ext>
              </a:extLst>
            </p:cNvPr>
            <p:cNvSpPr txBox="1"/>
            <p:nvPr/>
          </p:nvSpPr>
          <p:spPr>
            <a:xfrm>
              <a:off x="7760817" y="5712508"/>
              <a:ext cx="1554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Month and DOW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C7453F5-BA6C-4BAD-B559-42E435F15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494" y="1590728"/>
              <a:ext cx="8079635" cy="4172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128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371BF-04CC-4FB1-BB3E-9CB3D7F1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Pipeline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8A801-A76B-4488-85EC-CDF3A91DE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17018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D0EBA-26A9-42AB-9FF9-6F85BD39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Presentation Outline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7200-0147-4DFF-9E93-2681B0A41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600" b="0" i="0" u="none" strike="noStrike">
                <a:effectLst/>
                <a:latin typeface="Arial" panose="020B0604020202020204" pitchFamily="34" charset="0"/>
              </a:rPr>
              <a:t>Project Objective and Hypothesis - Matt </a:t>
            </a:r>
            <a:endParaRPr lang="en-US" sz="2600" b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600" b="0" i="0" u="none" strike="noStrike">
                <a:effectLst/>
                <a:latin typeface="Arial" panose="020B0604020202020204" pitchFamily="34" charset="0"/>
              </a:rPr>
              <a:t>Audience and Market Environment - Jeff </a:t>
            </a:r>
            <a:endParaRPr lang="en-US" sz="2600" b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600" b="0" i="0" u="none" strike="noStrike">
                <a:effectLst/>
                <a:latin typeface="Arial" panose="020B0604020202020204" pitchFamily="34" charset="0"/>
              </a:rPr>
              <a:t>Tasks and Mockup - Sweta</a:t>
            </a:r>
            <a:endParaRPr lang="en-US" sz="2600" b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600" b="0" i="0" u="none" strike="noStrike">
                <a:effectLst/>
                <a:latin typeface="Arial" panose="020B0604020202020204" pitchFamily="34" charset="0"/>
              </a:rPr>
              <a:t>Pipeline Overview - Pow</a:t>
            </a:r>
            <a:endParaRPr lang="en-US" sz="2600" b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600" b="0" i="0" u="none" strike="noStrike">
                <a:effectLst/>
                <a:latin typeface="Arial" panose="020B0604020202020204" pitchFamily="34" charset="0"/>
              </a:rPr>
              <a:t>Conclusion - Matt</a:t>
            </a:r>
            <a:endParaRPr lang="en-US" sz="2600" b="0">
              <a:effectLst/>
            </a:endParaRPr>
          </a:p>
          <a:p>
            <a:pPr marL="0" indent="0">
              <a:buNone/>
            </a:pPr>
            <a:br>
              <a:rPr lang="en-US" sz="2600"/>
            </a:br>
            <a:br>
              <a:rPr lang="en-US" sz="2600"/>
            </a:b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756742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F38EE-4205-4F73-B80A-30DE75D3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D9BB2-7E99-4412-87DB-EDA1BC6E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31594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8AC67-2BC2-4BDF-BC9E-C7133D0F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E578-C89F-4C02-AF00-3C66D1A0F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100"/>
              <a:t>With the emergence of blockchain technology, bitcoin has become an important alternative financial asset for the monetary market</a:t>
            </a:r>
          </a:p>
          <a:p>
            <a:endParaRPr lang="en-US" sz="2100"/>
          </a:p>
          <a:p>
            <a:r>
              <a:rPr lang="en-US" sz="2100"/>
              <a:t>Bitcoin is a highly volatile commodity with a complex valuation model due to its cryptic algorithmic mining process</a:t>
            </a:r>
          </a:p>
          <a:p>
            <a:endParaRPr lang="en-US" sz="2100"/>
          </a:p>
          <a:p>
            <a:r>
              <a:rPr lang="en-US" sz="2100"/>
              <a:t>The objective of this project is to present bitcoin value in different graphical perspectives to give users a holistic and better understanding of the trends and movement of it’s USD value.</a:t>
            </a:r>
          </a:p>
        </p:txBody>
      </p:sp>
    </p:spTree>
    <p:extLst>
      <p:ext uri="{BB962C8B-B14F-4D97-AF65-F5344CB8AC3E}">
        <p14:creationId xmlns:p14="http://schemas.microsoft.com/office/powerpoint/2010/main" val="32577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4AC22-9E17-465E-81BB-81771194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Hypothesis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A2B5-0FC7-40CD-9AF7-C25C15A3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700"/>
              <a:t>Hypothesis 1: Cryptocurrency market trends mirror traditional markets.</a:t>
            </a:r>
          </a:p>
          <a:p>
            <a:endParaRPr lang="en-US" sz="2700"/>
          </a:p>
          <a:p>
            <a:r>
              <a:rPr lang="en-US" sz="2700"/>
              <a:t>Hypothesis 2: Alt coins are highly correlated with and follow Bitcoin price</a:t>
            </a:r>
          </a:p>
          <a:p>
            <a:endParaRPr lang="en-US" sz="2700"/>
          </a:p>
          <a:p>
            <a:r>
              <a:rPr lang="en-US" sz="2700"/>
              <a:t>Hypothesis 3: Cryptocurrency market is highly influenced by non-market factors that don't affect traditional markets</a:t>
            </a:r>
          </a:p>
        </p:txBody>
      </p:sp>
    </p:spTree>
    <p:extLst>
      <p:ext uri="{BB962C8B-B14F-4D97-AF65-F5344CB8AC3E}">
        <p14:creationId xmlns:p14="http://schemas.microsoft.com/office/powerpoint/2010/main" val="334836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7B55E-0CC3-4C57-867D-0DA5CB5A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Audience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6990-F166-4581-8FC6-68B48AF78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1300"/>
              <a:t>Over the years BTC has started to go from a fringe asset that only cryptographers traded and now it is an asset that the mainstream is starting trade</a:t>
            </a:r>
          </a:p>
          <a:p>
            <a:endParaRPr lang="en-US" sz="1300"/>
          </a:p>
          <a:p>
            <a:r>
              <a:rPr lang="en-US" sz="1300"/>
              <a:t>Many people don’t fully understand how or what BTC is</a:t>
            </a:r>
          </a:p>
          <a:p>
            <a:endParaRPr lang="en-US" sz="1300"/>
          </a:p>
          <a:p>
            <a:r>
              <a:rPr lang="en-US" sz="1300"/>
              <a:t>BTC is highly volatile and has many factors that influence its price</a:t>
            </a:r>
          </a:p>
          <a:p>
            <a:endParaRPr lang="en-US" sz="1300"/>
          </a:p>
          <a:p>
            <a:r>
              <a:rPr lang="en-US" sz="1300"/>
              <a:t>We want to help the person that is just learning about BTC and has questions about it:</a:t>
            </a:r>
          </a:p>
          <a:p>
            <a:pPr lvl="1"/>
            <a:r>
              <a:rPr lang="en-US" sz="1300"/>
              <a:t>Is this an asset I want to invest in?</a:t>
            </a:r>
          </a:p>
          <a:p>
            <a:pPr lvl="1"/>
            <a:r>
              <a:rPr lang="en-US" sz="1300"/>
              <a:t>Is it too volatile for me?</a:t>
            </a:r>
          </a:p>
          <a:p>
            <a:pPr lvl="1"/>
            <a:r>
              <a:rPr lang="en-US" sz="1300"/>
              <a:t>Should I invest in BTC, altcoins or traditional markets?</a:t>
            </a:r>
          </a:p>
          <a:p>
            <a:pPr lvl="1"/>
            <a:r>
              <a:rPr lang="en-US" sz="1300"/>
              <a:t>What causes the volatility in BTC? Can I see it coming?</a:t>
            </a:r>
          </a:p>
        </p:txBody>
      </p:sp>
    </p:spTree>
    <p:extLst>
      <p:ext uri="{BB962C8B-B14F-4D97-AF65-F5344CB8AC3E}">
        <p14:creationId xmlns:p14="http://schemas.microsoft.com/office/powerpoint/2010/main" val="388816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B0157-CD6A-4547-9481-5D155EC8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Tasks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7161-29EE-4788-B162-0DDD89F8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1900"/>
              <a:t>Compare different metrics with BTC and traditional markets such as price, daily return and ATR.</a:t>
            </a:r>
          </a:p>
          <a:p>
            <a:endParaRPr lang="en-US" sz="1900"/>
          </a:p>
          <a:p>
            <a:r>
              <a:rPr lang="en-US" sz="1900"/>
              <a:t>Compare different metrics with BTC and other altcoins such as price, daily return and ATR.</a:t>
            </a:r>
          </a:p>
          <a:p>
            <a:endParaRPr lang="en-US" sz="1900"/>
          </a:p>
          <a:p>
            <a:r>
              <a:rPr lang="en-US" sz="1900"/>
              <a:t>Discover outside influences that impact BTCs price and return</a:t>
            </a:r>
          </a:p>
          <a:p>
            <a:pPr lvl="1"/>
            <a:r>
              <a:rPr lang="en-US" sz="1900"/>
              <a:t>Global</a:t>
            </a:r>
          </a:p>
          <a:p>
            <a:pPr lvl="1"/>
            <a:r>
              <a:rPr lang="en-US" sz="1900"/>
              <a:t>Bitcoin history</a:t>
            </a:r>
          </a:p>
          <a:p>
            <a:pPr lvl="1"/>
            <a:r>
              <a:rPr lang="en-US" sz="1900"/>
              <a:t>Elon Musk</a:t>
            </a:r>
          </a:p>
          <a:p>
            <a:pPr lvl="1"/>
            <a:r>
              <a:rPr lang="en-US" sz="1900"/>
              <a:t>Google Trends</a:t>
            </a:r>
          </a:p>
          <a:p>
            <a:pPr lvl="1"/>
            <a:endParaRPr lang="en-US" sz="1900"/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21030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5301B-B765-44EC-BBFC-E37A7E08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Proposed 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20EE-0518-4299-9D7F-7ECD991A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500"/>
              <a:t>BTC’s returns track traditional markets but it is much more volatile</a:t>
            </a:r>
          </a:p>
          <a:p>
            <a:endParaRPr lang="en-US" sz="2500"/>
          </a:p>
          <a:p>
            <a:r>
              <a:rPr lang="en-US" sz="2500"/>
              <a:t>The overall returns of BTC have outpaced traditional markets</a:t>
            </a:r>
          </a:p>
          <a:p>
            <a:endParaRPr lang="en-US" sz="2500"/>
          </a:p>
          <a:p>
            <a:r>
              <a:rPr lang="en-US" sz="2500"/>
              <a:t>The built-in history of BTC has created cycles</a:t>
            </a:r>
          </a:p>
          <a:p>
            <a:endParaRPr lang="en-US" sz="2500"/>
          </a:p>
          <a:p>
            <a:r>
              <a:rPr lang="en-US" sz="2500"/>
              <a:t>Highly influential individuals and governments can impact BTC’s price</a:t>
            </a:r>
          </a:p>
        </p:txBody>
      </p:sp>
    </p:spTree>
    <p:extLst>
      <p:ext uri="{BB962C8B-B14F-4D97-AF65-F5344CB8AC3E}">
        <p14:creationId xmlns:p14="http://schemas.microsoft.com/office/powerpoint/2010/main" val="130153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EB5AB-A3FD-4708-B33A-DFA7D811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7FFF-2BBE-4BFC-8F1C-6E8DC12B4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400"/>
              <a:t>Yahoo finance</a:t>
            </a:r>
          </a:p>
          <a:p>
            <a:pPr lvl="1"/>
            <a:r>
              <a:rPr lang="en-US"/>
              <a:t>Traditional stocks and Indexes</a:t>
            </a:r>
          </a:p>
          <a:p>
            <a:pPr lvl="1"/>
            <a:r>
              <a:rPr lang="en-US"/>
              <a:t>Crypto currencies</a:t>
            </a:r>
          </a:p>
          <a:p>
            <a:pPr lvl="1"/>
            <a:endParaRPr lang="en-US"/>
          </a:p>
          <a:p>
            <a:r>
              <a:rPr lang="en-US" sz="2400"/>
              <a:t>Google trends</a:t>
            </a:r>
          </a:p>
          <a:p>
            <a:pPr lvl="1"/>
            <a:r>
              <a:rPr lang="en-US"/>
              <a:t>Amount bitcoin is being searched for on google</a:t>
            </a:r>
          </a:p>
          <a:p>
            <a:endParaRPr lang="en-US" sz="2400"/>
          </a:p>
          <a:p>
            <a:r>
              <a:rPr lang="en-US" sz="2400"/>
              <a:t>BTC Events</a:t>
            </a:r>
          </a:p>
          <a:p>
            <a:pPr lvl="1"/>
            <a:r>
              <a:rPr lang="en-US"/>
              <a:t>Global influences</a:t>
            </a:r>
          </a:p>
          <a:p>
            <a:pPr lvl="1"/>
            <a:r>
              <a:rPr lang="en-US"/>
              <a:t>Bitcoin history</a:t>
            </a:r>
          </a:p>
          <a:p>
            <a:pPr lvl="1"/>
            <a:r>
              <a:rPr lang="en-US"/>
              <a:t>Elon Musk</a:t>
            </a:r>
          </a:p>
          <a:p>
            <a:pPr lvl="1"/>
            <a:r>
              <a:rPr lang="en-US"/>
              <a:t>Google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7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4357" cy="434340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FBA32-83C6-4709-9F32-308CFF81D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31353"/>
            <a:ext cx="7736255" cy="3181135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Mockup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2102827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" y="4932939"/>
            <a:ext cx="11277601" cy="146614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280AB2-77A5-4CB7-AF7D-1795CA8D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728167"/>
            <a:ext cx="2115455" cy="206545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69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933</Words>
  <Application>Microsoft Office PowerPoint</Application>
  <PresentationFormat>Widescreen</PresentationFormat>
  <Paragraphs>219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W209 Project - Midterm Presentation Bitcoin The New Gold </vt:lpstr>
      <vt:lpstr>Presentation Outline</vt:lpstr>
      <vt:lpstr>Objective</vt:lpstr>
      <vt:lpstr>Hypothesis</vt:lpstr>
      <vt:lpstr>Audience</vt:lpstr>
      <vt:lpstr>Tasks</vt:lpstr>
      <vt:lpstr>Proposed Insights</vt:lpstr>
      <vt:lpstr>Data</vt:lpstr>
      <vt:lpstr>Mockup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Pipeline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Up</dc:title>
  <dc:creator>Jeff Adams</dc:creator>
  <cp:lastModifiedBy>Jeff Adams</cp:lastModifiedBy>
  <cp:revision>24</cp:revision>
  <dcterms:created xsi:type="dcterms:W3CDTF">2021-06-22T19:43:49Z</dcterms:created>
  <dcterms:modified xsi:type="dcterms:W3CDTF">2021-06-23T19:05:40Z</dcterms:modified>
</cp:coreProperties>
</file>