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Merriweather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Jeffrey Adams"/>
  <p:cmAuthor clrIdx="1" id="1" initials="" lastIdx="1" name="Sweta Bhattachary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4.xml"/><Relationship Id="rId42" Type="http://schemas.openxmlformats.org/officeDocument/2006/relationships/font" Target="fonts/Merriweather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6.xml"/><Relationship Id="rId44" Type="http://schemas.openxmlformats.org/officeDocument/2006/relationships/font" Target="fonts/Merriweather-italic.fntdata"/><Relationship Id="rId21" Type="http://schemas.openxmlformats.org/officeDocument/2006/relationships/slide" Target="slides/slide15.xml"/><Relationship Id="rId43" Type="http://schemas.openxmlformats.org/officeDocument/2006/relationships/font" Target="fonts/Merriweather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bold.fntdata"/><Relationship Id="rId16" Type="http://schemas.openxmlformats.org/officeDocument/2006/relationships/slide" Target="slides/slide10.xml"/><Relationship Id="rId38" Type="http://schemas.openxmlformats.org/officeDocument/2006/relationships/font" Target="fonts/Robo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6-24T17:45:43.791">
    <p:pos x="6000" y="0"/>
    <p:text>Few more bullet points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06-24T17:46:17.397">
    <p:pos x="6000" y="0"/>
    <p:text>Some bullet points on how the user could interact with this chart.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1-06-24T17:46:24.325">
    <p:pos x="6000" y="0"/>
    <p:text>Some bullet points on how the user could interact with this chart.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1-06-24T17:46:31.426">
    <p:pos x="6000" y="0"/>
    <p:text>Some bullet points on how the user could interact with this chart.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1-06-24T19:20:35.758">
    <p:pos x="6000" y="0"/>
    <p:text>I changed this slide and put Jeff's original slide at the end&gt;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20102acc8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20102acc8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0102acc8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20102acc8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8809165c_15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8809165c_15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20102acc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20102acc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20102acc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e20102acc8_0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20102acc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e20102acc8_0_2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20102acc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e20102acc8_0_2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20102acc8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e20102acc8_0_3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214f511e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214f511e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08809165c_15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e08809165c_15_3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08809165c_17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With the emergence of blockchain technology, bitcoin has become an important alternative financial asset for the monetary market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1394D"/>
              </a:buClr>
              <a:buSzPts val="2100"/>
              <a:buFont typeface="Arial"/>
              <a:buNone/>
            </a:pPr>
            <a:r>
              <a:t/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1394D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Bitcoin is a highly volatile commodity with a complex valuation model due to its cryptic algorithmic mining process</a:t>
            </a:r>
            <a:endParaRPr/>
          </a:p>
        </p:txBody>
      </p:sp>
      <p:sp>
        <p:nvSpPr>
          <p:cNvPr id="75" name="Google Shape;75;ge08809165c_17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20102acc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20102acc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08809165c_17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e08809165c_17_1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08809165c_17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e08809165c_17_1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e08809165c_17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e08809165c_17_2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08809165c_17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e08809165c_17_2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e08809165c_17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e08809165c_17_2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e08809165c_17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e08809165c_17_3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08809165c_17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e08809165c_17_3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e08809165c_17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e08809165c_17_4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e08809165c_17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ge08809165c_17_4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08809165c_17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e08809165c_17_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e08809165c_17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ge08809165c_17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e08809165c_17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ge08809165c_17_5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08809165c_17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e08809165c_17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08809165c_17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e08809165c_17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08809165c_17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e08809165c_17_1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08809165c_17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e08809165c_17_1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08809165c_15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08809165c_15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20102acc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20102acc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2.xml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3.xm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4.xml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5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W209 Project -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/>
              <a:t>Cryptocurrency Trading Dashboard</a:t>
            </a:r>
            <a:r>
              <a:rPr i="1" lang="en"/>
              <a:t> </a:t>
            </a:r>
            <a:endParaRPr i="1"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1878550"/>
            <a:ext cx="50529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80"/>
              <a:t>Team 1: </a:t>
            </a:r>
            <a:r>
              <a:rPr lang="en" sz="1165"/>
              <a:t>Jeffrey Adams, Pow Chang, Sweta Bhattacharya, Matt White</a:t>
            </a:r>
            <a:endParaRPr sz="246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275" y="1191500"/>
            <a:ext cx="3759701" cy="375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/>
        </p:nvSpPr>
        <p:spPr>
          <a:xfrm>
            <a:off x="59200" y="-76200"/>
            <a:ext cx="55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Value Over Time Panel 1 (initial)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075" y="673775"/>
            <a:ext cx="6929815" cy="37959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/>
        </p:nvSpPr>
        <p:spPr>
          <a:xfrm>
            <a:off x="59200" y="-76200"/>
            <a:ext cx="55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Value Over Time Panel 1 (initial)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388" y="618063"/>
            <a:ext cx="7133224" cy="39073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/>
        </p:nvSpPr>
        <p:spPr>
          <a:xfrm>
            <a:off x="59200" y="-76200"/>
            <a:ext cx="55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Value Over Time Panel 2 (initial)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10" name="Google Shape;210;p25"/>
          <p:cNvPicPr preferRelativeResize="0"/>
          <p:nvPr/>
        </p:nvPicPr>
        <p:blipFill rotWithShape="1">
          <a:blip r:embed="rId3">
            <a:alphaModFix/>
          </a:blip>
          <a:srcRect b="0" l="0" r="10168" t="0"/>
          <a:stretch/>
        </p:blipFill>
        <p:spPr>
          <a:xfrm>
            <a:off x="977975" y="732688"/>
            <a:ext cx="7188026" cy="36781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/>
        </p:nvSpPr>
        <p:spPr>
          <a:xfrm>
            <a:off x="59200" y="-76200"/>
            <a:ext cx="55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Value Over Time 2 (improvement)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 rotWithShape="1">
          <a:blip r:embed="rId3">
            <a:alphaModFix/>
          </a:blip>
          <a:srcRect b="0" l="0" r="10666" t="0"/>
          <a:stretch/>
        </p:blipFill>
        <p:spPr>
          <a:xfrm>
            <a:off x="596475" y="575550"/>
            <a:ext cx="7951025" cy="3992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/>
        </p:nvSpPr>
        <p:spPr>
          <a:xfrm>
            <a:off x="6805825" y="897250"/>
            <a:ext cx="22941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User can select a time period they want to focus on</a:t>
            </a:r>
            <a:endParaRPr sz="11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All other charts we change to this selected time period</a:t>
            </a:r>
            <a:endParaRPr sz="11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2" name="Google Shape;222;p27"/>
          <p:cNvGrpSpPr/>
          <p:nvPr/>
        </p:nvGrpSpPr>
        <p:grpSpPr>
          <a:xfrm>
            <a:off x="86525" y="940200"/>
            <a:ext cx="6667500" cy="3263100"/>
            <a:chOff x="93925" y="1065700"/>
            <a:chExt cx="6667500" cy="3263100"/>
          </a:xfrm>
        </p:grpSpPr>
        <p:pic>
          <p:nvPicPr>
            <p:cNvPr id="223" name="Google Shape;223;p27"/>
            <p:cNvPicPr preferRelativeResize="0"/>
            <p:nvPr/>
          </p:nvPicPr>
          <p:blipFill rotWithShape="1">
            <a:blip r:embed="rId4">
              <a:alphaModFix/>
            </a:blip>
            <a:srcRect b="9710" l="-669" r="670" t="18465"/>
            <a:stretch/>
          </p:blipFill>
          <p:spPr>
            <a:xfrm>
              <a:off x="93925" y="1065700"/>
              <a:ext cx="6667500" cy="32631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pic>
        <p:pic>
          <p:nvPicPr>
            <p:cNvPr id="224" name="Google Shape;224;p27"/>
            <p:cNvPicPr preferRelativeResize="0"/>
            <p:nvPr/>
          </p:nvPicPr>
          <p:blipFill rotWithShape="1">
            <a:blip r:embed="rId4">
              <a:alphaModFix/>
            </a:blip>
            <a:srcRect b="95944" l="0" r="1176" t="0"/>
            <a:stretch/>
          </p:blipFill>
          <p:spPr>
            <a:xfrm>
              <a:off x="130925" y="1110875"/>
              <a:ext cx="6588925" cy="184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5" name="Google Shape;225;p27"/>
          <p:cNvSpPr txBox="1"/>
          <p:nvPr/>
        </p:nvSpPr>
        <p:spPr>
          <a:xfrm>
            <a:off x="59200" y="-76200"/>
            <a:ext cx="55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Value Over Time (improvement)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/>
        </p:nvSpPr>
        <p:spPr>
          <a:xfrm>
            <a:off x="6798425" y="1034600"/>
            <a:ext cx="22941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BTC and index funds look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very correlated, but BTC looks much more volatile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Roboto"/>
              <a:buChar char="●"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Roboto"/>
              <a:buChar char="●"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Char char="●"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ADD Some kind of interaction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130931" y="9448"/>
            <a:ext cx="6243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Daily Returns</a:t>
            </a:r>
            <a:endParaRPr sz="1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 rotWithShape="1">
          <a:blip r:embed="rId4">
            <a:alphaModFix/>
          </a:blip>
          <a:srcRect b="0" l="0" r="0" t="-2891"/>
          <a:stretch/>
        </p:blipFill>
        <p:spPr>
          <a:xfrm>
            <a:off x="130925" y="1034600"/>
            <a:ext cx="6667501" cy="31631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/>
        </p:nvSpPr>
        <p:spPr>
          <a:xfrm>
            <a:off x="6798425" y="1034600"/>
            <a:ext cx="22941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Merriweather"/>
              <a:buChar char="●"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BTC 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might be more volatile, but it has much higher returns.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Merriweather"/>
              <a:buChar char="●"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●"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Select line charts based on bar plots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Merriweather"/>
              <a:buChar char="●"/>
            </a:pPr>
            <a:r>
              <a:rPr lang="en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ADD Some kind of interaction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100">
              <a:solidFill>
                <a:srgbClr val="7F7F7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130931" y="9448"/>
            <a:ext cx="6243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Total</a:t>
            </a: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Returns</a:t>
            </a:r>
            <a:endParaRPr sz="1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39" name="Google Shape;239;p29"/>
          <p:cNvPicPr preferRelativeResize="0"/>
          <p:nvPr/>
        </p:nvPicPr>
        <p:blipFill rotWithShape="1">
          <a:blip r:embed="rId4">
            <a:alphaModFix/>
          </a:blip>
          <a:srcRect b="2890" l="0" r="0" t="-2889"/>
          <a:stretch/>
        </p:blipFill>
        <p:spPr>
          <a:xfrm>
            <a:off x="130925" y="1034600"/>
            <a:ext cx="6667501" cy="3074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0" name="Google Shape;240;p29"/>
          <p:cNvPicPr preferRelativeResize="0"/>
          <p:nvPr/>
        </p:nvPicPr>
        <p:blipFill rotWithShape="1">
          <a:blip r:embed="rId5">
            <a:alphaModFix/>
          </a:blip>
          <a:srcRect b="4251" l="0" r="11150" t="0"/>
          <a:stretch/>
        </p:blipFill>
        <p:spPr>
          <a:xfrm>
            <a:off x="114700" y="549525"/>
            <a:ext cx="6699951" cy="40444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/>
        </p:nvSpPr>
        <p:spPr>
          <a:xfrm>
            <a:off x="6798425" y="1034600"/>
            <a:ext cx="22941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looks like BTC has outside factors that influence its price and returns.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Char char="●"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●"/>
            </a:pPr>
            <a:r>
              <a:t/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Char char="●"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 Some kind of interaction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130931" y="9448"/>
            <a:ext cx="6243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BTC Events</a:t>
            </a:r>
            <a:endParaRPr sz="1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47" name="Google Shape;247;p30"/>
          <p:cNvPicPr preferRelativeResize="0"/>
          <p:nvPr/>
        </p:nvPicPr>
        <p:blipFill rotWithShape="1">
          <a:blip r:embed="rId4">
            <a:alphaModFix/>
          </a:blip>
          <a:srcRect b="2890" l="0" r="0" t="-2889"/>
          <a:stretch/>
        </p:blipFill>
        <p:spPr>
          <a:xfrm>
            <a:off x="130925" y="1034600"/>
            <a:ext cx="6667501" cy="3074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8" name="Google Shape;248;p30"/>
          <p:cNvPicPr preferRelativeResize="0"/>
          <p:nvPr/>
        </p:nvPicPr>
        <p:blipFill rotWithShape="1">
          <a:blip r:embed="rId5">
            <a:alphaModFix/>
          </a:blip>
          <a:srcRect b="0" l="0" r="9673" t="0"/>
          <a:stretch/>
        </p:blipFill>
        <p:spPr>
          <a:xfrm>
            <a:off x="92613" y="648500"/>
            <a:ext cx="6744125" cy="3846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159575" y="85523"/>
            <a:ext cx="7886700" cy="658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700"/>
              <a:t>Visualization Pipeline</a:t>
            </a:r>
            <a:endParaRPr/>
          </a:p>
        </p:txBody>
      </p:sp>
      <p:sp>
        <p:nvSpPr>
          <p:cNvPr id="254" name="Google Shape;254;p31"/>
          <p:cNvSpPr txBox="1"/>
          <p:nvPr/>
        </p:nvSpPr>
        <p:spPr>
          <a:xfrm>
            <a:off x="159575" y="929850"/>
            <a:ext cx="3369600" cy="76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imported into Python NoteBook and created three CSV files after EDA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31"/>
          <p:cNvSpPr txBox="1"/>
          <p:nvPr/>
        </p:nvSpPr>
        <p:spPr>
          <a:xfrm>
            <a:off x="1482600" y="1756450"/>
            <a:ext cx="3089400" cy="76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Visualizations created in Altair and exported to Vega-lite API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1"/>
          <p:cNvSpPr txBox="1"/>
          <p:nvPr/>
        </p:nvSpPr>
        <p:spPr>
          <a:xfrm>
            <a:off x="7504975" y="1455700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2588025" y="2625900"/>
            <a:ext cx="3369600" cy="76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Visualizations loaded into Observable notebook (Dashboard) using VegaSync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1"/>
          <p:cNvSpPr txBox="1"/>
          <p:nvPr/>
        </p:nvSpPr>
        <p:spPr>
          <a:xfrm>
            <a:off x="5450825" y="3946575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3795600" y="3495338"/>
            <a:ext cx="28359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Dashboard produced in Observable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5143500" y="4171000"/>
            <a:ext cx="3089400" cy="855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Observable notebook embedded in HTML on UCB web server using flask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1"/>
          <p:cNvSpPr/>
          <p:nvPr/>
        </p:nvSpPr>
        <p:spPr>
          <a:xfrm>
            <a:off x="4572000" y="1277800"/>
            <a:ext cx="684900" cy="1034100"/>
          </a:xfrm>
          <a:prstGeom prst="curvedLeftArrow">
            <a:avLst>
              <a:gd fmla="val 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"/>
          <p:cNvSpPr/>
          <p:nvPr/>
        </p:nvSpPr>
        <p:spPr>
          <a:xfrm>
            <a:off x="5943600" y="2311600"/>
            <a:ext cx="684900" cy="914700"/>
          </a:xfrm>
          <a:prstGeom prst="curvedLeftArrow">
            <a:avLst>
              <a:gd fmla="val 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1"/>
          <p:cNvSpPr/>
          <p:nvPr/>
        </p:nvSpPr>
        <p:spPr>
          <a:xfrm>
            <a:off x="6858000" y="3073450"/>
            <a:ext cx="684900" cy="914700"/>
          </a:xfrm>
          <a:prstGeom prst="curvedLeftArrow">
            <a:avLst>
              <a:gd fmla="val 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8229600" y="3911650"/>
            <a:ext cx="684900" cy="914700"/>
          </a:xfrm>
          <a:prstGeom prst="curvedLeftArrow">
            <a:avLst>
              <a:gd fmla="val 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28600" lvl="0" marL="177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1800"/>
              <a:t>We will test our design initially with a set of documented functional tests</a:t>
            </a:r>
            <a:endParaRPr sz="1800"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28600" lvl="0" marL="177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1800"/>
              <a:t>If all of our tests pass we will move on to our usability testing</a:t>
            </a:r>
            <a:endParaRPr sz="1800"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28600" lvl="0" marL="177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1800"/>
              <a:t>We will </a:t>
            </a:r>
            <a:r>
              <a:rPr lang="en" sz="1800"/>
              <a:t>solicit</a:t>
            </a:r>
            <a:r>
              <a:rPr lang="en" sz="1800"/>
              <a:t> 5 users who can help provide feedback on our prototype</a:t>
            </a:r>
            <a:endParaRPr sz="1800"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28600" lvl="0" marL="177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1800"/>
              <a:t>We will then incorporate any recommendations and then have our users retest</a:t>
            </a:r>
            <a:endParaRPr sz="1800"/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sp>
        <p:nvSpPr>
          <p:cNvPr id="270" name="Google Shape;270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700"/>
              <a:t>Test Plan and Usability Study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700"/>
              <a:t>Objective</a:t>
            </a:r>
            <a:endParaRPr sz="270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5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Create an interactive trading dashboard for cryptocurrency traders</a:t>
            </a:r>
            <a:endParaRPr sz="2000"/>
          </a:p>
          <a:p>
            <a:pPr indent="-165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Pr</a:t>
            </a:r>
            <a:r>
              <a:rPr lang="en" sz="2000"/>
              <a:t>esent bitcoin and other cryptocurrency values in different graphical perspectives </a:t>
            </a:r>
            <a:endParaRPr sz="2000"/>
          </a:p>
          <a:p>
            <a:pPr indent="-165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Provide valuable information about cryptocurrency markets </a:t>
            </a:r>
            <a:endParaRPr sz="2000"/>
          </a:p>
          <a:p>
            <a:pPr indent="-165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Identify trends and illustrate events that </a:t>
            </a:r>
            <a:r>
              <a:rPr lang="en" sz="2000"/>
              <a:t>affect behaviors</a:t>
            </a:r>
            <a:r>
              <a:rPr lang="en" sz="2000"/>
              <a:t> </a:t>
            </a:r>
            <a:endParaRPr sz="2000"/>
          </a:p>
          <a:p>
            <a:pPr indent="-165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Allow the user to compare currencies, stocks and indices</a:t>
            </a:r>
            <a:endParaRPr sz="2000"/>
          </a:p>
          <a:p>
            <a:pPr indent="-165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 the above with a minimalist design that provides the most information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Slides</a:t>
            </a:r>
            <a:endParaRPr/>
          </a:p>
        </p:txBody>
      </p:sp>
      <p:sp>
        <p:nvSpPr>
          <p:cNvPr id="276" name="Google Shape;276;p3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/>
          <p:nvPr/>
        </p:nvSpPr>
        <p:spPr>
          <a:xfrm>
            <a:off x="78381" y="522510"/>
            <a:ext cx="7204166" cy="4535342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4"/>
          <p:cNvSpPr txBox="1"/>
          <p:nvPr/>
        </p:nvSpPr>
        <p:spPr>
          <a:xfrm>
            <a:off x="7348160" y="653026"/>
            <a:ext cx="171776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User can determine what task they want to perform with the chart</a:t>
            </a:r>
            <a:endParaRPr sz="1100"/>
          </a:p>
        </p:txBody>
      </p:sp>
      <p:sp>
        <p:nvSpPr>
          <p:cNvPr id="283" name="Google Shape;283;p34"/>
          <p:cNvSpPr txBox="1"/>
          <p:nvPr/>
        </p:nvSpPr>
        <p:spPr>
          <a:xfrm>
            <a:off x="7303884" y="4673534"/>
            <a:ext cx="1858594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user can select what they would like to compare BTC to</a:t>
            </a:r>
            <a:endParaRPr sz="1100"/>
          </a:p>
        </p:txBody>
      </p:sp>
      <p:sp>
        <p:nvSpPr>
          <p:cNvPr id="284" name="Google Shape;284;p34"/>
          <p:cNvSpPr txBox="1"/>
          <p:nvPr/>
        </p:nvSpPr>
        <p:spPr>
          <a:xfrm>
            <a:off x="7282550" y="4030725"/>
            <a:ext cx="1875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user will have different Chart Type options Depending on the task they select</a:t>
            </a:r>
            <a:endParaRPr sz="1100"/>
          </a:p>
        </p:txBody>
      </p:sp>
      <p:sp>
        <p:nvSpPr>
          <p:cNvPr id="285" name="Google Shape;285;p34"/>
          <p:cNvSpPr txBox="1"/>
          <p:nvPr/>
        </p:nvSpPr>
        <p:spPr>
          <a:xfrm>
            <a:off x="130931" y="85648"/>
            <a:ext cx="624404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Dashboard Mockup</a:t>
            </a:r>
            <a:endParaRPr sz="1100"/>
          </a:p>
        </p:txBody>
      </p:sp>
      <p:pic>
        <p:nvPicPr>
          <p:cNvPr id="286" name="Google Shape;28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392" y="1165437"/>
            <a:ext cx="7060262" cy="30580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" name="Google Shape;287;p34"/>
          <p:cNvGrpSpPr/>
          <p:nvPr/>
        </p:nvGrpSpPr>
        <p:grpSpPr>
          <a:xfrm>
            <a:off x="143392" y="4284375"/>
            <a:ext cx="5536232" cy="239689"/>
            <a:chOff x="276068" y="6889032"/>
            <a:chExt cx="7381643" cy="319585"/>
          </a:xfrm>
        </p:grpSpPr>
        <p:sp>
          <p:nvSpPr>
            <p:cNvPr id="288" name="Google Shape;288;p34"/>
            <p:cNvSpPr txBox="1"/>
            <p:nvPr/>
          </p:nvSpPr>
          <p:spPr>
            <a:xfrm>
              <a:off x="276068" y="6900817"/>
              <a:ext cx="1776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Chart Type:</a:t>
              </a:r>
              <a:endParaRPr sz="1100"/>
            </a:p>
          </p:txBody>
        </p:sp>
        <p:grpSp>
          <p:nvGrpSpPr>
            <p:cNvPr id="289" name="Google Shape;289;p34"/>
            <p:cNvGrpSpPr/>
            <p:nvPr/>
          </p:nvGrpSpPr>
          <p:grpSpPr>
            <a:xfrm>
              <a:off x="2152631" y="6889032"/>
              <a:ext cx="5505080" cy="319585"/>
              <a:chOff x="3035871" y="6166012"/>
              <a:chExt cx="5505080" cy="319585"/>
            </a:xfrm>
          </p:grpSpPr>
          <p:sp>
            <p:nvSpPr>
              <p:cNvPr id="290" name="Google Shape;290;p34"/>
              <p:cNvSpPr/>
              <p:nvPr/>
            </p:nvSpPr>
            <p:spPr>
              <a:xfrm>
                <a:off x="3035871" y="6288142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34"/>
              <p:cNvSpPr txBox="1"/>
              <p:nvPr/>
            </p:nvSpPr>
            <p:spPr>
              <a:xfrm>
                <a:off x="3192621" y="6177797"/>
                <a:ext cx="1554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Close Price</a:t>
                </a:r>
                <a:endParaRPr sz="1100"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4506443" y="6276365"/>
                <a:ext cx="96322" cy="87086"/>
              </a:xfrm>
              <a:prstGeom prst="ellipse">
                <a:avLst/>
              </a:prstGeom>
              <a:solidFill>
                <a:schemeClr val="dk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34"/>
              <p:cNvSpPr txBox="1"/>
              <p:nvPr/>
            </p:nvSpPr>
            <p:spPr>
              <a:xfrm>
                <a:off x="4663185" y="6166012"/>
                <a:ext cx="14628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Log Close Price</a:t>
                </a:r>
                <a:endParaRPr sz="1100"/>
              </a:p>
            </p:txBody>
          </p:sp>
          <p:sp>
            <p:nvSpPr>
              <p:cNvPr id="294" name="Google Shape;294;p34"/>
              <p:cNvSpPr/>
              <p:nvPr/>
            </p:nvSpPr>
            <p:spPr>
              <a:xfrm>
                <a:off x="6126071" y="6276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34"/>
              <p:cNvSpPr txBox="1"/>
              <p:nvPr/>
            </p:nvSpPr>
            <p:spPr>
              <a:xfrm>
                <a:off x="6282821" y="6166020"/>
                <a:ext cx="8934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ATR</a:t>
                </a:r>
                <a:endParaRPr sz="1100"/>
              </a:p>
            </p:txBody>
          </p:sp>
          <p:sp>
            <p:nvSpPr>
              <p:cNvPr id="296" name="Google Shape;296;p34"/>
              <p:cNvSpPr/>
              <p:nvPr/>
            </p:nvSpPr>
            <p:spPr>
              <a:xfrm>
                <a:off x="7079809" y="6276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34"/>
              <p:cNvSpPr txBox="1"/>
              <p:nvPr/>
            </p:nvSpPr>
            <p:spPr>
              <a:xfrm>
                <a:off x="7236551" y="6166012"/>
                <a:ext cx="13044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Daily Returns</a:t>
                </a:r>
                <a:endParaRPr sz="1100"/>
              </a:p>
            </p:txBody>
          </p:sp>
        </p:grpSp>
      </p:grpSp>
      <p:grpSp>
        <p:nvGrpSpPr>
          <p:cNvPr id="298" name="Google Shape;298;p34"/>
          <p:cNvGrpSpPr/>
          <p:nvPr/>
        </p:nvGrpSpPr>
        <p:grpSpPr>
          <a:xfrm>
            <a:off x="1440907" y="790180"/>
            <a:ext cx="4726592" cy="276975"/>
            <a:chOff x="2789745" y="924313"/>
            <a:chExt cx="6302123" cy="369300"/>
          </a:xfrm>
        </p:grpSpPr>
        <p:grpSp>
          <p:nvGrpSpPr>
            <p:cNvPr id="299" name="Google Shape;299;p34"/>
            <p:cNvGrpSpPr/>
            <p:nvPr/>
          </p:nvGrpSpPr>
          <p:grpSpPr>
            <a:xfrm>
              <a:off x="2789745" y="924313"/>
              <a:ext cx="6302123" cy="369300"/>
              <a:chOff x="2789745" y="924313"/>
              <a:chExt cx="6302123" cy="369300"/>
            </a:xfrm>
          </p:grpSpPr>
          <p:sp>
            <p:nvSpPr>
              <p:cNvPr id="300" name="Google Shape;300;p34"/>
              <p:cNvSpPr txBox="1"/>
              <p:nvPr/>
            </p:nvSpPr>
            <p:spPr>
              <a:xfrm>
                <a:off x="2789745" y="924313"/>
                <a:ext cx="29448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Tasks: </a:t>
                </a:r>
                <a:endParaRPr sz="1100"/>
              </a:p>
            </p:txBody>
          </p:sp>
          <p:grpSp>
            <p:nvGrpSpPr>
              <p:cNvPr id="301" name="Google Shape;301;p34"/>
              <p:cNvGrpSpPr/>
              <p:nvPr/>
            </p:nvGrpSpPr>
            <p:grpSpPr>
              <a:xfrm>
                <a:off x="3956002" y="965595"/>
                <a:ext cx="5135866" cy="307800"/>
                <a:chOff x="2986512" y="5454020"/>
                <a:chExt cx="5135866" cy="307800"/>
              </a:xfrm>
            </p:grpSpPr>
            <p:sp>
              <p:nvSpPr>
                <p:cNvPr id="302" name="Google Shape;302;p34"/>
                <p:cNvSpPr/>
                <p:nvPr/>
              </p:nvSpPr>
              <p:spPr>
                <a:xfrm>
                  <a:off x="2986512" y="5564365"/>
                  <a:ext cx="96322" cy="87086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34"/>
                <p:cNvSpPr txBox="1"/>
                <p:nvPr/>
              </p:nvSpPr>
              <p:spPr>
                <a:xfrm>
                  <a:off x="3143262" y="5454020"/>
                  <a:ext cx="25737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Compare BTC to other markets</a:t>
                  </a:r>
                  <a:endParaRPr sz="1100"/>
                </a:p>
              </p:txBody>
            </p:sp>
            <p:sp>
              <p:nvSpPr>
                <p:cNvPr id="304" name="Google Shape;304;p34"/>
                <p:cNvSpPr/>
                <p:nvPr/>
              </p:nvSpPr>
              <p:spPr>
                <a:xfrm>
                  <a:off x="5953829" y="5564365"/>
                  <a:ext cx="96322" cy="87086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" name="Google Shape;305;p34"/>
                <p:cNvSpPr txBox="1"/>
                <p:nvPr/>
              </p:nvSpPr>
              <p:spPr>
                <a:xfrm>
                  <a:off x="6110578" y="5454020"/>
                  <a:ext cx="20118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BTC non-market factors</a:t>
                  </a:r>
                  <a:endParaRPr sz="1100"/>
                </a:p>
              </p:txBody>
            </p:sp>
          </p:grpSp>
        </p:grpSp>
        <p:sp>
          <p:nvSpPr>
            <p:cNvPr id="306" name="Google Shape;306;p34"/>
            <p:cNvSpPr/>
            <p:nvPr/>
          </p:nvSpPr>
          <p:spPr>
            <a:xfrm>
              <a:off x="2789745" y="924313"/>
              <a:ext cx="6223626" cy="365367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34"/>
          <p:cNvGrpSpPr/>
          <p:nvPr/>
        </p:nvGrpSpPr>
        <p:grpSpPr>
          <a:xfrm>
            <a:off x="143401" y="4681225"/>
            <a:ext cx="6989402" cy="246100"/>
            <a:chOff x="218142" y="5751818"/>
            <a:chExt cx="9319202" cy="328133"/>
          </a:xfrm>
        </p:grpSpPr>
        <p:sp>
          <p:nvSpPr>
            <p:cNvPr id="308" name="Google Shape;308;p34"/>
            <p:cNvSpPr txBox="1"/>
            <p:nvPr/>
          </p:nvSpPr>
          <p:spPr>
            <a:xfrm>
              <a:off x="218142" y="5751818"/>
              <a:ext cx="18852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Comparison with BTC:</a:t>
              </a:r>
              <a:endParaRPr sz="1100"/>
            </a:p>
          </p:txBody>
        </p:sp>
        <p:grpSp>
          <p:nvGrpSpPr>
            <p:cNvPr id="309" name="Google Shape;309;p34"/>
            <p:cNvGrpSpPr/>
            <p:nvPr/>
          </p:nvGrpSpPr>
          <p:grpSpPr>
            <a:xfrm>
              <a:off x="2103272" y="5761940"/>
              <a:ext cx="5998954" cy="318012"/>
              <a:chOff x="2986512" y="5454020"/>
              <a:chExt cx="5998954" cy="318012"/>
            </a:xfrm>
          </p:grpSpPr>
          <p:sp>
            <p:nvSpPr>
              <p:cNvPr id="310" name="Google Shape;310;p34"/>
              <p:cNvSpPr/>
              <p:nvPr/>
            </p:nvSpPr>
            <p:spPr>
              <a:xfrm>
                <a:off x="2986512" y="5564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34"/>
              <p:cNvSpPr txBox="1"/>
              <p:nvPr/>
            </p:nvSpPr>
            <p:spPr>
              <a:xfrm>
                <a:off x="3143262" y="5454020"/>
                <a:ext cx="5319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All</a:t>
                </a:r>
                <a:endParaRPr sz="1100"/>
              </a:p>
            </p:txBody>
          </p:sp>
          <p:sp>
            <p:nvSpPr>
              <p:cNvPr id="312" name="Google Shape;312;p34"/>
              <p:cNvSpPr/>
              <p:nvPr/>
            </p:nvSpPr>
            <p:spPr>
              <a:xfrm>
                <a:off x="3727143" y="5564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34"/>
              <p:cNvSpPr txBox="1"/>
              <p:nvPr/>
            </p:nvSpPr>
            <p:spPr>
              <a:xfrm>
                <a:off x="3883893" y="5454020"/>
                <a:ext cx="12069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Index Funds</a:t>
                </a:r>
                <a:endParaRPr sz="1100"/>
              </a:p>
            </p:txBody>
          </p:sp>
          <p:sp>
            <p:nvSpPr>
              <p:cNvPr id="314" name="Google Shape;314;p34"/>
              <p:cNvSpPr/>
              <p:nvPr/>
            </p:nvSpPr>
            <p:spPr>
              <a:xfrm>
                <a:off x="5151131" y="5564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34"/>
              <p:cNvSpPr txBox="1"/>
              <p:nvPr/>
            </p:nvSpPr>
            <p:spPr>
              <a:xfrm>
                <a:off x="5307881" y="5454032"/>
                <a:ext cx="10182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All Stocks</a:t>
                </a:r>
                <a:endParaRPr sz="1100"/>
              </a:p>
            </p:txBody>
          </p:sp>
          <p:sp>
            <p:nvSpPr>
              <p:cNvPr id="316" name="Google Shape;316;p34"/>
              <p:cNvSpPr/>
              <p:nvPr/>
            </p:nvSpPr>
            <p:spPr>
              <a:xfrm>
                <a:off x="6418369" y="5564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34"/>
              <p:cNvSpPr txBox="1"/>
              <p:nvPr/>
            </p:nvSpPr>
            <p:spPr>
              <a:xfrm>
                <a:off x="6575114" y="5454032"/>
                <a:ext cx="12069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Tech Stocks</a:t>
                </a:r>
                <a:endParaRPr sz="1100"/>
              </a:p>
            </p:txBody>
          </p:sp>
          <p:sp>
            <p:nvSpPr>
              <p:cNvPr id="318" name="Google Shape;318;p34"/>
              <p:cNvSpPr/>
              <p:nvPr/>
            </p:nvSpPr>
            <p:spPr>
              <a:xfrm>
                <a:off x="7810516" y="5564365"/>
                <a:ext cx="96322" cy="87086"/>
              </a:xfrm>
              <a:prstGeom prst="ellipse">
                <a:avLst/>
              </a:prstGeom>
              <a:solidFill>
                <a:schemeClr val="dk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34"/>
              <p:cNvSpPr txBox="1"/>
              <p:nvPr/>
            </p:nvSpPr>
            <p:spPr>
              <a:xfrm>
                <a:off x="7967266" y="5454020"/>
                <a:ext cx="10182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Alt Coins</a:t>
                </a:r>
                <a:endParaRPr sz="1100"/>
              </a:p>
            </p:txBody>
          </p:sp>
        </p:grpSp>
        <p:sp>
          <p:nvSpPr>
            <p:cNvPr id="320" name="Google Shape;320;p34"/>
            <p:cNvSpPr/>
            <p:nvPr/>
          </p:nvSpPr>
          <p:spPr>
            <a:xfrm>
              <a:off x="8173694" y="5872285"/>
              <a:ext cx="96322" cy="87086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4"/>
            <p:cNvSpPr txBox="1"/>
            <p:nvPr/>
          </p:nvSpPr>
          <p:spPr>
            <a:xfrm>
              <a:off x="8330444" y="5761940"/>
              <a:ext cx="1206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Moving Ave</a:t>
              </a:r>
              <a:endParaRPr sz="1100"/>
            </a:p>
          </p:txBody>
        </p:sp>
      </p:grpSp>
      <p:sp>
        <p:nvSpPr>
          <p:cNvPr id="322" name="Google Shape;322;p34"/>
          <p:cNvSpPr/>
          <p:nvPr/>
        </p:nvSpPr>
        <p:spPr>
          <a:xfrm>
            <a:off x="5679597" y="4363878"/>
            <a:ext cx="72242" cy="65315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4"/>
          <p:cNvSpPr txBox="1"/>
          <p:nvPr/>
        </p:nvSpPr>
        <p:spPr>
          <a:xfrm>
            <a:off x="5797148" y="4281125"/>
            <a:ext cx="10485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Returns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/>
          <p:nvPr/>
        </p:nvSpPr>
        <p:spPr>
          <a:xfrm>
            <a:off x="78381" y="522510"/>
            <a:ext cx="7204166" cy="453534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5"/>
          <p:cNvSpPr txBox="1"/>
          <p:nvPr/>
        </p:nvSpPr>
        <p:spPr>
          <a:xfrm>
            <a:off x="7357263" y="4247230"/>
            <a:ext cx="171776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User selects Daily returns</a:t>
            </a:r>
            <a:endParaRPr sz="1100"/>
          </a:p>
        </p:txBody>
      </p:sp>
      <p:sp>
        <p:nvSpPr>
          <p:cNvPr id="330" name="Google Shape;330;p35"/>
          <p:cNvSpPr txBox="1"/>
          <p:nvPr/>
        </p:nvSpPr>
        <p:spPr>
          <a:xfrm>
            <a:off x="78374" y="131600"/>
            <a:ext cx="6989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seems to be a correlation of BTC to Altcoins. Is it clearer when I look at returns?</a:t>
            </a:r>
            <a:endParaRPr sz="1100"/>
          </a:p>
        </p:txBody>
      </p:sp>
      <p:pic>
        <p:nvPicPr>
          <p:cNvPr id="331" name="Google Shape;33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392" y="1165437"/>
            <a:ext cx="7060262" cy="30580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35"/>
          <p:cNvGrpSpPr/>
          <p:nvPr/>
        </p:nvGrpSpPr>
        <p:grpSpPr>
          <a:xfrm>
            <a:off x="143392" y="4284375"/>
            <a:ext cx="5493483" cy="239672"/>
            <a:chOff x="276068" y="6889032"/>
            <a:chExt cx="7324644" cy="319562"/>
          </a:xfrm>
        </p:grpSpPr>
        <p:sp>
          <p:nvSpPr>
            <p:cNvPr id="333" name="Google Shape;333;p35"/>
            <p:cNvSpPr txBox="1"/>
            <p:nvPr/>
          </p:nvSpPr>
          <p:spPr>
            <a:xfrm>
              <a:off x="276068" y="6900817"/>
              <a:ext cx="17765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Chart Type:</a:t>
              </a:r>
              <a:endParaRPr sz="1100"/>
            </a:p>
          </p:txBody>
        </p:sp>
        <p:grpSp>
          <p:nvGrpSpPr>
            <p:cNvPr id="334" name="Google Shape;334;p35"/>
            <p:cNvGrpSpPr/>
            <p:nvPr/>
          </p:nvGrpSpPr>
          <p:grpSpPr>
            <a:xfrm>
              <a:off x="2152631" y="6889032"/>
              <a:ext cx="5448081" cy="319562"/>
              <a:chOff x="3035871" y="6166012"/>
              <a:chExt cx="5448081" cy="319562"/>
            </a:xfrm>
          </p:grpSpPr>
          <p:sp>
            <p:nvSpPr>
              <p:cNvPr id="335" name="Google Shape;335;p35"/>
              <p:cNvSpPr/>
              <p:nvPr/>
            </p:nvSpPr>
            <p:spPr>
              <a:xfrm>
                <a:off x="3035871" y="6288142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35"/>
              <p:cNvSpPr txBox="1"/>
              <p:nvPr/>
            </p:nvSpPr>
            <p:spPr>
              <a:xfrm>
                <a:off x="3192621" y="6177797"/>
                <a:ext cx="15543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Close Price</a:t>
                </a:r>
                <a:endParaRPr sz="1100"/>
              </a:p>
            </p:txBody>
          </p:sp>
          <p:sp>
            <p:nvSpPr>
              <p:cNvPr id="337" name="Google Shape;337;p35"/>
              <p:cNvSpPr/>
              <p:nvPr/>
            </p:nvSpPr>
            <p:spPr>
              <a:xfrm>
                <a:off x="4506443" y="6276365"/>
                <a:ext cx="96322" cy="87086"/>
              </a:xfrm>
              <a:prstGeom prst="ellipse">
                <a:avLst/>
              </a:prstGeom>
              <a:solidFill>
                <a:schemeClr val="dk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35"/>
              <p:cNvSpPr txBox="1"/>
              <p:nvPr/>
            </p:nvSpPr>
            <p:spPr>
              <a:xfrm>
                <a:off x="4663185" y="6166012"/>
                <a:ext cx="14628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Log Close Price</a:t>
                </a:r>
                <a:endParaRPr sz="1100"/>
              </a:p>
            </p:txBody>
          </p:sp>
          <p:sp>
            <p:nvSpPr>
              <p:cNvPr id="339" name="Google Shape;339;p35"/>
              <p:cNvSpPr/>
              <p:nvPr/>
            </p:nvSpPr>
            <p:spPr>
              <a:xfrm>
                <a:off x="6126071" y="6276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35"/>
              <p:cNvSpPr txBox="1"/>
              <p:nvPr/>
            </p:nvSpPr>
            <p:spPr>
              <a:xfrm>
                <a:off x="6282821" y="6166020"/>
                <a:ext cx="89331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ATR</a:t>
                </a:r>
                <a:endParaRPr sz="1100"/>
              </a:p>
            </p:txBody>
          </p:sp>
          <p:sp>
            <p:nvSpPr>
              <p:cNvPr id="341" name="Google Shape;341;p35"/>
              <p:cNvSpPr/>
              <p:nvPr/>
            </p:nvSpPr>
            <p:spPr>
              <a:xfrm>
                <a:off x="7079809" y="6276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35"/>
              <p:cNvSpPr txBox="1"/>
              <p:nvPr/>
            </p:nvSpPr>
            <p:spPr>
              <a:xfrm>
                <a:off x="7236552" y="6166012"/>
                <a:ext cx="12474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Daily Returns</a:t>
                </a:r>
                <a:endParaRPr sz="1100"/>
              </a:p>
            </p:txBody>
          </p:sp>
        </p:grpSp>
      </p:grpSp>
      <p:grpSp>
        <p:nvGrpSpPr>
          <p:cNvPr id="343" name="Google Shape;343;p35"/>
          <p:cNvGrpSpPr/>
          <p:nvPr/>
        </p:nvGrpSpPr>
        <p:grpSpPr>
          <a:xfrm>
            <a:off x="1440907" y="790180"/>
            <a:ext cx="4726502" cy="276999"/>
            <a:chOff x="2789745" y="924313"/>
            <a:chExt cx="6302002" cy="369332"/>
          </a:xfrm>
        </p:grpSpPr>
        <p:grpSp>
          <p:nvGrpSpPr>
            <p:cNvPr id="344" name="Google Shape;344;p35"/>
            <p:cNvGrpSpPr/>
            <p:nvPr/>
          </p:nvGrpSpPr>
          <p:grpSpPr>
            <a:xfrm>
              <a:off x="2789745" y="924313"/>
              <a:ext cx="6302002" cy="369332"/>
              <a:chOff x="2789745" y="924313"/>
              <a:chExt cx="6302002" cy="369332"/>
            </a:xfrm>
          </p:grpSpPr>
          <p:sp>
            <p:nvSpPr>
              <p:cNvPr id="345" name="Google Shape;345;p35"/>
              <p:cNvSpPr txBox="1"/>
              <p:nvPr/>
            </p:nvSpPr>
            <p:spPr>
              <a:xfrm>
                <a:off x="2789745" y="924313"/>
                <a:ext cx="29447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Tasks: </a:t>
                </a:r>
                <a:endParaRPr sz="1100"/>
              </a:p>
            </p:txBody>
          </p:sp>
          <p:grpSp>
            <p:nvGrpSpPr>
              <p:cNvPr id="346" name="Google Shape;346;p35"/>
              <p:cNvGrpSpPr/>
              <p:nvPr/>
            </p:nvGrpSpPr>
            <p:grpSpPr>
              <a:xfrm>
                <a:off x="3956002" y="965595"/>
                <a:ext cx="5135745" cy="307777"/>
                <a:chOff x="2986512" y="5454020"/>
                <a:chExt cx="5135745" cy="307777"/>
              </a:xfrm>
            </p:grpSpPr>
            <p:sp>
              <p:nvSpPr>
                <p:cNvPr id="347" name="Google Shape;347;p35"/>
                <p:cNvSpPr/>
                <p:nvPr/>
              </p:nvSpPr>
              <p:spPr>
                <a:xfrm>
                  <a:off x="2986512" y="5564365"/>
                  <a:ext cx="96322" cy="87086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" name="Google Shape;348;p35"/>
                <p:cNvSpPr txBox="1"/>
                <p:nvPr/>
              </p:nvSpPr>
              <p:spPr>
                <a:xfrm>
                  <a:off x="3143262" y="5454020"/>
                  <a:ext cx="257378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Compare BTC to other markets</a:t>
                  </a:r>
                  <a:endParaRPr sz="1100"/>
                </a:p>
              </p:txBody>
            </p:sp>
            <p:sp>
              <p:nvSpPr>
                <p:cNvPr id="349" name="Google Shape;349;p35"/>
                <p:cNvSpPr/>
                <p:nvPr/>
              </p:nvSpPr>
              <p:spPr>
                <a:xfrm>
                  <a:off x="5953829" y="5564365"/>
                  <a:ext cx="96322" cy="87086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35"/>
                <p:cNvSpPr txBox="1"/>
                <p:nvPr/>
              </p:nvSpPr>
              <p:spPr>
                <a:xfrm>
                  <a:off x="6110578" y="5454020"/>
                  <a:ext cx="201167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BTC non-market factors</a:t>
                  </a:r>
                  <a:endParaRPr sz="1100"/>
                </a:p>
              </p:txBody>
            </p:sp>
          </p:grpSp>
        </p:grpSp>
        <p:sp>
          <p:nvSpPr>
            <p:cNvPr id="351" name="Google Shape;351;p35"/>
            <p:cNvSpPr/>
            <p:nvPr/>
          </p:nvSpPr>
          <p:spPr>
            <a:xfrm>
              <a:off x="2789745" y="924313"/>
              <a:ext cx="6223626" cy="365367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2" name="Google Shape;352;p35"/>
          <p:cNvGrpSpPr/>
          <p:nvPr/>
        </p:nvGrpSpPr>
        <p:grpSpPr>
          <a:xfrm>
            <a:off x="143400" y="4681225"/>
            <a:ext cx="6989334" cy="246100"/>
            <a:chOff x="218142" y="5751818"/>
            <a:chExt cx="9319112" cy="328133"/>
          </a:xfrm>
        </p:grpSpPr>
        <p:sp>
          <p:nvSpPr>
            <p:cNvPr id="353" name="Google Shape;353;p35"/>
            <p:cNvSpPr txBox="1"/>
            <p:nvPr/>
          </p:nvSpPr>
          <p:spPr>
            <a:xfrm>
              <a:off x="218142" y="5751818"/>
              <a:ext cx="18765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Comparison with BTC:</a:t>
              </a:r>
              <a:endParaRPr sz="1100"/>
            </a:p>
          </p:txBody>
        </p:sp>
        <p:grpSp>
          <p:nvGrpSpPr>
            <p:cNvPr id="354" name="Google Shape;354;p35"/>
            <p:cNvGrpSpPr/>
            <p:nvPr/>
          </p:nvGrpSpPr>
          <p:grpSpPr>
            <a:xfrm>
              <a:off x="2103272" y="5761940"/>
              <a:ext cx="5998973" cy="318012"/>
              <a:chOff x="2986512" y="5454020"/>
              <a:chExt cx="5998973" cy="318012"/>
            </a:xfrm>
          </p:grpSpPr>
          <p:sp>
            <p:nvSpPr>
              <p:cNvPr id="355" name="Google Shape;355;p35"/>
              <p:cNvSpPr/>
              <p:nvPr/>
            </p:nvSpPr>
            <p:spPr>
              <a:xfrm>
                <a:off x="2986512" y="5564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35"/>
              <p:cNvSpPr txBox="1"/>
              <p:nvPr/>
            </p:nvSpPr>
            <p:spPr>
              <a:xfrm>
                <a:off x="3143262" y="5454020"/>
                <a:ext cx="5317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All</a:t>
                </a:r>
                <a:endParaRPr sz="1100"/>
              </a:p>
            </p:txBody>
          </p:sp>
          <p:sp>
            <p:nvSpPr>
              <p:cNvPr id="357" name="Google Shape;357;p35"/>
              <p:cNvSpPr/>
              <p:nvPr/>
            </p:nvSpPr>
            <p:spPr>
              <a:xfrm>
                <a:off x="3727143" y="5564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35"/>
              <p:cNvSpPr txBox="1"/>
              <p:nvPr/>
            </p:nvSpPr>
            <p:spPr>
              <a:xfrm>
                <a:off x="3883893" y="5454020"/>
                <a:ext cx="120681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Index Funds</a:t>
                </a:r>
                <a:endParaRPr sz="1100"/>
              </a:p>
            </p:txBody>
          </p:sp>
          <p:sp>
            <p:nvSpPr>
              <p:cNvPr id="359" name="Google Shape;359;p35"/>
              <p:cNvSpPr/>
              <p:nvPr/>
            </p:nvSpPr>
            <p:spPr>
              <a:xfrm>
                <a:off x="5151131" y="5564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35"/>
              <p:cNvSpPr txBox="1"/>
              <p:nvPr/>
            </p:nvSpPr>
            <p:spPr>
              <a:xfrm>
                <a:off x="5307881" y="5454032"/>
                <a:ext cx="11106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All Stocks</a:t>
                </a:r>
                <a:endParaRPr sz="1100"/>
              </a:p>
            </p:txBody>
          </p:sp>
          <p:sp>
            <p:nvSpPr>
              <p:cNvPr id="361" name="Google Shape;361;p35"/>
              <p:cNvSpPr/>
              <p:nvPr/>
            </p:nvSpPr>
            <p:spPr>
              <a:xfrm>
                <a:off x="6418369" y="5564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35"/>
              <p:cNvSpPr txBox="1"/>
              <p:nvPr/>
            </p:nvSpPr>
            <p:spPr>
              <a:xfrm>
                <a:off x="6575114" y="5454032"/>
                <a:ext cx="11106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Tech Stocks</a:t>
                </a:r>
                <a:endParaRPr sz="1100"/>
              </a:p>
            </p:txBody>
          </p:sp>
          <p:sp>
            <p:nvSpPr>
              <p:cNvPr id="363" name="Google Shape;363;p35"/>
              <p:cNvSpPr/>
              <p:nvPr/>
            </p:nvSpPr>
            <p:spPr>
              <a:xfrm>
                <a:off x="7810516" y="5564365"/>
                <a:ext cx="96322" cy="87086"/>
              </a:xfrm>
              <a:prstGeom prst="ellipse">
                <a:avLst/>
              </a:prstGeom>
              <a:solidFill>
                <a:schemeClr val="dk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5"/>
              <p:cNvSpPr txBox="1"/>
              <p:nvPr/>
            </p:nvSpPr>
            <p:spPr>
              <a:xfrm>
                <a:off x="7967266" y="5454020"/>
                <a:ext cx="101821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Alt Coins</a:t>
                </a:r>
                <a:endParaRPr sz="1100"/>
              </a:p>
            </p:txBody>
          </p:sp>
        </p:grpSp>
        <p:sp>
          <p:nvSpPr>
            <p:cNvPr id="365" name="Google Shape;365;p35"/>
            <p:cNvSpPr/>
            <p:nvPr/>
          </p:nvSpPr>
          <p:spPr>
            <a:xfrm>
              <a:off x="8173694" y="5872285"/>
              <a:ext cx="96322" cy="87086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5"/>
            <p:cNvSpPr txBox="1"/>
            <p:nvPr/>
          </p:nvSpPr>
          <p:spPr>
            <a:xfrm>
              <a:off x="8330444" y="5761940"/>
              <a:ext cx="12068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Moving Ave</a:t>
              </a:r>
              <a:endParaRPr sz="1100"/>
            </a:p>
          </p:txBody>
        </p:sp>
      </p:grpSp>
      <p:sp>
        <p:nvSpPr>
          <p:cNvPr id="367" name="Google Shape;367;p35"/>
          <p:cNvSpPr/>
          <p:nvPr/>
        </p:nvSpPr>
        <p:spPr>
          <a:xfrm>
            <a:off x="5679597" y="4363878"/>
            <a:ext cx="72242" cy="65315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5"/>
          <p:cNvSpPr txBox="1"/>
          <p:nvPr/>
        </p:nvSpPr>
        <p:spPr>
          <a:xfrm>
            <a:off x="5797148" y="4281125"/>
            <a:ext cx="1033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Returns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"/>
          <p:cNvSpPr/>
          <p:nvPr/>
        </p:nvSpPr>
        <p:spPr>
          <a:xfrm>
            <a:off x="78381" y="522510"/>
            <a:ext cx="7204166" cy="453534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4" name="Google Shape;37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392" y="1165147"/>
            <a:ext cx="7060262" cy="30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6"/>
          <p:cNvSpPr txBox="1"/>
          <p:nvPr/>
        </p:nvSpPr>
        <p:spPr>
          <a:xfrm>
            <a:off x="7363988" y="4655002"/>
            <a:ext cx="171776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User selects Index Funds</a:t>
            </a:r>
            <a:endParaRPr sz="1100"/>
          </a:p>
        </p:txBody>
      </p:sp>
      <p:sp>
        <p:nvSpPr>
          <p:cNvPr id="376" name="Google Shape;376;p36"/>
          <p:cNvSpPr txBox="1"/>
          <p:nvPr/>
        </p:nvSpPr>
        <p:spPr>
          <a:xfrm>
            <a:off x="81000" y="144575"/>
            <a:ext cx="7608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this they do look very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correlated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very volatile. Is this as volatile as traditional markets? </a:t>
            </a:r>
            <a:endParaRPr sz="1100"/>
          </a:p>
        </p:txBody>
      </p:sp>
      <p:grpSp>
        <p:nvGrpSpPr>
          <p:cNvPr id="377" name="Google Shape;377;p36"/>
          <p:cNvGrpSpPr/>
          <p:nvPr/>
        </p:nvGrpSpPr>
        <p:grpSpPr>
          <a:xfrm>
            <a:off x="143392" y="4284375"/>
            <a:ext cx="5508333" cy="239689"/>
            <a:chOff x="276068" y="6889032"/>
            <a:chExt cx="7344443" cy="319585"/>
          </a:xfrm>
        </p:grpSpPr>
        <p:sp>
          <p:nvSpPr>
            <p:cNvPr id="378" name="Google Shape;378;p36"/>
            <p:cNvSpPr txBox="1"/>
            <p:nvPr/>
          </p:nvSpPr>
          <p:spPr>
            <a:xfrm>
              <a:off x="276068" y="6900817"/>
              <a:ext cx="1776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Chart Type:</a:t>
              </a:r>
              <a:endParaRPr sz="1100"/>
            </a:p>
          </p:txBody>
        </p:sp>
        <p:grpSp>
          <p:nvGrpSpPr>
            <p:cNvPr id="379" name="Google Shape;379;p36"/>
            <p:cNvGrpSpPr/>
            <p:nvPr/>
          </p:nvGrpSpPr>
          <p:grpSpPr>
            <a:xfrm>
              <a:off x="2152631" y="6889032"/>
              <a:ext cx="5467880" cy="319585"/>
              <a:chOff x="3035871" y="6166012"/>
              <a:chExt cx="5467880" cy="319585"/>
            </a:xfrm>
          </p:grpSpPr>
          <p:sp>
            <p:nvSpPr>
              <p:cNvPr id="380" name="Google Shape;380;p36"/>
              <p:cNvSpPr/>
              <p:nvPr/>
            </p:nvSpPr>
            <p:spPr>
              <a:xfrm>
                <a:off x="3035871" y="6288142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36"/>
              <p:cNvSpPr txBox="1"/>
              <p:nvPr/>
            </p:nvSpPr>
            <p:spPr>
              <a:xfrm>
                <a:off x="3192621" y="6177797"/>
                <a:ext cx="1554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Close Price</a:t>
                </a:r>
                <a:endParaRPr sz="1100"/>
              </a:p>
            </p:txBody>
          </p:sp>
          <p:sp>
            <p:nvSpPr>
              <p:cNvPr id="382" name="Google Shape;382;p36"/>
              <p:cNvSpPr/>
              <p:nvPr/>
            </p:nvSpPr>
            <p:spPr>
              <a:xfrm>
                <a:off x="4506443" y="6276365"/>
                <a:ext cx="96322" cy="87086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36"/>
              <p:cNvSpPr txBox="1"/>
              <p:nvPr/>
            </p:nvSpPr>
            <p:spPr>
              <a:xfrm>
                <a:off x="4663185" y="6166012"/>
                <a:ext cx="13947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Log Close Price</a:t>
                </a:r>
                <a:endParaRPr sz="1100"/>
              </a:p>
            </p:txBody>
          </p:sp>
          <p:sp>
            <p:nvSpPr>
              <p:cNvPr id="384" name="Google Shape;384;p36"/>
              <p:cNvSpPr/>
              <p:nvPr/>
            </p:nvSpPr>
            <p:spPr>
              <a:xfrm>
                <a:off x="6126071" y="6276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6"/>
              <p:cNvSpPr txBox="1"/>
              <p:nvPr/>
            </p:nvSpPr>
            <p:spPr>
              <a:xfrm>
                <a:off x="6282821" y="6166020"/>
                <a:ext cx="8934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ATR</a:t>
                </a:r>
                <a:endParaRPr sz="1100"/>
              </a:p>
            </p:txBody>
          </p:sp>
          <p:sp>
            <p:nvSpPr>
              <p:cNvPr id="386" name="Google Shape;386;p36"/>
              <p:cNvSpPr/>
              <p:nvPr/>
            </p:nvSpPr>
            <p:spPr>
              <a:xfrm>
                <a:off x="7079809" y="6276365"/>
                <a:ext cx="96322" cy="87086"/>
              </a:xfrm>
              <a:prstGeom prst="ellipse">
                <a:avLst/>
              </a:prstGeom>
              <a:solidFill>
                <a:schemeClr val="dk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6"/>
              <p:cNvSpPr txBox="1"/>
              <p:nvPr/>
            </p:nvSpPr>
            <p:spPr>
              <a:xfrm>
                <a:off x="7236551" y="6166012"/>
                <a:ext cx="12672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Daily Returns</a:t>
                </a:r>
                <a:endParaRPr sz="1100"/>
              </a:p>
            </p:txBody>
          </p:sp>
        </p:grpSp>
      </p:grpSp>
      <p:grpSp>
        <p:nvGrpSpPr>
          <p:cNvPr id="388" name="Google Shape;388;p36"/>
          <p:cNvGrpSpPr/>
          <p:nvPr/>
        </p:nvGrpSpPr>
        <p:grpSpPr>
          <a:xfrm>
            <a:off x="1440907" y="790180"/>
            <a:ext cx="4726502" cy="276999"/>
            <a:chOff x="2789745" y="924313"/>
            <a:chExt cx="6302002" cy="369332"/>
          </a:xfrm>
        </p:grpSpPr>
        <p:grpSp>
          <p:nvGrpSpPr>
            <p:cNvPr id="389" name="Google Shape;389;p36"/>
            <p:cNvGrpSpPr/>
            <p:nvPr/>
          </p:nvGrpSpPr>
          <p:grpSpPr>
            <a:xfrm>
              <a:off x="2789745" y="924313"/>
              <a:ext cx="6302002" cy="369332"/>
              <a:chOff x="2789745" y="924313"/>
              <a:chExt cx="6302002" cy="369332"/>
            </a:xfrm>
          </p:grpSpPr>
          <p:sp>
            <p:nvSpPr>
              <p:cNvPr id="390" name="Google Shape;390;p36"/>
              <p:cNvSpPr txBox="1"/>
              <p:nvPr/>
            </p:nvSpPr>
            <p:spPr>
              <a:xfrm>
                <a:off x="2789745" y="924313"/>
                <a:ext cx="29447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Tasks: </a:t>
                </a:r>
                <a:endParaRPr sz="1100"/>
              </a:p>
            </p:txBody>
          </p:sp>
          <p:grpSp>
            <p:nvGrpSpPr>
              <p:cNvPr id="391" name="Google Shape;391;p36"/>
              <p:cNvGrpSpPr/>
              <p:nvPr/>
            </p:nvGrpSpPr>
            <p:grpSpPr>
              <a:xfrm>
                <a:off x="3956002" y="965595"/>
                <a:ext cx="5135745" cy="307777"/>
                <a:chOff x="2986512" y="5454020"/>
                <a:chExt cx="5135745" cy="307777"/>
              </a:xfrm>
            </p:grpSpPr>
            <p:sp>
              <p:nvSpPr>
                <p:cNvPr id="392" name="Google Shape;392;p36"/>
                <p:cNvSpPr/>
                <p:nvPr/>
              </p:nvSpPr>
              <p:spPr>
                <a:xfrm>
                  <a:off x="2986512" y="5564365"/>
                  <a:ext cx="96322" cy="87086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36"/>
                <p:cNvSpPr txBox="1"/>
                <p:nvPr/>
              </p:nvSpPr>
              <p:spPr>
                <a:xfrm>
                  <a:off x="3143262" y="5454020"/>
                  <a:ext cx="257378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Compare BTC to other markets</a:t>
                  </a:r>
                  <a:endParaRPr sz="1100"/>
                </a:p>
              </p:txBody>
            </p:sp>
            <p:sp>
              <p:nvSpPr>
                <p:cNvPr id="394" name="Google Shape;394;p36"/>
                <p:cNvSpPr/>
                <p:nvPr/>
              </p:nvSpPr>
              <p:spPr>
                <a:xfrm>
                  <a:off x="5953829" y="5564365"/>
                  <a:ext cx="96322" cy="87086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36"/>
                <p:cNvSpPr txBox="1"/>
                <p:nvPr/>
              </p:nvSpPr>
              <p:spPr>
                <a:xfrm>
                  <a:off x="6110578" y="5454020"/>
                  <a:ext cx="201167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BTC non-market factors</a:t>
                  </a:r>
                  <a:endParaRPr sz="1100"/>
                </a:p>
              </p:txBody>
            </p:sp>
          </p:grpSp>
        </p:grpSp>
        <p:sp>
          <p:nvSpPr>
            <p:cNvPr id="396" name="Google Shape;396;p36"/>
            <p:cNvSpPr/>
            <p:nvPr/>
          </p:nvSpPr>
          <p:spPr>
            <a:xfrm>
              <a:off x="2789745" y="924313"/>
              <a:ext cx="6223626" cy="365367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7" name="Google Shape;397;p36"/>
          <p:cNvGrpSpPr/>
          <p:nvPr/>
        </p:nvGrpSpPr>
        <p:grpSpPr>
          <a:xfrm>
            <a:off x="143400" y="4681225"/>
            <a:ext cx="5913077" cy="246100"/>
            <a:chOff x="218142" y="5751818"/>
            <a:chExt cx="7884103" cy="328133"/>
          </a:xfrm>
        </p:grpSpPr>
        <p:sp>
          <p:nvSpPr>
            <p:cNvPr id="398" name="Google Shape;398;p36"/>
            <p:cNvSpPr txBox="1"/>
            <p:nvPr/>
          </p:nvSpPr>
          <p:spPr>
            <a:xfrm>
              <a:off x="218142" y="5751818"/>
              <a:ext cx="18852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Comparison with BTC:</a:t>
              </a:r>
              <a:endParaRPr sz="1100"/>
            </a:p>
          </p:txBody>
        </p:sp>
        <p:grpSp>
          <p:nvGrpSpPr>
            <p:cNvPr id="399" name="Google Shape;399;p36"/>
            <p:cNvGrpSpPr/>
            <p:nvPr/>
          </p:nvGrpSpPr>
          <p:grpSpPr>
            <a:xfrm>
              <a:off x="2103272" y="5761940"/>
              <a:ext cx="5998973" cy="318012"/>
              <a:chOff x="2986512" y="5454020"/>
              <a:chExt cx="5998973" cy="318012"/>
            </a:xfrm>
          </p:grpSpPr>
          <p:sp>
            <p:nvSpPr>
              <p:cNvPr id="400" name="Google Shape;400;p36"/>
              <p:cNvSpPr/>
              <p:nvPr/>
            </p:nvSpPr>
            <p:spPr>
              <a:xfrm>
                <a:off x="2986512" y="5564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6"/>
              <p:cNvSpPr txBox="1"/>
              <p:nvPr/>
            </p:nvSpPr>
            <p:spPr>
              <a:xfrm>
                <a:off x="3143262" y="5454020"/>
                <a:ext cx="5317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All</a:t>
                </a:r>
                <a:endParaRPr sz="1100"/>
              </a:p>
            </p:txBody>
          </p:sp>
          <p:sp>
            <p:nvSpPr>
              <p:cNvPr id="402" name="Google Shape;402;p36"/>
              <p:cNvSpPr/>
              <p:nvPr/>
            </p:nvSpPr>
            <p:spPr>
              <a:xfrm>
                <a:off x="3727143" y="5564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6"/>
              <p:cNvSpPr txBox="1"/>
              <p:nvPr/>
            </p:nvSpPr>
            <p:spPr>
              <a:xfrm>
                <a:off x="3883893" y="5454020"/>
                <a:ext cx="120681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Index Funds</a:t>
                </a:r>
                <a:endParaRPr sz="1100"/>
              </a:p>
            </p:txBody>
          </p:sp>
          <p:sp>
            <p:nvSpPr>
              <p:cNvPr id="404" name="Google Shape;404;p36"/>
              <p:cNvSpPr/>
              <p:nvPr/>
            </p:nvSpPr>
            <p:spPr>
              <a:xfrm>
                <a:off x="5151131" y="5564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6"/>
              <p:cNvSpPr txBox="1"/>
              <p:nvPr/>
            </p:nvSpPr>
            <p:spPr>
              <a:xfrm>
                <a:off x="5307881" y="5454032"/>
                <a:ext cx="11106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All Stocks</a:t>
                </a:r>
                <a:endParaRPr sz="1100"/>
              </a:p>
            </p:txBody>
          </p:sp>
          <p:sp>
            <p:nvSpPr>
              <p:cNvPr id="406" name="Google Shape;406;p36"/>
              <p:cNvSpPr/>
              <p:nvPr/>
            </p:nvSpPr>
            <p:spPr>
              <a:xfrm>
                <a:off x="6418369" y="5564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6"/>
              <p:cNvSpPr txBox="1"/>
              <p:nvPr/>
            </p:nvSpPr>
            <p:spPr>
              <a:xfrm>
                <a:off x="6575114" y="5454032"/>
                <a:ext cx="11106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Tech Stocks</a:t>
                </a:r>
                <a:endParaRPr sz="1100"/>
              </a:p>
            </p:txBody>
          </p:sp>
          <p:sp>
            <p:nvSpPr>
              <p:cNvPr id="408" name="Google Shape;408;p36"/>
              <p:cNvSpPr/>
              <p:nvPr/>
            </p:nvSpPr>
            <p:spPr>
              <a:xfrm>
                <a:off x="7810516" y="5564365"/>
                <a:ext cx="96322" cy="87086"/>
              </a:xfrm>
              <a:prstGeom prst="ellipse">
                <a:avLst/>
              </a:prstGeom>
              <a:solidFill>
                <a:schemeClr val="dk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6"/>
              <p:cNvSpPr txBox="1"/>
              <p:nvPr/>
            </p:nvSpPr>
            <p:spPr>
              <a:xfrm>
                <a:off x="7967266" y="5454020"/>
                <a:ext cx="101821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Alt Coins</a:t>
                </a:r>
                <a:endParaRPr sz="1100"/>
              </a:p>
            </p:txBody>
          </p:sp>
        </p:grpSp>
      </p:grpSp>
      <p:sp>
        <p:nvSpPr>
          <p:cNvPr id="410" name="Google Shape;410;p36"/>
          <p:cNvSpPr/>
          <p:nvPr/>
        </p:nvSpPr>
        <p:spPr>
          <a:xfrm>
            <a:off x="5679597" y="4363878"/>
            <a:ext cx="72242" cy="65315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6"/>
          <p:cNvSpPr txBox="1"/>
          <p:nvPr/>
        </p:nvSpPr>
        <p:spPr>
          <a:xfrm>
            <a:off x="5797147" y="4281125"/>
            <a:ext cx="1100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Returns</a:t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/>
          <p:cNvSpPr/>
          <p:nvPr/>
        </p:nvSpPr>
        <p:spPr>
          <a:xfrm>
            <a:off x="78381" y="522510"/>
            <a:ext cx="7204166" cy="453534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7" name="Google Shape;41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392" y="1165147"/>
            <a:ext cx="7060262" cy="3080841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7"/>
          <p:cNvSpPr txBox="1"/>
          <p:nvPr/>
        </p:nvSpPr>
        <p:spPr>
          <a:xfrm>
            <a:off x="7347853" y="4260556"/>
            <a:ext cx="171776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User selects Total Returns</a:t>
            </a:r>
            <a:endParaRPr sz="1100"/>
          </a:p>
        </p:txBody>
      </p:sp>
      <p:sp>
        <p:nvSpPr>
          <p:cNvPr id="419" name="Google Shape;419;p37"/>
          <p:cNvSpPr txBox="1"/>
          <p:nvPr/>
        </p:nvSpPr>
        <p:spPr>
          <a:xfrm>
            <a:off x="78375" y="111675"/>
            <a:ext cx="7744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much more volatile than index funds. But does it have higher returns in the selected time frame? </a:t>
            </a:r>
            <a:endParaRPr sz="1100"/>
          </a:p>
        </p:txBody>
      </p:sp>
      <p:grpSp>
        <p:nvGrpSpPr>
          <p:cNvPr id="420" name="Google Shape;420;p37"/>
          <p:cNvGrpSpPr/>
          <p:nvPr/>
        </p:nvGrpSpPr>
        <p:grpSpPr>
          <a:xfrm>
            <a:off x="143392" y="4284375"/>
            <a:ext cx="5536232" cy="239672"/>
            <a:chOff x="276068" y="6889032"/>
            <a:chExt cx="7381643" cy="319562"/>
          </a:xfrm>
        </p:grpSpPr>
        <p:sp>
          <p:nvSpPr>
            <p:cNvPr id="421" name="Google Shape;421;p37"/>
            <p:cNvSpPr txBox="1"/>
            <p:nvPr/>
          </p:nvSpPr>
          <p:spPr>
            <a:xfrm>
              <a:off x="276068" y="6900817"/>
              <a:ext cx="17765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Chart Type:</a:t>
              </a:r>
              <a:endParaRPr sz="1100"/>
            </a:p>
          </p:txBody>
        </p:sp>
        <p:grpSp>
          <p:nvGrpSpPr>
            <p:cNvPr id="422" name="Google Shape;422;p37"/>
            <p:cNvGrpSpPr/>
            <p:nvPr/>
          </p:nvGrpSpPr>
          <p:grpSpPr>
            <a:xfrm>
              <a:off x="2152631" y="6889032"/>
              <a:ext cx="5505080" cy="319562"/>
              <a:chOff x="3035871" y="6166012"/>
              <a:chExt cx="5505080" cy="319562"/>
            </a:xfrm>
          </p:grpSpPr>
          <p:sp>
            <p:nvSpPr>
              <p:cNvPr id="423" name="Google Shape;423;p37"/>
              <p:cNvSpPr/>
              <p:nvPr/>
            </p:nvSpPr>
            <p:spPr>
              <a:xfrm>
                <a:off x="3035871" y="6288142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7"/>
              <p:cNvSpPr txBox="1"/>
              <p:nvPr/>
            </p:nvSpPr>
            <p:spPr>
              <a:xfrm>
                <a:off x="3192621" y="6177797"/>
                <a:ext cx="15543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Close Price</a:t>
                </a:r>
                <a:endParaRPr sz="1100"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4506443" y="6276365"/>
                <a:ext cx="96322" cy="87086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7"/>
              <p:cNvSpPr txBox="1"/>
              <p:nvPr/>
            </p:nvSpPr>
            <p:spPr>
              <a:xfrm>
                <a:off x="4663185" y="6166012"/>
                <a:ext cx="13881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Log Close Price</a:t>
                </a:r>
                <a:endParaRPr sz="1100"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6126071" y="6276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7"/>
              <p:cNvSpPr txBox="1"/>
              <p:nvPr/>
            </p:nvSpPr>
            <p:spPr>
              <a:xfrm>
                <a:off x="6282821" y="6166020"/>
                <a:ext cx="89331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ATR</a:t>
                </a:r>
                <a:endParaRPr sz="1100"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7079809" y="6276365"/>
                <a:ext cx="96322" cy="87086"/>
              </a:xfrm>
              <a:prstGeom prst="ellipse">
                <a:avLst/>
              </a:prstGeom>
              <a:solidFill>
                <a:schemeClr val="dk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7"/>
              <p:cNvSpPr txBox="1"/>
              <p:nvPr/>
            </p:nvSpPr>
            <p:spPr>
              <a:xfrm>
                <a:off x="7236551" y="6166012"/>
                <a:ext cx="13044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Daily Returns</a:t>
                </a:r>
                <a:endParaRPr sz="1100"/>
              </a:p>
            </p:txBody>
          </p:sp>
        </p:grpSp>
      </p:grpSp>
      <p:grpSp>
        <p:nvGrpSpPr>
          <p:cNvPr id="431" name="Google Shape;431;p37"/>
          <p:cNvGrpSpPr/>
          <p:nvPr/>
        </p:nvGrpSpPr>
        <p:grpSpPr>
          <a:xfrm>
            <a:off x="1440907" y="790180"/>
            <a:ext cx="4726502" cy="276999"/>
            <a:chOff x="2789745" y="924313"/>
            <a:chExt cx="6302002" cy="369332"/>
          </a:xfrm>
        </p:grpSpPr>
        <p:grpSp>
          <p:nvGrpSpPr>
            <p:cNvPr id="432" name="Google Shape;432;p37"/>
            <p:cNvGrpSpPr/>
            <p:nvPr/>
          </p:nvGrpSpPr>
          <p:grpSpPr>
            <a:xfrm>
              <a:off x="2789745" y="924313"/>
              <a:ext cx="6302002" cy="369332"/>
              <a:chOff x="2789745" y="924313"/>
              <a:chExt cx="6302002" cy="369332"/>
            </a:xfrm>
          </p:grpSpPr>
          <p:sp>
            <p:nvSpPr>
              <p:cNvPr id="433" name="Google Shape;433;p37"/>
              <p:cNvSpPr txBox="1"/>
              <p:nvPr/>
            </p:nvSpPr>
            <p:spPr>
              <a:xfrm>
                <a:off x="2789745" y="924313"/>
                <a:ext cx="29447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Tasks: </a:t>
                </a:r>
                <a:endParaRPr sz="1100"/>
              </a:p>
            </p:txBody>
          </p:sp>
          <p:grpSp>
            <p:nvGrpSpPr>
              <p:cNvPr id="434" name="Google Shape;434;p37"/>
              <p:cNvGrpSpPr/>
              <p:nvPr/>
            </p:nvGrpSpPr>
            <p:grpSpPr>
              <a:xfrm>
                <a:off x="3956002" y="965595"/>
                <a:ext cx="5135745" cy="307777"/>
                <a:chOff x="2986512" y="5454020"/>
                <a:chExt cx="5135745" cy="307777"/>
              </a:xfrm>
            </p:grpSpPr>
            <p:sp>
              <p:nvSpPr>
                <p:cNvPr id="435" name="Google Shape;435;p37"/>
                <p:cNvSpPr/>
                <p:nvPr/>
              </p:nvSpPr>
              <p:spPr>
                <a:xfrm>
                  <a:off x="2986512" y="5564365"/>
                  <a:ext cx="96322" cy="87086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37"/>
                <p:cNvSpPr txBox="1"/>
                <p:nvPr/>
              </p:nvSpPr>
              <p:spPr>
                <a:xfrm>
                  <a:off x="3143262" y="5454020"/>
                  <a:ext cx="257378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Compare BTC to other markets</a:t>
                  </a:r>
                  <a:endParaRPr sz="1100"/>
                </a:p>
              </p:txBody>
            </p:sp>
            <p:sp>
              <p:nvSpPr>
                <p:cNvPr id="437" name="Google Shape;437;p37"/>
                <p:cNvSpPr/>
                <p:nvPr/>
              </p:nvSpPr>
              <p:spPr>
                <a:xfrm>
                  <a:off x="5953829" y="5564365"/>
                  <a:ext cx="96322" cy="87086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" name="Google Shape;438;p37"/>
                <p:cNvSpPr txBox="1"/>
                <p:nvPr/>
              </p:nvSpPr>
              <p:spPr>
                <a:xfrm>
                  <a:off x="6110578" y="5454020"/>
                  <a:ext cx="201167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BTC non-market factors</a:t>
                  </a:r>
                  <a:endParaRPr sz="1100"/>
                </a:p>
              </p:txBody>
            </p:sp>
          </p:grpSp>
        </p:grpSp>
        <p:sp>
          <p:nvSpPr>
            <p:cNvPr id="439" name="Google Shape;439;p37"/>
            <p:cNvSpPr/>
            <p:nvPr/>
          </p:nvSpPr>
          <p:spPr>
            <a:xfrm>
              <a:off x="2789745" y="924313"/>
              <a:ext cx="6223626" cy="365367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" name="Google Shape;440;p37"/>
          <p:cNvGrpSpPr/>
          <p:nvPr/>
        </p:nvGrpSpPr>
        <p:grpSpPr>
          <a:xfrm>
            <a:off x="143401" y="4681225"/>
            <a:ext cx="5913077" cy="246100"/>
            <a:chOff x="218142" y="5751818"/>
            <a:chExt cx="7884102" cy="328133"/>
          </a:xfrm>
        </p:grpSpPr>
        <p:sp>
          <p:nvSpPr>
            <p:cNvPr id="441" name="Google Shape;441;p37"/>
            <p:cNvSpPr txBox="1"/>
            <p:nvPr/>
          </p:nvSpPr>
          <p:spPr>
            <a:xfrm>
              <a:off x="218142" y="5751818"/>
              <a:ext cx="20118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Comparison with BTC:</a:t>
              </a:r>
              <a:endParaRPr sz="1100"/>
            </a:p>
          </p:txBody>
        </p:sp>
        <p:grpSp>
          <p:nvGrpSpPr>
            <p:cNvPr id="442" name="Google Shape;442;p37"/>
            <p:cNvGrpSpPr/>
            <p:nvPr/>
          </p:nvGrpSpPr>
          <p:grpSpPr>
            <a:xfrm>
              <a:off x="2103272" y="5761940"/>
              <a:ext cx="5998973" cy="318012"/>
              <a:chOff x="2986512" y="5454020"/>
              <a:chExt cx="5998973" cy="318012"/>
            </a:xfrm>
          </p:grpSpPr>
          <p:sp>
            <p:nvSpPr>
              <p:cNvPr id="443" name="Google Shape;443;p37"/>
              <p:cNvSpPr/>
              <p:nvPr/>
            </p:nvSpPr>
            <p:spPr>
              <a:xfrm>
                <a:off x="2986512" y="5564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37"/>
              <p:cNvSpPr txBox="1"/>
              <p:nvPr/>
            </p:nvSpPr>
            <p:spPr>
              <a:xfrm>
                <a:off x="3143262" y="5454020"/>
                <a:ext cx="5317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All</a:t>
                </a:r>
                <a:endParaRPr sz="1100"/>
              </a:p>
            </p:txBody>
          </p:sp>
          <p:sp>
            <p:nvSpPr>
              <p:cNvPr id="445" name="Google Shape;445;p37"/>
              <p:cNvSpPr/>
              <p:nvPr/>
            </p:nvSpPr>
            <p:spPr>
              <a:xfrm>
                <a:off x="3727143" y="5564365"/>
                <a:ext cx="96322" cy="87086"/>
              </a:xfrm>
              <a:prstGeom prst="ellipse">
                <a:avLst/>
              </a:prstGeom>
              <a:solidFill>
                <a:schemeClr val="dk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37"/>
              <p:cNvSpPr txBox="1"/>
              <p:nvPr/>
            </p:nvSpPr>
            <p:spPr>
              <a:xfrm>
                <a:off x="3883893" y="5454020"/>
                <a:ext cx="120681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Index Funds</a:t>
                </a:r>
                <a:endParaRPr sz="1100"/>
              </a:p>
            </p:txBody>
          </p:sp>
          <p:sp>
            <p:nvSpPr>
              <p:cNvPr id="447" name="Google Shape;447;p37"/>
              <p:cNvSpPr/>
              <p:nvPr/>
            </p:nvSpPr>
            <p:spPr>
              <a:xfrm>
                <a:off x="5151131" y="5564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37"/>
              <p:cNvSpPr txBox="1"/>
              <p:nvPr/>
            </p:nvSpPr>
            <p:spPr>
              <a:xfrm>
                <a:off x="5307881" y="5454032"/>
                <a:ext cx="11106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All Stocks</a:t>
                </a:r>
                <a:endParaRPr sz="1100"/>
              </a:p>
            </p:txBody>
          </p:sp>
          <p:sp>
            <p:nvSpPr>
              <p:cNvPr id="449" name="Google Shape;449;p37"/>
              <p:cNvSpPr/>
              <p:nvPr/>
            </p:nvSpPr>
            <p:spPr>
              <a:xfrm>
                <a:off x="6418369" y="5564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37"/>
              <p:cNvSpPr txBox="1"/>
              <p:nvPr/>
            </p:nvSpPr>
            <p:spPr>
              <a:xfrm>
                <a:off x="6575114" y="5454032"/>
                <a:ext cx="12069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Tech Stocks</a:t>
                </a:r>
                <a:endParaRPr sz="1100"/>
              </a:p>
            </p:txBody>
          </p:sp>
          <p:sp>
            <p:nvSpPr>
              <p:cNvPr id="451" name="Google Shape;451;p37"/>
              <p:cNvSpPr/>
              <p:nvPr/>
            </p:nvSpPr>
            <p:spPr>
              <a:xfrm>
                <a:off x="7810516" y="5564365"/>
                <a:ext cx="96322" cy="87086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37"/>
              <p:cNvSpPr txBox="1"/>
              <p:nvPr/>
            </p:nvSpPr>
            <p:spPr>
              <a:xfrm>
                <a:off x="7967266" y="5454020"/>
                <a:ext cx="101821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Alt Coins</a:t>
                </a:r>
                <a:endParaRPr sz="1100"/>
              </a:p>
            </p:txBody>
          </p:sp>
        </p:grpSp>
      </p:grpSp>
      <p:sp>
        <p:nvSpPr>
          <p:cNvPr id="453" name="Google Shape;453;p37"/>
          <p:cNvSpPr/>
          <p:nvPr/>
        </p:nvSpPr>
        <p:spPr>
          <a:xfrm>
            <a:off x="5679597" y="4363878"/>
            <a:ext cx="72242" cy="65315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7"/>
          <p:cNvSpPr txBox="1"/>
          <p:nvPr/>
        </p:nvSpPr>
        <p:spPr>
          <a:xfrm>
            <a:off x="5797148" y="4281125"/>
            <a:ext cx="1041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Returns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8"/>
          <p:cNvSpPr/>
          <p:nvPr/>
        </p:nvSpPr>
        <p:spPr>
          <a:xfrm>
            <a:off x="78381" y="522510"/>
            <a:ext cx="7204275" cy="45353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8"/>
          <p:cNvSpPr txBox="1"/>
          <p:nvPr/>
        </p:nvSpPr>
        <p:spPr>
          <a:xfrm>
            <a:off x="7363988" y="4656158"/>
            <a:ext cx="171776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User selects All Data</a:t>
            </a:r>
            <a:endParaRPr sz="1100"/>
          </a:p>
        </p:txBody>
      </p:sp>
      <p:sp>
        <p:nvSpPr>
          <p:cNvPr id="461" name="Google Shape;461;p38"/>
          <p:cNvSpPr txBox="1"/>
          <p:nvPr/>
        </p:nvSpPr>
        <p:spPr>
          <a:xfrm>
            <a:off x="78374" y="111675"/>
            <a:ext cx="8166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might be more volatile, but it has much higher returns. What about with all assets in this dataset?</a:t>
            </a:r>
            <a:endParaRPr sz="1100"/>
          </a:p>
        </p:txBody>
      </p:sp>
      <p:grpSp>
        <p:nvGrpSpPr>
          <p:cNvPr id="462" name="Google Shape;462;p38"/>
          <p:cNvGrpSpPr/>
          <p:nvPr/>
        </p:nvGrpSpPr>
        <p:grpSpPr>
          <a:xfrm>
            <a:off x="143392" y="4284375"/>
            <a:ext cx="5493483" cy="239672"/>
            <a:chOff x="276068" y="6889032"/>
            <a:chExt cx="7324644" cy="319562"/>
          </a:xfrm>
        </p:grpSpPr>
        <p:sp>
          <p:nvSpPr>
            <p:cNvPr id="463" name="Google Shape;463;p38"/>
            <p:cNvSpPr txBox="1"/>
            <p:nvPr/>
          </p:nvSpPr>
          <p:spPr>
            <a:xfrm>
              <a:off x="276068" y="6900817"/>
              <a:ext cx="17765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Chart Type:</a:t>
              </a:r>
              <a:endParaRPr sz="1100"/>
            </a:p>
          </p:txBody>
        </p:sp>
        <p:grpSp>
          <p:nvGrpSpPr>
            <p:cNvPr id="464" name="Google Shape;464;p38"/>
            <p:cNvGrpSpPr/>
            <p:nvPr/>
          </p:nvGrpSpPr>
          <p:grpSpPr>
            <a:xfrm>
              <a:off x="2152631" y="6889032"/>
              <a:ext cx="5448081" cy="319562"/>
              <a:chOff x="3035871" y="6166012"/>
              <a:chExt cx="5448081" cy="319562"/>
            </a:xfrm>
          </p:grpSpPr>
          <p:sp>
            <p:nvSpPr>
              <p:cNvPr id="465" name="Google Shape;465;p38"/>
              <p:cNvSpPr/>
              <p:nvPr/>
            </p:nvSpPr>
            <p:spPr>
              <a:xfrm>
                <a:off x="3035871" y="6288142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38"/>
              <p:cNvSpPr txBox="1"/>
              <p:nvPr/>
            </p:nvSpPr>
            <p:spPr>
              <a:xfrm>
                <a:off x="3192621" y="6177797"/>
                <a:ext cx="15543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Close Price</a:t>
                </a:r>
                <a:endParaRPr sz="1100"/>
              </a:p>
            </p:txBody>
          </p:sp>
          <p:sp>
            <p:nvSpPr>
              <p:cNvPr id="467" name="Google Shape;467;p38"/>
              <p:cNvSpPr/>
              <p:nvPr/>
            </p:nvSpPr>
            <p:spPr>
              <a:xfrm>
                <a:off x="4506443" y="6276365"/>
                <a:ext cx="96322" cy="87086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38"/>
              <p:cNvSpPr txBox="1"/>
              <p:nvPr/>
            </p:nvSpPr>
            <p:spPr>
              <a:xfrm>
                <a:off x="4663185" y="6166012"/>
                <a:ext cx="13848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Log Close Price</a:t>
                </a:r>
                <a:endParaRPr sz="1100"/>
              </a:p>
            </p:txBody>
          </p:sp>
          <p:sp>
            <p:nvSpPr>
              <p:cNvPr id="469" name="Google Shape;469;p38"/>
              <p:cNvSpPr/>
              <p:nvPr/>
            </p:nvSpPr>
            <p:spPr>
              <a:xfrm>
                <a:off x="6126071" y="6276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38"/>
              <p:cNvSpPr txBox="1"/>
              <p:nvPr/>
            </p:nvSpPr>
            <p:spPr>
              <a:xfrm>
                <a:off x="6282821" y="6166020"/>
                <a:ext cx="89331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ATR</a:t>
                </a:r>
                <a:endParaRPr sz="1100"/>
              </a:p>
            </p:txBody>
          </p:sp>
          <p:sp>
            <p:nvSpPr>
              <p:cNvPr id="471" name="Google Shape;471;p38"/>
              <p:cNvSpPr/>
              <p:nvPr/>
            </p:nvSpPr>
            <p:spPr>
              <a:xfrm>
                <a:off x="7079809" y="6276365"/>
                <a:ext cx="96322" cy="87086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38"/>
              <p:cNvSpPr txBox="1"/>
              <p:nvPr/>
            </p:nvSpPr>
            <p:spPr>
              <a:xfrm>
                <a:off x="7236552" y="6166012"/>
                <a:ext cx="12474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Daily Returns</a:t>
                </a:r>
                <a:endParaRPr sz="1100"/>
              </a:p>
            </p:txBody>
          </p:sp>
        </p:grpSp>
      </p:grpSp>
      <p:grpSp>
        <p:nvGrpSpPr>
          <p:cNvPr id="473" name="Google Shape;473;p38"/>
          <p:cNvGrpSpPr/>
          <p:nvPr/>
        </p:nvGrpSpPr>
        <p:grpSpPr>
          <a:xfrm>
            <a:off x="1440907" y="790180"/>
            <a:ext cx="4726502" cy="276999"/>
            <a:chOff x="2789745" y="924313"/>
            <a:chExt cx="6302002" cy="369332"/>
          </a:xfrm>
        </p:grpSpPr>
        <p:grpSp>
          <p:nvGrpSpPr>
            <p:cNvPr id="474" name="Google Shape;474;p38"/>
            <p:cNvGrpSpPr/>
            <p:nvPr/>
          </p:nvGrpSpPr>
          <p:grpSpPr>
            <a:xfrm>
              <a:off x="2789745" y="924313"/>
              <a:ext cx="6302002" cy="369332"/>
              <a:chOff x="2789745" y="924313"/>
              <a:chExt cx="6302002" cy="369332"/>
            </a:xfrm>
          </p:grpSpPr>
          <p:sp>
            <p:nvSpPr>
              <p:cNvPr id="475" name="Google Shape;475;p38"/>
              <p:cNvSpPr txBox="1"/>
              <p:nvPr/>
            </p:nvSpPr>
            <p:spPr>
              <a:xfrm>
                <a:off x="2789745" y="924313"/>
                <a:ext cx="29447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Tasks: </a:t>
                </a:r>
                <a:endParaRPr sz="1100"/>
              </a:p>
            </p:txBody>
          </p:sp>
          <p:grpSp>
            <p:nvGrpSpPr>
              <p:cNvPr id="476" name="Google Shape;476;p38"/>
              <p:cNvGrpSpPr/>
              <p:nvPr/>
            </p:nvGrpSpPr>
            <p:grpSpPr>
              <a:xfrm>
                <a:off x="3956002" y="965595"/>
                <a:ext cx="5135745" cy="307777"/>
                <a:chOff x="2986512" y="5454020"/>
                <a:chExt cx="5135745" cy="307777"/>
              </a:xfrm>
            </p:grpSpPr>
            <p:sp>
              <p:nvSpPr>
                <p:cNvPr id="477" name="Google Shape;477;p38"/>
                <p:cNvSpPr/>
                <p:nvPr/>
              </p:nvSpPr>
              <p:spPr>
                <a:xfrm>
                  <a:off x="2986512" y="5564365"/>
                  <a:ext cx="96322" cy="87086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38"/>
                <p:cNvSpPr txBox="1"/>
                <p:nvPr/>
              </p:nvSpPr>
              <p:spPr>
                <a:xfrm>
                  <a:off x="3143262" y="5454020"/>
                  <a:ext cx="257378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Compare BTC to other markets</a:t>
                  </a:r>
                  <a:endParaRPr sz="1100"/>
                </a:p>
              </p:txBody>
            </p:sp>
            <p:sp>
              <p:nvSpPr>
                <p:cNvPr id="479" name="Google Shape;479;p38"/>
                <p:cNvSpPr/>
                <p:nvPr/>
              </p:nvSpPr>
              <p:spPr>
                <a:xfrm>
                  <a:off x="5953829" y="5564365"/>
                  <a:ext cx="96322" cy="87086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38"/>
                <p:cNvSpPr txBox="1"/>
                <p:nvPr/>
              </p:nvSpPr>
              <p:spPr>
                <a:xfrm>
                  <a:off x="6110578" y="5454020"/>
                  <a:ext cx="201167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BTC non-market factors</a:t>
                  </a:r>
                  <a:endParaRPr sz="1100"/>
                </a:p>
              </p:txBody>
            </p:sp>
          </p:grpSp>
        </p:grpSp>
        <p:sp>
          <p:nvSpPr>
            <p:cNvPr id="481" name="Google Shape;481;p38"/>
            <p:cNvSpPr/>
            <p:nvPr/>
          </p:nvSpPr>
          <p:spPr>
            <a:xfrm>
              <a:off x="2789745" y="924313"/>
              <a:ext cx="6223626" cy="365367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" name="Google Shape;482;p38"/>
          <p:cNvGrpSpPr/>
          <p:nvPr/>
        </p:nvGrpSpPr>
        <p:grpSpPr>
          <a:xfrm>
            <a:off x="143400" y="4681225"/>
            <a:ext cx="5913078" cy="246100"/>
            <a:chOff x="218141" y="5751818"/>
            <a:chExt cx="7884104" cy="328133"/>
          </a:xfrm>
        </p:grpSpPr>
        <p:sp>
          <p:nvSpPr>
            <p:cNvPr id="483" name="Google Shape;483;p38"/>
            <p:cNvSpPr txBox="1"/>
            <p:nvPr/>
          </p:nvSpPr>
          <p:spPr>
            <a:xfrm>
              <a:off x="218141" y="5751818"/>
              <a:ext cx="19728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Comparison with BTC:</a:t>
              </a:r>
              <a:endParaRPr sz="1100"/>
            </a:p>
          </p:txBody>
        </p:sp>
        <p:grpSp>
          <p:nvGrpSpPr>
            <p:cNvPr id="484" name="Google Shape;484;p38"/>
            <p:cNvGrpSpPr/>
            <p:nvPr/>
          </p:nvGrpSpPr>
          <p:grpSpPr>
            <a:xfrm>
              <a:off x="2103272" y="5761940"/>
              <a:ext cx="5998973" cy="318012"/>
              <a:chOff x="2986512" y="5454020"/>
              <a:chExt cx="5998973" cy="318012"/>
            </a:xfrm>
          </p:grpSpPr>
          <p:sp>
            <p:nvSpPr>
              <p:cNvPr id="485" name="Google Shape;485;p38"/>
              <p:cNvSpPr/>
              <p:nvPr/>
            </p:nvSpPr>
            <p:spPr>
              <a:xfrm>
                <a:off x="2986512" y="5564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38"/>
              <p:cNvSpPr txBox="1"/>
              <p:nvPr/>
            </p:nvSpPr>
            <p:spPr>
              <a:xfrm>
                <a:off x="3143262" y="5454020"/>
                <a:ext cx="5317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All</a:t>
                </a:r>
                <a:endParaRPr sz="1100"/>
              </a:p>
            </p:txBody>
          </p:sp>
          <p:sp>
            <p:nvSpPr>
              <p:cNvPr id="487" name="Google Shape;487;p38"/>
              <p:cNvSpPr/>
              <p:nvPr/>
            </p:nvSpPr>
            <p:spPr>
              <a:xfrm>
                <a:off x="3727143" y="5564365"/>
                <a:ext cx="96322" cy="87086"/>
              </a:xfrm>
              <a:prstGeom prst="ellipse">
                <a:avLst/>
              </a:prstGeom>
              <a:solidFill>
                <a:schemeClr val="dk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38"/>
              <p:cNvSpPr txBox="1"/>
              <p:nvPr/>
            </p:nvSpPr>
            <p:spPr>
              <a:xfrm>
                <a:off x="3883893" y="5454020"/>
                <a:ext cx="120681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Index Funds</a:t>
                </a:r>
                <a:endParaRPr sz="1100"/>
              </a:p>
            </p:txBody>
          </p:sp>
          <p:sp>
            <p:nvSpPr>
              <p:cNvPr id="489" name="Google Shape;489;p38"/>
              <p:cNvSpPr/>
              <p:nvPr/>
            </p:nvSpPr>
            <p:spPr>
              <a:xfrm>
                <a:off x="5151131" y="5564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38"/>
              <p:cNvSpPr txBox="1"/>
              <p:nvPr/>
            </p:nvSpPr>
            <p:spPr>
              <a:xfrm>
                <a:off x="5307881" y="5454032"/>
                <a:ext cx="9270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All Stocks</a:t>
                </a:r>
                <a:endParaRPr sz="1100"/>
              </a:p>
            </p:txBody>
          </p:sp>
          <p:sp>
            <p:nvSpPr>
              <p:cNvPr id="491" name="Google Shape;491;p38"/>
              <p:cNvSpPr/>
              <p:nvPr/>
            </p:nvSpPr>
            <p:spPr>
              <a:xfrm>
                <a:off x="6418369" y="5564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38"/>
              <p:cNvSpPr txBox="1"/>
              <p:nvPr/>
            </p:nvSpPr>
            <p:spPr>
              <a:xfrm>
                <a:off x="6575114" y="5454032"/>
                <a:ext cx="11478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Tech Stocks</a:t>
                </a:r>
                <a:endParaRPr sz="1100"/>
              </a:p>
            </p:txBody>
          </p:sp>
          <p:sp>
            <p:nvSpPr>
              <p:cNvPr id="493" name="Google Shape;493;p38"/>
              <p:cNvSpPr/>
              <p:nvPr/>
            </p:nvSpPr>
            <p:spPr>
              <a:xfrm>
                <a:off x="7810516" y="5564365"/>
                <a:ext cx="96322" cy="87086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38"/>
              <p:cNvSpPr txBox="1"/>
              <p:nvPr/>
            </p:nvSpPr>
            <p:spPr>
              <a:xfrm>
                <a:off x="7967266" y="5454020"/>
                <a:ext cx="101821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Alt Coins</a:t>
                </a:r>
                <a:endParaRPr sz="1100"/>
              </a:p>
            </p:txBody>
          </p:sp>
        </p:grpSp>
      </p:grpSp>
      <p:sp>
        <p:nvSpPr>
          <p:cNvPr id="495" name="Google Shape;495;p38"/>
          <p:cNvSpPr/>
          <p:nvPr/>
        </p:nvSpPr>
        <p:spPr>
          <a:xfrm>
            <a:off x="5679597" y="4363878"/>
            <a:ext cx="72242" cy="65315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38"/>
          <p:cNvSpPr txBox="1"/>
          <p:nvPr/>
        </p:nvSpPr>
        <p:spPr>
          <a:xfrm>
            <a:off x="5797147" y="4281125"/>
            <a:ext cx="1092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Returns</a:t>
            </a:r>
            <a:endParaRPr sz="1100"/>
          </a:p>
        </p:txBody>
      </p:sp>
      <p:pic>
        <p:nvPicPr>
          <p:cNvPr id="497" name="Google Shape;49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798" y="1168121"/>
            <a:ext cx="6410935" cy="3077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"/>
          <p:cNvSpPr/>
          <p:nvPr/>
        </p:nvSpPr>
        <p:spPr>
          <a:xfrm>
            <a:off x="78381" y="522510"/>
            <a:ext cx="7204166" cy="453534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3" name="Google Shape;503;p39"/>
          <p:cNvGrpSpPr/>
          <p:nvPr/>
        </p:nvGrpSpPr>
        <p:grpSpPr>
          <a:xfrm>
            <a:off x="143392" y="4284375"/>
            <a:ext cx="5508333" cy="239672"/>
            <a:chOff x="276068" y="6889032"/>
            <a:chExt cx="7344444" cy="319562"/>
          </a:xfrm>
        </p:grpSpPr>
        <p:sp>
          <p:nvSpPr>
            <p:cNvPr id="504" name="Google Shape;504;p39"/>
            <p:cNvSpPr txBox="1"/>
            <p:nvPr/>
          </p:nvSpPr>
          <p:spPr>
            <a:xfrm>
              <a:off x="276068" y="6900817"/>
              <a:ext cx="17765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Chart Type:</a:t>
              </a:r>
              <a:endParaRPr sz="1100"/>
            </a:p>
          </p:txBody>
        </p:sp>
        <p:grpSp>
          <p:nvGrpSpPr>
            <p:cNvPr id="505" name="Google Shape;505;p39"/>
            <p:cNvGrpSpPr/>
            <p:nvPr/>
          </p:nvGrpSpPr>
          <p:grpSpPr>
            <a:xfrm>
              <a:off x="2152631" y="6889032"/>
              <a:ext cx="5467881" cy="319562"/>
              <a:chOff x="3035871" y="6166012"/>
              <a:chExt cx="5467881" cy="319562"/>
            </a:xfrm>
          </p:grpSpPr>
          <p:sp>
            <p:nvSpPr>
              <p:cNvPr id="506" name="Google Shape;506;p39"/>
              <p:cNvSpPr/>
              <p:nvPr/>
            </p:nvSpPr>
            <p:spPr>
              <a:xfrm>
                <a:off x="3035871" y="6288142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39"/>
              <p:cNvSpPr txBox="1"/>
              <p:nvPr/>
            </p:nvSpPr>
            <p:spPr>
              <a:xfrm>
                <a:off x="3192621" y="6177797"/>
                <a:ext cx="15543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Close Price</a:t>
                </a:r>
                <a:endParaRPr sz="1100"/>
              </a:p>
            </p:txBody>
          </p:sp>
          <p:sp>
            <p:nvSpPr>
              <p:cNvPr id="508" name="Google Shape;508;p39"/>
              <p:cNvSpPr/>
              <p:nvPr/>
            </p:nvSpPr>
            <p:spPr>
              <a:xfrm>
                <a:off x="4506443" y="6276365"/>
                <a:ext cx="96322" cy="87086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39"/>
              <p:cNvSpPr txBox="1"/>
              <p:nvPr/>
            </p:nvSpPr>
            <p:spPr>
              <a:xfrm>
                <a:off x="4663185" y="6166012"/>
                <a:ext cx="14628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Log Close Price</a:t>
                </a:r>
                <a:endParaRPr sz="1100"/>
              </a:p>
            </p:txBody>
          </p:sp>
          <p:sp>
            <p:nvSpPr>
              <p:cNvPr id="510" name="Google Shape;510;p39"/>
              <p:cNvSpPr/>
              <p:nvPr/>
            </p:nvSpPr>
            <p:spPr>
              <a:xfrm>
                <a:off x="6126071" y="6276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39"/>
              <p:cNvSpPr txBox="1"/>
              <p:nvPr/>
            </p:nvSpPr>
            <p:spPr>
              <a:xfrm>
                <a:off x="6282821" y="6166020"/>
                <a:ext cx="89331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ATR</a:t>
                </a:r>
                <a:endParaRPr sz="1100"/>
              </a:p>
            </p:txBody>
          </p:sp>
          <p:sp>
            <p:nvSpPr>
              <p:cNvPr id="512" name="Google Shape;512;p39"/>
              <p:cNvSpPr/>
              <p:nvPr/>
            </p:nvSpPr>
            <p:spPr>
              <a:xfrm>
                <a:off x="7079809" y="6276365"/>
                <a:ext cx="96322" cy="87086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39"/>
              <p:cNvSpPr txBox="1"/>
              <p:nvPr/>
            </p:nvSpPr>
            <p:spPr>
              <a:xfrm>
                <a:off x="7236552" y="6166012"/>
                <a:ext cx="12672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Daily Returns</a:t>
                </a:r>
                <a:endParaRPr sz="1100"/>
              </a:p>
            </p:txBody>
          </p:sp>
        </p:grpSp>
      </p:grpSp>
      <p:grpSp>
        <p:nvGrpSpPr>
          <p:cNvPr id="514" name="Google Shape;514;p39"/>
          <p:cNvGrpSpPr/>
          <p:nvPr/>
        </p:nvGrpSpPr>
        <p:grpSpPr>
          <a:xfrm>
            <a:off x="1440907" y="790180"/>
            <a:ext cx="4726502" cy="276999"/>
            <a:chOff x="2789745" y="924313"/>
            <a:chExt cx="6302002" cy="369332"/>
          </a:xfrm>
        </p:grpSpPr>
        <p:grpSp>
          <p:nvGrpSpPr>
            <p:cNvPr id="515" name="Google Shape;515;p39"/>
            <p:cNvGrpSpPr/>
            <p:nvPr/>
          </p:nvGrpSpPr>
          <p:grpSpPr>
            <a:xfrm>
              <a:off x="2789745" y="924313"/>
              <a:ext cx="6302002" cy="369332"/>
              <a:chOff x="2789745" y="924313"/>
              <a:chExt cx="6302002" cy="369332"/>
            </a:xfrm>
          </p:grpSpPr>
          <p:sp>
            <p:nvSpPr>
              <p:cNvPr id="516" name="Google Shape;516;p39"/>
              <p:cNvSpPr txBox="1"/>
              <p:nvPr/>
            </p:nvSpPr>
            <p:spPr>
              <a:xfrm>
                <a:off x="2789745" y="924313"/>
                <a:ext cx="29447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Tasks: </a:t>
                </a:r>
                <a:endParaRPr sz="1100"/>
              </a:p>
            </p:txBody>
          </p:sp>
          <p:grpSp>
            <p:nvGrpSpPr>
              <p:cNvPr id="517" name="Google Shape;517;p39"/>
              <p:cNvGrpSpPr/>
              <p:nvPr/>
            </p:nvGrpSpPr>
            <p:grpSpPr>
              <a:xfrm>
                <a:off x="3956002" y="965595"/>
                <a:ext cx="5135745" cy="307777"/>
                <a:chOff x="2986512" y="5454020"/>
                <a:chExt cx="5135745" cy="307777"/>
              </a:xfrm>
            </p:grpSpPr>
            <p:sp>
              <p:nvSpPr>
                <p:cNvPr id="518" name="Google Shape;518;p39"/>
                <p:cNvSpPr/>
                <p:nvPr/>
              </p:nvSpPr>
              <p:spPr>
                <a:xfrm>
                  <a:off x="2986512" y="5564365"/>
                  <a:ext cx="96322" cy="87086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9" name="Google Shape;519;p39"/>
                <p:cNvSpPr txBox="1"/>
                <p:nvPr/>
              </p:nvSpPr>
              <p:spPr>
                <a:xfrm>
                  <a:off x="3143262" y="5454020"/>
                  <a:ext cx="257378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Compare BTC to other markets</a:t>
                  </a:r>
                  <a:endParaRPr sz="1100"/>
                </a:p>
              </p:txBody>
            </p:sp>
            <p:sp>
              <p:nvSpPr>
                <p:cNvPr id="520" name="Google Shape;520;p39"/>
                <p:cNvSpPr/>
                <p:nvPr/>
              </p:nvSpPr>
              <p:spPr>
                <a:xfrm>
                  <a:off x="5953829" y="5564365"/>
                  <a:ext cx="96322" cy="87086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1" name="Google Shape;521;p39"/>
                <p:cNvSpPr txBox="1"/>
                <p:nvPr/>
              </p:nvSpPr>
              <p:spPr>
                <a:xfrm>
                  <a:off x="6110578" y="5454020"/>
                  <a:ext cx="201167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BTC non-market factors</a:t>
                  </a:r>
                  <a:endParaRPr sz="1100"/>
                </a:p>
              </p:txBody>
            </p:sp>
          </p:grpSp>
        </p:grpSp>
        <p:sp>
          <p:nvSpPr>
            <p:cNvPr id="522" name="Google Shape;522;p39"/>
            <p:cNvSpPr/>
            <p:nvPr/>
          </p:nvSpPr>
          <p:spPr>
            <a:xfrm>
              <a:off x="2789745" y="924313"/>
              <a:ext cx="6223626" cy="365367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3" name="Google Shape;523;p39"/>
          <p:cNvGrpSpPr/>
          <p:nvPr/>
        </p:nvGrpSpPr>
        <p:grpSpPr>
          <a:xfrm>
            <a:off x="143401" y="4681225"/>
            <a:ext cx="5913077" cy="246100"/>
            <a:chOff x="218142" y="5751818"/>
            <a:chExt cx="7884103" cy="328133"/>
          </a:xfrm>
        </p:grpSpPr>
        <p:sp>
          <p:nvSpPr>
            <p:cNvPr id="524" name="Google Shape;524;p39"/>
            <p:cNvSpPr txBox="1"/>
            <p:nvPr/>
          </p:nvSpPr>
          <p:spPr>
            <a:xfrm>
              <a:off x="218142" y="5751818"/>
              <a:ext cx="18852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Comparison with BTC:</a:t>
              </a:r>
              <a:endParaRPr sz="1100"/>
            </a:p>
          </p:txBody>
        </p:sp>
        <p:grpSp>
          <p:nvGrpSpPr>
            <p:cNvPr id="525" name="Google Shape;525;p39"/>
            <p:cNvGrpSpPr/>
            <p:nvPr/>
          </p:nvGrpSpPr>
          <p:grpSpPr>
            <a:xfrm>
              <a:off x="2103272" y="5761940"/>
              <a:ext cx="5998973" cy="318012"/>
              <a:chOff x="2986512" y="5454020"/>
              <a:chExt cx="5998973" cy="318012"/>
            </a:xfrm>
          </p:grpSpPr>
          <p:sp>
            <p:nvSpPr>
              <p:cNvPr id="526" name="Google Shape;526;p39"/>
              <p:cNvSpPr/>
              <p:nvPr/>
            </p:nvSpPr>
            <p:spPr>
              <a:xfrm>
                <a:off x="2986512" y="5564365"/>
                <a:ext cx="96322" cy="87086"/>
              </a:xfrm>
              <a:prstGeom prst="ellipse">
                <a:avLst/>
              </a:prstGeom>
              <a:solidFill>
                <a:schemeClr val="dk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39"/>
              <p:cNvSpPr txBox="1"/>
              <p:nvPr/>
            </p:nvSpPr>
            <p:spPr>
              <a:xfrm>
                <a:off x="3143262" y="5454020"/>
                <a:ext cx="5317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All</a:t>
                </a:r>
                <a:endParaRPr sz="1100"/>
              </a:p>
            </p:txBody>
          </p:sp>
          <p:sp>
            <p:nvSpPr>
              <p:cNvPr id="528" name="Google Shape;528;p39"/>
              <p:cNvSpPr/>
              <p:nvPr/>
            </p:nvSpPr>
            <p:spPr>
              <a:xfrm>
                <a:off x="3727143" y="5564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39"/>
              <p:cNvSpPr txBox="1"/>
              <p:nvPr/>
            </p:nvSpPr>
            <p:spPr>
              <a:xfrm>
                <a:off x="3883893" y="5454020"/>
                <a:ext cx="120681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Index Funds</a:t>
                </a:r>
                <a:endParaRPr sz="1100"/>
              </a:p>
            </p:txBody>
          </p:sp>
          <p:sp>
            <p:nvSpPr>
              <p:cNvPr id="530" name="Google Shape;530;p39"/>
              <p:cNvSpPr/>
              <p:nvPr/>
            </p:nvSpPr>
            <p:spPr>
              <a:xfrm>
                <a:off x="5151131" y="5564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39"/>
              <p:cNvSpPr txBox="1"/>
              <p:nvPr/>
            </p:nvSpPr>
            <p:spPr>
              <a:xfrm>
                <a:off x="5307881" y="5454032"/>
                <a:ext cx="10545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All Stocks</a:t>
                </a:r>
                <a:endParaRPr sz="1100"/>
              </a:p>
            </p:txBody>
          </p:sp>
          <p:sp>
            <p:nvSpPr>
              <p:cNvPr id="532" name="Google Shape;532;p39"/>
              <p:cNvSpPr/>
              <p:nvPr/>
            </p:nvSpPr>
            <p:spPr>
              <a:xfrm>
                <a:off x="6418369" y="5564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39"/>
              <p:cNvSpPr txBox="1"/>
              <p:nvPr/>
            </p:nvSpPr>
            <p:spPr>
              <a:xfrm>
                <a:off x="6575114" y="5454032"/>
                <a:ext cx="11478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Tech Stocks</a:t>
                </a:r>
                <a:endParaRPr sz="1100"/>
              </a:p>
            </p:txBody>
          </p:sp>
          <p:sp>
            <p:nvSpPr>
              <p:cNvPr id="534" name="Google Shape;534;p39"/>
              <p:cNvSpPr/>
              <p:nvPr/>
            </p:nvSpPr>
            <p:spPr>
              <a:xfrm>
                <a:off x="7810516" y="5564365"/>
                <a:ext cx="96322" cy="87086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39"/>
              <p:cNvSpPr txBox="1"/>
              <p:nvPr/>
            </p:nvSpPr>
            <p:spPr>
              <a:xfrm>
                <a:off x="7967266" y="5454020"/>
                <a:ext cx="101821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Alt Coins</a:t>
                </a:r>
                <a:endParaRPr sz="1100"/>
              </a:p>
            </p:txBody>
          </p:sp>
        </p:grpSp>
      </p:grpSp>
      <p:pic>
        <p:nvPicPr>
          <p:cNvPr id="536" name="Google Shape;53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143" y="1189634"/>
            <a:ext cx="6507248" cy="3097199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39"/>
          <p:cNvSpPr txBox="1"/>
          <p:nvPr/>
        </p:nvSpPr>
        <p:spPr>
          <a:xfrm>
            <a:off x="7282546" y="773008"/>
            <a:ext cx="1861453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User selects BTC non-market factors</a:t>
            </a:r>
            <a:endParaRPr sz="1100"/>
          </a:p>
        </p:txBody>
      </p:sp>
      <p:sp>
        <p:nvSpPr>
          <p:cNvPr id="538" name="Google Shape;538;p39"/>
          <p:cNvSpPr txBox="1"/>
          <p:nvPr/>
        </p:nvSpPr>
        <p:spPr>
          <a:xfrm>
            <a:off x="78375" y="111675"/>
            <a:ext cx="8617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Looks like during this time frame crypto is outperforming other markets. Are there outside factors causing volatility?</a:t>
            </a:r>
            <a:endParaRPr sz="1100"/>
          </a:p>
        </p:txBody>
      </p:sp>
      <p:sp>
        <p:nvSpPr>
          <p:cNvPr id="539" name="Google Shape;539;p39"/>
          <p:cNvSpPr/>
          <p:nvPr/>
        </p:nvSpPr>
        <p:spPr>
          <a:xfrm>
            <a:off x="5679597" y="4363878"/>
            <a:ext cx="72242" cy="65315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9"/>
          <p:cNvSpPr txBox="1"/>
          <p:nvPr/>
        </p:nvSpPr>
        <p:spPr>
          <a:xfrm>
            <a:off x="5797145" y="4281125"/>
            <a:ext cx="12852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Returns</a:t>
            </a: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0"/>
          <p:cNvSpPr/>
          <p:nvPr/>
        </p:nvSpPr>
        <p:spPr>
          <a:xfrm>
            <a:off x="78381" y="522510"/>
            <a:ext cx="7204166" cy="453534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6" name="Google Shape;54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427" y="1187644"/>
            <a:ext cx="5921678" cy="3112578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0"/>
          <p:cNvSpPr txBox="1"/>
          <p:nvPr/>
        </p:nvSpPr>
        <p:spPr>
          <a:xfrm>
            <a:off x="78380" y="111676"/>
            <a:ext cx="82896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looks like BTC has outside factors that influence its price and returns. Do these events influence ATR?</a:t>
            </a:r>
            <a:endParaRPr sz="1100"/>
          </a:p>
        </p:txBody>
      </p:sp>
      <p:grpSp>
        <p:nvGrpSpPr>
          <p:cNvPr id="548" name="Google Shape;548;p40"/>
          <p:cNvGrpSpPr/>
          <p:nvPr/>
        </p:nvGrpSpPr>
        <p:grpSpPr>
          <a:xfrm>
            <a:off x="143392" y="4284375"/>
            <a:ext cx="5520033" cy="239672"/>
            <a:chOff x="276068" y="6889032"/>
            <a:chExt cx="7360043" cy="319562"/>
          </a:xfrm>
        </p:grpSpPr>
        <p:sp>
          <p:nvSpPr>
            <p:cNvPr id="549" name="Google Shape;549;p40"/>
            <p:cNvSpPr txBox="1"/>
            <p:nvPr/>
          </p:nvSpPr>
          <p:spPr>
            <a:xfrm>
              <a:off x="276068" y="6900817"/>
              <a:ext cx="17765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Chart Type:</a:t>
              </a:r>
              <a:endParaRPr sz="1100"/>
            </a:p>
          </p:txBody>
        </p:sp>
        <p:grpSp>
          <p:nvGrpSpPr>
            <p:cNvPr id="550" name="Google Shape;550;p40"/>
            <p:cNvGrpSpPr/>
            <p:nvPr/>
          </p:nvGrpSpPr>
          <p:grpSpPr>
            <a:xfrm>
              <a:off x="2152631" y="6889032"/>
              <a:ext cx="5483480" cy="319562"/>
              <a:chOff x="3035871" y="6166012"/>
              <a:chExt cx="5483480" cy="319562"/>
            </a:xfrm>
          </p:grpSpPr>
          <p:sp>
            <p:nvSpPr>
              <p:cNvPr id="551" name="Google Shape;551;p40"/>
              <p:cNvSpPr/>
              <p:nvPr/>
            </p:nvSpPr>
            <p:spPr>
              <a:xfrm>
                <a:off x="3035871" y="6288142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40"/>
              <p:cNvSpPr txBox="1"/>
              <p:nvPr/>
            </p:nvSpPr>
            <p:spPr>
              <a:xfrm>
                <a:off x="3192621" y="6177797"/>
                <a:ext cx="15543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Close Price</a:t>
                </a:r>
                <a:endParaRPr sz="1100"/>
              </a:p>
            </p:txBody>
          </p:sp>
          <p:sp>
            <p:nvSpPr>
              <p:cNvPr id="553" name="Google Shape;553;p40"/>
              <p:cNvSpPr/>
              <p:nvPr/>
            </p:nvSpPr>
            <p:spPr>
              <a:xfrm>
                <a:off x="4506443" y="6276365"/>
                <a:ext cx="96322" cy="87086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40"/>
              <p:cNvSpPr txBox="1"/>
              <p:nvPr/>
            </p:nvSpPr>
            <p:spPr>
              <a:xfrm>
                <a:off x="4663185" y="6166012"/>
                <a:ext cx="13947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Log Close Price</a:t>
                </a:r>
                <a:endParaRPr sz="1100"/>
              </a:p>
            </p:txBody>
          </p:sp>
          <p:sp>
            <p:nvSpPr>
              <p:cNvPr id="555" name="Google Shape;555;p40"/>
              <p:cNvSpPr/>
              <p:nvPr/>
            </p:nvSpPr>
            <p:spPr>
              <a:xfrm>
                <a:off x="6126071" y="6276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40"/>
              <p:cNvSpPr txBox="1"/>
              <p:nvPr/>
            </p:nvSpPr>
            <p:spPr>
              <a:xfrm>
                <a:off x="6282821" y="6166020"/>
                <a:ext cx="89331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ATR</a:t>
                </a:r>
                <a:endParaRPr sz="1100"/>
              </a:p>
            </p:txBody>
          </p:sp>
          <p:sp>
            <p:nvSpPr>
              <p:cNvPr id="557" name="Google Shape;557;p40"/>
              <p:cNvSpPr/>
              <p:nvPr/>
            </p:nvSpPr>
            <p:spPr>
              <a:xfrm>
                <a:off x="7079809" y="6276365"/>
                <a:ext cx="96322" cy="87086"/>
              </a:xfrm>
              <a:prstGeom prst="ellipse">
                <a:avLst/>
              </a:prstGeom>
              <a:solidFill>
                <a:schemeClr val="dk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40"/>
              <p:cNvSpPr txBox="1"/>
              <p:nvPr/>
            </p:nvSpPr>
            <p:spPr>
              <a:xfrm>
                <a:off x="7236552" y="6166012"/>
                <a:ext cx="12828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Daily Returns</a:t>
                </a:r>
                <a:endParaRPr sz="1100"/>
              </a:p>
            </p:txBody>
          </p:sp>
        </p:grpSp>
      </p:grpSp>
      <p:grpSp>
        <p:nvGrpSpPr>
          <p:cNvPr id="559" name="Google Shape;559;p40"/>
          <p:cNvGrpSpPr/>
          <p:nvPr/>
        </p:nvGrpSpPr>
        <p:grpSpPr>
          <a:xfrm>
            <a:off x="1440907" y="790180"/>
            <a:ext cx="4726502" cy="276999"/>
            <a:chOff x="2789745" y="924313"/>
            <a:chExt cx="6302002" cy="369332"/>
          </a:xfrm>
        </p:grpSpPr>
        <p:grpSp>
          <p:nvGrpSpPr>
            <p:cNvPr id="560" name="Google Shape;560;p40"/>
            <p:cNvGrpSpPr/>
            <p:nvPr/>
          </p:nvGrpSpPr>
          <p:grpSpPr>
            <a:xfrm>
              <a:off x="2789745" y="924313"/>
              <a:ext cx="6302002" cy="369332"/>
              <a:chOff x="2789745" y="924313"/>
              <a:chExt cx="6302002" cy="369332"/>
            </a:xfrm>
          </p:grpSpPr>
          <p:sp>
            <p:nvSpPr>
              <p:cNvPr id="561" name="Google Shape;561;p40"/>
              <p:cNvSpPr txBox="1"/>
              <p:nvPr/>
            </p:nvSpPr>
            <p:spPr>
              <a:xfrm>
                <a:off x="2789745" y="924313"/>
                <a:ext cx="29447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Tasks: </a:t>
                </a:r>
                <a:endParaRPr sz="1100"/>
              </a:p>
            </p:txBody>
          </p:sp>
          <p:grpSp>
            <p:nvGrpSpPr>
              <p:cNvPr id="562" name="Google Shape;562;p40"/>
              <p:cNvGrpSpPr/>
              <p:nvPr/>
            </p:nvGrpSpPr>
            <p:grpSpPr>
              <a:xfrm>
                <a:off x="3956002" y="965595"/>
                <a:ext cx="5135745" cy="307777"/>
                <a:chOff x="2986512" y="5454020"/>
                <a:chExt cx="5135745" cy="307777"/>
              </a:xfrm>
            </p:grpSpPr>
            <p:sp>
              <p:nvSpPr>
                <p:cNvPr id="563" name="Google Shape;563;p40"/>
                <p:cNvSpPr/>
                <p:nvPr/>
              </p:nvSpPr>
              <p:spPr>
                <a:xfrm>
                  <a:off x="2986512" y="5564365"/>
                  <a:ext cx="96322" cy="87086"/>
                </a:xfrm>
                <a:prstGeom prst="ellipse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40"/>
                <p:cNvSpPr txBox="1"/>
                <p:nvPr/>
              </p:nvSpPr>
              <p:spPr>
                <a:xfrm>
                  <a:off x="3143262" y="5454020"/>
                  <a:ext cx="257378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Compare BTC to other markets</a:t>
                  </a:r>
                  <a:endParaRPr sz="1100"/>
                </a:p>
              </p:txBody>
            </p:sp>
            <p:sp>
              <p:nvSpPr>
                <p:cNvPr id="565" name="Google Shape;565;p40"/>
                <p:cNvSpPr/>
                <p:nvPr/>
              </p:nvSpPr>
              <p:spPr>
                <a:xfrm>
                  <a:off x="5953829" y="5564365"/>
                  <a:ext cx="96322" cy="87086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40"/>
                <p:cNvSpPr txBox="1"/>
                <p:nvPr/>
              </p:nvSpPr>
              <p:spPr>
                <a:xfrm>
                  <a:off x="6110578" y="5454020"/>
                  <a:ext cx="201167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BTC non-market factors</a:t>
                  </a:r>
                  <a:endParaRPr sz="1100"/>
                </a:p>
              </p:txBody>
            </p:sp>
          </p:grpSp>
        </p:grpSp>
        <p:sp>
          <p:nvSpPr>
            <p:cNvPr id="567" name="Google Shape;567;p40"/>
            <p:cNvSpPr/>
            <p:nvPr/>
          </p:nvSpPr>
          <p:spPr>
            <a:xfrm>
              <a:off x="2789745" y="924313"/>
              <a:ext cx="6223626" cy="365367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8" name="Google Shape;568;p40"/>
          <p:cNvGrpSpPr/>
          <p:nvPr/>
        </p:nvGrpSpPr>
        <p:grpSpPr>
          <a:xfrm>
            <a:off x="143392" y="4681213"/>
            <a:ext cx="6128358" cy="246112"/>
            <a:chOff x="218130" y="5751802"/>
            <a:chExt cx="8171144" cy="328150"/>
          </a:xfrm>
        </p:grpSpPr>
        <p:sp>
          <p:nvSpPr>
            <p:cNvPr id="569" name="Google Shape;569;p40"/>
            <p:cNvSpPr txBox="1"/>
            <p:nvPr/>
          </p:nvSpPr>
          <p:spPr>
            <a:xfrm>
              <a:off x="218130" y="5751802"/>
              <a:ext cx="17765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Events:</a:t>
              </a:r>
              <a:endParaRPr sz="1100"/>
            </a:p>
          </p:txBody>
        </p:sp>
        <p:grpSp>
          <p:nvGrpSpPr>
            <p:cNvPr id="570" name="Google Shape;570;p40"/>
            <p:cNvGrpSpPr/>
            <p:nvPr/>
          </p:nvGrpSpPr>
          <p:grpSpPr>
            <a:xfrm>
              <a:off x="2103272" y="5761940"/>
              <a:ext cx="6286003" cy="318012"/>
              <a:chOff x="2986512" y="5454020"/>
              <a:chExt cx="6286003" cy="318012"/>
            </a:xfrm>
          </p:grpSpPr>
          <p:sp>
            <p:nvSpPr>
              <p:cNvPr id="571" name="Google Shape;571;p40"/>
              <p:cNvSpPr/>
              <p:nvPr/>
            </p:nvSpPr>
            <p:spPr>
              <a:xfrm>
                <a:off x="2986512" y="5564365"/>
                <a:ext cx="96322" cy="87086"/>
              </a:xfrm>
              <a:prstGeom prst="ellipse">
                <a:avLst/>
              </a:prstGeom>
              <a:solidFill>
                <a:schemeClr val="dk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40"/>
              <p:cNvSpPr txBox="1"/>
              <p:nvPr/>
            </p:nvSpPr>
            <p:spPr>
              <a:xfrm>
                <a:off x="3143262" y="5454020"/>
                <a:ext cx="5317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All</a:t>
                </a:r>
                <a:endParaRPr sz="1100"/>
              </a:p>
            </p:txBody>
          </p:sp>
          <p:sp>
            <p:nvSpPr>
              <p:cNvPr id="573" name="Google Shape;573;p40"/>
              <p:cNvSpPr/>
              <p:nvPr/>
            </p:nvSpPr>
            <p:spPr>
              <a:xfrm>
                <a:off x="3727143" y="5564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40"/>
              <p:cNvSpPr txBox="1"/>
              <p:nvPr/>
            </p:nvSpPr>
            <p:spPr>
              <a:xfrm>
                <a:off x="3883893" y="5454020"/>
                <a:ext cx="120681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BTC History</a:t>
                </a:r>
                <a:endParaRPr sz="1100"/>
              </a:p>
            </p:txBody>
          </p:sp>
          <p:sp>
            <p:nvSpPr>
              <p:cNvPr id="575" name="Google Shape;575;p40"/>
              <p:cNvSpPr/>
              <p:nvPr/>
            </p:nvSpPr>
            <p:spPr>
              <a:xfrm>
                <a:off x="5151131" y="5564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40"/>
              <p:cNvSpPr txBox="1"/>
              <p:nvPr/>
            </p:nvSpPr>
            <p:spPr>
              <a:xfrm>
                <a:off x="5307881" y="5454020"/>
                <a:ext cx="89331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Global</a:t>
                </a:r>
                <a:endParaRPr sz="1100"/>
              </a:p>
            </p:txBody>
          </p:sp>
          <p:sp>
            <p:nvSpPr>
              <p:cNvPr id="577" name="Google Shape;577;p40"/>
              <p:cNvSpPr/>
              <p:nvPr/>
            </p:nvSpPr>
            <p:spPr>
              <a:xfrm>
                <a:off x="6418369" y="5564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40"/>
              <p:cNvSpPr txBox="1"/>
              <p:nvPr/>
            </p:nvSpPr>
            <p:spPr>
              <a:xfrm>
                <a:off x="6575119" y="5454020"/>
                <a:ext cx="101821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Elon</a:t>
                </a:r>
                <a:endParaRPr sz="1100"/>
              </a:p>
            </p:txBody>
          </p:sp>
          <p:sp>
            <p:nvSpPr>
              <p:cNvPr id="579" name="Google Shape;579;p40"/>
              <p:cNvSpPr/>
              <p:nvPr/>
            </p:nvSpPr>
            <p:spPr>
              <a:xfrm>
                <a:off x="7358364" y="5564365"/>
                <a:ext cx="96322" cy="87086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40"/>
              <p:cNvSpPr txBox="1"/>
              <p:nvPr/>
            </p:nvSpPr>
            <p:spPr>
              <a:xfrm>
                <a:off x="7515114" y="5454032"/>
                <a:ext cx="17574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Google Trends</a:t>
                </a:r>
                <a:endParaRPr sz="1100"/>
              </a:p>
            </p:txBody>
          </p:sp>
        </p:grpSp>
      </p:grpSp>
      <p:sp>
        <p:nvSpPr>
          <p:cNvPr id="581" name="Google Shape;581;p40"/>
          <p:cNvSpPr/>
          <p:nvPr/>
        </p:nvSpPr>
        <p:spPr>
          <a:xfrm>
            <a:off x="5703050" y="4367140"/>
            <a:ext cx="72242" cy="65315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0"/>
          <p:cNvSpPr txBox="1"/>
          <p:nvPr/>
        </p:nvSpPr>
        <p:spPr>
          <a:xfrm>
            <a:off x="5820613" y="4284381"/>
            <a:ext cx="1165754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 and DOW</a:t>
            </a:r>
            <a:endParaRPr sz="1100"/>
          </a:p>
        </p:txBody>
      </p:sp>
      <p:sp>
        <p:nvSpPr>
          <p:cNvPr id="583" name="Google Shape;583;p40"/>
          <p:cNvSpPr txBox="1"/>
          <p:nvPr/>
        </p:nvSpPr>
        <p:spPr>
          <a:xfrm>
            <a:off x="7282546" y="4628399"/>
            <a:ext cx="1861453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Chart options adjust with different tasks</a:t>
            </a:r>
            <a:endParaRPr sz="1100"/>
          </a:p>
        </p:txBody>
      </p:sp>
      <p:sp>
        <p:nvSpPr>
          <p:cNvPr id="584" name="Google Shape;584;p40"/>
          <p:cNvSpPr txBox="1"/>
          <p:nvPr/>
        </p:nvSpPr>
        <p:spPr>
          <a:xfrm>
            <a:off x="7254257" y="4300223"/>
            <a:ext cx="1861453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User selects ATR</a:t>
            </a:r>
            <a:endParaRPr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1"/>
          <p:cNvSpPr/>
          <p:nvPr/>
        </p:nvSpPr>
        <p:spPr>
          <a:xfrm>
            <a:off x="78381" y="522510"/>
            <a:ext cx="7204166" cy="4535342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highlight>
                <a:schemeClr val="dk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0" name="Google Shape;59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596" y="1197657"/>
            <a:ext cx="5997337" cy="3102565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41"/>
          <p:cNvSpPr txBox="1"/>
          <p:nvPr/>
        </p:nvSpPr>
        <p:spPr>
          <a:xfrm>
            <a:off x="78380" y="79018"/>
            <a:ext cx="82896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the month or the Day of the Week impact price?</a:t>
            </a:r>
            <a:endParaRPr sz="1100"/>
          </a:p>
        </p:txBody>
      </p:sp>
      <p:grpSp>
        <p:nvGrpSpPr>
          <p:cNvPr id="592" name="Google Shape;592;p41"/>
          <p:cNvGrpSpPr/>
          <p:nvPr/>
        </p:nvGrpSpPr>
        <p:grpSpPr>
          <a:xfrm>
            <a:off x="143392" y="4284375"/>
            <a:ext cx="5559632" cy="239689"/>
            <a:chOff x="276068" y="6889032"/>
            <a:chExt cx="7412843" cy="319585"/>
          </a:xfrm>
        </p:grpSpPr>
        <p:sp>
          <p:nvSpPr>
            <p:cNvPr id="593" name="Google Shape;593;p41"/>
            <p:cNvSpPr txBox="1"/>
            <p:nvPr/>
          </p:nvSpPr>
          <p:spPr>
            <a:xfrm>
              <a:off x="276068" y="6900817"/>
              <a:ext cx="17765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Chart Type:</a:t>
              </a:r>
              <a:endParaRPr sz="1100"/>
            </a:p>
          </p:txBody>
        </p:sp>
        <p:grpSp>
          <p:nvGrpSpPr>
            <p:cNvPr id="594" name="Google Shape;594;p41"/>
            <p:cNvGrpSpPr/>
            <p:nvPr/>
          </p:nvGrpSpPr>
          <p:grpSpPr>
            <a:xfrm>
              <a:off x="2152631" y="6889032"/>
              <a:ext cx="5536280" cy="319585"/>
              <a:chOff x="3035871" y="6166012"/>
              <a:chExt cx="5536280" cy="319585"/>
            </a:xfrm>
          </p:grpSpPr>
          <p:sp>
            <p:nvSpPr>
              <p:cNvPr id="595" name="Google Shape;595;p41"/>
              <p:cNvSpPr/>
              <p:nvPr/>
            </p:nvSpPr>
            <p:spPr>
              <a:xfrm>
                <a:off x="3035871" y="6288142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41"/>
              <p:cNvSpPr txBox="1"/>
              <p:nvPr/>
            </p:nvSpPr>
            <p:spPr>
              <a:xfrm>
                <a:off x="3192621" y="6177797"/>
                <a:ext cx="1554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Close Price</a:t>
                </a:r>
                <a:endParaRPr sz="1100"/>
              </a:p>
            </p:txBody>
          </p:sp>
          <p:sp>
            <p:nvSpPr>
              <p:cNvPr id="597" name="Google Shape;597;p41"/>
              <p:cNvSpPr/>
              <p:nvPr/>
            </p:nvSpPr>
            <p:spPr>
              <a:xfrm>
                <a:off x="4506443" y="6276365"/>
                <a:ext cx="96322" cy="87086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41"/>
              <p:cNvSpPr txBox="1"/>
              <p:nvPr/>
            </p:nvSpPr>
            <p:spPr>
              <a:xfrm>
                <a:off x="4663185" y="6166012"/>
                <a:ext cx="14628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Log Close Price</a:t>
                </a:r>
                <a:endParaRPr sz="1100"/>
              </a:p>
            </p:txBody>
          </p:sp>
          <p:sp>
            <p:nvSpPr>
              <p:cNvPr id="599" name="Google Shape;599;p41"/>
              <p:cNvSpPr/>
              <p:nvPr/>
            </p:nvSpPr>
            <p:spPr>
              <a:xfrm>
                <a:off x="6126071" y="6276365"/>
                <a:ext cx="96322" cy="87086"/>
              </a:xfrm>
              <a:prstGeom prst="ellipse">
                <a:avLst/>
              </a:prstGeom>
              <a:solidFill>
                <a:schemeClr val="dk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41"/>
              <p:cNvSpPr txBox="1"/>
              <p:nvPr/>
            </p:nvSpPr>
            <p:spPr>
              <a:xfrm>
                <a:off x="6282821" y="6166020"/>
                <a:ext cx="89331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ATR</a:t>
                </a:r>
                <a:endParaRPr sz="1100"/>
              </a:p>
            </p:txBody>
          </p:sp>
          <p:sp>
            <p:nvSpPr>
              <p:cNvPr id="601" name="Google Shape;601;p41"/>
              <p:cNvSpPr/>
              <p:nvPr/>
            </p:nvSpPr>
            <p:spPr>
              <a:xfrm>
                <a:off x="7079809" y="6276365"/>
                <a:ext cx="96322" cy="87086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41"/>
              <p:cNvSpPr txBox="1"/>
              <p:nvPr/>
            </p:nvSpPr>
            <p:spPr>
              <a:xfrm>
                <a:off x="7236551" y="6166012"/>
                <a:ext cx="13356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Daily Returns</a:t>
                </a:r>
                <a:endParaRPr sz="1100"/>
              </a:p>
            </p:txBody>
          </p:sp>
        </p:grpSp>
      </p:grpSp>
      <p:grpSp>
        <p:nvGrpSpPr>
          <p:cNvPr id="603" name="Google Shape;603;p41"/>
          <p:cNvGrpSpPr/>
          <p:nvPr/>
        </p:nvGrpSpPr>
        <p:grpSpPr>
          <a:xfrm>
            <a:off x="1440907" y="790180"/>
            <a:ext cx="4726592" cy="284625"/>
            <a:chOff x="2789745" y="924313"/>
            <a:chExt cx="6302123" cy="379500"/>
          </a:xfrm>
        </p:grpSpPr>
        <p:grpSp>
          <p:nvGrpSpPr>
            <p:cNvPr id="604" name="Google Shape;604;p41"/>
            <p:cNvGrpSpPr/>
            <p:nvPr/>
          </p:nvGrpSpPr>
          <p:grpSpPr>
            <a:xfrm>
              <a:off x="2789745" y="924313"/>
              <a:ext cx="6302123" cy="379500"/>
              <a:chOff x="2789745" y="924313"/>
              <a:chExt cx="6302123" cy="379500"/>
            </a:xfrm>
          </p:grpSpPr>
          <p:sp>
            <p:nvSpPr>
              <p:cNvPr id="605" name="Google Shape;605;p41"/>
              <p:cNvSpPr txBox="1"/>
              <p:nvPr/>
            </p:nvSpPr>
            <p:spPr>
              <a:xfrm>
                <a:off x="2789745" y="924313"/>
                <a:ext cx="29448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Tasks: </a:t>
                </a:r>
                <a:endParaRPr sz="1100">
                  <a:solidFill>
                    <a:schemeClr val="dk2"/>
                  </a:solidFill>
                </a:endParaRPr>
              </a:p>
            </p:txBody>
          </p:sp>
          <p:grpSp>
            <p:nvGrpSpPr>
              <p:cNvPr id="606" name="Google Shape;606;p41"/>
              <p:cNvGrpSpPr/>
              <p:nvPr/>
            </p:nvGrpSpPr>
            <p:grpSpPr>
              <a:xfrm>
                <a:off x="3956002" y="965595"/>
                <a:ext cx="5135866" cy="318000"/>
                <a:chOff x="2986512" y="5454020"/>
                <a:chExt cx="5135866" cy="318000"/>
              </a:xfrm>
            </p:grpSpPr>
            <p:sp>
              <p:nvSpPr>
                <p:cNvPr id="607" name="Google Shape;607;p41"/>
                <p:cNvSpPr/>
                <p:nvPr/>
              </p:nvSpPr>
              <p:spPr>
                <a:xfrm>
                  <a:off x="2986512" y="5564365"/>
                  <a:ext cx="96322" cy="87086"/>
                </a:xfrm>
                <a:prstGeom prst="ellipse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8" name="Google Shape;608;p41"/>
                <p:cNvSpPr txBox="1"/>
                <p:nvPr/>
              </p:nvSpPr>
              <p:spPr>
                <a:xfrm>
                  <a:off x="3143262" y="5454020"/>
                  <a:ext cx="2573700" cy="31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2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Compare BTC to other markets</a:t>
                  </a:r>
                  <a:endParaRPr sz="11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609" name="Google Shape;609;p41"/>
                <p:cNvSpPr/>
                <p:nvPr/>
              </p:nvSpPr>
              <p:spPr>
                <a:xfrm>
                  <a:off x="5953829" y="5564365"/>
                  <a:ext cx="96322" cy="87086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0" name="Google Shape;610;p41"/>
                <p:cNvSpPr txBox="1"/>
                <p:nvPr/>
              </p:nvSpPr>
              <p:spPr>
                <a:xfrm>
                  <a:off x="6110578" y="5454020"/>
                  <a:ext cx="2011800" cy="31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2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BTC non-market factors</a:t>
                  </a:r>
                  <a:endParaRPr sz="1100">
                    <a:solidFill>
                      <a:schemeClr val="dk2"/>
                    </a:solidFill>
                  </a:endParaRPr>
                </a:p>
              </p:txBody>
            </p:sp>
          </p:grpSp>
        </p:grpSp>
        <p:sp>
          <p:nvSpPr>
            <p:cNvPr id="611" name="Google Shape;611;p41"/>
            <p:cNvSpPr/>
            <p:nvPr/>
          </p:nvSpPr>
          <p:spPr>
            <a:xfrm>
              <a:off x="2789745" y="924313"/>
              <a:ext cx="6223626" cy="365367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2" name="Google Shape;612;p41"/>
          <p:cNvGrpSpPr/>
          <p:nvPr/>
        </p:nvGrpSpPr>
        <p:grpSpPr>
          <a:xfrm>
            <a:off x="143392" y="4681213"/>
            <a:ext cx="6023958" cy="246112"/>
            <a:chOff x="218130" y="5751802"/>
            <a:chExt cx="8031944" cy="328150"/>
          </a:xfrm>
        </p:grpSpPr>
        <p:sp>
          <p:nvSpPr>
            <p:cNvPr id="613" name="Google Shape;613;p41"/>
            <p:cNvSpPr txBox="1"/>
            <p:nvPr/>
          </p:nvSpPr>
          <p:spPr>
            <a:xfrm>
              <a:off x="218130" y="5751802"/>
              <a:ext cx="17765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Events:</a:t>
              </a:r>
              <a:endParaRPr sz="1100"/>
            </a:p>
          </p:txBody>
        </p:sp>
        <p:grpSp>
          <p:nvGrpSpPr>
            <p:cNvPr id="614" name="Google Shape;614;p41"/>
            <p:cNvGrpSpPr/>
            <p:nvPr/>
          </p:nvGrpSpPr>
          <p:grpSpPr>
            <a:xfrm>
              <a:off x="2103272" y="5761940"/>
              <a:ext cx="6146803" cy="318012"/>
              <a:chOff x="2986512" y="5454020"/>
              <a:chExt cx="6146803" cy="318012"/>
            </a:xfrm>
          </p:grpSpPr>
          <p:sp>
            <p:nvSpPr>
              <p:cNvPr id="615" name="Google Shape;615;p41"/>
              <p:cNvSpPr/>
              <p:nvPr/>
            </p:nvSpPr>
            <p:spPr>
              <a:xfrm>
                <a:off x="2986512" y="5564365"/>
                <a:ext cx="96322" cy="87086"/>
              </a:xfrm>
              <a:prstGeom prst="ellipse">
                <a:avLst/>
              </a:prstGeom>
              <a:solidFill>
                <a:schemeClr val="dk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41"/>
              <p:cNvSpPr txBox="1"/>
              <p:nvPr/>
            </p:nvSpPr>
            <p:spPr>
              <a:xfrm>
                <a:off x="3143262" y="5454020"/>
                <a:ext cx="5317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All</a:t>
                </a:r>
                <a:endParaRPr sz="1100"/>
              </a:p>
            </p:txBody>
          </p:sp>
          <p:sp>
            <p:nvSpPr>
              <p:cNvPr id="617" name="Google Shape;617;p41"/>
              <p:cNvSpPr/>
              <p:nvPr/>
            </p:nvSpPr>
            <p:spPr>
              <a:xfrm>
                <a:off x="3727143" y="5564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41"/>
              <p:cNvSpPr txBox="1"/>
              <p:nvPr/>
            </p:nvSpPr>
            <p:spPr>
              <a:xfrm>
                <a:off x="3883893" y="5454020"/>
                <a:ext cx="120681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BTC History</a:t>
                </a:r>
                <a:endParaRPr sz="1100"/>
              </a:p>
            </p:txBody>
          </p:sp>
          <p:sp>
            <p:nvSpPr>
              <p:cNvPr id="619" name="Google Shape;619;p41"/>
              <p:cNvSpPr/>
              <p:nvPr/>
            </p:nvSpPr>
            <p:spPr>
              <a:xfrm>
                <a:off x="5151131" y="5564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41"/>
              <p:cNvSpPr txBox="1"/>
              <p:nvPr/>
            </p:nvSpPr>
            <p:spPr>
              <a:xfrm>
                <a:off x="5307881" y="5454020"/>
                <a:ext cx="89331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Global</a:t>
                </a:r>
                <a:endParaRPr sz="1100"/>
              </a:p>
            </p:txBody>
          </p:sp>
          <p:sp>
            <p:nvSpPr>
              <p:cNvPr id="621" name="Google Shape;621;p41"/>
              <p:cNvSpPr/>
              <p:nvPr/>
            </p:nvSpPr>
            <p:spPr>
              <a:xfrm>
                <a:off x="6418369" y="5564365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41"/>
              <p:cNvSpPr txBox="1"/>
              <p:nvPr/>
            </p:nvSpPr>
            <p:spPr>
              <a:xfrm>
                <a:off x="6575119" y="5454020"/>
                <a:ext cx="101821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Elon</a:t>
                </a:r>
                <a:endParaRPr sz="1100"/>
              </a:p>
            </p:txBody>
          </p:sp>
          <p:sp>
            <p:nvSpPr>
              <p:cNvPr id="623" name="Google Shape;623;p41"/>
              <p:cNvSpPr/>
              <p:nvPr/>
            </p:nvSpPr>
            <p:spPr>
              <a:xfrm>
                <a:off x="7358364" y="5564365"/>
                <a:ext cx="96322" cy="87086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41"/>
              <p:cNvSpPr txBox="1"/>
              <p:nvPr/>
            </p:nvSpPr>
            <p:spPr>
              <a:xfrm>
                <a:off x="7515114" y="5454032"/>
                <a:ext cx="16182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Google Trends</a:t>
                </a:r>
                <a:endParaRPr sz="1100"/>
              </a:p>
            </p:txBody>
          </p:sp>
        </p:grpSp>
      </p:grpSp>
      <p:sp>
        <p:nvSpPr>
          <p:cNvPr id="625" name="Google Shape;625;p41"/>
          <p:cNvSpPr/>
          <p:nvPr/>
        </p:nvSpPr>
        <p:spPr>
          <a:xfrm>
            <a:off x="5703050" y="4367140"/>
            <a:ext cx="72242" cy="65315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41"/>
          <p:cNvSpPr txBox="1"/>
          <p:nvPr/>
        </p:nvSpPr>
        <p:spPr>
          <a:xfrm>
            <a:off x="5820613" y="4284381"/>
            <a:ext cx="1165754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 and DOW</a:t>
            </a:r>
            <a:endParaRPr sz="1100"/>
          </a:p>
        </p:txBody>
      </p:sp>
      <p:sp>
        <p:nvSpPr>
          <p:cNvPr id="627" name="Google Shape;627;p41"/>
          <p:cNvSpPr txBox="1"/>
          <p:nvPr/>
        </p:nvSpPr>
        <p:spPr>
          <a:xfrm>
            <a:off x="7254257" y="4300223"/>
            <a:ext cx="1861453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User selects Month and DOW</a:t>
            </a: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2"/>
          <p:cNvSpPr/>
          <p:nvPr/>
        </p:nvSpPr>
        <p:spPr>
          <a:xfrm>
            <a:off x="78381" y="522510"/>
            <a:ext cx="7204200" cy="4535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3" name="Google Shape;63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871" y="1193046"/>
            <a:ext cx="6059726" cy="3129312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42"/>
          <p:cNvSpPr txBox="1"/>
          <p:nvPr/>
        </p:nvSpPr>
        <p:spPr>
          <a:xfrm>
            <a:off x="78380" y="79018"/>
            <a:ext cx="82896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the month or the Day of the Week impact price?</a:t>
            </a:r>
            <a:endParaRPr sz="1100"/>
          </a:p>
        </p:txBody>
      </p:sp>
      <p:grpSp>
        <p:nvGrpSpPr>
          <p:cNvPr id="635" name="Google Shape;635;p42"/>
          <p:cNvGrpSpPr/>
          <p:nvPr/>
        </p:nvGrpSpPr>
        <p:grpSpPr>
          <a:xfrm>
            <a:off x="143392" y="4284375"/>
            <a:ext cx="5508783" cy="239689"/>
            <a:chOff x="276068" y="6889032"/>
            <a:chExt cx="7345044" cy="319585"/>
          </a:xfrm>
        </p:grpSpPr>
        <p:sp>
          <p:nvSpPr>
            <p:cNvPr id="636" name="Google Shape;636;p42"/>
            <p:cNvSpPr txBox="1"/>
            <p:nvPr/>
          </p:nvSpPr>
          <p:spPr>
            <a:xfrm>
              <a:off x="276068" y="6900817"/>
              <a:ext cx="1776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Chart Type:</a:t>
              </a:r>
              <a:endParaRPr sz="1100"/>
            </a:p>
          </p:txBody>
        </p:sp>
        <p:grpSp>
          <p:nvGrpSpPr>
            <p:cNvPr id="637" name="Google Shape;637;p42"/>
            <p:cNvGrpSpPr/>
            <p:nvPr/>
          </p:nvGrpSpPr>
          <p:grpSpPr>
            <a:xfrm>
              <a:off x="2152631" y="6889032"/>
              <a:ext cx="5468481" cy="319585"/>
              <a:chOff x="3035871" y="6166012"/>
              <a:chExt cx="5468481" cy="319585"/>
            </a:xfrm>
          </p:grpSpPr>
          <p:sp>
            <p:nvSpPr>
              <p:cNvPr id="638" name="Google Shape;638;p42"/>
              <p:cNvSpPr/>
              <p:nvPr/>
            </p:nvSpPr>
            <p:spPr>
              <a:xfrm>
                <a:off x="3035871" y="6288142"/>
                <a:ext cx="96322" cy="87086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42"/>
              <p:cNvSpPr txBox="1"/>
              <p:nvPr/>
            </p:nvSpPr>
            <p:spPr>
              <a:xfrm>
                <a:off x="3192621" y="6177797"/>
                <a:ext cx="1554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Close Price</a:t>
                </a:r>
                <a:endParaRPr sz="1100"/>
              </a:p>
            </p:txBody>
          </p:sp>
          <p:sp>
            <p:nvSpPr>
              <p:cNvPr id="640" name="Google Shape;640;p42"/>
              <p:cNvSpPr/>
              <p:nvPr/>
            </p:nvSpPr>
            <p:spPr>
              <a:xfrm>
                <a:off x="4506443" y="6276365"/>
                <a:ext cx="96322" cy="87086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42"/>
              <p:cNvSpPr txBox="1"/>
              <p:nvPr/>
            </p:nvSpPr>
            <p:spPr>
              <a:xfrm>
                <a:off x="4663185" y="6166012"/>
                <a:ext cx="13995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Log Close Price</a:t>
                </a:r>
                <a:endParaRPr sz="1100"/>
              </a:p>
            </p:txBody>
          </p:sp>
          <p:sp>
            <p:nvSpPr>
              <p:cNvPr id="642" name="Google Shape;642;p42"/>
              <p:cNvSpPr/>
              <p:nvPr/>
            </p:nvSpPr>
            <p:spPr>
              <a:xfrm>
                <a:off x="6126071" y="6276365"/>
                <a:ext cx="96322" cy="87086"/>
              </a:xfrm>
              <a:prstGeom prst="ellipse">
                <a:avLst/>
              </a:prstGeom>
              <a:solidFill>
                <a:schemeClr val="dk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42"/>
              <p:cNvSpPr txBox="1"/>
              <p:nvPr/>
            </p:nvSpPr>
            <p:spPr>
              <a:xfrm>
                <a:off x="6282821" y="6166020"/>
                <a:ext cx="8934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ATR</a:t>
                </a:r>
                <a:endParaRPr sz="1100"/>
              </a:p>
            </p:txBody>
          </p:sp>
          <p:sp>
            <p:nvSpPr>
              <p:cNvPr id="644" name="Google Shape;644;p42"/>
              <p:cNvSpPr/>
              <p:nvPr/>
            </p:nvSpPr>
            <p:spPr>
              <a:xfrm>
                <a:off x="7079809" y="6276365"/>
                <a:ext cx="96322" cy="87086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42"/>
              <p:cNvSpPr txBox="1"/>
              <p:nvPr/>
            </p:nvSpPr>
            <p:spPr>
              <a:xfrm>
                <a:off x="7236552" y="6166012"/>
                <a:ext cx="12678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Daily Returns</a:t>
                </a:r>
                <a:endParaRPr sz="1100"/>
              </a:p>
            </p:txBody>
          </p:sp>
        </p:grpSp>
      </p:grpSp>
      <p:grpSp>
        <p:nvGrpSpPr>
          <p:cNvPr id="646" name="Google Shape;646;p42"/>
          <p:cNvGrpSpPr/>
          <p:nvPr/>
        </p:nvGrpSpPr>
        <p:grpSpPr>
          <a:xfrm>
            <a:off x="1440907" y="790180"/>
            <a:ext cx="4726592" cy="276975"/>
            <a:chOff x="2789745" y="924313"/>
            <a:chExt cx="6302123" cy="369300"/>
          </a:xfrm>
        </p:grpSpPr>
        <p:grpSp>
          <p:nvGrpSpPr>
            <p:cNvPr id="647" name="Google Shape;647;p42"/>
            <p:cNvGrpSpPr/>
            <p:nvPr/>
          </p:nvGrpSpPr>
          <p:grpSpPr>
            <a:xfrm>
              <a:off x="2789745" y="924313"/>
              <a:ext cx="6302123" cy="369300"/>
              <a:chOff x="2789745" y="924313"/>
              <a:chExt cx="6302123" cy="369300"/>
            </a:xfrm>
          </p:grpSpPr>
          <p:sp>
            <p:nvSpPr>
              <p:cNvPr id="648" name="Google Shape;648;p42"/>
              <p:cNvSpPr txBox="1"/>
              <p:nvPr/>
            </p:nvSpPr>
            <p:spPr>
              <a:xfrm>
                <a:off x="2789745" y="924313"/>
                <a:ext cx="29448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Tasks: </a:t>
                </a:r>
                <a:endParaRPr sz="1100"/>
              </a:p>
            </p:txBody>
          </p:sp>
          <p:grpSp>
            <p:nvGrpSpPr>
              <p:cNvPr id="649" name="Google Shape;649;p42"/>
              <p:cNvGrpSpPr/>
              <p:nvPr/>
            </p:nvGrpSpPr>
            <p:grpSpPr>
              <a:xfrm>
                <a:off x="3956002" y="965595"/>
                <a:ext cx="5135866" cy="307800"/>
                <a:chOff x="2986512" y="5454020"/>
                <a:chExt cx="5135866" cy="307800"/>
              </a:xfrm>
            </p:grpSpPr>
            <p:sp>
              <p:nvSpPr>
                <p:cNvPr id="650" name="Google Shape;650;p42"/>
                <p:cNvSpPr/>
                <p:nvPr/>
              </p:nvSpPr>
              <p:spPr>
                <a:xfrm>
                  <a:off x="2986512" y="5564365"/>
                  <a:ext cx="96322" cy="87086"/>
                </a:xfrm>
                <a:prstGeom prst="ellipse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42"/>
                <p:cNvSpPr txBox="1"/>
                <p:nvPr/>
              </p:nvSpPr>
              <p:spPr>
                <a:xfrm>
                  <a:off x="3143262" y="5454020"/>
                  <a:ext cx="25737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Compare BTC to other markets</a:t>
                  </a:r>
                  <a:endParaRPr sz="1100"/>
                </a:p>
              </p:txBody>
            </p:sp>
            <p:sp>
              <p:nvSpPr>
                <p:cNvPr id="652" name="Google Shape;652;p42"/>
                <p:cNvSpPr/>
                <p:nvPr/>
              </p:nvSpPr>
              <p:spPr>
                <a:xfrm>
                  <a:off x="5953829" y="5564365"/>
                  <a:ext cx="96322" cy="87086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42"/>
                <p:cNvSpPr txBox="1"/>
                <p:nvPr/>
              </p:nvSpPr>
              <p:spPr>
                <a:xfrm>
                  <a:off x="6110578" y="5454020"/>
                  <a:ext cx="20118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BTC non-market factors</a:t>
                  </a:r>
                  <a:endParaRPr sz="1100"/>
                </a:p>
              </p:txBody>
            </p:sp>
          </p:grpSp>
        </p:grpSp>
        <p:sp>
          <p:nvSpPr>
            <p:cNvPr id="654" name="Google Shape;654;p42"/>
            <p:cNvSpPr/>
            <p:nvPr/>
          </p:nvSpPr>
          <p:spPr>
            <a:xfrm>
              <a:off x="2789745" y="924313"/>
              <a:ext cx="6223626" cy="365367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5" name="Google Shape;655;p42"/>
          <p:cNvSpPr/>
          <p:nvPr/>
        </p:nvSpPr>
        <p:spPr>
          <a:xfrm>
            <a:off x="5703050" y="4367140"/>
            <a:ext cx="72242" cy="65315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42"/>
          <p:cNvSpPr txBox="1"/>
          <p:nvPr/>
        </p:nvSpPr>
        <p:spPr>
          <a:xfrm>
            <a:off x="5820613" y="4284381"/>
            <a:ext cx="1165754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 and DOW</a:t>
            </a:r>
            <a:endParaRPr sz="1100"/>
          </a:p>
        </p:txBody>
      </p:sp>
      <p:sp>
        <p:nvSpPr>
          <p:cNvPr id="657" name="Google Shape;657;p42"/>
          <p:cNvSpPr txBox="1"/>
          <p:nvPr/>
        </p:nvSpPr>
        <p:spPr>
          <a:xfrm>
            <a:off x="7282546" y="4628399"/>
            <a:ext cx="1861453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Chart options adjust with different tasks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700"/>
              <a:t>Audience</a:t>
            </a:r>
            <a:endParaRPr sz="270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9550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/>
              <a:t>Over the years BTC has started to go from a fringe asset that only cryptographers traded and now it is an asset that the mainstream is starting trade</a:t>
            </a:r>
            <a:endParaRPr/>
          </a:p>
          <a:p>
            <a:pPr indent="-2095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/>
              <a:t>Many people don’t fully understand how or what BTC is</a:t>
            </a:r>
            <a:endParaRPr/>
          </a:p>
          <a:p>
            <a:pPr indent="-2095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/>
              <a:t>BTC is highly volatile and has many factors that influence its price</a:t>
            </a:r>
            <a:endParaRPr/>
          </a:p>
          <a:p>
            <a:pPr indent="-2095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/>
              <a:t>We want to help the person that is just learning about BTC and has questions about it:</a:t>
            </a:r>
            <a:endParaRPr/>
          </a:p>
          <a:p>
            <a:pPr indent="-20320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1300"/>
              <a:t>Is this an asset I want to invest in?</a:t>
            </a:r>
            <a:endParaRPr sz="1300"/>
          </a:p>
          <a:p>
            <a:pPr indent="-20320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1300"/>
              <a:t>Is it too volatile for me?</a:t>
            </a:r>
            <a:endParaRPr sz="1300"/>
          </a:p>
          <a:p>
            <a:pPr indent="-20320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1300"/>
              <a:t>Should I invest in BTC, altcoins or traditional markets?</a:t>
            </a:r>
            <a:endParaRPr sz="1300"/>
          </a:p>
          <a:p>
            <a:pPr indent="-203200" lvl="1" marL="520700" rtl="0" algn="l">
              <a:lnSpc>
                <a:spcPct val="7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2000"/>
              <a:buChar char="○"/>
            </a:pPr>
            <a:r>
              <a:rPr lang="en" sz="1300"/>
              <a:t>What causes the volatility in BTC? Can I see it coming?</a:t>
            </a:r>
            <a:endParaRPr sz="13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700"/>
              <a:t>Hypothesis</a:t>
            </a:r>
            <a:endParaRPr sz="2700"/>
          </a:p>
        </p:txBody>
      </p:sp>
      <p:sp>
        <p:nvSpPr>
          <p:cNvPr id="663" name="Google Shape;663;p4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032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1600"/>
              <a:t>Hypothesis 1: Cryptocurrency market trends mirror traditional markets.</a:t>
            </a:r>
            <a:endParaRPr sz="1600"/>
          </a:p>
          <a:p>
            <a:pPr indent="-203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1600"/>
              <a:t>Hypothesis 2: Alt coins are highly correlated with and follow Bitcoin price</a:t>
            </a:r>
            <a:endParaRPr sz="1600"/>
          </a:p>
          <a:p>
            <a:pPr indent="-2032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600"/>
              <a:buChar char="●"/>
            </a:pPr>
            <a:r>
              <a:rPr lang="en" sz="1600"/>
              <a:t>Hypothesis 3: Cryptocurrency market is highly influenced by non-market factors that don't affect traditional markets</a:t>
            </a:r>
            <a:endParaRPr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4"/>
          <p:cNvSpPr txBox="1"/>
          <p:nvPr>
            <p:ph idx="1" type="body"/>
          </p:nvPr>
        </p:nvSpPr>
        <p:spPr>
          <a:xfrm>
            <a:off x="628650" y="1369225"/>
            <a:ext cx="8515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228600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1800"/>
              <a:t>Dashboard produced in Observable </a:t>
            </a:r>
            <a:endParaRPr sz="1800"/>
          </a:p>
          <a:p>
            <a:pPr indent="0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28600" lvl="0" marL="177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1800"/>
              <a:t>Observable notebook embedded in HTML on UCB </a:t>
            </a:r>
            <a:r>
              <a:rPr lang="en" sz="1800"/>
              <a:t>web server</a:t>
            </a:r>
            <a:r>
              <a:rPr lang="en" sz="1800"/>
              <a:t> using flask</a:t>
            </a:r>
            <a:endParaRPr sz="1800"/>
          </a:p>
          <a:p>
            <a:pPr indent="0" lvl="0" marL="177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77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28600" lvl="0" marL="177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1800"/>
              <a:t>Data processed by Python and loaded into 3 CSV files</a:t>
            </a:r>
            <a:endParaRPr sz="1800"/>
          </a:p>
          <a:p>
            <a:pPr indent="0" lvl="0" marL="177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77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28600" lvl="0" marL="177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1800"/>
              <a:t>Visualizations created in Altair and exported to Vega-lite API</a:t>
            </a:r>
            <a:endParaRPr sz="1800"/>
          </a:p>
          <a:p>
            <a:pPr indent="0" lvl="0" marL="177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77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28600" lvl="0" marL="177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1800"/>
              <a:t>Visualizations loaded into Observable notebook (Dashboard) using VegaSync</a:t>
            </a:r>
            <a:endParaRPr sz="1800"/>
          </a:p>
          <a:p>
            <a:pPr indent="0" lvl="0" marL="177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77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28600" lvl="0" marL="177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1800"/>
              <a:t>Leverage “Full Screen” in order to create a Dashboard that covers entire screen</a:t>
            </a:r>
            <a:endParaRPr sz="1800"/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sp>
        <p:nvSpPr>
          <p:cNvPr id="669" name="Google Shape;669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700"/>
              <a:t>Visualization Pipeline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700"/>
              <a:t>Tasks</a:t>
            </a:r>
            <a:endParaRPr sz="2700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628650" y="1369225"/>
            <a:ext cx="8399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9550" lvl="0" marL="177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1500"/>
              <a:t>Compare different metrics with BTC and traditional markets such as price, daily return and ATR.</a:t>
            </a:r>
            <a:endParaRPr sz="1500"/>
          </a:p>
          <a:p>
            <a:pPr indent="0" lvl="0" marL="177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20955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1500"/>
              <a:t>Compare different metrics with BTC and other altcoins such as price, daily return and ATR.</a:t>
            </a:r>
            <a:endParaRPr sz="1500"/>
          </a:p>
          <a:p>
            <a:pPr indent="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20955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1500"/>
              <a:t>Discover outside influences that impact BTCs price and return</a:t>
            </a:r>
            <a:endParaRPr sz="1500"/>
          </a:p>
          <a:p>
            <a:pPr indent="-21590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1500"/>
              <a:t>Global</a:t>
            </a:r>
            <a:endParaRPr sz="1500"/>
          </a:p>
          <a:p>
            <a:pPr indent="-21590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1500"/>
              <a:t>Bitcoin history</a:t>
            </a:r>
            <a:endParaRPr sz="1500"/>
          </a:p>
          <a:p>
            <a:pPr indent="-21590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1500"/>
              <a:t>Elon Musk</a:t>
            </a:r>
            <a:endParaRPr sz="1500"/>
          </a:p>
          <a:p>
            <a:pPr indent="-21590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1500"/>
              <a:t>Google Trends</a:t>
            </a:r>
            <a:endParaRPr sz="1500"/>
          </a:p>
          <a:p>
            <a:pPr indent="-7620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500"/>
          </a:p>
          <a:p>
            <a:pPr indent="-50800" lvl="0" marL="177800" rtl="0" algn="l">
              <a:lnSpc>
                <a:spcPct val="8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700"/>
              <a:t>Proposed Insights</a:t>
            </a:r>
            <a:endParaRPr sz="270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1800"/>
              <a:t>BTC’s returns track traditional markets but it is much more volatile</a:t>
            </a:r>
            <a:endParaRPr sz="1800"/>
          </a:p>
          <a:p>
            <a:pPr indent="-2159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1800"/>
              <a:t>The overall returns of BTC have outpaced traditional markets</a:t>
            </a:r>
            <a:endParaRPr sz="1800"/>
          </a:p>
          <a:p>
            <a:pPr indent="-2159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1800"/>
              <a:t>The built-in history of BTC has created cycles</a:t>
            </a:r>
            <a:endParaRPr sz="1800"/>
          </a:p>
          <a:p>
            <a:pPr indent="-2159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800"/>
              <a:buChar char="●"/>
            </a:pPr>
            <a:r>
              <a:rPr lang="en" sz="1800"/>
              <a:t>Highly influential individuals and governments can impact BTC’s price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700"/>
              <a:t>Data</a:t>
            </a:r>
            <a:endParaRPr sz="2700"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3200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1400"/>
              <a:t>Yahoo finance (API)</a:t>
            </a:r>
            <a:endParaRPr sz="1400"/>
          </a:p>
          <a:p>
            <a:pPr indent="-20955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1400"/>
              <a:t>Traditional stocks and Indexes</a:t>
            </a:r>
            <a:endParaRPr sz="1400"/>
          </a:p>
          <a:p>
            <a:pPr indent="-20955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1400"/>
              <a:t>Cryptocurrencies</a:t>
            </a:r>
            <a:endParaRPr sz="1400"/>
          </a:p>
          <a:p>
            <a:pPr indent="-7620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/>
          </a:p>
          <a:p>
            <a:pPr indent="-2032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1400"/>
              <a:t>Google trends (search)</a:t>
            </a:r>
            <a:endParaRPr sz="1400"/>
          </a:p>
          <a:p>
            <a:pPr indent="-20955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1400"/>
              <a:t>Amount bitcoin is being searched for on google</a:t>
            </a:r>
            <a:endParaRPr sz="1400"/>
          </a:p>
          <a:p>
            <a:pPr indent="-508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400"/>
          </a:p>
          <a:p>
            <a:pPr indent="-2032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1400"/>
              <a:t>BTC Events (</a:t>
            </a:r>
            <a:r>
              <a:rPr lang="en" sz="1400"/>
              <a:t>curated</a:t>
            </a:r>
            <a:r>
              <a:rPr lang="en" sz="1400"/>
              <a:t>)</a:t>
            </a:r>
            <a:endParaRPr sz="1400"/>
          </a:p>
          <a:p>
            <a:pPr indent="-20955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1400"/>
              <a:t>Global influences</a:t>
            </a:r>
            <a:endParaRPr sz="1400"/>
          </a:p>
          <a:p>
            <a:pPr indent="-20955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1400"/>
              <a:t>Bitcoin history</a:t>
            </a:r>
            <a:endParaRPr sz="1400"/>
          </a:p>
          <a:p>
            <a:pPr indent="-20955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1400"/>
              <a:t>Elon Musk</a:t>
            </a:r>
            <a:endParaRPr sz="1400"/>
          </a:p>
          <a:p>
            <a:pPr indent="-209550" lvl="1" marL="520700" rtl="0" algn="l">
              <a:lnSpc>
                <a:spcPct val="7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○"/>
            </a:pPr>
            <a:r>
              <a:rPr lang="en" sz="1400"/>
              <a:t>Google Trends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Mockup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114300" y="312425"/>
            <a:ext cx="8874900" cy="4683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59200" y="-76200"/>
            <a:ext cx="55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Cryptocurrency Trading Dashboard - Initial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114" name="Google Shape;114;p21"/>
          <p:cNvGrpSpPr/>
          <p:nvPr/>
        </p:nvGrpSpPr>
        <p:grpSpPr>
          <a:xfrm>
            <a:off x="317725" y="797150"/>
            <a:ext cx="8479057" cy="3957400"/>
            <a:chOff x="406025" y="1099000"/>
            <a:chExt cx="8479057" cy="3957400"/>
          </a:xfrm>
        </p:grpSpPr>
        <p:pic>
          <p:nvPicPr>
            <p:cNvPr id="115" name="Google Shape;115;p21"/>
            <p:cNvPicPr preferRelativeResize="0"/>
            <p:nvPr/>
          </p:nvPicPr>
          <p:blipFill rotWithShape="1">
            <a:blip r:embed="rId3">
              <a:alphaModFix/>
            </a:blip>
            <a:srcRect b="0" l="0" r="10168" t="0"/>
            <a:stretch/>
          </p:blipFill>
          <p:spPr>
            <a:xfrm>
              <a:off x="406025" y="1099000"/>
              <a:ext cx="4067275" cy="195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16812" y="1099000"/>
              <a:ext cx="4268270" cy="196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21"/>
            <p:cNvPicPr preferRelativeResize="0"/>
            <p:nvPr/>
          </p:nvPicPr>
          <p:blipFill rotWithShape="1">
            <a:blip r:embed="rId5">
              <a:alphaModFix/>
            </a:blip>
            <a:srcRect b="4251" l="0" r="11150" t="0"/>
            <a:stretch/>
          </p:blipFill>
          <p:spPr>
            <a:xfrm>
              <a:off x="406025" y="3124775"/>
              <a:ext cx="3180420" cy="1919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21"/>
            <p:cNvPicPr preferRelativeResize="0"/>
            <p:nvPr/>
          </p:nvPicPr>
          <p:blipFill rotWithShape="1">
            <a:blip r:embed="rId6">
              <a:alphaModFix/>
            </a:blip>
            <a:srcRect b="0" l="0" r="9673" t="0"/>
            <a:stretch/>
          </p:blipFill>
          <p:spPr>
            <a:xfrm>
              <a:off x="3783675" y="3136525"/>
              <a:ext cx="2962537" cy="1919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Google Shape;119;p21"/>
          <p:cNvGrpSpPr/>
          <p:nvPr/>
        </p:nvGrpSpPr>
        <p:grpSpPr>
          <a:xfrm>
            <a:off x="685800" y="4811225"/>
            <a:ext cx="4703402" cy="184700"/>
            <a:chOff x="364000" y="4931375"/>
            <a:chExt cx="4703402" cy="184700"/>
          </a:xfrm>
        </p:grpSpPr>
        <p:grpSp>
          <p:nvGrpSpPr>
            <p:cNvPr id="120" name="Google Shape;120;p21"/>
            <p:cNvGrpSpPr/>
            <p:nvPr/>
          </p:nvGrpSpPr>
          <p:grpSpPr>
            <a:xfrm>
              <a:off x="364000" y="4931375"/>
              <a:ext cx="4703402" cy="184700"/>
              <a:chOff x="624541" y="5751802"/>
              <a:chExt cx="6271203" cy="246267"/>
            </a:xfrm>
          </p:grpSpPr>
          <p:sp>
            <p:nvSpPr>
              <p:cNvPr id="121" name="Google Shape;121;p21"/>
              <p:cNvSpPr txBox="1"/>
              <p:nvPr/>
            </p:nvSpPr>
            <p:spPr>
              <a:xfrm>
                <a:off x="624541" y="5751802"/>
                <a:ext cx="911100" cy="23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Comparison :</a:t>
                </a:r>
                <a:endParaRPr b="1" sz="700"/>
              </a:p>
            </p:txBody>
          </p:sp>
          <p:grpSp>
            <p:nvGrpSpPr>
              <p:cNvPr id="122" name="Google Shape;122;p21"/>
              <p:cNvGrpSpPr/>
              <p:nvPr/>
            </p:nvGrpSpPr>
            <p:grpSpPr>
              <a:xfrm>
                <a:off x="1619322" y="5751802"/>
                <a:ext cx="3950013" cy="246267"/>
                <a:chOff x="2502562" y="5443882"/>
                <a:chExt cx="3950013" cy="246267"/>
              </a:xfrm>
            </p:grpSpPr>
            <p:sp>
              <p:nvSpPr>
                <p:cNvPr id="123" name="Google Shape;123;p21"/>
                <p:cNvSpPr txBox="1"/>
                <p:nvPr/>
              </p:nvSpPr>
              <p:spPr>
                <a:xfrm>
                  <a:off x="2502562" y="5454020"/>
                  <a:ext cx="531900" cy="23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7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All</a:t>
                  </a:r>
                  <a:endParaRPr b="1" sz="700"/>
                </a:p>
              </p:txBody>
            </p:sp>
            <p:sp>
              <p:nvSpPr>
                <p:cNvPr id="124" name="Google Shape;124;p21"/>
                <p:cNvSpPr txBox="1"/>
                <p:nvPr/>
              </p:nvSpPr>
              <p:spPr>
                <a:xfrm>
                  <a:off x="3052084" y="5443882"/>
                  <a:ext cx="857700" cy="23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7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Index Funds</a:t>
                  </a:r>
                  <a:endParaRPr b="1" sz="700"/>
                </a:p>
              </p:txBody>
            </p:sp>
            <p:sp>
              <p:nvSpPr>
                <p:cNvPr id="125" name="Google Shape;125;p21"/>
                <p:cNvSpPr txBox="1"/>
                <p:nvPr/>
              </p:nvSpPr>
              <p:spPr>
                <a:xfrm>
                  <a:off x="4088681" y="5454048"/>
                  <a:ext cx="679500" cy="23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7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All Stocks</a:t>
                  </a:r>
                  <a:endParaRPr b="1" sz="700"/>
                </a:p>
              </p:txBody>
            </p:sp>
            <p:sp>
              <p:nvSpPr>
                <p:cNvPr id="126" name="Google Shape;126;p21"/>
                <p:cNvSpPr txBox="1"/>
                <p:nvPr/>
              </p:nvSpPr>
              <p:spPr>
                <a:xfrm>
                  <a:off x="4949514" y="5454048"/>
                  <a:ext cx="802200" cy="23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7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Tech Stocks</a:t>
                  </a:r>
                  <a:endParaRPr b="1" sz="700"/>
                </a:p>
              </p:txBody>
            </p:sp>
            <p:sp>
              <p:nvSpPr>
                <p:cNvPr id="127" name="Google Shape;127;p21"/>
                <p:cNvSpPr txBox="1"/>
                <p:nvPr/>
              </p:nvSpPr>
              <p:spPr>
                <a:xfrm>
                  <a:off x="5833675" y="5454015"/>
                  <a:ext cx="618900" cy="23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7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Alt Coins</a:t>
                  </a:r>
                  <a:endParaRPr b="1" sz="700"/>
                </a:p>
              </p:txBody>
            </p:sp>
          </p:grpSp>
          <p:sp>
            <p:nvSpPr>
              <p:cNvPr id="128" name="Google Shape;128;p21"/>
              <p:cNvSpPr txBox="1"/>
              <p:nvPr/>
            </p:nvSpPr>
            <p:spPr>
              <a:xfrm>
                <a:off x="5688844" y="5761940"/>
                <a:ext cx="1206900" cy="23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Moving Ave</a:t>
                </a:r>
                <a:endParaRPr b="1" sz="700"/>
              </a:p>
            </p:txBody>
          </p:sp>
        </p:grpSp>
        <p:sp>
          <p:nvSpPr>
            <p:cNvPr id="129" name="Google Shape;129;p21"/>
            <p:cNvSpPr/>
            <p:nvPr/>
          </p:nvSpPr>
          <p:spPr>
            <a:xfrm>
              <a:off x="1033875" y="4983075"/>
              <a:ext cx="81300" cy="813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1414875" y="4983075"/>
              <a:ext cx="81300" cy="81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2253075" y="4983075"/>
              <a:ext cx="81300" cy="813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2862675" y="4983075"/>
              <a:ext cx="81300" cy="813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3548475" y="4983075"/>
              <a:ext cx="81300" cy="813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4081875" y="4983075"/>
              <a:ext cx="81300" cy="813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21"/>
          <p:cNvGrpSpPr/>
          <p:nvPr/>
        </p:nvGrpSpPr>
        <p:grpSpPr>
          <a:xfrm>
            <a:off x="5510425" y="4811225"/>
            <a:ext cx="2789275" cy="184700"/>
            <a:chOff x="592600" y="4931375"/>
            <a:chExt cx="2789275" cy="184700"/>
          </a:xfrm>
        </p:grpSpPr>
        <p:grpSp>
          <p:nvGrpSpPr>
            <p:cNvPr id="136" name="Google Shape;136;p21"/>
            <p:cNvGrpSpPr/>
            <p:nvPr/>
          </p:nvGrpSpPr>
          <p:grpSpPr>
            <a:xfrm>
              <a:off x="592600" y="4931375"/>
              <a:ext cx="2789275" cy="184700"/>
              <a:chOff x="929341" y="5751802"/>
              <a:chExt cx="3719033" cy="246267"/>
            </a:xfrm>
          </p:grpSpPr>
          <p:sp>
            <p:nvSpPr>
              <p:cNvPr id="137" name="Google Shape;137;p21"/>
              <p:cNvSpPr txBox="1"/>
              <p:nvPr/>
            </p:nvSpPr>
            <p:spPr>
              <a:xfrm>
                <a:off x="929341" y="5751802"/>
                <a:ext cx="618900" cy="23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Events</a:t>
                </a:r>
                <a:r>
                  <a:rPr b="1" lang="en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endParaRPr b="1" sz="700"/>
              </a:p>
            </p:txBody>
          </p:sp>
          <p:grpSp>
            <p:nvGrpSpPr>
              <p:cNvPr id="138" name="Google Shape;138;p21"/>
              <p:cNvGrpSpPr/>
              <p:nvPr/>
            </p:nvGrpSpPr>
            <p:grpSpPr>
              <a:xfrm>
                <a:off x="1619322" y="5751802"/>
                <a:ext cx="3029053" cy="246267"/>
                <a:chOff x="2502562" y="5443882"/>
                <a:chExt cx="3029053" cy="246267"/>
              </a:xfrm>
            </p:grpSpPr>
            <p:sp>
              <p:nvSpPr>
                <p:cNvPr id="139" name="Google Shape;139;p21"/>
                <p:cNvSpPr txBox="1"/>
                <p:nvPr/>
              </p:nvSpPr>
              <p:spPr>
                <a:xfrm>
                  <a:off x="2502562" y="5454020"/>
                  <a:ext cx="531900" cy="23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7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All</a:t>
                  </a:r>
                  <a:endParaRPr b="1" sz="700"/>
                </a:p>
              </p:txBody>
            </p:sp>
            <p:sp>
              <p:nvSpPr>
                <p:cNvPr id="140" name="Google Shape;140;p21"/>
                <p:cNvSpPr txBox="1"/>
                <p:nvPr/>
              </p:nvSpPr>
              <p:spPr>
                <a:xfrm>
                  <a:off x="3052082" y="5443882"/>
                  <a:ext cx="531900" cy="23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7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Global</a:t>
                  </a:r>
                  <a:endParaRPr b="1" sz="700"/>
                </a:p>
              </p:txBody>
            </p:sp>
            <p:sp>
              <p:nvSpPr>
                <p:cNvPr id="141" name="Google Shape;141;p21"/>
                <p:cNvSpPr txBox="1"/>
                <p:nvPr/>
              </p:nvSpPr>
              <p:spPr>
                <a:xfrm>
                  <a:off x="3783881" y="5454048"/>
                  <a:ext cx="679500" cy="23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7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Elon</a:t>
                  </a:r>
                  <a:endParaRPr b="1" sz="700"/>
                </a:p>
              </p:txBody>
            </p:sp>
            <p:sp>
              <p:nvSpPr>
                <p:cNvPr id="142" name="Google Shape;142;p21"/>
                <p:cNvSpPr txBox="1"/>
                <p:nvPr/>
              </p:nvSpPr>
              <p:spPr>
                <a:xfrm>
                  <a:off x="4543114" y="5454048"/>
                  <a:ext cx="988500" cy="23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7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Google Trends</a:t>
                  </a:r>
                  <a:endParaRPr b="1" sz="700"/>
                </a:p>
              </p:txBody>
            </p:sp>
          </p:grpSp>
        </p:grpSp>
        <p:sp>
          <p:nvSpPr>
            <p:cNvPr id="143" name="Google Shape;143;p21"/>
            <p:cNvSpPr/>
            <p:nvPr/>
          </p:nvSpPr>
          <p:spPr>
            <a:xfrm>
              <a:off x="1033875" y="4983075"/>
              <a:ext cx="81300" cy="81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1414875" y="4983075"/>
              <a:ext cx="81300" cy="813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1948275" y="4983075"/>
              <a:ext cx="81300" cy="813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405475" y="4983075"/>
              <a:ext cx="81300" cy="813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1"/>
          <p:cNvSpPr/>
          <p:nvPr/>
        </p:nvSpPr>
        <p:spPr>
          <a:xfrm>
            <a:off x="7412897" y="373075"/>
            <a:ext cx="1292926" cy="26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900FF"/>
                </a:solidFill>
                <a:latin typeface="Impact"/>
              </a:rPr>
              <a:t>CryptoTrader</a:t>
            </a:r>
          </a:p>
        </p:txBody>
      </p:sp>
      <p:sp>
        <p:nvSpPr>
          <p:cNvPr id="148" name="Google Shape;148;p21"/>
          <p:cNvSpPr/>
          <p:nvPr/>
        </p:nvSpPr>
        <p:spPr>
          <a:xfrm>
            <a:off x="3467413" y="373075"/>
            <a:ext cx="1928100" cy="354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Trader </a:t>
            </a:r>
            <a:r>
              <a:rPr lang="en">
                <a:solidFill>
                  <a:srgbClr val="980000"/>
                </a:solidFill>
              </a:rPr>
              <a:t>Dashboard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7">
            <a:alphaModFix/>
          </a:blip>
          <a:srcRect b="2868" l="19537" r="41221" t="61933"/>
          <a:stretch/>
        </p:blipFill>
        <p:spPr>
          <a:xfrm>
            <a:off x="6778375" y="2830900"/>
            <a:ext cx="2018401" cy="191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/>
          <p:nvPr/>
        </p:nvSpPr>
        <p:spPr>
          <a:xfrm>
            <a:off x="114300" y="312425"/>
            <a:ext cx="8874900" cy="4683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7412897" y="373075"/>
            <a:ext cx="1292926" cy="26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900FF"/>
                </a:solidFill>
                <a:latin typeface="Impact"/>
              </a:rPr>
              <a:t>CryptoTrader</a:t>
            </a:r>
          </a:p>
        </p:txBody>
      </p:sp>
      <p:sp>
        <p:nvSpPr>
          <p:cNvPr id="156" name="Google Shape;156;p22"/>
          <p:cNvSpPr/>
          <p:nvPr/>
        </p:nvSpPr>
        <p:spPr>
          <a:xfrm>
            <a:off x="3467413" y="373075"/>
            <a:ext cx="1928100" cy="354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Trader Dashboard</a:t>
            </a:r>
            <a:endParaRPr>
              <a:solidFill>
                <a:srgbClr val="980000"/>
              </a:solidFill>
            </a:endParaRPr>
          </a:p>
        </p:txBody>
      </p:sp>
      <p:grpSp>
        <p:nvGrpSpPr>
          <p:cNvPr id="157" name="Google Shape;157;p22"/>
          <p:cNvGrpSpPr/>
          <p:nvPr/>
        </p:nvGrpSpPr>
        <p:grpSpPr>
          <a:xfrm>
            <a:off x="275175" y="882425"/>
            <a:ext cx="8430657" cy="3873987"/>
            <a:chOff x="275175" y="882425"/>
            <a:chExt cx="8430657" cy="3873987"/>
          </a:xfrm>
        </p:grpSpPr>
        <p:grpSp>
          <p:nvGrpSpPr>
            <p:cNvPr id="158" name="Google Shape;158;p22"/>
            <p:cNvGrpSpPr/>
            <p:nvPr/>
          </p:nvGrpSpPr>
          <p:grpSpPr>
            <a:xfrm>
              <a:off x="275175" y="882425"/>
              <a:ext cx="8430657" cy="3873987"/>
              <a:chOff x="363475" y="1184275"/>
              <a:chExt cx="8430657" cy="3873987"/>
            </a:xfrm>
          </p:grpSpPr>
          <p:pic>
            <p:nvPicPr>
              <p:cNvPr id="159" name="Google Shape;159;p2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25862" y="1184275"/>
                <a:ext cx="4268270" cy="1968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22"/>
              <p:cNvPicPr preferRelativeResize="0"/>
              <p:nvPr/>
            </p:nvPicPr>
            <p:blipFill rotWithShape="1">
              <a:blip r:embed="rId4">
                <a:alphaModFix/>
              </a:blip>
              <a:srcRect b="4251" l="0" r="11150" t="0"/>
              <a:stretch/>
            </p:blipFill>
            <p:spPr>
              <a:xfrm>
                <a:off x="363475" y="3329438"/>
                <a:ext cx="2863925" cy="1728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1" name="Google Shape;161;p2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9673" t="0"/>
              <a:stretch/>
            </p:blipFill>
            <p:spPr>
              <a:xfrm>
                <a:off x="3514475" y="3329450"/>
                <a:ext cx="3031135" cy="1728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2" name="Google Shape;162;p22"/>
            <p:cNvPicPr preferRelativeResize="0"/>
            <p:nvPr/>
          </p:nvPicPr>
          <p:blipFill rotWithShape="1">
            <a:blip r:embed="rId6">
              <a:alphaModFix/>
            </a:blip>
            <a:srcRect b="0" l="0" r="10666" t="0"/>
            <a:stretch/>
          </p:blipFill>
          <p:spPr>
            <a:xfrm>
              <a:off x="275176" y="882425"/>
              <a:ext cx="3919428" cy="1968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" name="Google Shape;163;p22"/>
          <p:cNvGrpSpPr/>
          <p:nvPr/>
        </p:nvGrpSpPr>
        <p:grpSpPr>
          <a:xfrm>
            <a:off x="0" y="4811225"/>
            <a:ext cx="4703402" cy="184700"/>
            <a:chOff x="364000" y="4931375"/>
            <a:chExt cx="4703402" cy="184700"/>
          </a:xfrm>
        </p:grpSpPr>
        <p:grpSp>
          <p:nvGrpSpPr>
            <p:cNvPr id="164" name="Google Shape;164;p22"/>
            <p:cNvGrpSpPr/>
            <p:nvPr/>
          </p:nvGrpSpPr>
          <p:grpSpPr>
            <a:xfrm>
              <a:off x="364000" y="4931375"/>
              <a:ext cx="4703402" cy="184700"/>
              <a:chOff x="624541" y="5751802"/>
              <a:chExt cx="6271203" cy="246267"/>
            </a:xfrm>
          </p:grpSpPr>
          <p:sp>
            <p:nvSpPr>
              <p:cNvPr id="165" name="Google Shape;165;p22"/>
              <p:cNvSpPr txBox="1"/>
              <p:nvPr/>
            </p:nvSpPr>
            <p:spPr>
              <a:xfrm>
                <a:off x="624541" y="5751802"/>
                <a:ext cx="911100" cy="23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Comparison :</a:t>
                </a:r>
                <a:endParaRPr b="1" sz="700"/>
              </a:p>
            </p:txBody>
          </p:sp>
          <p:grpSp>
            <p:nvGrpSpPr>
              <p:cNvPr id="166" name="Google Shape;166;p22"/>
              <p:cNvGrpSpPr/>
              <p:nvPr/>
            </p:nvGrpSpPr>
            <p:grpSpPr>
              <a:xfrm>
                <a:off x="1619322" y="5751802"/>
                <a:ext cx="3950013" cy="246267"/>
                <a:chOff x="2502562" y="5443882"/>
                <a:chExt cx="3950013" cy="246267"/>
              </a:xfrm>
            </p:grpSpPr>
            <p:sp>
              <p:nvSpPr>
                <p:cNvPr id="167" name="Google Shape;167;p22"/>
                <p:cNvSpPr txBox="1"/>
                <p:nvPr/>
              </p:nvSpPr>
              <p:spPr>
                <a:xfrm>
                  <a:off x="2502562" y="5454020"/>
                  <a:ext cx="531900" cy="23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7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All</a:t>
                  </a:r>
                  <a:endParaRPr b="1" sz="700"/>
                </a:p>
              </p:txBody>
            </p:sp>
            <p:sp>
              <p:nvSpPr>
                <p:cNvPr id="168" name="Google Shape;168;p22"/>
                <p:cNvSpPr txBox="1"/>
                <p:nvPr/>
              </p:nvSpPr>
              <p:spPr>
                <a:xfrm>
                  <a:off x="3052084" y="5443882"/>
                  <a:ext cx="857700" cy="23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7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Index Funds</a:t>
                  </a:r>
                  <a:endParaRPr b="1" sz="700"/>
                </a:p>
              </p:txBody>
            </p:sp>
            <p:sp>
              <p:nvSpPr>
                <p:cNvPr id="169" name="Google Shape;169;p22"/>
                <p:cNvSpPr txBox="1"/>
                <p:nvPr/>
              </p:nvSpPr>
              <p:spPr>
                <a:xfrm>
                  <a:off x="4088681" y="5454048"/>
                  <a:ext cx="679500" cy="23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7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All Stocks</a:t>
                  </a:r>
                  <a:endParaRPr b="1" sz="700"/>
                </a:p>
              </p:txBody>
            </p:sp>
            <p:sp>
              <p:nvSpPr>
                <p:cNvPr id="170" name="Google Shape;170;p22"/>
                <p:cNvSpPr txBox="1"/>
                <p:nvPr/>
              </p:nvSpPr>
              <p:spPr>
                <a:xfrm>
                  <a:off x="4949514" y="5454048"/>
                  <a:ext cx="802200" cy="23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7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Tech Stocks</a:t>
                  </a:r>
                  <a:endParaRPr b="1" sz="700"/>
                </a:p>
              </p:txBody>
            </p:sp>
            <p:sp>
              <p:nvSpPr>
                <p:cNvPr id="171" name="Google Shape;171;p22"/>
                <p:cNvSpPr txBox="1"/>
                <p:nvPr/>
              </p:nvSpPr>
              <p:spPr>
                <a:xfrm>
                  <a:off x="5833675" y="5454015"/>
                  <a:ext cx="618900" cy="23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7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Alt Coins</a:t>
                  </a:r>
                  <a:endParaRPr b="1" sz="700"/>
                </a:p>
              </p:txBody>
            </p:sp>
          </p:grpSp>
          <p:sp>
            <p:nvSpPr>
              <p:cNvPr id="172" name="Google Shape;172;p22"/>
              <p:cNvSpPr txBox="1"/>
              <p:nvPr/>
            </p:nvSpPr>
            <p:spPr>
              <a:xfrm>
                <a:off x="5688844" y="5761940"/>
                <a:ext cx="1206900" cy="23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Moving Ave</a:t>
                </a:r>
                <a:endParaRPr b="1" sz="700"/>
              </a:p>
            </p:txBody>
          </p:sp>
        </p:grpSp>
        <p:sp>
          <p:nvSpPr>
            <p:cNvPr id="173" name="Google Shape;173;p22"/>
            <p:cNvSpPr/>
            <p:nvPr/>
          </p:nvSpPr>
          <p:spPr>
            <a:xfrm>
              <a:off x="1033875" y="4983075"/>
              <a:ext cx="81300" cy="813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1414875" y="4983075"/>
              <a:ext cx="81300" cy="81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2253075" y="4983075"/>
              <a:ext cx="81300" cy="813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2862675" y="4983075"/>
              <a:ext cx="81300" cy="813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3548475" y="4983075"/>
              <a:ext cx="81300" cy="813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4081875" y="4983075"/>
              <a:ext cx="81300" cy="813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22"/>
          <p:cNvGrpSpPr/>
          <p:nvPr/>
        </p:nvGrpSpPr>
        <p:grpSpPr>
          <a:xfrm>
            <a:off x="4824625" y="4811225"/>
            <a:ext cx="2789275" cy="184700"/>
            <a:chOff x="592600" y="4931375"/>
            <a:chExt cx="2789275" cy="184700"/>
          </a:xfrm>
        </p:grpSpPr>
        <p:grpSp>
          <p:nvGrpSpPr>
            <p:cNvPr id="180" name="Google Shape;180;p22"/>
            <p:cNvGrpSpPr/>
            <p:nvPr/>
          </p:nvGrpSpPr>
          <p:grpSpPr>
            <a:xfrm>
              <a:off x="592600" y="4931375"/>
              <a:ext cx="2789275" cy="184700"/>
              <a:chOff x="929341" y="5751802"/>
              <a:chExt cx="3719033" cy="246267"/>
            </a:xfrm>
          </p:grpSpPr>
          <p:sp>
            <p:nvSpPr>
              <p:cNvPr id="181" name="Google Shape;181;p22"/>
              <p:cNvSpPr txBox="1"/>
              <p:nvPr/>
            </p:nvSpPr>
            <p:spPr>
              <a:xfrm>
                <a:off x="929341" y="5751802"/>
                <a:ext cx="618900" cy="23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Events:</a:t>
                </a:r>
                <a:endParaRPr b="1" sz="700"/>
              </a:p>
            </p:txBody>
          </p:sp>
          <p:grpSp>
            <p:nvGrpSpPr>
              <p:cNvPr id="182" name="Google Shape;182;p22"/>
              <p:cNvGrpSpPr/>
              <p:nvPr/>
            </p:nvGrpSpPr>
            <p:grpSpPr>
              <a:xfrm>
                <a:off x="1619322" y="5751802"/>
                <a:ext cx="3029053" cy="246267"/>
                <a:chOff x="2502562" y="5443882"/>
                <a:chExt cx="3029053" cy="246267"/>
              </a:xfrm>
            </p:grpSpPr>
            <p:sp>
              <p:nvSpPr>
                <p:cNvPr id="183" name="Google Shape;183;p22"/>
                <p:cNvSpPr txBox="1"/>
                <p:nvPr/>
              </p:nvSpPr>
              <p:spPr>
                <a:xfrm>
                  <a:off x="2502562" y="5454020"/>
                  <a:ext cx="531900" cy="23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7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All</a:t>
                  </a:r>
                  <a:endParaRPr b="1" sz="700"/>
                </a:p>
              </p:txBody>
            </p:sp>
            <p:sp>
              <p:nvSpPr>
                <p:cNvPr id="184" name="Google Shape;184;p22"/>
                <p:cNvSpPr txBox="1"/>
                <p:nvPr/>
              </p:nvSpPr>
              <p:spPr>
                <a:xfrm>
                  <a:off x="3052082" y="5443882"/>
                  <a:ext cx="531900" cy="23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7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Global</a:t>
                  </a:r>
                  <a:endParaRPr b="1" sz="700"/>
                </a:p>
              </p:txBody>
            </p:sp>
            <p:sp>
              <p:nvSpPr>
                <p:cNvPr id="185" name="Google Shape;185;p22"/>
                <p:cNvSpPr txBox="1"/>
                <p:nvPr/>
              </p:nvSpPr>
              <p:spPr>
                <a:xfrm>
                  <a:off x="3783881" y="5454048"/>
                  <a:ext cx="679500" cy="23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7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Elon</a:t>
                  </a:r>
                  <a:endParaRPr b="1" sz="700"/>
                </a:p>
              </p:txBody>
            </p:sp>
            <p:sp>
              <p:nvSpPr>
                <p:cNvPr id="186" name="Google Shape;186;p22"/>
                <p:cNvSpPr txBox="1"/>
                <p:nvPr/>
              </p:nvSpPr>
              <p:spPr>
                <a:xfrm>
                  <a:off x="4543114" y="5454048"/>
                  <a:ext cx="988500" cy="23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7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Google Trends</a:t>
                  </a:r>
                  <a:endParaRPr b="1" sz="700"/>
                </a:p>
              </p:txBody>
            </p:sp>
          </p:grpSp>
        </p:grpSp>
        <p:sp>
          <p:nvSpPr>
            <p:cNvPr id="187" name="Google Shape;187;p22"/>
            <p:cNvSpPr/>
            <p:nvPr/>
          </p:nvSpPr>
          <p:spPr>
            <a:xfrm>
              <a:off x="1033875" y="4983075"/>
              <a:ext cx="81300" cy="81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1414875" y="4983075"/>
              <a:ext cx="81300" cy="813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1948275" y="4983075"/>
              <a:ext cx="81300" cy="813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2405475" y="4983075"/>
              <a:ext cx="81300" cy="813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22"/>
          <p:cNvSpPr txBox="1"/>
          <p:nvPr/>
        </p:nvSpPr>
        <p:spPr>
          <a:xfrm>
            <a:off x="59200" y="-76200"/>
            <a:ext cx="55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Cryptocurrency Trading Dashboard - Improvement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 rotWithShape="1">
          <a:blip r:embed="rId7">
            <a:alphaModFix/>
          </a:blip>
          <a:srcRect b="2868" l="19537" r="41221" t="61933"/>
          <a:stretch/>
        </p:blipFill>
        <p:spPr>
          <a:xfrm>
            <a:off x="6861550" y="3026600"/>
            <a:ext cx="1818488" cy="17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