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4" r:id="rId3"/>
    <p:sldId id="265" r:id="rId4"/>
    <p:sldId id="257" r:id="rId5"/>
    <p:sldId id="256" r:id="rId6"/>
    <p:sldId id="267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504E-6D0C-4B9E-874B-BD055F476A4F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582B8-255A-4E95-8BAC-48C84C86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632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1FD9-8D1C-4552-9740-D93405E10962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D2D5-B36E-408A-B5D5-85D73540F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0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7D2D5-B36E-408A-B5D5-85D73540F6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7D2D5-B36E-408A-B5D5-85D73540F6B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0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Maël Mandard / Ewen Le Cunff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14/12/2022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Maël Mandard / Ewen Le Cunff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3087A0-FE7B-4D93-8CF6-C17C97F432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1720" y="2243371"/>
            <a:ext cx="9824966" cy="216393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>
                <a:latin typeface="Proxima Nova"/>
              </a:rPr>
              <a:t>ETUDE DE LA QUALITE DE LA GOUVERNANCE EN EUROPE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23/02/2023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D96E5-0B7B-1673-2717-BB35571CC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AB351-9B3F-4301-D90D-9A56A48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Proxima Nova"/>
              </a:rPr>
              <a:t>PROBLEMATIQUE</a:t>
            </a:r>
            <a:endParaRPr lang="fr-FR" b="1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AE62-556E-6220-665A-AFCE9EAB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000" i="0" u="none" strike="noStrike" dirty="0">
              <a:solidFill>
                <a:srgbClr val="202729"/>
              </a:solidFill>
              <a:effectLst/>
              <a:latin typeface="Proxima Nova"/>
            </a:endParaRPr>
          </a:p>
          <a:p>
            <a:r>
              <a:rPr lang="fr-FR" sz="4000" i="0" u="none" strike="noStrike" dirty="0">
                <a:solidFill>
                  <a:srgbClr val="202729"/>
                </a:solidFill>
                <a:effectLst/>
              </a:rPr>
              <a:t>Analyse de la qualité de la gouvernance des régions européennes : </a:t>
            </a:r>
          </a:p>
          <a:p>
            <a:r>
              <a:rPr lang="fr-FR" sz="4000" dirty="0">
                <a:solidFill>
                  <a:srgbClr val="202729"/>
                </a:solidFill>
              </a:rPr>
              <a:t>Quelles sont les </a:t>
            </a:r>
            <a:r>
              <a:rPr lang="fr-FR" sz="4000" i="0" u="none" strike="noStrike" dirty="0">
                <a:solidFill>
                  <a:srgbClr val="202729"/>
                </a:solidFill>
                <a:effectLst/>
              </a:rPr>
              <a:t>disparités au sein et entre les régions européennes ?</a:t>
            </a:r>
            <a:endParaRPr lang="fr-FR" sz="4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20A92-B993-0556-467A-725605FD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2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CE2E7D7-DEEE-6005-0765-CD2B9866B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24D0BC7E-6DEB-A7A7-7432-2596890E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10489571-973E-8F36-2576-1D05389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29379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96010-A191-A524-7B3E-9F08B99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tx1"/>
                </a:solidFill>
                <a:latin typeface="Proxima Nova"/>
              </a:rPr>
              <a:t>CONTEXTE</a:t>
            </a:r>
            <a:endParaRPr lang="fr-FR" b="1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E1043-D27E-027B-01E1-960C5B02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30E90E-9345-3716-173F-A63CE45D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69" y="712269"/>
            <a:ext cx="7054812" cy="49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F7E06F-AEE3-9794-390C-CC991EC899F8}"/>
              </a:ext>
            </a:extLst>
          </p:cNvPr>
          <p:cNvSpPr txBox="1"/>
          <p:nvPr/>
        </p:nvSpPr>
        <p:spPr>
          <a:xfrm>
            <a:off x="498325" y="2359476"/>
            <a:ext cx="4953000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fr-FR" sz="2000" b="1" i="0" u="none" strike="noStrike" dirty="0">
                <a:effectLst/>
              </a:rPr>
              <a:t>EQI </a:t>
            </a:r>
            <a:r>
              <a:rPr lang="fr-FR" sz="2000" b="0" i="0" u="none" strike="noStrike" dirty="0">
                <a:effectLst/>
              </a:rPr>
              <a:t>: </a:t>
            </a:r>
            <a:r>
              <a:rPr lang="fr-FR" sz="2000" b="0" i="0" u="none" strike="noStrike" dirty="0" err="1">
                <a:effectLst/>
              </a:rPr>
              <a:t>European</a:t>
            </a:r>
            <a:r>
              <a:rPr lang="fr-FR" sz="2000" b="0" i="0" u="none" strike="noStrike" dirty="0">
                <a:effectLst/>
              </a:rPr>
              <a:t> </a:t>
            </a:r>
            <a:r>
              <a:rPr lang="fr-FR" sz="2000" b="0" i="0" u="none" strike="noStrike" dirty="0" err="1">
                <a:effectLst/>
              </a:rPr>
              <a:t>Quality</a:t>
            </a:r>
            <a:r>
              <a:rPr lang="fr-FR" sz="2000" b="0" i="0" u="none" strike="noStrike" dirty="0">
                <a:effectLst/>
              </a:rPr>
              <a:t> of </a:t>
            </a:r>
            <a:r>
              <a:rPr lang="fr-FR" sz="2000" b="0" i="0" u="none" strike="noStrike" dirty="0" err="1">
                <a:effectLst/>
              </a:rPr>
              <a:t>government</a:t>
            </a:r>
            <a:r>
              <a:rPr lang="fr-FR" sz="2000" b="0" i="0" u="none" strike="noStrike" dirty="0">
                <a:effectLst/>
              </a:rPr>
              <a:t> Index </a:t>
            </a:r>
            <a:endParaRPr lang="fr-F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fr-FR" sz="2000" dirty="0"/>
              <a:t>L’EQI est un </a:t>
            </a:r>
            <a:r>
              <a:rPr lang="fr-FR" sz="2000" b="0" i="0" u="none" strike="noStrike" dirty="0">
                <a:effectLst/>
              </a:rPr>
              <a:t>niveau de gouvernance régional se basant sur les 4 dimensions de la gouvernance : </a:t>
            </a:r>
            <a:endParaRPr lang="fr-FR" sz="2000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effectLst/>
              </a:rPr>
              <a:t>Qualité des politiques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effectLst/>
              </a:rPr>
              <a:t>Impartialité</a:t>
            </a:r>
            <a:endParaRPr lang="fr-FR" sz="2000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effectLst/>
              </a:rPr>
              <a:t>Absence de corruption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effectLst/>
              </a:rPr>
              <a:t>Qualité de la démocratie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9305A69-7856-94B6-9086-B3065A198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2EB669DE-8869-3F7F-5D9F-BB7B5529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6F9F4E1-4CF6-B13B-A375-B6A1EF0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31351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4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97280" y="1179555"/>
            <a:ext cx="100584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>
                <a:latin typeface="Proxima Nova"/>
              </a:rPr>
              <a:t>PRESENTATION DES VARIABLES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58551677-40B9-21A7-266E-8643F653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977"/>
            <a:ext cx="10058400" cy="4023360"/>
          </a:xfrm>
        </p:spPr>
        <p:txBody>
          <a:bodyPr anchor="ctr"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EQI normalisé : EQI compris entre 0 et 100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Région : régions européennes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Année :  2010, 2013 et 2017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Population : population totale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Surface : surface de la région (en km²)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Revenu : revenu par habitants (en € constants)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Emploi : taux de chômage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Hôtel : nombre de nuits passées dans des hôtels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Accident : nombre de victimes d’accidents de la route par millions d’habitants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Education : jeunes ayant quitté prématurément l'éducation et la formation (en %)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2E297E0-0D9C-2E51-0B22-EA4F44608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FDB764AD-39CE-454E-5360-D5F42034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A4427E83-9A66-CA1B-4BF0-3AA12A81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4763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5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>
                <a:latin typeface="Proxima Nova"/>
              </a:rPr>
              <a:t>DESCRIPTION DES VARIABLES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53807D-1489-197B-AF47-CE6BB66E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25" y="2110540"/>
            <a:ext cx="6599722" cy="4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2AF988A-BC88-15B1-9E21-017DC6325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D1DA197-16A2-C6EB-C38E-B70E7836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451E2E46-9A46-3D44-77A7-FC3B1544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23112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F988A-BC88-15B1-9E21-017DC6325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BCA635C-40E1-317E-1562-30999EB3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93" y="2315117"/>
            <a:ext cx="5192613" cy="386956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45647-B87B-850E-F327-BFF62477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0797798-8516-D636-2D59-147864C5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8BF76-4A8D-5699-76CB-83E8E7E0E973}"/>
              </a:ext>
            </a:extLst>
          </p:cNvPr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>
                <a:latin typeface="Proxima Nova"/>
              </a:rPr>
              <a:t>DESCRIPTION DES VARIABLES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73CE9-BA3D-9E9E-6EC1-8F29FCBD07DC}"/>
              </a:ext>
            </a:extLst>
          </p:cNvPr>
          <p:cNvSpPr txBox="1"/>
          <p:nvPr/>
        </p:nvSpPr>
        <p:spPr>
          <a:xfrm>
            <a:off x="3064827" y="201169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400" b="0" i="0" u="none" strike="noStrike" dirty="0" err="1">
                <a:solidFill>
                  <a:srgbClr val="000000"/>
                </a:solidFill>
                <a:effectLst/>
              </a:rPr>
              <a:t>Boxplots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 des EQI normalisés par années</a:t>
            </a:r>
            <a:endParaRPr lang="fr-FR" sz="2400" b="0" dirty="0">
              <a:effectLst/>
            </a:endParaRPr>
          </a:p>
          <a:p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1933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7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97281" y="1179555"/>
            <a:ext cx="10115202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Proxima Nova"/>
              </a:rPr>
              <a:t>CORRELATION ENTRE LES 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379232-6E5F-8F68-ADD1-F7726DC6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87" y="2767000"/>
            <a:ext cx="2588905" cy="27647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Suppression de la variable « </a:t>
            </a:r>
            <a:r>
              <a:rPr lang="fr-FR" dirty="0" err="1"/>
              <a:t>hotel</a:t>
            </a:r>
            <a:r>
              <a:rPr lang="fr-FR" dirty="0"/>
              <a:t> » qui est trop corrélée avec la variable population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E9D7E1-8A45-DA5E-5CE1-D2B8213D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/>
          <a:stretch/>
        </p:blipFill>
        <p:spPr bwMode="auto">
          <a:xfrm>
            <a:off x="5277480" y="1944860"/>
            <a:ext cx="4444036" cy="414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29119F-ACCA-7F47-8563-80A69182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5EB10E6D-6E1E-9460-8552-EA4218A2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D8AE7028-2684-9059-C011-DB3E6BD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6505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2201459"/>
            <a:ext cx="10515600" cy="3400539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Peu de disparités dans le temps au sein des régions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Fortes disparités entre les régions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2017, une région avec des caractéristiques similaires à celles de 2013 aura un EQI normalisé inferieur de 8 points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2017, une région avec des caractéristiques similaires à celles de 2010 aura un EQI normalise inferieur de 18 points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Tx/>
              <a:buNone/>
            </a:pP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524000" y="118971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Proxima Nova"/>
              </a:rPr>
              <a:t>RESULTATS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3ABCF-B011-56E4-FB30-4227E6DD5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6AC3474-9784-8BC0-9F8B-2BAA05DC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03564C09-C3FB-945B-C024-7F07E74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120866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19076"/>
            <a:ext cx="10515600" cy="308764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 Une hausse de la population d’un million d'habitants va entrainer une baisse de l'EQI normalisé de 0.41 point.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 Une hausse des revenus des menages de 1000 € va entrainer une hausse de l'EQI normalisé de 1.36 point.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 Une hausse du taux d'emploi des 15-34 ans de 1 point de pourcentage va entrainer une hausse de l'EQI normalisé de 0.87 point.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7A0-FE7B-4D93-8CF6-C17C97F4321A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524000" y="1179555"/>
            <a:ext cx="9144000" cy="659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atin typeface="+mn-lt"/>
              </a:rPr>
              <a:t>RESULTATS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4690988-FD40-EE4A-901A-7F408B3AA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7294"/>
          <a:stretch/>
        </p:blipFill>
        <p:spPr bwMode="auto">
          <a:xfrm>
            <a:off x="0" y="113886"/>
            <a:ext cx="2170535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9D71827C-6B4F-777A-49BC-F783C81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2227" y="6459785"/>
            <a:ext cx="4822804" cy="365125"/>
          </a:xfrm>
        </p:spPr>
        <p:txBody>
          <a:bodyPr/>
          <a:lstStyle/>
          <a:p>
            <a:r>
              <a:rPr lang="fr-FR" dirty="0"/>
              <a:t>Elisa floch / Maël </a:t>
            </a:r>
            <a:r>
              <a:rPr lang="fr-FR" dirty="0" err="1"/>
              <a:t>Mandard</a:t>
            </a:r>
            <a:r>
              <a:rPr lang="fr-FR" dirty="0"/>
              <a:t> / Ewen Le </a:t>
            </a:r>
            <a:r>
              <a:rPr lang="fr-FR" dirty="0" err="1"/>
              <a:t>Cunff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0506D0DB-6778-57B3-0AEE-0FF7D1B5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FR" dirty="0"/>
              <a:t>23/02/2023</a:t>
            </a:r>
          </a:p>
        </p:txBody>
      </p:sp>
    </p:spTree>
    <p:extLst>
      <p:ext uri="{BB962C8B-B14F-4D97-AF65-F5344CB8AC3E}">
        <p14:creationId xmlns:p14="http://schemas.microsoft.com/office/powerpoint/2010/main" val="3166025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418</Words>
  <Application>Microsoft Office PowerPoint</Application>
  <PresentationFormat>Grand écran</PresentationFormat>
  <Paragraphs>69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Rétrospective</vt:lpstr>
      <vt:lpstr>ETUDE DE LA QUALITE DE LA GOUVERNANCE EN EUROPE</vt:lpstr>
      <vt:lpstr>PROBLEMATIQUE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ewen</dc:creator>
  <cp:lastModifiedBy>Elisa FLOCH</cp:lastModifiedBy>
  <cp:revision>24</cp:revision>
  <dcterms:created xsi:type="dcterms:W3CDTF">2022-12-13T07:30:21Z</dcterms:created>
  <dcterms:modified xsi:type="dcterms:W3CDTF">2023-02-20T15:16:06Z</dcterms:modified>
</cp:coreProperties>
</file>