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lt1"/>
              </a:buClr>
              <a:buSzPct val="100000"/>
              <a:buNone/>
              <a:defRPr sz="1600">
                <a:solidFill>
                  <a:schemeClr val="lt1"/>
                </a:solidFill>
              </a:defRPr>
            </a:lvl1pPr>
            <a:lvl2pPr lvl="1" algn="ctr">
              <a:lnSpc>
                <a:spcPct val="100000"/>
              </a:lnSpc>
              <a:spcBef>
                <a:spcPts val="0"/>
              </a:spcBef>
              <a:spcAft>
                <a:spcPts val="0"/>
              </a:spcAft>
              <a:buClr>
                <a:schemeClr val="lt1"/>
              </a:buClr>
              <a:buSzPct val="100000"/>
              <a:buNone/>
              <a:defRPr sz="1600">
                <a:solidFill>
                  <a:schemeClr val="lt1"/>
                </a:solidFill>
              </a:defRPr>
            </a:lvl2pPr>
            <a:lvl3pPr lvl="2" algn="ctr">
              <a:lnSpc>
                <a:spcPct val="100000"/>
              </a:lnSpc>
              <a:spcBef>
                <a:spcPts val="0"/>
              </a:spcBef>
              <a:spcAft>
                <a:spcPts val="0"/>
              </a:spcAft>
              <a:buClr>
                <a:schemeClr val="lt1"/>
              </a:buClr>
              <a:buSzPct val="100000"/>
              <a:buNone/>
              <a:defRPr sz="1600">
                <a:solidFill>
                  <a:schemeClr val="lt1"/>
                </a:solidFill>
              </a:defRPr>
            </a:lvl3pPr>
            <a:lvl4pPr lvl="3" algn="ctr">
              <a:lnSpc>
                <a:spcPct val="100000"/>
              </a:lnSpc>
              <a:spcBef>
                <a:spcPts val="0"/>
              </a:spcBef>
              <a:spcAft>
                <a:spcPts val="0"/>
              </a:spcAft>
              <a:buClr>
                <a:schemeClr val="lt1"/>
              </a:buClr>
              <a:buSzPct val="100000"/>
              <a:buNone/>
              <a:defRPr sz="1600">
                <a:solidFill>
                  <a:schemeClr val="lt1"/>
                </a:solidFill>
              </a:defRPr>
            </a:lvl4pPr>
            <a:lvl5pPr lvl="4" algn="ctr">
              <a:lnSpc>
                <a:spcPct val="100000"/>
              </a:lnSpc>
              <a:spcBef>
                <a:spcPts val="0"/>
              </a:spcBef>
              <a:spcAft>
                <a:spcPts val="0"/>
              </a:spcAft>
              <a:buClr>
                <a:schemeClr val="lt1"/>
              </a:buClr>
              <a:buSzPct val="100000"/>
              <a:buNone/>
              <a:defRPr sz="1600">
                <a:solidFill>
                  <a:schemeClr val="lt1"/>
                </a:solidFill>
              </a:defRPr>
            </a:lvl5pPr>
            <a:lvl6pPr lvl="5" algn="ctr">
              <a:lnSpc>
                <a:spcPct val="100000"/>
              </a:lnSpc>
              <a:spcBef>
                <a:spcPts val="0"/>
              </a:spcBef>
              <a:spcAft>
                <a:spcPts val="0"/>
              </a:spcAft>
              <a:buClr>
                <a:schemeClr val="lt1"/>
              </a:buClr>
              <a:buSzPct val="100000"/>
              <a:buNone/>
              <a:defRPr sz="1600">
                <a:solidFill>
                  <a:schemeClr val="lt1"/>
                </a:solidFill>
              </a:defRPr>
            </a:lvl6pPr>
            <a:lvl7pPr lvl="6" algn="ctr">
              <a:lnSpc>
                <a:spcPct val="100000"/>
              </a:lnSpc>
              <a:spcBef>
                <a:spcPts val="0"/>
              </a:spcBef>
              <a:spcAft>
                <a:spcPts val="0"/>
              </a:spcAft>
              <a:buClr>
                <a:schemeClr val="lt1"/>
              </a:buClr>
              <a:buSzPct val="100000"/>
              <a:buNone/>
              <a:defRPr sz="1600">
                <a:solidFill>
                  <a:schemeClr val="lt1"/>
                </a:solidFill>
              </a:defRPr>
            </a:lvl7pPr>
            <a:lvl8pPr lvl="7" algn="ctr">
              <a:lnSpc>
                <a:spcPct val="100000"/>
              </a:lnSpc>
              <a:spcBef>
                <a:spcPts val="0"/>
              </a:spcBef>
              <a:spcAft>
                <a:spcPts val="0"/>
              </a:spcAft>
              <a:buClr>
                <a:schemeClr val="lt1"/>
              </a:buClr>
              <a:buSzPct val="100000"/>
              <a:buNone/>
              <a:defRPr sz="1600">
                <a:solidFill>
                  <a:schemeClr val="lt1"/>
                </a:solidFill>
              </a:defRPr>
            </a:lvl8pPr>
            <a:lvl9pPr lvl="8" algn="ctr">
              <a:lnSpc>
                <a:spcPct val="100000"/>
              </a:lnSpc>
              <a:spcBef>
                <a:spcPts val="0"/>
              </a:spcBef>
              <a:spcAft>
                <a:spcPts val="0"/>
              </a:spcAft>
              <a:buClr>
                <a:schemeClr val="lt1"/>
              </a:buClr>
              <a:buSzPct val="1000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rIns="91425" wrap="square" tIns="91425"/>
          <a:lstStyle>
            <a:lvl1pPr lvl="0" algn="ctr">
              <a:spcBef>
                <a:spcPts val="0"/>
              </a:spcBef>
              <a:buClr>
                <a:schemeClr val="dk2"/>
              </a:buClr>
              <a:buSzPct val="100000"/>
              <a:defRPr sz="8600">
                <a:solidFill>
                  <a:schemeClr val="dk2"/>
                </a:solidFill>
              </a:defRPr>
            </a:lvl1pPr>
            <a:lvl2pPr lvl="1" algn="ctr">
              <a:spcBef>
                <a:spcPts val="0"/>
              </a:spcBef>
              <a:buClr>
                <a:schemeClr val="dk2"/>
              </a:buClr>
              <a:buSzPct val="100000"/>
              <a:defRPr sz="8600">
                <a:solidFill>
                  <a:schemeClr val="dk2"/>
                </a:solidFill>
              </a:defRPr>
            </a:lvl2pPr>
            <a:lvl3pPr lvl="2" algn="ctr">
              <a:spcBef>
                <a:spcPts val="0"/>
              </a:spcBef>
              <a:buClr>
                <a:schemeClr val="dk2"/>
              </a:buClr>
              <a:buSzPct val="100000"/>
              <a:defRPr sz="8600">
                <a:solidFill>
                  <a:schemeClr val="dk2"/>
                </a:solidFill>
              </a:defRPr>
            </a:lvl3pPr>
            <a:lvl4pPr lvl="3" algn="ctr">
              <a:spcBef>
                <a:spcPts val="0"/>
              </a:spcBef>
              <a:buClr>
                <a:schemeClr val="dk2"/>
              </a:buClr>
              <a:buSzPct val="100000"/>
              <a:defRPr sz="8600">
                <a:solidFill>
                  <a:schemeClr val="dk2"/>
                </a:solidFill>
              </a:defRPr>
            </a:lvl4pPr>
            <a:lvl5pPr lvl="4" algn="ctr">
              <a:spcBef>
                <a:spcPts val="0"/>
              </a:spcBef>
              <a:buClr>
                <a:schemeClr val="dk2"/>
              </a:buClr>
              <a:buSzPct val="100000"/>
              <a:defRPr sz="8600">
                <a:solidFill>
                  <a:schemeClr val="dk2"/>
                </a:solidFill>
              </a:defRPr>
            </a:lvl5pPr>
            <a:lvl6pPr lvl="5" algn="ctr">
              <a:spcBef>
                <a:spcPts val="0"/>
              </a:spcBef>
              <a:buClr>
                <a:schemeClr val="dk2"/>
              </a:buClr>
              <a:buSzPct val="100000"/>
              <a:defRPr sz="8600">
                <a:solidFill>
                  <a:schemeClr val="dk2"/>
                </a:solidFill>
              </a:defRPr>
            </a:lvl6pPr>
            <a:lvl7pPr lvl="6" algn="ctr">
              <a:spcBef>
                <a:spcPts val="0"/>
              </a:spcBef>
              <a:buClr>
                <a:schemeClr val="dk2"/>
              </a:buClr>
              <a:buSzPct val="100000"/>
              <a:defRPr sz="8600">
                <a:solidFill>
                  <a:schemeClr val="dk2"/>
                </a:solidFill>
              </a:defRPr>
            </a:lvl7pPr>
            <a:lvl8pPr lvl="7" algn="ctr">
              <a:spcBef>
                <a:spcPts val="0"/>
              </a:spcBef>
              <a:buClr>
                <a:schemeClr val="dk2"/>
              </a:buClr>
              <a:buSzPct val="100000"/>
              <a:defRPr sz="8600">
                <a:solidFill>
                  <a:schemeClr val="dk2"/>
                </a:solidFill>
              </a:defRPr>
            </a:lvl8pPr>
            <a:lvl9pPr lvl="8" algn="ctr">
              <a:spcBef>
                <a:spcPts val="0"/>
              </a:spcBef>
              <a:buClr>
                <a:schemeClr val="dk2"/>
              </a:buClr>
              <a:buSzPct val="100000"/>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rIns="91425" wrap="square" tIns="91425"/>
          <a:lstStyle>
            <a:lvl1pPr lvl="0" algn="ctr">
              <a:spcBef>
                <a:spcPts val="0"/>
              </a:spcBef>
              <a:buClr>
                <a:schemeClr val="dk2"/>
              </a:buClr>
              <a:buSzPct val="100000"/>
              <a:defRPr sz="3200">
                <a:solidFill>
                  <a:schemeClr val="dk2"/>
                </a:solidFill>
              </a:defRPr>
            </a:lvl1pPr>
            <a:lvl2pPr lvl="1" algn="ctr">
              <a:spcBef>
                <a:spcPts val="0"/>
              </a:spcBef>
              <a:buClr>
                <a:schemeClr val="dk2"/>
              </a:buClr>
              <a:buSzPct val="100000"/>
              <a:defRPr sz="3200">
                <a:solidFill>
                  <a:schemeClr val="dk2"/>
                </a:solidFill>
              </a:defRPr>
            </a:lvl2pPr>
            <a:lvl3pPr lvl="2" algn="ctr">
              <a:spcBef>
                <a:spcPts val="0"/>
              </a:spcBef>
              <a:buClr>
                <a:schemeClr val="dk2"/>
              </a:buClr>
              <a:buSzPct val="100000"/>
              <a:defRPr sz="3200">
                <a:solidFill>
                  <a:schemeClr val="dk2"/>
                </a:solidFill>
              </a:defRPr>
            </a:lvl3pPr>
            <a:lvl4pPr lvl="3" algn="ctr">
              <a:spcBef>
                <a:spcPts val="0"/>
              </a:spcBef>
              <a:buClr>
                <a:schemeClr val="dk2"/>
              </a:buClr>
              <a:buSzPct val="100000"/>
              <a:defRPr sz="3200">
                <a:solidFill>
                  <a:schemeClr val="dk2"/>
                </a:solidFill>
              </a:defRPr>
            </a:lvl4pPr>
            <a:lvl5pPr lvl="4" algn="ctr">
              <a:spcBef>
                <a:spcPts val="0"/>
              </a:spcBef>
              <a:buClr>
                <a:schemeClr val="dk2"/>
              </a:buClr>
              <a:buSzPct val="100000"/>
              <a:defRPr sz="3200">
                <a:solidFill>
                  <a:schemeClr val="dk2"/>
                </a:solidFill>
              </a:defRPr>
            </a:lvl5pPr>
            <a:lvl6pPr lvl="5" algn="ctr">
              <a:spcBef>
                <a:spcPts val="0"/>
              </a:spcBef>
              <a:buClr>
                <a:schemeClr val="dk2"/>
              </a:buClr>
              <a:buSzPct val="100000"/>
              <a:defRPr sz="3200">
                <a:solidFill>
                  <a:schemeClr val="dk2"/>
                </a:solidFill>
              </a:defRPr>
            </a:lvl6pPr>
            <a:lvl7pPr lvl="6" algn="ctr">
              <a:spcBef>
                <a:spcPts val="0"/>
              </a:spcBef>
              <a:buClr>
                <a:schemeClr val="dk2"/>
              </a:buClr>
              <a:buSzPct val="100000"/>
              <a:defRPr sz="3200">
                <a:solidFill>
                  <a:schemeClr val="dk2"/>
                </a:solidFill>
              </a:defRPr>
            </a:lvl7pPr>
            <a:lvl8pPr lvl="7" algn="ctr">
              <a:spcBef>
                <a:spcPts val="0"/>
              </a:spcBef>
              <a:buClr>
                <a:schemeClr val="dk2"/>
              </a:buClr>
              <a:buSzPct val="100000"/>
              <a:defRPr sz="3200">
                <a:solidFill>
                  <a:schemeClr val="dk2"/>
                </a:solidFill>
              </a:defRPr>
            </a:lvl8pPr>
            <a:lvl9pPr lvl="8" algn="ctr">
              <a:spcBef>
                <a:spcPts val="0"/>
              </a:spcBef>
              <a:buClr>
                <a:schemeClr val="dk2"/>
              </a:buClr>
              <a:buSzPct val="100000"/>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rIns="91425" wrap="square"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rIns="91425" wrap="square"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rIns="91425" wrap="square" tIns="91425">
            <a:noAutofit/>
          </a:bodyPr>
          <a:lstStyle/>
          <a:p>
            <a:pPr lvl="0">
              <a:spcBef>
                <a:spcPts val="0"/>
              </a:spcBef>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rIns="91425" wrap="square" tIns="91425"/>
          <a:lstStyle>
            <a:lvl1pPr lvl="0">
              <a:lnSpc>
                <a:spcPct val="100000"/>
              </a:lnSpc>
              <a:spcBef>
                <a:spcPts val="0"/>
              </a:spcBef>
              <a:spcAft>
                <a:spcPts val="0"/>
              </a:spcAft>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Nunito"/>
              <a:buNone/>
              <a:defRPr sz="2800">
                <a:solidFill>
                  <a:schemeClr val="lt1"/>
                </a:solidFill>
                <a:latin typeface="Nunito"/>
                <a:ea typeface="Nunito"/>
                <a:cs typeface="Nunito"/>
                <a:sym typeface="Nunito"/>
              </a:defRPr>
            </a:lvl1pPr>
            <a:lvl2pPr lvl="1">
              <a:spcBef>
                <a:spcPts val="0"/>
              </a:spcBef>
              <a:buClr>
                <a:schemeClr val="lt1"/>
              </a:buClr>
              <a:buSzPct val="100000"/>
              <a:buFont typeface="Nunito"/>
              <a:buNone/>
              <a:defRPr sz="2800">
                <a:solidFill>
                  <a:schemeClr val="lt1"/>
                </a:solidFill>
                <a:latin typeface="Nunito"/>
                <a:ea typeface="Nunito"/>
                <a:cs typeface="Nunito"/>
                <a:sym typeface="Nunito"/>
              </a:defRPr>
            </a:lvl2pPr>
            <a:lvl3pPr lvl="2">
              <a:spcBef>
                <a:spcPts val="0"/>
              </a:spcBef>
              <a:buClr>
                <a:schemeClr val="lt1"/>
              </a:buClr>
              <a:buSzPct val="100000"/>
              <a:buFont typeface="Nunito"/>
              <a:buNone/>
              <a:defRPr sz="2800">
                <a:solidFill>
                  <a:schemeClr val="lt1"/>
                </a:solidFill>
                <a:latin typeface="Nunito"/>
                <a:ea typeface="Nunito"/>
                <a:cs typeface="Nunito"/>
                <a:sym typeface="Nunito"/>
              </a:defRPr>
            </a:lvl3pPr>
            <a:lvl4pPr lvl="3">
              <a:spcBef>
                <a:spcPts val="0"/>
              </a:spcBef>
              <a:buClr>
                <a:schemeClr val="lt1"/>
              </a:buClr>
              <a:buSzPct val="100000"/>
              <a:buFont typeface="Nunito"/>
              <a:buNone/>
              <a:defRPr sz="2800">
                <a:solidFill>
                  <a:schemeClr val="lt1"/>
                </a:solidFill>
                <a:latin typeface="Nunito"/>
                <a:ea typeface="Nunito"/>
                <a:cs typeface="Nunito"/>
                <a:sym typeface="Nunito"/>
              </a:defRPr>
            </a:lvl4pPr>
            <a:lvl5pPr lvl="4">
              <a:spcBef>
                <a:spcPts val="0"/>
              </a:spcBef>
              <a:buClr>
                <a:schemeClr val="lt1"/>
              </a:buClr>
              <a:buSzPct val="100000"/>
              <a:buFont typeface="Nunito"/>
              <a:buNone/>
              <a:defRPr sz="2800">
                <a:solidFill>
                  <a:schemeClr val="lt1"/>
                </a:solidFill>
                <a:latin typeface="Nunito"/>
                <a:ea typeface="Nunito"/>
                <a:cs typeface="Nunito"/>
                <a:sym typeface="Nunito"/>
              </a:defRPr>
            </a:lvl5pPr>
            <a:lvl6pPr lvl="5">
              <a:spcBef>
                <a:spcPts val="0"/>
              </a:spcBef>
              <a:buClr>
                <a:schemeClr val="lt1"/>
              </a:buClr>
              <a:buSzPct val="100000"/>
              <a:buFont typeface="Nunito"/>
              <a:buNone/>
              <a:defRPr sz="2800">
                <a:solidFill>
                  <a:schemeClr val="lt1"/>
                </a:solidFill>
                <a:latin typeface="Nunito"/>
                <a:ea typeface="Nunito"/>
                <a:cs typeface="Nunito"/>
                <a:sym typeface="Nunito"/>
              </a:defRPr>
            </a:lvl6pPr>
            <a:lvl7pPr lvl="6">
              <a:spcBef>
                <a:spcPts val="0"/>
              </a:spcBef>
              <a:buClr>
                <a:schemeClr val="lt1"/>
              </a:buClr>
              <a:buSzPct val="100000"/>
              <a:buFont typeface="Nunito"/>
              <a:buNone/>
              <a:defRPr sz="2800">
                <a:solidFill>
                  <a:schemeClr val="lt1"/>
                </a:solidFill>
                <a:latin typeface="Nunito"/>
                <a:ea typeface="Nunito"/>
                <a:cs typeface="Nunito"/>
                <a:sym typeface="Nunito"/>
              </a:defRPr>
            </a:lvl7pPr>
            <a:lvl8pPr lvl="7">
              <a:spcBef>
                <a:spcPts val="0"/>
              </a:spcBef>
              <a:buClr>
                <a:schemeClr val="lt1"/>
              </a:buClr>
              <a:buSzPct val="100000"/>
              <a:buFont typeface="Nunito"/>
              <a:buNone/>
              <a:defRPr sz="2800">
                <a:solidFill>
                  <a:schemeClr val="lt1"/>
                </a:solidFill>
                <a:latin typeface="Nunito"/>
                <a:ea typeface="Nunito"/>
                <a:cs typeface="Nunito"/>
                <a:sym typeface="Nunito"/>
              </a:defRPr>
            </a:lvl8pPr>
            <a:lvl9pPr lvl="8">
              <a:spcBef>
                <a:spcPts val="0"/>
              </a:spcBef>
              <a:buClr>
                <a:schemeClr val="lt1"/>
              </a:buClr>
              <a:buSzPct val="1000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ct val="1000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590608"/>
            <a:ext cx="5361300" cy="1448100"/>
          </a:xfrm>
          <a:prstGeom prst="rect">
            <a:avLst/>
          </a:prstGeom>
        </p:spPr>
        <p:txBody>
          <a:bodyPr anchorCtr="0" anchor="ctr" bIns="91425" lIns="91425" rIns="91425" wrap="square" tIns="91425">
            <a:noAutofit/>
          </a:bodyPr>
          <a:lstStyle/>
          <a:p>
            <a:pPr lvl="0">
              <a:spcBef>
                <a:spcPts val="0"/>
              </a:spcBef>
              <a:buNone/>
            </a:pPr>
            <a:r>
              <a:rPr lang="en" sz="4800"/>
              <a:t>{Study Buddy}</a:t>
            </a:r>
          </a:p>
        </p:txBody>
      </p:sp>
      <p:sp>
        <p:nvSpPr>
          <p:cNvPr id="129" name="Shape 129"/>
          <p:cNvSpPr txBox="1"/>
          <p:nvPr>
            <p:ph idx="1" type="subTitle"/>
          </p:nvPr>
        </p:nvSpPr>
        <p:spPr>
          <a:xfrm>
            <a:off x="1891350" y="2969158"/>
            <a:ext cx="5361300" cy="522600"/>
          </a:xfrm>
          <a:prstGeom prst="rect">
            <a:avLst/>
          </a:prstGeom>
        </p:spPr>
        <p:txBody>
          <a:bodyPr anchorCtr="0" anchor="t" bIns="91425" lIns="91425" rIns="91425" wrap="square" tIns="91425">
            <a:noAutofit/>
          </a:bodyPr>
          <a:lstStyle/>
          <a:p>
            <a:pPr lvl="0">
              <a:spcBef>
                <a:spcPts val="0"/>
              </a:spcBef>
              <a:buNone/>
            </a:pPr>
            <a:r>
              <a:rPr lang="en"/>
              <a:t>A Caitlin Ard, Elena Davidson, Angela Kearns, and Ryan Adams</a:t>
            </a:r>
          </a:p>
          <a:p>
            <a:pPr lvl="0">
              <a:spcBef>
                <a:spcPts val="0"/>
              </a:spcBef>
              <a:buNone/>
            </a:pPr>
            <a:r>
              <a:rPr lang="en"/>
              <a:t>Production!</a:t>
            </a:r>
          </a:p>
        </p:txBody>
      </p:sp>
      <p:pic>
        <p:nvPicPr>
          <p:cNvPr id="130" name="Shape 130"/>
          <p:cNvPicPr preferRelativeResize="0"/>
          <p:nvPr/>
        </p:nvPicPr>
        <p:blipFill>
          <a:blip r:embed="rId3">
            <a:alphaModFix/>
          </a:blip>
          <a:stretch>
            <a:fillRect/>
          </a:stretch>
        </p:blipFill>
        <p:spPr>
          <a:xfrm>
            <a:off x="7423924" y="2725450"/>
            <a:ext cx="1444050" cy="215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a:spcBef>
                <a:spcPts val="0"/>
              </a:spcBef>
              <a:buNone/>
            </a:pPr>
            <a:r>
              <a:rPr lang="en"/>
              <a:t>2. Project Overview: </a:t>
            </a:r>
          </a:p>
        </p:txBody>
      </p:sp>
      <p:sp>
        <p:nvSpPr>
          <p:cNvPr id="136" name="Shape 136"/>
          <p:cNvSpPr txBox="1"/>
          <p:nvPr>
            <p:ph idx="1" type="body"/>
          </p:nvPr>
        </p:nvSpPr>
        <p:spPr>
          <a:xfrm>
            <a:off x="819150" y="1990725"/>
            <a:ext cx="7505700" cy="2448000"/>
          </a:xfrm>
          <a:prstGeom prst="rect">
            <a:avLst/>
          </a:prstGeom>
        </p:spPr>
        <p:txBody>
          <a:bodyPr anchorCtr="0" anchor="t" bIns="91425" lIns="91425" rIns="91425" wrap="square" tIns="91425">
            <a:noAutofit/>
          </a:bodyPr>
          <a:lstStyle/>
          <a:p>
            <a:pPr lvl="0">
              <a:spcBef>
                <a:spcPts val="0"/>
              </a:spcBef>
              <a:buNone/>
            </a:pPr>
            <a:r>
              <a:rPr lang="en"/>
              <a:t>Facebook, linkedin, and other networking sites use algorithms to aggregate factors and make educated guesses and suggest users to befriend others on the network.  </a:t>
            </a:r>
            <a:r>
              <a:rPr lang="en"/>
              <a:t>Simultaneously</a:t>
            </a:r>
            <a:r>
              <a:rPr lang="en"/>
              <a:t> the rise of social has brought about the proliferation of dozens of undesirable consequences, including scams, and fake news.  Users have become weary about connecting with individuals that they do not know.</a:t>
            </a:r>
          </a:p>
          <a:p>
            <a:pPr lvl="0">
              <a:spcBef>
                <a:spcPts val="0"/>
              </a:spcBef>
              <a:buNone/>
            </a:pPr>
            <a:r>
              <a:rPr lang="en"/>
              <a:t>Enter Study Buddy.  Study Buddy seeks to recreate the professional college atmosphere that was </a:t>
            </a:r>
            <a:r>
              <a:rPr lang="en"/>
              <a:t>commonplace</a:t>
            </a:r>
            <a:r>
              <a:rPr lang="en"/>
              <a:t> prior to social media, by providing a medium (Study Buddy App) for </a:t>
            </a:r>
            <a:r>
              <a:rPr lang="en"/>
              <a:t>individuals</a:t>
            </a:r>
            <a:r>
              <a:rPr lang="en"/>
              <a:t> to connect and meetup on college campuses for the purpose of studying.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3</a:t>
            </a:r>
            <a:r>
              <a:rPr lang="en"/>
              <a:t>. Architectural Drivers </a:t>
            </a:r>
          </a:p>
        </p:txBody>
      </p:sp>
      <p:sp>
        <p:nvSpPr>
          <p:cNvPr id="142" name="Shape 142"/>
          <p:cNvSpPr txBox="1"/>
          <p:nvPr>
            <p:ph idx="1" type="body"/>
          </p:nvPr>
        </p:nvSpPr>
        <p:spPr>
          <a:xfrm>
            <a:off x="519250" y="1646225"/>
            <a:ext cx="7942200" cy="2704800"/>
          </a:xfrm>
          <a:prstGeom prst="rect">
            <a:avLst/>
          </a:prstGeom>
        </p:spPr>
        <p:txBody>
          <a:bodyPr anchorCtr="0" anchor="t" bIns="91425" lIns="91425" rIns="91425" wrap="square" tIns="91425">
            <a:noAutofit/>
          </a:bodyPr>
          <a:lstStyle/>
          <a:p>
            <a:pPr indent="-317500" lvl="0" marL="457200" rtl="0">
              <a:spcBef>
                <a:spcPts val="0"/>
              </a:spcBef>
              <a:buSzPct val="100000"/>
              <a:buChar char="★"/>
            </a:pPr>
            <a:r>
              <a:rPr lang="en" sz="1400"/>
              <a:t>Users need to be able to interact via an APP, but not directly</a:t>
            </a:r>
          </a:p>
          <a:p>
            <a:pPr indent="-317500" lvl="0" marL="457200" rtl="0">
              <a:spcBef>
                <a:spcPts val="0"/>
              </a:spcBef>
              <a:buSzPct val="100000"/>
              <a:buChar char="★"/>
            </a:pPr>
            <a:r>
              <a:rPr lang="en" sz="1400"/>
              <a:t>User needs to have a good experience, i.e not be burdened with technical nonsense , and needs to be able to achieve end goal. </a:t>
            </a:r>
          </a:p>
          <a:p>
            <a:pPr indent="-317500" lvl="0" marL="457200" rtl="0">
              <a:spcBef>
                <a:spcPts val="0"/>
              </a:spcBef>
              <a:buSzPct val="100000"/>
              <a:buChar char="★"/>
            </a:pPr>
            <a:r>
              <a:rPr lang="en" sz="1400"/>
              <a:t>The application needs a source of long term memory, to remember users, and groups</a:t>
            </a:r>
          </a:p>
          <a:p>
            <a:pPr indent="-317500" lvl="0" marL="457200" rtl="0">
              <a:spcBef>
                <a:spcPts val="0"/>
              </a:spcBef>
              <a:buSzPct val="100000"/>
              <a:buChar char="★"/>
            </a:pPr>
            <a:r>
              <a:rPr lang="en" sz="1400"/>
              <a:t>The App needs a way to make sense of requests from users, and to fulfill these requests.</a:t>
            </a:r>
          </a:p>
          <a:p>
            <a:pPr indent="-317500" lvl="0" marL="457200" rtl="0">
              <a:spcBef>
                <a:spcPts val="0"/>
              </a:spcBef>
              <a:buSzPct val="100000"/>
              <a:buChar char="★"/>
            </a:pPr>
            <a:r>
              <a:rPr lang="en" sz="1400"/>
              <a:t>The App needs to be able to enforce certain requirements concerning the data it ingests. </a:t>
            </a:r>
          </a:p>
          <a:p>
            <a:pPr indent="-317500" lvl="0" marL="457200" rtl="0">
              <a:spcBef>
                <a:spcPts val="0"/>
              </a:spcBef>
              <a:buSzPct val="100000"/>
              <a:buChar char="★"/>
            </a:pPr>
            <a:r>
              <a:rPr lang="en" sz="1400"/>
              <a:t>The App needs to be flexible, allowing for user changes.</a:t>
            </a:r>
          </a:p>
          <a:p>
            <a:pPr indent="-317500" lvl="0" marL="457200" rtl="0">
              <a:spcBef>
                <a:spcPts val="0"/>
              </a:spcBef>
              <a:buSzPct val="100000"/>
              <a:buChar char="★"/>
            </a:pPr>
            <a:r>
              <a:rPr lang="en" sz="1400"/>
              <a:t>The App needs to be extensible, allowing modules to be able to integrated over time. </a:t>
            </a:r>
          </a:p>
          <a:p>
            <a:pPr indent="-317500" lvl="0" marL="457200" rtl="0">
              <a:spcBef>
                <a:spcPts val="0"/>
              </a:spcBef>
              <a:buSzPct val="100000"/>
              <a:buChar char="★"/>
            </a:pPr>
            <a:r>
              <a:rPr lang="en" sz="1400"/>
              <a:t>The App needs to be able to fulfill requests in a reasonable time as enumerated in the initial requirements doc.</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750850" y="312800"/>
            <a:ext cx="7505700" cy="954600"/>
          </a:xfrm>
          <a:prstGeom prst="rect">
            <a:avLst/>
          </a:prstGeom>
        </p:spPr>
        <p:txBody>
          <a:bodyPr anchorCtr="0" anchor="t" bIns="91425" lIns="91425" rIns="91425" wrap="square" tIns="91425">
            <a:noAutofit/>
          </a:bodyPr>
          <a:lstStyle/>
          <a:p>
            <a:pPr lvl="0">
              <a:spcBef>
                <a:spcPts val="0"/>
              </a:spcBef>
              <a:buNone/>
            </a:pPr>
            <a:r>
              <a:rPr lang="en"/>
              <a:t>4</a:t>
            </a:r>
            <a:r>
              <a:rPr lang="en"/>
              <a:t>. Architectural Style Choices</a:t>
            </a:r>
          </a:p>
          <a:p>
            <a:pPr lvl="0" rtl="0">
              <a:spcBef>
                <a:spcPts val="0"/>
              </a:spcBef>
              <a:buNone/>
            </a:pPr>
            <a:r>
              <a:rPr lang="en"/>
              <a:t>(Present 2 Candidates &amp;&amp; State Choice)</a:t>
            </a:r>
          </a:p>
        </p:txBody>
      </p:sp>
      <p:sp>
        <p:nvSpPr>
          <p:cNvPr id="148" name="Shape 148"/>
          <p:cNvSpPr txBox="1"/>
          <p:nvPr>
            <p:ph idx="1" type="body"/>
          </p:nvPr>
        </p:nvSpPr>
        <p:spPr>
          <a:xfrm>
            <a:off x="368975" y="1318350"/>
            <a:ext cx="4111800" cy="15915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400"/>
              <a:t>Candidate 1: Client Server </a:t>
            </a:r>
          </a:p>
          <a:p>
            <a:pPr indent="-317500" lvl="0" marL="457200" rtl="0">
              <a:spcBef>
                <a:spcPts val="0"/>
              </a:spcBef>
              <a:buSzPct val="100000"/>
            </a:pPr>
            <a:r>
              <a:rPr lang="en" sz="1400"/>
              <a:t>Allows user to interact with data in a controlled manner, and does not give access to all data</a:t>
            </a:r>
          </a:p>
          <a:p>
            <a:pPr indent="-317500" lvl="0" marL="457200" rtl="0">
              <a:spcBef>
                <a:spcPts val="0"/>
              </a:spcBef>
              <a:buSzPct val="100000"/>
            </a:pPr>
            <a:r>
              <a:rPr lang="en" sz="1400"/>
              <a:t>long term data storage</a:t>
            </a:r>
          </a:p>
        </p:txBody>
      </p:sp>
      <p:sp>
        <p:nvSpPr>
          <p:cNvPr id="149" name="Shape 149"/>
          <p:cNvSpPr txBox="1"/>
          <p:nvPr>
            <p:ph idx="1" type="body"/>
          </p:nvPr>
        </p:nvSpPr>
        <p:spPr>
          <a:xfrm>
            <a:off x="4528750" y="1318350"/>
            <a:ext cx="4194300" cy="15915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400"/>
              <a:t>Candidate 2: N-Tier (3-Tier)</a:t>
            </a:r>
          </a:p>
          <a:p>
            <a:pPr indent="-317500" lvl="0" marL="457200" rtl="0">
              <a:spcBef>
                <a:spcPts val="0"/>
              </a:spcBef>
              <a:buSzPct val="100000"/>
            </a:pPr>
            <a:r>
              <a:rPr lang="en" sz="1400"/>
              <a:t> </a:t>
            </a:r>
            <a:r>
              <a:rPr lang="en" sz="1400"/>
              <a:t>Separates</a:t>
            </a:r>
            <a:r>
              <a:rPr lang="en" sz="1400"/>
              <a:t> into Presentation, Logic, and Data Tier</a:t>
            </a:r>
          </a:p>
          <a:p>
            <a:pPr indent="-317500" lvl="0" marL="457200" rtl="0">
              <a:spcBef>
                <a:spcPts val="0"/>
              </a:spcBef>
              <a:buSzPct val="100000"/>
            </a:pPr>
            <a:r>
              <a:rPr lang="en" sz="1400"/>
              <a:t>Greater control for logic necessary in the app</a:t>
            </a:r>
          </a:p>
          <a:p>
            <a:pPr indent="-317500" lvl="0" marL="457200" rtl="0">
              <a:spcBef>
                <a:spcPts val="0"/>
              </a:spcBef>
              <a:buSzPct val="100000"/>
            </a:pPr>
            <a:r>
              <a:rPr lang="en" sz="1400"/>
              <a:t>Long term data storage</a:t>
            </a:r>
          </a:p>
        </p:txBody>
      </p:sp>
      <p:sp>
        <p:nvSpPr>
          <p:cNvPr id="150" name="Shape 150"/>
          <p:cNvSpPr txBox="1"/>
          <p:nvPr>
            <p:ph idx="1" type="body"/>
          </p:nvPr>
        </p:nvSpPr>
        <p:spPr>
          <a:xfrm>
            <a:off x="2611575" y="3144250"/>
            <a:ext cx="4111800" cy="15915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400"/>
              <a:t>Choice</a:t>
            </a:r>
            <a:r>
              <a:rPr lang="en" sz="1400"/>
              <a:t>: N-Tier (3-Tier)</a:t>
            </a:r>
          </a:p>
          <a:p>
            <a:pPr indent="-317500" lvl="0" marL="457200" rtl="0">
              <a:spcBef>
                <a:spcPts val="0"/>
              </a:spcBef>
              <a:buSzPct val="100000"/>
            </a:pPr>
            <a:r>
              <a:rPr lang="en" sz="1400"/>
              <a:t>All the </a:t>
            </a:r>
            <a:r>
              <a:rPr lang="en" sz="1400"/>
              <a:t>benefits</a:t>
            </a:r>
            <a:r>
              <a:rPr lang="en" sz="1400"/>
              <a:t> of client Server</a:t>
            </a:r>
          </a:p>
          <a:p>
            <a:pPr indent="-317500" lvl="0" marL="457200" rtl="0">
              <a:spcBef>
                <a:spcPts val="0"/>
              </a:spcBef>
              <a:buSzPct val="100000"/>
            </a:pPr>
            <a:r>
              <a:rPr lang="en" sz="1400"/>
              <a:t>More control over logic and what we chose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91825" y="510900"/>
            <a:ext cx="7505700" cy="568500"/>
          </a:xfrm>
          <a:prstGeom prst="rect">
            <a:avLst/>
          </a:prstGeom>
        </p:spPr>
        <p:txBody>
          <a:bodyPr anchorCtr="0" anchor="t" bIns="91425" lIns="91425" rIns="91425" wrap="square" tIns="91425">
            <a:noAutofit/>
          </a:bodyPr>
          <a:lstStyle/>
          <a:p>
            <a:pPr lvl="0" rtl="0">
              <a:spcBef>
                <a:spcPts val="0"/>
              </a:spcBef>
              <a:buNone/>
            </a:pPr>
            <a:r>
              <a:rPr lang="en" sz="2400"/>
              <a:t>5. Architecture Slide, with short description.</a:t>
            </a:r>
          </a:p>
        </p:txBody>
      </p:sp>
      <p:cxnSp>
        <p:nvCxnSpPr>
          <p:cNvPr id="156" name="Shape 156"/>
          <p:cNvCxnSpPr/>
          <p:nvPr/>
        </p:nvCxnSpPr>
        <p:spPr>
          <a:xfrm>
            <a:off x="1021025" y="1680525"/>
            <a:ext cx="65100" cy="669300"/>
          </a:xfrm>
          <a:prstGeom prst="straightConnector1">
            <a:avLst/>
          </a:prstGeom>
          <a:noFill/>
          <a:ln cap="flat" cmpd="sng" w="9525">
            <a:solidFill>
              <a:schemeClr val="dk2"/>
            </a:solidFill>
            <a:prstDash val="solid"/>
            <a:round/>
            <a:headEnd len="lg" w="lg" type="none"/>
            <a:tailEnd len="lg" w="lg" type="triangle"/>
          </a:ln>
        </p:spPr>
      </p:cxnSp>
      <p:cxnSp>
        <p:nvCxnSpPr>
          <p:cNvPr id="157" name="Shape 157"/>
          <p:cNvCxnSpPr/>
          <p:nvPr/>
        </p:nvCxnSpPr>
        <p:spPr>
          <a:xfrm>
            <a:off x="1454950" y="3394938"/>
            <a:ext cx="1024500" cy="464400"/>
          </a:xfrm>
          <a:prstGeom prst="straightConnector1">
            <a:avLst/>
          </a:prstGeom>
          <a:noFill/>
          <a:ln cap="flat" cmpd="sng" w="9525">
            <a:solidFill>
              <a:schemeClr val="dk2"/>
            </a:solidFill>
            <a:prstDash val="solid"/>
            <a:round/>
            <a:headEnd len="lg" w="lg" type="none"/>
            <a:tailEnd len="lg" w="lg" type="triangle"/>
          </a:ln>
        </p:spPr>
      </p:cxnSp>
      <p:grpSp>
        <p:nvGrpSpPr>
          <p:cNvPr id="158" name="Shape 158"/>
          <p:cNvGrpSpPr/>
          <p:nvPr/>
        </p:nvGrpSpPr>
        <p:grpSpPr>
          <a:xfrm>
            <a:off x="2390780" y="4166743"/>
            <a:ext cx="3736589" cy="539696"/>
            <a:chOff x="5834225" y="1800200"/>
            <a:chExt cx="2701800" cy="2639100"/>
          </a:xfrm>
        </p:grpSpPr>
        <p:sp>
          <p:nvSpPr>
            <p:cNvPr id="159" name="Shape 159"/>
            <p:cNvSpPr/>
            <p:nvPr/>
          </p:nvSpPr>
          <p:spPr>
            <a:xfrm>
              <a:off x="5834225" y="1800200"/>
              <a:ext cx="2701800" cy="2639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0" name="Shape 160"/>
            <p:cNvSpPr txBox="1"/>
            <p:nvPr/>
          </p:nvSpPr>
          <p:spPr>
            <a:xfrm>
              <a:off x="5834225" y="1800200"/>
              <a:ext cx="2667900" cy="2560200"/>
            </a:xfrm>
            <a:prstGeom prst="rect">
              <a:avLst/>
            </a:prstGeom>
            <a:noFill/>
            <a:ln>
              <a:noFill/>
            </a:ln>
          </p:spPr>
          <p:txBody>
            <a:bodyPr anchorCtr="0" anchor="t" bIns="91425" lIns="91425" rIns="91425" wrap="square" tIns="91425">
              <a:noAutofit/>
            </a:bodyPr>
            <a:lstStyle/>
            <a:p>
              <a:pPr lvl="0" rtl="0" algn="ctr">
                <a:spcBef>
                  <a:spcPts val="0"/>
                </a:spcBef>
                <a:buNone/>
              </a:pPr>
              <a:r>
                <a:rPr lang="en"/>
                <a:t>SQLite Database</a:t>
              </a:r>
            </a:p>
          </p:txBody>
        </p:sp>
      </p:grpSp>
      <p:grpSp>
        <p:nvGrpSpPr>
          <p:cNvPr id="161" name="Shape 161"/>
          <p:cNvGrpSpPr/>
          <p:nvPr/>
        </p:nvGrpSpPr>
        <p:grpSpPr>
          <a:xfrm>
            <a:off x="2457513" y="1079398"/>
            <a:ext cx="3853229" cy="450701"/>
            <a:chOff x="1021600" y="3094300"/>
            <a:chExt cx="1430725" cy="1387200"/>
          </a:xfrm>
        </p:grpSpPr>
        <p:sp>
          <p:nvSpPr>
            <p:cNvPr id="162" name="Shape 162"/>
            <p:cNvSpPr/>
            <p:nvPr/>
          </p:nvSpPr>
          <p:spPr>
            <a:xfrm>
              <a:off x="1034225" y="3094300"/>
              <a:ext cx="1418100" cy="138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3" name="Shape 163"/>
            <p:cNvSpPr txBox="1"/>
            <p:nvPr/>
          </p:nvSpPr>
          <p:spPr>
            <a:xfrm>
              <a:off x="1021600" y="3094300"/>
              <a:ext cx="1376100" cy="1349400"/>
            </a:xfrm>
            <a:prstGeom prst="rect">
              <a:avLst/>
            </a:prstGeom>
            <a:noFill/>
            <a:ln>
              <a:noFill/>
            </a:ln>
          </p:spPr>
          <p:txBody>
            <a:bodyPr anchorCtr="0" anchor="t" bIns="91425" lIns="91425" rIns="91425" wrap="square" tIns="91425">
              <a:noAutofit/>
            </a:bodyPr>
            <a:lstStyle/>
            <a:p>
              <a:pPr lvl="0" rtl="0" algn="ctr">
                <a:spcBef>
                  <a:spcPts val="0"/>
                </a:spcBef>
                <a:buNone/>
              </a:pPr>
              <a:r>
                <a:rPr lang="en"/>
                <a:t>Study Buddy - App</a:t>
              </a:r>
            </a:p>
          </p:txBody>
        </p:sp>
      </p:grpSp>
      <p:grpSp>
        <p:nvGrpSpPr>
          <p:cNvPr id="164" name="Shape 164"/>
          <p:cNvGrpSpPr/>
          <p:nvPr/>
        </p:nvGrpSpPr>
        <p:grpSpPr>
          <a:xfrm>
            <a:off x="2526808" y="2433820"/>
            <a:ext cx="3811400" cy="448647"/>
            <a:chOff x="5834215" y="1800200"/>
            <a:chExt cx="2785500" cy="2639100"/>
          </a:xfrm>
        </p:grpSpPr>
        <p:sp>
          <p:nvSpPr>
            <p:cNvPr id="165" name="Shape 165"/>
            <p:cNvSpPr/>
            <p:nvPr/>
          </p:nvSpPr>
          <p:spPr>
            <a:xfrm>
              <a:off x="5834225" y="1800200"/>
              <a:ext cx="2701800" cy="2639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66" name="Shape 166"/>
            <p:cNvSpPr txBox="1"/>
            <p:nvPr/>
          </p:nvSpPr>
          <p:spPr>
            <a:xfrm>
              <a:off x="5834215" y="1800232"/>
              <a:ext cx="2785500" cy="2560200"/>
            </a:xfrm>
            <a:prstGeom prst="rect">
              <a:avLst/>
            </a:prstGeom>
            <a:noFill/>
            <a:ln>
              <a:noFill/>
            </a:ln>
          </p:spPr>
          <p:txBody>
            <a:bodyPr anchorCtr="0" anchor="t" bIns="91425" lIns="91425" rIns="91425" wrap="square" tIns="91425">
              <a:noAutofit/>
            </a:bodyPr>
            <a:lstStyle/>
            <a:p>
              <a:pPr lvl="0" rtl="0" algn="ctr">
                <a:spcBef>
                  <a:spcPts val="0"/>
                </a:spcBef>
                <a:buNone/>
              </a:pPr>
              <a:r>
                <a:rPr lang="en"/>
                <a:t>Logic Layer</a:t>
              </a:r>
            </a:p>
          </p:txBody>
        </p:sp>
      </p:grpSp>
      <p:sp>
        <p:nvSpPr>
          <p:cNvPr id="167" name="Shape 167"/>
          <p:cNvSpPr txBox="1"/>
          <p:nvPr/>
        </p:nvSpPr>
        <p:spPr>
          <a:xfrm>
            <a:off x="553275" y="1263675"/>
            <a:ext cx="1536900" cy="409800"/>
          </a:xfrm>
          <a:prstGeom prst="rect">
            <a:avLst/>
          </a:prstGeom>
          <a:noFill/>
          <a:ln>
            <a:noFill/>
          </a:ln>
        </p:spPr>
        <p:txBody>
          <a:bodyPr anchorCtr="0" anchor="t" bIns="91425" lIns="91425" rIns="91425" wrap="square" tIns="91425">
            <a:noAutofit/>
          </a:bodyPr>
          <a:lstStyle/>
          <a:p>
            <a:pPr lvl="0">
              <a:spcBef>
                <a:spcPts val="0"/>
              </a:spcBef>
              <a:buNone/>
            </a:pPr>
            <a:r>
              <a:rPr lang="en"/>
              <a:t>User Request</a:t>
            </a:r>
          </a:p>
        </p:txBody>
      </p:sp>
      <p:sp>
        <p:nvSpPr>
          <p:cNvPr id="168" name="Shape 168"/>
          <p:cNvSpPr txBox="1"/>
          <p:nvPr/>
        </p:nvSpPr>
        <p:spPr>
          <a:xfrm>
            <a:off x="143425" y="2370225"/>
            <a:ext cx="2274600" cy="717300"/>
          </a:xfrm>
          <a:prstGeom prst="rect">
            <a:avLst/>
          </a:prstGeom>
          <a:noFill/>
          <a:ln>
            <a:noFill/>
          </a:ln>
        </p:spPr>
        <p:txBody>
          <a:bodyPr anchorCtr="0" anchor="t" bIns="91425" lIns="91425" rIns="91425" wrap="square" tIns="91425">
            <a:noAutofit/>
          </a:bodyPr>
          <a:lstStyle/>
          <a:p>
            <a:pPr lvl="0">
              <a:spcBef>
                <a:spcPts val="0"/>
              </a:spcBef>
              <a:buNone/>
            </a:pPr>
            <a:r>
              <a:rPr lang="en" sz="1000"/>
              <a:t>Coordinate Query with User Info and User Input</a:t>
            </a:r>
          </a:p>
        </p:txBody>
      </p:sp>
      <p:sp>
        <p:nvSpPr>
          <p:cNvPr id="169" name="Shape 169"/>
          <p:cNvSpPr txBox="1"/>
          <p:nvPr/>
        </p:nvSpPr>
        <p:spPr>
          <a:xfrm>
            <a:off x="884625" y="2950950"/>
            <a:ext cx="874200" cy="409800"/>
          </a:xfrm>
          <a:prstGeom prst="rect">
            <a:avLst/>
          </a:prstGeom>
          <a:noFill/>
          <a:ln>
            <a:noFill/>
          </a:ln>
        </p:spPr>
        <p:txBody>
          <a:bodyPr anchorCtr="0" anchor="t" bIns="91425" lIns="91425" rIns="91425" wrap="square" tIns="91425">
            <a:noAutofit/>
          </a:bodyPr>
          <a:lstStyle/>
          <a:p>
            <a:pPr lvl="0">
              <a:spcBef>
                <a:spcPts val="0"/>
              </a:spcBef>
              <a:buNone/>
            </a:pPr>
            <a:r>
              <a:rPr lang="en"/>
              <a:t>Query</a:t>
            </a:r>
          </a:p>
        </p:txBody>
      </p:sp>
      <p:cxnSp>
        <p:nvCxnSpPr>
          <p:cNvPr id="170" name="Shape 170"/>
          <p:cNvCxnSpPr/>
          <p:nvPr/>
        </p:nvCxnSpPr>
        <p:spPr>
          <a:xfrm flipH="1" rot="10800000">
            <a:off x="5548650" y="3531538"/>
            <a:ext cx="1090800" cy="516000"/>
          </a:xfrm>
          <a:prstGeom prst="straightConnector1">
            <a:avLst/>
          </a:prstGeom>
          <a:noFill/>
          <a:ln cap="flat" cmpd="sng" w="9525">
            <a:solidFill>
              <a:schemeClr val="dk2"/>
            </a:solidFill>
            <a:prstDash val="solid"/>
            <a:round/>
            <a:headEnd len="lg" w="lg" type="none"/>
            <a:tailEnd len="lg" w="lg" type="triangle"/>
          </a:ln>
        </p:spPr>
      </p:cxnSp>
      <p:sp>
        <p:nvSpPr>
          <p:cNvPr id="171" name="Shape 171"/>
          <p:cNvSpPr txBox="1"/>
          <p:nvPr/>
        </p:nvSpPr>
        <p:spPr>
          <a:xfrm>
            <a:off x="6515225" y="2950950"/>
            <a:ext cx="1536900" cy="409800"/>
          </a:xfrm>
          <a:prstGeom prst="rect">
            <a:avLst/>
          </a:prstGeom>
          <a:noFill/>
          <a:ln>
            <a:noFill/>
          </a:ln>
        </p:spPr>
        <p:txBody>
          <a:bodyPr anchorCtr="0" anchor="t" bIns="91425" lIns="91425" rIns="91425" wrap="square" tIns="91425">
            <a:noAutofit/>
          </a:bodyPr>
          <a:lstStyle/>
          <a:p>
            <a:pPr lvl="0" rtl="0">
              <a:spcBef>
                <a:spcPts val="0"/>
              </a:spcBef>
              <a:buNone/>
            </a:pPr>
            <a:r>
              <a:rPr lang="en"/>
              <a:t>Returns Data</a:t>
            </a:r>
          </a:p>
        </p:txBody>
      </p:sp>
      <p:cxnSp>
        <p:nvCxnSpPr>
          <p:cNvPr id="172" name="Shape 172"/>
          <p:cNvCxnSpPr/>
          <p:nvPr/>
        </p:nvCxnSpPr>
        <p:spPr>
          <a:xfrm flipH="1" rot="10800000">
            <a:off x="7019375" y="2479463"/>
            <a:ext cx="63900" cy="519300"/>
          </a:xfrm>
          <a:prstGeom prst="straightConnector1">
            <a:avLst/>
          </a:prstGeom>
          <a:noFill/>
          <a:ln cap="flat" cmpd="sng" w="9525">
            <a:solidFill>
              <a:schemeClr val="dk2"/>
            </a:solidFill>
            <a:prstDash val="solid"/>
            <a:round/>
            <a:headEnd len="lg" w="lg" type="none"/>
            <a:tailEnd len="lg" w="lg" type="triangle"/>
          </a:ln>
        </p:spPr>
      </p:cxnSp>
      <p:sp>
        <p:nvSpPr>
          <p:cNvPr id="173" name="Shape 173"/>
          <p:cNvSpPr txBox="1"/>
          <p:nvPr/>
        </p:nvSpPr>
        <p:spPr>
          <a:xfrm>
            <a:off x="6407175" y="1910975"/>
            <a:ext cx="2022000" cy="568500"/>
          </a:xfrm>
          <a:prstGeom prst="rect">
            <a:avLst/>
          </a:prstGeom>
          <a:noFill/>
          <a:ln>
            <a:noFill/>
          </a:ln>
        </p:spPr>
        <p:txBody>
          <a:bodyPr anchorCtr="0" anchor="t" bIns="91425" lIns="91425" rIns="91425" wrap="square" tIns="91425">
            <a:noAutofit/>
          </a:bodyPr>
          <a:lstStyle/>
          <a:p>
            <a:pPr lvl="0">
              <a:spcBef>
                <a:spcPts val="0"/>
              </a:spcBef>
              <a:buNone/>
            </a:pPr>
            <a:r>
              <a:rPr lang="en" sz="1200"/>
              <a:t>Process Data </a:t>
            </a:r>
          </a:p>
          <a:p>
            <a:pPr lvl="0">
              <a:spcBef>
                <a:spcPts val="0"/>
              </a:spcBef>
              <a:buNone/>
            </a:pPr>
            <a:r>
              <a:rPr lang="en" sz="1200"/>
              <a:t>(If Necessary)</a:t>
            </a:r>
          </a:p>
        </p:txBody>
      </p:sp>
      <p:cxnSp>
        <p:nvCxnSpPr>
          <p:cNvPr id="174" name="Shape 174"/>
          <p:cNvCxnSpPr/>
          <p:nvPr/>
        </p:nvCxnSpPr>
        <p:spPr>
          <a:xfrm rot="10800000">
            <a:off x="6922775" y="1379813"/>
            <a:ext cx="257100" cy="384600"/>
          </a:xfrm>
          <a:prstGeom prst="straightConnector1">
            <a:avLst/>
          </a:prstGeom>
          <a:noFill/>
          <a:ln cap="flat" cmpd="sng" w="9525">
            <a:solidFill>
              <a:schemeClr val="dk2"/>
            </a:solidFill>
            <a:prstDash val="solid"/>
            <a:round/>
            <a:headEnd len="lg" w="lg" type="none"/>
            <a:tailEnd len="lg" w="lg" type="triangle"/>
          </a:ln>
        </p:spPr>
      </p:cxnSp>
      <p:sp>
        <p:nvSpPr>
          <p:cNvPr id="175" name="Shape 175"/>
          <p:cNvSpPr txBox="1"/>
          <p:nvPr/>
        </p:nvSpPr>
        <p:spPr>
          <a:xfrm>
            <a:off x="6475475" y="988925"/>
            <a:ext cx="2022000" cy="356700"/>
          </a:xfrm>
          <a:prstGeom prst="rect">
            <a:avLst/>
          </a:prstGeom>
          <a:noFill/>
          <a:ln>
            <a:noFill/>
          </a:ln>
        </p:spPr>
        <p:txBody>
          <a:bodyPr anchorCtr="0" anchor="t" bIns="91425" lIns="91425" rIns="91425" wrap="square" tIns="91425">
            <a:noAutofit/>
          </a:bodyPr>
          <a:lstStyle/>
          <a:p>
            <a:pPr lvl="0" rtl="0">
              <a:spcBef>
                <a:spcPts val="0"/>
              </a:spcBef>
              <a:buNone/>
            </a:pPr>
            <a:r>
              <a:rPr lang="en" sz="1200"/>
              <a:t>Displays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819150" y="845600"/>
            <a:ext cx="7505700" cy="954600"/>
          </a:xfrm>
          <a:prstGeom prst="rect">
            <a:avLst/>
          </a:prstGeom>
        </p:spPr>
        <p:txBody>
          <a:bodyPr anchorCtr="0" anchor="t" bIns="91425" lIns="91425" rIns="91425" wrap="square" tIns="91425">
            <a:noAutofit/>
          </a:bodyPr>
          <a:lstStyle/>
          <a:p>
            <a:pPr lvl="0" rtl="0">
              <a:spcBef>
                <a:spcPts val="0"/>
              </a:spcBef>
              <a:buNone/>
            </a:pPr>
            <a:r>
              <a:rPr lang="en"/>
              <a:t>6</a:t>
            </a:r>
            <a:r>
              <a:rPr lang="en"/>
              <a:t>. Conclusion</a:t>
            </a:r>
          </a:p>
        </p:txBody>
      </p:sp>
      <p:sp>
        <p:nvSpPr>
          <p:cNvPr id="181" name="Shape 181"/>
          <p:cNvSpPr txBox="1"/>
          <p:nvPr/>
        </p:nvSpPr>
        <p:spPr>
          <a:xfrm>
            <a:off x="853825" y="1666675"/>
            <a:ext cx="6994500" cy="3026100"/>
          </a:xfrm>
          <a:prstGeom prst="rect">
            <a:avLst/>
          </a:prstGeom>
          <a:noFill/>
          <a:ln cap="flat" cmpd="sng" w="2857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800" u="sng"/>
              <a:t>Architectural Style</a:t>
            </a:r>
            <a:r>
              <a:rPr lang="en" sz="1800"/>
              <a:t> - (N-Tier) / (3-Tier System)</a:t>
            </a:r>
          </a:p>
          <a:p>
            <a:pPr lvl="0">
              <a:spcBef>
                <a:spcPts val="0"/>
              </a:spcBef>
              <a:buNone/>
            </a:pPr>
            <a:r>
              <a:t/>
            </a:r>
            <a:endParaRPr sz="1800"/>
          </a:p>
          <a:p>
            <a:pPr lvl="0">
              <a:spcBef>
                <a:spcPts val="0"/>
              </a:spcBef>
              <a:buNone/>
            </a:pPr>
            <a:r>
              <a:rPr lang="en" sz="1800"/>
              <a:t>Issues / Risks / Questions:</a:t>
            </a:r>
          </a:p>
          <a:p>
            <a:pPr indent="-342900" lvl="0" marL="457200" rtl="0">
              <a:spcBef>
                <a:spcPts val="0"/>
              </a:spcBef>
              <a:buSzPct val="100000"/>
              <a:buChar char="●"/>
            </a:pPr>
            <a:r>
              <a:rPr lang="en" sz="1800"/>
              <a:t>Implementation of logic Tier</a:t>
            </a:r>
          </a:p>
          <a:p>
            <a:pPr indent="-342900" lvl="0" marL="457200" rtl="0">
              <a:spcBef>
                <a:spcPts val="0"/>
              </a:spcBef>
              <a:buSzPct val="100000"/>
              <a:buChar char="●"/>
            </a:pPr>
            <a:r>
              <a:rPr lang="en" sz="1800"/>
              <a:t>Could be a complex implementation</a:t>
            </a:r>
          </a:p>
          <a:p>
            <a:pPr indent="-342900" lvl="0" marL="457200" rtl="0">
              <a:spcBef>
                <a:spcPts val="0"/>
              </a:spcBef>
              <a:buSzPct val="100000"/>
              <a:buChar char="●"/>
            </a:pPr>
            <a:r>
              <a:rPr lang="en" sz="1800"/>
              <a:t>Hosting of Server</a:t>
            </a:r>
          </a:p>
          <a:p>
            <a:pPr indent="-342900" lvl="0" marL="457200" rtl="0">
              <a:spcBef>
                <a:spcPts val="0"/>
              </a:spcBef>
              <a:buSzPct val="100000"/>
              <a:buChar char="●"/>
            </a:pPr>
            <a:r>
              <a:rPr lang="en" sz="1800"/>
              <a:t>Server / Logic / App </a:t>
            </a:r>
            <a:r>
              <a:rPr lang="en" sz="1800"/>
              <a:t>integration</a:t>
            </a:r>
            <a:r>
              <a:rPr lang="en" sz="1800"/>
              <a:t> and compatibility</a:t>
            </a:r>
          </a:p>
          <a:p>
            <a:pPr lvl="0" rtl="0">
              <a:spcBef>
                <a:spcPts val="0"/>
              </a:spcBef>
              <a:buNone/>
            </a:pPr>
            <a:r>
              <a:t/>
            </a:r>
            <a:endParaRPr sz="1800"/>
          </a:p>
          <a:p>
            <a:pPr lvl="0" rtl="0">
              <a:spcBef>
                <a:spcPts val="0"/>
              </a:spcBef>
              <a:buNone/>
            </a:pPr>
            <a:r>
              <a:t/>
            </a:r>
            <a:endParaRPr sz="1800"/>
          </a:p>
          <a:p>
            <a:pPr lvl="0" algn="ctr">
              <a:spcBef>
                <a:spcPts val="0"/>
              </a:spcBef>
              <a:buNone/>
            </a:pPr>
            <a:r>
              <a:rPr lang="en" sz="1800"/>
              <a:t>Any Questions for us?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819150" y="2348350"/>
            <a:ext cx="7505700" cy="1142100"/>
          </a:xfrm>
          <a:prstGeom prst="rect">
            <a:avLst/>
          </a:prstGeom>
        </p:spPr>
        <p:txBody>
          <a:bodyPr anchorCtr="0" anchor="t" bIns="91425" lIns="91425" rIns="91425" wrap="square" tIns="91425">
            <a:noAutofit/>
          </a:bodyPr>
          <a:lstStyle/>
          <a:p>
            <a:pPr lvl="0" rtl="0" algn="ctr">
              <a:spcBef>
                <a:spcPts val="0"/>
              </a:spcBef>
              <a:buNone/>
            </a:pPr>
            <a:r>
              <a:rPr b="1" lang="en" sz="4800"/>
              <a:t>BACKUP</a:t>
            </a:r>
            <a:r>
              <a:rPr b="1" lang="en" sz="4800"/>
              <a:t> SLIDES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819150" y="859225"/>
            <a:ext cx="7505700" cy="954600"/>
          </a:xfrm>
          <a:prstGeom prst="rect">
            <a:avLst/>
          </a:prstGeom>
        </p:spPr>
        <p:txBody>
          <a:bodyPr anchorCtr="0" anchor="t" bIns="91425" lIns="91425" rIns="91425" wrap="square" tIns="91425">
            <a:noAutofit/>
          </a:bodyPr>
          <a:lstStyle/>
          <a:p>
            <a:pPr lvl="0">
              <a:spcBef>
                <a:spcPts val="0"/>
              </a:spcBef>
              <a:buNone/>
            </a:pPr>
            <a:r>
              <a:rPr lang="en"/>
              <a:t>Basic Study Budy Model: </a:t>
            </a:r>
            <a:r>
              <a:rPr lang="en"/>
              <a:t>Database</a:t>
            </a:r>
            <a:r>
              <a:rPr lang="en"/>
              <a:t> Side</a:t>
            </a:r>
          </a:p>
        </p:txBody>
      </p:sp>
      <p:pic>
        <p:nvPicPr>
          <p:cNvPr id="192" name="Shape 192"/>
          <p:cNvPicPr preferRelativeResize="0"/>
          <p:nvPr/>
        </p:nvPicPr>
        <p:blipFill>
          <a:blip r:embed="rId3">
            <a:alphaModFix/>
          </a:blip>
          <a:stretch>
            <a:fillRect/>
          </a:stretch>
        </p:blipFill>
        <p:spPr>
          <a:xfrm>
            <a:off x="3920525" y="2977075"/>
            <a:ext cx="1578025" cy="1578025"/>
          </a:xfrm>
          <a:prstGeom prst="rect">
            <a:avLst/>
          </a:prstGeom>
          <a:noFill/>
          <a:ln>
            <a:noFill/>
          </a:ln>
        </p:spPr>
      </p:pic>
      <p:sp>
        <p:nvSpPr>
          <p:cNvPr id="193" name="Shape 193"/>
          <p:cNvSpPr txBox="1"/>
          <p:nvPr/>
        </p:nvSpPr>
        <p:spPr>
          <a:xfrm>
            <a:off x="533025" y="1786650"/>
            <a:ext cx="1653900" cy="1989300"/>
          </a:xfrm>
          <a:prstGeom prst="rect">
            <a:avLst/>
          </a:prstGeom>
          <a:noFill/>
          <a:ln>
            <a:noFill/>
          </a:ln>
        </p:spPr>
        <p:txBody>
          <a:bodyPr anchorCtr="0" anchor="t" bIns="91425" lIns="91425" rIns="91425" wrap="square" tIns="91425">
            <a:noAutofit/>
          </a:bodyPr>
          <a:lstStyle/>
          <a:p>
            <a:pPr lvl="0">
              <a:spcBef>
                <a:spcPts val="0"/>
              </a:spcBef>
              <a:buNone/>
            </a:pPr>
            <a:r>
              <a:rPr b="1" lang="en" u="sng"/>
              <a:t>User Profile:</a:t>
            </a:r>
          </a:p>
          <a:p>
            <a:pPr indent="-228600" lvl="0" marL="457200" rtl="0">
              <a:spcBef>
                <a:spcPts val="0"/>
              </a:spcBef>
              <a:buChar char="●"/>
            </a:pPr>
            <a:r>
              <a:rPr lang="en" u="sng"/>
              <a:t>UserID :  </a:t>
            </a:r>
          </a:p>
          <a:p>
            <a:pPr indent="-228600" lvl="0" marL="457200" rtl="0">
              <a:spcBef>
                <a:spcPts val="0"/>
              </a:spcBef>
              <a:buChar char="●"/>
            </a:pPr>
            <a:r>
              <a:rPr lang="en"/>
              <a:t>Email</a:t>
            </a:r>
          </a:p>
          <a:p>
            <a:pPr indent="-228600" lvl="0" marL="457200" rtl="0">
              <a:spcBef>
                <a:spcPts val="0"/>
              </a:spcBef>
              <a:buChar char="●"/>
            </a:pPr>
            <a:r>
              <a:rPr lang="en"/>
              <a:t>First Name</a:t>
            </a:r>
          </a:p>
          <a:p>
            <a:pPr indent="-228600" lvl="0" marL="457200" rtl="0">
              <a:spcBef>
                <a:spcPts val="0"/>
              </a:spcBef>
              <a:buChar char="●"/>
            </a:pPr>
            <a:r>
              <a:rPr lang="en"/>
              <a:t>Last Name</a:t>
            </a:r>
          </a:p>
          <a:p>
            <a:pPr indent="-228600" lvl="0" marL="457200" rtl="0">
              <a:spcBef>
                <a:spcPts val="0"/>
              </a:spcBef>
              <a:buChar char="●"/>
            </a:pPr>
            <a:r>
              <a:rPr lang="en"/>
              <a:t>Password</a:t>
            </a:r>
          </a:p>
          <a:p>
            <a:pPr indent="-228600" lvl="0" marL="457200" rtl="0">
              <a:spcBef>
                <a:spcPts val="0"/>
              </a:spcBef>
              <a:buChar char="●"/>
            </a:pPr>
            <a:r>
              <a:rPr lang="en"/>
              <a:t>University</a:t>
            </a:r>
          </a:p>
          <a:p>
            <a:pPr indent="-228600" lvl="0" marL="457200">
              <a:spcBef>
                <a:spcPts val="0"/>
              </a:spcBef>
              <a:buChar char="●"/>
            </a:pPr>
            <a:r>
              <a:rPr lang="en"/>
              <a:t>Major</a:t>
            </a:r>
          </a:p>
        </p:txBody>
      </p:sp>
      <p:sp>
        <p:nvSpPr>
          <p:cNvPr id="194" name="Shape 194"/>
          <p:cNvSpPr txBox="1"/>
          <p:nvPr/>
        </p:nvSpPr>
        <p:spPr>
          <a:xfrm>
            <a:off x="2452600" y="1786650"/>
            <a:ext cx="1684500" cy="1570200"/>
          </a:xfrm>
          <a:prstGeom prst="rect">
            <a:avLst/>
          </a:prstGeom>
          <a:noFill/>
          <a:ln>
            <a:noFill/>
          </a:ln>
        </p:spPr>
        <p:txBody>
          <a:bodyPr anchorCtr="0" anchor="t" bIns="91425" lIns="91425" rIns="91425" wrap="square" tIns="91425">
            <a:noAutofit/>
          </a:bodyPr>
          <a:lstStyle/>
          <a:p>
            <a:pPr lvl="0" rtl="0">
              <a:spcBef>
                <a:spcPts val="0"/>
              </a:spcBef>
              <a:buNone/>
            </a:pPr>
            <a:r>
              <a:rPr b="1" lang="en" u="sng"/>
              <a:t>Dept</a:t>
            </a:r>
            <a:r>
              <a:rPr b="1" lang="en" u="sng"/>
              <a:t>:</a:t>
            </a:r>
          </a:p>
          <a:p>
            <a:pPr indent="-228600" lvl="0" marL="457200" rtl="0">
              <a:spcBef>
                <a:spcPts val="0"/>
              </a:spcBef>
              <a:buChar char="●"/>
            </a:pPr>
            <a:r>
              <a:rPr lang="en" u="sng"/>
              <a:t>DeptName:</a:t>
            </a:r>
          </a:p>
          <a:p>
            <a:pPr indent="-228600" lvl="0" marL="457200" rtl="0">
              <a:spcBef>
                <a:spcPts val="0"/>
              </a:spcBef>
              <a:buChar char="●"/>
            </a:pPr>
            <a:r>
              <a:rPr lang="en"/>
              <a:t>Dept Desc</a:t>
            </a:r>
            <a:r>
              <a:rPr lang="en" u="sng"/>
              <a:t>  </a:t>
            </a:r>
          </a:p>
          <a:p>
            <a:pPr indent="-228600" lvl="0" marL="457200" rtl="0">
              <a:spcBef>
                <a:spcPts val="0"/>
              </a:spcBef>
              <a:buChar char="●"/>
            </a:pPr>
            <a:r>
              <a:rPr lang="en"/>
              <a:t>Course ID</a:t>
            </a:r>
          </a:p>
          <a:p>
            <a:pPr indent="-304800" lvl="0" marL="457200" rtl="0">
              <a:spcBef>
                <a:spcPts val="0"/>
              </a:spcBef>
              <a:buSzPct val="100000"/>
              <a:buChar char="●"/>
            </a:pPr>
            <a:r>
              <a:rPr lang="en" sz="1200"/>
              <a:t>Course Desc</a:t>
            </a:r>
          </a:p>
          <a:p>
            <a:pPr indent="-228600" lvl="0" marL="457200" rtl="0">
              <a:spcBef>
                <a:spcPts val="0"/>
              </a:spcBef>
              <a:buChar char="●"/>
            </a:pPr>
            <a:r>
              <a:rPr lang="en"/>
              <a:t>University</a:t>
            </a:r>
          </a:p>
          <a:p>
            <a:pPr lvl="0" rtl="0">
              <a:spcBef>
                <a:spcPts val="0"/>
              </a:spcBef>
              <a:buNone/>
            </a:pPr>
            <a:r>
              <a:t/>
            </a:r>
            <a:endParaRPr/>
          </a:p>
        </p:txBody>
      </p:sp>
      <p:sp>
        <p:nvSpPr>
          <p:cNvPr id="195" name="Shape 195"/>
          <p:cNvSpPr txBox="1"/>
          <p:nvPr/>
        </p:nvSpPr>
        <p:spPr>
          <a:xfrm>
            <a:off x="4880375" y="1813825"/>
            <a:ext cx="1732200" cy="1315800"/>
          </a:xfrm>
          <a:prstGeom prst="rect">
            <a:avLst/>
          </a:prstGeom>
          <a:noFill/>
          <a:ln>
            <a:noFill/>
          </a:ln>
        </p:spPr>
        <p:txBody>
          <a:bodyPr anchorCtr="0" anchor="t" bIns="91425" lIns="91425" rIns="91425" wrap="square" tIns="91425">
            <a:noAutofit/>
          </a:bodyPr>
          <a:lstStyle/>
          <a:p>
            <a:pPr lvl="0" rtl="0">
              <a:spcBef>
                <a:spcPts val="0"/>
              </a:spcBef>
              <a:buNone/>
            </a:pPr>
            <a:r>
              <a:rPr b="1" lang="en" u="sng"/>
              <a:t>Courses</a:t>
            </a:r>
          </a:p>
          <a:p>
            <a:pPr indent="-228600" lvl="0" marL="457200" rtl="0">
              <a:spcBef>
                <a:spcPts val="0"/>
              </a:spcBef>
              <a:buChar char="●"/>
            </a:pPr>
            <a:r>
              <a:rPr lang="en" u="sng"/>
              <a:t>Course ID</a:t>
            </a:r>
            <a:r>
              <a:rPr lang="en" u="sng"/>
              <a:t>:  </a:t>
            </a:r>
          </a:p>
          <a:p>
            <a:pPr indent="-304800" lvl="0" marL="457200" rtl="0">
              <a:spcBef>
                <a:spcPts val="0"/>
              </a:spcBef>
              <a:buSzPct val="100000"/>
              <a:buChar char="●"/>
            </a:pPr>
            <a:r>
              <a:rPr lang="en" sz="1200"/>
              <a:t>Course Desc</a:t>
            </a:r>
          </a:p>
          <a:p>
            <a:pPr indent="-228600" lvl="0" marL="457200" rtl="0">
              <a:spcBef>
                <a:spcPts val="0"/>
              </a:spcBef>
              <a:buChar char="●"/>
            </a:pPr>
            <a:r>
              <a:rPr lang="en"/>
              <a:t>Year</a:t>
            </a:r>
          </a:p>
          <a:p>
            <a:pPr indent="-228600" lvl="0" marL="457200" rtl="0">
              <a:spcBef>
                <a:spcPts val="0"/>
              </a:spcBef>
              <a:buChar char="●"/>
            </a:pPr>
            <a:r>
              <a:rPr lang="en"/>
              <a:t>Semester</a:t>
            </a:r>
          </a:p>
          <a:p>
            <a:pPr lvl="0" rtl="0">
              <a:spcBef>
                <a:spcPts val="0"/>
              </a:spcBef>
              <a:buNone/>
            </a:pPr>
            <a:r>
              <a:t/>
            </a:r>
            <a:endParaRPr/>
          </a:p>
        </p:txBody>
      </p:sp>
      <p:sp>
        <p:nvSpPr>
          <p:cNvPr id="196" name="Shape 196"/>
          <p:cNvSpPr txBox="1"/>
          <p:nvPr/>
        </p:nvSpPr>
        <p:spPr>
          <a:xfrm>
            <a:off x="6872175" y="1752625"/>
            <a:ext cx="1732200" cy="1438200"/>
          </a:xfrm>
          <a:prstGeom prst="rect">
            <a:avLst/>
          </a:prstGeom>
          <a:noFill/>
          <a:ln>
            <a:noFill/>
          </a:ln>
        </p:spPr>
        <p:txBody>
          <a:bodyPr anchorCtr="0" anchor="t" bIns="91425" lIns="91425" rIns="91425" wrap="square" tIns="91425">
            <a:noAutofit/>
          </a:bodyPr>
          <a:lstStyle/>
          <a:p>
            <a:pPr lvl="0" rtl="0">
              <a:spcBef>
                <a:spcPts val="0"/>
              </a:spcBef>
              <a:buNone/>
            </a:pPr>
            <a:r>
              <a:rPr b="1" lang="en" u="sng"/>
              <a:t>Rating</a:t>
            </a:r>
          </a:p>
          <a:p>
            <a:pPr indent="-228600" lvl="0" marL="457200" rtl="0">
              <a:spcBef>
                <a:spcPts val="0"/>
              </a:spcBef>
              <a:buChar char="●"/>
            </a:pPr>
            <a:r>
              <a:rPr lang="en" u="sng"/>
              <a:t>UserID</a:t>
            </a:r>
            <a:r>
              <a:rPr lang="en" u="sng"/>
              <a:t>:  </a:t>
            </a:r>
          </a:p>
          <a:p>
            <a:pPr indent="-304800" lvl="0" marL="457200" rtl="0">
              <a:spcBef>
                <a:spcPts val="0"/>
              </a:spcBef>
              <a:buSzPct val="100000"/>
              <a:buChar char="●"/>
            </a:pPr>
            <a:r>
              <a:rPr lang="en" sz="1200"/>
              <a:t>TimeStamp</a:t>
            </a:r>
          </a:p>
          <a:p>
            <a:pPr indent="-228600" lvl="0" marL="457200" rtl="0">
              <a:spcBef>
                <a:spcPts val="0"/>
              </a:spcBef>
              <a:buChar char="●"/>
            </a:pPr>
            <a:r>
              <a:rPr lang="en"/>
              <a:t>Rating</a:t>
            </a:r>
          </a:p>
          <a:p>
            <a:pPr lvl="0" rtl="0">
              <a:spcBef>
                <a:spcPts val="0"/>
              </a:spcBef>
              <a:buNone/>
            </a:pPr>
            <a:r>
              <a:t/>
            </a:r>
            <a:endParaRPr/>
          </a:p>
        </p:txBody>
      </p:sp>
      <p:sp>
        <p:nvSpPr>
          <p:cNvPr id="197" name="Shape 197"/>
          <p:cNvSpPr txBox="1"/>
          <p:nvPr/>
        </p:nvSpPr>
        <p:spPr>
          <a:xfrm>
            <a:off x="1703950" y="3596125"/>
            <a:ext cx="1653900" cy="1247700"/>
          </a:xfrm>
          <a:prstGeom prst="rect">
            <a:avLst/>
          </a:prstGeom>
          <a:noFill/>
          <a:ln>
            <a:noFill/>
          </a:ln>
        </p:spPr>
        <p:txBody>
          <a:bodyPr anchorCtr="0" anchor="t" bIns="91425" lIns="91425" rIns="91425" wrap="square" tIns="91425">
            <a:noAutofit/>
          </a:bodyPr>
          <a:lstStyle/>
          <a:p>
            <a:pPr lvl="0" rtl="0">
              <a:spcBef>
                <a:spcPts val="0"/>
              </a:spcBef>
              <a:buNone/>
            </a:pPr>
            <a:r>
              <a:rPr b="1" lang="en" u="sng"/>
              <a:t>Notifications:</a:t>
            </a:r>
          </a:p>
          <a:p>
            <a:pPr indent="-228600" lvl="0" marL="457200" rtl="0">
              <a:spcBef>
                <a:spcPts val="0"/>
              </a:spcBef>
              <a:buChar char="●"/>
            </a:pPr>
            <a:r>
              <a:rPr lang="en" u="sng"/>
              <a:t>UserID:  </a:t>
            </a:r>
          </a:p>
          <a:p>
            <a:pPr indent="-228600" lvl="0" marL="457200" rtl="0">
              <a:spcBef>
                <a:spcPts val="0"/>
              </a:spcBef>
              <a:buChar char="●"/>
            </a:pPr>
            <a:r>
              <a:rPr lang="en" sz="1200"/>
              <a:t>Message -Blob</a:t>
            </a:r>
          </a:p>
          <a:p>
            <a:pPr lvl="0" rtl="0">
              <a:spcBef>
                <a:spcPts val="0"/>
              </a:spcBef>
              <a:buNone/>
            </a:pPr>
            <a:r>
              <a:t/>
            </a:r>
            <a:endParaRPr/>
          </a:p>
        </p:txBody>
      </p:sp>
      <p:sp>
        <p:nvSpPr>
          <p:cNvPr id="198" name="Shape 198"/>
          <p:cNvSpPr txBox="1"/>
          <p:nvPr/>
        </p:nvSpPr>
        <p:spPr>
          <a:xfrm>
            <a:off x="6306725" y="3481675"/>
            <a:ext cx="1684500" cy="1476600"/>
          </a:xfrm>
          <a:prstGeom prst="rect">
            <a:avLst/>
          </a:prstGeom>
          <a:noFill/>
          <a:ln>
            <a:noFill/>
          </a:ln>
        </p:spPr>
        <p:txBody>
          <a:bodyPr anchorCtr="0" anchor="t" bIns="91425" lIns="91425" rIns="91425" wrap="square" tIns="91425">
            <a:noAutofit/>
          </a:bodyPr>
          <a:lstStyle/>
          <a:p>
            <a:pPr lvl="0" rtl="0">
              <a:spcBef>
                <a:spcPts val="0"/>
              </a:spcBef>
              <a:buNone/>
            </a:pPr>
            <a:r>
              <a:rPr b="1" lang="en" u="sng"/>
              <a:t>Group</a:t>
            </a:r>
            <a:r>
              <a:rPr b="1" lang="en" u="sng"/>
              <a:t>:</a:t>
            </a:r>
          </a:p>
          <a:p>
            <a:pPr indent="-228600" lvl="0" marL="457200" rtl="0">
              <a:spcBef>
                <a:spcPts val="0"/>
              </a:spcBef>
              <a:buChar char="●"/>
            </a:pPr>
            <a:r>
              <a:rPr lang="en" u="sng"/>
              <a:t>Group</a:t>
            </a:r>
            <a:r>
              <a:rPr lang="en" u="sng"/>
              <a:t>ID:  </a:t>
            </a:r>
          </a:p>
          <a:p>
            <a:pPr indent="-228600" lvl="0" marL="457200" rtl="0">
              <a:spcBef>
                <a:spcPts val="0"/>
              </a:spcBef>
              <a:buChar char="●"/>
            </a:pPr>
            <a:r>
              <a:rPr lang="en" sz="1200"/>
              <a:t>UserID</a:t>
            </a:r>
          </a:p>
          <a:p>
            <a:pPr indent="-304800" lvl="0" marL="457200" rtl="0">
              <a:spcBef>
                <a:spcPts val="0"/>
              </a:spcBef>
              <a:buSzPct val="100000"/>
              <a:buChar char="●"/>
            </a:pPr>
            <a:r>
              <a:rPr lang="en" sz="1200"/>
              <a:t>User Name</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2092550" y="249125"/>
            <a:ext cx="7505700" cy="954600"/>
          </a:xfrm>
          <a:prstGeom prst="rect">
            <a:avLst/>
          </a:prstGeom>
        </p:spPr>
        <p:txBody>
          <a:bodyPr anchorCtr="0" anchor="t" bIns="91425" lIns="91425" rIns="91425" wrap="square" tIns="91425">
            <a:noAutofit/>
          </a:bodyPr>
          <a:lstStyle/>
          <a:p>
            <a:pPr lvl="0" rtl="0">
              <a:spcBef>
                <a:spcPts val="0"/>
              </a:spcBef>
              <a:buNone/>
            </a:pPr>
            <a:r>
              <a:rPr lang="en"/>
              <a:t>Study Buddy UML</a:t>
            </a:r>
          </a:p>
        </p:txBody>
      </p:sp>
      <p:grpSp>
        <p:nvGrpSpPr>
          <p:cNvPr id="204" name="Shape 204"/>
          <p:cNvGrpSpPr/>
          <p:nvPr/>
        </p:nvGrpSpPr>
        <p:grpSpPr>
          <a:xfrm>
            <a:off x="2761325" y="762875"/>
            <a:ext cx="1111655" cy="1441115"/>
            <a:chOff x="638721" y="1356761"/>
            <a:chExt cx="1417204" cy="2038064"/>
          </a:xfrm>
        </p:grpSpPr>
        <p:sp>
          <p:nvSpPr>
            <p:cNvPr id="205" name="Shape 205"/>
            <p:cNvSpPr/>
            <p:nvPr/>
          </p:nvSpPr>
          <p:spPr>
            <a:xfrm>
              <a:off x="648925" y="1482250"/>
              <a:ext cx="1386600" cy="1714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06" name="Shape 206"/>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07" name="Shape 207"/>
            <p:cNvCxnSpPr/>
            <p:nvPr/>
          </p:nvCxnSpPr>
          <p:spPr>
            <a:xfrm flipH="1" rot="10800000">
              <a:off x="638725" y="2805650"/>
              <a:ext cx="1407000" cy="6900"/>
            </a:xfrm>
            <a:prstGeom prst="straightConnector1">
              <a:avLst/>
            </a:prstGeom>
            <a:noFill/>
            <a:ln cap="flat" cmpd="sng" w="9525">
              <a:solidFill>
                <a:schemeClr val="dk2"/>
              </a:solidFill>
              <a:prstDash val="solid"/>
              <a:round/>
              <a:headEnd len="lg" w="lg" type="none"/>
              <a:tailEnd len="lg" w="lg" type="none"/>
            </a:ln>
          </p:spPr>
        </p:cxnSp>
        <p:sp>
          <p:nvSpPr>
            <p:cNvPr id="208" name="Shape 208"/>
            <p:cNvSpPr txBox="1"/>
            <p:nvPr/>
          </p:nvSpPr>
          <p:spPr>
            <a:xfrm>
              <a:off x="638721" y="1356761"/>
              <a:ext cx="1359300" cy="502200"/>
            </a:xfrm>
            <a:prstGeom prst="rect">
              <a:avLst/>
            </a:prstGeom>
            <a:noFill/>
            <a:ln>
              <a:noFill/>
            </a:ln>
          </p:spPr>
          <p:txBody>
            <a:bodyPr anchorCtr="0" anchor="t" bIns="91425" lIns="91425" rIns="91425" wrap="square" tIns="91425">
              <a:noAutofit/>
            </a:bodyPr>
            <a:lstStyle/>
            <a:p>
              <a:pPr lvl="0">
                <a:spcBef>
                  <a:spcPts val="0"/>
                </a:spcBef>
                <a:buNone/>
              </a:pPr>
              <a:r>
                <a:rPr lang="en" sz="800"/>
                <a:t>User_Login</a:t>
              </a:r>
            </a:p>
          </p:txBody>
        </p:sp>
        <p:sp>
          <p:nvSpPr>
            <p:cNvPr id="209" name="Shape 209"/>
            <p:cNvSpPr txBox="1"/>
            <p:nvPr/>
          </p:nvSpPr>
          <p:spPr>
            <a:xfrm>
              <a:off x="664300" y="1810175"/>
              <a:ext cx="1359300" cy="954600"/>
            </a:xfrm>
            <a:prstGeom prst="rect">
              <a:avLst/>
            </a:prstGeom>
            <a:noFill/>
            <a:ln>
              <a:noFill/>
            </a:ln>
          </p:spPr>
          <p:txBody>
            <a:bodyPr anchorCtr="0" anchor="t" bIns="91425" lIns="91425" rIns="91425" wrap="square" tIns="91425">
              <a:noAutofit/>
            </a:bodyPr>
            <a:lstStyle/>
            <a:p>
              <a:pPr lvl="0">
                <a:spcBef>
                  <a:spcPts val="0"/>
                </a:spcBef>
                <a:buNone/>
              </a:pPr>
              <a:r>
                <a:rPr lang="en" sz="800"/>
                <a:t>-userID: string</a:t>
              </a:r>
            </a:p>
            <a:p>
              <a:pPr lvl="0">
                <a:spcBef>
                  <a:spcPts val="0"/>
                </a:spcBef>
                <a:buNone/>
              </a:pPr>
              <a:r>
                <a:rPr lang="en" sz="800"/>
                <a:t>-password: string</a:t>
              </a:r>
            </a:p>
            <a:p>
              <a:pPr lvl="0">
                <a:spcBef>
                  <a:spcPts val="0"/>
                </a:spcBef>
                <a:buNone/>
              </a:pPr>
              <a:r>
                <a:rPr lang="en" sz="800"/>
                <a:t>-loginStatus: string</a:t>
              </a:r>
            </a:p>
          </p:txBody>
        </p:sp>
        <p:sp>
          <p:nvSpPr>
            <p:cNvPr id="210" name="Shape 210"/>
            <p:cNvSpPr txBox="1"/>
            <p:nvPr/>
          </p:nvSpPr>
          <p:spPr>
            <a:xfrm>
              <a:off x="657475" y="2812525"/>
              <a:ext cx="1359300" cy="582300"/>
            </a:xfrm>
            <a:prstGeom prst="rect">
              <a:avLst/>
            </a:prstGeom>
            <a:noFill/>
            <a:ln>
              <a:noFill/>
            </a:ln>
          </p:spPr>
          <p:txBody>
            <a:bodyPr anchorCtr="0" anchor="t" bIns="91425" lIns="91425" rIns="91425" wrap="square" tIns="91425">
              <a:noAutofit/>
            </a:bodyPr>
            <a:lstStyle/>
            <a:p>
              <a:pPr lvl="0" rtl="0">
                <a:spcBef>
                  <a:spcPts val="0"/>
                </a:spcBef>
                <a:buNone/>
              </a:pPr>
              <a:r>
                <a:rPr lang="en" sz="800"/>
                <a:t>+verifyLogin(): bool</a:t>
              </a:r>
            </a:p>
          </p:txBody>
        </p:sp>
      </p:grpSp>
      <p:grpSp>
        <p:nvGrpSpPr>
          <p:cNvPr id="211" name="Shape 211"/>
          <p:cNvGrpSpPr/>
          <p:nvPr/>
        </p:nvGrpSpPr>
        <p:grpSpPr>
          <a:xfrm>
            <a:off x="872836" y="748985"/>
            <a:ext cx="1103657" cy="1989765"/>
            <a:chOff x="648918" y="1396456"/>
            <a:chExt cx="1407007" cy="2173182"/>
          </a:xfrm>
        </p:grpSpPr>
        <p:sp>
          <p:nvSpPr>
            <p:cNvPr id="212" name="Shape 212"/>
            <p:cNvSpPr/>
            <p:nvPr/>
          </p:nvSpPr>
          <p:spPr>
            <a:xfrm>
              <a:off x="648918" y="1482238"/>
              <a:ext cx="1386600" cy="2087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13" name="Shape 213"/>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14" name="Shape 214"/>
            <p:cNvCxnSpPr/>
            <p:nvPr/>
          </p:nvCxnSpPr>
          <p:spPr>
            <a:xfrm flipH="1" rot="10800000">
              <a:off x="648924" y="3024992"/>
              <a:ext cx="1407000" cy="6900"/>
            </a:xfrm>
            <a:prstGeom prst="straightConnector1">
              <a:avLst/>
            </a:prstGeom>
            <a:noFill/>
            <a:ln cap="flat" cmpd="sng" w="9525">
              <a:solidFill>
                <a:schemeClr val="dk2"/>
              </a:solidFill>
              <a:prstDash val="solid"/>
              <a:round/>
              <a:headEnd len="lg" w="lg" type="none"/>
              <a:tailEnd len="lg" w="lg" type="none"/>
            </a:ln>
          </p:spPr>
        </p:cxnSp>
        <p:sp>
          <p:nvSpPr>
            <p:cNvPr id="215" name="Shape 215"/>
            <p:cNvSpPr txBox="1"/>
            <p:nvPr/>
          </p:nvSpPr>
          <p:spPr>
            <a:xfrm>
              <a:off x="664282" y="1396456"/>
              <a:ext cx="1359300" cy="502200"/>
            </a:xfrm>
            <a:prstGeom prst="rect">
              <a:avLst/>
            </a:prstGeom>
            <a:noFill/>
            <a:ln>
              <a:noFill/>
            </a:ln>
          </p:spPr>
          <p:txBody>
            <a:bodyPr anchorCtr="0" anchor="t" bIns="91425" lIns="91425" rIns="91425" wrap="square" tIns="91425">
              <a:noAutofit/>
            </a:bodyPr>
            <a:lstStyle/>
            <a:p>
              <a:pPr lvl="0" rtl="0">
                <a:spcBef>
                  <a:spcPts val="0"/>
                </a:spcBef>
                <a:buNone/>
              </a:pPr>
              <a:r>
                <a:rPr lang="en" sz="800"/>
                <a:t>User_Profile</a:t>
              </a:r>
            </a:p>
          </p:txBody>
        </p:sp>
        <p:sp>
          <p:nvSpPr>
            <p:cNvPr id="216" name="Shape 216"/>
            <p:cNvSpPr txBox="1"/>
            <p:nvPr/>
          </p:nvSpPr>
          <p:spPr>
            <a:xfrm>
              <a:off x="664296" y="1810179"/>
              <a:ext cx="1359300" cy="1176900"/>
            </a:xfrm>
            <a:prstGeom prst="rect">
              <a:avLst/>
            </a:prstGeom>
            <a:noFill/>
            <a:ln>
              <a:noFill/>
            </a:ln>
          </p:spPr>
          <p:txBody>
            <a:bodyPr anchorCtr="0" anchor="t" bIns="91425" lIns="91425" rIns="91425" wrap="square" tIns="91425">
              <a:noAutofit/>
            </a:bodyPr>
            <a:lstStyle/>
            <a:p>
              <a:pPr lvl="0" rtl="0">
                <a:spcBef>
                  <a:spcPts val="0"/>
                </a:spcBef>
                <a:buNone/>
              </a:pPr>
              <a:r>
                <a:rPr lang="en" sz="800"/>
                <a:t>-f</a:t>
              </a:r>
              <a:r>
                <a:rPr lang="en" sz="800"/>
                <a:t>irstName</a:t>
              </a:r>
              <a:r>
                <a:rPr lang="en" sz="800"/>
                <a:t>: string</a:t>
              </a:r>
            </a:p>
            <a:p>
              <a:pPr lvl="0" rtl="0">
                <a:spcBef>
                  <a:spcPts val="0"/>
                </a:spcBef>
                <a:buNone/>
              </a:pPr>
              <a:r>
                <a:rPr lang="en" sz="800"/>
                <a:t>-l</a:t>
              </a:r>
              <a:r>
                <a:rPr lang="en" sz="800"/>
                <a:t>astName</a:t>
              </a:r>
              <a:r>
                <a:rPr lang="en" sz="800"/>
                <a:t>: string</a:t>
              </a:r>
            </a:p>
            <a:p>
              <a:pPr lvl="0">
                <a:spcBef>
                  <a:spcPts val="0"/>
                </a:spcBef>
                <a:buNone/>
              </a:pPr>
              <a:r>
                <a:rPr lang="en" sz="800"/>
                <a:t>-email: string</a:t>
              </a:r>
            </a:p>
            <a:p>
              <a:pPr lvl="0">
                <a:spcBef>
                  <a:spcPts val="0"/>
                </a:spcBef>
                <a:buNone/>
              </a:pPr>
              <a:r>
                <a:rPr lang="en" sz="800"/>
                <a:t>-password: string</a:t>
              </a:r>
            </a:p>
            <a:p>
              <a:pPr lvl="0">
                <a:spcBef>
                  <a:spcPts val="0"/>
                </a:spcBef>
                <a:buNone/>
              </a:pPr>
              <a:r>
                <a:rPr lang="en" sz="800"/>
                <a:t>-university: string</a:t>
              </a:r>
            </a:p>
            <a:p>
              <a:pPr lvl="0">
                <a:spcBef>
                  <a:spcPts val="0"/>
                </a:spcBef>
                <a:buNone/>
              </a:pPr>
              <a:r>
                <a:rPr lang="en" sz="800"/>
                <a:t>-major:string</a:t>
              </a:r>
            </a:p>
            <a:p>
              <a:pPr lvl="0">
                <a:spcBef>
                  <a:spcPts val="0"/>
                </a:spcBef>
                <a:buNone/>
              </a:pPr>
              <a:r>
                <a:rPr lang="en" sz="800"/>
                <a:t>-profilepic :blob</a:t>
              </a:r>
            </a:p>
            <a:p>
              <a:pPr lvl="0" rtl="0">
                <a:spcBef>
                  <a:spcPts val="0"/>
                </a:spcBef>
                <a:buNone/>
              </a:pPr>
              <a:r>
                <a:t/>
              </a:r>
              <a:endParaRPr sz="800"/>
            </a:p>
          </p:txBody>
        </p:sp>
        <p:sp>
          <p:nvSpPr>
            <p:cNvPr id="217" name="Shape 217"/>
            <p:cNvSpPr txBox="1"/>
            <p:nvPr/>
          </p:nvSpPr>
          <p:spPr>
            <a:xfrm>
              <a:off x="667674" y="2940765"/>
              <a:ext cx="1359300" cy="582300"/>
            </a:xfrm>
            <a:prstGeom prst="rect">
              <a:avLst/>
            </a:prstGeom>
            <a:noFill/>
            <a:ln>
              <a:noFill/>
            </a:ln>
          </p:spPr>
          <p:txBody>
            <a:bodyPr anchorCtr="0" anchor="t" bIns="91425" lIns="91425" rIns="91425" wrap="square" tIns="91425">
              <a:noAutofit/>
            </a:bodyPr>
            <a:lstStyle/>
            <a:p>
              <a:pPr lvl="0">
                <a:spcBef>
                  <a:spcPts val="0"/>
                </a:spcBef>
                <a:buNone/>
              </a:pPr>
              <a:r>
                <a:rPr lang="en" sz="800"/>
                <a:t>+register()</a:t>
              </a:r>
            </a:p>
            <a:p>
              <a:pPr lvl="0">
                <a:spcBef>
                  <a:spcPts val="0"/>
                </a:spcBef>
                <a:buNone/>
              </a:pPr>
              <a:r>
                <a:rPr lang="en" sz="800"/>
                <a:t>+login()</a:t>
              </a:r>
            </a:p>
            <a:p>
              <a:pPr lvl="0">
                <a:spcBef>
                  <a:spcPts val="0"/>
                </a:spcBef>
                <a:buNone/>
              </a:pPr>
              <a:r>
                <a:rPr lang="en" sz="800"/>
                <a:t>+updateProfile()</a:t>
              </a:r>
            </a:p>
            <a:p>
              <a:pPr lvl="0" rtl="0">
                <a:spcBef>
                  <a:spcPts val="0"/>
                </a:spcBef>
                <a:buNone/>
              </a:pPr>
              <a:r>
                <a:rPr lang="en" sz="800"/>
                <a:t>+logout</a:t>
              </a:r>
            </a:p>
          </p:txBody>
        </p:sp>
      </p:grpSp>
      <p:grpSp>
        <p:nvGrpSpPr>
          <p:cNvPr id="218" name="Shape 218"/>
          <p:cNvGrpSpPr/>
          <p:nvPr/>
        </p:nvGrpSpPr>
        <p:grpSpPr>
          <a:xfrm>
            <a:off x="5463447" y="762879"/>
            <a:ext cx="1103657" cy="1751425"/>
            <a:chOff x="648917" y="1408080"/>
            <a:chExt cx="1407008" cy="3018657"/>
          </a:xfrm>
        </p:grpSpPr>
        <p:sp>
          <p:nvSpPr>
            <p:cNvPr id="219" name="Shape 219"/>
            <p:cNvSpPr/>
            <p:nvPr/>
          </p:nvSpPr>
          <p:spPr>
            <a:xfrm>
              <a:off x="648917" y="1482238"/>
              <a:ext cx="1386600" cy="2944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20" name="Shape 220"/>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21" name="Shape 221"/>
            <p:cNvCxnSpPr/>
            <p:nvPr/>
          </p:nvCxnSpPr>
          <p:spPr>
            <a:xfrm flipH="1" rot="10800000">
              <a:off x="648924" y="3024992"/>
              <a:ext cx="1407000" cy="6900"/>
            </a:xfrm>
            <a:prstGeom prst="straightConnector1">
              <a:avLst/>
            </a:prstGeom>
            <a:noFill/>
            <a:ln cap="flat" cmpd="sng" w="9525">
              <a:solidFill>
                <a:schemeClr val="dk2"/>
              </a:solidFill>
              <a:prstDash val="solid"/>
              <a:round/>
              <a:headEnd len="lg" w="lg" type="none"/>
              <a:tailEnd len="lg" w="lg" type="none"/>
            </a:ln>
          </p:spPr>
        </p:cxnSp>
        <p:sp>
          <p:nvSpPr>
            <p:cNvPr id="222" name="Shape 222"/>
            <p:cNvSpPr txBox="1"/>
            <p:nvPr/>
          </p:nvSpPr>
          <p:spPr>
            <a:xfrm>
              <a:off x="672775" y="1408080"/>
              <a:ext cx="1359300" cy="502200"/>
            </a:xfrm>
            <a:prstGeom prst="rect">
              <a:avLst/>
            </a:prstGeom>
            <a:noFill/>
            <a:ln>
              <a:noFill/>
            </a:ln>
          </p:spPr>
          <p:txBody>
            <a:bodyPr anchorCtr="0" anchor="t" bIns="91425" lIns="91425" rIns="91425" wrap="square" tIns="91425">
              <a:noAutofit/>
            </a:bodyPr>
            <a:lstStyle/>
            <a:p>
              <a:pPr lvl="0" rtl="0">
                <a:spcBef>
                  <a:spcPts val="0"/>
                </a:spcBef>
                <a:buNone/>
              </a:pPr>
              <a:r>
                <a:rPr lang="en" sz="800"/>
                <a:t>Groups</a:t>
              </a:r>
            </a:p>
          </p:txBody>
        </p:sp>
        <p:sp>
          <p:nvSpPr>
            <p:cNvPr id="223" name="Shape 223"/>
            <p:cNvSpPr txBox="1"/>
            <p:nvPr/>
          </p:nvSpPr>
          <p:spPr>
            <a:xfrm>
              <a:off x="664296" y="1810179"/>
              <a:ext cx="1359300" cy="1176900"/>
            </a:xfrm>
            <a:prstGeom prst="rect">
              <a:avLst/>
            </a:prstGeom>
            <a:noFill/>
            <a:ln>
              <a:noFill/>
            </a:ln>
          </p:spPr>
          <p:txBody>
            <a:bodyPr anchorCtr="0" anchor="t" bIns="91425" lIns="91425" rIns="91425" wrap="square" tIns="91425">
              <a:noAutofit/>
            </a:bodyPr>
            <a:lstStyle/>
            <a:p>
              <a:pPr lvl="0">
                <a:spcBef>
                  <a:spcPts val="0"/>
                </a:spcBef>
                <a:buNone/>
              </a:pPr>
              <a:r>
                <a:rPr lang="en" sz="800"/>
                <a:t>-groupName</a:t>
              </a:r>
              <a:r>
                <a:rPr lang="en" sz="800"/>
                <a:t>: string</a:t>
              </a:r>
            </a:p>
            <a:p>
              <a:pPr lvl="0">
                <a:spcBef>
                  <a:spcPts val="0"/>
                </a:spcBef>
                <a:buNone/>
              </a:pPr>
              <a:r>
                <a:rPr lang="en" sz="800"/>
                <a:t>-meetingTime:Time</a:t>
              </a:r>
            </a:p>
            <a:p>
              <a:pPr lvl="0">
                <a:spcBef>
                  <a:spcPts val="0"/>
                </a:spcBef>
                <a:buNone/>
              </a:pPr>
              <a:r>
                <a:rPr lang="en" sz="800"/>
                <a:t>-Location: string</a:t>
              </a:r>
            </a:p>
            <a:p>
              <a:pPr lvl="0" rtl="0">
                <a:spcBef>
                  <a:spcPts val="0"/>
                </a:spcBef>
                <a:buNone/>
              </a:pPr>
              <a:r>
                <a:rPr lang="en" sz="800"/>
                <a:t>-courseID:string</a:t>
              </a:r>
            </a:p>
          </p:txBody>
        </p:sp>
        <p:sp>
          <p:nvSpPr>
            <p:cNvPr id="224" name="Shape 224"/>
            <p:cNvSpPr txBox="1"/>
            <p:nvPr/>
          </p:nvSpPr>
          <p:spPr>
            <a:xfrm>
              <a:off x="662558" y="3069822"/>
              <a:ext cx="1359300" cy="1131300"/>
            </a:xfrm>
            <a:prstGeom prst="rect">
              <a:avLst/>
            </a:prstGeom>
            <a:noFill/>
            <a:ln>
              <a:noFill/>
            </a:ln>
          </p:spPr>
          <p:txBody>
            <a:bodyPr anchorCtr="0" anchor="t" bIns="91425" lIns="91425" rIns="91425" wrap="square" tIns="91425">
              <a:noAutofit/>
            </a:bodyPr>
            <a:lstStyle/>
            <a:p>
              <a:pPr lvl="0" rtl="0">
                <a:spcBef>
                  <a:spcPts val="0"/>
                </a:spcBef>
                <a:buNone/>
              </a:pPr>
              <a:r>
                <a:rPr lang="en" sz="800"/>
                <a:t>+creategroup()</a:t>
              </a:r>
            </a:p>
            <a:p>
              <a:pPr lvl="0" rtl="0">
                <a:spcBef>
                  <a:spcPts val="0"/>
                </a:spcBef>
                <a:buNone/>
              </a:pPr>
              <a:r>
                <a:rPr lang="en" sz="800"/>
                <a:t>+editInfo()</a:t>
              </a:r>
            </a:p>
            <a:p>
              <a:pPr lvl="0">
                <a:spcBef>
                  <a:spcPts val="0"/>
                </a:spcBef>
                <a:buNone/>
              </a:pPr>
              <a:r>
                <a:rPr lang="en" sz="800"/>
                <a:t>+deleteGroup()</a:t>
              </a:r>
            </a:p>
            <a:p>
              <a:pPr lvl="0" rtl="0">
                <a:spcBef>
                  <a:spcPts val="0"/>
                </a:spcBef>
                <a:buNone/>
              </a:pPr>
              <a:r>
                <a:rPr lang="en" sz="800"/>
                <a:t>+setRecurring()</a:t>
              </a:r>
            </a:p>
          </p:txBody>
        </p:sp>
      </p:grpSp>
      <p:grpSp>
        <p:nvGrpSpPr>
          <p:cNvPr id="225" name="Shape 225"/>
          <p:cNvGrpSpPr/>
          <p:nvPr/>
        </p:nvGrpSpPr>
        <p:grpSpPr>
          <a:xfrm>
            <a:off x="5216799" y="1308688"/>
            <a:ext cx="309605" cy="95250"/>
            <a:chOff x="2057400" y="3499625"/>
            <a:chExt cx="824075" cy="95250"/>
          </a:xfrm>
        </p:grpSpPr>
        <p:cxnSp>
          <p:nvCxnSpPr>
            <p:cNvPr id="226" name="Shape 226"/>
            <p:cNvCxnSpPr/>
            <p:nvPr/>
          </p:nvCxnSpPr>
          <p:spPr>
            <a:xfrm flipH="1" rot="10800000">
              <a:off x="2057400" y="3544850"/>
              <a:ext cx="628800" cy="4800"/>
            </a:xfrm>
            <a:prstGeom prst="straightConnector1">
              <a:avLst/>
            </a:prstGeom>
            <a:noFill/>
            <a:ln cap="flat" cmpd="sng" w="9525">
              <a:solidFill>
                <a:schemeClr val="dk2"/>
              </a:solidFill>
              <a:prstDash val="solid"/>
              <a:round/>
              <a:headEnd len="lg" w="lg" type="none"/>
              <a:tailEnd len="lg" w="lg" type="none"/>
            </a:ln>
          </p:spPr>
        </p:cxnSp>
        <p:sp>
          <p:nvSpPr>
            <p:cNvPr id="227" name="Shape 227"/>
            <p:cNvSpPr/>
            <p:nvPr/>
          </p:nvSpPr>
          <p:spPr>
            <a:xfrm>
              <a:off x="2686200" y="3499625"/>
              <a:ext cx="195275" cy="95250"/>
            </a:xfrm>
            <a:prstGeom prst="flowChartDecision">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5583484" y="2788016"/>
            <a:ext cx="1129771" cy="1931822"/>
            <a:chOff x="632256" y="1380662"/>
            <a:chExt cx="1440300" cy="2119388"/>
          </a:xfrm>
        </p:grpSpPr>
        <p:sp>
          <p:nvSpPr>
            <p:cNvPr id="229" name="Shape 229"/>
            <p:cNvSpPr/>
            <p:nvPr/>
          </p:nvSpPr>
          <p:spPr>
            <a:xfrm>
              <a:off x="659117" y="1380662"/>
              <a:ext cx="1386600" cy="2087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30" name="Shape 230"/>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31" name="Shape 231"/>
            <p:cNvCxnSpPr/>
            <p:nvPr/>
          </p:nvCxnSpPr>
          <p:spPr>
            <a:xfrm flipH="1" rot="10800000">
              <a:off x="648924" y="2609053"/>
              <a:ext cx="1407000" cy="6900"/>
            </a:xfrm>
            <a:prstGeom prst="straightConnector1">
              <a:avLst/>
            </a:prstGeom>
            <a:noFill/>
            <a:ln cap="flat" cmpd="sng" w="9525">
              <a:solidFill>
                <a:schemeClr val="dk2"/>
              </a:solidFill>
              <a:prstDash val="solid"/>
              <a:round/>
              <a:headEnd len="lg" w="lg" type="none"/>
              <a:tailEnd len="lg" w="lg" type="none"/>
            </a:ln>
          </p:spPr>
        </p:cxnSp>
        <p:sp>
          <p:nvSpPr>
            <p:cNvPr id="232" name="Shape 232"/>
            <p:cNvSpPr txBox="1"/>
            <p:nvPr/>
          </p:nvSpPr>
          <p:spPr>
            <a:xfrm>
              <a:off x="632256" y="1400768"/>
              <a:ext cx="1440300" cy="337800"/>
            </a:xfrm>
            <a:prstGeom prst="rect">
              <a:avLst/>
            </a:prstGeom>
            <a:noFill/>
            <a:ln>
              <a:noFill/>
            </a:ln>
          </p:spPr>
          <p:txBody>
            <a:bodyPr anchorCtr="0" anchor="t" bIns="91425" lIns="91425" rIns="91425" wrap="square" tIns="91425">
              <a:noAutofit/>
            </a:bodyPr>
            <a:lstStyle/>
            <a:p>
              <a:pPr lvl="0" rtl="0">
                <a:spcBef>
                  <a:spcPts val="0"/>
                </a:spcBef>
                <a:buNone/>
              </a:pPr>
              <a:r>
                <a:rPr lang="en" sz="800"/>
                <a:t>Database</a:t>
              </a:r>
            </a:p>
          </p:txBody>
        </p:sp>
        <p:sp>
          <p:nvSpPr>
            <p:cNvPr id="233" name="Shape 233"/>
            <p:cNvSpPr txBox="1"/>
            <p:nvPr/>
          </p:nvSpPr>
          <p:spPr>
            <a:xfrm>
              <a:off x="664307" y="1810202"/>
              <a:ext cx="1359300" cy="771600"/>
            </a:xfrm>
            <a:prstGeom prst="rect">
              <a:avLst/>
            </a:prstGeom>
            <a:noFill/>
            <a:ln>
              <a:noFill/>
            </a:ln>
          </p:spPr>
          <p:txBody>
            <a:bodyPr anchorCtr="0" anchor="t" bIns="91425" lIns="91425" rIns="91425" wrap="square" tIns="91425">
              <a:noAutofit/>
            </a:bodyPr>
            <a:lstStyle/>
            <a:p>
              <a:pPr lvl="0" rtl="0">
                <a:spcBef>
                  <a:spcPts val="0"/>
                </a:spcBef>
                <a:buNone/>
              </a:pPr>
              <a:r>
                <a:rPr lang="en" sz="800"/>
                <a:t>-notsure:String</a:t>
              </a:r>
            </a:p>
          </p:txBody>
        </p:sp>
        <p:sp>
          <p:nvSpPr>
            <p:cNvPr id="234" name="Shape 234"/>
            <p:cNvSpPr txBox="1"/>
            <p:nvPr/>
          </p:nvSpPr>
          <p:spPr>
            <a:xfrm>
              <a:off x="656084" y="2653450"/>
              <a:ext cx="1359300" cy="846600"/>
            </a:xfrm>
            <a:prstGeom prst="rect">
              <a:avLst/>
            </a:prstGeom>
            <a:noFill/>
            <a:ln>
              <a:noFill/>
            </a:ln>
          </p:spPr>
          <p:txBody>
            <a:bodyPr anchorCtr="0" anchor="t" bIns="91425" lIns="91425" rIns="91425" wrap="square" tIns="91425">
              <a:noAutofit/>
            </a:bodyPr>
            <a:lstStyle/>
            <a:p>
              <a:pPr lvl="0" rtl="0">
                <a:spcBef>
                  <a:spcPts val="0"/>
                </a:spcBef>
                <a:buNone/>
              </a:pPr>
              <a:r>
                <a:rPr lang="en" sz="800"/>
                <a:t>+updateTable()</a:t>
              </a:r>
            </a:p>
            <a:p>
              <a:pPr lvl="0" rtl="0">
                <a:spcBef>
                  <a:spcPts val="0"/>
                </a:spcBef>
                <a:buNone/>
              </a:pPr>
              <a:r>
                <a:rPr lang="en" sz="800"/>
                <a:t>+validateUser()</a:t>
              </a:r>
            </a:p>
            <a:p>
              <a:pPr lvl="0" rtl="0">
                <a:spcBef>
                  <a:spcPts val="0"/>
                </a:spcBef>
                <a:buNone/>
              </a:pPr>
              <a:r>
                <a:rPr lang="en" sz="800"/>
                <a:t>+queryUser()</a:t>
              </a:r>
            </a:p>
            <a:p>
              <a:pPr lvl="0">
                <a:spcBef>
                  <a:spcPts val="0"/>
                </a:spcBef>
                <a:buNone/>
              </a:pPr>
              <a:r>
                <a:rPr lang="en" sz="800"/>
                <a:t>+</a:t>
              </a:r>
              <a:r>
                <a:rPr lang="en" sz="700"/>
                <a:t>createCourseList()</a:t>
              </a:r>
            </a:p>
            <a:p>
              <a:pPr lvl="0" rtl="0">
                <a:spcBef>
                  <a:spcPts val="0"/>
                </a:spcBef>
                <a:buNone/>
              </a:pPr>
              <a:r>
                <a:rPr lang="en" sz="600"/>
                <a:t>+otherVerificationFun()</a:t>
              </a:r>
            </a:p>
          </p:txBody>
        </p:sp>
      </p:grpSp>
      <p:grpSp>
        <p:nvGrpSpPr>
          <p:cNvPr id="235" name="Shape 235"/>
          <p:cNvGrpSpPr/>
          <p:nvPr/>
        </p:nvGrpSpPr>
        <p:grpSpPr>
          <a:xfrm>
            <a:off x="2538729" y="2904388"/>
            <a:ext cx="1129814" cy="1699074"/>
            <a:chOff x="615571" y="1438069"/>
            <a:chExt cx="1440354" cy="2131569"/>
          </a:xfrm>
        </p:grpSpPr>
        <p:sp>
          <p:nvSpPr>
            <p:cNvPr id="236" name="Shape 236"/>
            <p:cNvSpPr/>
            <p:nvPr/>
          </p:nvSpPr>
          <p:spPr>
            <a:xfrm>
              <a:off x="648918" y="1482238"/>
              <a:ext cx="1386600" cy="2087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37" name="Shape 237"/>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38" name="Shape 238"/>
            <p:cNvCxnSpPr/>
            <p:nvPr/>
          </p:nvCxnSpPr>
          <p:spPr>
            <a:xfrm flipH="1" rot="10800000">
              <a:off x="615586" y="2601227"/>
              <a:ext cx="1407000" cy="6900"/>
            </a:xfrm>
            <a:prstGeom prst="straightConnector1">
              <a:avLst/>
            </a:prstGeom>
            <a:noFill/>
            <a:ln cap="flat" cmpd="sng" w="9525">
              <a:solidFill>
                <a:schemeClr val="dk2"/>
              </a:solidFill>
              <a:prstDash val="solid"/>
              <a:round/>
              <a:headEnd len="lg" w="lg" type="none"/>
              <a:tailEnd len="lg" w="lg" type="none"/>
            </a:ln>
          </p:spPr>
        </p:cxnSp>
        <p:sp>
          <p:nvSpPr>
            <p:cNvPr id="239" name="Shape 239"/>
            <p:cNvSpPr txBox="1"/>
            <p:nvPr/>
          </p:nvSpPr>
          <p:spPr>
            <a:xfrm>
              <a:off x="615571" y="1438069"/>
              <a:ext cx="1440300" cy="337800"/>
            </a:xfrm>
            <a:prstGeom prst="rect">
              <a:avLst/>
            </a:prstGeom>
            <a:noFill/>
            <a:ln>
              <a:noFill/>
            </a:ln>
          </p:spPr>
          <p:txBody>
            <a:bodyPr anchorCtr="0" anchor="t" bIns="91425" lIns="91425" rIns="91425" wrap="square" tIns="91425">
              <a:noAutofit/>
            </a:bodyPr>
            <a:lstStyle/>
            <a:p>
              <a:pPr lvl="0" rtl="0">
                <a:spcBef>
                  <a:spcPts val="0"/>
                </a:spcBef>
                <a:buNone/>
              </a:pPr>
              <a:r>
                <a:rPr lang="en" sz="800"/>
                <a:t>Courses</a:t>
              </a:r>
            </a:p>
          </p:txBody>
        </p:sp>
        <p:sp>
          <p:nvSpPr>
            <p:cNvPr id="240" name="Shape 240"/>
            <p:cNvSpPr txBox="1"/>
            <p:nvPr/>
          </p:nvSpPr>
          <p:spPr>
            <a:xfrm>
              <a:off x="664302" y="1810182"/>
              <a:ext cx="1359300" cy="791100"/>
            </a:xfrm>
            <a:prstGeom prst="rect">
              <a:avLst/>
            </a:prstGeom>
            <a:noFill/>
            <a:ln>
              <a:noFill/>
            </a:ln>
          </p:spPr>
          <p:txBody>
            <a:bodyPr anchorCtr="0" anchor="t" bIns="91425" lIns="91425" rIns="91425" wrap="square" tIns="91425">
              <a:noAutofit/>
            </a:bodyPr>
            <a:lstStyle/>
            <a:p>
              <a:pPr lvl="0">
                <a:spcBef>
                  <a:spcPts val="0"/>
                </a:spcBef>
                <a:buNone/>
              </a:pPr>
              <a:r>
                <a:rPr lang="en" sz="800"/>
                <a:t>-courseID: string</a:t>
              </a:r>
            </a:p>
            <a:p>
              <a:pPr lvl="0">
                <a:spcBef>
                  <a:spcPts val="0"/>
                </a:spcBef>
                <a:buNone/>
              </a:pPr>
              <a:r>
                <a:rPr lang="en" sz="800"/>
                <a:t>-courseDesc:string</a:t>
              </a:r>
            </a:p>
            <a:p>
              <a:pPr lvl="0">
                <a:spcBef>
                  <a:spcPts val="0"/>
                </a:spcBef>
                <a:buNone/>
              </a:pPr>
              <a:r>
                <a:rPr lang="en" sz="800"/>
                <a:t>-year: int</a:t>
              </a:r>
            </a:p>
            <a:p>
              <a:pPr lvl="0" rtl="0">
                <a:spcBef>
                  <a:spcPts val="0"/>
                </a:spcBef>
                <a:buNone/>
              </a:pPr>
              <a:r>
                <a:rPr lang="en" sz="800"/>
                <a:t>Semester: string</a:t>
              </a:r>
            </a:p>
          </p:txBody>
        </p:sp>
        <p:sp>
          <p:nvSpPr>
            <p:cNvPr id="241" name="Shape 241"/>
            <p:cNvSpPr txBox="1"/>
            <p:nvPr/>
          </p:nvSpPr>
          <p:spPr>
            <a:xfrm>
              <a:off x="664300" y="2608124"/>
              <a:ext cx="1359300" cy="767700"/>
            </a:xfrm>
            <a:prstGeom prst="rect">
              <a:avLst/>
            </a:prstGeom>
            <a:noFill/>
            <a:ln>
              <a:noFill/>
            </a:ln>
          </p:spPr>
          <p:txBody>
            <a:bodyPr anchorCtr="0" anchor="t" bIns="91425" lIns="91425" rIns="91425" wrap="square" tIns="91425">
              <a:noAutofit/>
            </a:bodyPr>
            <a:lstStyle/>
            <a:p>
              <a:pPr lvl="0">
                <a:spcBef>
                  <a:spcPts val="0"/>
                </a:spcBef>
                <a:buNone/>
              </a:pPr>
              <a:r>
                <a:rPr lang="en" sz="800"/>
                <a:t>+addCourse()</a:t>
              </a:r>
            </a:p>
            <a:p>
              <a:pPr lvl="0">
                <a:spcBef>
                  <a:spcPts val="0"/>
                </a:spcBef>
                <a:buNone/>
              </a:pPr>
              <a:r>
                <a:rPr lang="en" sz="800"/>
                <a:t>+removeCourse()</a:t>
              </a:r>
            </a:p>
            <a:p>
              <a:pPr lvl="0">
                <a:spcBef>
                  <a:spcPts val="0"/>
                </a:spcBef>
                <a:buNone/>
              </a:pPr>
              <a:r>
                <a:rPr lang="en" sz="800"/>
                <a:t>+changeYear()</a:t>
              </a:r>
            </a:p>
            <a:p>
              <a:pPr lvl="0" rtl="0">
                <a:spcBef>
                  <a:spcPts val="0"/>
                </a:spcBef>
                <a:buNone/>
              </a:pPr>
              <a:r>
                <a:rPr lang="en" sz="800"/>
                <a:t>+changeSem()</a:t>
              </a:r>
            </a:p>
          </p:txBody>
        </p:sp>
      </p:grpSp>
      <p:grpSp>
        <p:nvGrpSpPr>
          <p:cNvPr id="242" name="Shape 242"/>
          <p:cNvGrpSpPr/>
          <p:nvPr/>
        </p:nvGrpSpPr>
        <p:grpSpPr>
          <a:xfrm>
            <a:off x="4035298" y="2904411"/>
            <a:ext cx="1129814" cy="1538831"/>
            <a:chOff x="615571" y="1380662"/>
            <a:chExt cx="1440354" cy="2087400"/>
          </a:xfrm>
        </p:grpSpPr>
        <p:sp>
          <p:nvSpPr>
            <p:cNvPr id="243" name="Shape 243"/>
            <p:cNvSpPr/>
            <p:nvPr/>
          </p:nvSpPr>
          <p:spPr>
            <a:xfrm>
              <a:off x="659117" y="1380662"/>
              <a:ext cx="1386600" cy="2087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44" name="Shape 244"/>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45" name="Shape 245"/>
            <p:cNvCxnSpPr/>
            <p:nvPr/>
          </p:nvCxnSpPr>
          <p:spPr>
            <a:xfrm flipH="1" rot="10800000">
              <a:off x="648924" y="2609053"/>
              <a:ext cx="1407000" cy="6900"/>
            </a:xfrm>
            <a:prstGeom prst="straightConnector1">
              <a:avLst/>
            </a:prstGeom>
            <a:noFill/>
            <a:ln cap="flat" cmpd="sng" w="9525">
              <a:solidFill>
                <a:schemeClr val="dk2"/>
              </a:solidFill>
              <a:prstDash val="solid"/>
              <a:round/>
              <a:headEnd len="lg" w="lg" type="none"/>
              <a:tailEnd len="lg" w="lg" type="none"/>
            </a:ln>
          </p:spPr>
        </p:cxnSp>
        <p:sp>
          <p:nvSpPr>
            <p:cNvPr id="246" name="Shape 246"/>
            <p:cNvSpPr txBox="1"/>
            <p:nvPr/>
          </p:nvSpPr>
          <p:spPr>
            <a:xfrm>
              <a:off x="615571" y="1438069"/>
              <a:ext cx="1440300" cy="337800"/>
            </a:xfrm>
            <a:prstGeom prst="rect">
              <a:avLst/>
            </a:prstGeom>
            <a:noFill/>
            <a:ln>
              <a:noFill/>
            </a:ln>
          </p:spPr>
          <p:txBody>
            <a:bodyPr anchorCtr="0" anchor="t" bIns="91425" lIns="91425" rIns="91425" wrap="square" tIns="91425">
              <a:noAutofit/>
            </a:bodyPr>
            <a:lstStyle/>
            <a:p>
              <a:pPr lvl="0" rtl="0">
                <a:spcBef>
                  <a:spcPts val="0"/>
                </a:spcBef>
                <a:buNone/>
              </a:pPr>
              <a:r>
                <a:rPr lang="en" sz="800"/>
                <a:t>User_Notifications</a:t>
              </a:r>
            </a:p>
          </p:txBody>
        </p:sp>
        <p:sp>
          <p:nvSpPr>
            <p:cNvPr id="247" name="Shape 247"/>
            <p:cNvSpPr txBox="1"/>
            <p:nvPr/>
          </p:nvSpPr>
          <p:spPr>
            <a:xfrm>
              <a:off x="664307" y="1810202"/>
              <a:ext cx="1359300" cy="771600"/>
            </a:xfrm>
            <a:prstGeom prst="rect">
              <a:avLst/>
            </a:prstGeom>
            <a:noFill/>
            <a:ln>
              <a:noFill/>
            </a:ln>
          </p:spPr>
          <p:txBody>
            <a:bodyPr anchorCtr="0" anchor="t" bIns="91425" lIns="91425" rIns="91425" wrap="square" tIns="91425">
              <a:noAutofit/>
            </a:bodyPr>
            <a:lstStyle/>
            <a:p>
              <a:pPr lvl="0">
                <a:spcBef>
                  <a:spcPts val="0"/>
                </a:spcBef>
                <a:buNone/>
              </a:pPr>
              <a:r>
                <a:rPr lang="en" sz="800"/>
                <a:t>-message: Clob</a:t>
              </a:r>
            </a:p>
            <a:p>
              <a:pPr lvl="0" rtl="0">
                <a:spcBef>
                  <a:spcPts val="0"/>
                </a:spcBef>
                <a:buNone/>
              </a:pPr>
              <a:r>
                <a:t/>
              </a:r>
              <a:endParaRPr sz="800"/>
            </a:p>
          </p:txBody>
        </p:sp>
        <p:sp>
          <p:nvSpPr>
            <p:cNvPr id="248" name="Shape 248"/>
            <p:cNvSpPr txBox="1"/>
            <p:nvPr/>
          </p:nvSpPr>
          <p:spPr>
            <a:xfrm>
              <a:off x="656084" y="2653450"/>
              <a:ext cx="1359300" cy="547800"/>
            </a:xfrm>
            <a:prstGeom prst="rect">
              <a:avLst/>
            </a:prstGeom>
            <a:noFill/>
            <a:ln>
              <a:noFill/>
            </a:ln>
          </p:spPr>
          <p:txBody>
            <a:bodyPr anchorCtr="0" anchor="t" bIns="91425" lIns="91425" rIns="91425" wrap="square" tIns="91425">
              <a:noAutofit/>
            </a:bodyPr>
            <a:lstStyle/>
            <a:p>
              <a:pPr lvl="0">
                <a:spcBef>
                  <a:spcPts val="0"/>
                </a:spcBef>
                <a:buNone/>
              </a:pPr>
              <a:r>
                <a:rPr lang="en" sz="600"/>
                <a:t>+pushNotification()</a:t>
              </a:r>
            </a:p>
            <a:p>
              <a:pPr lvl="0" rtl="0">
                <a:spcBef>
                  <a:spcPts val="0"/>
                </a:spcBef>
                <a:buNone/>
              </a:pPr>
              <a:r>
                <a:rPr lang="en" sz="600"/>
                <a:t>+clearNotification()</a:t>
              </a:r>
            </a:p>
          </p:txBody>
        </p:sp>
      </p:grpSp>
      <p:grpSp>
        <p:nvGrpSpPr>
          <p:cNvPr id="249" name="Shape 249"/>
          <p:cNvGrpSpPr/>
          <p:nvPr/>
        </p:nvGrpSpPr>
        <p:grpSpPr>
          <a:xfrm>
            <a:off x="867250" y="3025797"/>
            <a:ext cx="1114831" cy="1659061"/>
            <a:chOff x="615575" y="1380657"/>
            <a:chExt cx="1440350" cy="2119393"/>
          </a:xfrm>
        </p:grpSpPr>
        <p:sp>
          <p:nvSpPr>
            <p:cNvPr id="250" name="Shape 250"/>
            <p:cNvSpPr/>
            <p:nvPr/>
          </p:nvSpPr>
          <p:spPr>
            <a:xfrm>
              <a:off x="659117" y="1380662"/>
              <a:ext cx="1386600" cy="20874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1" name="Shape 251"/>
            <p:cNvCxnSpPr/>
            <p:nvPr/>
          </p:nvCxnSpPr>
          <p:spPr>
            <a:xfrm flipH="1" rot="10800000">
              <a:off x="648925" y="1775900"/>
              <a:ext cx="1407000" cy="6900"/>
            </a:xfrm>
            <a:prstGeom prst="straightConnector1">
              <a:avLst/>
            </a:prstGeom>
            <a:noFill/>
            <a:ln cap="flat" cmpd="sng" w="9525">
              <a:solidFill>
                <a:schemeClr val="dk2"/>
              </a:solidFill>
              <a:prstDash val="solid"/>
              <a:round/>
              <a:headEnd len="lg" w="lg" type="none"/>
              <a:tailEnd len="lg" w="lg" type="none"/>
            </a:ln>
          </p:spPr>
        </p:cxnSp>
        <p:cxnSp>
          <p:nvCxnSpPr>
            <p:cNvPr id="252" name="Shape 252"/>
            <p:cNvCxnSpPr/>
            <p:nvPr/>
          </p:nvCxnSpPr>
          <p:spPr>
            <a:xfrm flipH="1" rot="10800000">
              <a:off x="648924" y="2609053"/>
              <a:ext cx="1407000" cy="6900"/>
            </a:xfrm>
            <a:prstGeom prst="straightConnector1">
              <a:avLst/>
            </a:prstGeom>
            <a:noFill/>
            <a:ln cap="flat" cmpd="sng" w="9525">
              <a:solidFill>
                <a:schemeClr val="dk2"/>
              </a:solidFill>
              <a:prstDash val="solid"/>
              <a:round/>
              <a:headEnd len="lg" w="lg" type="none"/>
              <a:tailEnd len="lg" w="lg" type="none"/>
            </a:ln>
          </p:spPr>
        </p:cxnSp>
        <p:sp>
          <p:nvSpPr>
            <p:cNvPr id="253" name="Shape 253"/>
            <p:cNvSpPr txBox="1"/>
            <p:nvPr/>
          </p:nvSpPr>
          <p:spPr>
            <a:xfrm>
              <a:off x="615575" y="1380657"/>
              <a:ext cx="1440300" cy="395100"/>
            </a:xfrm>
            <a:prstGeom prst="rect">
              <a:avLst/>
            </a:prstGeom>
            <a:noFill/>
            <a:ln>
              <a:noFill/>
            </a:ln>
          </p:spPr>
          <p:txBody>
            <a:bodyPr anchorCtr="0" anchor="t" bIns="91425" lIns="91425" rIns="91425" wrap="square" tIns="91425">
              <a:noAutofit/>
            </a:bodyPr>
            <a:lstStyle/>
            <a:p>
              <a:pPr lvl="0" rtl="0">
                <a:spcBef>
                  <a:spcPts val="0"/>
                </a:spcBef>
                <a:buNone/>
              </a:pPr>
              <a:r>
                <a:rPr lang="en" sz="800"/>
                <a:t>User_Ratings</a:t>
              </a:r>
            </a:p>
          </p:txBody>
        </p:sp>
        <p:sp>
          <p:nvSpPr>
            <p:cNvPr id="254" name="Shape 254"/>
            <p:cNvSpPr txBox="1"/>
            <p:nvPr/>
          </p:nvSpPr>
          <p:spPr>
            <a:xfrm>
              <a:off x="664307" y="1810202"/>
              <a:ext cx="1359300" cy="771600"/>
            </a:xfrm>
            <a:prstGeom prst="rect">
              <a:avLst/>
            </a:prstGeom>
            <a:noFill/>
            <a:ln>
              <a:noFill/>
            </a:ln>
          </p:spPr>
          <p:txBody>
            <a:bodyPr anchorCtr="0" anchor="t" bIns="91425" lIns="91425" rIns="91425" wrap="square" tIns="91425">
              <a:noAutofit/>
            </a:bodyPr>
            <a:lstStyle/>
            <a:p>
              <a:pPr lvl="0">
                <a:spcBef>
                  <a:spcPts val="0"/>
                </a:spcBef>
                <a:buNone/>
              </a:pPr>
              <a:r>
                <a:rPr lang="en" sz="800"/>
                <a:t>-rating</a:t>
              </a:r>
              <a:r>
                <a:rPr lang="en" sz="800"/>
                <a:t>:int</a:t>
              </a:r>
            </a:p>
            <a:p>
              <a:pPr lvl="0" rtl="0">
                <a:spcBef>
                  <a:spcPts val="0"/>
                </a:spcBef>
                <a:buNone/>
              </a:pPr>
              <a:r>
                <a:rPr lang="en" sz="800"/>
                <a:t>-ratingDate: Date</a:t>
              </a:r>
            </a:p>
          </p:txBody>
        </p:sp>
        <p:sp>
          <p:nvSpPr>
            <p:cNvPr id="255" name="Shape 255"/>
            <p:cNvSpPr txBox="1"/>
            <p:nvPr/>
          </p:nvSpPr>
          <p:spPr>
            <a:xfrm>
              <a:off x="656084" y="2653450"/>
              <a:ext cx="1359300" cy="846600"/>
            </a:xfrm>
            <a:prstGeom prst="rect">
              <a:avLst/>
            </a:prstGeom>
            <a:noFill/>
            <a:ln>
              <a:noFill/>
            </a:ln>
          </p:spPr>
          <p:txBody>
            <a:bodyPr anchorCtr="0" anchor="t" bIns="91425" lIns="91425" rIns="91425" wrap="square" tIns="91425">
              <a:noAutofit/>
            </a:bodyPr>
            <a:lstStyle/>
            <a:p>
              <a:pPr lvl="0">
                <a:spcBef>
                  <a:spcPts val="0"/>
                </a:spcBef>
                <a:buNone/>
              </a:pPr>
              <a:r>
                <a:rPr lang="en" sz="600"/>
                <a:t>+addRating()</a:t>
              </a:r>
            </a:p>
            <a:p>
              <a:pPr lvl="0">
                <a:spcBef>
                  <a:spcPts val="0"/>
                </a:spcBef>
                <a:buNone/>
              </a:pPr>
              <a:r>
                <a:rPr lang="en" sz="600"/>
                <a:t>+aggregateRating()</a:t>
              </a:r>
            </a:p>
            <a:p>
              <a:pPr lvl="0" rtl="0">
                <a:spcBef>
                  <a:spcPts val="0"/>
                </a:spcBef>
                <a:buNone/>
              </a:pPr>
              <a:r>
                <a:rPr lang="en" sz="600"/>
                <a:t>+postRating()</a:t>
              </a:r>
            </a:p>
          </p:txBody>
        </p:sp>
      </p:grpSp>
      <p:grpSp>
        <p:nvGrpSpPr>
          <p:cNvPr id="256" name="Shape 256"/>
          <p:cNvGrpSpPr/>
          <p:nvPr/>
        </p:nvGrpSpPr>
        <p:grpSpPr>
          <a:xfrm>
            <a:off x="296390" y="3758700"/>
            <a:ext cx="576440" cy="95250"/>
            <a:chOff x="2057400" y="3499625"/>
            <a:chExt cx="824075" cy="95250"/>
          </a:xfrm>
        </p:grpSpPr>
        <p:cxnSp>
          <p:nvCxnSpPr>
            <p:cNvPr id="257" name="Shape 257"/>
            <p:cNvCxnSpPr/>
            <p:nvPr/>
          </p:nvCxnSpPr>
          <p:spPr>
            <a:xfrm flipH="1" rot="10800000">
              <a:off x="2057400" y="3544850"/>
              <a:ext cx="628800" cy="4800"/>
            </a:xfrm>
            <a:prstGeom prst="straightConnector1">
              <a:avLst/>
            </a:prstGeom>
            <a:noFill/>
            <a:ln cap="flat" cmpd="sng" w="9525">
              <a:solidFill>
                <a:schemeClr val="dk2"/>
              </a:solidFill>
              <a:prstDash val="solid"/>
              <a:round/>
              <a:headEnd len="lg" w="lg" type="none"/>
              <a:tailEnd len="lg" w="lg" type="none"/>
            </a:ln>
          </p:spPr>
        </p:cxnSp>
        <p:sp>
          <p:nvSpPr>
            <p:cNvPr id="258" name="Shape 258"/>
            <p:cNvSpPr/>
            <p:nvPr/>
          </p:nvSpPr>
          <p:spPr>
            <a:xfrm>
              <a:off x="2686200" y="3499625"/>
              <a:ext cx="195275" cy="95250"/>
            </a:xfrm>
            <a:prstGeom prst="flowChartDecision">
              <a:avLst/>
            </a:prstGeom>
            <a:solidFill>
              <a:srgbClr val="00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cxnSp>
        <p:nvCxnSpPr>
          <p:cNvPr id="259" name="Shape 259"/>
          <p:cNvCxnSpPr>
            <a:endCxn id="216" idx="1"/>
          </p:cNvCxnSpPr>
          <p:nvPr/>
        </p:nvCxnSpPr>
        <p:spPr>
          <a:xfrm rot="-5400000">
            <a:off x="-468852" y="2454525"/>
            <a:ext cx="2141700" cy="565800"/>
          </a:xfrm>
          <a:prstGeom prst="curvedConnector2">
            <a:avLst/>
          </a:prstGeom>
          <a:noFill/>
          <a:ln cap="flat" cmpd="sng" w="9525">
            <a:solidFill>
              <a:schemeClr val="dk2"/>
            </a:solidFill>
            <a:prstDash val="solid"/>
            <a:round/>
            <a:headEnd len="lg" w="lg" type="none"/>
            <a:tailEnd len="lg" w="lg" type="none"/>
          </a:ln>
        </p:spPr>
      </p:cxnSp>
      <p:grpSp>
        <p:nvGrpSpPr>
          <p:cNvPr id="260" name="Shape 260"/>
          <p:cNvGrpSpPr/>
          <p:nvPr/>
        </p:nvGrpSpPr>
        <p:grpSpPr>
          <a:xfrm>
            <a:off x="1988008" y="1308700"/>
            <a:ext cx="803143" cy="232200"/>
            <a:chOff x="1694000" y="3183125"/>
            <a:chExt cx="901800" cy="232200"/>
          </a:xfrm>
        </p:grpSpPr>
        <p:cxnSp>
          <p:nvCxnSpPr>
            <p:cNvPr id="261" name="Shape 261"/>
            <p:cNvCxnSpPr/>
            <p:nvPr/>
          </p:nvCxnSpPr>
          <p:spPr>
            <a:xfrm>
              <a:off x="1694000" y="3299225"/>
              <a:ext cx="778800" cy="0"/>
            </a:xfrm>
            <a:prstGeom prst="straightConnector1">
              <a:avLst/>
            </a:prstGeom>
            <a:noFill/>
            <a:ln cap="flat" cmpd="sng" w="9525">
              <a:solidFill>
                <a:schemeClr val="dk2"/>
              </a:solidFill>
              <a:prstDash val="solid"/>
              <a:round/>
              <a:headEnd len="lg" w="lg" type="none"/>
              <a:tailEnd len="lg" w="lg" type="none"/>
            </a:ln>
          </p:spPr>
        </p:cxnSp>
        <p:sp>
          <p:nvSpPr>
            <p:cNvPr id="262" name="Shape 262"/>
            <p:cNvSpPr/>
            <p:nvPr/>
          </p:nvSpPr>
          <p:spPr>
            <a:xfrm rot="5400000">
              <a:off x="2418200" y="3237725"/>
              <a:ext cx="232200" cy="123000"/>
            </a:xfrm>
            <a:prstGeom prst="triangle">
              <a:avLst>
                <a:gd fmla="val 50000" name="adj"/>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rot="10800000">
            <a:off x="1976495" y="1971800"/>
            <a:ext cx="366221" cy="232200"/>
            <a:chOff x="1694000" y="3183125"/>
            <a:chExt cx="901800" cy="232200"/>
          </a:xfrm>
        </p:grpSpPr>
        <p:cxnSp>
          <p:nvCxnSpPr>
            <p:cNvPr id="264" name="Shape 264"/>
            <p:cNvCxnSpPr/>
            <p:nvPr/>
          </p:nvCxnSpPr>
          <p:spPr>
            <a:xfrm>
              <a:off x="1694000" y="3299225"/>
              <a:ext cx="778800" cy="0"/>
            </a:xfrm>
            <a:prstGeom prst="straightConnector1">
              <a:avLst/>
            </a:prstGeom>
            <a:noFill/>
            <a:ln cap="flat" cmpd="sng" w="9525">
              <a:solidFill>
                <a:schemeClr val="dk2"/>
              </a:solidFill>
              <a:prstDash val="solid"/>
              <a:round/>
              <a:headEnd len="lg" w="lg" type="none"/>
              <a:tailEnd len="lg" w="lg" type="none"/>
            </a:ln>
          </p:spPr>
        </p:cxnSp>
        <p:sp>
          <p:nvSpPr>
            <p:cNvPr id="265" name="Shape 265"/>
            <p:cNvSpPr/>
            <p:nvPr/>
          </p:nvSpPr>
          <p:spPr>
            <a:xfrm rot="5400000">
              <a:off x="2418200" y="3237725"/>
              <a:ext cx="232200" cy="123000"/>
            </a:xfrm>
            <a:prstGeom prst="triangle">
              <a:avLst>
                <a:gd fmla="val 50000" name="adj"/>
              </a:avLst>
            </a:prstGeom>
            <a:no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cxnSp>
        <p:nvCxnSpPr>
          <p:cNvPr id="266" name="Shape 266"/>
          <p:cNvCxnSpPr>
            <a:stCxn id="240" idx="1"/>
          </p:cNvCxnSpPr>
          <p:nvPr/>
        </p:nvCxnSpPr>
        <p:spPr>
          <a:xfrm rot="10800000">
            <a:off x="2343254" y="2093992"/>
            <a:ext cx="233700" cy="1422300"/>
          </a:xfrm>
          <a:prstGeom prst="curvedConnector2">
            <a:avLst/>
          </a:prstGeom>
          <a:noFill/>
          <a:ln cap="flat" cmpd="sng" w="9525">
            <a:solidFill>
              <a:schemeClr val="dk2"/>
            </a:solidFill>
            <a:prstDash val="solid"/>
            <a:round/>
            <a:headEnd len="lg" w="lg" type="none"/>
            <a:tailEnd len="lg" w="lg" type="none"/>
          </a:ln>
        </p:spPr>
      </p:cxnSp>
      <p:sp>
        <p:nvSpPr>
          <p:cNvPr id="267" name="Shape 267"/>
          <p:cNvSpPr txBox="1"/>
          <p:nvPr/>
        </p:nvSpPr>
        <p:spPr>
          <a:xfrm>
            <a:off x="2092550" y="2904400"/>
            <a:ext cx="480300" cy="232200"/>
          </a:xfrm>
          <a:prstGeom prst="rect">
            <a:avLst/>
          </a:prstGeom>
          <a:noFill/>
          <a:ln>
            <a:noFill/>
          </a:ln>
        </p:spPr>
        <p:txBody>
          <a:bodyPr anchorCtr="0" anchor="t" bIns="91425" lIns="91425" rIns="91425" wrap="square" tIns="91425">
            <a:noAutofit/>
          </a:bodyPr>
          <a:lstStyle/>
          <a:p>
            <a:pPr lvl="0">
              <a:spcBef>
                <a:spcPts val="0"/>
              </a:spcBef>
              <a:buNone/>
            </a:pPr>
            <a:r>
              <a:rPr lang="en" sz="900"/>
              <a:t>1...*</a:t>
            </a:r>
          </a:p>
        </p:txBody>
      </p:sp>
      <p:sp>
        <p:nvSpPr>
          <p:cNvPr id="268" name="Shape 268"/>
          <p:cNvSpPr txBox="1"/>
          <p:nvPr/>
        </p:nvSpPr>
        <p:spPr>
          <a:xfrm>
            <a:off x="2019075" y="1861807"/>
            <a:ext cx="281100" cy="342300"/>
          </a:xfrm>
          <a:prstGeom prst="rect">
            <a:avLst/>
          </a:prstGeom>
          <a:noFill/>
          <a:ln>
            <a:noFill/>
          </a:ln>
        </p:spPr>
        <p:txBody>
          <a:bodyPr anchorCtr="0" anchor="t" bIns="91425" lIns="91425" rIns="91425" wrap="square" tIns="91425">
            <a:noAutofit/>
          </a:bodyPr>
          <a:lstStyle/>
          <a:p>
            <a:pPr lvl="0" rtl="0">
              <a:spcBef>
                <a:spcPts val="0"/>
              </a:spcBef>
              <a:buNone/>
            </a:pPr>
            <a:r>
              <a:rPr lang="en" sz="800"/>
              <a:t>1</a:t>
            </a:r>
          </a:p>
        </p:txBody>
      </p:sp>
      <p:sp>
        <p:nvSpPr>
          <p:cNvPr id="269" name="Shape 269"/>
          <p:cNvSpPr/>
          <p:nvPr/>
        </p:nvSpPr>
        <p:spPr>
          <a:xfrm>
            <a:off x="1953575" y="1366125"/>
            <a:ext cx="3267800" cy="1134200"/>
          </a:xfrm>
          <a:custGeom>
            <a:pathLst>
              <a:path extrusionOk="0" h="45368" w="130712">
                <a:moveTo>
                  <a:pt x="0" y="8744"/>
                </a:moveTo>
                <a:cubicBezTo>
                  <a:pt x="4969" y="9848"/>
                  <a:pt x="10060" y="11974"/>
                  <a:pt x="13661" y="15574"/>
                </a:cubicBezTo>
                <a:cubicBezTo>
                  <a:pt x="18010" y="19922"/>
                  <a:pt x="18260" y="27187"/>
                  <a:pt x="22131" y="31968"/>
                </a:cubicBezTo>
                <a:cubicBezTo>
                  <a:pt x="27565" y="38680"/>
                  <a:pt x="36556" y="42607"/>
                  <a:pt x="45082" y="43990"/>
                </a:cubicBezTo>
                <a:cubicBezTo>
                  <a:pt x="69637" y="47971"/>
                  <a:pt x="98873" y="43238"/>
                  <a:pt x="117761" y="27050"/>
                </a:cubicBezTo>
                <a:cubicBezTo>
                  <a:pt x="122719" y="22800"/>
                  <a:pt x="127710" y="18004"/>
                  <a:pt x="130329" y="12022"/>
                </a:cubicBezTo>
                <a:cubicBezTo>
                  <a:pt x="131935" y="8350"/>
                  <a:pt x="127497" y="2836"/>
                  <a:pt x="130329" y="0"/>
                </a:cubicBezTo>
              </a:path>
            </a:pathLst>
          </a:custGeom>
          <a:noFill/>
          <a:ln cap="flat" cmpd="sng" w="9525">
            <a:solidFill>
              <a:schemeClr val="dk2"/>
            </a:solidFill>
            <a:prstDash val="solid"/>
            <a:round/>
            <a:headEnd len="lg" w="lg" type="none"/>
            <a:tailEnd len="lg" w="lg" type="none"/>
          </a:ln>
        </p:spPr>
      </p:sp>
      <p:sp>
        <p:nvSpPr>
          <p:cNvPr id="270" name="Shape 270"/>
          <p:cNvSpPr txBox="1"/>
          <p:nvPr/>
        </p:nvSpPr>
        <p:spPr>
          <a:xfrm>
            <a:off x="1875672" y="1627763"/>
            <a:ext cx="366300" cy="232200"/>
          </a:xfrm>
          <a:prstGeom prst="rect">
            <a:avLst/>
          </a:prstGeom>
          <a:noFill/>
          <a:ln>
            <a:noFill/>
          </a:ln>
        </p:spPr>
        <p:txBody>
          <a:bodyPr anchorCtr="0" anchor="t" bIns="91425" lIns="91425" rIns="91425" wrap="square" tIns="91425">
            <a:noAutofit/>
          </a:bodyPr>
          <a:lstStyle/>
          <a:p>
            <a:pPr lvl="0" rtl="0">
              <a:spcBef>
                <a:spcPts val="0"/>
              </a:spcBef>
              <a:buNone/>
            </a:pPr>
            <a:r>
              <a:rPr lang="en" sz="900"/>
              <a:t>1..</a:t>
            </a:r>
            <a:r>
              <a:rPr lang="en" sz="900"/>
              <a:t>*</a:t>
            </a:r>
          </a:p>
        </p:txBody>
      </p:sp>
      <p:sp>
        <p:nvSpPr>
          <p:cNvPr id="271" name="Shape 271"/>
          <p:cNvSpPr txBox="1"/>
          <p:nvPr/>
        </p:nvSpPr>
        <p:spPr>
          <a:xfrm>
            <a:off x="5097147" y="1076488"/>
            <a:ext cx="366300" cy="232200"/>
          </a:xfrm>
          <a:prstGeom prst="rect">
            <a:avLst/>
          </a:prstGeom>
          <a:noFill/>
          <a:ln>
            <a:noFill/>
          </a:ln>
        </p:spPr>
        <p:txBody>
          <a:bodyPr anchorCtr="0" anchor="t" bIns="91425" lIns="91425" rIns="91425" wrap="square" tIns="91425">
            <a:noAutofit/>
          </a:bodyPr>
          <a:lstStyle/>
          <a:p>
            <a:pPr lvl="0" rtl="0">
              <a:spcBef>
                <a:spcPts val="0"/>
              </a:spcBef>
              <a:buNone/>
            </a:pPr>
            <a:r>
              <a:rPr lang="en" sz="900"/>
              <a:t>1..*</a:t>
            </a:r>
          </a:p>
        </p:txBody>
      </p:sp>
      <p:sp>
        <p:nvSpPr>
          <p:cNvPr id="272" name="Shape 272"/>
          <p:cNvSpPr txBox="1"/>
          <p:nvPr/>
        </p:nvSpPr>
        <p:spPr>
          <a:xfrm>
            <a:off x="1953572" y="1203713"/>
            <a:ext cx="366300" cy="232200"/>
          </a:xfrm>
          <a:prstGeom prst="rect">
            <a:avLst/>
          </a:prstGeom>
          <a:noFill/>
          <a:ln>
            <a:noFill/>
          </a:ln>
        </p:spPr>
        <p:txBody>
          <a:bodyPr anchorCtr="0" anchor="t" bIns="91425" lIns="91425" rIns="91425" wrap="square" tIns="91425">
            <a:noAutofit/>
          </a:bodyPr>
          <a:lstStyle/>
          <a:p>
            <a:pPr lvl="0" rtl="0">
              <a:spcBef>
                <a:spcPts val="0"/>
              </a:spcBef>
              <a:buNone/>
            </a:pPr>
            <a:r>
              <a:rPr lang="en" sz="900"/>
              <a:t>1</a:t>
            </a:r>
          </a:p>
        </p:txBody>
      </p:sp>
      <p:sp>
        <p:nvSpPr>
          <p:cNvPr id="273" name="Shape 273"/>
          <p:cNvSpPr txBox="1"/>
          <p:nvPr/>
        </p:nvSpPr>
        <p:spPr>
          <a:xfrm>
            <a:off x="2309597" y="1203713"/>
            <a:ext cx="366300" cy="232200"/>
          </a:xfrm>
          <a:prstGeom prst="rect">
            <a:avLst/>
          </a:prstGeom>
          <a:noFill/>
          <a:ln>
            <a:noFill/>
          </a:ln>
        </p:spPr>
        <p:txBody>
          <a:bodyPr anchorCtr="0" anchor="t" bIns="91425" lIns="91425" rIns="91425" wrap="square" tIns="91425">
            <a:noAutofit/>
          </a:bodyPr>
          <a:lstStyle/>
          <a:p>
            <a:pPr lvl="0" rtl="0">
              <a:spcBef>
                <a:spcPts val="0"/>
              </a:spcBef>
              <a:buNone/>
            </a:pPr>
            <a:r>
              <a:rPr lang="en" sz="900"/>
              <a:t>1</a:t>
            </a:r>
          </a:p>
        </p:txBody>
      </p:sp>
      <p:grpSp>
        <p:nvGrpSpPr>
          <p:cNvPr id="274" name="Shape 274"/>
          <p:cNvGrpSpPr/>
          <p:nvPr/>
        </p:nvGrpSpPr>
        <p:grpSpPr>
          <a:xfrm rot="2076888">
            <a:off x="3728257" y="2122351"/>
            <a:ext cx="2083724" cy="140030"/>
            <a:chOff x="2184100" y="3719400"/>
            <a:chExt cx="803525" cy="140025"/>
          </a:xfrm>
        </p:grpSpPr>
        <p:cxnSp>
          <p:nvCxnSpPr>
            <p:cNvPr id="275" name="Shape 275"/>
            <p:cNvCxnSpPr/>
            <p:nvPr/>
          </p:nvCxnSpPr>
          <p:spPr>
            <a:xfrm flipH="1" rot="10800000">
              <a:off x="2184100" y="3784125"/>
              <a:ext cx="790500" cy="6900"/>
            </a:xfrm>
            <a:prstGeom prst="straightConnector1">
              <a:avLst/>
            </a:prstGeom>
            <a:noFill/>
            <a:ln cap="flat" cmpd="sng" w="9525">
              <a:solidFill>
                <a:schemeClr val="dk2"/>
              </a:solidFill>
              <a:prstDash val="dash"/>
              <a:round/>
              <a:headEnd len="lg" w="lg" type="none"/>
              <a:tailEnd len="lg" w="lg" type="none"/>
            </a:ln>
          </p:spPr>
        </p:cxnSp>
        <p:cxnSp>
          <p:nvCxnSpPr>
            <p:cNvPr id="276" name="Shape 276"/>
            <p:cNvCxnSpPr/>
            <p:nvPr/>
          </p:nvCxnSpPr>
          <p:spPr>
            <a:xfrm rot="10800000">
              <a:off x="2916397" y="3719400"/>
              <a:ext cx="70500" cy="64800"/>
            </a:xfrm>
            <a:prstGeom prst="straightConnector1">
              <a:avLst/>
            </a:prstGeom>
            <a:noFill/>
            <a:ln cap="flat" cmpd="sng" w="9525">
              <a:solidFill>
                <a:schemeClr val="dk2"/>
              </a:solidFill>
              <a:prstDash val="dash"/>
              <a:round/>
              <a:headEnd len="lg" w="lg" type="none"/>
              <a:tailEnd len="lg" w="lg" type="none"/>
            </a:ln>
          </p:spPr>
        </p:cxnSp>
        <p:cxnSp>
          <p:nvCxnSpPr>
            <p:cNvPr id="277" name="Shape 277"/>
            <p:cNvCxnSpPr/>
            <p:nvPr/>
          </p:nvCxnSpPr>
          <p:spPr>
            <a:xfrm flipH="1">
              <a:off x="2915625" y="3791025"/>
              <a:ext cx="72000" cy="68400"/>
            </a:xfrm>
            <a:prstGeom prst="straightConnector1">
              <a:avLst/>
            </a:prstGeom>
            <a:noFill/>
            <a:ln cap="flat" cmpd="sng" w="9525">
              <a:solidFill>
                <a:schemeClr val="dk2"/>
              </a:solidFill>
              <a:prstDash val="dash"/>
              <a:round/>
              <a:headEnd len="lg" w="lg" type="none"/>
              <a:tailEnd len="lg" w="lg" type="none"/>
            </a:ln>
          </p:spPr>
        </p:cxnSp>
      </p:grpSp>
      <p:sp>
        <p:nvSpPr>
          <p:cNvPr id="278" name="Shape 278"/>
          <p:cNvSpPr txBox="1"/>
          <p:nvPr/>
        </p:nvSpPr>
        <p:spPr>
          <a:xfrm>
            <a:off x="4130700" y="1840975"/>
            <a:ext cx="882600" cy="184500"/>
          </a:xfrm>
          <a:prstGeom prst="rect">
            <a:avLst/>
          </a:prstGeom>
          <a:noFill/>
          <a:ln>
            <a:noFill/>
          </a:ln>
        </p:spPr>
        <p:txBody>
          <a:bodyPr anchorCtr="0" anchor="t" bIns="91425" lIns="91425" rIns="91425" wrap="square" tIns="91425">
            <a:noAutofit/>
          </a:bodyPr>
          <a:lstStyle/>
          <a:p>
            <a:pPr lvl="0">
              <a:spcBef>
                <a:spcPts val="0"/>
              </a:spcBef>
              <a:buNone/>
            </a:pPr>
            <a:r>
              <a:rPr lang="en" sz="1000"/>
              <a:t>verification</a:t>
            </a:r>
          </a:p>
        </p:txBody>
      </p:sp>
      <p:cxnSp>
        <p:nvCxnSpPr>
          <p:cNvPr id="279" name="Shape 279"/>
          <p:cNvCxnSpPr/>
          <p:nvPr/>
        </p:nvCxnSpPr>
        <p:spPr>
          <a:xfrm>
            <a:off x="1974075" y="1495925"/>
            <a:ext cx="2097000" cy="1857900"/>
          </a:xfrm>
          <a:prstGeom prst="straightConnector1">
            <a:avLst/>
          </a:prstGeom>
          <a:noFill/>
          <a:ln cap="flat" cmpd="sng" w="9525">
            <a:solidFill>
              <a:schemeClr val="dk2"/>
            </a:solidFill>
            <a:prstDash val="solid"/>
            <a:round/>
            <a:headEnd len="lg" w="lg" type="none"/>
            <a:tailEnd len="lg" w="lg" type="none"/>
          </a:ln>
        </p:spPr>
      </p:cxnSp>
      <p:sp>
        <p:nvSpPr>
          <p:cNvPr id="280" name="Shape 280"/>
          <p:cNvSpPr txBox="1"/>
          <p:nvPr/>
        </p:nvSpPr>
        <p:spPr>
          <a:xfrm>
            <a:off x="3415350" y="2622975"/>
            <a:ext cx="1188600" cy="232200"/>
          </a:xfrm>
          <a:prstGeom prst="rect">
            <a:avLst/>
          </a:prstGeom>
          <a:noFill/>
          <a:ln>
            <a:noFill/>
          </a:ln>
        </p:spPr>
        <p:txBody>
          <a:bodyPr anchorCtr="0" anchor="t" bIns="91425" lIns="91425" rIns="91425" wrap="square" tIns="91425">
            <a:noAutofit/>
          </a:bodyPr>
          <a:lstStyle/>
          <a:p>
            <a:pPr lvl="0">
              <a:spcBef>
                <a:spcPts val="0"/>
              </a:spcBef>
              <a:buNone/>
            </a:pPr>
            <a:r>
              <a:rPr lang="en" sz="800"/>
              <a:t>Pushes notifications</a:t>
            </a: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