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32918400" cy="438912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83" autoAdjust="0"/>
  </p:normalViewPr>
  <p:slideViewPr>
    <p:cSldViewPr>
      <p:cViewPr>
        <p:scale>
          <a:sx n="30" d="100"/>
          <a:sy n="30" d="100"/>
        </p:scale>
        <p:origin x="-264" y="-7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38475" cy="465138"/>
          </a:xfrm>
          <a:prstGeom prst="rect">
            <a:avLst/>
          </a:prstGeom>
          <a:noFill/>
          <a:ln>
            <a:noFill/>
          </a:ln>
        </p:spPr>
        <p:txBody>
          <a:bodyPr lIns="91425" tIns="91425" rIns="91425" bIns="91425" anchor="t" anchorCtr="0"/>
          <a:lstStyle>
            <a:lvl1pPr marL="0" marR="0" indent="0" algn="l" rtl="0">
              <a:spcBef>
                <a:spcPts val="0"/>
              </a:spcBef>
              <a:defRPr/>
            </a:lvl1pPr>
            <a:lvl2pPr marL="2194560" marR="0" indent="-10160" algn="l" rtl="0">
              <a:spcBef>
                <a:spcPts val="0"/>
              </a:spcBef>
              <a:defRPr/>
            </a:lvl2pPr>
            <a:lvl3pPr marL="4389120" marR="0" indent="-7620" algn="l" rtl="0">
              <a:spcBef>
                <a:spcPts val="0"/>
              </a:spcBef>
              <a:defRPr/>
            </a:lvl3pPr>
            <a:lvl4pPr marL="6583680" marR="0" indent="-5080" algn="l" rtl="0">
              <a:spcBef>
                <a:spcPts val="0"/>
              </a:spcBef>
              <a:defRPr/>
            </a:lvl4pPr>
            <a:lvl5pPr marL="8778240" marR="0" indent="-2540" algn="l" rtl="0">
              <a:spcBef>
                <a:spcPts val="0"/>
              </a:spcBef>
              <a:defRPr/>
            </a:lvl5pPr>
            <a:lvl6pPr marL="10972800" marR="0" indent="0" algn="l" rtl="0">
              <a:spcBef>
                <a:spcPts val="0"/>
              </a:spcBef>
              <a:defRPr/>
            </a:lvl6pPr>
            <a:lvl7pPr marL="13167361" marR="0" indent="-10160" algn="l" rtl="0">
              <a:spcBef>
                <a:spcPts val="0"/>
              </a:spcBef>
              <a:defRPr/>
            </a:lvl7pPr>
            <a:lvl8pPr marL="15361920" marR="0" indent="-7619" algn="l" rtl="0">
              <a:spcBef>
                <a:spcPts val="0"/>
              </a:spcBef>
              <a:defRPr/>
            </a:lvl8pPr>
            <a:lvl9pPr marL="17556480" marR="0" indent="-5080" algn="l" rtl="0">
              <a:spcBef>
                <a:spcPts val="0"/>
              </a:spcBef>
              <a:defRPr/>
            </a:lvl9pPr>
          </a:lstStyle>
          <a:p>
            <a:endParaRPr/>
          </a:p>
        </p:txBody>
      </p:sp>
      <p:sp>
        <p:nvSpPr>
          <p:cNvPr id="3" name="Shape 3"/>
          <p:cNvSpPr txBox="1">
            <a:spLocks noGrp="1"/>
          </p:cNvSpPr>
          <p:nvPr>
            <p:ph type="dt" idx="10"/>
          </p:nvPr>
        </p:nvSpPr>
        <p:spPr>
          <a:xfrm>
            <a:off x="3970337" y="0"/>
            <a:ext cx="3038475" cy="465138"/>
          </a:xfrm>
          <a:prstGeom prst="rect">
            <a:avLst/>
          </a:prstGeom>
          <a:noFill/>
          <a:ln>
            <a:noFill/>
          </a:ln>
        </p:spPr>
        <p:txBody>
          <a:bodyPr lIns="91425" tIns="91425" rIns="91425" bIns="91425" anchor="t" anchorCtr="0"/>
          <a:lstStyle>
            <a:lvl1pPr marL="0" marR="0" indent="0" algn="r" rtl="0">
              <a:spcBef>
                <a:spcPts val="0"/>
              </a:spcBef>
              <a:defRPr/>
            </a:lvl1pPr>
            <a:lvl2pPr marL="2194560" marR="0" indent="-10160" algn="l" rtl="0">
              <a:spcBef>
                <a:spcPts val="0"/>
              </a:spcBef>
              <a:defRPr/>
            </a:lvl2pPr>
            <a:lvl3pPr marL="4389120" marR="0" indent="-7620" algn="l" rtl="0">
              <a:spcBef>
                <a:spcPts val="0"/>
              </a:spcBef>
              <a:defRPr/>
            </a:lvl3pPr>
            <a:lvl4pPr marL="6583680" marR="0" indent="-5080" algn="l" rtl="0">
              <a:spcBef>
                <a:spcPts val="0"/>
              </a:spcBef>
              <a:defRPr/>
            </a:lvl4pPr>
            <a:lvl5pPr marL="8778240" marR="0" indent="-2540" algn="l" rtl="0">
              <a:spcBef>
                <a:spcPts val="0"/>
              </a:spcBef>
              <a:defRPr/>
            </a:lvl5pPr>
            <a:lvl6pPr marL="10972800" marR="0" indent="0" algn="l" rtl="0">
              <a:spcBef>
                <a:spcPts val="0"/>
              </a:spcBef>
              <a:defRPr/>
            </a:lvl6pPr>
            <a:lvl7pPr marL="13167361" marR="0" indent="-10160" algn="l" rtl="0">
              <a:spcBef>
                <a:spcPts val="0"/>
              </a:spcBef>
              <a:defRPr/>
            </a:lvl7pPr>
            <a:lvl8pPr marL="15361920" marR="0" indent="-7619" algn="l" rtl="0">
              <a:spcBef>
                <a:spcPts val="0"/>
              </a:spcBef>
              <a:defRPr/>
            </a:lvl8pPr>
            <a:lvl9pPr marL="17556480" marR="0" indent="-5080" algn="l" rtl="0">
              <a:spcBef>
                <a:spcPts val="0"/>
              </a:spcBef>
              <a:defRPr/>
            </a:lvl9pPr>
          </a:lstStyle>
          <a:p>
            <a:endParaRPr/>
          </a:p>
        </p:txBody>
      </p:sp>
      <p:sp>
        <p:nvSpPr>
          <p:cNvPr id="4" name="Shape 4"/>
          <p:cNvSpPr>
            <a:spLocks noGrp="1" noRot="1" noChangeAspect="1"/>
          </p:cNvSpPr>
          <p:nvPr>
            <p:ph type="sldImg" idx="3"/>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675" y="4416425"/>
            <a:ext cx="5607049" cy="418306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829675"/>
            <a:ext cx="3038475" cy="465138"/>
          </a:xfrm>
          <a:prstGeom prst="rect">
            <a:avLst/>
          </a:prstGeom>
          <a:noFill/>
          <a:ln>
            <a:noFill/>
          </a:ln>
        </p:spPr>
        <p:txBody>
          <a:bodyPr lIns="91425" tIns="91425" rIns="91425" bIns="91425" anchor="b" anchorCtr="0"/>
          <a:lstStyle>
            <a:lvl1pPr marL="0" marR="0" indent="0" algn="l" rtl="0">
              <a:spcBef>
                <a:spcPts val="0"/>
              </a:spcBef>
              <a:defRPr/>
            </a:lvl1pPr>
            <a:lvl2pPr marL="2194560" marR="0" indent="-10160" algn="l" rtl="0">
              <a:spcBef>
                <a:spcPts val="0"/>
              </a:spcBef>
              <a:defRPr/>
            </a:lvl2pPr>
            <a:lvl3pPr marL="4389120" marR="0" indent="-7620" algn="l" rtl="0">
              <a:spcBef>
                <a:spcPts val="0"/>
              </a:spcBef>
              <a:defRPr/>
            </a:lvl3pPr>
            <a:lvl4pPr marL="6583680" marR="0" indent="-5080" algn="l" rtl="0">
              <a:spcBef>
                <a:spcPts val="0"/>
              </a:spcBef>
              <a:defRPr/>
            </a:lvl4pPr>
            <a:lvl5pPr marL="8778240" marR="0" indent="-2540" algn="l" rtl="0">
              <a:spcBef>
                <a:spcPts val="0"/>
              </a:spcBef>
              <a:defRPr/>
            </a:lvl5pPr>
            <a:lvl6pPr marL="10972800" marR="0" indent="0" algn="l" rtl="0">
              <a:spcBef>
                <a:spcPts val="0"/>
              </a:spcBef>
              <a:defRPr/>
            </a:lvl6pPr>
            <a:lvl7pPr marL="13167361" marR="0" indent="-10160" algn="l" rtl="0">
              <a:spcBef>
                <a:spcPts val="0"/>
              </a:spcBef>
              <a:defRPr/>
            </a:lvl7pPr>
            <a:lvl8pPr marL="15361920" marR="0" indent="-7619" algn="l" rtl="0">
              <a:spcBef>
                <a:spcPts val="0"/>
              </a:spcBef>
              <a:defRPr/>
            </a:lvl8pPr>
            <a:lvl9pPr marL="17556480" marR="0" indent="-5080" algn="l" rtl="0">
              <a:spcBef>
                <a:spcPts val="0"/>
              </a:spcBef>
              <a:defRPr/>
            </a:lvl9pPr>
          </a:lstStyle>
          <a:p>
            <a:endParaRPr/>
          </a:p>
        </p:txBody>
      </p:sp>
      <p:sp>
        <p:nvSpPr>
          <p:cNvPr id="7" name="Shape 7"/>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3345078568"/>
      </p:ext>
    </p:extLst>
  </p:cSld>
  <p:clrMap bg1="lt1" tx1="dk1" bg2="dk2" tx2="lt2" accent1="accent1" accent2="accent2" accent3="accent3" accent4="accent4" accent5="accent5" accent6="accent6" hlink="hlink" folHlink="folHlink"/>
  <p:notesStyle>
    <a:lvl1pPr marL="0" algn="l" defTabSz="914256" rtl="0" eaLnBrk="1" latinLnBrk="0" hangingPunct="1">
      <a:defRPr sz="1000" kern="1200">
        <a:solidFill>
          <a:schemeClr val="tx1"/>
        </a:solidFill>
        <a:latin typeface="+mn-lt"/>
        <a:ea typeface="+mn-ea"/>
        <a:cs typeface="+mn-cs"/>
      </a:defRPr>
    </a:lvl1pPr>
    <a:lvl2pPr marL="457128" algn="l" defTabSz="914256" rtl="0" eaLnBrk="1" latinLnBrk="0" hangingPunct="1">
      <a:defRPr sz="1000" kern="1200">
        <a:solidFill>
          <a:schemeClr val="tx1"/>
        </a:solidFill>
        <a:latin typeface="+mn-lt"/>
        <a:ea typeface="+mn-ea"/>
        <a:cs typeface="+mn-cs"/>
      </a:defRPr>
    </a:lvl2pPr>
    <a:lvl3pPr marL="914256" algn="l" defTabSz="914256" rtl="0" eaLnBrk="1" latinLnBrk="0" hangingPunct="1">
      <a:defRPr sz="1000" kern="1200">
        <a:solidFill>
          <a:schemeClr val="tx1"/>
        </a:solidFill>
        <a:latin typeface="+mn-lt"/>
        <a:ea typeface="+mn-ea"/>
        <a:cs typeface="+mn-cs"/>
      </a:defRPr>
    </a:lvl3pPr>
    <a:lvl4pPr marL="1371379" algn="l" defTabSz="914256" rtl="0" eaLnBrk="1" latinLnBrk="0" hangingPunct="1">
      <a:defRPr sz="1000" kern="1200">
        <a:solidFill>
          <a:schemeClr val="tx1"/>
        </a:solidFill>
        <a:latin typeface="+mn-lt"/>
        <a:ea typeface="+mn-ea"/>
        <a:cs typeface="+mn-cs"/>
      </a:defRPr>
    </a:lvl4pPr>
    <a:lvl5pPr marL="1828507" algn="l" defTabSz="914256" rtl="0" eaLnBrk="1" latinLnBrk="0" hangingPunct="1">
      <a:defRPr sz="1000" kern="1200">
        <a:solidFill>
          <a:schemeClr val="tx1"/>
        </a:solidFill>
        <a:latin typeface="+mn-lt"/>
        <a:ea typeface="+mn-ea"/>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a:spcBef>
                <a:spcPts val="0"/>
              </a:spcBef>
              <a:buNone/>
            </a:pPr>
            <a:endParaRPr/>
          </a:p>
        </p:txBody>
      </p:sp>
      <p:sp>
        <p:nvSpPr>
          <p:cNvPr id="142" name="Shape 142"/>
          <p:cNvSpPr>
            <a:spLocks noGrp="1" noRot="1" noChangeAspect="1"/>
          </p:cNvSpPr>
          <p:nvPr>
            <p:ph type="sldImg" idx="2"/>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16946880"/>
            <a:ext cx="12858750" cy="2694432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Freeform 7"/>
          <p:cNvSpPr/>
          <p:nvPr/>
        </p:nvSpPr>
        <p:spPr>
          <a:xfrm>
            <a:off x="-8568" y="-5917"/>
            <a:ext cx="32926968" cy="4389712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ctrTitle"/>
          </p:nvPr>
        </p:nvSpPr>
        <p:spPr>
          <a:xfrm rot="19140000">
            <a:off x="2941606" y="11074579"/>
            <a:ext cx="20335043" cy="7707559"/>
          </a:xfrm>
        </p:spPr>
        <p:txBody>
          <a:bodyPr bIns="43891" anchor="b"/>
          <a:lstStyle>
            <a:lvl1pPr>
              <a:defRPr sz="15400"/>
            </a:lvl1pPr>
          </a:lstStyle>
          <a:p>
            <a:r>
              <a:rPr lang="en-US" smtClean="0"/>
              <a:t>Click to edit Master title style</a:t>
            </a:r>
            <a:endParaRPr lang="en-US" dirty="0"/>
          </a:p>
        </p:txBody>
      </p:sp>
      <p:sp>
        <p:nvSpPr>
          <p:cNvPr id="3" name="Subtitle 2"/>
          <p:cNvSpPr>
            <a:spLocks noGrp="1"/>
          </p:cNvSpPr>
          <p:nvPr>
            <p:ph type="subTitle" idx="1"/>
          </p:nvPr>
        </p:nvSpPr>
        <p:spPr>
          <a:xfrm rot="19140000">
            <a:off x="4364199" y="15813923"/>
            <a:ext cx="23440072" cy="2107259"/>
          </a:xfrm>
        </p:spPr>
        <p:txBody>
          <a:bodyPr tIns="43891">
            <a:normAutofit/>
          </a:bodyPr>
          <a:lstStyle>
            <a:lvl1pPr marL="0" indent="0" algn="l">
              <a:buNone/>
              <a:defRPr kumimoji="0" lang="en-US" sz="6700" b="0" i="0" u="none" strike="noStrike" kern="1200" cap="all" spc="1920" normalizeH="0" baseline="0" noProof="0" dirty="0" smtClean="0">
                <a:ln>
                  <a:noFill/>
                </a:ln>
                <a:solidFill>
                  <a:schemeClr val="tx1"/>
                </a:solidFill>
                <a:effectLst/>
                <a:uLnTx/>
                <a:uFillTx/>
                <a:latin typeface="+mn-lt"/>
                <a:ea typeface="+mj-ea"/>
                <a:cs typeface="Tunga" pitchFamily="2"/>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marR="0" lvl="0" indent="0" algn="l" defTabSz="438912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91"/>
            <a:ext cx="7406640" cy="299415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45920" y="1757691"/>
            <a:ext cx="21671280" cy="299415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8568" y="-5917"/>
            <a:ext cx="32926968" cy="4389712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7" name="Right Triangle 6"/>
          <p:cNvSpPr/>
          <p:nvPr/>
        </p:nvSpPr>
        <p:spPr>
          <a:xfrm>
            <a:off x="2" y="16946880"/>
            <a:ext cx="12858750" cy="2694432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rot="19140000">
            <a:off x="2949838" y="11051120"/>
            <a:ext cx="20343571" cy="7728059"/>
          </a:xfrm>
        </p:spPr>
        <p:txBody>
          <a:bodyPr bIns="43891" anchor="b"/>
          <a:lstStyle>
            <a:lvl1pPr algn="l">
              <a:defRPr kumimoji="0" lang="en-US" sz="154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438912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4378148" y="15797145"/>
            <a:ext cx="23437901" cy="2106779"/>
          </a:xfrm>
        </p:spPr>
        <p:txBody>
          <a:bodyPr anchor="t">
            <a:normAutofit/>
          </a:bodyPr>
          <a:lstStyle>
            <a:lvl1pPr marL="0" indent="0">
              <a:buNone/>
              <a:defRPr kumimoji="0" lang="en-US" sz="6700" b="0" i="0" u="none" strike="noStrike" kern="1200" cap="all" spc="1920" normalizeH="0" baseline="0" noProof="0" dirty="0" smtClean="0">
                <a:ln>
                  <a:noFill/>
                </a:ln>
                <a:solidFill>
                  <a:schemeClr val="tx1"/>
                </a:solidFill>
                <a:effectLst/>
                <a:uLnTx/>
                <a:uFillTx/>
                <a:latin typeface="+mn-lt"/>
                <a:ea typeface="+mj-ea"/>
                <a:cs typeface="Tunga" pitchFamily="2"/>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marL="0" marR="0" lvl="0" indent="0" algn="l" defTabSz="438912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62656" y="7022592"/>
            <a:ext cx="11521440" cy="23759771"/>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920058" y="7022592"/>
            <a:ext cx="11521440" cy="23759771"/>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962656" y="7022592"/>
            <a:ext cx="11521440" cy="3511296"/>
          </a:xfrm>
        </p:spPr>
        <p:txBody>
          <a:bodyPr anchor="b">
            <a:normAutofit/>
          </a:bodyPr>
          <a:lstStyle>
            <a:lvl1pPr marL="0" indent="0">
              <a:buNone/>
              <a:defRPr lang="en-US" sz="6700" b="0" kern="1200" cap="all" spc="1920" baseline="0" dirty="0" smtClean="0">
                <a:solidFill>
                  <a:schemeClr val="tx1"/>
                </a:solidFill>
                <a:latin typeface="+mn-lt"/>
                <a:ea typeface="+mj-ea"/>
                <a:cs typeface="Tunga" pitchFamily="2"/>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l" defTabSz="438912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2948940" y="10891827"/>
            <a:ext cx="11521440" cy="19897344"/>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920058" y="7022592"/>
            <a:ext cx="11521440" cy="3511296"/>
          </a:xfrm>
        </p:spPr>
        <p:txBody>
          <a:bodyPr anchor="b">
            <a:normAutofit/>
          </a:bodyPr>
          <a:lstStyle>
            <a:lvl1pPr marL="0" indent="0">
              <a:buNone/>
              <a:defRPr lang="en-US" sz="6700" b="0" kern="1200" cap="all" spc="1920" baseline="0" dirty="0" smtClean="0">
                <a:solidFill>
                  <a:schemeClr val="tx1"/>
                </a:solidFill>
                <a:latin typeface="+mn-lt"/>
                <a:ea typeface="+mj-ea"/>
                <a:cs typeface="Tunga" pitchFamily="2"/>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l" defTabSz="438912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16920058" y="10891827"/>
            <a:ext cx="11521440" cy="19897344"/>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16946880"/>
            <a:ext cx="12858750" cy="2694432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8" name="Right Triangle 17"/>
          <p:cNvSpPr/>
          <p:nvPr/>
        </p:nvSpPr>
        <p:spPr>
          <a:xfrm rot="5400000">
            <a:off x="-8041000" y="8041013"/>
            <a:ext cx="43891200" cy="27809201"/>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2" name="Title 1"/>
          <p:cNvSpPr>
            <a:spLocks noGrp="1"/>
          </p:cNvSpPr>
          <p:nvPr>
            <p:ph type="title"/>
          </p:nvPr>
        </p:nvSpPr>
        <p:spPr>
          <a:xfrm rot="19140000">
            <a:off x="2825748" y="10087063"/>
            <a:ext cx="18763488" cy="6972333"/>
          </a:xfrm>
        </p:spPr>
        <p:txBody>
          <a:bodyPr bIns="0" anchor="b"/>
          <a:lstStyle>
            <a:lvl1pPr algn="l">
              <a:defRPr kumimoji="0" lang="en-US" sz="134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438912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17098390" y="16761040"/>
            <a:ext cx="13708004" cy="21277997"/>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4672634" y="14421664"/>
            <a:ext cx="20861136" cy="3989211"/>
          </a:xfrm>
        </p:spPr>
        <p:txBody>
          <a:bodyPr>
            <a:normAutofit/>
          </a:bodyPr>
          <a:lstStyle>
            <a:lvl1pPr marL="0" indent="0">
              <a:buNone/>
              <a:defRPr lang="en-US" sz="6700" b="1" kern="1200" dirty="0" smtClean="0">
                <a:solidFill>
                  <a:srgbClr val="FFFFFF"/>
                </a:solidFill>
                <a:latin typeface="+mn-lt"/>
                <a:ea typeface="+mn-ea"/>
                <a:cs typeface="+mn-cs"/>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marL="0" marR="0" lvl="0" indent="0" algn="l" defTabSz="4389120" rtl="0" eaLnBrk="1" fontAlgn="auto" latinLnBrk="0" hangingPunct="1">
              <a:lnSpc>
                <a:spcPct val="100000"/>
              </a:lnSpc>
              <a:spcBef>
                <a:spcPts val="144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7303772" y="0"/>
            <a:ext cx="25614630" cy="438912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877824" anchor="ctr"/>
          <a:lstStyle>
            <a:lvl1pPr algn="r">
              <a:defRPr/>
            </a:lvl1pPr>
          </a:lstStyle>
          <a:p>
            <a:r>
              <a:rPr lang="en-US" smtClean="0"/>
              <a:t>Click icon to add picture</a:t>
            </a:r>
            <a:endParaRPr lang="en-US" dirty="0"/>
          </a:p>
        </p:txBody>
      </p:sp>
      <p:sp>
        <p:nvSpPr>
          <p:cNvPr id="9" name="Right Triangle 8"/>
          <p:cNvSpPr/>
          <p:nvPr/>
        </p:nvSpPr>
        <p:spPr>
          <a:xfrm>
            <a:off x="2" y="16946880"/>
            <a:ext cx="12858750" cy="2694432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Freeform 9"/>
          <p:cNvSpPr/>
          <p:nvPr/>
        </p:nvSpPr>
        <p:spPr>
          <a:xfrm>
            <a:off x="2" y="32308800"/>
            <a:ext cx="12858750" cy="115824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rot="19140000">
            <a:off x="2416309" y="10992005"/>
            <a:ext cx="19751040" cy="5551643"/>
          </a:xfrm>
        </p:spPr>
        <p:txBody>
          <a:bodyPr anchor="b"/>
          <a:lstStyle>
            <a:lvl1pPr algn="l">
              <a:defRPr sz="134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4116526" y="13955385"/>
            <a:ext cx="21947562" cy="4740251"/>
          </a:xfrm>
        </p:spPr>
        <p:txBody>
          <a:bodyPr/>
          <a:lstStyle>
            <a:lvl1pPr marL="0" indent="0">
              <a:buNone/>
              <a:defRPr sz="6700">
                <a:solidFill>
                  <a:schemeClr val="tx2"/>
                </a:solidFill>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8572" y="32324052"/>
            <a:ext cx="12867325" cy="1156715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Freeform 7"/>
          <p:cNvSpPr/>
          <p:nvPr/>
        </p:nvSpPr>
        <p:spPr>
          <a:xfrm>
            <a:off x="-8568" y="32328272"/>
            <a:ext cx="32926968" cy="1156293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962656" y="2340864"/>
            <a:ext cx="27075384" cy="3511296"/>
          </a:xfrm>
          <a:prstGeom prst="rect">
            <a:avLst/>
          </a:prstGeom>
        </p:spPr>
        <p:txBody>
          <a:bodyPr vert="horz" lIns="438912" tIns="219456" rIns="438912" bIns="219456"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962656" y="7044021"/>
            <a:ext cx="27075384" cy="22911035"/>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724206" y="37570868"/>
            <a:ext cx="7834579" cy="1287475"/>
          </a:xfrm>
          <a:prstGeom prst="rect">
            <a:avLst/>
          </a:prstGeom>
        </p:spPr>
        <p:txBody>
          <a:bodyPr vert="horz" lIns="438912" tIns="219456" rIns="438912" bIns="219456" rtlCol="0" anchor="ctr"/>
          <a:lstStyle>
            <a:lvl1pPr algn="l">
              <a:defRPr sz="5800">
                <a:solidFill>
                  <a:srgbClr val="FFFFFF"/>
                </a:solidFill>
              </a:defRPr>
            </a:lvl1pPr>
          </a:lstStyle>
          <a:p>
            <a:endParaRPr lang="en-US"/>
          </a:p>
        </p:txBody>
      </p:sp>
      <p:sp>
        <p:nvSpPr>
          <p:cNvPr id="5" name="Footer Placeholder 4"/>
          <p:cNvSpPr>
            <a:spLocks noGrp="1"/>
          </p:cNvSpPr>
          <p:nvPr>
            <p:ph type="ftr" sz="quarter" idx="3"/>
          </p:nvPr>
        </p:nvSpPr>
        <p:spPr>
          <a:xfrm>
            <a:off x="12663050" y="40224781"/>
            <a:ext cx="17007840" cy="1755648"/>
          </a:xfrm>
          <a:prstGeom prst="rect">
            <a:avLst/>
          </a:prstGeom>
        </p:spPr>
        <p:txBody>
          <a:bodyPr vert="horz" lIns="438912" tIns="219456" rIns="438912" bIns="219456" rtlCol="0" anchor="ctr"/>
          <a:lstStyle>
            <a:lvl1pPr algn="r">
              <a:defRPr sz="4800" cap="all" spc="960" baseline="0">
                <a:solidFill>
                  <a:srgbClr val="FFFFFF"/>
                </a:solidFill>
              </a:defRPr>
            </a:lvl1pPr>
          </a:lstStyle>
          <a:p>
            <a:endParaRPr lang="en-US"/>
          </a:p>
        </p:txBody>
      </p:sp>
      <p:sp>
        <p:nvSpPr>
          <p:cNvPr id="6" name="Slide Number Placeholder 5"/>
          <p:cNvSpPr>
            <a:spLocks noGrp="1"/>
          </p:cNvSpPr>
          <p:nvPr>
            <p:ph type="sldNum" sz="quarter" idx="4"/>
          </p:nvPr>
        </p:nvSpPr>
        <p:spPr>
          <a:xfrm>
            <a:off x="30243737" y="39493261"/>
            <a:ext cx="1810512" cy="3218688"/>
          </a:xfrm>
          <a:prstGeom prst="ellipse">
            <a:avLst/>
          </a:prstGeom>
          <a:ln w="19050">
            <a:solidFill>
              <a:srgbClr val="FFFFFF"/>
            </a:solidFill>
          </a:ln>
        </p:spPr>
        <p:txBody>
          <a:bodyPr vert="horz" lIns="43891" tIns="43891" rIns="43891" bIns="43891" rtlCol="0" anchor="ctr">
            <a:normAutofit/>
          </a:bodyPr>
          <a:lstStyle>
            <a:lvl1pPr algn="ctr">
              <a:defRPr sz="7900">
                <a:solidFill>
                  <a:srgbClr val="FFFFFF"/>
                </a:solidFill>
              </a:defRPr>
            </a:lvl1pPr>
          </a:lstStyle>
          <a:p>
            <a:pPr>
              <a:buSzPct val="25000"/>
            </a:pPr>
            <a:fld id="{00000000-1234-1234-1234-123412341234}" type="slidenum">
              <a:rPr lang="en-US" smtClean="0"/>
              <a:pPr>
                <a:buSzPct val="2500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389120" rtl="0" eaLnBrk="1" latinLnBrk="0" hangingPunct="1">
        <a:spcBef>
          <a:spcPct val="0"/>
        </a:spcBef>
        <a:buNone/>
        <a:defRPr sz="13400" kern="1200" cap="all" baseline="0">
          <a:solidFill>
            <a:schemeClr val="tx1"/>
          </a:solidFill>
          <a:latin typeface="+mj-lt"/>
          <a:ea typeface="+mj-ea"/>
          <a:cs typeface="+mj-cs"/>
        </a:defRPr>
      </a:lvl1pPr>
    </p:titleStyle>
    <p:bodyStyle>
      <a:lvl1pPr marL="1645920" indent="-1645920" algn="l" defTabSz="4389120" rtl="0" eaLnBrk="1" latinLnBrk="0" hangingPunct="1">
        <a:spcBef>
          <a:spcPts val="3840"/>
        </a:spcBef>
        <a:buFont typeface="Arial" pitchFamily="34" charset="0"/>
        <a:buNone/>
        <a:defRPr sz="7700" b="1" kern="1200">
          <a:solidFill>
            <a:schemeClr val="tx1"/>
          </a:solidFill>
          <a:latin typeface="+mn-lt"/>
          <a:ea typeface="+mn-ea"/>
          <a:cs typeface="+mn-cs"/>
        </a:defRPr>
      </a:lvl1pPr>
      <a:lvl2pPr marL="833933" indent="-833933"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2pPr>
      <a:lvl3pPr marL="1931213" indent="-790042"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3pPr>
      <a:lvl4pPr marL="3028493" indent="-790042"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4pPr>
      <a:lvl5pPr marL="4125773" indent="-833933"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5pPr>
      <a:lvl6pPr marL="5266944" indent="-833933"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6pPr>
      <a:lvl7pPr marL="6495898" indent="-790042"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7pPr>
      <a:lvl8pPr marL="7593178" indent="-790042"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8pPr>
      <a:lvl9pPr marL="8602675" indent="-790042"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Shape 85"/>
          <p:cNvSpPr/>
          <p:nvPr/>
        </p:nvSpPr>
        <p:spPr>
          <a:xfrm>
            <a:off x="21488401" y="22978171"/>
            <a:ext cx="9112817" cy="7868013"/>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6" name="Shape 86"/>
          <p:cNvSpPr/>
          <p:nvPr/>
        </p:nvSpPr>
        <p:spPr>
          <a:xfrm>
            <a:off x="21488400" y="32493566"/>
            <a:ext cx="9144000" cy="8959234"/>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7" name="Shape 87"/>
          <p:cNvSpPr/>
          <p:nvPr/>
        </p:nvSpPr>
        <p:spPr>
          <a:xfrm>
            <a:off x="21522559" y="10204593"/>
            <a:ext cx="9144000" cy="11156231"/>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8" name="Shape 88"/>
          <p:cNvSpPr/>
          <p:nvPr/>
        </p:nvSpPr>
        <p:spPr>
          <a:xfrm>
            <a:off x="11430000" y="22978170"/>
            <a:ext cx="9601200" cy="18398429"/>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9" name="Shape 89"/>
          <p:cNvSpPr/>
          <p:nvPr/>
        </p:nvSpPr>
        <p:spPr>
          <a:xfrm>
            <a:off x="11653780" y="10350789"/>
            <a:ext cx="9144000" cy="11010036"/>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90" name="Shape 90"/>
          <p:cNvSpPr txBox="1"/>
          <p:nvPr/>
        </p:nvSpPr>
        <p:spPr>
          <a:xfrm>
            <a:off x="1371600" y="1942513"/>
            <a:ext cx="30175200" cy="4001095"/>
          </a:xfrm>
          <a:prstGeom prst="rect">
            <a:avLst/>
          </a:prstGeom>
          <a:solidFill>
            <a:schemeClr val="accent2"/>
          </a:solidFill>
          <a:ln w="25400" cap="flat">
            <a:solidFill>
              <a:srgbClr val="8C3A38"/>
            </a:solidFill>
            <a:prstDash val="solid"/>
            <a:round/>
            <a:headEnd type="none" w="med" len="med"/>
            <a:tailEnd type="none" w="med" len="med"/>
          </a:ln>
        </p:spPr>
        <p:txBody>
          <a:bodyPr lIns="5028394" tIns="639974" rIns="5028394" bIns="639974" anchor="t" anchorCtr="0">
            <a:noAutofit/>
          </a:bodyPr>
          <a:lstStyle/>
          <a:p>
            <a:pPr algn="ctr">
              <a:buSzPct val="25000"/>
            </a:pPr>
            <a:r>
              <a:rPr lang="en-US" sz="9600" b="1" cap="all" dirty="0" err="1" smtClean="0">
                <a:solidFill>
                  <a:schemeClr val="lt1"/>
                </a:solidFill>
                <a:latin typeface="Calibri"/>
                <a:ea typeface="Calibri"/>
                <a:cs typeface="Calibri"/>
                <a:sym typeface="Calibri"/>
              </a:rPr>
              <a:t>C</a:t>
            </a:r>
            <a:r>
              <a:rPr lang="en-US" sz="8800" b="1" cap="all" dirty="0" err="1" smtClean="0">
                <a:solidFill>
                  <a:schemeClr val="lt1"/>
                </a:solidFill>
                <a:latin typeface="Calibri"/>
                <a:ea typeface="Calibri"/>
                <a:cs typeface="Calibri"/>
                <a:sym typeface="Calibri"/>
              </a:rPr>
              <a:t>ode</a:t>
            </a:r>
            <a:r>
              <a:rPr lang="en-US" sz="9600" b="1" cap="all" dirty="0" err="1" smtClean="0">
                <a:solidFill>
                  <a:schemeClr val="lt1"/>
                </a:solidFill>
                <a:latin typeface="Calibri"/>
                <a:ea typeface="Calibri"/>
                <a:cs typeface="Calibri"/>
                <a:sym typeface="Calibri"/>
              </a:rPr>
              <a:t>E</a:t>
            </a:r>
            <a:r>
              <a:rPr lang="en-US" sz="8800" b="1" cap="all" dirty="0" err="1" smtClean="0">
                <a:solidFill>
                  <a:schemeClr val="lt1"/>
                </a:solidFill>
                <a:latin typeface="Calibri"/>
                <a:ea typeface="Calibri"/>
                <a:cs typeface="Calibri"/>
                <a:sym typeface="Calibri"/>
              </a:rPr>
              <a:t>scape</a:t>
            </a:r>
            <a:endParaRPr lang="en-US" sz="8800" b="1" cap="all" dirty="0" smtClean="0">
              <a:solidFill>
                <a:schemeClr val="lt1"/>
              </a:solidFill>
              <a:latin typeface="Calibri"/>
              <a:ea typeface="Calibri"/>
              <a:cs typeface="Calibri"/>
              <a:sym typeface="Calibri"/>
            </a:endParaRPr>
          </a:p>
          <a:p>
            <a:pPr algn="ctr">
              <a:buSzPct val="25000"/>
            </a:pPr>
            <a:r>
              <a:rPr lang="en-US" sz="8000" b="1" i="1" dirty="0" smtClean="0">
                <a:solidFill>
                  <a:schemeClr val="lt1"/>
                </a:solidFill>
                <a:latin typeface="Calibri"/>
                <a:ea typeface="Calibri"/>
                <a:cs typeface="Calibri"/>
                <a:sym typeface="Calibri"/>
              </a:rPr>
              <a:t>The </a:t>
            </a:r>
            <a:r>
              <a:rPr lang="en-US" sz="8000" b="1" i="1" dirty="0" err="1" smtClean="0">
                <a:solidFill>
                  <a:schemeClr val="lt1"/>
                </a:solidFill>
                <a:latin typeface="Calibri"/>
                <a:ea typeface="Calibri"/>
                <a:cs typeface="Calibri"/>
                <a:sym typeface="Calibri"/>
              </a:rPr>
              <a:t>funner</a:t>
            </a:r>
            <a:r>
              <a:rPr lang="en-US" sz="8000" b="1" i="1" dirty="0" smtClean="0">
                <a:solidFill>
                  <a:schemeClr val="lt1"/>
                </a:solidFill>
                <a:latin typeface="Calibri"/>
                <a:ea typeface="Calibri"/>
                <a:cs typeface="Calibri"/>
                <a:sym typeface="Calibri"/>
              </a:rPr>
              <a:t> way to learn Java</a:t>
            </a:r>
            <a:endParaRPr lang="en-US" sz="8000" b="1" i="1" dirty="0">
              <a:solidFill>
                <a:schemeClr val="lt1"/>
              </a:solidFill>
              <a:latin typeface="Calibri"/>
              <a:ea typeface="Calibri"/>
              <a:cs typeface="Calibri"/>
              <a:sym typeface="Calibri"/>
            </a:endParaRPr>
          </a:p>
        </p:txBody>
      </p:sp>
      <p:sp>
        <p:nvSpPr>
          <p:cNvPr id="91" name="Shape 91"/>
          <p:cNvSpPr txBox="1"/>
          <p:nvPr/>
        </p:nvSpPr>
        <p:spPr>
          <a:xfrm>
            <a:off x="1138180" y="6400803"/>
            <a:ext cx="30175200" cy="2123655"/>
          </a:xfrm>
          <a:prstGeom prst="rect">
            <a:avLst/>
          </a:prstGeom>
          <a:noFill/>
          <a:ln>
            <a:noFill/>
          </a:ln>
        </p:spPr>
        <p:txBody>
          <a:bodyPr lIns="0" tIns="45691" rIns="0" bIns="45691" anchor="t" anchorCtr="0">
            <a:noAutofit/>
          </a:bodyPr>
          <a:lstStyle/>
          <a:p>
            <a:pPr marL="3941763" indent="-3941763"/>
            <a:r>
              <a:rPr lang="en-US" sz="4400" b="1" u="sng" dirty="0">
                <a:solidFill>
                  <a:schemeClr val="tx1"/>
                </a:solidFill>
                <a:latin typeface="Calibri" panose="020F0502020204030204" pitchFamily="34" charset="0"/>
              </a:rPr>
              <a:t>Team Members</a:t>
            </a:r>
            <a:r>
              <a:rPr lang="en-US" sz="4400" b="1" dirty="0">
                <a:solidFill>
                  <a:schemeClr val="tx1"/>
                </a:solidFill>
                <a:latin typeface="Calibri" panose="020F0502020204030204" pitchFamily="34" charset="0"/>
              </a:rPr>
              <a:t>: Dani </a:t>
            </a:r>
            <a:r>
              <a:rPr lang="en-US" sz="4400" b="1" dirty="0" smtClean="0">
                <a:solidFill>
                  <a:schemeClr val="tx1"/>
                </a:solidFill>
                <a:latin typeface="Calibri" panose="020F0502020204030204" pitchFamily="34" charset="0"/>
              </a:rPr>
              <a:t>Odicho</a:t>
            </a:r>
            <a:r>
              <a:rPr lang="en-US" sz="4400" b="1" dirty="0">
                <a:solidFill>
                  <a:schemeClr val="tx1"/>
                </a:solidFill>
                <a:latin typeface="Calibri" panose="020F0502020204030204" pitchFamily="34" charset="0"/>
              </a:rPr>
              <a:t>, Tariq </a:t>
            </a:r>
            <a:r>
              <a:rPr lang="en-US" sz="4400" b="1" dirty="0" smtClean="0">
                <a:solidFill>
                  <a:schemeClr val="tx1"/>
                </a:solidFill>
                <a:latin typeface="Calibri" panose="020F0502020204030204" pitchFamily="34" charset="0"/>
              </a:rPr>
              <a:t>Rafiq</a:t>
            </a:r>
            <a:r>
              <a:rPr lang="en-US" sz="4400" b="1" dirty="0">
                <a:solidFill>
                  <a:schemeClr val="tx1"/>
                </a:solidFill>
                <a:latin typeface="Calibri" panose="020F0502020204030204" pitchFamily="34" charset="0"/>
              </a:rPr>
              <a:t>, Ernie </a:t>
            </a:r>
            <a:r>
              <a:rPr lang="en-US" sz="4400" b="1" dirty="0" smtClean="0">
                <a:solidFill>
                  <a:schemeClr val="tx1"/>
                </a:solidFill>
                <a:latin typeface="Calibri" panose="020F0502020204030204" pitchFamily="34" charset="0"/>
              </a:rPr>
              <a:t>Ledesma</a:t>
            </a:r>
            <a:r>
              <a:rPr lang="en-US" sz="4400" b="1" dirty="0">
                <a:solidFill>
                  <a:schemeClr val="tx1"/>
                </a:solidFill>
                <a:latin typeface="Calibri" panose="020F0502020204030204" pitchFamily="34" charset="0"/>
              </a:rPr>
              <a:t>, Oscar </a:t>
            </a:r>
            <a:r>
              <a:rPr lang="en-US" sz="4400" b="1" dirty="0" smtClean="0">
                <a:solidFill>
                  <a:schemeClr val="tx1"/>
                </a:solidFill>
                <a:latin typeface="Calibri" panose="020F0502020204030204" pitchFamily="34" charset="0"/>
              </a:rPr>
              <a:t>Lugo</a:t>
            </a:r>
            <a:r>
              <a:rPr lang="en-US" sz="4400" b="1" dirty="0">
                <a:solidFill>
                  <a:schemeClr val="tx1"/>
                </a:solidFill>
                <a:latin typeface="Calibri" panose="020F0502020204030204" pitchFamily="34" charset="0"/>
              </a:rPr>
              <a:t>, Jose </a:t>
            </a:r>
            <a:r>
              <a:rPr lang="en-US" sz="4400" b="1" dirty="0" err="1" smtClean="0">
                <a:solidFill>
                  <a:schemeClr val="tx1"/>
                </a:solidFill>
                <a:latin typeface="Calibri" panose="020F0502020204030204" pitchFamily="34" charset="0"/>
              </a:rPr>
              <a:t>Pech</a:t>
            </a:r>
            <a:r>
              <a:rPr lang="en-US" sz="4400" b="1" dirty="0">
                <a:solidFill>
                  <a:schemeClr val="tx1"/>
                </a:solidFill>
                <a:latin typeface="Calibri" panose="020F0502020204030204" pitchFamily="34" charset="0"/>
              </a:rPr>
              <a:t>, </a:t>
            </a:r>
            <a:r>
              <a:rPr lang="en-US" sz="4400" b="1" dirty="0" err="1">
                <a:solidFill>
                  <a:schemeClr val="tx1"/>
                </a:solidFill>
                <a:latin typeface="Calibri" panose="020F0502020204030204" pitchFamily="34" charset="0"/>
              </a:rPr>
              <a:t>Kasun</a:t>
            </a:r>
            <a:r>
              <a:rPr lang="en-US" sz="4400" b="1" dirty="0">
                <a:solidFill>
                  <a:schemeClr val="tx1"/>
                </a:solidFill>
                <a:latin typeface="Calibri" panose="020F0502020204030204" pitchFamily="34" charset="0"/>
              </a:rPr>
              <a:t> </a:t>
            </a:r>
            <a:r>
              <a:rPr lang="en-US" sz="4400" b="1" dirty="0" err="1" smtClean="0">
                <a:solidFill>
                  <a:schemeClr val="tx1"/>
                </a:solidFill>
                <a:latin typeface="Calibri" panose="020F0502020204030204" pitchFamily="34" charset="0"/>
              </a:rPr>
              <a:t>Hettiarachchi</a:t>
            </a:r>
            <a:r>
              <a:rPr lang="en-US" sz="4400" b="1" dirty="0" smtClean="0">
                <a:solidFill>
                  <a:schemeClr val="tx1"/>
                </a:solidFill>
                <a:latin typeface="Calibri" panose="020F0502020204030204" pitchFamily="34" charset="0"/>
              </a:rPr>
              <a:t>  </a:t>
            </a:r>
            <a:r>
              <a:rPr lang="en-US" sz="4400" b="1" dirty="0">
                <a:solidFill>
                  <a:schemeClr val="tx1"/>
                </a:solidFill>
                <a:latin typeface="Calibri" panose="020F0502020204030204" pitchFamily="34" charset="0"/>
              </a:rPr>
              <a:t>, Abel </a:t>
            </a:r>
            <a:r>
              <a:rPr lang="en-US" sz="4400" b="1" dirty="0" smtClean="0">
                <a:solidFill>
                  <a:schemeClr val="tx1"/>
                </a:solidFill>
                <a:latin typeface="Calibri" panose="020F0502020204030204" pitchFamily="34" charset="0"/>
              </a:rPr>
              <a:t>Lawal</a:t>
            </a:r>
            <a:r>
              <a:rPr lang="en-US" sz="4400" b="1" dirty="0">
                <a:solidFill>
                  <a:schemeClr val="tx1"/>
                </a:solidFill>
                <a:latin typeface="Calibri" panose="020F0502020204030204" pitchFamily="34" charset="0"/>
              </a:rPr>
              <a:t>, </a:t>
            </a:r>
            <a:r>
              <a:rPr lang="en-US" sz="4400" b="1" dirty="0" smtClean="0">
                <a:solidFill>
                  <a:schemeClr val="tx1"/>
                </a:solidFill>
                <a:latin typeface="Calibri" panose="020F0502020204030204" pitchFamily="34" charset="0"/>
              </a:rPr>
              <a:t>Joseph </a:t>
            </a:r>
            <a:r>
              <a:rPr lang="en-US" sz="4400" b="1" dirty="0" smtClean="0">
                <a:solidFill>
                  <a:schemeClr val="tx1"/>
                </a:solidFill>
                <a:latin typeface="Calibri" panose="020F0502020204030204" pitchFamily="34" charset="0"/>
              </a:rPr>
              <a:t>Pena</a:t>
            </a:r>
            <a:endParaRPr lang="en-US" sz="4400" b="1" dirty="0">
              <a:solidFill>
                <a:schemeClr val="tx1"/>
              </a:solidFill>
              <a:latin typeface="Calibri" panose="020F0502020204030204" pitchFamily="34" charset="0"/>
            </a:endParaRPr>
          </a:p>
        </p:txBody>
      </p:sp>
      <p:sp>
        <p:nvSpPr>
          <p:cNvPr id="92" name="Shape 92"/>
          <p:cNvSpPr txBox="1"/>
          <p:nvPr/>
        </p:nvSpPr>
        <p:spPr>
          <a:xfrm>
            <a:off x="11349404" y="21674691"/>
            <a:ext cx="955427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4400" b="1" dirty="0" smtClean="0">
                <a:solidFill>
                  <a:schemeClr val="lt1"/>
                </a:solidFill>
                <a:latin typeface="Calibri"/>
                <a:ea typeface="Calibri"/>
                <a:cs typeface="Calibri"/>
                <a:sym typeface="Calibri"/>
              </a:rPr>
              <a:t>SOFTWARE ENGINEERING PROCESS</a:t>
            </a:r>
            <a:endParaRPr lang="en-US" sz="4400" b="1" dirty="0">
              <a:solidFill>
                <a:schemeClr val="lt1"/>
              </a:solidFill>
              <a:latin typeface="Calibri"/>
              <a:ea typeface="Calibri"/>
              <a:cs typeface="Calibri"/>
              <a:sym typeface="Calibri"/>
            </a:endParaRPr>
          </a:p>
        </p:txBody>
      </p:sp>
      <p:sp>
        <p:nvSpPr>
          <p:cNvPr id="93" name="Shape 93"/>
          <p:cNvSpPr txBox="1"/>
          <p:nvPr/>
        </p:nvSpPr>
        <p:spPr>
          <a:xfrm>
            <a:off x="1165378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4800" b="1" dirty="0" smtClean="0">
                <a:solidFill>
                  <a:schemeClr val="lt1"/>
                </a:solidFill>
                <a:latin typeface="Calibri"/>
                <a:ea typeface="Calibri"/>
                <a:cs typeface="Calibri"/>
                <a:sym typeface="Calibri"/>
              </a:rPr>
              <a:t>MOTIVATION</a:t>
            </a:r>
            <a:endParaRPr lang="en-US" sz="3800" b="1" dirty="0">
              <a:solidFill>
                <a:schemeClr val="lt1"/>
              </a:solidFill>
              <a:latin typeface="Calibri"/>
              <a:ea typeface="Calibri"/>
              <a:cs typeface="Calibri"/>
              <a:sym typeface="Calibri"/>
            </a:endParaRPr>
          </a:p>
        </p:txBody>
      </p:sp>
      <p:sp>
        <p:nvSpPr>
          <p:cNvPr id="94" name="Shape 94"/>
          <p:cNvSpPr txBox="1"/>
          <p:nvPr/>
        </p:nvSpPr>
        <p:spPr>
          <a:xfrm>
            <a:off x="2148840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4800" b="1" dirty="0" smtClean="0">
                <a:solidFill>
                  <a:schemeClr val="lt1"/>
                </a:solidFill>
                <a:latin typeface="Calibri"/>
                <a:ea typeface="Calibri"/>
                <a:cs typeface="Calibri"/>
                <a:sym typeface="Calibri"/>
              </a:rPr>
              <a:t>DEVELOPMENT TOOLS</a:t>
            </a:r>
            <a:endParaRPr lang="en-US" sz="3800" b="1" dirty="0">
              <a:solidFill>
                <a:schemeClr val="lt1"/>
              </a:solidFill>
              <a:latin typeface="Calibri"/>
              <a:ea typeface="Calibri"/>
              <a:cs typeface="Calibri"/>
              <a:sym typeface="Calibri"/>
            </a:endParaRPr>
          </a:p>
        </p:txBody>
      </p:sp>
      <p:sp>
        <p:nvSpPr>
          <p:cNvPr id="95" name="Shape 95"/>
          <p:cNvSpPr txBox="1"/>
          <p:nvPr/>
        </p:nvSpPr>
        <p:spPr>
          <a:xfrm>
            <a:off x="21488400" y="31057171"/>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ctr" anchorCtr="0">
            <a:noAutofit/>
          </a:bodyPr>
          <a:lstStyle/>
          <a:p>
            <a:pPr algn="ctr">
              <a:buSzPct val="25000"/>
            </a:pPr>
            <a:r>
              <a:rPr lang="en-US" sz="4800" b="1" dirty="0" smtClean="0">
                <a:solidFill>
                  <a:schemeClr val="lt1"/>
                </a:solidFill>
                <a:latin typeface="Calibri"/>
                <a:ea typeface="Calibri"/>
                <a:cs typeface="Calibri"/>
                <a:sym typeface="Calibri"/>
              </a:rPr>
              <a:t>FUTURE PLANS</a:t>
            </a:r>
            <a:endParaRPr lang="en-US" sz="4800" b="1" dirty="0">
              <a:solidFill>
                <a:schemeClr val="lt1"/>
              </a:solidFill>
              <a:latin typeface="Calibri"/>
              <a:ea typeface="Calibri"/>
              <a:cs typeface="Calibri"/>
              <a:sym typeface="Calibri"/>
            </a:endParaRPr>
          </a:p>
        </p:txBody>
      </p:sp>
      <p:sp>
        <p:nvSpPr>
          <p:cNvPr id="96" name="Shape 96"/>
          <p:cNvSpPr txBox="1"/>
          <p:nvPr/>
        </p:nvSpPr>
        <p:spPr>
          <a:xfrm>
            <a:off x="21463355" y="21674690"/>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4800" b="1" dirty="0" smtClean="0">
                <a:solidFill>
                  <a:schemeClr val="lt1"/>
                </a:solidFill>
                <a:latin typeface="Calibri"/>
                <a:ea typeface="Calibri"/>
                <a:cs typeface="Calibri"/>
                <a:sym typeface="Calibri"/>
              </a:rPr>
              <a:t>CONCLUSION</a:t>
            </a:r>
            <a:endParaRPr lang="en-US" sz="3800" b="1" dirty="0">
              <a:solidFill>
                <a:schemeClr val="lt1"/>
              </a:solidFill>
              <a:latin typeface="Calibri"/>
              <a:ea typeface="Calibri"/>
              <a:cs typeface="Calibri"/>
              <a:sym typeface="Calibri"/>
            </a:endParaRPr>
          </a:p>
        </p:txBody>
      </p:sp>
      <p:sp>
        <p:nvSpPr>
          <p:cNvPr id="98" name="Shape 98"/>
          <p:cNvSpPr/>
          <p:nvPr/>
        </p:nvSpPr>
        <p:spPr>
          <a:xfrm>
            <a:off x="1828800" y="10134601"/>
            <a:ext cx="9144000" cy="11226224"/>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0" tIns="1371379" rIns="0" bIns="0" anchor="ctr" anchorCtr="0">
            <a:noAutofit/>
          </a:bodyPr>
          <a:lstStyle/>
          <a:p>
            <a:pPr algn="just"/>
            <a:endParaRPr sz="2900">
              <a:solidFill>
                <a:schemeClr val="dk1"/>
              </a:solidFill>
              <a:latin typeface="Calibri"/>
              <a:ea typeface="Calibri"/>
              <a:cs typeface="Calibri"/>
              <a:sym typeface="Calibri"/>
            </a:endParaRPr>
          </a:p>
        </p:txBody>
      </p:sp>
      <p:sp>
        <p:nvSpPr>
          <p:cNvPr id="99" name="Shape 99"/>
          <p:cNvSpPr txBox="1"/>
          <p:nvPr/>
        </p:nvSpPr>
        <p:spPr>
          <a:xfrm>
            <a:off x="182880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4800" b="1" dirty="0" smtClean="0">
                <a:solidFill>
                  <a:schemeClr val="lt1"/>
                </a:solidFill>
                <a:latin typeface="Calibri"/>
                <a:ea typeface="Calibri"/>
                <a:cs typeface="Calibri"/>
                <a:sym typeface="Calibri"/>
              </a:rPr>
              <a:t>ABSTRACT</a:t>
            </a:r>
            <a:endParaRPr lang="en-US" sz="4800" b="1" dirty="0">
              <a:solidFill>
                <a:schemeClr val="lt1"/>
              </a:solidFill>
              <a:latin typeface="Calibri"/>
              <a:ea typeface="Calibri"/>
              <a:cs typeface="Calibri"/>
              <a:sym typeface="Calibri"/>
            </a:endParaRPr>
          </a:p>
        </p:txBody>
      </p:sp>
      <p:sp>
        <p:nvSpPr>
          <p:cNvPr id="102" name="Shape 102"/>
          <p:cNvSpPr/>
          <p:nvPr/>
        </p:nvSpPr>
        <p:spPr>
          <a:xfrm>
            <a:off x="1723326" y="22978171"/>
            <a:ext cx="9097074" cy="18398428"/>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endParaRPr lang="en-US" sz="2800" dirty="0">
              <a:latin typeface="Calibri" panose="020F0502020204030204" pitchFamily="34" charset="0"/>
            </a:endParaRPr>
          </a:p>
        </p:txBody>
      </p:sp>
      <p:sp>
        <p:nvSpPr>
          <p:cNvPr id="103" name="Shape 103"/>
          <p:cNvSpPr txBox="1"/>
          <p:nvPr/>
        </p:nvSpPr>
        <p:spPr>
          <a:xfrm>
            <a:off x="1828800" y="21674692"/>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4800" b="1" dirty="0" smtClean="0">
                <a:solidFill>
                  <a:schemeClr val="lt1"/>
                </a:solidFill>
                <a:latin typeface="Calibri"/>
                <a:ea typeface="Calibri"/>
                <a:cs typeface="Calibri"/>
                <a:sym typeface="Calibri"/>
              </a:rPr>
              <a:t>THE GAME</a:t>
            </a:r>
            <a:endParaRPr lang="en-US" sz="4800" b="1" dirty="0">
              <a:solidFill>
                <a:schemeClr val="lt1"/>
              </a:solidFill>
              <a:latin typeface="Calibri"/>
              <a:ea typeface="Calibri"/>
              <a:cs typeface="Calibri"/>
              <a:sym typeface="Calibri"/>
            </a:endParaRPr>
          </a:p>
        </p:txBody>
      </p:sp>
      <p:pic>
        <p:nvPicPr>
          <p:cNvPr id="110" name="Shape 110"/>
          <p:cNvPicPr preferRelativeResize="0"/>
          <p:nvPr/>
        </p:nvPicPr>
        <p:blipFill rotWithShape="1">
          <a:blip r:embed="rId3">
            <a:alphaModFix/>
          </a:blip>
          <a:srcRect/>
          <a:stretch/>
        </p:blipFill>
        <p:spPr>
          <a:xfrm>
            <a:off x="1828801" y="1932589"/>
            <a:ext cx="3862454" cy="4011008"/>
          </a:xfrm>
          <a:prstGeom prst="ellipse">
            <a:avLst/>
          </a:prstGeom>
          <a:noFill/>
          <a:ln>
            <a:noFill/>
          </a:ln>
        </p:spPr>
      </p:pic>
      <p:sp>
        <p:nvSpPr>
          <p:cNvPr id="113" name="Shape 113"/>
          <p:cNvSpPr txBox="1"/>
          <p:nvPr/>
        </p:nvSpPr>
        <p:spPr>
          <a:xfrm>
            <a:off x="11430000" y="10803315"/>
            <a:ext cx="9144000" cy="584775"/>
          </a:xfrm>
          <a:prstGeom prst="rect">
            <a:avLst/>
          </a:prstGeom>
          <a:noFill/>
          <a:ln>
            <a:noFill/>
          </a:ln>
        </p:spPr>
        <p:txBody>
          <a:bodyPr lIns="91411" tIns="45691" rIns="91411" bIns="45691" anchor="t" anchorCtr="0">
            <a:noAutofit/>
          </a:bodyPr>
          <a:lstStyle/>
          <a:p>
            <a:pPr algn="ctr">
              <a:buSzPct val="25000"/>
            </a:pPr>
            <a:r>
              <a:rPr lang="en-US" sz="3400" b="1" dirty="0" smtClean="0">
                <a:solidFill>
                  <a:schemeClr val="dk1"/>
                </a:solidFill>
                <a:latin typeface="Calibri"/>
                <a:ea typeface="Calibri"/>
                <a:cs typeface="Calibri"/>
                <a:sym typeface="Calibri"/>
              </a:rPr>
              <a:t>Inspire the next generation of developers:</a:t>
            </a:r>
            <a:endParaRPr lang="en-US" sz="3400" b="1" dirty="0">
              <a:solidFill>
                <a:schemeClr val="dk1"/>
              </a:solidFill>
              <a:latin typeface="Calibri"/>
              <a:ea typeface="Calibri"/>
              <a:cs typeface="Calibri"/>
              <a:sym typeface="Calibri"/>
            </a:endParaRPr>
          </a:p>
        </p:txBody>
      </p:sp>
      <p:sp>
        <p:nvSpPr>
          <p:cNvPr id="116" name="Shape 116"/>
          <p:cNvSpPr txBox="1"/>
          <p:nvPr/>
        </p:nvSpPr>
        <p:spPr>
          <a:xfrm>
            <a:off x="22402800" y="32842209"/>
            <a:ext cx="7315200" cy="8762991"/>
          </a:xfrm>
          <a:prstGeom prst="rect">
            <a:avLst/>
          </a:prstGeom>
          <a:noFill/>
          <a:ln>
            <a:noFill/>
          </a:ln>
        </p:spPr>
        <p:txBody>
          <a:bodyPr lIns="91411" tIns="45691" rIns="91411" bIns="45691" anchor="t" anchorCtr="0">
            <a:noAutofit/>
          </a:bodyPr>
          <a:lstStyle/>
          <a:p>
            <a:pPr marL="285706" indent="-285706">
              <a:spcAft>
                <a:spcPts val="600"/>
              </a:spcAft>
              <a:buFont typeface="Arial" panose="020B0604020202020204" pitchFamily="34" charset="0"/>
              <a:buChar char="•"/>
            </a:pPr>
            <a:r>
              <a:rPr lang="en-US" sz="3200" b="1" dirty="0" smtClean="0">
                <a:latin typeface="Calibri" panose="020F0502020204030204" pitchFamily="34" charset="0"/>
              </a:rPr>
              <a:t>Enhanced Artwork</a:t>
            </a:r>
            <a:r>
              <a:rPr lang="en-US" sz="3200" dirty="0" smtClean="0">
                <a:latin typeface="Calibri" panose="020F0502020204030204" pitchFamily="34" charset="0"/>
              </a:rPr>
              <a:t>. The primary focus thus far has been on </a:t>
            </a:r>
            <a:r>
              <a:rPr lang="en-US" sz="3200" dirty="0">
                <a:latin typeface="Calibri" panose="020F0502020204030204" pitchFamily="34" charset="0"/>
              </a:rPr>
              <a:t>the functionality of the </a:t>
            </a:r>
            <a:r>
              <a:rPr lang="en-US" sz="3200" dirty="0" smtClean="0">
                <a:latin typeface="Calibri" panose="020F0502020204030204" pitchFamily="34" charset="0"/>
              </a:rPr>
              <a:t>game. Though </a:t>
            </a:r>
            <a:r>
              <a:rPr lang="en-US" sz="3200" dirty="0">
                <a:latin typeface="Calibri" panose="020F0502020204030204" pitchFamily="34" charset="0"/>
              </a:rPr>
              <a:t>the </a:t>
            </a:r>
            <a:r>
              <a:rPr lang="en-US" sz="3200" dirty="0" smtClean="0">
                <a:latin typeface="Calibri" panose="020F0502020204030204" pitchFamily="34" charset="0"/>
              </a:rPr>
              <a:t>current artwork in </a:t>
            </a:r>
            <a:r>
              <a:rPr lang="en-US" sz="3200" dirty="0">
                <a:latin typeface="Calibri" panose="020F0502020204030204" pitchFamily="34" charset="0"/>
              </a:rPr>
              <a:t>the game is great, there is </a:t>
            </a:r>
            <a:r>
              <a:rPr lang="en-US" sz="3200" dirty="0" smtClean="0">
                <a:latin typeface="Calibri" panose="020F0502020204030204" pitchFamily="34" charset="0"/>
              </a:rPr>
              <a:t>always </a:t>
            </a:r>
            <a:r>
              <a:rPr lang="en-US" sz="3200" dirty="0">
                <a:latin typeface="Calibri" panose="020F0502020204030204" pitchFamily="34" charset="0"/>
              </a:rPr>
              <a:t>room for improvement</a:t>
            </a:r>
            <a:endParaRPr lang="en-US" sz="3200" dirty="0" smtClean="0">
              <a:latin typeface="Calibri" panose="020F0502020204030204" pitchFamily="34" charset="0"/>
            </a:endParaRPr>
          </a:p>
          <a:p>
            <a:pPr marL="285706" indent="-285706">
              <a:spcAft>
                <a:spcPts val="600"/>
              </a:spcAft>
              <a:buFont typeface="Arial" panose="020B0604020202020204" pitchFamily="34" charset="0"/>
              <a:buChar char="•"/>
            </a:pPr>
            <a:r>
              <a:rPr lang="en-US" sz="3200" b="1" dirty="0" smtClean="0">
                <a:latin typeface="Calibri" panose="020F0502020204030204" pitchFamily="34" charset="0"/>
              </a:rPr>
              <a:t>Mobile Version</a:t>
            </a:r>
            <a:r>
              <a:rPr lang="en-US" sz="3200" dirty="0" smtClean="0">
                <a:latin typeface="Calibri" panose="020F0502020204030204" pitchFamily="34" charset="0"/>
              </a:rPr>
              <a:t>. The </a:t>
            </a:r>
            <a:r>
              <a:rPr lang="en-US" sz="3200" dirty="0">
                <a:latin typeface="Calibri" panose="020F0502020204030204" pitchFamily="34" charset="0"/>
              </a:rPr>
              <a:t>average young person is using less time on a desktop and more </a:t>
            </a:r>
            <a:r>
              <a:rPr lang="en-US" sz="3200" dirty="0" smtClean="0">
                <a:latin typeface="Calibri" panose="020F0502020204030204" pitchFamily="34" charset="0"/>
              </a:rPr>
              <a:t>time on </a:t>
            </a:r>
            <a:r>
              <a:rPr lang="en-US" sz="3200" dirty="0">
                <a:latin typeface="Calibri" panose="020F0502020204030204" pitchFamily="34" charset="0"/>
              </a:rPr>
              <a:t>a mobile device, therefore a mobile version of this game would greatly </a:t>
            </a:r>
            <a:r>
              <a:rPr lang="en-US" sz="3200" dirty="0" smtClean="0">
                <a:latin typeface="Calibri" panose="020F0502020204030204" pitchFamily="34" charset="0"/>
              </a:rPr>
              <a:t>improve its appeal to the younger audience.</a:t>
            </a:r>
            <a:endParaRPr lang="en-US" sz="3200" dirty="0">
              <a:latin typeface="Calibri" panose="020F0502020204030204" pitchFamily="34" charset="0"/>
            </a:endParaRPr>
          </a:p>
          <a:p>
            <a:pPr marL="285706" indent="-285706">
              <a:spcAft>
                <a:spcPts val="600"/>
              </a:spcAft>
              <a:buFont typeface="Arial" panose="020B0604020202020204" pitchFamily="34" charset="0"/>
              <a:buChar char="•"/>
            </a:pPr>
            <a:r>
              <a:rPr lang="en-US" sz="3200" b="1" dirty="0" smtClean="0">
                <a:latin typeface="Calibri" panose="020F0502020204030204" pitchFamily="34" charset="0"/>
              </a:rPr>
              <a:t>Expanded Concepts &amp; Levels.  </a:t>
            </a:r>
            <a:r>
              <a:rPr lang="en-US" sz="3200" dirty="0" smtClean="0">
                <a:latin typeface="Calibri" panose="020F0502020204030204" pitchFamily="34" charset="0"/>
              </a:rPr>
              <a:t>Additional levels could </a:t>
            </a:r>
            <a:r>
              <a:rPr lang="en-US" sz="3200" dirty="0">
                <a:latin typeface="Calibri" panose="020F0502020204030204" pitchFamily="34" charset="0"/>
              </a:rPr>
              <a:t>cover intermediate to advanced concepts . </a:t>
            </a:r>
          </a:p>
        </p:txBody>
      </p:sp>
      <p:sp>
        <p:nvSpPr>
          <p:cNvPr id="119" name="Shape 119"/>
          <p:cNvSpPr txBox="1"/>
          <p:nvPr/>
        </p:nvSpPr>
        <p:spPr>
          <a:xfrm>
            <a:off x="12344402" y="11388090"/>
            <a:ext cx="7795134" cy="2323712"/>
          </a:xfrm>
          <a:prstGeom prst="rect">
            <a:avLst/>
          </a:prstGeom>
          <a:noFill/>
          <a:ln>
            <a:noFill/>
          </a:ln>
        </p:spPr>
        <p:txBody>
          <a:bodyPr lIns="91411" tIns="45691" rIns="91411" bIns="45691" anchor="t" anchorCtr="0">
            <a:noAutofit/>
          </a:bodyPr>
          <a:lstStyle/>
          <a:p>
            <a:r>
              <a:rPr lang="en-US" sz="3200" dirty="0" err="1" smtClean="0">
                <a:latin typeface="Calibri" panose="020F0502020204030204" pitchFamily="34" charset="0"/>
              </a:rPr>
              <a:t>CodeEscape</a:t>
            </a:r>
            <a:r>
              <a:rPr lang="en-US" sz="3200" dirty="0" smtClean="0">
                <a:latin typeface="Calibri" panose="020F0502020204030204" pitchFamily="34" charset="0"/>
              </a:rPr>
              <a:t> makes the world of programming appealing to a broader audience. It is </a:t>
            </a:r>
            <a:r>
              <a:rPr lang="en-US" sz="3200" dirty="0">
                <a:latin typeface="Calibri" panose="020F0502020204030204" pitchFamily="34" charset="0"/>
              </a:rPr>
              <a:t>an informal way to learn the formal rules of programming. </a:t>
            </a:r>
          </a:p>
        </p:txBody>
      </p:sp>
      <p:sp>
        <p:nvSpPr>
          <p:cNvPr id="127" name="Shape 127"/>
          <p:cNvSpPr txBox="1"/>
          <p:nvPr/>
        </p:nvSpPr>
        <p:spPr>
          <a:xfrm>
            <a:off x="21945600" y="23129967"/>
            <a:ext cx="8229600" cy="7502433"/>
          </a:xfrm>
          <a:prstGeom prst="rect">
            <a:avLst/>
          </a:prstGeom>
          <a:noFill/>
          <a:ln>
            <a:noFill/>
          </a:ln>
        </p:spPr>
        <p:txBody>
          <a:bodyPr lIns="91411" tIns="45691" rIns="91411" bIns="45691" anchor="t" anchorCtr="0">
            <a:noAutofit/>
          </a:bodyPr>
          <a:lstStyle/>
          <a:p>
            <a:pPr marL="285706" indent="-285706">
              <a:buFont typeface="Arial" panose="020B0604020202020204" pitchFamily="34" charset="0"/>
              <a:buChar char="•"/>
            </a:pPr>
            <a:r>
              <a:rPr lang="en-US" sz="3200" dirty="0" err="1">
                <a:latin typeface="Calibri" panose="020F0502020204030204" pitchFamily="34" charset="0"/>
              </a:rPr>
              <a:t>CodeEscape</a:t>
            </a:r>
            <a:r>
              <a:rPr lang="en-US" sz="3200" dirty="0">
                <a:latin typeface="Calibri" panose="020F0502020204030204" pitchFamily="34" charset="0"/>
              </a:rPr>
              <a:t> is a fully functional game, with 10 unique fully playable levels. Each level introduces and explains a different programming concept. </a:t>
            </a:r>
          </a:p>
          <a:p>
            <a:pPr marL="285706" indent="-285706">
              <a:buFont typeface="Arial" panose="020B0604020202020204" pitchFamily="34" charset="0"/>
              <a:buChar char="•"/>
            </a:pPr>
            <a:r>
              <a:rPr lang="en-US" sz="3200" dirty="0">
                <a:latin typeface="Calibri" panose="020F0502020204030204" pitchFamily="34" charset="0"/>
              </a:rPr>
              <a:t>The game is robust having being developed with a powerful game engine and is very easy to install. </a:t>
            </a:r>
          </a:p>
          <a:p>
            <a:pPr marL="285706" indent="-285706">
              <a:buFont typeface="Arial" panose="020B0604020202020204" pitchFamily="34" charset="0"/>
              <a:buChar char="•"/>
            </a:pPr>
            <a:r>
              <a:rPr lang="en-US" sz="3200" dirty="0">
                <a:latin typeface="Calibri" panose="020F0502020204030204" pitchFamily="34" charset="0"/>
              </a:rPr>
              <a:t>The game responded well to </a:t>
            </a:r>
            <a:r>
              <a:rPr lang="en-US" sz="3200" dirty="0" smtClean="0">
                <a:latin typeface="Calibri" panose="020F0502020204030204" pitchFamily="34" charset="0"/>
              </a:rPr>
              <a:t>testing </a:t>
            </a:r>
            <a:r>
              <a:rPr lang="en-US" sz="3200" dirty="0">
                <a:latin typeface="Calibri" panose="020F0502020204030204" pitchFamily="34" charset="0"/>
              </a:rPr>
              <a:t>and </a:t>
            </a:r>
            <a:r>
              <a:rPr lang="en-US" sz="3200" dirty="0" smtClean="0">
                <a:latin typeface="Calibri" panose="020F0502020204030204" pitchFamily="34" charset="0"/>
              </a:rPr>
              <a:t>has </a:t>
            </a:r>
            <a:r>
              <a:rPr lang="en-US" sz="3200" dirty="0">
                <a:latin typeface="Calibri" panose="020F0502020204030204" pitchFamily="34" charset="0"/>
              </a:rPr>
              <a:t>the potential to be a teach tool or a study aid for introductory programming classes</a:t>
            </a:r>
          </a:p>
          <a:p>
            <a:pPr marL="285706" indent="-285706">
              <a:buFont typeface="Arial" panose="020B0604020202020204" pitchFamily="34" charset="0"/>
              <a:buChar char="•"/>
            </a:pPr>
            <a:r>
              <a:rPr lang="en-US" sz="3200" dirty="0">
                <a:latin typeface="Calibri" panose="020F0502020204030204" pitchFamily="34" charset="0"/>
              </a:rPr>
              <a:t>Overall the project was a success as we fulfilled the </a:t>
            </a:r>
            <a:r>
              <a:rPr lang="en-US" sz="3200" dirty="0" smtClean="0">
                <a:latin typeface="Calibri" panose="020F0502020204030204" pitchFamily="34" charset="0"/>
              </a:rPr>
              <a:t>goals that </a:t>
            </a:r>
            <a:r>
              <a:rPr lang="en-US" sz="3200" dirty="0">
                <a:latin typeface="Calibri" panose="020F0502020204030204" pitchFamily="34" charset="0"/>
              </a:rPr>
              <a:t>we had set at the start of the project. The project took on a life of its own as it progressed and </a:t>
            </a:r>
            <a:r>
              <a:rPr lang="en-US" sz="3200" dirty="0" smtClean="0">
                <a:latin typeface="Calibri" panose="020F0502020204030204" pitchFamily="34" charset="0"/>
              </a:rPr>
              <a:t>this </a:t>
            </a:r>
            <a:r>
              <a:rPr lang="en-US" sz="3200" dirty="0">
                <a:latin typeface="Calibri" panose="020F0502020204030204" pitchFamily="34" charset="0"/>
              </a:rPr>
              <a:t>game has turned into more than the team ever envisioned.</a:t>
            </a:r>
          </a:p>
          <a:p>
            <a:endParaRPr lang="en-US" sz="3200" dirty="0">
              <a:latin typeface="Calibri" panose="020F0502020204030204" pitchFamily="34" charset="0"/>
            </a:endParaRPr>
          </a:p>
        </p:txBody>
      </p:sp>
      <p:sp>
        <p:nvSpPr>
          <p:cNvPr id="128" name="Shape 128"/>
          <p:cNvSpPr txBox="1"/>
          <p:nvPr/>
        </p:nvSpPr>
        <p:spPr>
          <a:xfrm>
            <a:off x="13611939" y="23712898"/>
            <a:ext cx="5029200" cy="646331"/>
          </a:xfrm>
          <a:prstGeom prst="rect">
            <a:avLst/>
          </a:prstGeom>
          <a:noFill/>
          <a:ln>
            <a:noFill/>
          </a:ln>
        </p:spPr>
        <p:txBody>
          <a:bodyPr lIns="91411" tIns="45691" rIns="91411" bIns="45691" anchor="t" anchorCtr="0">
            <a:noAutofit/>
          </a:bodyPr>
          <a:lstStyle/>
          <a:p>
            <a:pPr algn="ctr">
              <a:buSzPct val="25000"/>
            </a:pPr>
            <a:r>
              <a:rPr lang="en-US" sz="3400" b="1" dirty="0" smtClean="0">
                <a:solidFill>
                  <a:schemeClr val="dk1"/>
                </a:solidFill>
                <a:latin typeface="Calibri"/>
                <a:ea typeface="Calibri"/>
                <a:cs typeface="Calibri"/>
                <a:sym typeface="Calibri"/>
              </a:rPr>
              <a:t>Agile Methodology</a:t>
            </a:r>
            <a:endParaRPr lang="en-US" sz="3400" b="1" dirty="0">
              <a:solidFill>
                <a:schemeClr val="dk1"/>
              </a:solidFill>
              <a:latin typeface="Calibri"/>
              <a:ea typeface="Calibri"/>
              <a:cs typeface="Calibri"/>
              <a:sym typeface="Calibri"/>
            </a:endParaRPr>
          </a:p>
        </p:txBody>
      </p:sp>
      <p:sp>
        <p:nvSpPr>
          <p:cNvPr id="129" name="Shape 129"/>
          <p:cNvSpPr txBox="1"/>
          <p:nvPr/>
        </p:nvSpPr>
        <p:spPr>
          <a:xfrm>
            <a:off x="11811000" y="25012792"/>
            <a:ext cx="8686800" cy="12431196"/>
          </a:xfrm>
          <a:prstGeom prst="rect">
            <a:avLst/>
          </a:prstGeom>
          <a:noFill/>
          <a:ln>
            <a:noFill/>
          </a:ln>
        </p:spPr>
        <p:txBody>
          <a:bodyPr lIns="91411" tIns="45691" rIns="91411" bIns="45691" anchor="t" anchorCtr="0">
            <a:noAutofit/>
          </a:bodyPr>
          <a:lstStyle/>
          <a:p>
            <a:r>
              <a:rPr lang="en-US" sz="3200" b="1" u="sng" dirty="0" smtClean="0">
                <a:latin typeface="Calibri" panose="020F0502020204030204" pitchFamily="34" charset="0"/>
              </a:rPr>
              <a:t>Group Member Assignments</a:t>
            </a:r>
          </a:p>
          <a:p>
            <a:r>
              <a:rPr lang="en-US" sz="3200" b="1" dirty="0" smtClean="0">
                <a:latin typeface="Calibri" panose="020F0502020204030204" pitchFamily="34" charset="0"/>
              </a:rPr>
              <a:t>Product Owners</a:t>
            </a:r>
            <a:r>
              <a:rPr lang="en-US" sz="3200" dirty="0" smtClean="0">
                <a:latin typeface="Calibri" panose="020F0502020204030204" pitchFamily="34" charset="0"/>
              </a:rPr>
              <a:t>: Dani </a:t>
            </a:r>
            <a:r>
              <a:rPr lang="en-US" sz="3200" dirty="0" err="1">
                <a:latin typeface="Calibri" panose="020F0502020204030204" pitchFamily="34" charset="0"/>
              </a:rPr>
              <a:t>Odicho</a:t>
            </a:r>
            <a:r>
              <a:rPr lang="en-US" sz="3200" dirty="0">
                <a:latin typeface="Calibri" panose="020F0502020204030204" pitchFamily="34" charset="0"/>
              </a:rPr>
              <a:t> &amp; Ernie </a:t>
            </a:r>
            <a:r>
              <a:rPr lang="en-US" sz="3200" dirty="0" smtClean="0">
                <a:latin typeface="Calibri" panose="020F0502020204030204" pitchFamily="34" charset="0"/>
              </a:rPr>
              <a:t>Ledesma </a:t>
            </a:r>
            <a:r>
              <a:rPr lang="en-US" sz="3200" b="1" dirty="0" smtClean="0">
                <a:latin typeface="Calibri" panose="020F0502020204030204" pitchFamily="34" charset="0"/>
              </a:rPr>
              <a:t>Scrum Master</a:t>
            </a:r>
            <a:r>
              <a:rPr lang="en-US" sz="3200" dirty="0" smtClean="0">
                <a:latin typeface="Calibri" panose="020F0502020204030204" pitchFamily="34" charset="0"/>
              </a:rPr>
              <a:t>: Tariq </a:t>
            </a:r>
            <a:r>
              <a:rPr lang="en-US" sz="3200" dirty="0" err="1" smtClean="0">
                <a:latin typeface="Calibri" panose="020F0502020204030204" pitchFamily="34" charset="0"/>
              </a:rPr>
              <a:t>Rafiq</a:t>
            </a:r>
            <a:r>
              <a:rPr lang="en-US" sz="3200" dirty="0" smtClean="0">
                <a:latin typeface="Calibri" panose="020F0502020204030204" pitchFamily="34" charset="0"/>
              </a:rPr>
              <a:t> </a:t>
            </a:r>
          </a:p>
          <a:p>
            <a:endParaRPr lang="en-US" sz="3200" dirty="0" smtClean="0">
              <a:latin typeface="Calibri" panose="020F0502020204030204" pitchFamily="34" charset="0"/>
            </a:endParaRPr>
          </a:p>
          <a:p>
            <a:r>
              <a:rPr lang="en-US" sz="3200" dirty="0" smtClean="0">
                <a:latin typeface="Calibri" panose="020F0502020204030204" pitchFamily="34" charset="0"/>
              </a:rPr>
              <a:t>Sprint </a:t>
            </a:r>
            <a:r>
              <a:rPr lang="en-US" sz="3200" dirty="0">
                <a:latin typeface="Calibri" panose="020F0502020204030204" pitchFamily="34" charset="0"/>
              </a:rPr>
              <a:t>length:  Two (2) weeks. </a:t>
            </a:r>
          </a:p>
          <a:p>
            <a:endParaRPr lang="en-US" sz="3200" dirty="0" smtClean="0">
              <a:latin typeface="Calibri" panose="020F0502020204030204" pitchFamily="34" charset="0"/>
            </a:endParaRPr>
          </a:p>
          <a:p>
            <a:r>
              <a:rPr lang="en-US" sz="3200" dirty="0" smtClean="0">
                <a:latin typeface="Calibri" panose="020F0502020204030204" pitchFamily="34" charset="0"/>
              </a:rPr>
              <a:t>Each </a:t>
            </a:r>
            <a:r>
              <a:rPr lang="en-US" sz="3200" dirty="0">
                <a:latin typeface="Calibri" panose="020F0502020204030204" pitchFamily="34" charset="0"/>
              </a:rPr>
              <a:t>sprint comprised of numerous tasks. </a:t>
            </a:r>
          </a:p>
          <a:p>
            <a:endParaRPr lang="en-US" sz="3200" dirty="0" smtClean="0">
              <a:latin typeface="Calibri" panose="020F0502020204030204" pitchFamily="34" charset="0"/>
            </a:endParaRPr>
          </a:p>
          <a:p>
            <a:pPr marL="457200" indent="-457200">
              <a:buFont typeface="Arial" panose="020B0604020202020204" pitchFamily="34" charset="0"/>
              <a:buChar char="•"/>
            </a:pPr>
            <a:r>
              <a:rPr lang="en-US" sz="3200" dirty="0" smtClean="0">
                <a:latin typeface="Calibri" panose="020F0502020204030204" pitchFamily="34" charset="0"/>
              </a:rPr>
              <a:t>The </a:t>
            </a:r>
            <a:r>
              <a:rPr lang="en-US" sz="3200" dirty="0">
                <a:latin typeface="Calibri" panose="020F0502020204030204" pitchFamily="34" charset="0"/>
              </a:rPr>
              <a:t>scrum master </a:t>
            </a:r>
            <a:r>
              <a:rPr lang="en-US" sz="3200" dirty="0" smtClean="0">
                <a:latin typeface="Calibri" panose="020F0502020204030204" pitchFamily="34" charset="0"/>
              </a:rPr>
              <a:t>appointed </a:t>
            </a:r>
            <a:r>
              <a:rPr lang="en-US" sz="3200" dirty="0">
                <a:latin typeface="Calibri" panose="020F0502020204030204" pitchFamily="34" charset="0"/>
              </a:rPr>
              <a:t>tasks for every sprint, but early on the team decided to try and complete a level every sprint. </a:t>
            </a:r>
            <a:endParaRPr lang="en-US" sz="3200" dirty="0" smtClean="0">
              <a:latin typeface="Calibri" panose="020F0502020204030204" pitchFamily="34" charset="0"/>
            </a:endParaRPr>
          </a:p>
          <a:p>
            <a:pPr marL="457200" indent="-457200">
              <a:buFont typeface="Arial" panose="020B0604020202020204" pitchFamily="34" charset="0"/>
              <a:buChar char="•"/>
            </a:pPr>
            <a:r>
              <a:rPr lang="en-US" sz="3200" dirty="0" smtClean="0">
                <a:latin typeface="Calibri" panose="020F0502020204030204" pitchFamily="34" charset="0"/>
              </a:rPr>
              <a:t>After </a:t>
            </a:r>
            <a:r>
              <a:rPr lang="en-US" sz="3200" dirty="0">
                <a:latin typeface="Calibri" panose="020F0502020204030204" pitchFamily="34" charset="0"/>
              </a:rPr>
              <a:t>the completion of every sprint the product owners would review the game and see if it aligned to the original goals  of the project. </a:t>
            </a:r>
            <a:endParaRPr lang="en-US" sz="3200" dirty="0" smtClean="0">
              <a:latin typeface="Calibri" panose="020F0502020204030204" pitchFamily="34" charset="0"/>
            </a:endParaRPr>
          </a:p>
          <a:p>
            <a:pPr marL="457200" indent="-457200">
              <a:buFont typeface="Arial" panose="020B0604020202020204" pitchFamily="34" charset="0"/>
              <a:buChar char="•"/>
            </a:pPr>
            <a:r>
              <a:rPr lang="en-US" sz="3200" dirty="0" smtClean="0">
                <a:latin typeface="Calibri" panose="020F0502020204030204" pitchFamily="34" charset="0"/>
              </a:rPr>
              <a:t>The owners’ feedback was </a:t>
            </a:r>
            <a:r>
              <a:rPr lang="en-US" sz="3200" dirty="0">
                <a:latin typeface="Calibri" panose="020F0502020204030204" pitchFamily="34" charset="0"/>
              </a:rPr>
              <a:t>then </a:t>
            </a:r>
            <a:r>
              <a:rPr lang="en-US" sz="3200" dirty="0" smtClean="0">
                <a:latin typeface="Calibri" panose="020F0502020204030204" pitchFamily="34" charset="0"/>
              </a:rPr>
              <a:t>used </a:t>
            </a:r>
            <a:r>
              <a:rPr lang="en-US" sz="3200" dirty="0">
                <a:latin typeface="Calibri" panose="020F0502020204030204" pitchFamily="34" charset="0"/>
              </a:rPr>
              <a:t>to guide the development of the game. </a:t>
            </a:r>
            <a:endParaRPr lang="en-US" sz="3200" dirty="0" smtClean="0">
              <a:latin typeface="Calibri" panose="020F0502020204030204" pitchFamily="34" charset="0"/>
            </a:endParaRPr>
          </a:p>
          <a:p>
            <a:pPr marL="457200" indent="-457200">
              <a:buFont typeface="Arial" panose="020B0604020202020204" pitchFamily="34" charset="0"/>
              <a:buChar char="•"/>
            </a:pPr>
            <a:r>
              <a:rPr lang="en-US" sz="3200" dirty="0" smtClean="0">
                <a:latin typeface="Calibri" panose="020F0502020204030204" pitchFamily="34" charset="0"/>
              </a:rPr>
              <a:t>Progress of </a:t>
            </a:r>
            <a:r>
              <a:rPr lang="en-US" sz="3200" dirty="0">
                <a:latin typeface="Calibri" panose="020F0502020204030204" pitchFamily="34" charset="0"/>
              </a:rPr>
              <a:t>each sprint </a:t>
            </a:r>
            <a:r>
              <a:rPr lang="en-US" sz="3200" dirty="0" smtClean="0">
                <a:latin typeface="Calibri" panose="020F0502020204030204" pitchFamily="34" charset="0"/>
              </a:rPr>
              <a:t>was tracked using </a:t>
            </a:r>
            <a:r>
              <a:rPr lang="en-US" sz="3200" dirty="0">
                <a:latin typeface="Calibri" panose="020F0502020204030204" pitchFamily="34" charset="0"/>
              </a:rPr>
              <a:t>the MIT schedule, which </a:t>
            </a:r>
            <a:r>
              <a:rPr lang="en-US" sz="3200" dirty="0" smtClean="0">
                <a:latin typeface="Calibri" panose="020F0502020204030204" pitchFamily="34" charset="0"/>
              </a:rPr>
              <a:t>allowed </a:t>
            </a:r>
            <a:r>
              <a:rPr lang="en-US" sz="3200" dirty="0">
                <a:latin typeface="Calibri" panose="020F0502020204030204" pitchFamily="34" charset="0"/>
              </a:rPr>
              <a:t>us to create Sprint </a:t>
            </a:r>
            <a:r>
              <a:rPr lang="en-US" sz="3200" dirty="0" err="1">
                <a:latin typeface="Calibri" panose="020F0502020204030204" pitchFamily="34" charset="0"/>
              </a:rPr>
              <a:t>Burndowns</a:t>
            </a:r>
            <a:r>
              <a:rPr lang="en-US" sz="3200" dirty="0">
                <a:latin typeface="Calibri" panose="020F0502020204030204" pitchFamily="34" charset="0"/>
              </a:rPr>
              <a:t>. </a:t>
            </a:r>
            <a:endParaRPr lang="en-US" sz="3200" dirty="0" smtClean="0">
              <a:latin typeface="Calibri" panose="020F0502020204030204" pitchFamily="34" charset="0"/>
            </a:endParaRPr>
          </a:p>
          <a:p>
            <a:pPr marL="457200" indent="-457200">
              <a:buFont typeface="Arial" panose="020B0604020202020204" pitchFamily="34" charset="0"/>
              <a:buChar char="•"/>
            </a:pPr>
            <a:r>
              <a:rPr lang="en-US" sz="3200" dirty="0" smtClean="0">
                <a:latin typeface="Calibri" panose="020F0502020204030204" pitchFamily="34" charset="0"/>
              </a:rPr>
              <a:t>Using </a:t>
            </a:r>
            <a:r>
              <a:rPr lang="en-US" sz="3200" dirty="0">
                <a:latin typeface="Calibri" panose="020F0502020204030204" pitchFamily="34" charset="0"/>
              </a:rPr>
              <a:t>these </a:t>
            </a:r>
            <a:r>
              <a:rPr lang="en-US" sz="3200" dirty="0" err="1">
                <a:latin typeface="Calibri" panose="020F0502020204030204" pitchFamily="34" charset="0"/>
              </a:rPr>
              <a:t>burndowns</a:t>
            </a:r>
            <a:r>
              <a:rPr lang="en-US" sz="3200" dirty="0">
                <a:latin typeface="Calibri" panose="020F0502020204030204" pitchFamily="34" charset="0"/>
              </a:rPr>
              <a:t> we were able to monitor productivity and alter the schedule in order to make sure that the optimal progress  was achieved every sprint. </a:t>
            </a:r>
          </a:p>
        </p:txBody>
      </p:sp>
      <p:sp>
        <p:nvSpPr>
          <p:cNvPr id="131" name="Shape 131"/>
          <p:cNvSpPr txBox="1"/>
          <p:nvPr/>
        </p:nvSpPr>
        <p:spPr>
          <a:xfrm>
            <a:off x="21979760" y="10790899"/>
            <a:ext cx="8229599" cy="9478301"/>
          </a:xfrm>
          <a:prstGeom prst="rect">
            <a:avLst/>
          </a:prstGeom>
          <a:noFill/>
          <a:ln>
            <a:noFill/>
          </a:ln>
        </p:spPr>
        <p:txBody>
          <a:bodyPr lIns="91411" tIns="45691" rIns="91411" bIns="45691" anchor="t" anchorCtr="0">
            <a:noAutofit/>
          </a:bodyPr>
          <a:lstStyle/>
          <a:p>
            <a:r>
              <a:rPr lang="en-US" sz="3400" b="1" dirty="0">
                <a:latin typeface="Calibri" panose="020F0502020204030204" pitchFamily="34" charset="0"/>
              </a:rPr>
              <a:t>The creation of </a:t>
            </a:r>
            <a:r>
              <a:rPr lang="en-US" sz="3400" b="1" dirty="0" err="1">
                <a:latin typeface="Calibri" panose="020F0502020204030204" pitchFamily="34" charset="0"/>
              </a:rPr>
              <a:t>CodeEscape</a:t>
            </a:r>
            <a:r>
              <a:rPr lang="en-US" sz="3400" b="1" dirty="0">
                <a:latin typeface="Calibri" panose="020F0502020204030204" pitchFamily="34" charset="0"/>
              </a:rPr>
              <a:t> required the utilization of  a variety of different </a:t>
            </a:r>
            <a:r>
              <a:rPr lang="en-US" sz="3400" b="1" dirty="0" smtClean="0">
                <a:latin typeface="Calibri" panose="020F0502020204030204" pitchFamily="34" charset="0"/>
              </a:rPr>
              <a:t>tools</a:t>
            </a:r>
            <a:r>
              <a:rPr lang="en-US" sz="3400" b="1" dirty="0">
                <a:latin typeface="Calibri" panose="020F0502020204030204" pitchFamily="34" charset="0"/>
              </a:rPr>
              <a:t>:</a:t>
            </a:r>
            <a:endParaRPr lang="en-US" sz="3400" b="1" dirty="0" smtClean="0">
              <a:latin typeface="Calibri" panose="020F0502020204030204" pitchFamily="34" charset="0"/>
            </a:endParaRPr>
          </a:p>
          <a:p>
            <a:pPr marL="457200" indent="-457200">
              <a:buFont typeface="Arial" panose="020B0604020202020204" pitchFamily="34" charset="0"/>
              <a:buChar char="•"/>
            </a:pPr>
            <a:endParaRPr lang="en-US" sz="3200" dirty="0">
              <a:latin typeface="Calibri" panose="020F0502020204030204" pitchFamily="34" charset="0"/>
            </a:endParaRPr>
          </a:p>
          <a:p>
            <a:pPr marL="2333625"/>
            <a:r>
              <a:rPr lang="en-US" sz="3600" dirty="0" smtClean="0">
                <a:latin typeface="Calibri" panose="020F0502020204030204" pitchFamily="34" charset="0"/>
              </a:rPr>
              <a:t>3D game engine: Used to </a:t>
            </a:r>
            <a:r>
              <a:rPr lang="en-US" sz="3600" dirty="0">
                <a:latin typeface="Calibri" panose="020F0502020204030204" pitchFamily="34" charset="0"/>
              </a:rPr>
              <a:t>do the heavy lifting of the game creation. </a:t>
            </a:r>
            <a:endParaRPr lang="en-US" sz="3600" dirty="0" smtClean="0">
              <a:latin typeface="Calibri" panose="020F0502020204030204" pitchFamily="34" charset="0"/>
            </a:endParaRPr>
          </a:p>
          <a:p>
            <a:pPr marL="3248025"/>
            <a:endParaRPr lang="en-US" sz="3200" dirty="0">
              <a:latin typeface="Calibri" panose="020F0502020204030204" pitchFamily="34" charset="0"/>
            </a:endParaRPr>
          </a:p>
          <a:p>
            <a:pPr marL="3246438"/>
            <a:r>
              <a:rPr lang="en-US" sz="3600" dirty="0" smtClean="0">
                <a:latin typeface="Calibri" panose="020F0502020204030204" pitchFamily="34" charset="0"/>
              </a:rPr>
              <a:t>To provide </a:t>
            </a:r>
            <a:r>
              <a:rPr lang="en-US" sz="3600" dirty="0">
                <a:latin typeface="Calibri" panose="020F0502020204030204" pitchFamily="34" charset="0"/>
              </a:rPr>
              <a:t>the right aesthetic look </a:t>
            </a:r>
            <a:r>
              <a:rPr lang="en-US" sz="3600" dirty="0" smtClean="0">
                <a:latin typeface="Calibri" panose="020F0502020204030204" pitchFamily="34" charset="0"/>
              </a:rPr>
              <a:t>to the game, including textures</a:t>
            </a:r>
            <a:r>
              <a:rPr lang="en-US" sz="3600" dirty="0">
                <a:latin typeface="Calibri" panose="020F0502020204030204" pitchFamily="34" charset="0"/>
              </a:rPr>
              <a:t>, </a:t>
            </a:r>
            <a:r>
              <a:rPr lang="en-US" sz="3600" dirty="0" smtClean="0">
                <a:latin typeface="Calibri" panose="020F0502020204030204" pitchFamily="34" charset="0"/>
              </a:rPr>
              <a:t>model, </a:t>
            </a:r>
            <a:r>
              <a:rPr lang="en-US" sz="3600" dirty="0">
                <a:latin typeface="Calibri" panose="020F0502020204030204" pitchFamily="34" charset="0"/>
              </a:rPr>
              <a:t>and animation.  </a:t>
            </a:r>
            <a:endParaRPr lang="en-US" sz="3600" dirty="0" smtClean="0">
              <a:latin typeface="Calibri" panose="020F0502020204030204" pitchFamily="34" charset="0"/>
            </a:endParaRPr>
          </a:p>
          <a:p>
            <a:pPr marL="3719513"/>
            <a:endParaRPr lang="en-US" sz="3200" dirty="0">
              <a:latin typeface="Calibri" panose="020F0502020204030204" pitchFamily="34" charset="0"/>
            </a:endParaRPr>
          </a:p>
          <a:p>
            <a:pPr marL="3246438"/>
            <a:r>
              <a:rPr lang="en-US" sz="3600" dirty="0" smtClean="0">
                <a:latin typeface="Calibri" panose="020F0502020204030204" pitchFamily="34" charset="0"/>
              </a:rPr>
              <a:t>Used </a:t>
            </a:r>
            <a:r>
              <a:rPr lang="en-US" sz="3600" dirty="0">
                <a:latin typeface="Calibri" panose="020F0502020204030204" pitchFamily="34" charset="0"/>
              </a:rPr>
              <a:t>to create the scripts and as a general IDE. </a:t>
            </a:r>
            <a:endParaRPr lang="en-US" sz="3600" dirty="0" smtClean="0">
              <a:latin typeface="Calibri" panose="020F0502020204030204" pitchFamily="34" charset="0"/>
            </a:endParaRPr>
          </a:p>
          <a:p>
            <a:pPr marL="3217863"/>
            <a:endParaRPr lang="en-US" sz="3200" dirty="0" smtClean="0">
              <a:latin typeface="Calibri" panose="020F0502020204030204" pitchFamily="34" charset="0"/>
            </a:endParaRPr>
          </a:p>
          <a:p>
            <a:pPr marL="3217863"/>
            <a:endParaRPr lang="en-US" sz="3200" dirty="0" smtClean="0">
              <a:latin typeface="Calibri" panose="020F0502020204030204" pitchFamily="34" charset="0"/>
            </a:endParaRPr>
          </a:p>
          <a:p>
            <a:pPr marL="3217863"/>
            <a:r>
              <a:rPr lang="en-US" sz="3600" dirty="0" smtClean="0">
                <a:latin typeface="Calibri" panose="020F0502020204030204" pitchFamily="34" charset="0"/>
              </a:rPr>
              <a:t>Used </a:t>
            </a:r>
            <a:r>
              <a:rPr lang="en-US" sz="3600" dirty="0">
                <a:latin typeface="Calibri" panose="020F0502020204030204" pitchFamily="34" charset="0"/>
              </a:rPr>
              <a:t>as source control mechanisms.</a:t>
            </a:r>
          </a:p>
        </p:txBody>
      </p:sp>
      <p:sp>
        <p:nvSpPr>
          <p:cNvPr id="132" name="Shape 132"/>
          <p:cNvSpPr txBox="1"/>
          <p:nvPr/>
        </p:nvSpPr>
        <p:spPr>
          <a:xfrm>
            <a:off x="12263492" y="18632233"/>
            <a:ext cx="7876043" cy="2116963"/>
          </a:xfrm>
          <a:prstGeom prst="rect">
            <a:avLst/>
          </a:prstGeom>
          <a:noFill/>
          <a:ln>
            <a:noFill/>
          </a:ln>
        </p:spPr>
        <p:txBody>
          <a:bodyPr lIns="91411" tIns="45691" rIns="91411" bIns="45691" anchor="t" anchorCtr="0">
            <a:noAutofit/>
          </a:bodyPr>
          <a:lstStyle/>
          <a:p>
            <a:r>
              <a:rPr lang="en-US" sz="3200" dirty="0">
                <a:latin typeface="Calibri" panose="020F0502020204030204" pitchFamily="34" charset="0"/>
              </a:rPr>
              <a:t>Our desire to provide a fun learning experience that vastly differs from the texts and tutorials that are so often found as introductions to programming. </a:t>
            </a:r>
          </a:p>
        </p:txBody>
      </p:sp>
      <p:sp>
        <p:nvSpPr>
          <p:cNvPr id="133" name="Shape 133"/>
          <p:cNvSpPr txBox="1"/>
          <p:nvPr/>
        </p:nvSpPr>
        <p:spPr>
          <a:xfrm>
            <a:off x="13945456" y="17954621"/>
            <a:ext cx="4362167" cy="584775"/>
          </a:xfrm>
          <a:prstGeom prst="rect">
            <a:avLst/>
          </a:prstGeom>
          <a:noFill/>
          <a:ln>
            <a:noFill/>
          </a:ln>
        </p:spPr>
        <p:txBody>
          <a:bodyPr lIns="91411" tIns="45691" rIns="91411" bIns="45691" anchor="t" anchorCtr="0">
            <a:noAutofit/>
          </a:bodyPr>
          <a:lstStyle/>
          <a:p>
            <a:pPr algn="ctr">
              <a:buSzPct val="25000"/>
            </a:pPr>
            <a:r>
              <a:rPr lang="en-US" sz="3400" b="1" dirty="0">
                <a:solidFill>
                  <a:schemeClr val="dk1"/>
                </a:solidFill>
                <a:latin typeface="Calibri"/>
                <a:ea typeface="Calibri"/>
                <a:cs typeface="Calibri"/>
                <a:sym typeface="Calibri"/>
              </a:rPr>
              <a:t>Group Motivation</a:t>
            </a:r>
          </a:p>
        </p:txBody>
      </p:sp>
      <p:sp>
        <p:nvSpPr>
          <p:cNvPr id="135" name="Shape 135"/>
          <p:cNvSpPr txBox="1"/>
          <p:nvPr/>
        </p:nvSpPr>
        <p:spPr>
          <a:xfrm>
            <a:off x="2133601" y="10134600"/>
            <a:ext cx="8686799" cy="11226225"/>
          </a:xfrm>
          <a:prstGeom prst="rect">
            <a:avLst/>
          </a:prstGeom>
          <a:noFill/>
          <a:ln>
            <a:noFill/>
          </a:ln>
        </p:spPr>
        <p:txBody>
          <a:bodyPr lIns="91411" tIns="45691" rIns="91411" bIns="45691" anchor="t" anchorCtr="0">
            <a:noAutofit/>
          </a:bodyPr>
          <a:lstStyle/>
          <a:p>
            <a:r>
              <a:rPr lang="en-US" sz="2800" dirty="0"/>
              <a:t>The main goal of the </a:t>
            </a:r>
            <a:r>
              <a:rPr lang="en-US" sz="2800" dirty="0" err="1"/>
              <a:t>CodeEscape</a:t>
            </a:r>
            <a:r>
              <a:rPr lang="en-US" sz="2800" dirty="0"/>
              <a:t> project was to make programming accessible and attractive to a broader audience.  A younger audience does not yet possess the logical and analytical skills required to fully grasp the fundamentals of programming which makes programming and the discipline of computer science unappealing. </a:t>
            </a:r>
          </a:p>
          <a:p>
            <a:r>
              <a:rPr lang="en-US" sz="2800" dirty="0" err="1"/>
              <a:t>CodeEscape</a:t>
            </a:r>
            <a:r>
              <a:rPr lang="en-US" sz="2800" dirty="0"/>
              <a:t> is a fun but challenging way to introduce the basic concepts of programming to this audience. Lessons are embedded in a scary and engaging world consisting of 10 levels. The player must advance through each, a locked room that can only be opened by programmatically solving the room’s puzzle, The player “Jacks In” to the console object in order to obtain instructions and hints, but most importantly view and interact with Java source code. They will learn everything from the simple “Hello World” program, to more advanced and theoretical concepts such as Object Oriented Programming. The game also focuses on the intangible elements of coding such as nomenclature and indentation amongst others, all key elements of good style. </a:t>
            </a:r>
            <a:r>
              <a:rPr lang="en-US" sz="2800" dirty="0" err="1" smtClean="0"/>
              <a:t>CodeEscape</a:t>
            </a:r>
            <a:r>
              <a:rPr lang="en-US" sz="2800" dirty="0" smtClean="0"/>
              <a:t> </a:t>
            </a:r>
            <a:r>
              <a:rPr lang="en-US" sz="2800" dirty="0"/>
              <a:t>provides a new and interesting way to bring awareness of the true nature of programming to a completely different audience, and hopefully in time, inspire the next generation of developers.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8596" y="12659898"/>
            <a:ext cx="1777207" cy="97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12" descr="https://lh5.googleusercontent.com/-TPlihU8NXvkjHq1V_sQjVt73HThOoQD-blVng34CaMzndUlOra2EgkX5QXyemOYwSRDw564t-He10hsh84Qcom8zyA4Ab8rLGp2lzWoj1Esinu4wIBAsK-2PFrl3pOcRXFQRF5Ku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75210" y="14797751"/>
            <a:ext cx="2681911" cy="743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5210" y="15617825"/>
            <a:ext cx="10699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02799" y="17373600"/>
            <a:ext cx="2654321" cy="74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4200" y="19135022"/>
            <a:ext cx="2103383" cy="82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33423" y="20072118"/>
            <a:ext cx="2112373" cy="103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1" y="36966851"/>
            <a:ext cx="4439653" cy="189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7749" y="34641608"/>
            <a:ext cx="4678121" cy="201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9769" y="29296441"/>
            <a:ext cx="4406645" cy="190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39095281"/>
            <a:ext cx="4678121" cy="1976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8085" y="32537400"/>
            <a:ext cx="4439653" cy="1871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75566" y="29296441"/>
            <a:ext cx="4678121" cy="197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5845" y="26432751"/>
            <a:ext cx="5883440" cy="2492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Shape 132"/>
          <p:cNvSpPr txBox="1"/>
          <p:nvPr/>
        </p:nvSpPr>
        <p:spPr>
          <a:xfrm>
            <a:off x="2538977" y="23093877"/>
            <a:ext cx="7876043" cy="3771898"/>
          </a:xfrm>
          <a:prstGeom prst="rect">
            <a:avLst/>
          </a:prstGeom>
          <a:noFill/>
          <a:ln>
            <a:noFill/>
          </a:ln>
        </p:spPr>
        <p:txBody>
          <a:bodyPr lIns="91411" tIns="45691" rIns="91411" bIns="45691" anchor="t" anchorCtr="0">
            <a:noAutofit/>
          </a:bodyPr>
          <a:lstStyle/>
          <a:p>
            <a:r>
              <a:rPr lang="en-US" sz="3200" dirty="0">
                <a:latin typeface="Calibri" panose="020F0502020204030204" pitchFamily="34" charset="0"/>
              </a:rPr>
              <a:t>These are screen shots highlighting some of the elements found in the game. All of these elements either add to the “horror code” theme of the game. Or they are part of puzzles each used to illustrate a different aspect of coding fundamentals.  </a:t>
            </a:r>
          </a:p>
        </p:txBody>
      </p:sp>
      <p:pic>
        <p:nvPicPr>
          <p:cNvPr id="1032"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93562" y="36596638"/>
            <a:ext cx="8321675" cy="3255962"/>
          </a:xfrm>
          <a:prstGeom prst="rect">
            <a:avLst/>
          </a:prstGeom>
          <a:solidFill>
            <a:schemeClr val="bg1"/>
          </a:solidFill>
          <a:ln>
            <a:noFill/>
          </a:ln>
          <a:effectLst/>
        </p:spPr>
      </p:pic>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434</TotalTime>
  <Words>778</Words>
  <Application>Microsoft Office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Angles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Guzman, Felicia Christina</dc:creator>
  <cp:lastModifiedBy>abelawsy</cp:lastModifiedBy>
  <cp:revision>39</cp:revision>
  <dcterms:modified xsi:type="dcterms:W3CDTF">2015-05-02T03:20:16Z</dcterms:modified>
</cp:coreProperties>
</file>