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4"/>
  </p:notesMasterIdLst>
  <p:sldIdLst>
    <p:sldId id="256" r:id="rId2"/>
    <p:sldId id="257" r:id="rId3"/>
  </p:sldIdLst>
  <p:sldSz cx="32918400" cy="438912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83" autoAdjust="0"/>
  </p:normalViewPr>
  <p:slideViewPr>
    <p:cSldViewPr>
      <p:cViewPr>
        <p:scale>
          <a:sx n="40" d="100"/>
          <a:sy n="40" d="100"/>
        </p:scale>
        <p:origin x="708" y="3936"/>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belawsy\Desktop\ShOoTdAtCoDeLoAd\firstpersonpuzzle\docs\MIT%20Schedu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Sprint Burndown Chart</a:t>
            </a:r>
          </a:p>
        </c:rich>
      </c:tx>
      <c:layout/>
      <c:overlay val="0"/>
    </c:title>
    <c:autoTitleDeleted val="0"/>
    <c:plotArea>
      <c:layout/>
      <c:lineChart>
        <c:grouping val="standard"/>
        <c:varyColors val="1"/>
        <c:ser>
          <c:idx val="0"/>
          <c:order val="0"/>
          <c:spPr>
            <a:ln w="25400" cmpd="sng">
              <a:solidFill>
                <a:srgbClr val="3366CC"/>
              </a:solidFill>
            </a:ln>
          </c:spPr>
          <c:marker>
            <c:symbol val="circle"/>
            <c:size val="7"/>
            <c:spPr>
              <a:solidFill>
                <a:srgbClr val="3366CC"/>
              </a:solidFill>
              <a:ln cmpd="sng">
                <a:solidFill>
                  <a:srgbClr val="3366CC"/>
                </a:solidFill>
              </a:ln>
            </c:spPr>
          </c:marker>
          <c:cat>
            <c:strRef>
              <c:f>'Sprint10 (2Wk)'!$I$14:$V$14</c:f>
              <c:strCache>
                <c:ptCount val="14"/>
                <c:pt idx="0">
                  <c:v>'01</c:v>
                </c:pt>
                <c:pt idx="1">
                  <c:v>'02</c:v>
                </c:pt>
                <c:pt idx="2">
                  <c:v>'03</c:v>
                </c:pt>
                <c:pt idx="3">
                  <c:v>'04</c:v>
                </c:pt>
                <c:pt idx="4">
                  <c:v>'05</c:v>
                </c:pt>
                <c:pt idx="5">
                  <c:v>'06</c:v>
                </c:pt>
                <c:pt idx="6">
                  <c:v>'07</c:v>
                </c:pt>
                <c:pt idx="7">
                  <c:v>'08</c:v>
                </c:pt>
                <c:pt idx="8">
                  <c:v>'09</c:v>
                </c:pt>
                <c:pt idx="9">
                  <c:v>'10</c:v>
                </c:pt>
                <c:pt idx="10">
                  <c:v>'11</c:v>
                </c:pt>
                <c:pt idx="11">
                  <c:v>'12</c:v>
                </c:pt>
                <c:pt idx="12">
                  <c:v>'13</c:v>
                </c:pt>
                <c:pt idx="13">
                  <c:v>'14</c:v>
                </c:pt>
              </c:strCache>
            </c:strRef>
          </c:cat>
          <c:val>
            <c:numRef>
              <c:f>'Sprint10 (2Wk)'!$I$16:$V$16</c:f>
              <c:numCache>
                <c:formatCode>#,##0</c:formatCode>
                <c:ptCount val="14"/>
                <c:pt idx="0">
                  <c:v>66</c:v>
                </c:pt>
                <c:pt idx="1">
                  <c:v>65</c:v>
                </c:pt>
                <c:pt idx="2">
                  <c:v>62</c:v>
                </c:pt>
                <c:pt idx="3">
                  <c:v>59</c:v>
                </c:pt>
                <c:pt idx="4">
                  <c:v>46</c:v>
                </c:pt>
                <c:pt idx="5">
                  <c:v>46</c:v>
                </c:pt>
                <c:pt idx="6">
                  <c:v>42</c:v>
                </c:pt>
                <c:pt idx="7">
                  <c:v>37</c:v>
                </c:pt>
                <c:pt idx="8">
                  <c:v>35</c:v>
                </c:pt>
                <c:pt idx="9">
                  <c:v>23</c:v>
                </c:pt>
                <c:pt idx="10">
                  <c:v>22</c:v>
                </c:pt>
                <c:pt idx="11">
                  <c:v>13</c:v>
                </c:pt>
                <c:pt idx="12">
                  <c:v>6</c:v>
                </c:pt>
                <c:pt idx="13">
                  <c:v>0</c:v>
                </c:pt>
              </c:numCache>
            </c:numRef>
          </c:val>
          <c:smooth val="1"/>
        </c:ser>
        <c:ser>
          <c:idx val="1"/>
          <c:order val="1"/>
          <c:tx>
            <c:v>Series2</c:v>
          </c:tx>
          <c:spPr>
            <a:ln>
              <a:solidFill>
                <a:srgbClr val="FF0000">
                  <a:alpha val="35000"/>
                </a:srgbClr>
              </a:solidFill>
            </a:ln>
          </c:spPr>
          <c:marker>
            <c:symbol val="none"/>
          </c:marker>
          <c:val>
            <c:numRef>
              <c:f>'Sprint10 (2Wk)'!$I$15:$V$15</c:f>
              <c:numCache>
                <c:formatCode>General</c:formatCode>
                <c:ptCount val="14"/>
                <c:pt idx="0">
                  <c:v>66</c:v>
                </c:pt>
                <c:pt idx="1">
                  <c:v>61</c:v>
                </c:pt>
                <c:pt idx="2">
                  <c:v>56</c:v>
                </c:pt>
                <c:pt idx="3">
                  <c:v>51</c:v>
                </c:pt>
                <c:pt idx="4">
                  <c:v>46</c:v>
                </c:pt>
                <c:pt idx="5">
                  <c:v>41</c:v>
                </c:pt>
                <c:pt idx="6">
                  <c:v>36</c:v>
                </c:pt>
                <c:pt idx="7">
                  <c:v>31</c:v>
                </c:pt>
                <c:pt idx="8">
                  <c:v>26</c:v>
                </c:pt>
                <c:pt idx="9">
                  <c:v>21</c:v>
                </c:pt>
                <c:pt idx="10">
                  <c:v>16</c:v>
                </c:pt>
                <c:pt idx="11">
                  <c:v>11</c:v>
                </c:pt>
                <c:pt idx="12">
                  <c:v>6</c:v>
                </c:pt>
                <c:pt idx="13">
                  <c:v>0</c:v>
                </c:pt>
              </c:numCache>
            </c:numRef>
          </c:val>
          <c:smooth val="0"/>
        </c:ser>
        <c:dLbls>
          <c:showLegendKey val="0"/>
          <c:showVal val="0"/>
          <c:showCatName val="0"/>
          <c:showSerName val="0"/>
          <c:showPercent val="0"/>
          <c:showBubbleSize val="0"/>
        </c:dLbls>
        <c:marker val="1"/>
        <c:smooth val="0"/>
        <c:axId val="80436224"/>
        <c:axId val="73818112"/>
      </c:lineChart>
      <c:catAx>
        <c:axId val="80436224"/>
        <c:scaling>
          <c:orientation val="minMax"/>
        </c:scaling>
        <c:delete val="1"/>
        <c:axPos val="b"/>
        <c:title>
          <c:tx>
            <c:rich>
              <a:bodyPr/>
              <a:lstStyle/>
              <a:p>
                <a:pPr>
                  <a:defRPr/>
                </a:pPr>
                <a:endParaRPr lang="en-US"/>
              </a:p>
            </c:rich>
          </c:tx>
          <c:layout/>
          <c:overlay val="0"/>
        </c:title>
        <c:numFmt formatCode="General" sourceLinked="0"/>
        <c:majorTickMark val="cross"/>
        <c:minorTickMark val="cross"/>
        <c:tickLblPos val="nextTo"/>
        <c:crossAx val="73818112"/>
        <c:crosses val="autoZero"/>
        <c:auto val="1"/>
        <c:lblAlgn val="ctr"/>
        <c:lblOffset val="100"/>
        <c:noMultiLvlLbl val="1"/>
      </c:catAx>
      <c:valAx>
        <c:axId val="73818112"/>
        <c:scaling>
          <c:orientation val="minMax"/>
        </c:scaling>
        <c:delete val="0"/>
        <c:axPos val="l"/>
        <c:majorGridlines/>
        <c:title>
          <c:tx>
            <c:rich>
              <a:bodyPr/>
              <a:lstStyle/>
              <a:p>
                <a:pPr>
                  <a:defRPr/>
                </a:pPr>
                <a:r>
                  <a:rPr lang="en-US"/>
                  <a:t>Work Remaining (Hours)</a:t>
                </a:r>
              </a:p>
            </c:rich>
          </c:tx>
          <c:layout/>
          <c:overlay val="0"/>
        </c:title>
        <c:numFmt formatCode="#,##0" sourceLinked="1"/>
        <c:majorTickMark val="cross"/>
        <c:minorTickMark val="cross"/>
        <c:tickLblPos val="nextTo"/>
        <c:spPr>
          <a:ln w="47625">
            <a:noFill/>
          </a:ln>
        </c:spPr>
        <c:txPr>
          <a:bodyPr/>
          <a:lstStyle/>
          <a:p>
            <a:pPr>
              <a:defRPr/>
            </a:pPr>
            <a:endParaRPr lang="en-US"/>
          </a:p>
        </c:txPr>
        <c:crossAx val="80436224"/>
        <c:crosses val="autoZero"/>
        <c:crossBetween val="between"/>
      </c:valAx>
    </c:plotArea>
    <c:plotVisOnly val="1"/>
    <c:dispBlanksAs val="zero"/>
    <c:showDLblsOverMax val="1"/>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3038475" cy="465138"/>
          </a:xfrm>
          <a:prstGeom prst="rect">
            <a:avLst/>
          </a:prstGeom>
          <a:noFill/>
          <a:ln>
            <a:noFill/>
          </a:ln>
        </p:spPr>
        <p:txBody>
          <a:bodyPr lIns="91425" tIns="91425" rIns="91425" bIns="91425" anchor="t" anchorCtr="0"/>
          <a:lstStyle>
            <a:lvl1pPr marL="0" marR="0" indent="0" algn="l" rtl="0">
              <a:spcBef>
                <a:spcPts val="0"/>
              </a:spcBef>
              <a:defRPr/>
            </a:lvl1pPr>
            <a:lvl2pPr marL="2194560" marR="0" indent="-10160" algn="l" rtl="0">
              <a:spcBef>
                <a:spcPts val="0"/>
              </a:spcBef>
              <a:defRPr/>
            </a:lvl2pPr>
            <a:lvl3pPr marL="4389120" marR="0" indent="-7620" algn="l" rtl="0">
              <a:spcBef>
                <a:spcPts val="0"/>
              </a:spcBef>
              <a:defRPr/>
            </a:lvl3pPr>
            <a:lvl4pPr marL="6583680" marR="0" indent="-5080" algn="l" rtl="0">
              <a:spcBef>
                <a:spcPts val="0"/>
              </a:spcBef>
              <a:defRPr/>
            </a:lvl4pPr>
            <a:lvl5pPr marL="8778240" marR="0" indent="-2540" algn="l" rtl="0">
              <a:spcBef>
                <a:spcPts val="0"/>
              </a:spcBef>
              <a:defRPr/>
            </a:lvl5pPr>
            <a:lvl6pPr marL="10972800" marR="0" indent="0" algn="l" rtl="0">
              <a:spcBef>
                <a:spcPts val="0"/>
              </a:spcBef>
              <a:defRPr/>
            </a:lvl6pPr>
            <a:lvl7pPr marL="13167361" marR="0" indent="-10160" algn="l" rtl="0">
              <a:spcBef>
                <a:spcPts val="0"/>
              </a:spcBef>
              <a:defRPr/>
            </a:lvl7pPr>
            <a:lvl8pPr marL="15361920" marR="0" indent="-7619" algn="l" rtl="0">
              <a:spcBef>
                <a:spcPts val="0"/>
              </a:spcBef>
              <a:defRPr/>
            </a:lvl8pPr>
            <a:lvl9pPr marL="17556480" marR="0" indent="-5080" algn="l" rtl="0">
              <a:spcBef>
                <a:spcPts val="0"/>
              </a:spcBef>
              <a:defRPr/>
            </a:lvl9pPr>
          </a:lstStyle>
          <a:p>
            <a:endParaRPr/>
          </a:p>
        </p:txBody>
      </p:sp>
      <p:sp>
        <p:nvSpPr>
          <p:cNvPr id="3" name="Shape 3"/>
          <p:cNvSpPr txBox="1">
            <a:spLocks noGrp="1"/>
          </p:cNvSpPr>
          <p:nvPr>
            <p:ph type="dt" idx="10"/>
          </p:nvPr>
        </p:nvSpPr>
        <p:spPr>
          <a:xfrm>
            <a:off x="3970337" y="0"/>
            <a:ext cx="3038475" cy="465138"/>
          </a:xfrm>
          <a:prstGeom prst="rect">
            <a:avLst/>
          </a:prstGeom>
          <a:noFill/>
          <a:ln>
            <a:noFill/>
          </a:ln>
        </p:spPr>
        <p:txBody>
          <a:bodyPr lIns="91425" tIns="91425" rIns="91425" bIns="91425" anchor="t" anchorCtr="0"/>
          <a:lstStyle>
            <a:lvl1pPr marL="0" marR="0" indent="0" algn="r" rtl="0">
              <a:spcBef>
                <a:spcPts val="0"/>
              </a:spcBef>
              <a:defRPr/>
            </a:lvl1pPr>
            <a:lvl2pPr marL="2194560" marR="0" indent="-10160" algn="l" rtl="0">
              <a:spcBef>
                <a:spcPts val="0"/>
              </a:spcBef>
              <a:defRPr/>
            </a:lvl2pPr>
            <a:lvl3pPr marL="4389120" marR="0" indent="-7620" algn="l" rtl="0">
              <a:spcBef>
                <a:spcPts val="0"/>
              </a:spcBef>
              <a:defRPr/>
            </a:lvl3pPr>
            <a:lvl4pPr marL="6583680" marR="0" indent="-5080" algn="l" rtl="0">
              <a:spcBef>
                <a:spcPts val="0"/>
              </a:spcBef>
              <a:defRPr/>
            </a:lvl4pPr>
            <a:lvl5pPr marL="8778240" marR="0" indent="-2540" algn="l" rtl="0">
              <a:spcBef>
                <a:spcPts val="0"/>
              </a:spcBef>
              <a:defRPr/>
            </a:lvl5pPr>
            <a:lvl6pPr marL="10972800" marR="0" indent="0" algn="l" rtl="0">
              <a:spcBef>
                <a:spcPts val="0"/>
              </a:spcBef>
              <a:defRPr/>
            </a:lvl6pPr>
            <a:lvl7pPr marL="13167361" marR="0" indent="-10160" algn="l" rtl="0">
              <a:spcBef>
                <a:spcPts val="0"/>
              </a:spcBef>
              <a:defRPr/>
            </a:lvl7pPr>
            <a:lvl8pPr marL="15361920" marR="0" indent="-7619" algn="l" rtl="0">
              <a:spcBef>
                <a:spcPts val="0"/>
              </a:spcBef>
              <a:defRPr/>
            </a:lvl8pPr>
            <a:lvl9pPr marL="17556480" marR="0" indent="-5080" algn="l" rtl="0">
              <a:spcBef>
                <a:spcPts val="0"/>
              </a:spcBef>
              <a:defRPr/>
            </a:lvl9pPr>
          </a:lstStyle>
          <a:p>
            <a:endParaRPr/>
          </a:p>
        </p:txBody>
      </p:sp>
      <p:sp>
        <p:nvSpPr>
          <p:cNvPr id="4" name="Shape 4"/>
          <p:cNvSpPr>
            <a:spLocks noGrp="1" noRot="1" noChangeAspect="1"/>
          </p:cNvSpPr>
          <p:nvPr>
            <p:ph type="sldImg" idx="3"/>
          </p:nvPr>
        </p:nvSpPr>
        <p:spPr>
          <a:xfrm>
            <a:off x="2197100" y="696913"/>
            <a:ext cx="2616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701675" y="4416425"/>
            <a:ext cx="5607049" cy="4183063"/>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829675"/>
            <a:ext cx="3038475" cy="465138"/>
          </a:xfrm>
          <a:prstGeom prst="rect">
            <a:avLst/>
          </a:prstGeom>
          <a:noFill/>
          <a:ln>
            <a:noFill/>
          </a:ln>
        </p:spPr>
        <p:txBody>
          <a:bodyPr lIns="91425" tIns="91425" rIns="91425" bIns="91425" anchor="b" anchorCtr="0"/>
          <a:lstStyle>
            <a:lvl1pPr marL="0" marR="0" indent="0" algn="l" rtl="0">
              <a:spcBef>
                <a:spcPts val="0"/>
              </a:spcBef>
              <a:defRPr/>
            </a:lvl1pPr>
            <a:lvl2pPr marL="2194560" marR="0" indent="-10160" algn="l" rtl="0">
              <a:spcBef>
                <a:spcPts val="0"/>
              </a:spcBef>
              <a:defRPr/>
            </a:lvl2pPr>
            <a:lvl3pPr marL="4389120" marR="0" indent="-7620" algn="l" rtl="0">
              <a:spcBef>
                <a:spcPts val="0"/>
              </a:spcBef>
              <a:defRPr/>
            </a:lvl3pPr>
            <a:lvl4pPr marL="6583680" marR="0" indent="-5080" algn="l" rtl="0">
              <a:spcBef>
                <a:spcPts val="0"/>
              </a:spcBef>
              <a:defRPr/>
            </a:lvl4pPr>
            <a:lvl5pPr marL="8778240" marR="0" indent="-2540" algn="l" rtl="0">
              <a:spcBef>
                <a:spcPts val="0"/>
              </a:spcBef>
              <a:defRPr/>
            </a:lvl5pPr>
            <a:lvl6pPr marL="10972800" marR="0" indent="0" algn="l" rtl="0">
              <a:spcBef>
                <a:spcPts val="0"/>
              </a:spcBef>
              <a:defRPr/>
            </a:lvl6pPr>
            <a:lvl7pPr marL="13167361" marR="0" indent="-10160" algn="l" rtl="0">
              <a:spcBef>
                <a:spcPts val="0"/>
              </a:spcBef>
              <a:defRPr/>
            </a:lvl7pPr>
            <a:lvl8pPr marL="15361920" marR="0" indent="-7619" algn="l" rtl="0">
              <a:spcBef>
                <a:spcPts val="0"/>
              </a:spcBef>
              <a:defRPr/>
            </a:lvl8pPr>
            <a:lvl9pPr marL="17556480" marR="0" indent="-5080" algn="l" rtl="0">
              <a:spcBef>
                <a:spcPts val="0"/>
              </a:spcBef>
              <a:defRPr/>
            </a:lvl9pPr>
          </a:lstStyle>
          <a:p>
            <a:endParaRPr/>
          </a:p>
        </p:txBody>
      </p:sp>
      <p:sp>
        <p:nvSpPr>
          <p:cNvPr id="7" name="Shape 7"/>
          <p:cNvSpPr txBox="1">
            <a:spLocks noGrp="1"/>
          </p:cNvSpPr>
          <p:nvPr>
            <p:ph type="sldNum" idx="12"/>
          </p:nvPr>
        </p:nvSpPr>
        <p:spPr>
          <a:xfrm>
            <a:off x="3970337" y="8829675"/>
            <a:ext cx="3038475" cy="465138"/>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extLst>
      <p:ext uri="{BB962C8B-B14F-4D97-AF65-F5344CB8AC3E}">
        <p14:creationId xmlns:p14="http://schemas.microsoft.com/office/powerpoint/2010/main" val="3345078568"/>
      </p:ext>
    </p:extLst>
  </p:cSld>
  <p:clrMap bg1="lt1" tx1="dk1" bg2="dk2" tx2="lt2" accent1="accent1" accent2="accent2" accent3="accent3" accent4="accent4" accent5="accent5" accent6="accent6" hlink="hlink" folHlink="folHlink"/>
  <p:notesStyle>
    <a:lvl1pPr marL="0" algn="l" defTabSz="914256" rtl="0" eaLnBrk="1" latinLnBrk="0" hangingPunct="1">
      <a:defRPr sz="1000" kern="1200">
        <a:solidFill>
          <a:schemeClr val="tx1"/>
        </a:solidFill>
        <a:latin typeface="+mn-lt"/>
        <a:ea typeface="+mn-ea"/>
        <a:cs typeface="+mn-cs"/>
      </a:defRPr>
    </a:lvl1pPr>
    <a:lvl2pPr marL="457128" algn="l" defTabSz="914256" rtl="0" eaLnBrk="1" latinLnBrk="0" hangingPunct="1">
      <a:defRPr sz="1000" kern="1200">
        <a:solidFill>
          <a:schemeClr val="tx1"/>
        </a:solidFill>
        <a:latin typeface="+mn-lt"/>
        <a:ea typeface="+mn-ea"/>
        <a:cs typeface="+mn-cs"/>
      </a:defRPr>
    </a:lvl2pPr>
    <a:lvl3pPr marL="914256" algn="l" defTabSz="914256" rtl="0" eaLnBrk="1" latinLnBrk="0" hangingPunct="1">
      <a:defRPr sz="1000" kern="1200">
        <a:solidFill>
          <a:schemeClr val="tx1"/>
        </a:solidFill>
        <a:latin typeface="+mn-lt"/>
        <a:ea typeface="+mn-ea"/>
        <a:cs typeface="+mn-cs"/>
      </a:defRPr>
    </a:lvl3pPr>
    <a:lvl4pPr marL="1371379" algn="l" defTabSz="914256" rtl="0" eaLnBrk="1" latinLnBrk="0" hangingPunct="1">
      <a:defRPr sz="1000" kern="1200">
        <a:solidFill>
          <a:schemeClr val="tx1"/>
        </a:solidFill>
        <a:latin typeface="+mn-lt"/>
        <a:ea typeface="+mn-ea"/>
        <a:cs typeface="+mn-cs"/>
      </a:defRPr>
    </a:lvl4pPr>
    <a:lvl5pPr marL="1828507" algn="l" defTabSz="914256" rtl="0" eaLnBrk="1" latinLnBrk="0" hangingPunct="1">
      <a:defRPr sz="1000" kern="1200">
        <a:solidFill>
          <a:schemeClr val="tx1"/>
        </a:solidFill>
        <a:latin typeface="+mn-lt"/>
        <a:ea typeface="+mn-ea"/>
        <a:cs typeface="+mn-cs"/>
      </a:defRPr>
    </a:lvl5pPr>
    <a:lvl6pPr marL="2285635" algn="l" defTabSz="914256" rtl="0" eaLnBrk="1" latinLnBrk="0" hangingPunct="1">
      <a:defRPr sz="1000" kern="1200">
        <a:solidFill>
          <a:schemeClr val="tx1"/>
        </a:solidFill>
        <a:latin typeface="+mn-lt"/>
        <a:ea typeface="+mn-ea"/>
        <a:cs typeface="+mn-cs"/>
      </a:defRPr>
    </a:lvl6pPr>
    <a:lvl7pPr marL="2742763" algn="l" defTabSz="914256" rtl="0" eaLnBrk="1" latinLnBrk="0" hangingPunct="1">
      <a:defRPr sz="1000" kern="1200">
        <a:solidFill>
          <a:schemeClr val="tx1"/>
        </a:solidFill>
        <a:latin typeface="+mn-lt"/>
        <a:ea typeface="+mn-ea"/>
        <a:cs typeface="+mn-cs"/>
      </a:defRPr>
    </a:lvl7pPr>
    <a:lvl8pPr marL="3199886" algn="l" defTabSz="914256" rtl="0" eaLnBrk="1" latinLnBrk="0" hangingPunct="1">
      <a:defRPr sz="1000" kern="1200">
        <a:solidFill>
          <a:schemeClr val="tx1"/>
        </a:solidFill>
        <a:latin typeface="+mn-lt"/>
        <a:ea typeface="+mn-ea"/>
        <a:cs typeface="+mn-cs"/>
      </a:defRPr>
    </a:lvl8pPr>
    <a:lvl9pPr marL="3657014" algn="l" defTabSz="914256"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a:spcBef>
                <a:spcPts val="0"/>
              </a:spcBef>
              <a:buNone/>
            </a:pPr>
            <a:endParaRPr/>
          </a:p>
        </p:txBody>
      </p:sp>
      <p:sp>
        <p:nvSpPr>
          <p:cNvPr id="142" name="Shape 142"/>
          <p:cNvSpPr>
            <a:spLocks noGrp="1" noRot="1" noChangeAspect="1"/>
          </p:cNvSpPr>
          <p:nvPr>
            <p:ph type="sldImg" idx="2"/>
          </p:nvPr>
        </p:nvSpPr>
        <p:spPr>
          <a:xfrm>
            <a:off x="2197100" y="696913"/>
            <a:ext cx="2616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2197100" y="696913"/>
            <a:ext cx="2616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8" name="Shape 148"/>
          <p:cNvSpPr txBox="1">
            <a:spLocks noGrp="1"/>
          </p:cNvSpPr>
          <p:nvPr>
            <p:ph type="body" idx="1"/>
          </p:nvPr>
        </p:nvSpPr>
        <p:spPr>
          <a:xfrm>
            <a:off x="701675" y="4416425"/>
            <a:ext cx="5606999" cy="4183200"/>
          </a:xfrm>
          <a:prstGeom prst="rect">
            <a:avLst/>
          </a:prstGeom>
        </p:spPr>
        <p:txBody>
          <a:bodyPr lIns="91425" tIns="91425" rIns="91425" bIns="91425" anchor="t" anchorCtr="0">
            <a:noAutofit/>
          </a:bodyPr>
          <a:lstStyle/>
          <a:p>
            <a:pPr>
              <a:spcBef>
                <a:spcPts val="0"/>
              </a:spcBef>
              <a:buNone/>
            </a:pPr>
            <a:r>
              <a:rPr lang="en-US" dirty="0" smtClean="0"/>
              <a:t>Please pay attention to the names make sure</a:t>
            </a:r>
            <a:r>
              <a:rPr lang="en-US" baseline="0" dirty="0" smtClean="0"/>
              <a:t> that I haven’t spelt any names wrong. </a:t>
            </a:r>
            <a:endParaRPr dirty="0"/>
          </a:p>
        </p:txBody>
      </p:sp>
      <p:sp>
        <p:nvSpPr>
          <p:cNvPr id="149" name="Shape 149"/>
          <p:cNvSpPr txBox="1">
            <a:spLocks noGrp="1"/>
          </p:cNvSpPr>
          <p:nvPr>
            <p:ph type="sldNum" idx="12"/>
          </p:nvPr>
        </p:nvSpPr>
        <p:spPr>
          <a:xfrm>
            <a:off x="3970337" y="8829675"/>
            <a:ext cx="3038399" cy="4650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2" y="16946880"/>
            <a:ext cx="12858750" cy="2694432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8" name="Freeform 7"/>
          <p:cNvSpPr/>
          <p:nvPr/>
        </p:nvSpPr>
        <p:spPr>
          <a:xfrm>
            <a:off x="-8568" y="-5917"/>
            <a:ext cx="32926968" cy="4389712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Title 1"/>
          <p:cNvSpPr>
            <a:spLocks noGrp="1"/>
          </p:cNvSpPr>
          <p:nvPr>
            <p:ph type="ctrTitle"/>
          </p:nvPr>
        </p:nvSpPr>
        <p:spPr>
          <a:xfrm rot="19140000">
            <a:off x="2941606" y="11074579"/>
            <a:ext cx="20335043" cy="7707559"/>
          </a:xfrm>
        </p:spPr>
        <p:txBody>
          <a:bodyPr bIns="43891" anchor="b"/>
          <a:lstStyle>
            <a:lvl1pPr>
              <a:defRPr sz="15400"/>
            </a:lvl1pPr>
          </a:lstStyle>
          <a:p>
            <a:r>
              <a:rPr lang="en-US" smtClean="0"/>
              <a:t>Click to edit Master title style</a:t>
            </a:r>
            <a:endParaRPr lang="en-US" dirty="0"/>
          </a:p>
        </p:txBody>
      </p:sp>
      <p:sp>
        <p:nvSpPr>
          <p:cNvPr id="3" name="Subtitle 2"/>
          <p:cNvSpPr>
            <a:spLocks noGrp="1"/>
          </p:cNvSpPr>
          <p:nvPr>
            <p:ph type="subTitle" idx="1"/>
          </p:nvPr>
        </p:nvSpPr>
        <p:spPr>
          <a:xfrm rot="19140000">
            <a:off x="4364199" y="15813923"/>
            <a:ext cx="23440072" cy="2107259"/>
          </a:xfrm>
        </p:spPr>
        <p:txBody>
          <a:bodyPr tIns="43891">
            <a:normAutofit/>
          </a:bodyPr>
          <a:lstStyle>
            <a:lvl1pPr marL="0" indent="0" algn="l">
              <a:buNone/>
              <a:defRPr kumimoji="0" lang="en-US" sz="6700" b="0" i="0" u="none" strike="noStrike" kern="1200" cap="all" spc="1920" normalizeH="0" baseline="0" noProof="0" dirty="0" smtClean="0">
                <a:ln>
                  <a:noFill/>
                </a:ln>
                <a:solidFill>
                  <a:schemeClr val="tx1"/>
                </a:solidFill>
                <a:effectLst/>
                <a:uLnTx/>
                <a:uFillTx/>
                <a:latin typeface="+mn-lt"/>
                <a:ea typeface="+mj-ea"/>
                <a:cs typeface="Tunga" pitchFamily="2"/>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pPr marL="0" marR="0" lvl="0" indent="0" algn="l" defTabSz="438912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buSzPct val="25000"/>
            </a:pPr>
            <a:fld id="{00000000-1234-1234-1234-123412341234}" type="slidenum">
              <a:rPr lang="en-US" smtClean="0"/>
              <a:pPr>
                <a:buSzPct val="2500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buSzPct val="25000"/>
            </a:pPr>
            <a:fld id="{00000000-1234-1234-1234-123412341234}" type="slidenum">
              <a:rPr lang="en-US" smtClean="0"/>
              <a:pPr>
                <a:buSzPct val="2500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91"/>
            <a:ext cx="7406640" cy="299415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45920" y="1757691"/>
            <a:ext cx="21671280" cy="299415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buSzPct val="25000"/>
            </a:pPr>
            <a:fld id="{00000000-1234-1234-1234-123412341234}" type="slidenum">
              <a:rPr lang="en-US" smtClean="0"/>
              <a:pPr>
                <a:buSzPct val="2500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buSzPct val="25000"/>
            </a:pPr>
            <a:fld id="{00000000-1234-1234-1234-123412341234}" type="slidenum">
              <a:rPr lang="en-US" smtClean="0"/>
              <a:pPr>
                <a:buSzPct val="2500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8568" y="-5917"/>
            <a:ext cx="32926968" cy="4389712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7" name="Right Triangle 6"/>
          <p:cNvSpPr/>
          <p:nvPr/>
        </p:nvSpPr>
        <p:spPr>
          <a:xfrm>
            <a:off x="2" y="16946880"/>
            <a:ext cx="12858750" cy="2694432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Title 1"/>
          <p:cNvSpPr>
            <a:spLocks noGrp="1"/>
          </p:cNvSpPr>
          <p:nvPr>
            <p:ph type="title"/>
          </p:nvPr>
        </p:nvSpPr>
        <p:spPr>
          <a:xfrm rot="19140000">
            <a:off x="2949838" y="11051120"/>
            <a:ext cx="20343571" cy="7728059"/>
          </a:xfrm>
        </p:spPr>
        <p:txBody>
          <a:bodyPr bIns="43891" anchor="b"/>
          <a:lstStyle>
            <a:lvl1pPr algn="l">
              <a:defRPr kumimoji="0" lang="en-US" sz="154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438912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4378148" y="15797145"/>
            <a:ext cx="23437901" cy="2106779"/>
          </a:xfrm>
        </p:spPr>
        <p:txBody>
          <a:bodyPr anchor="t">
            <a:normAutofit/>
          </a:bodyPr>
          <a:lstStyle>
            <a:lvl1pPr marL="0" indent="0">
              <a:buNone/>
              <a:defRPr kumimoji="0" lang="en-US" sz="6700" b="0" i="0" u="none" strike="noStrike" kern="1200" cap="all" spc="1920" normalizeH="0" baseline="0" noProof="0" dirty="0" smtClean="0">
                <a:ln>
                  <a:noFill/>
                </a:ln>
                <a:solidFill>
                  <a:schemeClr val="tx1"/>
                </a:solidFill>
                <a:effectLst/>
                <a:uLnTx/>
                <a:uFillTx/>
                <a:latin typeface="+mn-lt"/>
                <a:ea typeface="+mj-ea"/>
                <a:cs typeface="Tunga" pitchFamily="2"/>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marL="0" marR="0" lvl="0" indent="0" algn="l" defTabSz="438912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buSzPct val="25000"/>
            </a:pPr>
            <a:fld id="{00000000-1234-1234-1234-123412341234}" type="slidenum">
              <a:rPr lang="en-US" smtClean="0"/>
              <a:pPr>
                <a:buSzPct val="2500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62656" y="7022592"/>
            <a:ext cx="11521440" cy="23759771"/>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920058" y="7022592"/>
            <a:ext cx="11521440" cy="23759771"/>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buSzPct val="25000"/>
            </a:pPr>
            <a:fld id="{00000000-1234-1234-1234-123412341234}" type="slidenum">
              <a:rPr lang="en-US" smtClean="0"/>
              <a:pPr>
                <a:buSzPct val="2500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962656" y="7022592"/>
            <a:ext cx="11521440" cy="3511296"/>
          </a:xfrm>
        </p:spPr>
        <p:txBody>
          <a:bodyPr anchor="b">
            <a:normAutofit/>
          </a:bodyPr>
          <a:lstStyle>
            <a:lvl1pPr marL="0" indent="0">
              <a:buNone/>
              <a:defRPr lang="en-US" sz="6700" b="0" kern="1200" cap="all" spc="1920" baseline="0" dirty="0" smtClean="0">
                <a:solidFill>
                  <a:schemeClr val="tx1"/>
                </a:solidFill>
                <a:latin typeface="+mn-lt"/>
                <a:ea typeface="+mj-ea"/>
                <a:cs typeface="Tunga" pitchFamily="2"/>
              </a:defRPr>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marL="0" lvl="0" indent="0" algn="l" defTabSz="438912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2948940" y="10891827"/>
            <a:ext cx="11521440" cy="19897344"/>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920058" y="7022592"/>
            <a:ext cx="11521440" cy="3511296"/>
          </a:xfrm>
        </p:spPr>
        <p:txBody>
          <a:bodyPr anchor="b">
            <a:normAutofit/>
          </a:bodyPr>
          <a:lstStyle>
            <a:lvl1pPr marL="0" indent="0">
              <a:buNone/>
              <a:defRPr lang="en-US" sz="6700" b="0" kern="1200" cap="all" spc="1920" baseline="0" dirty="0" smtClean="0">
                <a:solidFill>
                  <a:schemeClr val="tx1"/>
                </a:solidFill>
                <a:latin typeface="+mn-lt"/>
                <a:ea typeface="+mj-ea"/>
                <a:cs typeface="Tunga" pitchFamily="2"/>
              </a:defRPr>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marL="0" lvl="0" indent="0" algn="l" defTabSz="438912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16920058" y="10891827"/>
            <a:ext cx="11521440" cy="19897344"/>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buSzPct val="25000"/>
            </a:pPr>
            <a:fld id="{00000000-1234-1234-1234-123412341234}" type="slidenum">
              <a:rPr lang="en-US" smtClean="0"/>
              <a:pPr>
                <a:buSzPct val="2500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buSzPct val="25000"/>
            </a:pPr>
            <a:fld id="{00000000-1234-1234-1234-123412341234}" type="slidenum">
              <a:rPr lang="en-US" smtClean="0"/>
              <a:pPr>
                <a:buSzPct val="2500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buSzPct val="25000"/>
            </a:pPr>
            <a:fld id="{00000000-1234-1234-1234-123412341234}" type="slidenum">
              <a:rPr lang="en-US" smtClean="0"/>
              <a:pPr>
                <a:buSzPct val="2500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2" y="16946880"/>
            <a:ext cx="12858750" cy="2694432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8" name="Right Triangle 17"/>
          <p:cNvSpPr/>
          <p:nvPr/>
        </p:nvSpPr>
        <p:spPr>
          <a:xfrm rot="5400000">
            <a:off x="-8041000" y="8041013"/>
            <a:ext cx="43891200" cy="27809201"/>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marL="0" algn="ctr" defTabSz="4389120" rtl="0" eaLnBrk="1" latinLnBrk="0" hangingPunct="1"/>
            <a:endParaRPr lang="en-US" sz="8600" kern="1200">
              <a:solidFill>
                <a:schemeClr val="lt1"/>
              </a:solidFill>
              <a:latin typeface="+mn-lt"/>
              <a:ea typeface="+mn-ea"/>
              <a:cs typeface="+mn-cs"/>
            </a:endParaRPr>
          </a:p>
        </p:txBody>
      </p:sp>
      <p:sp>
        <p:nvSpPr>
          <p:cNvPr id="2" name="Title 1"/>
          <p:cNvSpPr>
            <a:spLocks noGrp="1"/>
          </p:cNvSpPr>
          <p:nvPr>
            <p:ph type="title"/>
          </p:nvPr>
        </p:nvSpPr>
        <p:spPr>
          <a:xfrm rot="19140000">
            <a:off x="2825748" y="10087063"/>
            <a:ext cx="18763488" cy="6972333"/>
          </a:xfrm>
        </p:spPr>
        <p:txBody>
          <a:bodyPr bIns="0" anchor="b"/>
          <a:lstStyle>
            <a:lvl1pPr algn="l">
              <a:defRPr kumimoji="0" lang="en-US" sz="134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438912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17098390" y="16761040"/>
            <a:ext cx="13708004" cy="21277997"/>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4672634" y="14421664"/>
            <a:ext cx="20861136" cy="3989211"/>
          </a:xfrm>
        </p:spPr>
        <p:txBody>
          <a:bodyPr>
            <a:normAutofit/>
          </a:bodyPr>
          <a:lstStyle>
            <a:lvl1pPr marL="0" indent="0">
              <a:buNone/>
              <a:defRPr lang="en-US" sz="6700" b="1" kern="1200" dirty="0" smtClean="0">
                <a:solidFill>
                  <a:srgbClr val="FFFFFF"/>
                </a:solidFill>
                <a:latin typeface="+mn-lt"/>
                <a:ea typeface="+mn-ea"/>
                <a:cs typeface="+mn-cs"/>
              </a:defRPr>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marL="0" marR="0" lvl="0" indent="0" algn="l" defTabSz="4389120" rtl="0" eaLnBrk="1" fontAlgn="auto" latinLnBrk="0" hangingPunct="1">
              <a:lnSpc>
                <a:spcPct val="100000"/>
              </a:lnSpc>
              <a:spcBef>
                <a:spcPts val="144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a:buSzPct val="25000"/>
            </a:pPr>
            <a:fld id="{00000000-1234-1234-1234-123412341234}" type="slidenum">
              <a:rPr lang="en-US" smtClean="0"/>
              <a:pPr>
                <a:buSzPct val="2500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7303772" y="0"/>
            <a:ext cx="25614630" cy="438912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877824" anchor="ctr"/>
          <a:lstStyle>
            <a:lvl1pPr algn="r">
              <a:defRPr/>
            </a:lvl1pPr>
          </a:lstStyle>
          <a:p>
            <a:r>
              <a:rPr lang="en-US" smtClean="0"/>
              <a:t>Click icon to add picture</a:t>
            </a:r>
            <a:endParaRPr lang="en-US" dirty="0"/>
          </a:p>
        </p:txBody>
      </p:sp>
      <p:sp>
        <p:nvSpPr>
          <p:cNvPr id="9" name="Right Triangle 8"/>
          <p:cNvSpPr/>
          <p:nvPr/>
        </p:nvSpPr>
        <p:spPr>
          <a:xfrm>
            <a:off x="2" y="16946880"/>
            <a:ext cx="12858750" cy="2694432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10" name="Freeform 9"/>
          <p:cNvSpPr/>
          <p:nvPr/>
        </p:nvSpPr>
        <p:spPr>
          <a:xfrm>
            <a:off x="2" y="32308800"/>
            <a:ext cx="12858750" cy="1158240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Title 1"/>
          <p:cNvSpPr>
            <a:spLocks noGrp="1"/>
          </p:cNvSpPr>
          <p:nvPr>
            <p:ph type="title"/>
          </p:nvPr>
        </p:nvSpPr>
        <p:spPr>
          <a:xfrm rot="19140000">
            <a:off x="2416309" y="10992005"/>
            <a:ext cx="19751040" cy="5551643"/>
          </a:xfrm>
        </p:spPr>
        <p:txBody>
          <a:bodyPr anchor="b"/>
          <a:lstStyle>
            <a:lvl1pPr algn="l">
              <a:defRPr sz="134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4116526" y="13955385"/>
            <a:ext cx="21947562" cy="4740251"/>
          </a:xfrm>
        </p:spPr>
        <p:txBody>
          <a:bodyPr/>
          <a:lstStyle>
            <a:lvl1pPr marL="0" indent="0">
              <a:buNone/>
              <a:defRPr sz="6700">
                <a:solidFill>
                  <a:schemeClr val="tx2"/>
                </a:solidFill>
              </a:defRPr>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buSzPct val="25000"/>
            </a:pPr>
            <a:fld id="{00000000-1234-1234-1234-123412341234}" type="slidenum">
              <a:rPr lang="en-US" smtClean="0"/>
              <a:pPr>
                <a:buSzPct val="2500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8572" y="32324052"/>
            <a:ext cx="12867325" cy="11567155"/>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8" name="Freeform 7"/>
          <p:cNvSpPr/>
          <p:nvPr/>
        </p:nvSpPr>
        <p:spPr>
          <a:xfrm>
            <a:off x="-8568" y="32328272"/>
            <a:ext cx="32926968" cy="1156293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Title Placeholder 1"/>
          <p:cNvSpPr>
            <a:spLocks noGrp="1"/>
          </p:cNvSpPr>
          <p:nvPr>
            <p:ph type="title"/>
          </p:nvPr>
        </p:nvSpPr>
        <p:spPr>
          <a:xfrm>
            <a:off x="2962656" y="2340864"/>
            <a:ext cx="27075384" cy="3511296"/>
          </a:xfrm>
          <a:prstGeom prst="rect">
            <a:avLst/>
          </a:prstGeom>
        </p:spPr>
        <p:txBody>
          <a:bodyPr vert="horz" lIns="438912" tIns="219456" rIns="438912" bIns="219456"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962656" y="7044021"/>
            <a:ext cx="27075384" cy="22911035"/>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724206" y="37570868"/>
            <a:ext cx="7834579" cy="1287475"/>
          </a:xfrm>
          <a:prstGeom prst="rect">
            <a:avLst/>
          </a:prstGeom>
        </p:spPr>
        <p:txBody>
          <a:bodyPr vert="horz" lIns="438912" tIns="219456" rIns="438912" bIns="219456" rtlCol="0" anchor="ctr"/>
          <a:lstStyle>
            <a:lvl1pPr algn="l">
              <a:defRPr sz="5800">
                <a:solidFill>
                  <a:srgbClr val="FFFFFF"/>
                </a:solidFill>
              </a:defRPr>
            </a:lvl1pPr>
          </a:lstStyle>
          <a:p>
            <a:endParaRPr lang="en-US"/>
          </a:p>
        </p:txBody>
      </p:sp>
      <p:sp>
        <p:nvSpPr>
          <p:cNvPr id="5" name="Footer Placeholder 4"/>
          <p:cNvSpPr>
            <a:spLocks noGrp="1"/>
          </p:cNvSpPr>
          <p:nvPr>
            <p:ph type="ftr" sz="quarter" idx="3"/>
          </p:nvPr>
        </p:nvSpPr>
        <p:spPr>
          <a:xfrm>
            <a:off x="12663050" y="40224781"/>
            <a:ext cx="17007840" cy="1755648"/>
          </a:xfrm>
          <a:prstGeom prst="rect">
            <a:avLst/>
          </a:prstGeom>
        </p:spPr>
        <p:txBody>
          <a:bodyPr vert="horz" lIns="438912" tIns="219456" rIns="438912" bIns="219456" rtlCol="0" anchor="ctr"/>
          <a:lstStyle>
            <a:lvl1pPr algn="r">
              <a:defRPr sz="4800" cap="all" spc="960" baseline="0">
                <a:solidFill>
                  <a:srgbClr val="FFFFFF"/>
                </a:solidFill>
              </a:defRPr>
            </a:lvl1pPr>
          </a:lstStyle>
          <a:p>
            <a:endParaRPr lang="en-US"/>
          </a:p>
        </p:txBody>
      </p:sp>
      <p:sp>
        <p:nvSpPr>
          <p:cNvPr id="6" name="Slide Number Placeholder 5"/>
          <p:cNvSpPr>
            <a:spLocks noGrp="1"/>
          </p:cNvSpPr>
          <p:nvPr>
            <p:ph type="sldNum" sz="quarter" idx="4"/>
          </p:nvPr>
        </p:nvSpPr>
        <p:spPr>
          <a:xfrm>
            <a:off x="30243737" y="39493261"/>
            <a:ext cx="1810512" cy="3218688"/>
          </a:xfrm>
          <a:prstGeom prst="ellipse">
            <a:avLst/>
          </a:prstGeom>
          <a:ln w="19050">
            <a:solidFill>
              <a:srgbClr val="FFFFFF"/>
            </a:solidFill>
          </a:ln>
        </p:spPr>
        <p:txBody>
          <a:bodyPr vert="horz" lIns="43891" tIns="43891" rIns="43891" bIns="43891" rtlCol="0" anchor="ctr">
            <a:normAutofit/>
          </a:bodyPr>
          <a:lstStyle>
            <a:lvl1pPr algn="ctr">
              <a:defRPr sz="7900">
                <a:solidFill>
                  <a:srgbClr val="FFFFFF"/>
                </a:solidFill>
              </a:defRPr>
            </a:lvl1pPr>
          </a:lstStyle>
          <a:p>
            <a:pPr>
              <a:buSzPct val="25000"/>
            </a:pPr>
            <a:fld id="{00000000-1234-1234-1234-123412341234}" type="slidenum">
              <a:rPr lang="en-US" smtClean="0"/>
              <a:pPr>
                <a:buSzPct val="2500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389120" rtl="0" eaLnBrk="1" latinLnBrk="0" hangingPunct="1">
        <a:spcBef>
          <a:spcPct val="0"/>
        </a:spcBef>
        <a:buNone/>
        <a:defRPr sz="13400" kern="1200" cap="all" baseline="0">
          <a:solidFill>
            <a:schemeClr val="tx1"/>
          </a:solidFill>
          <a:latin typeface="+mj-lt"/>
          <a:ea typeface="+mj-ea"/>
          <a:cs typeface="+mj-cs"/>
        </a:defRPr>
      </a:lvl1pPr>
    </p:titleStyle>
    <p:bodyStyle>
      <a:lvl1pPr marL="1645920" indent="-1645920" algn="l" defTabSz="4389120" rtl="0" eaLnBrk="1" latinLnBrk="0" hangingPunct="1">
        <a:spcBef>
          <a:spcPts val="3840"/>
        </a:spcBef>
        <a:buFont typeface="Arial" pitchFamily="34" charset="0"/>
        <a:buNone/>
        <a:defRPr sz="7700" b="1" kern="1200">
          <a:solidFill>
            <a:schemeClr val="tx1"/>
          </a:solidFill>
          <a:latin typeface="+mn-lt"/>
          <a:ea typeface="+mn-ea"/>
          <a:cs typeface="+mn-cs"/>
        </a:defRPr>
      </a:lvl1pPr>
      <a:lvl2pPr marL="833933" indent="-833933" algn="l" defTabSz="4389120" rtl="0" eaLnBrk="1" latinLnBrk="0" hangingPunct="1">
        <a:spcBef>
          <a:spcPts val="1440"/>
        </a:spcBef>
        <a:buClr>
          <a:schemeClr val="accent2"/>
        </a:buClr>
        <a:buFont typeface="Wingdings" pitchFamily="2" charset="2"/>
        <a:buChar char="§"/>
        <a:defRPr sz="7700" kern="1200">
          <a:solidFill>
            <a:schemeClr val="tx1"/>
          </a:solidFill>
          <a:latin typeface="+mn-lt"/>
          <a:ea typeface="+mn-ea"/>
          <a:cs typeface="+mn-cs"/>
        </a:defRPr>
      </a:lvl2pPr>
      <a:lvl3pPr marL="1931213" indent="-790042" algn="l" defTabSz="4389120" rtl="0" eaLnBrk="1" latinLnBrk="0" hangingPunct="1">
        <a:spcBef>
          <a:spcPts val="1440"/>
        </a:spcBef>
        <a:buClr>
          <a:schemeClr val="accent2"/>
        </a:buClr>
        <a:buFont typeface="Wingdings" pitchFamily="2" charset="2"/>
        <a:buChar char="§"/>
        <a:defRPr sz="7700" kern="1200">
          <a:solidFill>
            <a:schemeClr val="tx1"/>
          </a:solidFill>
          <a:latin typeface="+mn-lt"/>
          <a:ea typeface="+mn-ea"/>
          <a:cs typeface="+mn-cs"/>
        </a:defRPr>
      </a:lvl3pPr>
      <a:lvl4pPr marL="3028493" indent="-790042" algn="l" defTabSz="4389120" rtl="0" eaLnBrk="1" latinLnBrk="0" hangingPunct="1">
        <a:spcBef>
          <a:spcPts val="1440"/>
        </a:spcBef>
        <a:buClr>
          <a:schemeClr val="accent2"/>
        </a:buClr>
        <a:buFont typeface="Wingdings" pitchFamily="2" charset="2"/>
        <a:buChar char="§"/>
        <a:defRPr sz="7700" kern="1200">
          <a:solidFill>
            <a:schemeClr val="tx1"/>
          </a:solidFill>
          <a:latin typeface="+mn-lt"/>
          <a:ea typeface="+mn-ea"/>
          <a:cs typeface="+mn-cs"/>
        </a:defRPr>
      </a:lvl4pPr>
      <a:lvl5pPr marL="4125773" indent="-833933" algn="l" defTabSz="4389120" rtl="0" eaLnBrk="1" latinLnBrk="0" hangingPunct="1">
        <a:spcBef>
          <a:spcPts val="1440"/>
        </a:spcBef>
        <a:buClr>
          <a:schemeClr val="accent2"/>
        </a:buClr>
        <a:buFont typeface="Wingdings" pitchFamily="2" charset="2"/>
        <a:buChar char="§"/>
        <a:defRPr sz="7700" kern="1200">
          <a:solidFill>
            <a:schemeClr val="tx1"/>
          </a:solidFill>
          <a:latin typeface="+mn-lt"/>
          <a:ea typeface="+mn-ea"/>
          <a:cs typeface="+mn-cs"/>
        </a:defRPr>
      </a:lvl5pPr>
      <a:lvl6pPr marL="5266944" indent="-833933" algn="l" defTabSz="4389120" rtl="0" eaLnBrk="1" latinLnBrk="0" hangingPunct="1">
        <a:spcBef>
          <a:spcPts val="1440"/>
        </a:spcBef>
        <a:buClr>
          <a:schemeClr val="accent2"/>
        </a:buClr>
        <a:buFont typeface="Wingdings" pitchFamily="2" charset="2"/>
        <a:buChar char="§"/>
        <a:defRPr sz="6700" kern="1200">
          <a:solidFill>
            <a:schemeClr val="tx1"/>
          </a:solidFill>
          <a:latin typeface="+mn-lt"/>
          <a:ea typeface="+mn-ea"/>
          <a:cs typeface="+mn-cs"/>
        </a:defRPr>
      </a:lvl6pPr>
      <a:lvl7pPr marL="6495898" indent="-790042" algn="l" defTabSz="4389120" rtl="0" eaLnBrk="1" latinLnBrk="0" hangingPunct="1">
        <a:spcBef>
          <a:spcPts val="1440"/>
        </a:spcBef>
        <a:buClr>
          <a:schemeClr val="accent2"/>
        </a:buClr>
        <a:buFont typeface="Wingdings" pitchFamily="2" charset="2"/>
        <a:buChar char="§"/>
        <a:defRPr sz="6700" kern="1200">
          <a:solidFill>
            <a:schemeClr val="tx1"/>
          </a:solidFill>
          <a:latin typeface="+mn-lt"/>
          <a:ea typeface="+mn-ea"/>
          <a:cs typeface="+mn-cs"/>
        </a:defRPr>
      </a:lvl7pPr>
      <a:lvl8pPr marL="7593178" indent="-790042" algn="l" defTabSz="4389120" rtl="0" eaLnBrk="1" latinLnBrk="0" hangingPunct="1">
        <a:spcBef>
          <a:spcPts val="1440"/>
        </a:spcBef>
        <a:buClr>
          <a:schemeClr val="accent2"/>
        </a:buClr>
        <a:buFont typeface="Wingdings" pitchFamily="2" charset="2"/>
        <a:buChar char="§"/>
        <a:defRPr sz="6700" kern="1200">
          <a:solidFill>
            <a:schemeClr val="tx1"/>
          </a:solidFill>
          <a:latin typeface="+mn-lt"/>
          <a:ea typeface="+mn-ea"/>
          <a:cs typeface="+mn-cs"/>
        </a:defRPr>
      </a:lvl8pPr>
      <a:lvl9pPr marL="8602675" indent="-790042" algn="l" defTabSz="4389120" rtl="0" eaLnBrk="1" latinLnBrk="0" hangingPunct="1">
        <a:spcBef>
          <a:spcPts val="1440"/>
        </a:spcBef>
        <a:buClr>
          <a:schemeClr val="accent2"/>
        </a:buClr>
        <a:buFont typeface="Wingdings" pitchFamily="2" charset="2"/>
        <a:buChar char="§"/>
        <a:defRPr sz="67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jp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jpg"/></Relationships>
</file>

<file path=ppt/slides/_rels/slide2.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3.png"/><Relationship Id="rId3" Type="http://schemas.openxmlformats.org/officeDocument/2006/relationships/image" Target="../media/image4.jp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chart" Target="../charts/chart1.xml"/><Relationship Id="rId2" Type="http://schemas.openxmlformats.org/officeDocument/2006/relationships/notesSlide" Target="../notesSlides/notesSlide2.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6.jpeg"/><Relationship Id="rId11" Type="http://schemas.openxmlformats.org/officeDocument/2006/relationships/image" Target="../media/image21.png"/><Relationship Id="rId5" Type="http://schemas.openxmlformats.org/officeDocument/2006/relationships/image" Target="../media/image15.jpe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jpeg"/><Relationship Id="rId9" Type="http://schemas.openxmlformats.org/officeDocument/2006/relationships/image" Target="../media/image19.jpeg"/><Relationship Id="rId1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p:nvPr/>
        </p:nvSpPr>
        <p:spPr>
          <a:xfrm rot="10800000" flipH="1">
            <a:off x="21488400" y="36576000"/>
            <a:ext cx="9144000" cy="3200397"/>
          </a:xfrm>
          <a:prstGeom prst="roundRect">
            <a:avLst>
              <a:gd name="adj" fmla="val 16667"/>
            </a:avLst>
          </a:prstGeom>
          <a:gradFill>
            <a:gsLst>
              <a:gs pos="0">
                <a:srgbClr val="BBBBBB"/>
              </a:gs>
              <a:gs pos="35000">
                <a:srgbClr val="CFCFCF"/>
              </a:gs>
              <a:gs pos="100000">
                <a:srgbClr val="EEEEEE"/>
              </a:gs>
            </a:gsLst>
            <a:lin ang="16200000" scaled="0"/>
          </a:gradFill>
          <a:ln>
            <a:noFill/>
          </a:ln>
        </p:spPr>
        <p:txBody>
          <a:bodyPr lIns="91411" tIns="45691" rIns="91411" bIns="45691" anchor="ctr" anchorCtr="0">
            <a:noAutofit/>
          </a:bodyPr>
          <a:lstStyle/>
          <a:p>
            <a:pPr algn="ctr"/>
            <a:endParaRPr sz="8600">
              <a:solidFill>
                <a:schemeClr val="dk1"/>
              </a:solidFill>
              <a:latin typeface="Calibri"/>
              <a:ea typeface="Calibri"/>
              <a:cs typeface="Calibri"/>
              <a:sym typeface="Calibri"/>
            </a:endParaRPr>
          </a:p>
        </p:txBody>
      </p:sp>
      <p:sp>
        <p:nvSpPr>
          <p:cNvPr id="85" name="Shape 85"/>
          <p:cNvSpPr/>
          <p:nvPr/>
        </p:nvSpPr>
        <p:spPr>
          <a:xfrm>
            <a:off x="21488401" y="21945595"/>
            <a:ext cx="9112817" cy="7772403"/>
          </a:xfrm>
          <a:prstGeom prst="roundRect">
            <a:avLst>
              <a:gd name="adj" fmla="val 16667"/>
            </a:avLst>
          </a:prstGeom>
          <a:gradFill>
            <a:gsLst>
              <a:gs pos="0">
                <a:srgbClr val="BBBBBB"/>
              </a:gs>
              <a:gs pos="35000">
                <a:srgbClr val="CFCFCF"/>
              </a:gs>
              <a:gs pos="100000">
                <a:srgbClr val="EEEEEE"/>
              </a:gs>
            </a:gsLst>
            <a:lin ang="16200000" scaled="0"/>
          </a:gradFill>
          <a:ln>
            <a:noFill/>
          </a:ln>
        </p:spPr>
        <p:txBody>
          <a:bodyPr lIns="91411" tIns="45691" rIns="91411" bIns="45691" anchor="ctr" anchorCtr="0">
            <a:noAutofit/>
          </a:bodyPr>
          <a:lstStyle/>
          <a:p>
            <a:pPr algn="ctr"/>
            <a:endParaRPr sz="8600">
              <a:solidFill>
                <a:schemeClr val="dk1"/>
              </a:solidFill>
              <a:latin typeface="Calibri"/>
              <a:ea typeface="Calibri"/>
              <a:cs typeface="Calibri"/>
              <a:sym typeface="Calibri"/>
            </a:endParaRPr>
          </a:p>
        </p:txBody>
      </p:sp>
      <p:sp>
        <p:nvSpPr>
          <p:cNvPr id="86" name="Shape 86"/>
          <p:cNvSpPr/>
          <p:nvPr/>
        </p:nvSpPr>
        <p:spPr>
          <a:xfrm>
            <a:off x="21488400" y="30577486"/>
            <a:ext cx="9144000" cy="4626919"/>
          </a:xfrm>
          <a:prstGeom prst="roundRect">
            <a:avLst>
              <a:gd name="adj" fmla="val 16667"/>
            </a:avLst>
          </a:prstGeom>
          <a:gradFill>
            <a:gsLst>
              <a:gs pos="0">
                <a:srgbClr val="BBBBBB"/>
              </a:gs>
              <a:gs pos="35000">
                <a:srgbClr val="CFCFCF"/>
              </a:gs>
              <a:gs pos="100000">
                <a:srgbClr val="EEEEEE"/>
              </a:gs>
            </a:gsLst>
            <a:lin ang="16200000" scaled="0"/>
          </a:gradFill>
          <a:ln>
            <a:noFill/>
          </a:ln>
        </p:spPr>
        <p:txBody>
          <a:bodyPr lIns="91411" tIns="45691" rIns="91411" bIns="45691" anchor="ctr" anchorCtr="0">
            <a:noAutofit/>
          </a:bodyPr>
          <a:lstStyle/>
          <a:p>
            <a:pPr algn="ctr"/>
            <a:endParaRPr sz="8600">
              <a:solidFill>
                <a:schemeClr val="dk1"/>
              </a:solidFill>
              <a:latin typeface="Calibri"/>
              <a:ea typeface="Calibri"/>
              <a:cs typeface="Calibri"/>
              <a:sym typeface="Calibri"/>
            </a:endParaRPr>
          </a:p>
        </p:txBody>
      </p:sp>
      <p:sp>
        <p:nvSpPr>
          <p:cNvPr id="87" name="Shape 87"/>
          <p:cNvSpPr/>
          <p:nvPr/>
        </p:nvSpPr>
        <p:spPr>
          <a:xfrm>
            <a:off x="21488400" y="9601203"/>
            <a:ext cx="9144000" cy="10972800"/>
          </a:xfrm>
          <a:prstGeom prst="roundRect">
            <a:avLst>
              <a:gd name="adj" fmla="val 16667"/>
            </a:avLst>
          </a:prstGeom>
          <a:gradFill>
            <a:gsLst>
              <a:gs pos="0">
                <a:srgbClr val="BBBBBB"/>
              </a:gs>
              <a:gs pos="35000">
                <a:srgbClr val="CFCFCF"/>
              </a:gs>
              <a:gs pos="100000">
                <a:srgbClr val="EEEEEE"/>
              </a:gs>
            </a:gsLst>
            <a:lin ang="16200000" scaled="0"/>
          </a:gradFill>
          <a:ln>
            <a:noFill/>
          </a:ln>
        </p:spPr>
        <p:txBody>
          <a:bodyPr lIns="91411" tIns="45691" rIns="91411" bIns="45691" anchor="ctr" anchorCtr="0">
            <a:noAutofit/>
          </a:bodyPr>
          <a:lstStyle/>
          <a:p>
            <a:pPr algn="ctr"/>
            <a:endParaRPr sz="8600">
              <a:solidFill>
                <a:schemeClr val="dk1"/>
              </a:solidFill>
              <a:latin typeface="Calibri"/>
              <a:ea typeface="Calibri"/>
              <a:cs typeface="Calibri"/>
              <a:sym typeface="Calibri"/>
            </a:endParaRPr>
          </a:p>
        </p:txBody>
      </p:sp>
      <p:sp>
        <p:nvSpPr>
          <p:cNvPr id="88" name="Shape 88"/>
          <p:cNvSpPr/>
          <p:nvPr/>
        </p:nvSpPr>
        <p:spPr>
          <a:xfrm>
            <a:off x="11430000" y="21783629"/>
            <a:ext cx="9601200" cy="17992768"/>
          </a:xfrm>
          <a:prstGeom prst="roundRect">
            <a:avLst>
              <a:gd name="adj" fmla="val 16667"/>
            </a:avLst>
          </a:prstGeom>
          <a:gradFill>
            <a:gsLst>
              <a:gs pos="0">
                <a:srgbClr val="BBBBBB"/>
              </a:gs>
              <a:gs pos="35000">
                <a:srgbClr val="CFCFCF"/>
              </a:gs>
              <a:gs pos="100000">
                <a:srgbClr val="EEEEEE"/>
              </a:gs>
            </a:gsLst>
            <a:lin ang="16200000" scaled="0"/>
          </a:gradFill>
          <a:ln>
            <a:noFill/>
          </a:ln>
        </p:spPr>
        <p:txBody>
          <a:bodyPr lIns="91411" tIns="45691" rIns="91411" bIns="45691" anchor="ctr" anchorCtr="0">
            <a:noAutofit/>
          </a:bodyPr>
          <a:lstStyle/>
          <a:p>
            <a:pPr algn="ctr"/>
            <a:endParaRPr sz="8600">
              <a:solidFill>
                <a:schemeClr val="dk1"/>
              </a:solidFill>
              <a:latin typeface="Calibri"/>
              <a:ea typeface="Calibri"/>
              <a:cs typeface="Calibri"/>
              <a:sym typeface="Calibri"/>
            </a:endParaRPr>
          </a:p>
        </p:txBody>
      </p:sp>
      <p:sp>
        <p:nvSpPr>
          <p:cNvPr id="89" name="Shape 89"/>
          <p:cNvSpPr/>
          <p:nvPr/>
        </p:nvSpPr>
        <p:spPr>
          <a:xfrm>
            <a:off x="11653780" y="9601203"/>
            <a:ext cx="9144000" cy="10972800"/>
          </a:xfrm>
          <a:prstGeom prst="roundRect">
            <a:avLst>
              <a:gd name="adj" fmla="val 16667"/>
            </a:avLst>
          </a:prstGeom>
          <a:gradFill>
            <a:gsLst>
              <a:gs pos="0">
                <a:srgbClr val="BBBBBB"/>
              </a:gs>
              <a:gs pos="35000">
                <a:srgbClr val="CFCFCF"/>
              </a:gs>
              <a:gs pos="100000">
                <a:srgbClr val="EEEEEE"/>
              </a:gs>
            </a:gsLst>
            <a:lin ang="16200000" scaled="0"/>
          </a:gradFill>
          <a:ln>
            <a:noFill/>
          </a:ln>
        </p:spPr>
        <p:txBody>
          <a:bodyPr lIns="91411" tIns="45691" rIns="91411" bIns="45691" anchor="ctr" anchorCtr="0">
            <a:noAutofit/>
          </a:bodyPr>
          <a:lstStyle/>
          <a:p>
            <a:pPr algn="ctr"/>
            <a:endParaRPr sz="8600">
              <a:solidFill>
                <a:schemeClr val="dk1"/>
              </a:solidFill>
              <a:latin typeface="Calibri"/>
              <a:ea typeface="Calibri"/>
              <a:cs typeface="Calibri"/>
              <a:sym typeface="Calibri"/>
            </a:endParaRPr>
          </a:p>
        </p:txBody>
      </p:sp>
      <p:sp>
        <p:nvSpPr>
          <p:cNvPr id="90" name="Shape 90"/>
          <p:cNvSpPr txBox="1"/>
          <p:nvPr/>
        </p:nvSpPr>
        <p:spPr>
          <a:xfrm>
            <a:off x="1371600" y="1942513"/>
            <a:ext cx="30175200" cy="4001095"/>
          </a:xfrm>
          <a:prstGeom prst="rect">
            <a:avLst/>
          </a:prstGeom>
          <a:solidFill>
            <a:schemeClr val="accent2"/>
          </a:solidFill>
          <a:ln w="25400" cap="flat">
            <a:solidFill>
              <a:srgbClr val="8C3A38"/>
            </a:solidFill>
            <a:prstDash val="solid"/>
            <a:round/>
            <a:headEnd type="none" w="med" len="med"/>
            <a:tailEnd type="none" w="med" len="med"/>
          </a:ln>
        </p:spPr>
        <p:txBody>
          <a:bodyPr lIns="5028394" tIns="639974" rIns="5028394" bIns="639974" anchor="t" anchorCtr="0">
            <a:noAutofit/>
          </a:bodyPr>
          <a:lstStyle/>
          <a:p>
            <a:pPr algn="ctr">
              <a:buSzPct val="25000"/>
            </a:pPr>
            <a:r>
              <a:rPr lang="en-US" sz="8600" b="1" dirty="0">
                <a:solidFill>
                  <a:schemeClr val="lt1"/>
                </a:solidFill>
                <a:latin typeface="Calibri"/>
                <a:ea typeface="Calibri"/>
                <a:cs typeface="Calibri"/>
                <a:sym typeface="Calibri"/>
              </a:rPr>
              <a:t>An Interactive Classroom </a:t>
            </a:r>
          </a:p>
          <a:p>
            <a:pPr algn="ctr">
              <a:buSzPct val="25000"/>
            </a:pPr>
            <a:r>
              <a:rPr lang="en-US" sz="8600" b="1" dirty="0">
                <a:solidFill>
                  <a:schemeClr val="lt1"/>
                </a:solidFill>
                <a:latin typeface="Calibri"/>
                <a:ea typeface="Calibri"/>
                <a:cs typeface="Calibri"/>
                <a:sym typeface="Calibri"/>
              </a:rPr>
              <a:t>Management Tool: </a:t>
            </a:r>
            <a:r>
              <a:rPr lang="en-US" sz="8600" b="1" dirty="0" err="1">
                <a:solidFill>
                  <a:schemeClr val="lt1"/>
                </a:solidFill>
                <a:latin typeface="Calibri"/>
                <a:ea typeface="Calibri"/>
                <a:cs typeface="Calibri"/>
                <a:sym typeface="Calibri"/>
              </a:rPr>
              <a:t>ClassPi</a:t>
            </a:r>
            <a:endParaRPr lang="en-US" sz="8600" b="1" dirty="0">
              <a:solidFill>
                <a:schemeClr val="lt1"/>
              </a:solidFill>
              <a:latin typeface="Calibri"/>
              <a:ea typeface="Calibri"/>
              <a:cs typeface="Calibri"/>
              <a:sym typeface="Calibri"/>
            </a:endParaRPr>
          </a:p>
        </p:txBody>
      </p:sp>
      <p:sp>
        <p:nvSpPr>
          <p:cNvPr id="91" name="Shape 91"/>
          <p:cNvSpPr txBox="1"/>
          <p:nvPr/>
        </p:nvSpPr>
        <p:spPr>
          <a:xfrm>
            <a:off x="1138180" y="6400803"/>
            <a:ext cx="30175200" cy="2123655"/>
          </a:xfrm>
          <a:prstGeom prst="rect">
            <a:avLst/>
          </a:prstGeom>
          <a:noFill/>
          <a:ln>
            <a:noFill/>
          </a:ln>
        </p:spPr>
        <p:txBody>
          <a:bodyPr lIns="0" tIns="45691" rIns="0" bIns="45691" anchor="t" anchorCtr="0">
            <a:noAutofit/>
          </a:bodyPr>
          <a:lstStyle/>
          <a:p>
            <a:pPr algn="ctr">
              <a:buSzPct val="25000"/>
            </a:pPr>
            <a:r>
              <a:rPr lang="en-US" sz="4300" b="1">
                <a:solidFill>
                  <a:schemeClr val="dk1"/>
                </a:solidFill>
                <a:latin typeface="Calibri"/>
                <a:ea typeface="Calibri"/>
                <a:cs typeface="Calibri"/>
                <a:sym typeface="Calibri"/>
              </a:rPr>
              <a:t>Oliver Barreto, Karoon Gayzagian, Ernie Ledezma, Paulo Osuna, Edward Salcido, Tatevik Sardaryan, Katren Ter-Oganesyan, </a:t>
            </a:r>
          </a:p>
          <a:p>
            <a:pPr algn="ctr">
              <a:buSzPct val="25000"/>
            </a:pPr>
            <a:r>
              <a:rPr lang="en-US" sz="4300" b="1">
                <a:solidFill>
                  <a:schemeClr val="dk1"/>
                </a:solidFill>
                <a:latin typeface="Calibri"/>
                <a:ea typeface="Calibri"/>
                <a:cs typeface="Calibri"/>
                <a:sym typeface="Calibri"/>
              </a:rPr>
              <a:t>Felix Villa, Juan Zepeda - Computer Information Technology and Computer Science, California State University Northridge</a:t>
            </a:r>
          </a:p>
          <a:p>
            <a:pPr algn="ctr">
              <a:buSzPct val="25000"/>
            </a:pPr>
            <a:r>
              <a:rPr lang="en-US" sz="4300" b="1">
                <a:solidFill>
                  <a:schemeClr val="dk1"/>
                </a:solidFill>
                <a:latin typeface="Calibri"/>
                <a:ea typeface="Calibri"/>
                <a:cs typeface="Calibri"/>
                <a:sym typeface="Calibri"/>
              </a:rPr>
              <a:t>Gloria Melara, Faculty Mentor, California State University Northridge </a:t>
            </a:r>
          </a:p>
        </p:txBody>
      </p:sp>
      <p:sp>
        <p:nvSpPr>
          <p:cNvPr id="92" name="Shape 92"/>
          <p:cNvSpPr txBox="1"/>
          <p:nvPr/>
        </p:nvSpPr>
        <p:spPr>
          <a:xfrm>
            <a:off x="11476930" y="20776052"/>
            <a:ext cx="9554270" cy="1169549"/>
          </a:xfrm>
          <a:prstGeom prst="rect">
            <a:avLst/>
          </a:prstGeom>
          <a:solidFill>
            <a:schemeClr val="accent2"/>
          </a:solidFill>
          <a:ln w="25400" cap="flat">
            <a:solidFill>
              <a:srgbClr val="8C3A38"/>
            </a:solidFill>
            <a:prstDash val="solid"/>
            <a:round/>
            <a:headEnd type="none" w="med" len="med"/>
            <a:tailEnd type="none" w="med" len="med"/>
          </a:ln>
        </p:spPr>
        <p:txBody>
          <a:bodyPr lIns="182846" tIns="274258" rIns="182846" bIns="274258" anchor="t" anchorCtr="0">
            <a:noAutofit/>
          </a:bodyPr>
          <a:lstStyle/>
          <a:p>
            <a:pPr algn="ctr">
              <a:buSzPct val="25000"/>
            </a:pPr>
            <a:r>
              <a:rPr lang="en-US" sz="3800" b="1">
                <a:solidFill>
                  <a:schemeClr val="lt1"/>
                </a:solidFill>
                <a:latin typeface="Calibri"/>
                <a:ea typeface="Calibri"/>
                <a:cs typeface="Calibri"/>
                <a:sym typeface="Calibri"/>
              </a:rPr>
              <a:t>Software engineering Process</a:t>
            </a:r>
          </a:p>
        </p:txBody>
      </p:sp>
      <p:sp>
        <p:nvSpPr>
          <p:cNvPr id="93" name="Shape 93"/>
          <p:cNvSpPr txBox="1"/>
          <p:nvPr/>
        </p:nvSpPr>
        <p:spPr>
          <a:xfrm>
            <a:off x="11653780" y="8698843"/>
            <a:ext cx="9144000" cy="1169549"/>
          </a:xfrm>
          <a:prstGeom prst="rect">
            <a:avLst/>
          </a:prstGeom>
          <a:solidFill>
            <a:schemeClr val="accent2"/>
          </a:solidFill>
          <a:ln w="25400" cap="flat">
            <a:solidFill>
              <a:srgbClr val="8C3A38"/>
            </a:solidFill>
            <a:prstDash val="solid"/>
            <a:round/>
            <a:headEnd type="none" w="med" len="med"/>
            <a:tailEnd type="none" w="med" len="med"/>
          </a:ln>
        </p:spPr>
        <p:txBody>
          <a:bodyPr lIns="182846" tIns="274258" rIns="182846" bIns="274258" anchor="t" anchorCtr="0">
            <a:noAutofit/>
          </a:bodyPr>
          <a:lstStyle/>
          <a:p>
            <a:pPr algn="ctr">
              <a:buSzPct val="25000"/>
            </a:pPr>
            <a:r>
              <a:rPr lang="en-US" sz="3800" b="1">
                <a:solidFill>
                  <a:schemeClr val="lt1"/>
                </a:solidFill>
                <a:latin typeface="Calibri"/>
                <a:ea typeface="Calibri"/>
                <a:cs typeface="Calibri"/>
                <a:sym typeface="Calibri"/>
              </a:rPr>
              <a:t>Motivation</a:t>
            </a:r>
          </a:p>
        </p:txBody>
      </p:sp>
      <p:sp>
        <p:nvSpPr>
          <p:cNvPr id="94" name="Shape 94"/>
          <p:cNvSpPr txBox="1"/>
          <p:nvPr/>
        </p:nvSpPr>
        <p:spPr>
          <a:xfrm>
            <a:off x="21488400" y="8698843"/>
            <a:ext cx="9144000" cy="1169549"/>
          </a:xfrm>
          <a:prstGeom prst="rect">
            <a:avLst/>
          </a:prstGeom>
          <a:solidFill>
            <a:schemeClr val="accent2"/>
          </a:solidFill>
          <a:ln w="25400" cap="flat">
            <a:solidFill>
              <a:srgbClr val="8C3A38"/>
            </a:solidFill>
            <a:prstDash val="solid"/>
            <a:round/>
            <a:headEnd type="none" w="med" len="med"/>
            <a:tailEnd type="none" w="med" len="med"/>
          </a:ln>
        </p:spPr>
        <p:txBody>
          <a:bodyPr lIns="182846" tIns="274258" rIns="182846" bIns="274258" anchor="t" anchorCtr="0">
            <a:noAutofit/>
          </a:bodyPr>
          <a:lstStyle/>
          <a:p>
            <a:pPr algn="ctr">
              <a:buSzPct val="25000"/>
            </a:pPr>
            <a:r>
              <a:rPr lang="en-US" sz="3800" b="1">
                <a:solidFill>
                  <a:schemeClr val="lt1"/>
                </a:solidFill>
                <a:latin typeface="Calibri"/>
                <a:ea typeface="Calibri"/>
                <a:cs typeface="Calibri"/>
                <a:sym typeface="Calibri"/>
              </a:rPr>
              <a:t>Tools</a:t>
            </a:r>
          </a:p>
        </p:txBody>
      </p:sp>
      <p:sp>
        <p:nvSpPr>
          <p:cNvPr id="95" name="Shape 95"/>
          <p:cNvSpPr txBox="1"/>
          <p:nvPr/>
        </p:nvSpPr>
        <p:spPr>
          <a:xfrm>
            <a:off x="21488400" y="29920052"/>
            <a:ext cx="9144000" cy="1169549"/>
          </a:xfrm>
          <a:prstGeom prst="rect">
            <a:avLst/>
          </a:prstGeom>
          <a:solidFill>
            <a:schemeClr val="accent2"/>
          </a:solidFill>
          <a:ln w="25400" cap="flat">
            <a:solidFill>
              <a:srgbClr val="8C3A38"/>
            </a:solidFill>
            <a:prstDash val="solid"/>
            <a:round/>
            <a:headEnd type="none" w="med" len="med"/>
            <a:tailEnd type="none" w="med" len="med"/>
          </a:ln>
        </p:spPr>
        <p:txBody>
          <a:bodyPr lIns="182846" tIns="274258" rIns="182846" bIns="274258" anchor="t" anchorCtr="0">
            <a:noAutofit/>
          </a:bodyPr>
          <a:lstStyle/>
          <a:p>
            <a:pPr algn="ctr">
              <a:buSzPct val="25000"/>
            </a:pPr>
            <a:r>
              <a:rPr lang="en-US" sz="3800" b="1">
                <a:solidFill>
                  <a:schemeClr val="lt1"/>
                </a:solidFill>
                <a:latin typeface="Calibri"/>
                <a:ea typeface="Calibri"/>
                <a:cs typeface="Calibri"/>
                <a:sym typeface="Calibri"/>
              </a:rPr>
              <a:t>Future Implementations</a:t>
            </a:r>
          </a:p>
        </p:txBody>
      </p:sp>
      <p:sp>
        <p:nvSpPr>
          <p:cNvPr id="96" name="Shape 96"/>
          <p:cNvSpPr txBox="1"/>
          <p:nvPr/>
        </p:nvSpPr>
        <p:spPr>
          <a:xfrm>
            <a:off x="21463355" y="20776052"/>
            <a:ext cx="9144000" cy="1169549"/>
          </a:xfrm>
          <a:prstGeom prst="rect">
            <a:avLst/>
          </a:prstGeom>
          <a:solidFill>
            <a:schemeClr val="accent2"/>
          </a:solidFill>
          <a:ln w="25400" cap="flat">
            <a:solidFill>
              <a:srgbClr val="8C3A38"/>
            </a:solidFill>
            <a:prstDash val="solid"/>
            <a:round/>
            <a:headEnd type="none" w="med" len="med"/>
            <a:tailEnd type="none" w="med" len="med"/>
          </a:ln>
        </p:spPr>
        <p:txBody>
          <a:bodyPr lIns="182846" tIns="274258" rIns="182846" bIns="274258" anchor="t" anchorCtr="0">
            <a:noAutofit/>
          </a:bodyPr>
          <a:lstStyle/>
          <a:p>
            <a:pPr algn="ctr">
              <a:buSzPct val="25000"/>
            </a:pPr>
            <a:r>
              <a:rPr lang="en-US" sz="3800" b="1" dirty="0">
                <a:solidFill>
                  <a:schemeClr val="lt1"/>
                </a:solidFill>
                <a:latin typeface="Calibri"/>
                <a:ea typeface="Calibri"/>
                <a:cs typeface="Calibri"/>
                <a:sym typeface="Calibri"/>
              </a:rPr>
              <a:t>Conclusion</a:t>
            </a:r>
          </a:p>
        </p:txBody>
      </p:sp>
      <p:sp>
        <p:nvSpPr>
          <p:cNvPr id="97" name="Shape 97"/>
          <p:cNvSpPr txBox="1"/>
          <p:nvPr/>
        </p:nvSpPr>
        <p:spPr>
          <a:xfrm>
            <a:off x="21488400" y="35406452"/>
            <a:ext cx="9144000" cy="1169549"/>
          </a:xfrm>
          <a:prstGeom prst="rect">
            <a:avLst/>
          </a:prstGeom>
          <a:solidFill>
            <a:schemeClr val="accent2"/>
          </a:solidFill>
          <a:ln w="25400" cap="flat">
            <a:solidFill>
              <a:srgbClr val="8C3A38"/>
            </a:solidFill>
            <a:prstDash val="solid"/>
            <a:round/>
            <a:headEnd type="none" w="med" len="med"/>
            <a:tailEnd type="none" w="med" len="med"/>
          </a:ln>
        </p:spPr>
        <p:txBody>
          <a:bodyPr lIns="182846" tIns="274258" rIns="182846" bIns="274258" anchor="t" anchorCtr="0">
            <a:noAutofit/>
          </a:bodyPr>
          <a:lstStyle/>
          <a:p>
            <a:pPr algn="ctr">
              <a:buSzPct val="25000"/>
            </a:pPr>
            <a:r>
              <a:rPr lang="en-US" sz="3800" b="1">
                <a:solidFill>
                  <a:schemeClr val="lt1"/>
                </a:solidFill>
                <a:latin typeface="Calibri"/>
                <a:ea typeface="Calibri"/>
                <a:cs typeface="Calibri"/>
                <a:sym typeface="Calibri"/>
              </a:rPr>
              <a:t>Acknowledgements</a:t>
            </a:r>
          </a:p>
        </p:txBody>
      </p:sp>
      <p:sp>
        <p:nvSpPr>
          <p:cNvPr id="98" name="Shape 98"/>
          <p:cNvSpPr/>
          <p:nvPr/>
        </p:nvSpPr>
        <p:spPr>
          <a:xfrm>
            <a:off x="1828800" y="9803396"/>
            <a:ext cx="9144000" cy="10713517"/>
          </a:xfrm>
          <a:prstGeom prst="roundRect">
            <a:avLst>
              <a:gd name="adj" fmla="val 16667"/>
            </a:avLst>
          </a:prstGeom>
          <a:gradFill>
            <a:gsLst>
              <a:gs pos="0">
                <a:srgbClr val="BBBBBB"/>
              </a:gs>
              <a:gs pos="35000">
                <a:srgbClr val="CFCFCF"/>
              </a:gs>
              <a:gs pos="100000">
                <a:srgbClr val="EEEEEE"/>
              </a:gs>
            </a:gsLst>
            <a:lin ang="16200000" scaled="0"/>
          </a:gradFill>
          <a:ln>
            <a:noFill/>
          </a:ln>
        </p:spPr>
        <p:txBody>
          <a:bodyPr lIns="0" tIns="1371379" rIns="0" bIns="0" anchor="ctr" anchorCtr="0">
            <a:noAutofit/>
          </a:bodyPr>
          <a:lstStyle/>
          <a:p>
            <a:pPr algn="just"/>
            <a:endParaRPr sz="2900">
              <a:solidFill>
                <a:schemeClr val="dk1"/>
              </a:solidFill>
              <a:latin typeface="Calibri"/>
              <a:ea typeface="Calibri"/>
              <a:cs typeface="Calibri"/>
              <a:sym typeface="Calibri"/>
            </a:endParaRPr>
          </a:p>
        </p:txBody>
      </p:sp>
      <p:sp>
        <p:nvSpPr>
          <p:cNvPr id="99" name="Shape 99"/>
          <p:cNvSpPr txBox="1"/>
          <p:nvPr/>
        </p:nvSpPr>
        <p:spPr>
          <a:xfrm>
            <a:off x="1828800" y="8698843"/>
            <a:ext cx="9144000" cy="1169549"/>
          </a:xfrm>
          <a:prstGeom prst="rect">
            <a:avLst/>
          </a:prstGeom>
          <a:solidFill>
            <a:schemeClr val="accent2"/>
          </a:solidFill>
          <a:ln w="25400" cap="flat">
            <a:solidFill>
              <a:srgbClr val="8C3A38"/>
            </a:solidFill>
            <a:prstDash val="solid"/>
            <a:round/>
            <a:headEnd type="none" w="med" len="med"/>
            <a:tailEnd type="none" w="med" len="med"/>
          </a:ln>
        </p:spPr>
        <p:txBody>
          <a:bodyPr lIns="182846" tIns="274258" rIns="182846" bIns="274258" anchor="t" anchorCtr="0">
            <a:noAutofit/>
          </a:bodyPr>
          <a:lstStyle/>
          <a:p>
            <a:pPr algn="ctr">
              <a:buSzPct val="25000"/>
            </a:pPr>
            <a:r>
              <a:rPr lang="en-US" sz="3800" b="1">
                <a:solidFill>
                  <a:schemeClr val="lt1"/>
                </a:solidFill>
                <a:latin typeface="Calibri"/>
                <a:ea typeface="Calibri"/>
                <a:cs typeface="Calibri"/>
                <a:sym typeface="Calibri"/>
              </a:rPr>
              <a:t>Abstract</a:t>
            </a:r>
          </a:p>
        </p:txBody>
      </p:sp>
      <p:sp>
        <p:nvSpPr>
          <p:cNvPr id="100" name="Shape 100"/>
          <p:cNvSpPr txBox="1"/>
          <p:nvPr/>
        </p:nvSpPr>
        <p:spPr>
          <a:xfrm>
            <a:off x="1397407" y="39903502"/>
            <a:ext cx="30175196" cy="2616103"/>
          </a:xfrm>
          <a:prstGeom prst="rect">
            <a:avLst/>
          </a:prstGeom>
          <a:solidFill>
            <a:schemeClr val="accent2"/>
          </a:solidFill>
          <a:ln w="25400" cap="flat">
            <a:solidFill>
              <a:srgbClr val="8C3A38"/>
            </a:solidFill>
            <a:prstDash val="solid"/>
            <a:round/>
            <a:headEnd type="none" w="med" len="med"/>
            <a:tailEnd type="none" w="med" len="med"/>
          </a:ln>
        </p:spPr>
        <p:txBody>
          <a:bodyPr lIns="5028394" tIns="639974" rIns="5028394" bIns="639974" anchor="t" anchorCtr="0">
            <a:noAutofit/>
          </a:bodyPr>
          <a:lstStyle/>
          <a:p>
            <a:pPr algn="ctr"/>
            <a:endParaRPr sz="8600">
              <a:solidFill>
                <a:srgbClr val="FFFF00"/>
              </a:solidFill>
              <a:latin typeface="Calibri"/>
              <a:ea typeface="Calibri"/>
              <a:cs typeface="Calibri"/>
              <a:sym typeface="Calibri"/>
            </a:endParaRPr>
          </a:p>
        </p:txBody>
      </p:sp>
      <p:sp>
        <p:nvSpPr>
          <p:cNvPr id="101" name="Shape 101"/>
          <p:cNvSpPr txBox="1"/>
          <p:nvPr/>
        </p:nvSpPr>
        <p:spPr>
          <a:xfrm>
            <a:off x="11909934" y="32461197"/>
            <a:ext cx="8229600" cy="1143003"/>
          </a:xfrm>
          <a:prstGeom prst="rect">
            <a:avLst/>
          </a:prstGeom>
          <a:noFill/>
          <a:ln>
            <a:noFill/>
          </a:ln>
        </p:spPr>
        <p:txBody>
          <a:bodyPr lIns="438830" tIns="219413" rIns="438830" bIns="219413" anchor="ctr" anchorCtr="0">
            <a:noAutofit/>
          </a:bodyPr>
          <a:lstStyle/>
          <a:p>
            <a:pPr algn="ctr">
              <a:buClr>
                <a:schemeClr val="dk1"/>
              </a:buClr>
              <a:buSzPct val="25000"/>
            </a:pPr>
            <a:r>
              <a:rPr lang="en-US" sz="3400" b="1">
                <a:solidFill>
                  <a:schemeClr val="dk1"/>
                </a:solidFill>
                <a:latin typeface="Calibri"/>
                <a:ea typeface="Calibri"/>
                <a:cs typeface="Calibri"/>
                <a:sym typeface="Calibri"/>
              </a:rPr>
              <a:t>Network Diagram</a:t>
            </a:r>
          </a:p>
        </p:txBody>
      </p:sp>
      <p:sp>
        <p:nvSpPr>
          <p:cNvPr id="102" name="Shape 102"/>
          <p:cNvSpPr/>
          <p:nvPr/>
        </p:nvSpPr>
        <p:spPr>
          <a:xfrm>
            <a:off x="1828798" y="21488403"/>
            <a:ext cx="9097074" cy="18288000"/>
          </a:xfrm>
          <a:prstGeom prst="roundRect">
            <a:avLst>
              <a:gd name="adj" fmla="val 16667"/>
            </a:avLst>
          </a:prstGeom>
          <a:gradFill>
            <a:gsLst>
              <a:gs pos="0">
                <a:srgbClr val="BBBBBB"/>
              </a:gs>
              <a:gs pos="35000">
                <a:srgbClr val="CFCFCF"/>
              </a:gs>
              <a:gs pos="100000">
                <a:srgbClr val="EEEEEE"/>
              </a:gs>
            </a:gsLst>
            <a:lin ang="16200000" scaled="0"/>
          </a:gradFill>
          <a:ln>
            <a:noFill/>
          </a:ln>
        </p:spPr>
        <p:txBody>
          <a:bodyPr lIns="91411" tIns="45691" rIns="91411" bIns="45691" anchor="ctr" anchorCtr="0">
            <a:noAutofit/>
          </a:bodyPr>
          <a:lstStyle/>
          <a:p>
            <a:pPr algn="ctr"/>
            <a:endParaRPr sz="8600">
              <a:solidFill>
                <a:schemeClr val="dk1"/>
              </a:solidFill>
              <a:latin typeface="Calibri"/>
              <a:ea typeface="Calibri"/>
              <a:cs typeface="Calibri"/>
              <a:sym typeface="Calibri"/>
            </a:endParaRPr>
          </a:p>
        </p:txBody>
      </p:sp>
      <p:sp>
        <p:nvSpPr>
          <p:cNvPr id="103" name="Shape 103"/>
          <p:cNvSpPr txBox="1"/>
          <p:nvPr/>
        </p:nvSpPr>
        <p:spPr>
          <a:xfrm>
            <a:off x="1781870" y="20776052"/>
            <a:ext cx="9144000" cy="1169549"/>
          </a:xfrm>
          <a:prstGeom prst="rect">
            <a:avLst/>
          </a:prstGeom>
          <a:solidFill>
            <a:schemeClr val="accent2"/>
          </a:solidFill>
          <a:ln w="25400" cap="flat">
            <a:solidFill>
              <a:srgbClr val="8C3A38"/>
            </a:solidFill>
            <a:prstDash val="solid"/>
            <a:round/>
            <a:headEnd type="none" w="med" len="med"/>
            <a:tailEnd type="none" w="med" len="med"/>
          </a:ln>
        </p:spPr>
        <p:txBody>
          <a:bodyPr lIns="182846" tIns="274258" rIns="182846" bIns="274258" anchor="t" anchorCtr="0">
            <a:noAutofit/>
          </a:bodyPr>
          <a:lstStyle/>
          <a:p>
            <a:pPr algn="ctr">
              <a:buSzPct val="25000"/>
            </a:pPr>
            <a:r>
              <a:rPr lang="en-US" sz="3800" b="1">
                <a:solidFill>
                  <a:schemeClr val="lt1"/>
                </a:solidFill>
                <a:latin typeface="Calibri"/>
                <a:ea typeface="Calibri"/>
                <a:cs typeface="Calibri"/>
                <a:sym typeface="Calibri"/>
              </a:rPr>
              <a:t>The levels</a:t>
            </a:r>
          </a:p>
        </p:txBody>
      </p:sp>
      <p:sp>
        <p:nvSpPr>
          <p:cNvPr id="104" name="Shape 104"/>
          <p:cNvSpPr txBox="1"/>
          <p:nvPr/>
        </p:nvSpPr>
        <p:spPr>
          <a:xfrm>
            <a:off x="1721437" y="40053803"/>
            <a:ext cx="8070926" cy="461664"/>
          </a:xfrm>
          <a:prstGeom prst="rect">
            <a:avLst/>
          </a:prstGeom>
          <a:noFill/>
          <a:ln>
            <a:noFill/>
          </a:ln>
        </p:spPr>
        <p:txBody>
          <a:bodyPr lIns="91411" tIns="45691" rIns="91411" bIns="45691" anchor="t" anchorCtr="0">
            <a:noAutofit/>
          </a:bodyPr>
          <a:lstStyle/>
          <a:p>
            <a:pPr>
              <a:buSzPct val="25000"/>
            </a:pPr>
            <a:r>
              <a:rPr lang="en-US" sz="2400">
                <a:solidFill>
                  <a:schemeClr val="lt1"/>
                </a:solidFill>
                <a:latin typeface="Calibri"/>
                <a:ea typeface="Calibri"/>
                <a:cs typeface="Calibri"/>
                <a:sym typeface="Calibri"/>
              </a:rPr>
              <a:t>Funding: HSI-STEM grant by the U.S. Department of Education</a:t>
            </a:r>
          </a:p>
        </p:txBody>
      </p:sp>
      <p:sp>
        <p:nvSpPr>
          <p:cNvPr id="105" name="Shape 105"/>
          <p:cNvSpPr txBox="1"/>
          <p:nvPr/>
        </p:nvSpPr>
        <p:spPr>
          <a:xfrm>
            <a:off x="28058863" y="40515473"/>
            <a:ext cx="3283398" cy="1200327"/>
          </a:xfrm>
          <a:prstGeom prst="rect">
            <a:avLst/>
          </a:prstGeom>
          <a:noFill/>
          <a:ln>
            <a:noFill/>
          </a:ln>
        </p:spPr>
        <p:txBody>
          <a:bodyPr lIns="91411" tIns="45691" rIns="91411" bIns="45691" anchor="t" anchorCtr="0">
            <a:noAutofit/>
          </a:bodyPr>
          <a:lstStyle/>
          <a:p>
            <a:pPr>
              <a:buSzPct val="25000"/>
            </a:pPr>
            <a:r>
              <a:rPr lang="en-US" sz="2400">
                <a:solidFill>
                  <a:schemeClr val="lt1"/>
                </a:solidFill>
                <a:latin typeface="Calibri"/>
                <a:ea typeface="Calibri"/>
                <a:cs typeface="Calibri"/>
                <a:sym typeface="Calibri"/>
              </a:rPr>
              <a:t>Contact Info:</a:t>
            </a:r>
          </a:p>
          <a:p>
            <a:pPr>
              <a:buSzPct val="25000"/>
            </a:pPr>
            <a:r>
              <a:rPr lang="en-US" sz="2400">
                <a:solidFill>
                  <a:schemeClr val="lt1"/>
                </a:solidFill>
                <a:latin typeface="Calibri"/>
                <a:ea typeface="Calibri"/>
                <a:cs typeface="Calibri"/>
                <a:sym typeface="Calibri"/>
              </a:rPr>
              <a:t>Gloria Melara</a:t>
            </a:r>
          </a:p>
          <a:p>
            <a:pPr>
              <a:buSzPct val="25000"/>
            </a:pPr>
            <a:r>
              <a:rPr lang="en-US" sz="2400">
                <a:solidFill>
                  <a:schemeClr val="lt1"/>
                </a:solidFill>
                <a:latin typeface="Calibri"/>
                <a:ea typeface="Calibri"/>
                <a:cs typeface="Calibri"/>
                <a:sym typeface="Calibri"/>
              </a:rPr>
              <a:t>Gloria.melara@csun.edu</a:t>
            </a:r>
          </a:p>
        </p:txBody>
      </p:sp>
      <p:pic>
        <p:nvPicPr>
          <p:cNvPr id="106" name="Shape 106"/>
          <p:cNvPicPr preferRelativeResize="0"/>
          <p:nvPr/>
        </p:nvPicPr>
        <p:blipFill rotWithShape="1">
          <a:blip r:embed="rId3">
            <a:alphaModFix/>
          </a:blip>
          <a:srcRect l="11213" t="10433" r="10292" b="16533"/>
          <a:stretch/>
        </p:blipFill>
        <p:spPr>
          <a:xfrm>
            <a:off x="11751783" y="34747204"/>
            <a:ext cx="4250218" cy="4250221"/>
          </a:xfrm>
          <a:prstGeom prst="rect">
            <a:avLst/>
          </a:prstGeom>
          <a:noFill/>
          <a:ln>
            <a:noFill/>
          </a:ln>
        </p:spPr>
      </p:pic>
      <p:sp>
        <p:nvSpPr>
          <p:cNvPr id="107" name="Shape 107"/>
          <p:cNvSpPr txBox="1"/>
          <p:nvPr/>
        </p:nvSpPr>
        <p:spPr>
          <a:xfrm>
            <a:off x="16459200" y="33832804"/>
            <a:ext cx="4572000" cy="5478419"/>
          </a:xfrm>
          <a:prstGeom prst="rect">
            <a:avLst/>
          </a:prstGeom>
          <a:noFill/>
          <a:ln>
            <a:noFill/>
          </a:ln>
        </p:spPr>
        <p:txBody>
          <a:bodyPr lIns="91411" tIns="45691" rIns="91411" bIns="45691" anchor="t" anchorCtr="0">
            <a:noAutofit/>
          </a:bodyPr>
          <a:lstStyle/>
          <a:p>
            <a:pPr algn="ctr">
              <a:buSzPct val="25000"/>
            </a:pPr>
            <a:r>
              <a:rPr lang="en-US" sz="2400">
                <a:solidFill>
                  <a:schemeClr val="dk1"/>
                </a:solidFill>
                <a:latin typeface="Calibri"/>
                <a:ea typeface="Calibri"/>
                <a:cs typeface="Calibri"/>
                <a:sym typeface="Calibri"/>
              </a:rPr>
              <a:t>Chipset: Realtek</a:t>
            </a:r>
          </a:p>
          <a:p>
            <a:pPr algn="ctr"/>
            <a:endParaRPr sz="2400">
              <a:solidFill>
                <a:schemeClr val="dk1"/>
              </a:solidFill>
              <a:latin typeface="Calibri"/>
              <a:ea typeface="Calibri"/>
              <a:cs typeface="Calibri"/>
              <a:sym typeface="Calibri"/>
            </a:endParaRPr>
          </a:p>
          <a:p>
            <a:pPr algn="ctr">
              <a:buSzPct val="25000"/>
            </a:pPr>
            <a:r>
              <a:rPr lang="en-US" sz="2400">
                <a:solidFill>
                  <a:schemeClr val="dk1"/>
                </a:solidFill>
                <a:latin typeface="Calibri"/>
                <a:ea typeface="Calibri"/>
                <a:cs typeface="Calibri"/>
                <a:sym typeface="Calibri"/>
              </a:rPr>
              <a:t>Wireless Standards: IEEE 802.11n  (draft), IEEE 802.11g, IEEE 802.11b</a:t>
            </a:r>
          </a:p>
          <a:p>
            <a:pPr algn="ctr"/>
            <a:endParaRPr sz="2400">
              <a:solidFill>
                <a:schemeClr val="dk1"/>
              </a:solidFill>
              <a:latin typeface="Calibri"/>
              <a:ea typeface="Calibri"/>
              <a:cs typeface="Calibri"/>
              <a:sym typeface="Calibri"/>
            </a:endParaRPr>
          </a:p>
          <a:p>
            <a:pPr algn="ctr">
              <a:buSzPct val="25000"/>
            </a:pPr>
            <a:r>
              <a:rPr lang="en-US" sz="2400">
                <a:solidFill>
                  <a:schemeClr val="dk1"/>
                </a:solidFill>
                <a:latin typeface="Calibri"/>
                <a:ea typeface="Calibri"/>
                <a:cs typeface="Calibri"/>
                <a:sym typeface="Calibri"/>
              </a:rPr>
              <a:t>USB2.0/1.1 interface</a:t>
            </a:r>
          </a:p>
          <a:p>
            <a:pPr algn="ctr"/>
            <a:endParaRPr sz="2400">
              <a:solidFill>
                <a:schemeClr val="dk1"/>
              </a:solidFill>
              <a:latin typeface="Calibri"/>
              <a:ea typeface="Calibri"/>
              <a:cs typeface="Calibri"/>
              <a:sym typeface="Calibri"/>
            </a:endParaRPr>
          </a:p>
          <a:p>
            <a:pPr algn="ctr">
              <a:buSzPct val="25000"/>
            </a:pPr>
            <a:r>
              <a:rPr lang="en-US" sz="2400">
                <a:solidFill>
                  <a:schemeClr val="dk1"/>
                </a:solidFill>
                <a:latin typeface="Calibri"/>
                <a:ea typeface="Calibri"/>
                <a:cs typeface="Calibri"/>
                <a:sym typeface="Calibri"/>
              </a:rPr>
              <a:t>Data Rate: 802.11n: Up to 150Mbps (downlink) and up to 150Mbps (uplink), 802.11g</a:t>
            </a:r>
          </a:p>
          <a:p>
            <a:pPr algn="ctr"/>
            <a:endParaRPr sz="2400">
              <a:solidFill>
                <a:schemeClr val="dk1"/>
              </a:solidFill>
              <a:latin typeface="Calibri"/>
              <a:ea typeface="Calibri"/>
              <a:cs typeface="Calibri"/>
              <a:sym typeface="Calibri"/>
            </a:endParaRPr>
          </a:p>
          <a:p>
            <a:pPr algn="ctr">
              <a:buSzPct val="25000"/>
            </a:pPr>
            <a:r>
              <a:rPr lang="en-US" sz="2400">
                <a:solidFill>
                  <a:schemeClr val="dk1"/>
                </a:solidFill>
                <a:latin typeface="Calibri"/>
                <a:ea typeface="Calibri"/>
                <a:cs typeface="Calibri"/>
                <a:sym typeface="Calibri"/>
              </a:rPr>
              <a:t>Radio Channel: 6</a:t>
            </a:r>
          </a:p>
          <a:p>
            <a:pPr algn="ctr">
              <a:buSzPct val="25000"/>
            </a:pPr>
            <a:r>
              <a:rPr lang="en-US" sz="2400">
                <a:solidFill>
                  <a:schemeClr val="dk1"/>
                </a:solidFill>
                <a:latin typeface="Calibri"/>
                <a:ea typeface="Calibri"/>
                <a:cs typeface="Calibri"/>
                <a:sym typeface="Calibri"/>
              </a:rPr>
              <a:t>(Universal Domain Selection)</a:t>
            </a:r>
          </a:p>
        </p:txBody>
      </p:sp>
      <p:sp>
        <p:nvSpPr>
          <p:cNvPr id="108" name="Shape 108"/>
          <p:cNvSpPr/>
          <p:nvPr/>
        </p:nvSpPr>
        <p:spPr>
          <a:xfrm>
            <a:off x="16002000" y="34290004"/>
            <a:ext cx="457200" cy="5029197"/>
          </a:xfrm>
          <a:prstGeom prst="leftBrace">
            <a:avLst>
              <a:gd name="adj1" fmla="val 8333"/>
              <a:gd name="adj2" fmla="val 50000"/>
            </a:avLst>
          </a:prstGeom>
          <a:noFill/>
          <a:ln w="9525" cap="flat">
            <a:solidFill>
              <a:srgbClr val="4A7DBB"/>
            </a:solidFill>
            <a:prstDash val="solid"/>
            <a:round/>
            <a:headEnd type="none" w="med" len="med"/>
            <a:tailEnd type="none" w="med" len="med"/>
          </a:ln>
        </p:spPr>
        <p:txBody>
          <a:bodyPr lIns="91411" tIns="45691" rIns="91411" bIns="45691" anchor="ctr" anchorCtr="0">
            <a:noAutofit/>
          </a:bodyPr>
          <a:lstStyle/>
          <a:p>
            <a:pPr algn="ctr"/>
            <a:endParaRPr sz="8600">
              <a:solidFill>
                <a:schemeClr val="dk1"/>
              </a:solidFill>
              <a:latin typeface="Calibri"/>
              <a:ea typeface="Calibri"/>
              <a:cs typeface="Calibri"/>
              <a:sym typeface="Calibri"/>
            </a:endParaRPr>
          </a:p>
        </p:txBody>
      </p:sp>
      <p:sp>
        <p:nvSpPr>
          <p:cNvPr id="109" name="Shape 109"/>
          <p:cNvSpPr txBox="1"/>
          <p:nvPr/>
        </p:nvSpPr>
        <p:spPr>
          <a:xfrm>
            <a:off x="12344401" y="33375607"/>
            <a:ext cx="3153470" cy="1246496"/>
          </a:xfrm>
          <a:prstGeom prst="rect">
            <a:avLst/>
          </a:prstGeom>
          <a:noFill/>
          <a:ln>
            <a:noFill/>
          </a:ln>
        </p:spPr>
        <p:txBody>
          <a:bodyPr lIns="91411" tIns="45691" rIns="91411" bIns="45691" anchor="t" anchorCtr="0">
            <a:noAutofit/>
          </a:bodyPr>
          <a:lstStyle/>
          <a:p>
            <a:pPr algn="ctr">
              <a:buSzPct val="25000"/>
            </a:pPr>
            <a:r>
              <a:rPr lang="en-US" sz="2400">
                <a:solidFill>
                  <a:schemeClr val="dk1"/>
                </a:solidFill>
                <a:latin typeface="Calibri"/>
                <a:ea typeface="Calibri"/>
                <a:cs typeface="Calibri"/>
                <a:sym typeface="Calibri"/>
              </a:rPr>
              <a:t>SSID: ClassPi</a:t>
            </a:r>
          </a:p>
          <a:p>
            <a:pPr algn="ctr">
              <a:buSzPct val="25000"/>
            </a:pPr>
            <a:r>
              <a:rPr lang="en-US" sz="2400">
                <a:solidFill>
                  <a:schemeClr val="dk1"/>
                </a:solidFill>
                <a:latin typeface="Calibri"/>
                <a:ea typeface="Calibri"/>
                <a:cs typeface="Calibri"/>
                <a:sym typeface="Calibri"/>
              </a:rPr>
              <a:t>Address: classpi.local</a:t>
            </a:r>
          </a:p>
          <a:p>
            <a:pPr algn="ctr">
              <a:buSzPct val="25000"/>
            </a:pPr>
            <a:r>
              <a:rPr lang="en-US" sz="2400">
                <a:solidFill>
                  <a:schemeClr val="dk1"/>
                </a:solidFill>
                <a:latin typeface="Calibri"/>
                <a:ea typeface="Calibri"/>
                <a:cs typeface="Calibri"/>
                <a:sym typeface="Calibri"/>
              </a:rPr>
              <a:t>Encryption: WPA2</a:t>
            </a:r>
          </a:p>
        </p:txBody>
      </p:sp>
      <p:pic>
        <p:nvPicPr>
          <p:cNvPr id="110" name="Shape 110"/>
          <p:cNvPicPr preferRelativeResize="0"/>
          <p:nvPr/>
        </p:nvPicPr>
        <p:blipFill rotWithShape="1">
          <a:blip r:embed="rId4">
            <a:alphaModFix/>
          </a:blip>
          <a:srcRect/>
          <a:stretch/>
        </p:blipFill>
        <p:spPr>
          <a:xfrm>
            <a:off x="1828801" y="1932589"/>
            <a:ext cx="3862454" cy="4011008"/>
          </a:xfrm>
          <a:prstGeom prst="ellipse">
            <a:avLst/>
          </a:prstGeom>
          <a:noFill/>
          <a:ln>
            <a:noFill/>
          </a:ln>
        </p:spPr>
      </p:pic>
      <p:pic>
        <p:nvPicPr>
          <p:cNvPr id="111" name="Shape 111"/>
          <p:cNvPicPr preferRelativeResize="0"/>
          <p:nvPr/>
        </p:nvPicPr>
        <p:blipFill rotWithShape="1">
          <a:blip r:embed="rId5">
            <a:alphaModFix/>
          </a:blip>
          <a:srcRect t="12368" b="13425"/>
          <a:stretch/>
        </p:blipFill>
        <p:spPr>
          <a:xfrm>
            <a:off x="14630400" y="40081203"/>
            <a:ext cx="3657600" cy="2438400"/>
          </a:xfrm>
          <a:prstGeom prst="roundRect">
            <a:avLst>
              <a:gd name="adj" fmla="val 16667"/>
            </a:avLst>
          </a:prstGeom>
          <a:noFill/>
          <a:ln>
            <a:noFill/>
          </a:ln>
        </p:spPr>
      </p:pic>
      <p:sp>
        <p:nvSpPr>
          <p:cNvPr id="112" name="Shape 112"/>
          <p:cNvSpPr txBox="1"/>
          <p:nvPr/>
        </p:nvSpPr>
        <p:spPr>
          <a:xfrm>
            <a:off x="1828800" y="40646629"/>
            <a:ext cx="5486400" cy="1415771"/>
          </a:xfrm>
          <a:prstGeom prst="rect">
            <a:avLst/>
          </a:prstGeom>
          <a:noFill/>
          <a:ln>
            <a:noFill/>
          </a:ln>
        </p:spPr>
        <p:txBody>
          <a:bodyPr lIns="91411" tIns="45691" rIns="91411" bIns="45691" anchor="t" anchorCtr="0">
            <a:noAutofit/>
          </a:bodyPr>
          <a:lstStyle/>
          <a:p>
            <a:pPr>
              <a:buSzPct val="25000"/>
            </a:pPr>
            <a:r>
              <a:rPr lang="en-US" sz="8600">
                <a:solidFill>
                  <a:schemeClr val="lt1"/>
                </a:solidFill>
                <a:latin typeface="Calibri"/>
                <a:ea typeface="Calibri"/>
                <a:cs typeface="Calibri"/>
                <a:sym typeface="Calibri"/>
              </a:rPr>
              <a:t>HSI-STEM</a:t>
            </a:r>
          </a:p>
        </p:txBody>
      </p:sp>
      <p:sp>
        <p:nvSpPr>
          <p:cNvPr id="113" name="Shape 113"/>
          <p:cNvSpPr txBox="1"/>
          <p:nvPr/>
        </p:nvSpPr>
        <p:spPr>
          <a:xfrm>
            <a:off x="11430000" y="10058403"/>
            <a:ext cx="9144000" cy="584775"/>
          </a:xfrm>
          <a:prstGeom prst="rect">
            <a:avLst/>
          </a:prstGeom>
          <a:noFill/>
          <a:ln>
            <a:noFill/>
          </a:ln>
        </p:spPr>
        <p:txBody>
          <a:bodyPr lIns="91411" tIns="45691" rIns="91411" bIns="45691" anchor="t" anchorCtr="0">
            <a:noAutofit/>
          </a:bodyPr>
          <a:lstStyle/>
          <a:p>
            <a:pPr algn="ctr">
              <a:buSzPct val="25000"/>
            </a:pPr>
            <a:r>
              <a:rPr lang="en-US" sz="3400" b="1">
                <a:solidFill>
                  <a:schemeClr val="dk1"/>
                </a:solidFill>
                <a:latin typeface="Calibri"/>
                <a:ea typeface="Calibri"/>
                <a:cs typeface="Calibri"/>
                <a:sym typeface="Calibri"/>
              </a:rPr>
              <a:t>Student-Teacher Interactions</a:t>
            </a:r>
          </a:p>
        </p:txBody>
      </p:sp>
      <p:pic>
        <p:nvPicPr>
          <p:cNvPr id="114" name="Shape 114"/>
          <p:cNvPicPr preferRelativeResize="0"/>
          <p:nvPr/>
        </p:nvPicPr>
        <p:blipFill rotWithShape="1">
          <a:blip r:embed="rId6">
            <a:alphaModFix/>
          </a:blip>
          <a:srcRect/>
          <a:stretch/>
        </p:blipFill>
        <p:spPr>
          <a:xfrm>
            <a:off x="12467440" y="13189369"/>
            <a:ext cx="2816053" cy="2616859"/>
          </a:xfrm>
          <a:prstGeom prst="rect">
            <a:avLst/>
          </a:prstGeom>
          <a:noFill/>
          <a:ln>
            <a:noFill/>
          </a:ln>
        </p:spPr>
      </p:pic>
      <p:sp>
        <p:nvSpPr>
          <p:cNvPr id="115" name="Shape 115"/>
          <p:cNvSpPr txBox="1"/>
          <p:nvPr/>
        </p:nvSpPr>
        <p:spPr>
          <a:xfrm>
            <a:off x="15615659" y="13455124"/>
            <a:ext cx="4572000" cy="984883"/>
          </a:xfrm>
          <a:prstGeom prst="rect">
            <a:avLst/>
          </a:prstGeom>
          <a:noFill/>
          <a:ln>
            <a:noFill/>
          </a:ln>
        </p:spPr>
        <p:txBody>
          <a:bodyPr lIns="91411" tIns="45691" rIns="91411" bIns="45691" anchor="t" anchorCtr="0">
            <a:noAutofit/>
          </a:bodyPr>
          <a:lstStyle/>
          <a:p>
            <a:pPr algn="ctr">
              <a:buSzPct val="25000"/>
            </a:pPr>
            <a:r>
              <a:rPr lang="en-US" sz="2900">
                <a:solidFill>
                  <a:schemeClr val="dk1"/>
                </a:solidFill>
                <a:latin typeface="Calibri"/>
                <a:ea typeface="Calibri"/>
                <a:cs typeface="Calibri"/>
                <a:sym typeface="Calibri"/>
              </a:rPr>
              <a:t>College students are bored in class about 28% of the time.</a:t>
            </a:r>
          </a:p>
        </p:txBody>
      </p:sp>
      <p:sp>
        <p:nvSpPr>
          <p:cNvPr id="116" name="Shape 116"/>
          <p:cNvSpPr txBox="1"/>
          <p:nvPr/>
        </p:nvSpPr>
        <p:spPr>
          <a:xfrm>
            <a:off x="22402800" y="31546807"/>
            <a:ext cx="7315200" cy="3216263"/>
          </a:xfrm>
          <a:prstGeom prst="rect">
            <a:avLst/>
          </a:prstGeom>
          <a:noFill/>
          <a:ln>
            <a:noFill/>
          </a:ln>
        </p:spPr>
        <p:txBody>
          <a:bodyPr lIns="91411" tIns="45691" rIns="91411" bIns="45691" anchor="t" anchorCtr="0">
            <a:noAutofit/>
          </a:bodyPr>
          <a:lstStyle/>
          <a:p>
            <a:pPr marL="457128" indent="-457128">
              <a:buClr>
                <a:schemeClr val="dk1"/>
              </a:buClr>
              <a:buSzPct val="100000"/>
              <a:buFont typeface="Arial"/>
              <a:buChar char="•"/>
            </a:pPr>
            <a:r>
              <a:rPr lang="en-US" sz="2900">
                <a:solidFill>
                  <a:schemeClr val="dk1"/>
                </a:solidFill>
                <a:latin typeface="Calibri"/>
                <a:ea typeface="Calibri"/>
                <a:cs typeface="Calibri"/>
                <a:sym typeface="Calibri"/>
              </a:rPr>
              <a:t>Distribute worldwide as an open-source project</a:t>
            </a:r>
          </a:p>
          <a:p>
            <a:pPr marL="457128" indent="-457128">
              <a:buClr>
                <a:schemeClr val="dk1"/>
              </a:buClr>
              <a:buSzPct val="100000"/>
              <a:buFont typeface="Arial"/>
              <a:buChar char="•"/>
            </a:pPr>
            <a:r>
              <a:rPr lang="en-US" sz="2900">
                <a:solidFill>
                  <a:schemeClr val="dk1"/>
                </a:solidFill>
                <a:latin typeface="Calibri"/>
                <a:ea typeface="Calibri"/>
                <a:cs typeface="Calibri"/>
                <a:sym typeface="Calibri"/>
              </a:rPr>
              <a:t>Localization support</a:t>
            </a:r>
          </a:p>
          <a:p>
            <a:pPr marL="457128" indent="-457128">
              <a:buClr>
                <a:schemeClr val="dk1"/>
              </a:buClr>
              <a:buSzPct val="100000"/>
              <a:buFont typeface="Arial"/>
              <a:buChar char="•"/>
            </a:pPr>
            <a:r>
              <a:rPr lang="en-US" sz="2900">
                <a:solidFill>
                  <a:schemeClr val="dk1"/>
                </a:solidFill>
                <a:latin typeface="Calibri"/>
                <a:ea typeface="Calibri"/>
                <a:cs typeface="Calibri"/>
                <a:sym typeface="Calibri"/>
              </a:rPr>
              <a:t>Host student lecture material</a:t>
            </a:r>
          </a:p>
          <a:p>
            <a:pPr marL="457128" indent="-457128">
              <a:buClr>
                <a:schemeClr val="dk1"/>
              </a:buClr>
              <a:buSzPct val="100000"/>
              <a:buFont typeface="Arial"/>
              <a:buChar char="•"/>
            </a:pPr>
            <a:r>
              <a:rPr lang="en-US" sz="2900">
                <a:solidFill>
                  <a:schemeClr val="dk1"/>
                </a:solidFill>
                <a:latin typeface="Calibri"/>
                <a:ea typeface="Calibri"/>
                <a:cs typeface="Calibri"/>
                <a:sym typeface="Calibri"/>
              </a:rPr>
              <a:t>Students’ ability to provide feedback on specific lecture topics</a:t>
            </a:r>
          </a:p>
          <a:p>
            <a:pPr marL="457128" indent="-457128">
              <a:buClr>
                <a:schemeClr val="dk1"/>
              </a:buClr>
              <a:buSzPct val="100000"/>
              <a:buFont typeface="Arial"/>
              <a:buChar char="•"/>
            </a:pPr>
            <a:r>
              <a:rPr lang="en-US" sz="2900">
                <a:solidFill>
                  <a:schemeClr val="dk1"/>
                </a:solidFill>
                <a:latin typeface="Calibri"/>
                <a:ea typeface="Calibri"/>
                <a:cs typeface="Calibri"/>
                <a:sym typeface="Calibri"/>
              </a:rPr>
              <a:t>Browse lecture history</a:t>
            </a:r>
          </a:p>
        </p:txBody>
      </p:sp>
      <p:sp>
        <p:nvSpPr>
          <p:cNvPr id="117" name="Shape 117"/>
          <p:cNvSpPr/>
          <p:nvPr/>
        </p:nvSpPr>
        <p:spPr>
          <a:xfrm>
            <a:off x="22860000" y="37490403"/>
            <a:ext cx="3200400" cy="1200327"/>
          </a:xfrm>
          <a:prstGeom prst="rect">
            <a:avLst/>
          </a:prstGeom>
          <a:noFill/>
          <a:ln>
            <a:noFill/>
          </a:ln>
        </p:spPr>
        <p:txBody>
          <a:bodyPr lIns="91411" tIns="45691" rIns="91411" bIns="45691" anchor="t" anchorCtr="0">
            <a:noAutofit/>
          </a:bodyPr>
          <a:lstStyle/>
          <a:p>
            <a:pPr algn="ctr">
              <a:buSzPct val="25000"/>
            </a:pPr>
            <a:r>
              <a:rPr lang="en-US" sz="7200" b="1">
                <a:solidFill>
                  <a:srgbClr val="DF322D"/>
                </a:solidFill>
                <a:latin typeface="Calibri"/>
                <a:ea typeface="Calibri"/>
                <a:cs typeface="Calibri"/>
                <a:sym typeface="Calibri"/>
              </a:rPr>
              <a:t>AIMS</a:t>
            </a:r>
            <a:r>
              <a:rPr lang="en-US" sz="7200" b="1" baseline="30000">
                <a:solidFill>
                  <a:srgbClr val="DF322D"/>
                </a:solidFill>
                <a:latin typeface="Calibri"/>
                <a:ea typeface="Calibri"/>
                <a:cs typeface="Calibri"/>
                <a:sym typeface="Calibri"/>
              </a:rPr>
              <a:t>2</a:t>
            </a:r>
          </a:p>
        </p:txBody>
      </p:sp>
      <p:pic>
        <p:nvPicPr>
          <p:cNvPr id="118" name="Shape 118"/>
          <p:cNvPicPr preferRelativeResize="0"/>
          <p:nvPr/>
        </p:nvPicPr>
        <p:blipFill rotWithShape="1">
          <a:blip r:embed="rId7">
            <a:alphaModFix/>
          </a:blip>
          <a:srcRect/>
          <a:stretch/>
        </p:blipFill>
        <p:spPr>
          <a:xfrm>
            <a:off x="26517600" y="37033198"/>
            <a:ext cx="1904998" cy="1962151"/>
          </a:xfrm>
          <a:prstGeom prst="rect">
            <a:avLst/>
          </a:prstGeom>
          <a:noFill/>
          <a:ln>
            <a:noFill/>
          </a:ln>
        </p:spPr>
      </p:pic>
      <p:sp>
        <p:nvSpPr>
          <p:cNvPr id="119" name="Shape 119"/>
          <p:cNvSpPr txBox="1"/>
          <p:nvPr/>
        </p:nvSpPr>
        <p:spPr>
          <a:xfrm>
            <a:off x="12344402" y="10820909"/>
            <a:ext cx="7795134" cy="2323712"/>
          </a:xfrm>
          <a:prstGeom prst="rect">
            <a:avLst/>
          </a:prstGeom>
          <a:noFill/>
          <a:ln>
            <a:noFill/>
          </a:ln>
        </p:spPr>
        <p:txBody>
          <a:bodyPr lIns="91411" tIns="45691" rIns="91411" bIns="45691" anchor="t" anchorCtr="0">
            <a:noAutofit/>
          </a:bodyPr>
          <a:lstStyle/>
          <a:p>
            <a:pPr>
              <a:buClr>
                <a:schemeClr val="dk1"/>
              </a:buClr>
              <a:buSzPct val="100000"/>
              <a:buFont typeface="Arial"/>
              <a:buChar char="•"/>
            </a:pPr>
            <a:r>
              <a:rPr lang="en-US" sz="2900">
                <a:solidFill>
                  <a:schemeClr val="dk1"/>
                </a:solidFill>
                <a:latin typeface="Calibri"/>
                <a:ea typeface="Calibri"/>
                <a:cs typeface="Calibri"/>
                <a:sym typeface="Calibri"/>
              </a:rPr>
              <a:t> The need for students to communicate their thoughts and ideas to the instructor directly</a:t>
            </a:r>
          </a:p>
          <a:p>
            <a:pPr>
              <a:buClr>
                <a:schemeClr val="dk1"/>
              </a:buClr>
              <a:buSzPct val="100000"/>
              <a:buFont typeface="Arial"/>
              <a:buChar char="•"/>
            </a:pPr>
            <a:r>
              <a:rPr lang="en-US" sz="2900">
                <a:solidFill>
                  <a:schemeClr val="dk1"/>
                </a:solidFill>
                <a:latin typeface="Calibri"/>
                <a:ea typeface="Calibri"/>
                <a:cs typeface="Calibri"/>
                <a:sym typeface="Calibri"/>
              </a:rPr>
              <a:t> To create a venue for real-time student-teacher communication, without interrupting the class</a:t>
            </a:r>
          </a:p>
          <a:p>
            <a:pPr indent="184118">
              <a:buClr>
                <a:schemeClr val="dk1"/>
              </a:buClr>
            </a:pPr>
            <a:endParaRPr sz="2900">
              <a:solidFill>
                <a:schemeClr val="dk1"/>
              </a:solidFill>
              <a:latin typeface="Calibri"/>
              <a:ea typeface="Calibri"/>
              <a:cs typeface="Calibri"/>
              <a:sym typeface="Calibri"/>
            </a:endParaRPr>
          </a:p>
        </p:txBody>
      </p:sp>
      <p:pic>
        <p:nvPicPr>
          <p:cNvPr id="120" name="Shape 120"/>
          <p:cNvPicPr preferRelativeResize="0"/>
          <p:nvPr/>
        </p:nvPicPr>
        <p:blipFill rotWithShape="1">
          <a:blip r:embed="rId8">
            <a:alphaModFix/>
          </a:blip>
          <a:srcRect/>
          <a:stretch/>
        </p:blipFill>
        <p:spPr>
          <a:xfrm>
            <a:off x="2286000" y="28232103"/>
            <a:ext cx="8229600" cy="5143501"/>
          </a:xfrm>
          <a:prstGeom prst="rect">
            <a:avLst/>
          </a:prstGeom>
          <a:noFill/>
          <a:ln>
            <a:noFill/>
          </a:ln>
        </p:spPr>
      </p:pic>
      <p:pic>
        <p:nvPicPr>
          <p:cNvPr id="121" name="Shape 121"/>
          <p:cNvPicPr preferRelativeResize="0"/>
          <p:nvPr/>
        </p:nvPicPr>
        <p:blipFill rotWithShape="1">
          <a:blip r:embed="rId9">
            <a:alphaModFix/>
          </a:blip>
          <a:srcRect/>
          <a:stretch/>
        </p:blipFill>
        <p:spPr>
          <a:xfrm>
            <a:off x="3200400" y="34290005"/>
            <a:ext cx="6126480" cy="4083835"/>
          </a:xfrm>
          <a:prstGeom prst="rect">
            <a:avLst/>
          </a:prstGeom>
          <a:noFill/>
          <a:ln>
            <a:noFill/>
          </a:ln>
        </p:spPr>
      </p:pic>
      <p:sp>
        <p:nvSpPr>
          <p:cNvPr id="122" name="Shape 122"/>
          <p:cNvSpPr txBox="1"/>
          <p:nvPr/>
        </p:nvSpPr>
        <p:spPr>
          <a:xfrm>
            <a:off x="2286000" y="38404803"/>
            <a:ext cx="7772400" cy="1077216"/>
          </a:xfrm>
          <a:prstGeom prst="rect">
            <a:avLst/>
          </a:prstGeom>
          <a:noFill/>
          <a:ln>
            <a:noFill/>
          </a:ln>
        </p:spPr>
        <p:txBody>
          <a:bodyPr lIns="91411" tIns="45691" rIns="91411" bIns="45691" anchor="t" anchorCtr="0">
            <a:noAutofit/>
          </a:bodyPr>
          <a:lstStyle/>
          <a:p>
            <a:pPr algn="ctr">
              <a:buSzPct val="25000"/>
            </a:pPr>
            <a:r>
              <a:rPr lang="en-US" sz="3400" dirty="0">
                <a:solidFill>
                  <a:schemeClr val="dk1"/>
                </a:solidFill>
                <a:latin typeface="Calibri"/>
                <a:ea typeface="Calibri"/>
                <a:cs typeface="Calibri"/>
                <a:sym typeface="Calibri"/>
              </a:rPr>
              <a:t>The Raspberry Pi itself is a unique feature because it is portable and inexpensive</a:t>
            </a:r>
          </a:p>
        </p:txBody>
      </p:sp>
      <p:sp>
        <p:nvSpPr>
          <p:cNvPr id="123" name="Shape 123"/>
          <p:cNvSpPr txBox="1"/>
          <p:nvPr/>
        </p:nvSpPr>
        <p:spPr>
          <a:xfrm>
            <a:off x="3176932" y="27395338"/>
            <a:ext cx="6400800" cy="584775"/>
          </a:xfrm>
          <a:prstGeom prst="rect">
            <a:avLst/>
          </a:prstGeom>
          <a:noFill/>
          <a:ln>
            <a:noFill/>
          </a:ln>
        </p:spPr>
        <p:txBody>
          <a:bodyPr lIns="91411" tIns="45691" rIns="91411" bIns="45691" anchor="t" anchorCtr="0">
            <a:noAutofit/>
          </a:bodyPr>
          <a:lstStyle/>
          <a:p>
            <a:pPr algn="ctr">
              <a:buSzPct val="25000"/>
            </a:pPr>
            <a:r>
              <a:rPr lang="en-US" sz="3400">
                <a:solidFill>
                  <a:schemeClr val="dk1"/>
                </a:solidFill>
                <a:latin typeface="Calibri"/>
                <a:ea typeface="Calibri"/>
                <a:cs typeface="Calibri"/>
                <a:sym typeface="Calibri"/>
              </a:rPr>
              <a:t>Professor’s Welcome Screen</a:t>
            </a:r>
          </a:p>
        </p:txBody>
      </p:sp>
      <p:sp>
        <p:nvSpPr>
          <p:cNvPr id="124" name="Shape 124"/>
          <p:cNvSpPr txBox="1"/>
          <p:nvPr/>
        </p:nvSpPr>
        <p:spPr>
          <a:xfrm>
            <a:off x="22860000" y="14630404"/>
            <a:ext cx="6400800" cy="523219"/>
          </a:xfrm>
          <a:prstGeom prst="rect">
            <a:avLst/>
          </a:prstGeom>
          <a:noFill/>
          <a:ln>
            <a:noFill/>
          </a:ln>
        </p:spPr>
        <p:txBody>
          <a:bodyPr lIns="91411" tIns="45691" rIns="91411" bIns="45691" anchor="t" anchorCtr="0">
            <a:noAutofit/>
          </a:bodyPr>
          <a:lstStyle/>
          <a:p>
            <a:pPr algn="ctr">
              <a:buSzPct val="25000"/>
            </a:pPr>
            <a:r>
              <a:rPr lang="en-US" sz="2900" b="1">
                <a:solidFill>
                  <a:schemeClr val="dk1"/>
                </a:solidFill>
                <a:latin typeface="Calibri"/>
                <a:ea typeface="Calibri"/>
                <a:cs typeface="Calibri"/>
                <a:sym typeface="Calibri"/>
              </a:rPr>
              <a:t>Real-time feedback homepage</a:t>
            </a:r>
          </a:p>
        </p:txBody>
      </p:sp>
      <p:sp>
        <p:nvSpPr>
          <p:cNvPr id="125" name="Shape 125"/>
          <p:cNvSpPr txBox="1"/>
          <p:nvPr/>
        </p:nvSpPr>
        <p:spPr>
          <a:xfrm>
            <a:off x="3200400" y="33375601"/>
            <a:ext cx="6400800" cy="584775"/>
          </a:xfrm>
          <a:prstGeom prst="rect">
            <a:avLst/>
          </a:prstGeom>
          <a:noFill/>
          <a:ln>
            <a:noFill/>
          </a:ln>
        </p:spPr>
        <p:txBody>
          <a:bodyPr lIns="91411" tIns="45691" rIns="91411" bIns="45691" anchor="t" anchorCtr="0">
            <a:noAutofit/>
          </a:bodyPr>
          <a:lstStyle/>
          <a:p>
            <a:pPr algn="ctr">
              <a:buSzPct val="25000"/>
            </a:pPr>
            <a:r>
              <a:rPr lang="en-US" sz="3400">
                <a:solidFill>
                  <a:schemeClr val="dk1"/>
                </a:solidFill>
                <a:latin typeface="Calibri"/>
                <a:ea typeface="Calibri"/>
                <a:cs typeface="Calibri"/>
                <a:sym typeface="Calibri"/>
              </a:rPr>
              <a:t>Student Quiz View </a:t>
            </a:r>
          </a:p>
        </p:txBody>
      </p:sp>
      <p:sp>
        <p:nvSpPr>
          <p:cNvPr id="126" name="Shape 126"/>
          <p:cNvSpPr txBox="1"/>
          <p:nvPr/>
        </p:nvSpPr>
        <p:spPr>
          <a:xfrm>
            <a:off x="12344400" y="19659604"/>
            <a:ext cx="6350004" cy="369331"/>
          </a:xfrm>
          <a:prstGeom prst="rect">
            <a:avLst/>
          </a:prstGeom>
          <a:noFill/>
          <a:ln>
            <a:noFill/>
          </a:ln>
        </p:spPr>
        <p:txBody>
          <a:bodyPr lIns="91411" tIns="45691" rIns="91411" bIns="45691" anchor="t" anchorCtr="0">
            <a:noAutofit/>
          </a:bodyPr>
          <a:lstStyle/>
          <a:p>
            <a:pPr algn="ctr">
              <a:buSzPct val="25000"/>
            </a:pPr>
            <a:r>
              <a:rPr lang="en-US" sz="1900">
                <a:solidFill>
                  <a:schemeClr val="dk1"/>
                </a:solidFill>
                <a:latin typeface="Calibri"/>
                <a:ea typeface="Calibri"/>
                <a:cs typeface="Calibri"/>
                <a:sym typeface="Calibri"/>
              </a:rPr>
              <a:t>The Current State of Technology in the Classroom [Infographic]</a:t>
            </a:r>
          </a:p>
        </p:txBody>
      </p:sp>
      <p:sp>
        <p:nvSpPr>
          <p:cNvPr id="127" name="Shape 127"/>
          <p:cNvSpPr txBox="1"/>
          <p:nvPr/>
        </p:nvSpPr>
        <p:spPr>
          <a:xfrm>
            <a:off x="21945600" y="22402803"/>
            <a:ext cx="8229600" cy="6786471"/>
          </a:xfrm>
          <a:prstGeom prst="rect">
            <a:avLst/>
          </a:prstGeom>
          <a:noFill/>
          <a:ln>
            <a:noFill/>
          </a:ln>
        </p:spPr>
        <p:txBody>
          <a:bodyPr lIns="91411" tIns="45691" rIns="91411" bIns="45691" anchor="t" anchorCtr="0">
            <a:noAutofit/>
          </a:bodyPr>
          <a:lstStyle/>
          <a:p>
            <a:pPr>
              <a:buClr>
                <a:schemeClr val="dk1"/>
              </a:buClr>
              <a:buSzPct val="100000"/>
              <a:buFont typeface="Arial"/>
              <a:buChar char="•"/>
            </a:pPr>
            <a:r>
              <a:rPr lang="en-US" sz="2900">
                <a:solidFill>
                  <a:schemeClr val="dk1"/>
                </a:solidFill>
                <a:latin typeface="Calibri"/>
                <a:ea typeface="Calibri"/>
                <a:cs typeface="Calibri"/>
                <a:sym typeface="Calibri"/>
              </a:rPr>
              <a:t> ClassPi is flexible, meaning it can support any device connected via Wi-Fi with a web browser</a:t>
            </a:r>
          </a:p>
          <a:p>
            <a:pPr>
              <a:buClr>
                <a:schemeClr val="dk1"/>
              </a:buClr>
              <a:buSzPct val="100000"/>
              <a:buFont typeface="Arial"/>
              <a:buChar char="•"/>
            </a:pPr>
            <a:r>
              <a:rPr lang="en-US" sz="2900">
                <a:solidFill>
                  <a:schemeClr val="dk1"/>
                </a:solidFill>
                <a:latin typeface="Calibri"/>
                <a:ea typeface="Calibri"/>
                <a:cs typeface="Calibri"/>
                <a:sym typeface="Calibri"/>
              </a:rPr>
              <a:t> Can be used for various types of classroom lectures</a:t>
            </a:r>
          </a:p>
          <a:p>
            <a:pPr>
              <a:buClr>
                <a:schemeClr val="dk1"/>
              </a:buClr>
              <a:buSzPct val="100000"/>
              <a:buFont typeface="Arial"/>
              <a:buChar char="•"/>
            </a:pPr>
            <a:r>
              <a:rPr lang="en-US" sz="2900">
                <a:solidFill>
                  <a:schemeClr val="dk1"/>
                </a:solidFill>
                <a:latin typeface="Calibri"/>
                <a:ea typeface="Calibri"/>
                <a:cs typeface="Calibri"/>
                <a:sym typeface="Calibri"/>
              </a:rPr>
              <a:t> Setup is simple and quick with no technical expertise required – you simply just plug it in to power</a:t>
            </a:r>
          </a:p>
          <a:p>
            <a:pPr>
              <a:buClr>
                <a:schemeClr val="dk1"/>
              </a:buClr>
              <a:buSzPct val="100000"/>
              <a:buFont typeface="Arial"/>
              <a:buChar char="•"/>
            </a:pPr>
            <a:r>
              <a:rPr lang="en-US" sz="2900">
                <a:solidFill>
                  <a:schemeClr val="dk1"/>
                </a:solidFill>
                <a:latin typeface="Calibri"/>
                <a:ea typeface="Calibri"/>
                <a:cs typeface="Calibri"/>
                <a:sym typeface="Calibri"/>
              </a:rPr>
              <a:t> The actual hardware is very lightweight and it is able to broadcast its own network and host an internal website that distributes the software content of the project </a:t>
            </a:r>
          </a:p>
          <a:p>
            <a:pPr>
              <a:buClr>
                <a:schemeClr val="dk1"/>
              </a:buClr>
              <a:buSzPct val="100000"/>
              <a:buFont typeface="Arial"/>
              <a:buChar char="•"/>
            </a:pPr>
            <a:r>
              <a:rPr lang="en-US" sz="2900">
                <a:solidFill>
                  <a:schemeClr val="dk1"/>
                </a:solidFill>
                <a:latin typeface="Calibri"/>
                <a:ea typeface="Calibri"/>
                <a:cs typeface="Calibri"/>
                <a:sym typeface="Calibri"/>
              </a:rPr>
              <a:t> Overall, the project was a success because we were able to bring together a group of students, whose knowledge and experience varies greatly, to develop a prototype that betters the college experience for more students like ourselves </a:t>
            </a:r>
          </a:p>
        </p:txBody>
      </p:sp>
      <p:sp>
        <p:nvSpPr>
          <p:cNvPr id="128" name="Shape 128"/>
          <p:cNvSpPr txBox="1"/>
          <p:nvPr/>
        </p:nvSpPr>
        <p:spPr>
          <a:xfrm>
            <a:off x="13716000" y="22213673"/>
            <a:ext cx="5029200" cy="646331"/>
          </a:xfrm>
          <a:prstGeom prst="rect">
            <a:avLst/>
          </a:prstGeom>
          <a:noFill/>
          <a:ln>
            <a:noFill/>
          </a:ln>
        </p:spPr>
        <p:txBody>
          <a:bodyPr lIns="91411" tIns="45691" rIns="91411" bIns="45691" anchor="t" anchorCtr="0">
            <a:noAutofit/>
          </a:bodyPr>
          <a:lstStyle/>
          <a:p>
            <a:pPr>
              <a:buSzPct val="25000"/>
            </a:pPr>
            <a:r>
              <a:rPr lang="en-US" sz="3400" b="1">
                <a:solidFill>
                  <a:schemeClr val="dk1"/>
                </a:solidFill>
                <a:latin typeface="Calibri"/>
                <a:ea typeface="Calibri"/>
                <a:cs typeface="Calibri"/>
                <a:sym typeface="Calibri"/>
              </a:rPr>
              <a:t>Hardware Experiences</a:t>
            </a:r>
          </a:p>
        </p:txBody>
      </p:sp>
      <p:sp>
        <p:nvSpPr>
          <p:cNvPr id="129" name="Shape 129"/>
          <p:cNvSpPr txBox="1"/>
          <p:nvPr/>
        </p:nvSpPr>
        <p:spPr>
          <a:xfrm>
            <a:off x="12344400" y="22978171"/>
            <a:ext cx="7772400" cy="3108544"/>
          </a:xfrm>
          <a:prstGeom prst="rect">
            <a:avLst/>
          </a:prstGeom>
          <a:noFill/>
          <a:ln>
            <a:noFill/>
          </a:ln>
        </p:spPr>
        <p:txBody>
          <a:bodyPr lIns="91411" tIns="45691" rIns="91411" bIns="45691" anchor="t" anchorCtr="0">
            <a:noAutofit/>
          </a:bodyPr>
          <a:lstStyle/>
          <a:p>
            <a:pPr>
              <a:buClr>
                <a:schemeClr val="dk1"/>
              </a:buClr>
              <a:buSzPct val="100000"/>
              <a:buFont typeface="Arial"/>
              <a:buChar char="•"/>
            </a:pPr>
            <a:r>
              <a:rPr lang="en-US" sz="2900">
                <a:solidFill>
                  <a:schemeClr val="dk1"/>
                </a:solidFill>
                <a:latin typeface="Calibri"/>
                <a:ea typeface="Calibri"/>
                <a:cs typeface="Calibri"/>
                <a:sym typeface="Calibri"/>
              </a:rPr>
              <a:t> We were able to modify a USB Wi-Fi dongle and use it as a Hotspot to broadcast a network for clients to connect</a:t>
            </a:r>
          </a:p>
          <a:p>
            <a:pPr>
              <a:buClr>
                <a:schemeClr val="dk1"/>
              </a:buClr>
              <a:buSzPct val="100000"/>
              <a:buFont typeface="Arial"/>
              <a:buChar char="•"/>
            </a:pPr>
            <a:r>
              <a:rPr lang="en-US" sz="2900">
                <a:solidFill>
                  <a:schemeClr val="dk1"/>
                </a:solidFill>
                <a:latin typeface="Calibri"/>
                <a:ea typeface="Calibri"/>
                <a:cs typeface="Calibri"/>
                <a:sym typeface="Calibri"/>
              </a:rPr>
              <a:t> Extensive research was required to fine-tune many details, such as security configurations, wireless encryption and the hardware chipsets</a:t>
            </a:r>
          </a:p>
          <a:p>
            <a:pPr>
              <a:buClr>
                <a:schemeClr val="dk1"/>
              </a:buClr>
              <a:buSzPct val="100000"/>
              <a:buFont typeface="Arial"/>
              <a:buChar char="•"/>
            </a:pPr>
            <a:r>
              <a:rPr lang="en-US" sz="2900">
                <a:solidFill>
                  <a:schemeClr val="dk1"/>
                </a:solidFill>
                <a:latin typeface="Calibri"/>
                <a:ea typeface="Calibri"/>
                <a:cs typeface="Calibri"/>
                <a:sym typeface="Calibri"/>
              </a:rPr>
              <a:t> Configuration of LAMP stack system</a:t>
            </a:r>
          </a:p>
        </p:txBody>
      </p:sp>
      <p:sp>
        <p:nvSpPr>
          <p:cNvPr id="130" name="Shape 130"/>
          <p:cNvSpPr txBox="1"/>
          <p:nvPr/>
        </p:nvSpPr>
        <p:spPr>
          <a:xfrm>
            <a:off x="13735616" y="26492661"/>
            <a:ext cx="4572000" cy="646331"/>
          </a:xfrm>
          <a:prstGeom prst="rect">
            <a:avLst/>
          </a:prstGeom>
          <a:noFill/>
          <a:ln>
            <a:noFill/>
          </a:ln>
        </p:spPr>
        <p:txBody>
          <a:bodyPr lIns="91411" tIns="45691" rIns="91411" bIns="45691" anchor="t" anchorCtr="0">
            <a:noAutofit/>
          </a:bodyPr>
          <a:lstStyle/>
          <a:p>
            <a:pPr algn="ctr">
              <a:buSzPct val="25000"/>
            </a:pPr>
            <a:r>
              <a:rPr lang="en-US" sz="3400" b="1">
                <a:solidFill>
                  <a:schemeClr val="dk1"/>
                </a:solidFill>
                <a:latin typeface="Calibri"/>
                <a:ea typeface="Calibri"/>
                <a:cs typeface="Calibri"/>
                <a:sym typeface="Calibri"/>
              </a:rPr>
              <a:t>Software Diagram</a:t>
            </a:r>
          </a:p>
        </p:txBody>
      </p:sp>
      <p:sp>
        <p:nvSpPr>
          <p:cNvPr id="131" name="Shape 131"/>
          <p:cNvSpPr txBox="1"/>
          <p:nvPr/>
        </p:nvSpPr>
        <p:spPr>
          <a:xfrm>
            <a:off x="22587305" y="15087603"/>
            <a:ext cx="7130693" cy="5262976"/>
          </a:xfrm>
          <a:prstGeom prst="rect">
            <a:avLst/>
          </a:prstGeom>
          <a:noFill/>
          <a:ln>
            <a:noFill/>
          </a:ln>
        </p:spPr>
        <p:txBody>
          <a:bodyPr lIns="91411" tIns="45691" rIns="91411" bIns="45691" anchor="t" anchorCtr="0">
            <a:noAutofit/>
          </a:bodyPr>
          <a:lstStyle/>
          <a:p>
            <a:pPr algn="just">
              <a:buSzPct val="25000"/>
            </a:pPr>
            <a:r>
              <a:rPr lang="en-US" sz="2900">
                <a:solidFill>
                  <a:schemeClr val="dk1"/>
                </a:solidFill>
                <a:latin typeface="Calibri"/>
                <a:ea typeface="Calibri"/>
                <a:cs typeface="Calibri"/>
                <a:sym typeface="Calibri"/>
              </a:rPr>
              <a:t>ClassPi provides real-time communication between the student and professor. To the student it provides a venue for communication with the professor via Wi-Fi enabled devices without interrupting class.  Students are able to gauge the reactions of their peers in the classroom anonymously, creating a more comfortable learning environment. The professor can adjust his or her lecture based on ClassPi feedback: real-time graph and assessment. The ClassPi has the potential to provide objective research on education.</a:t>
            </a:r>
          </a:p>
        </p:txBody>
      </p:sp>
      <p:sp>
        <p:nvSpPr>
          <p:cNvPr id="132" name="Shape 132"/>
          <p:cNvSpPr txBox="1"/>
          <p:nvPr/>
        </p:nvSpPr>
        <p:spPr>
          <a:xfrm>
            <a:off x="12263493" y="17089635"/>
            <a:ext cx="7516246" cy="1431163"/>
          </a:xfrm>
          <a:prstGeom prst="rect">
            <a:avLst/>
          </a:prstGeom>
          <a:noFill/>
          <a:ln>
            <a:noFill/>
          </a:ln>
        </p:spPr>
        <p:txBody>
          <a:bodyPr lIns="91411" tIns="45691" rIns="91411" bIns="45691" anchor="t" anchorCtr="0">
            <a:noAutofit/>
          </a:bodyPr>
          <a:lstStyle/>
          <a:p>
            <a:pPr marL="457128" indent="-457128">
              <a:buClr>
                <a:schemeClr val="dk1"/>
              </a:buClr>
              <a:buSzPct val="100000"/>
              <a:buFont typeface="Arial"/>
              <a:buChar char="•"/>
            </a:pPr>
            <a:r>
              <a:rPr lang="en-US" sz="2900">
                <a:solidFill>
                  <a:schemeClr val="dk1"/>
                </a:solidFill>
                <a:latin typeface="Calibri"/>
                <a:ea typeface="Calibri"/>
                <a:cs typeface="Calibri"/>
                <a:sym typeface="Calibri"/>
              </a:rPr>
              <a:t>Our desire to engage in a project where several different skill levels are necessary to succeed </a:t>
            </a:r>
          </a:p>
        </p:txBody>
      </p:sp>
      <p:sp>
        <p:nvSpPr>
          <p:cNvPr id="133" name="Shape 133"/>
          <p:cNvSpPr txBox="1"/>
          <p:nvPr/>
        </p:nvSpPr>
        <p:spPr>
          <a:xfrm>
            <a:off x="13945456" y="16186910"/>
            <a:ext cx="4362167" cy="584775"/>
          </a:xfrm>
          <a:prstGeom prst="rect">
            <a:avLst/>
          </a:prstGeom>
          <a:noFill/>
          <a:ln>
            <a:noFill/>
          </a:ln>
        </p:spPr>
        <p:txBody>
          <a:bodyPr lIns="91411" tIns="45691" rIns="91411" bIns="45691" anchor="t" anchorCtr="0">
            <a:noAutofit/>
          </a:bodyPr>
          <a:lstStyle/>
          <a:p>
            <a:pPr algn="ctr">
              <a:buSzPct val="25000"/>
            </a:pPr>
            <a:r>
              <a:rPr lang="en-US" sz="3400" b="1">
                <a:solidFill>
                  <a:schemeClr val="dk1"/>
                </a:solidFill>
                <a:latin typeface="Calibri"/>
                <a:ea typeface="Calibri"/>
                <a:cs typeface="Calibri"/>
                <a:sym typeface="Calibri"/>
              </a:rPr>
              <a:t>Group Motivation</a:t>
            </a:r>
          </a:p>
        </p:txBody>
      </p:sp>
      <p:sp>
        <p:nvSpPr>
          <p:cNvPr id="134" name="Shape 134"/>
          <p:cNvSpPr txBox="1"/>
          <p:nvPr/>
        </p:nvSpPr>
        <p:spPr>
          <a:xfrm>
            <a:off x="23317200" y="38400336"/>
            <a:ext cx="2286000" cy="461664"/>
          </a:xfrm>
          <a:prstGeom prst="rect">
            <a:avLst/>
          </a:prstGeom>
          <a:noFill/>
          <a:ln>
            <a:noFill/>
          </a:ln>
        </p:spPr>
        <p:txBody>
          <a:bodyPr lIns="91411" tIns="45691" rIns="91411" bIns="45691" anchor="t" anchorCtr="0">
            <a:noAutofit/>
          </a:bodyPr>
          <a:lstStyle/>
          <a:p>
            <a:pPr>
              <a:buSzPct val="25000"/>
            </a:pPr>
            <a:r>
              <a:rPr lang="en-US" sz="2400">
                <a:solidFill>
                  <a:schemeClr val="dk1"/>
                </a:solidFill>
                <a:latin typeface="Calibri"/>
                <a:ea typeface="Calibri"/>
                <a:cs typeface="Calibri"/>
                <a:sym typeface="Calibri"/>
              </a:rPr>
              <a:t>    HSI-STEM</a:t>
            </a:r>
          </a:p>
        </p:txBody>
      </p:sp>
      <p:sp>
        <p:nvSpPr>
          <p:cNvPr id="135" name="Shape 135"/>
          <p:cNvSpPr txBox="1"/>
          <p:nvPr/>
        </p:nvSpPr>
        <p:spPr>
          <a:xfrm>
            <a:off x="2299209" y="10058403"/>
            <a:ext cx="8292593" cy="10287431"/>
          </a:xfrm>
          <a:prstGeom prst="rect">
            <a:avLst/>
          </a:prstGeom>
          <a:noFill/>
          <a:ln>
            <a:noFill/>
          </a:ln>
        </p:spPr>
        <p:txBody>
          <a:bodyPr lIns="91411" tIns="45691" rIns="91411" bIns="45691" anchor="t" anchorCtr="0">
            <a:noAutofit/>
          </a:bodyPr>
          <a:lstStyle/>
          <a:p>
            <a:pPr algn="just">
              <a:buSzPct val="25000"/>
            </a:pPr>
            <a:r>
              <a:rPr lang="en-US" sz="2900">
                <a:solidFill>
                  <a:schemeClr val="dk1"/>
                </a:solidFill>
                <a:latin typeface="Calibri"/>
                <a:ea typeface="Calibri"/>
                <a:cs typeface="Calibri"/>
                <a:sym typeface="Calibri"/>
              </a:rPr>
              <a:t>The purpose of ClassPi is immediately obvious to all college students – creating a better system of communication between the instructor and the student.  There are countless cases in which students are unable to grasp the concept of a topic, or instructors cannot gauge the level of understanding of their students.  ClassPi serves as the mediator, to bridge the gap between instructor and student.  ClassPi allows the instructor to post up questions about his topic for the class to see.  Students are able to respond to those questions and give feedback about the instructor’s topic.  Students’ answers are made immediately visible to the instructor by means of graphs.  This provides the instructor with fresh, live information regarding students’ understanding of the course material.  ClassPi runs on a Raspberry Pi server, which provides an ample amount of mobility.  Students are able to access ClassPi via Wi-Fi enabled devices. Features for instructors include Instructor View, where they are able to upload questions before the start of the class, to see the results of the quiz, and to see how focused the students are on the topic.  Student features include a quiz-taking page, and a feedback field.  These features in ClassPi help modernize the traditional classroom to new technologies, which will result in better student-instructor communication and overall positively impact education.</a:t>
            </a:r>
          </a:p>
        </p:txBody>
      </p:sp>
      <p:pic>
        <p:nvPicPr>
          <p:cNvPr id="136" name="Shape 136"/>
          <p:cNvPicPr preferRelativeResize="0"/>
          <p:nvPr/>
        </p:nvPicPr>
        <p:blipFill rotWithShape="1">
          <a:blip r:embed="rId10">
            <a:alphaModFix/>
          </a:blip>
          <a:srcRect r="-74" b="15385"/>
          <a:stretch/>
        </p:blipFill>
        <p:spPr>
          <a:xfrm>
            <a:off x="22402803" y="10058403"/>
            <a:ext cx="7065817" cy="4572000"/>
          </a:xfrm>
          <a:prstGeom prst="rect">
            <a:avLst/>
          </a:prstGeom>
          <a:noFill/>
          <a:ln>
            <a:noFill/>
          </a:ln>
        </p:spPr>
      </p:pic>
      <p:pic>
        <p:nvPicPr>
          <p:cNvPr id="137" name="Shape 137"/>
          <p:cNvPicPr preferRelativeResize="0"/>
          <p:nvPr/>
        </p:nvPicPr>
        <p:blipFill rotWithShape="1">
          <a:blip r:embed="rId11">
            <a:alphaModFix/>
          </a:blip>
          <a:srcRect l="9091" t="11176" r="6363" b="25295"/>
          <a:stretch/>
        </p:blipFill>
        <p:spPr>
          <a:xfrm>
            <a:off x="11887200" y="27432004"/>
            <a:ext cx="8686800" cy="5043949"/>
          </a:xfrm>
          <a:prstGeom prst="rect">
            <a:avLst/>
          </a:prstGeom>
          <a:noFill/>
          <a:ln>
            <a:noFill/>
          </a:ln>
        </p:spPr>
      </p:pic>
      <p:pic>
        <p:nvPicPr>
          <p:cNvPr id="138" name="Shape 138"/>
          <p:cNvPicPr preferRelativeResize="0"/>
          <p:nvPr/>
        </p:nvPicPr>
        <p:blipFill rotWithShape="1">
          <a:blip r:embed="rId12">
            <a:alphaModFix/>
          </a:blip>
          <a:srcRect/>
          <a:stretch/>
        </p:blipFill>
        <p:spPr>
          <a:xfrm>
            <a:off x="25603200" y="1828800"/>
            <a:ext cx="5486400" cy="4329627"/>
          </a:xfrm>
          <a:prstGeom prst="rect">
            <a:avLst/>
          </a:prstGeom>
          <a:noFill/>
          <a:ln>
            <a:noFill/>
          </a:ln>
        </p:spPr>
      </p:pic>
      <p:pic>
        <p:nvPicPr>
          <p:cNvPr id="139" name="Shape 139"/>
          <p:cNvPicPr preferRelativeResize="0"/>
          <p:nvPr/>
        </p:nvPicPr>
        <p:blipFill rotWithShape="1">
          <a:blip r:embed="rId13">
            <a:alphaModFix/>
          </a:blip>
          <a:srcRect/>
          <a:stretch/>
        </p:blipFill>
        <p:spPr>
          <a:xfrm>
            <a:off x="2286000" y="22402804"/>
            <a:ext cx="8111614" cy="5029197"/>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par>
                                <p:cTn id="8" presetID="10" presetClass="entr" presetSubtype="0" fill="hold" nodeType="withEffect">
                                  <p:stCondLst>
                                    <p:cond delay="0"/>
                                  </p:stCondLst>
                                  <p:childTnLst>
                                    <p:set>
                                      <p:cBhvr>
                                        <p:cTn id="9" dur="1" fill="hold">
                                          <p:stCondLst>
                                            <p:cond delay="0"/>
                                          </p:stCondLst>
                                        </p:cTn>
                                        <p:tgtEl>
                                          <p:spTgt spid="126"/>
                                        </p:tgtEl>
                                        <p:attrNameLst>
                                          <p:attrName>style.visibility</p:attrName>
                                        </p:attrNameLst>
                                      </p:cBhvr>
                                      <p:to>
                                        <p:strVal val="visible"/>
                                      </p:to>
                                    </p:set>
                                    <p:animEffect transition="in" filter="fade">
                                      <p:cBhvr>
                                        <p:cTn id="10"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3" name="Title 2"/>
          <p:cNvSpPr>
            <a:spLocks noGrp="1"/>
          </p:cNvSpPr>
          <p:nvPr>
            <p:ph type="title"/>
          </p:nvPr>
        </p:nvSpPr>
        <p:spPr>
          <a:xfrm>
            <a:off x="7315203" y="1371603"/>
            <a:ext cx="12649201" cy="3733799"/>
          </a:xfrm>
          <a:solidFill>
            <a:schemeClr val="accent2"/>
          </a:solidFill>
        </p:spPr>
        <p:txBody>
          <a:bodyPr/>
          <a:lstStyle/>
          <a:p>
            <a:r>
              <a:rPr lang="en-US" b="1" dirty="0" err="1" smtClean="0">
                <a:solidFill>
                  <a:schemeClr val="bg1"/>
                </a:solidFill>
                <a:latin typeface="Calibri" panose="020F0502020204030204" pitchFamily="34" charset="0"/>
              </a:rPr>
              <a:t>Codeescape</a:t>
            </a:r>
            <a:r>
              <a:rPr lang="en-US" b="1" dirty="0">
                <a:solidFill>
                  <a:schemeClr val="bg1"/>
                </a:solidFill>
                <a:latin typeface="Calibri" panose="020F0502020204030204" pitchFamily="34" charset="0"/>
              </a:rPr>
              <a:t>:</a:t>
            </a:r>
          </a:p>
        </p:txBody>
      </p:sp>
      <p:sp>
        <p:nvSpPr>
          <p:cNvPr id="145" name="Shape 145"/>
          <p:cNvSpPr txBox="1">
            <a:spLocks noGrp="1"/>
          </p:cNvSpPr>
          <p:nvPr>
            <p:ph idx="1"/>
          </p:nvPr>
        </p:nvSpPr>
        <p:spPr>
          <a:xfrm>
            <a:off x="685803" y="10210807"/>
            <a:ext cx="10210799" cy="8229600"/>
          </a:xfrm>
          <a:prstGeom prst="rect">
            <a:avLst/>
          </a:prstGeom>
        </p:spPr>
        <p:txBody>
          <a:bodyPr lIns="91411" tIns="91411" rIns="91411" bIns="91411" anchor="t" anchorCtr="0">
            <a:noAutofit/>
          </a:bodyPr>
          <a:lstStyle/>
          <a:p>
            <a:pPr marL="0" indent="0">
              <a:lnSpc>
                <a:spcPct val="115000"/>
              </a:lnSpc>
              <a:spcBef>
                <a:spcPts val="0"/>
              </a:spcBef>
              <a:buClr>
                <a:schemeClr val="dk1"/>
              </a:buClr>
              <a:buSzPct val="45833"/>
            </a:pPr>
            <a:r>
              <a:rPr lang="en-US" sz="2400" b="0" dirty="0">
                <a:solidFill>
                  <a:schemeClr val="dk1"/>
                </a:solidFill>
                <a:latin typeface="Calibri" panose="020F0502020204030204" pitchFamily="34" charset="0"/>
              </a:rPr>
              <a:t>The main goal of the </a:t>
            </a:r>
            <a:r>
              <a:rPr lang="en-US" sz="2400" b="0" dirty="0">
                <a:solidFill>
                  <a:schemeClr val="dk1"/>
                </a:solidFill>
                <a:latin typeface="Calibri" panose="020F0502020204030204" pitchFamily="34" charset="0"/>
              </a:rPr>
              <a:t>CodeEscape </a:t>
            </a:r>
            <a:r>
              <a:rPr lang="en-US" sz="2400" b="0" dirty="0">
                <a:solidFill>
                  <a:schemeClr val="dk1"/>
                </a:solidFill>
                <a:latin typeface="Calibri" panose="020F0502020204030204" pitchFamily="34" charset="0"/>
              </a:rPr>
              <a:t>project was very simple; to make programming accessible and attractive to a different audience.  It is very hard to market programming and the discipline of computer science in general to younger audiences.  It does not appeal to them, as for the most part this audience does not yet possess the logical and analytical skills to fully grasp the fundamentals of programming. CodeEscape is a fun but challenging way to introduce this audience to the basic concepts of programming. As the player advances through the game they will learn everything from the simple “Hello World” program, to more advanced and theoretical concepts such as Object Oriented Programming. The game also focuses on the intangible elements of coding such as nomenclature and indentation amongst others, all key elements of good style. These lessons are embedded in the scary and engaging world that C</a:t>
            </a:r>
            <a:r>
              <a:rPr lang="en-US" sz="2400" b="0" dirty="0">
                <a:solidFill>
                  <a:schemeClr val="dk1"/>
                </a:solidFill>
                <a:latin typeface="Calibri" panose="020F0502020204030204" pitchFamily="34" charset="0"/>
              </a:rPr>
              <a:t>odeEscape </a:t>
            </a:r>
            <a:r>
              <a:rPr lang="en-US" sz="2400" b="0" dirty="0">
                <a:solidFill>
                  <a:schemeClr val="dk1"/>
                </a:solidFill>
                <a:latin typeface="Calibri" panose="020F0502020204030204" pitchFamily="34" charset="0"/>
              </a:rPr>
              <a:t>is set. The player must advance through 10 levels, each a locked room that can only be opened by programmatically solving the room’s puzzle. The player “Jacks In” to the console object in order to obtain instructions and hints, but most importantly view and interact with Java source code. CodeEscape provides a new and interesting way to bring awareness of the true nature of programming to a completely different audience, and hopefully in time, inspire the next generation of developers.</a:t>
            </a:r>
          </a:p>
          <a:p>
            <a:pPr>
              <a:spcBef>
                <a:spcPts val="0"/>
              </a:spcBef>
            </a:pPr>
            <a:endParaRPr sz="2400" b="0" dirty="0">
              <a:latin typeface="Calibri" panose="020F0502020204030204" pitchFamily="34" charset="0"/>
            </a:endParaRPr>
          </a:p>
        </p:txBody>
      </p:sp>
      <p:sp>
        <p:nvSpPr>
          <p:cNvPr id="2" name="TextBox 1"/>
          <p:cNvSpPr txBox="1"/>
          <p:nvPr/>
        </p:nvSpPr>
        <p:spPr>
          <a:xfrm>
            <a:off x="11430000" y="10210806"/>
            <a:ext cx="10287000" cy="7848282"/>
          </a:xfrm>
          <a:prstGeom prst="rect">
            <a:avLst/>
          </a:prstGeom>
          <a:noFill/>
        </p:spPr>
        <p:txBody>
          <a:bodyPr wrap="square" lIns="91426" tIns="45710" rIns="91426" bIns="45710" rtlCol="0">
            <a:spAutoFit/>
          </a:bodyPr>
          <a:lstStyle/>
          <a:p>
            <a:r>
              <a:rPr lang="en-US" sz="2400" dirty="0">
                <a:latin typeface="Calibri" panose="020F0502020204030204" pitchFamily="34" charset="0"/>
              </a:rPr>
              <a:t>The motivation for this project is the need to make a fun way to learn programming. CodeEscape is an informal way to learn the formal rules of programming. </a:t>
            </a:r>
          </a:p>
          <a:p>
            <a:endParaRPr lang="en-US" sz="2400" dirty="0">
              <a:latin typeface="Calibri" panose="020F0502020204030204" pitchFamily="34" charset="0"/>
            </a:endParaRPr>
          </a:p>
          <a:p>
            <a:endParaRPr lang="en-US" sz="2400" dirty="0">
              <a:latin typeface="Calibri" panose="020F0502020204030204" pitchFamily="34" charset="0"/>
            </a:endParaRPr>
          </a:p>
          <a:p>
            <a:endParaRPr lang="en-US" sz="2400" dirty="0">
              <a:latin typeface="Calibri" panose="020F0502020204030204" pitchFamily="34" charset="0"/>
            </a:endParaRPr>
          </a:p>
          <a:p>
            <a:endParaRPr lang="en-US" sz="2400" dirty="0">
              <a:latin typeface="Calibri" panose="020F0502020204030204" pitchFamily="34" charset="0"/>
            </a:endParaRPr>
          </a:p>
          <a:p>
            <a:endParaRPr lang="en-US" sz="2400" dirty="0">
              <a:latin typeface="Calibri" panose="020F0502020204030204" pitchFamily="34" charset="0"/>
            </a:endParaRPr>
          </a:p>
          <a:p>
            <a:r>
              <a:rPr lang="en-US" sz="2400" dirty="0">
                <a:latin typeface="Calibri" panose="020F0502020204030204" pitchFamily="34" charset="0"/>
              </a:rPr>
              <a:t>Insert some pic here!</a:t>
            </a:r>
          </a:p>
          <a:p>
            <a:endParaRPr lang="en-US" sz="2400" dirty="0">
              <a:latin typeface="Calibri" panose="020F0502020204030204" pitchFamily="34" charset="0"/>
            </a:endParaRPr>
          </a:p>
          <a:p>
            <a:endParaRPr lang="en-US" sz="2400" dirty="0">
              <a:latin typeface="Calibri" panose="020F0502020204030204" pitchFamily="34" charset="0"/>
            </a:endParaRPr>
          </a:p>
          <a:p>
            <a:endParaRPr lang="en-US" sz="2400" dirty="0">
              <a:latin typeface="Calibri" panose="020F0502020204030204" pitchFamily="34" charset="0"/>
            </a:endParaRPr>
          </a:p>
          <a:p>
            <a:endParaRPr lang="en-US" sz="2400" dirty="0">
              <a:latin typeface="Calibri" panose="020F0502020204030204" pitchFamily="34" charset="0"/>
            </a:endParaRPr>
          </a:p>
          <a:p>
            <a:endParaRPr lang="en-US" sz="2400" dirty="0">
              <a:latin typeface="Calibri" panose="020F0502020204030204" pitchFamily="34" charset="0"/>
            </a:endParaRPr>
          </a:p>
          <a:p>
            <a:endParaRPr lang="en-US" sz="2400" dirty="0">
              <a:latin typeface="Calibri" panose="020F0502020204030204" pitchFamily="34" charset="0"/>
            </a:endParaRPr>
          </a:p>
          <a:p>
            <a:endParaRPr lang="en-US" sz="2400" dirty="0">
              <a:latin typeface="Calibri" panose="020F0502020204030204" pitchFamily="34" charset="0"/>
            </a:endParaRPr>
          </a:p>
          <a:p>
            <a:endParaRPr lang="en-US" sz="2400" dirty="0">
              <a:latin typeface="Calibri" panose="020F0502020204030204" pitchFamily="34" charset="0"/>
            </a:endParaRPr>
          </a:p>
          <a:p>
            <a:endParaRPr lang="en-US" sz="2400" dirty="0">
              <a:latin typeface="Calibri" panose="020F0502020204030204" pitchFamily="34" charset="0"/>
            </a:endParaRPr>
          </a:p>
          <a:p>
            <a:r>
              <a:rPr lang="en-US" sz="2400" dirty="0">
                <a:latin typeface="Calibri" panose="020F0502020204030204" pitchFamily="34" charset="0"/>
              </a:rPr>
              <a:t>Group Motivation</a:t>
            </a:r>
          </a:p>
          <a:p>
            <a:r>
              <a:rPr lang="en-US" sz="2400" dirty="0">
                <a:latin typeface="Calibri" panose="020F0502020204030204" pitchFamily="34" charset="0"/>
              </a:rPr>
              <a:t>Our desire to provide a fun learning experience that vastly differs from the texts and tutorials that are so often found as introductions to programming. </a:t>
            </a:r>
            <a:endParaRPr lang="en-US" sz="2400" dirty="0">
              <a:latin typeface="Calibri" panose="020F0502020204030204" pitchFamily="34" charset="0"/>
            </a:endParaRPr>
          </a:p>
        </p:txBody>
      </p:sp>
      <p:sp>
        <p:nvSpPr>
          <p:cNvPr id="6" name="Shape 103"/>
          <p:cNvSpPr txBox="1"/>
          <p:nvPr/>
        </p:nvSpPr>
        <p:spPr>
          <a:xfrm>
            <a:off x="685800" y="8844974"/>
            <a:ext cx="9144000" cy="1169549"/>
          </a:xfrm>
          <a:prstGeom prst="rect">
            <a:avLst/>
          </a:prstGeom>
          <a:solidFill>
            <a:schemeClr val="accent2"/>
          </a:solidFill>
          <a:ln w="25400" cap="flat">
            <a:solidFill>
              <a:srgbClr val="8C3A38"/>
            </a:solidFill>
            <a:prstDash val="solid"/>
            <a:round/>
            <a:headEnd type="none" w="med" len="med"/>
            <a:tailEnd type="none" w="med" len="med"/>
          </a:ln>
        </p:spPr>
        <p:txBody>
          <a:bodyPr lIns="182846" tIns="274258" rIns="182846" bIns="274258" anchor="t" anchorCtr="0">
            <a:noAutofit/>
          </a:bodyPr>
          <a:lstStyle/>
          <a:p>
            <a:pPr algn="ctr">
              <a:buSzPct val="25000"/>
            </a:pPr>
            <a:r>
              <a:rPr lang="en-US" sz="3800" b="1" dirty="0">
                <a:solidFill>
                  <a:schemeClr val="lt1"/>
                </a:solidFill>
                <a:latin typeface="Calibri"/>
                <a:ea typeface="Calibri"/>
                <a:cs typeface="Calibri"/>
                <a:sym typeface="Calibri"/>
              </a:rPr>
              <a:t>Goals Of the Project</a:t>
            </a:r>
            <a:endParaRPr lang="en-US" sz="3800" b="1" dirty="0">
              <a:solidFill>
                <a:schemeClr val="lt1"/>
              </a:solidFill>
              <a:latin typeface="Calibri"/>
              <a:ea typeface="Calibri"/>
              <a:cs typeface="Calibri"/>
              <a:sym typeface="Calibri"/>
            </a:endParaRPr>
          </a:p>
        </p:txBody>
      </p:sp>
      <p:sp>
        <p:nvSpPr>
          <p:cNvPr id="7" name="Shape 103"/>
          <p:cNvSpPr txBox="1"/>
          <p:nvPr/>
        </p:nvSpPr>
        <p:spPr>
          <a:xfrm>
            <a:off x="11430000" y="8825927"/>
            <a:ext cx="9144000" cy="1169549"/>
          </a:xfrm>
          <a:prstGeom prst="rect">
            <a:avLst/>
          </a:prstGeom>
          <a:solidFill>
            <a:schemeClr val="accent2"/>
          </a:solidFill>
          <a:ln w="25400" cap="flat">
            <a:solidFill>
              <a:srgbClr val="8C3A38"/>
            </a:solidFill>
            <a:prstDash val="solid"/>
            <a:round/>
            <a:headEnd type="none" w="med" len="med"/>
            <a:tailEnd type="none" w="med" len="med"/>
          </a:ln>
        </p:spPr>
        <p:txBody>
          <a:bodyPr lIns="182846" tIns="274258" rIns="182846" bIns="274258" anchor="t" anchorCtr="0">
            <a:noAutofit/>
          </a:bodyPr>
          <a:lstStyle/>
          <a:p>
            <a:pPr algn="ctr">
              <a:buSzPct val="25000"/>
            </a:pPr>
            <a:r>
              <a:rPr lang="en-US" sz="3800" b="1" dirty="0">
                <a:solidFill>
                  <a:schemeClr val="lt1"/>
                </a:solidFill>
                <a:latin typeface="Calibri"/>
                <a:ea typeface="Calibri"/>
                <a:cs typeface="Calibri"/>
                <a:sym typeface="Calibri"/>
              </a:rPr>
              <a:t>Motivation</a:t>
            </a:r>
            <a:endParaRPr lang="en-US" sz="3800" b="1" dirty="0">
              <a:solidFill>
                <a:schemeClr val="lt1"/>
              </a:solidFill>
              <a:latin typeface="Calibri"/>
              <a:ea typeface="Calibri"/>
              <a:cs typeface="Calibri"/>
              <a:sym typeface="Calibri"/>
            </a:endParaRPr>
          </a:p>
        </p:txBody>
      </p:sp>
      <p:pic>
        <p:nvPicPr>
          <p:cNvPr id="5" name="Shape 110"/>
          <p:cNvPicPr preferRelativeResize="0"/>
          <p:nvPr/>
        </p:nvPicPr>
        <p:blipFill rotWithShape="1">
          <a:blip r:embed="rId3">
            <a:alphaModFix/>
          </a:blip>
          <a:srcRect/>
          <a:stretch/>
        </p:blipFill>
        <p:spPr>
          <a:xfrm>
            <a:off x="1" y="0"/>
            <a:ext cx="3862454" cy="4011008"/>
          </a:xfrm>
          <a:prstGeom prst="ellipse">
            <a:avLst/>
          </a:prstGeom>
          <a:noFill/>
          <a:ln>
            <a:noFill/>
          </a:ln>
        </p:spPr>
      </p:pic>
      <p:sp>
        <p:nvSpPr>
          <p:cNvPr id="4" name="TextBox 3"/>
          <p:cNvSpPr txBox="1"/>
          <p:nvPr/>
        </p:nvSpPr>
        <p:spPr>
          <a:xfrm>
            <a:off x="9525002" y="5105404"/>
            <a:ext cx="8534401" cy="830977"/>
          </a:xfrm>
          <a:prstGeom prst="rect">
            <a:avLst/>
          </a:prstGeom>
          <a:solidFill>
            <a:schemeClr val="accent2"/>
          </a:solidFill>
        </p:spPr>
        <p:txBody>
          <a:bodyPr wrap="square" lIns="91426" tIns="45710" rIns="91426" bIns="45710" rtlCol="0">
            <a:spAutoFit/>
          </a:bodyPr>
          <a:lstStyle/>
          <a:p>
            <a:r>
              <a:rPr lang="en-US" sz="4800" b="1" dirty="0">
                <a:solidFill>
                  <a:schemeClr val="bg1"/>
                </a:solidFill>
                <a:latin typeface="Calibri" panose="020F0502020204030204" pitchFamily="34" charset="0"/>
              </a:rPr>
              <a:t>The </a:t>
            </a:r>
            <a:r>
              <a:rPr lang="en-US" sz="4800" b="1" dirty="0" err="1">
                <a:solidFill>
                  <a:schemeClr val="bg1"/>
                </a:solidFill>
                <a:latin typeface="Calibri" panose="020F0502020204030204" pitchFamily="34" charset="0"/>
              </a:rPr>
              <a:t>Funner</a:t>
            </a:r>
            <a:r>
              <a:rPr lang="en-US" sz="4800" b="1" dirty="0">
                <a:solidFill>
                  <a:schemeClr val="bg1"/>
                </a:solidFill>
                <a:latin typeface="Calibri" panose="020F0502020204030204" pitchFamily="34" charset="0"/>
              </a:rPr>
              <a:t> Way to Learn Java</a:t>
            </a:r>
            <a:endParaRPr lang="en-US" sz="4800" b="1" dirty="0">
              <a:solidFill>
                <a:schemeClr val="bg1"/>
              </a:solidFill>
              <a:latin typeface="Calibri" panose="020F0502020204030204" pitchFamily="34" charset="0"/>
            </a:endParaRPr>
          </a:p>
        </p:txBody>
      </p:sp>
      <p:sp>
        <p:nvSpPr>
          <p:cNvPr id="10" name="Shape 94"/>
          <p:cNvSpPr txBox="1"/>
          <p:nvPr/>
        </p:nvSpPr>
        <p:spPr>
          <a:xfrm>
            <a:off x="22860000" y="8698843"/>
            <a:ext cx="9144000" cy="1169549"/>
          </a:xfrm>
          <a:prstGeom prst="rect">
            <a:avLst/>
          </a:prstGeom>
          <a:solidFill>
            <a:schemeClr val="accent2"/>
          </a:solidFill>
          <a:ln w="25400" cap="flat">
            <a:solidFill>
              <a:srgbClr val="8C3A38"/>
            </a:solidFill>
            <a:prstDash val="solid"/>
            <a:round/>
            <a:headEnd type="none" w="med" len="med"/>
            <a:tailEnd type="none" w="med" len="med"/>
          </a:ln>
        </p:spPr>
        <p:txBody>
          <a:bodyPr lIns="182846" tIns="274258" rIns="182846" bIns="274258" anchor="t" anchorCtr="0">
            <a:noAutofit/>
          </a:bodyPr>
          <a:lstStyle/>
          <a:p>
            <a:pPr algn="ctr">
              <a:buSzPct val="25000"/>
            </a:pPr>
            <a:r>
              <a:rPr lang="en-US" sz="3800" b="1" dirty="0">
                <a:solidFill>
                  <a:schemeClr val="lt1"/>
                </a:solidFill>
                <a:latin typeface="Calibri"/>
                <a:ea typeface="Calibri"/>
                <a:cs typeface="Calibri"/>
                <a:sym typeface="Calibri"/>
              </a:rPr>
              <a:t>Development Tools</a:t>
            </a:r>
            <a:endParaRPr lang="en-US" sz="3800" b="1" dirty="0">
              <a:solidFill>
                <a:schemeClr val="lt1"/>
              </a:solidFill>
              <a:latin typeface="Calibri"/>
              <a:ea typeface="Calibri"/>
              <a:cs typeface="Calibri"/>
              <a:sym typeface="Calibri"/>
            </a:endParaRPr>
          </a:p>
        </p:txBody>
      </p:sp>
      <p:sp>
        <p:nvSpPr>
          <p:cNvPr id="8" name="TextBox 7"/>
          <p:cNvSpPr txBox="1"/>
          <p:nvPr/>
        </p:nvSpPr>
        <p:spPr>
          <a:xfrm>
            <a:off x="23012402" y="10591801"/>
            <a:ext cx="8991601" cy="2677659"/>
          </a:xfrm>
          <a:prstGeom prst="rect">
            <a:avLst/>
          </a:prstGeom>
          <a:noFill/>
        </p:spPr>
        <p:txBody>
          <a:bodyPr wrap="square" lIns="91426" tIns="45710" rIns="91426" bIns="45710" rtlCol="0">
            <a:spAutoFit/>
          </a:bodyPr>
          <a:lstStyle/>
          <a:p>
            <a:r>
              <a:rPr lang="en-US" sz="2400" dirty="0">
                <a:latin typeface="Calibri" panose="020F0502020204030204" pitchFamily="34" charset="0"/>
              </a:rPr>
              <a:t>The creation of CodeEscape required the utilization of  a variety of different tools. We used the Unity 3D game engine to do the heavy lifting of the game creation. In addition to Unity 3D we also heavily used blendr and Photoshop to get the right aesthetic look the game. This includes textures, model and animation.  </a:t>
            </a:r>
            <a:r>
              <a:rPr lang="en-US" sz="2400" dirty="0" err="1">
                <a:latin typeface="Calibri" panose="020F0502020204030204" pitchFamily="34" charset="0"/>
              </a:rPr>
              <a:t>Monodevelop</a:t>
            </a:r>
            <a:r>
              <a:rPr lang="en-US" sz="2400" dirty="0">
                <a:latin typeface="Calibri" panose="020F0502020204030204" pitchFamily="34" charset="0"/>
              </a:rPr>
              <a:t> was used to create the scripts and as a general IDE. </a:t>
            </a:r>
            <a:r>
              <a:rPr lang="en-US" sz="2400" dirty="0" err="1">
                <a:latin typeface="Calibri" panose="020F0502020204030204" pitchFamily="34" charset="0"/>
              </a:rPr>
              <a:t>Github</a:t>
            </a:r>
            <a:r>
              <a:rPr lang="en-US" sz="2400" dirty="0">
                <a:latin typeface="Calibri" panose="020F0502020204030204" pitchFamily="34" charset="0"/>
              </a:rPr>
              <a:t> and google drive </a:t>
            </a:r>
            <a:r>
              <a:rPr lang="en-US" sz="2400" dirty="0">
                <a:latin typeface="Calibri" panose="020F0502020204030204" pitchFamily="34" charset="0"/>
              </a:rPr>
              <a:t>w</a:t>
            </a:r>
            <a:r>
              <a:rPr lang="en-US" sz="2400" dirty="0">
                <a:latin typeface="Calibri" panose="020F0502020204030204" pitchFamily="34" charset="0"/>
              </a:rPr>
              <a:t>as  used as source control mechanisms.</a:t>
            </a:r>
            <a:endParaRPr lang="en-US" sz="2400" dirty="0">
              <a:latin typeface="Calibri" panose="020F0502020204030204" pitchFamily="34" charset="0"/>
            </a:endParaRPr>
          </a:p>
        </p:txBody>
      </p:sp>
      <p:sp>
        <p:nvSpPr>
          <p:cNvPr id="9" name="TextBox 8"/>
          <p:cNvSpPr txBox="1"/>
          <p:nvPr/>
        </p:nvSpPr>
        <p:spPr>
          <a:xfrm>
            <a:off x="1066805" y="6553202"/>
            <a:ext cx="26669999" cy="1846639"/>
          </a:xfrm>
          <a:prstGeom prst="rect">
            <a:avLst/>
          </a:prstGeom>
          <a:solidFill>
            <a:schemeClr val="accent2"/>
          </a:solidFill>
        </p:spPr>
        <p:txBody>
          <a:bodyPr wrap="square" lIns="91426" tIns="45710" rIns="91426" bIns="45710" rtlCol="0">
            <a:spAutoFit/>
          </a:bodyPr>
          <a:lstStyle/>
          <a:p>
            <a:r>
              <a:rPr lang="en-US" sz="3800" b="1" dirty="0">
                <a:solidFill>
                  <a:schemeClr val="bg1"/>
                </a:solidFill>
                <a:latin typeface="Calibri" panose="020F0502020204030204" pitchFamily="34" charset="0"/>
              </a:rPr>
              <a:t>Team Members: Dani “Cristian Ronald0” Odicho, Tariq “Big Booty” Rafiq, Ernie “With Da Fly Fade”  Ledesma, Oscar “</a:t>
            </a:r>
            <a:r>
              <a:rPr lang="en-US" sz="3800" b="1" dirty="0" err="1">
                <a:solidFill>
                  <a:schemeClr val="bg1"/>
                </a:solidFill>
                <a:latin typeface="Calibri" panose="020F0502020204030204" pitchFamily="34" charset="0"/>
              </a:rPr>
              <a:t>GoodLookingAss</a:t>
            </a:r>
            <a:r>
              <a:rPr lang="en-US" sz="3800" b="1" dirty="0">
                <a:solidFill>
                  <a:schemeClr val="bg1"/>
                </a:solidFill>
                <a:latin typeface="Calibri" panose="020F0502020204030204" pitchFamily="34" charset="0"/>
              </a:rPr>
              <a:t> Self” Lugo, Jose “da </a:t>
            </a:r>
            <a:r>
              <a:rPr lang="en-US" sz="3800" b="1" dirty="0" err="1">
                <a:solidFill>
                  <a:schemeClr val="bg1"/>
                </a:solidFill>
                <a:latin typeface="Calibri" panose="020F0502020204030204" pitchFamily="34" charset="0"/>
              </a:rPr>
              <a:t>Homie</a:t>
            </a:r>
            <a:r>
              <a:rPr lang="en-US" sz="3800" b="1" dirty="0">
                <a:solidFill>
                  <a:schemeClr val="bg1"/>
                </a:solidFill>
                <a:latin typeface="Calibri" panose="020F0502020204030204" pitchFamily="34" charset="0"/>
              </a:rPr>
              <a:t>” </a:t>
            </a:r>
            <a:r>
              <a:rPr lang="en-US" sz="3800" b="1" dirty="0" err="1">
                <a:solidFill>
                  <a:schemeClr val="bg1"/>
                </a:solidFill>
                <a:latin typeface="Calibri" panose="020F0502020204030204" pitchFamily="34" charset="0"/>
              </a:rPr>
              <a:t>Pech</a:t>
            </a:r>
            <a:r>
              <a:rPr lang="en-US" sz="3800" b="1" dirty="0">
                <a:solidFill>
                  <a:schemeClr val="bg1"/>
                </a:solidFill>
                <a:latin typeface="Calibri" panose="020F0502020204030204" pitchFamily="34" charset="0"/>
              </a:rPr>
              <a:t>, </a:t>
            </a:r>
            <a:r>
              <a:rPr lang="en-US" sz="3800" b="1" dirty="0" err="1">
                <a:solidFill>
                  <a:schemeClr val="bg1"/>
                </a:solidFill>
                <a:latin typeface="Calibri" panose="020F0502020204030204" pitchFamily="34" charset="0"/>
              </a:rPr>
              <a:t>Kasun</a:t>
            </a:r>
            <a:r>
              <a:rPr lang="en-US" sz="3800" b="1" dirty="0">
                <a:solidFill>
                  <a:schemeClr val="bg1"/>
                </a:solidFill>
                <a:latin typeface="Calibri" panose="020F0502020204030204" pitchFamily="34" charset="0"/>
              </a:rPr>
              <a:t> “Remember Da Name” </a:t>
            </a:r>
            <a:r>
              <a:rPr lang="en-US" sz="3800" b="1" dirty="0" err="1">
                <a:solidFill>
                  <a:schemeClr val="bg1"/>
                </a:solidFill>
                <a:latin typeface="Calibri" panose="020F0502020204030204" pitchFamily="34" charset="0"/>
              </a:rPr>
              <a:t>Hettiarachchi</a:t>
            </a:r>
            <a:r>
              <a:rPr lang="en-US" sz="3800" b="1" dirty="0">
                <a:solidFill>
                  <a:schemeClr val="bg1"/>
                </a:solidFill>
                <a:latin typeface="Calibri" panose="020F0502020204030204" pitchFamily="34" charset="0"/>
              </a:rPr>
              <a:t>  , Abel “Baby Daddy” Lawal, “Asian” Joseph Pena</a:t>
            </a:r>
            <a:endParaRPr lang="en-US" sz="3800" b="1" dirty="0">
              <a:solidFill>
                <a:schemeClr val="bg1"/>
              </a:solidFill>
              <a:latin typeface="Calibri" panose="020F0502020204030204" pitchFamily="34" charset="0"/>
            </a:endParaRPr>
          </a:p>
        </p:txBody>
      </p:sp>
      <p:sp>
        <p:nvSpPr>
          <p:cNvPr id="13" name="Shape 96"/>
          <p:cNvSpPr txBox="1"/>
          <p:nvPr/>
        </p:nvSpPr>
        <p:spPr>
          <a:xfrm>
            <a:off x="23012399" y="20739911"/>
            <a:ext cx="9144000" cy="1169549"/>
          </a:xfrm>
          <a:prstGeom prst="rect">
            <a:avLst/>
          </a:prstGeom>
          <a:solidFill>
            <a:schemeClr val="accent2"/>
          </a:solidFill>
          <a:ln w="25400" cap="flat">
            <a:solidFill>
              <a:srgbClr val="8C3A38"/>
            </a:solidFill>
            <a:prstDash val="solid"/>
            <a:round/>
            <a:headEnd type="none" w="med" len="med"/>
            <a:tailEnd type="none" w="med" len="med"/>
          </a:ln>
        </p:spPr>
        <p:txBody>
          <a:bodyPr lIns="182846" tIns="274258" rIns="182846" bIns="274258" anchor="t" anchorCtr="0">
            <a:noAutofit/>
          </a:bodyPr>
          <a:lstStyle/>
          <a:p>
            <a:pPr algn="ctr">
              <a:buSzPct val="25000"/>
            </a:pPr>
            <a:r>
              <a:rPr lang="en-US" sz="3800" b="1" dirty="0">
                <a:solidFill>
                  <a:schemeClr val="lt1"/>
                </a:solidFill>
                <a:latin typeface="Calibri"/>
                <a:ea typeface="Calibri"/>
                <a:cs typeface="Calibri"/>
                <a:sym typeface="Calibri"/>
              </a:rPr>
              <a:t>Conclusion</a:t>
            </a:r>
          </a:p>
        </p:txBody>
      </p:sp>
      <p:sp>
        <p:nvSpPr>
          <p:cNvPr id="14" name="Shape 96"/>
          <p:cNvSpPr txBox="1"/>
          <p:nvPr/>
        </p:nvSpPr>
        <p:spPr>
          <a:xfrm>
            <a:off x="11125199" y="20720660"/>
            <a:ext cx="9144000" cy="1169549"/>
          </a:xfrm>
          <a:prstGeom prst="rect">
            <a:avLst/>
          </a:prstGeom>
          <a:solidFill>
            <a:schemeClr val="accent2"/>
          </a:solidFill>
          <a:ln w="25400" cap="flat">
            <a:solidFill>
              <a:srgbClr val="8C3A38"/>
            </a:solidFill>
            <a:prstDash val="solid"/>
            <a:round/>
            <a:headEnd type="none" w="med" len="med"/>
            <a:tailEnd type="none" w="med" len="med"/>
          </a:ln>
        </p:spPr>
        <p:txBody>
          <a:bodyPr lIns="182846" tIns="274258" rIns="182846" bIns="274258" anchor="t" anchorCtr="0">
            <a:noAutofit/>
          </a:bodyPr>
          <a:lstStyle/>
          <a:p>
            <a:pPr algn="ctr">
              <a:buSzPct val="25000"/>
            </a:pPr>
            <a:r>
              <a:rPr lang="en-US" sz="3800" b="1" dirty="0">
                <a:solidFill>
                  <a:schemeClr val="lt1"/>
                </a:solidFill>
                <a:latin typeface="Calibri"/>
                <a:ea typeface="Calibri"/>
                <a:cs typeface="Calibri"/>
                <a:sym typeface="Calibri"/>
              </a:rPr>
              <a:t>Software Engineering</a:t>
            </a:r>
            <a:endParaRPr lang="en-US" sz="3800" b="1" dirty="0">
              <a:solidFill>
                <a:schemeClr val="lt1"/>
              </a:solidFill>
              <a:latin typeface="Calibri"/>
              <a:ea typeface="Calibri"/>
              <a:cs typeface="Calibri"/>
              <a:sym typeface="Calibri"/>
            </a:endParaRPr>
          </a:p>
        </p:txBody>
      </p:sp>
      <p:sp>
        <p:nvSpPr>
          <p:cNvPr id="12" name="TextBox 11"/>
          <p:cNvSpPr txBox="1"/>
          <p:nvPr/>
        </p:nvSpPr>
        <p:spPr>
          <a:xfrm>
            <a:off x="23240999" y="22615810"/>
            <a:ext cx="8915400" cy="4893627"/>
          </a:xfrm>
          <a:prstGeom prst="rect">
            <a:avLst/>
          </a:prstGeom>
          <a:noFill/>
        </p:spPr>
        <p:txBody>
          <a:bodyPr wrap="square" lIns="91426" tIns="45710" rIns="91426" bIns="45710" rtlCol="0">
            <a:spAutoFit/>
          </a:bodyPr>
          <a:lstStyle/>
          <a:p>
            <a:pPr marL="285706" indent="-285706">
              <a:buFont typeface="Arial" panose="020B0604020202020204" pitchFamily="34" charset="0"/>
              <a:buChar char="•"/>
            </a:pPr>
            <a:r>
              <a:rPr lang="en-US" sz="2400" dirty="0">
                <a:latin typeface="Calibri" panose="020F0502020204030204" pitchFamily="34" charset="0"/>
              </a:rPr>
              <a:t>CodeEscape is a fully functional game, with 10 unique fully playable levels. Each level introduces and explains a different programming concept. </a:t>
            </a:r>
          </a:p>
          <a:p>
            <a:pPr marL="285706" indent="-285706">
              <a:buFont typeface="Arial" panose="020B0604020202020204" pitchFamily="34" charset="0"/>
              <a:buChar char="•"/>
            </a:pPr>
            <a:r>
              <a:rPr lang="en-US" sz="2400" dirty="0">
                <a:latin typeface="Calibri" panose="020F0502020204030204" pitchFamily="34" charset="0"/>
              </a:rPr>
              <a:t>The game is robust having being developed with a powerful game engine and is very easy to install. </a:t>
            </a:r>
          </a:p>
          <a:p>
            <a:pPr marL="285706" indent="-285706">
              <a:buFont typeface="Arial" panose="020B0604020202020204" pitchFamily="34" charset="0"/>
              <a:buChar char="•"/>
            </a:pPr>
            <a:r>
              <a:rPr lang="en-US" sz="2400" dirty="0">
                <a:latin typeface="Calibri" panose="020F0502020204030204" pitchFamily="34" charset="0"/>
              </a:rPr>
              <a:t>The game responded well to testing, and it has the potential to be a teach tool or a study aid for introductory programming classes</a:t>
            </a:r>
          </a:p>
          <a:p>
            <a:pPr marL="285706" indent="-285706">
              <a:buFont typeface="Arial" panose="020B0604020202020204" pitchFamily="34" charset="0"/>
              <a:buChar char="•"/>
            </a:pPr>
            <a:r>
              <a:rPr lang="en-US" sz="2400" dirty="0">
                <a:latin typeface="Calibri" panose="020F0502020204030204" pitchFamily="34" charset="0"/>
              </a:rPr>
              <a:t>Overall the project was a success as we fulfilled the goals and completed the goals that we had set at the start of the project. The project took on a life of its own as it progressed and I think this game has turned into more than the team ever envisioned.</a:t>
            </a:r>
          </a:p>
          <a:p>
            <a:endParaRPr lang="en-US" sz="2400" dirty="0">
              <a:latin typeface="Calibri" panose="020F0502020204030204" pitchFamily="34" charset="0"/>
            </a:endParaRPr>
          </a:p>
          <a:p>
            <a:pPr marL="285706" indent="-285706">
              <a:buFont typeface="Arial" panose="020B0604020202020204" pitchFamily="34" charset="0"/>
              <a:buChar char="•"/>
            </a:pPr>
            <a:endParaRPr lang="en-US" sz="2400" dirty="0">
              <a:latin typeface="Calibri" panose="020F0502020204030204" pitchFamily="34" charset="0"/>
            </a:endParaRPr>
          </a:p>
        </p:txBody>
      </p:sp>
      <p:pic>
        <p:nvPicPr>
          <p:cNvPr id="1026" name="Picture 2" descr="https://lh4.googleusercontent.com/oM0yzbjHRhqbMZciIpUvbO-aO3nDsKFivCB1Kip9Eo3cQBi-G3q8bcZJ3rwDQjuzbIyQeXcToXDBnHGRwoPoMGrw9RmZBoQZBEewozdkYtg5CXhfUNGZ8m2QoD0UM4Yt8MoQJpzoN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2402" y="13979780"/>
            <a:ext cx="2486027" cy="13716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3.googleusercontent.com/RB095Q4O0vc2X58XOQrkfA19Z_sRf9zFIiq7NzCMCPospgfIxdQymEzM_9DVPL9RpcAVxVoABVG3QIOzwtkE_NCI1GZB1jOSr1Toj5BxjHZVLuVufRdi7e1yoIfc-3V7c1etETCUK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4381" y="14477998"/>
            <a:ext cx="4048124" cy="113347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lh5.googleusercontent.com/8WeAaWihK8lU-lN1kIEWI0i24HJAShWNBLunkQTMmVRTgWvH3UvgUvxkc89aEDT3gpGZ1nFMs4FWZ5G_DBZhOic11g4D3VlTGlrz59wAqUjwVRQ-ldex474-RNRjD98QOY1c6Cubo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12402" y="16325851"/>
            <a:ext cx="3400427" cy="134302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lh5.googleusercontent.com/-TPlihU8NXvkjHq1V_sQjVt73HThOoQD-blVng34CaMzndUlOra2EgkX5QXyemOYwSRDw564t-He10hsh84Qcom8zyA4Ab8rLGp2lzWoj1Esinu4wIBAsK-2PFrl3pOcRXFQRF5Ku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68283" y="16325853"/>
            <a:ext cx="3505201" cy="97155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lh4.googleusercontent.com/6S8YRDnu0HetsNjHTRNpvH7N0psDBSGDbJsxwwHmdIjUDcdsMwkKW-DQPVrIbMCe8ccErNEg9OM-Of4o0fLUo-8O-Olr_dgjYFbpEg0QuPsnVP4Gh9VGxzuq-GK9oyoJcPlgl3lOP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12402" y="18440403"/>
            <a:ext cx="3048001" cy="149542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lh5.googleusercontent.com/g51BeQxYoQT9smGXM-asBdcNufr2Ug3XtkLqFB9fdcFTWb8CHr7hdOq9DcV7MTkEIG_Wu8GSue_4MrrWjgw-Tlv-fBPNieLSSHUD1awJKcWEEYx8yac8hT2tGpG0WlYgXpFKFAjvd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49324" y="18116555"/>
            <a:ext cx="2143127" cy="2143123"/>
          </a:xfrm>
          <a:prstGeom prst="rect">
            <a:avLst/>
          </a:prstGeom>
          <a:noFill/>
          <a:extLst>
            <a:ext uri="{909E8E84-426E-40DD-AFC4-6F175D3DCCD1}">
              <a14:hiddenFill xmlns:a14="http://schemas.microsoft.com/office/drawing/2010/main">
                <a:solidFill>
                  <a:srgbClr val="FFFFFF"/>
                </a:solidFill>
              </a14:hiddenFill>
            </a:ext>
          </a:extLst>
        </p:spPr>
      </p:pic>
      <p:sp>
        <p:nvSpPr>
          <p:cNvPr id="25" name="Shape 96"/>
          <p:cNvSpPr txBox="1"/>
          <p:nvPr/>
        </p:nvSpPr>
        <p:spPr>
          <a:xfrm>
            <a:off x="266861" y="18961044"/>
            <a:ext cx="9144000" cy="1169549"/>
          </a:xfrm>
          <a:prstGeom prst="rect">
            <a:avLst/>
          </a:prstGeom>
          <a:solidFill>
            <a:schemeClr val="accent2"/>
          </a:solidFill>
          <a:ln w="25400" cap="flat">
            <a:solidFill>
              <a:srgbClr val="8C3A38"/>
            </a:solidFill>
            <a:prstDash val="solid"/>
            <a:round/>
            <a:headEnd type="none" w="med" len="med"/>
            <a:tailEnd type="none" w="med" len="med"/>
          </a:ln>
        </p:spPr>
        <p:txBody>
          <a:bodyPr lIns="182846" tIns="274258" rIns="182846" bIns="274258" anchor="t" anchorCtr="0">
            <a:noAutofit/>
          </a:bodyPr>
          <a:lstStyle/>
          <a:p>
            <a:pPr algn="ctr">
              <a:buSzPct val="25000"/>
            </a:pPr>
            <a:r>
              <a:rPr lang="en-US" sz="3800" b="1" dirty="0">
                <a:solidFill>
                  <a:schemeClr val="lt1"/>
                </a:solidFill>
                <a:latin typeface="Calibri"/>
                <a:ea typeface="Calibri"/>
                <a:cs typeface="Calibri"/>
                <a:sym typeface="Calibri"/>
              </a:rPr>
              <a:t>The Game </a:t>
            </a:r>
            <a:endParaRPr lang="en-US" sz="3800" b="1" dirty="0">
              <a:solidFill>
                <a:schemeClr val="lt1"/>
              </a:solidFill>
              <a:latin typeface="Calibri"/>
              <a:ea typeface="Calibri"/>
              <a:cs typeface="Calibri"/>
              <a:sym typeface="Calibri"/>
            </a:endParaRPr>
          </a:p>
        </p:txBody>
      </p:sp>
      <p:pic>
        <p:nvPicPr>
          <p:cNvPr id="1041"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855" y="20720663"/>
            <a:ext cx="4439653" cy="1895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2"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46883" y="20625341"/>
            <a:ext cx="4678121" cy="2010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3" name="Picture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862" y="23121605"/>
            <a:ext cx="4406645" cy="190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4" name="Picture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46883" y="23101566"/>
            <a:ext cx="4678121" cy="1976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5" name="Picture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855" y="25603204"/>
            <a:ext cx="4439653" cy="1871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6" name="Picture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46883" y="25603204"/>
            <a:ext cx="4678121" cy="1970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7"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4" y="27736804"/>
            <a:ext cx="5883440" cy="2492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1430000" y="22615811"/>
            <a:ext cx="8458200" cy="5632315"/>
          </a:xfrm>
          <a:prstGeom prst="rect">
            <a:avLst/>
          </a:prstGeom>
          <a:noFill/>
        </p:spPr>
        <p:txBody>
          <a:bodyPr wrap="square" lIns="91426" tIns="45710" rIns="91426" bIns="45710" rtlCol="0">
            <a:spAutoFit/>
          </a:bodyPr>
          <a:lstStyle/>
          <a:p>
            <a:r>
              <a:rPr lang="en-US" sz="2400" dirty="0">
                <a:latin typeface="Calibri" panose="020F0502020204030204" pitchFamily="34" charset="0"/>
              </a:rPr>
              <a:t>In Order to complete this project we used the agile methodology. Our sprint length was two weeks. Each sprint comprised of numerous different task. From very early on we appointed certain members of the group to be product owners(Dani Odicho &amp; Ernie Ledesma) and a scrum master (Tariq Rafiq). The scrum master would appoint tasks for every sprint, but early on the team decided to try and complete a level every sprint. After the completion of every sprint the product owners would review the game and see if it aligned to the original goals  of the project. Then we would take their feedback and then use it to guide the development of the game. We kept track of the progress of each sprint using the MIT schedule, which allows us to create Sprint Burndowns. Using these burndowns we were able to monitor productivity and alter the schedule in order to make sure that the optimal progress  was achieved every sprint. </a:t>
            </a:r>
          </a:p>
        </p:txBody>
      </p:sp>
      <p:graphicFrame>
        <p:nvGraphicFramePr>
          <p:cNvPr id="30" name="Chart 29"/>
          <p:cNvGraphicFramePr>
            <a:graphicFrameLocks/>
          </p:cNvGraphicFramePr>
          <p:nvPr>
            <p:extLst>
              <p:ext uri="{D42A27DB-BD31-4B8C-83A1-F6EECF244321}">
                <p14:modId xmlns:p14="http://schemas.microsoft.com/office/powerpoint/2010/main" val="4286264324"/>
              </p:ext>
            </p:extLst>
          </p:nvPr>
        </p:nvGraphicFramePr>
        <p:xfrm>
          <a:off x="11539540" y="28651203"/>
          <a:ext cx="8315327" cy="3254459"/>
        </p:xfrm>
        <a:graphic>
          <a:graphicData uri="http://schemas.openxmlformats.org/drawingml/2006/chart">
            <c:chart xmlns:c="http://schemas.openxmlformats.org/drawingml/2006/chart" xmlns:r="http://schemas.openxmlformats.org/officeDocument/2006/relationships" r:id="rId17"/>
          </a:graphicData>
        </a:graphic>
      </p:graphicFrame>
      <p:sp>
        <p:nvSpPr>
          <p:cNvPr id="15" name="TextBox 14"/>
          <p:cNvSpPr txBox="1"/>
          <p:nvPr/>
        </p:nvSpPr>
        <p:spPr>
          <a:xfrm>
            <a:off x="327338" y="30480003"/>
            <a:ext cx="8953661" cy="1938972"/>
          </a:xfrm>
          <a:prstGeom prst="rect">
            <a:avLst/>
          </a:prstGeom>
          <a:noFill/>
        </p:spPr>
        <p:txBody>
          <a:bodyPr wrap="square" lIns="91426" tIns="45710" rIns="91426" bIns="45710" rtlCol="0">
            <a:spAutoFit/>
          </a:bodyPr>
          <a:lstStyle/>
          <a:p>
            <a:r>
              <a:rPr lang="en-US" sz="2400" dirty="0">
                <a:latin typeface="Calibri" panose="020F0502020204030204" pitchFamily="34" charset="0"/>
              </a:rPr>
              <a:t>These are screen shots highlighting some of the elements found in the game. All of these elements either add to the “horror code” theme of the game. Or they are part of puzzles each used to illustrate a different aspect of coding fundamentals.  (Maybe add captions or descriptors to the pictures.)</a:t>
            </a:r>
          </a:p>
        </p:txBody>
      </p:sp>
      <p:sp>
        <p:nvSpPr>
          <p:cNvPr id="33" name="Shape 96"/>
          <p:cNvSpPr txBox="1"/>
          <p:nvPr/>
        </p:nvSpPr>
        <p:spPr>
          <a:xfrm>
            <a:off x="23264813" y="29048142"/>
            <a:ext cx="9144000" cy="1169549"/>
          </a:xfrm>
          <a:prstGeom prst="rect">
            <a:avLst/>
          </a:prstGeom>
          <a:solidFill>
            <a:schemeClr val="accent2"/>
          </a:solidFill>
          <a:ln w="25400" cap="flat">
            <a:solidFill>
              <a:srgbClr val="8C3A38"/>
            </a:solidFill>
            <a:prstDash val="solid"/>
            <a:round/>
            <a:headEnd type="none" w="med" len="med"/>
            <a:tailEnd type="none" w="med" len="med"/>
          </a:ln>
        </p:spPr>
        <p:txBody>
          <a:bodyPr lIns="182846" tIns="274258" rIns="182846" bIns="274258" anchor="t" anchorCtr="0">
            <a:noAutofit/>
          </a:bodyPr>
          <a:lstStyle/>
          <a:p>
            <a:pPr algn="ctr">
              <a:buSzPct val="25000"/>
            </a:pPr>
            <a:r>
              <a:rPr lang="en-US" sz="3800" b="1" dirty="0">
                <a:solidFill>
                  <a:schemeClr val="lt1"/>
                </a:solidFill>
                <a:latin typeface="Calibri"/>
                <a:ea typeface="Calibri"/>
                <a:cs typeface="Calibri"/>
                <a:sym typeface="Calibri"/>
              </a:rPr>
              <a:t>Future Plans</a:t>
            </a:r>
            <a:endParaRPr lang="en-US" sz="3800" b="1" dirty="0">
              <a:solidFill>
                <a:schemeClr val="lt1"/>
              </a:solidFill>
              <a:latin typeface="Calibri"/>
              <a:ea typeface="Calibri"/>
              <a:cs typeface="Calibri"/>
              <a:sym typeface="Calibri"/>
            </a:endParaRPr>
          </a:p>
        </p:txBody>
      </p:sp>
      <p:sp>
        <p:nvSpPr>
          <p:cNvPr id="17" name="TextBox 16"/>
          <p:cNvSpPr txBox="1"/>
          <p:nvPr/>
        </p:nvSpPr>
        <p:spPr>
          <a:xfrm>
            <a:off x="23264814" y="31264835"/>
            <a:ext cx="9424987" cy="3416300"/>
          </a:xfrm>
          <a:prstGeom prst="rect">
            <a:avLst/>
          </a:prstGeom>
          <a:noFill/>
        </p:spPr>
        <p:txBody>
          <a:bodyPr wrap="square" lIns="91426" tIns="45710" rIns="91426" bIns="45710" rtlCol="0">
            <a:spAutoFit/>
          </a:bodyPr>
          <a:lstStyle/>
          <a:p>
            <a:pPr marL="285706" indent="-285706">
              <a:buFont typeface="Arial" panose="020B0604020202020204" pitchFamily="34" charset="0"/>
              <a:buChar char="•"/>
            </a:pPr>
            <a:r>
              <a:rPr lang="en-US" sz="2400" dirty="0">
                <a:latin typeface="Calibri" panose="020F0502020204030204" pitchFamily="34" charset="0"/>
              </a:rPr>
              <a:t>We plan to keep polish the artwork for the game. We focused primarily on the functionality of the game, and though the artwork currently in the game is great, there is always room for improvement. </a:t>
            </a:r>
          </a:p>
          <a:p>
            <a:pPr marL="285706" indent="-285706">
              <a:buFont typeface="Arial" panose="020B0604020202020204" pitchFamily="34" charset="0"/>
              <a:buChar char="•"/>
            </a:pPr>
            <a:r>
              <a:rPr lang="en-US" sz="2400" dirty="0">
                <a:latin typeface="Calibri" panose="020F0502020204030204" pitchFamily="34" charset="0"/>
              </a:rPr>
              <a:t>We would like to crate a mobile version of the game, the average young person is using less time on a desktop and more on a mobile device, therefore a mobile version of this game would greatly add to its impact.</a:t>
            </a:r>
          </a:p>
          <a:p>
            <a:pPr marL="285706" indent="-285706">
              <a:buFont typeface="Arial" panose="020B0604020202020204" pitchFamily="34" charset="0"/>
              <a:buChar char="•"/>
            </a:pPr>
            <a:r>
              <a:rPr lang="en-US" sz="2400" dirty="0">
                <a:latin typeface="Calibri" panose="020F0502020204030204" pitchFamily="34" charset="0"/>
              </a:rPr>
              <a:t>Maybe adding more levels this game covers the introductory concepts of programing but further levels could cover intermediate to advanced concepts . </a:t>
            </a:r>
          </a:p>
        </p:txBody>
      </p:sp>
    </p:spTree>
  </p:cSld>
  <p:clrMapOvr>
    <a:masterClrMapping/>
  </p:clrMapOvr>
  <p:transition spd="slow">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258</TotalTime>
  <Words>1506</Words>
  <Application>Microsoft Office PowerPoint</Application>
  <PresentationFormat>Custom</PresentationFormat>
  <Paragraphs>105</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Angles</vt:lpstr>
      <vt:lpstr>PowerPoint Presentation</vt:lpstr>
      <vt:lpstr>Codeescape: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abelawsy</cp:lastModifiedBy>
  <cp:revision>22</cp:revision>
  <dcterms:modified xsi:type="dcterms:W3CDTF">2015-04-29T17:41:02Z</dcterms:modified>
</cp:coreProperties>
</file>