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0" r:id="rId4"/>
    <p:sldId id="271" r:id="rId5"/>
    <p:sldId id="266" r:id="rId6"/>
    <p:sldId id="261" r:id="rId7"/>
    <p:sldId id="267" r:id="rId8"/>
    <p:sldId id="262" r:id="rId9"/>
    <p:sldId id="268" r:id="rId10"/>
    <p:sldId id="269" r:id="rId11"/>
    <p:sldId id="263" r:id="rId12"/>
    <p:sldId id="264" r:id="rId13"/>
    <p:sldId id="265" r:id="rId14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07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-1722" y="-480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74"/>
        <p:guide pos="204"/>
        <p:guide pos="555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/>
            </a:lvl1pPr>
          </a:lstStyle>
          <a:p>
            <a:fld id="{BCDB334D-D17F-49C4-91DD-37BB7E818209}" type="datetimeFigureOut">
              <a:rPr lang="de-CH" smtClean="0"/>
              <a:pPr/>
              <a:t>13.05.2014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/>
            </a:lvl1pPr>
          </a:lstStyle>
          <a:p>
            <a:fld id="{A51C0C35-A9A2-4EFD-9BAF-1E52E29E03D1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8496300" cy="1673412"/>
          </a:xfrm>
          <a:solidFill>
            <a:schemeClr val="bg2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4FBE-0522-49A2-A01E-13F521B4C0B7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528" t="19025" r="112" b="21320"/>
          <a:stretch/>
        </p:blipFill>
        <p:spPr>
          <a:xfrm>
            <a:off x="323850" y="620713"/>
            <a:ext cx="8496300" cy="280828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8496300" cy="1152128"/>
          </a:xfrm>
          <a:solidFill>
            <a:schemeClr val="bg2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apitelauftak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5616575"/>
          </a:xfrm>
          <a:solidFill>
            <a:schemeClr val="tx1"/>
          </a:solidFill>
        </p:spPr>
        <p:txBody>
          <a:bodyPr lIns="144000" tIns="450000" bIns="0" anchor="t" anchorCtr="0"/>
          <a:lstStyle>
            <a:lvl1pPr>
              <a:lnSpc>
                <a:spcPct val="113000"/>
              </a:lnSpc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6098-E9E1-42B4-9C80-2F52B9453439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74804412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solidFill>
            <a:schemeClr val="bg2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solidFill>
            <a:schemeClr val="bg2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=""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="" xmlns:p14="http://schemas.microsoft.com/office/powerpoint/2010/main" val="149029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1063254"/>
            <a:ext cx="8496299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980723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2024064"/>
            <a:ext cx="8496300" cy="42100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628A-2A40-4B37-B167-309C0EBB4BBF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1E89-2EE0-4320-B5A2-F15E505D5862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60B62-60FD-48EF-B2F4-6E7265AD3459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="" xmlns:p14="http://schemas.microsoft.com/office/powerpoint/2010/main" val="1353896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uftak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91D9-FBFE-4ACC-A99A-BC74A6E03CC5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323850" y="1565138"/>
            <a:ext cx="8496300" cy="4672150"/>
          </a:xfrm>
          <a:solidFill>
            <a:schemeClr val="tx1"/>
          </a:solidFill>
        </p:spPr>
        <p:txBody>
          <a:bodyPr lIns="144000" tIns="450000"/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Inhalt und Hintergrundfarbe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972000"/>
          </a:xfrm>
          <a:solidFill>
            <a:schemeClr val="tx1"/>
          </a:solidFill>
        </p:spPr>
        <p:txBody>
          <a:bodyPr lIns="140400"/>
          <a:lstStyle>
            <a:lvl1pPr>
              <a:lnSpc>
                <a:spcPct val="100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2629627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142874" y="152400"/>
            <a:ext cx="8859601" cy="612775"/>
            <a:chOff x="142874" y="152400"/>
            <a:chExt cx="8859601" cy="612775"/>
          </a:xfrm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BD23B19E-8C35-419D-B8B2-87612A89E43F}" type="datetime1">
              <a:rPr lang="de-DE" smtClean="0"/>
              <a:pPr/>
              <a:t>13.05.2014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4" r:id="rId9"/>
    <p:sldLayoutId id="2147483663" r:id="rId10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Lecture with Computer Exercises:</a:t>
            </a:r>
          </a:p>
          <a:p>
            <a:r>
              <a:rPr lang="en-GB" dirty="0" smtClean="0"/>
              <a:t>Modelling and Simulating Social Systems with MATLAB</a:t>
            </a:r>
          </a:p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4FBE-0522-49A2-A01E-13F521B4C0B7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914400" y="6308726"/>
            <a:ext cx="6866213" cy="468312"/>
          </a:xfrm>
        </p:spPr>
        <p:txBody>
          <a:bodyPr/>
          <a:lstStyle/>
          <a:p>
            <a:r>
              <a:rPr lang="de-DE" dirty="0" smtClean="0"/>
              <a:t>Amr  Ahmed, Elise Ledieu, François Wirz, Emmanuel Munich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	Social Contagion of Obesity</a:t>
            </a:r>
            <a:endParaRPr lang="de-CH" dirty="0"/>
          </a:p>
        </p:txBody>
      </p:sp>
    </p:spTree>
    <p:extLst>
      <p:ext uri="{BB962C8B-B14F-4D97-AF65-F5344CB8AC3E}">
        <p14:creationId xmlns="" xmlns:p14="http://schemas.microsoft.com/office/powerpoint/2010/main" val="9253319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References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6527307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60B62-60FD-48EF-B2F4-6E7265AD3459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="" xmlns:p14="http://schemas.microsoft.com/office/powerpoint/2010/main" val="394227666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91D9-FBFE-4ACC-A99A-BC74A6E03CC5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102142057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6098-E9E1-42B4-9C80-2F52B9453439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9964097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Introduction and motivation of the project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6527307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Better understanding obesity to design adequate intervention programs</a:t>
            </a:r>
            <a:endParaRPr lang="de-CH" dirty="0"/>
          </a:p>
        </p:txBody>
      </p:sp>
      <p:sp>
        <p:nvSpPr>
          <p:cNvPr id="7" name="Inhaltsplatzhalter 1"/>
          <p:cNvSpPr txBox="1">
            <a:spLocks/>
          </p:cNvSpPr>
          <p:nvPr/>
        </p:nvSpPr>
        <p:spPr>
          <a:xfrm>
            <a:off x="323849" y="2066110"/>
            <a:ext cx="8569201" cy="581840"/>
          </a:xfrm>
          <a:prstGeom prst="rect">
            <a:avLst/>
          </a:prstGeom>
          <a:noFill/>
          <a:ln>
            <a:noFill/>
          </a:ln>
        </p:spPr>
        <p:txBody>
          <a:bodyPr vert="horz" lIns="140400" tIns="0" rIns="144000" bIns="0" rtlCol="0">
            <a:noAutofit/>
          </a:bodyPr>
          <a:lstStyle/>
          <a:p>
            <a:pPr marL="361950" marR="0" lvl="0" indent="-3619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bg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de-CH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Obesity causes 300‘000 deaths annually in the </a:t>
            </a:r>
            <a:r>
              <a:rPr kumimoji="0" lang="de-CH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 (Flegal, 2004)</a:t>
            </a:r>
            <a:endParaRPr kumimoji="0" lang="de-CH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Inhaltsplatzhalter 1"/>
          <p:cNvSpPr txBox="1">
            <a:spLocks/>
          </p:cNvSpPr>
          <p:nvPr/>
        </p:nvSpPr>
        <p:spPr>
          <a:xfrm>
            <a:off x="323850" y="3194040"/>
            <a:ext cx="8569201" cy="581840"/>
          </a:xfrm>
          <a:prstGeom prst="rect">
            <a:avLst/>
          </a:prstGeom>
          <a:noFill/>
          <a:ln>
            <a:noFill/>
          </a:ln>
        </p:spPr>
        <p:txBody>
          <a:bodyPr vert="horz" lIns="140400" tIns="0" rIns="144000" bIns="0" rtlCol="0">
            <a:noAutofit/>
          </a:bodyPr>
          <a:lstStyle/>
          <a:p>
            <a:pPr marL="361950" marR="0" lvl="0" indent="-3619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bg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de-CH" sz="2400" dirty="0" smtClean="0"/>
              <a:t>Need to understand how people become obese : genetic predispositions, cultural factors, socio-environment factors, social contagion?</a:t>
            </a:r>
            <a:endParaRPr kumimoji="0" lang="de-CH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Inhaltsplatzhalter 1"/>
          <p:cNvSpPr txBox="1">
            <a:spLocks/>
          </p:cNvSpPr>
          <p:nvPr/>
        </p:nvSpPr>
        <p:spPr>
          <a:xfrm>
            <a:off x="323849" y="4832726"/>
            <a:ext cx="8569201" cy="581840"/>
          </a:xfrm>
          <a:prstGeom prst="rect">
            <a:avLst/>
          </a:prstGeom>
          <a:noFill/>
          <a:ln>
            <a:noFill/>
          </a:ln>
        </p:spPr>
        <p:txBody>
          <a:bodyPr vert="horz" lIns="140400" tIns="0" rIns="144000" bIns="0" rtlCol="0">
            <a:noAutofit/>
          </a:bodyPr>
          <a:lstStyle/>
          <a:p>
            <a:pPr marL="361950" marR="0" lvl="0" indent="-3619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bg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de-CH" sz="2400" dirty="0" smtClean="0"/>
              <a:t>Christakis and Fowler (2007) argued that obesity spread through social network</a:t>
            </a:r>
          </a:p>
          <a:p>
            <a:pPr marL="361950" marR="0" lvl="0" indent="-3619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bg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de-CH" sz="2400" dirty="0" smtClean="0"/>
              <a:t>Research highly recognized  but widely controversial</a:t>
            </a:r>
          </a:p>
        </p:txBody>
      </p:sp>
      <p:sp>
        <p:nvSpPr>
          <p:cNvPr id="9" name="Isosceles Triangle 8"/>
          <p:cNvSpPr/>
          <p:nvPr/>
        </p:nvSpPr>
        <p:spPr>
          <a:xfrm rot="10800000">
            <a:off x="3848100" y="2762251"/>
            <a:ext cx="1447800" cy="228600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/>
          <p:cNvSpPr/>
          <p:nvPr/>
        </p:nvSpPr>
        <p:spPr>
          <a:xfrm rot="10800000">
            <a:off x="3848100" y="4508876"/>
            <a:ext cx="1447800" cy="228600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4706986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Research question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7" name="Inhaltsplatzhalter 1"/>
          <p:cNvSpPr txBox="1">
            <a:spLocks/>
          </p:cNvSpPr>
          <p:nvPr/>
        </p:nvSpPr>
        <p:spPr>
          <a:xfrm>
            <a:off x="323849" y="2066110"/>
            <a:ext cx="8569201" cy="3991790"/>
          </a:xfrm>
          <a:prstGeom prst="rect">
            <a:avLst/>
          </a:prstGeom>
          <a:noFill/>
          <a:ln>
            <a:noFill/>
          </a:ln>
        </p:spPr>
        <p:txBody>
          <a:bodyPr vert="horz" lIns="140400" tIns="0" rIns="144000" bIns="0" rtlCol="0">
            <a:noAutofit/>
          </a:bodyPr>
          <a:lstStyle/>
          <a:p>
            <a:pPr marL="361950" lvl="0" indent="-361950"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/>
            </a:pPr>
            <a:r>
              <a:rPr kumimoji="0" lang="de-CH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SISa </a:t>
            </a:r>
            <a:r>
              <a:rPr kumimoji="0" lang="de-CH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model </a:t>
            </a:r>
            <a:r>
              <a:rPr kumimoji="0" lang="de-CH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proposed by </a:t>
            </a:r>
            <a:r>
              <a:rPr lang="de-CH" sz="2400" dirty="0" smtClean="0"/>
              <a:t>Hill et al. (2010) </a:t>
            </a:r>
            <a:r>
              <a:rPr lang="de-CH" sz="2400" dirty="0" smtClean="0"/>
              <a:t>and </a:t>
            </a:r>
            <a:r>
              <a:rPr kumimoji="0" lang="de-CH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derived </a:t>
            </a:r>
            <a:r>
              <a:rPr kumimoji="0" lang="de-CH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from </a:t>
            </a:r>
            <a:r>
              <a:rPr kumimoji="0" lang="de-CH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SIS to allow for social contagion and  automatic infection</a:t>
            </a:r>
          </a:p>
          <a:p>
            <a:pPr marL="361950" lvl="0" indent="-361950"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/>
            </a:pPr>
            <a:r>
              <a:rPr lang="de-CH" sz="2400" dirty="0" smtClean="0"/>
              <a:t>Model applied to the longitudinal Framingham Heart Study dataset</a:t>
            </a:r>
            <a:endParaRPr kumimoji="0" lang="de-CH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1950" marR="0" lvl="0" indent="-3619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bg2"/>
              </a:buClr>
              <a:buSzTx/>
              <a:tabLst/>
              <a:defRPr/>
            </a:pPr>
            <a:endParaRPr kumimoji="0" lang="de-CH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1950" marR="0" lvl="0" indent="-3619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bg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de-CH" sz="2400" dirty="0" smtClean="0"/>
              <a:t>Can we replicate Hill et al. results applying to another dataset?</a:t>
            </a:r>
          </a:p>
          <a:p>
            <a:pPr marL="361950" marR="0" lvl="0" indent="-3619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bg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de-CH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Does obesity spread through social networks? What about other risk factors?</a:t>
            </a:r>
          </a:p>
          <a:p>
            <a:pPr marL="361950" marR="0" lvl="0" indent="-3619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bg2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de-CH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1950" marR="0" lvl="0" indent="-3619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bg2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de-CH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10800000">
            <a:off x="3848100" y="4114801"/>
            <a:ext cx="1447800" cy="228600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4706986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Presentation of the dataset and the SISa model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6527307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628A-2A40-4B37-B167-309C0EBB4BBF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24136632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Results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6527307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1E89-2EE0-4320-B5A2-F15E505D5862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3405807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Conclusion and outlook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6527307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th_praesentation_4zu3_ETH1">
  <a:themeElements>
    <a:clrScheme name="ETH Zuerich - Externe Kommunikation">
      <a:dk1>
        <a:sysClr val="windowText" lastClr="000000"/>
      </a:dk1>
      <a:lt1>
        <a:sysClr val="window" lastClr="FFFFFF"/>
      </a:lt1>
      <a:dk2>
        <a:srgbClr val="1269B0"/>
      </a:dk2>
      <a:lt2>
        <a:srgbClr val="1F407A"/>
      </a:lt2>
      <a:accent1>
        <a:srgbClr val="72791C"/>
      </a:accent1>
      <a:accent2>
        <a:srgbClr val="91056A"/>
      </a:accent2>
      <a:accent3>
        <a:srgbClr val="6F6F64"/>
      </a:accent3>
      <a:accent4>
        <a:srgbClr val="A8322D"/>
      </a:accent4>
      <a:accent5>
        <a:srgbClr val="007A96"/>
      </a:accent5>
      <a:accent6>
        <a:srgbClr val="956013"/>
      </a:accent6>
      <a:hlink>
        <a:srgbClr val="1269B0"/>
      </a:hlink>
      <a:folHlink>
        <a:srgbClr val="8CB63C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eth_praesentation_4zu3_ETH1</Template>
  <TotalTime>61</TotalTime>
  <Words>236</Words>
  <Application>Microsoft Office PowerPoint</Application>
  <PresentationFormat>On-screen Show (4:3)</PresentationFormat>
  <Paragraphs>58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eth_praesentation_4zu3_ETH1</vt:lpstr>
      <vt:lpstr> Social Contagion of Obesity</vt:lpstr>
      <vt:lpstr>Introduction and motivation of the project</vt:lpstr>
      <vt:lpstr>Better understanding obesity to design adequate intervention programs</vt:lpstr>
      <vt:lpstr>Research question </vt:lpstr>
      <vt:lpstr>Presentation of the dataset and the SISa model</vt:lpstr>
      <vt:lpstr>Slide 6</vt:lpstr>
      <vt:lpstr>Results</vt:lpstr>
      <vt:lpstr>Slide 8</vt:lpstr>
      <vt:lpstr>Conclusion and outlook</vt:lpstr>
      <vt:lpstr>References</vt:lpstr>
      <vt:lpstr>Slide 11</vt:lpstr>
      <vt:lpstr>Slide 12</vt:lpstr>
      <vt:lpstr>Slide 13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Contagion of Obesity</dc:title>
  <dc:creator>Emmanuel</dc:creator>
  <cp:lastModifiedBy>Emmanuel</cp:lastModifiedBy>
  <cp:revision>14</cp:revision>
  <cp:lastPrinted>2013-06-08T11:22:51Z</cp:lastPrinted>
  <dcterms:created xsi:type="dcterms:W3CDTF">2014-05-12T23:00:17Z</dcterms:created>
  <dcterms:modified xsi:type="dcterms:W3CDTF">2014-05-13T12:49:31Z</dcterms:modified>
</cp:coreProperties>
</file>