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70" r:id="rId4"/>
    <p:sldId id="271" r:id="rId5"/>
    <p:sldId id="266" r:id="rId6"/>
    <p:sldId id="261" r:id="rId7"/>
    <p:sldId id="272" r:id="rId8"/>
    <p:sldId id="267" r:id="rId9"/>
    <p:sldId id="273" r:id="rId10"/>
    <p:sldId id="274" r:id="rId11"/>
    <p:sldId id="275" r:id="rId12"/>
    <p:sldId id="268" r:id="rId13"/>
    <p:sldId id="269" r:id="rId14"/>
    <p:sldId id="263" r:id="rId15"/>
    <p:sldId id="264" r:id="rId16"/>
    <p:sldId id="265" r:id="rId17"/>
  </p:sldIdLst>
  <p:sldSz cx="9144000" cy="6858000" type="screen4x3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407A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15620"/>
    <p:restoredTop sz="84767" autoAdjust="0"/>
  </p:normalViewPr>
  <p:slideViewPr>
    <p:cSldViewPr snapToGrid="0" snapToObjects="1">
      <p:cViewPr>
        <p:scale>
          <a:sx n="50" d="100"/>
          <a:sy n="50" d="100"/>
        </p:scale>
        <p:origin x="-1722" y="-336"/>
      </p:cViewPr>
      <p:guideLst>
        <p:guide orient="horz" pos="391"/>
        <p:guide orient="horz" pos="1275"/>
        <p:guide orient="horz" pos="3929"/>
        <p:guide orient="horz" pos="2160"/>
        <p:guide orient="horz" pos="3045"/>
        <p:guide orient="horz" pos="4269"/>
        <p:guide orient="horz" pos="3974"/>
        <p:guide pos="204"/>
        <p:guide pos="555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l">
              <a:defRPr sz="13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5" y="1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r">
              <a:defRPr sz="1300"/>
            </a:lvl1pPr>
          </a:lstStyle>
          <a:p>
            <a:fld id="{BCDB334D-D17F-49C4-91DD-37BB7E818209}" type="datetimeFigureOut">
              <a:rPr lang="de-CH" smtClean="0"/>
              <a:pPr/>
              <a:t>13.05.2014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0" tIns="49520" rIns="99040" bIns="495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vert="horz" lIns="99040" tIns="49520" rIns="99040" bIns="495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l">
              <a:defRPr sz="13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5" y="9721107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r">
              <a:defRPr sz="1300"/>
            </a:lvl1pPr>
          </a:lstStyle>
          <a:p>
            <a:fld id="{A51C0C35-A9A2-4EFD-9BAF-1E52E29E03D1}" type="slidenum">
              <a:rPr lang="de-CH" smtClean="0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="" xmlns:p14="http://schemas.microsoft.com/office/powerpoint/2010/main" val="277359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4563876"/>
            <a:ext cx="8496300" cy="1673412"/>
          </a:xfrm>
          <a:solidFill>
            <a:schemeClr val="bg2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F4FBE-0522-49A2-A01E-13F521B4C0B7}" type="datetime1">
              <a:rPr lang="de-DE" smtClean="0"/>
              <a:pPr/>
              <a:t>13.05.2014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572000" y="6308726"/>
            <a:ext cx="3208613" cy="468312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((Vorname Nachname))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528" t="19025" r="112" b="21320"/>
          <a:stretch/>
        </p:blipFill>
        <p:spPr>
          <a:xfrm>
            <a:off x="323850" y="620713"/>
            <a:ext cx="8496300" cy="2808287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3429000"/>
            <a:ext cx="8496300" cy="1152128"/>
          </a:xfrm>
          <a:solidFill>
            <a:schemeClr val="bg2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8260099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apitelauftak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23850" y="612000"/>
            <a:ext cx="8496300" cy="5616575"/>
          </a:xfrm>
          <a:solidFill>
            <a:schemeClr val="tx1"/>
          </a:solidFill>
        </p:spPr>
        <p:txBody>
          <a:bodyPr lIns="144000" tIns="450000" bIns="0" anchor="t" anchorCtr="0"/>
          <a:lstStyle>
            <a:lvl1pPr>
              <a:lnSpc>
                <a:spcPct val="113000"/>
              </a:lnSpc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 und Hintergrundfarbe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F6098-E9E1-42B4-9C80-2F52B9453439}" type="datetime1">
              <a:rPr lang="de-DE" smtClean="0"/>
              <a:pPr/>
              <a:t>13.05.2014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572000" y="6308726"/>
            <a:ext cx="3208613" cy="468312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((Vorname Nachname))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74804412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5"/>
            <a:ext cx="8496300" cy="1013969"/>
          </a:xfrm>
          <a:solidFill>
            <a:schemeClr val="bg2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3"/>
            <a:ext cx="8496300" cy="427535"/>
          </a:xfrm>
          <a:solidFill>
            <a:schemeClr val="bg2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97BD4-0686-495C-8D8F-54DB8CB790DF}" type="datetime1">
              <a:rPr lang="de-DE" smtClean="0"/>
              <a:pPr/>
              <a:t>13.05.2014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572000" y="6308726"/>
            <a:ext cx="3208613" cy="468312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((Vorname Nachname))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849630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</p:spTree>
    <p:extLst>
      <p:ext uri="{BB962C8B-B14F-4D97-AF65-F5344CB8AC3E}">
        <p14:creationId xmlns="" xmlns:p14="http://schemas.microsoft.com/office/powerpoint/2010/main" val="8260099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5"/>
            <a:ext cx="849630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3"/>
            <a:ext cx="849630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97BD4-0686-495C-8D8F-54DB8CB790DF}" type="datetime1">
              <a:rPr lang="de-DE" smtClean="0"/>
              <a:pPr/>
              <a:t>13.05.2014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572000" y="6308726"/>
            <a:ext cx="3208613" cy="468312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((Vorname Nachname))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849630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</p:spTree>
    <p:extLst>
      <p:ext uri="{BB962C8B-B14F-4D97-AF65-F5344CB8AC3E}">
        <p14:creationId xmlns="" xmlns:p14="http://schemas.microsoft.com/office/powerpoint/2010/main" val="14902917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620714"/>
            <a:ext cx="8496298" cy="465726"/>
          </a:xfrm>
          <a:solidFill>
            <a:schemeClr val="bg1"/>
          </a:solidFill>
          <a:ln>
            <a:noFill/>
          </a:ln>
        </p:spPr>
        <p:txBody>
          <a:bodyPr lIns="144000" tIns="108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142875" y="152400"/>
            <a:ext cx="8858250" cy="612775"/>
            <a:chOff x="142875" y="152400"/>
            <a:chExt cx="8858250" cy="612775"/>
          </a:xfrm>
        </p:grpSpPr>
        <p:sp>
          <p:nvSpPr>
            <p:cNvPr id="7" name="Rechteck 6"/>
            <p:cNvSpPr/>
            <p:nvPr userDrawn="1"/>
          </p:nvSpPr>
          <p:spPr>
            <a:xfrm>
              <a:off x="142875" y="152400"/>
              <a:ext cx="8858250" cy="46831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9" name="Rechteck 8"/>
            <p:cNvSpPr/>
            <p:nvPr userDrawn="1"/>
          </p:nvSpPr>
          <p:spPr>
            <a:xfrm>
              <a:off x="142875" y="597694"/>
              <a:ext cx="180975" cy="16748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1" name="Rechteck 10"/>
            <p:cNvSpPr/>
            <p:nvPr userDrawn="1"/>
          </p:nvSpPr>
          <p:spPr>
            <a:xfrm>
              <a:off x="8820150" y="597693"/>
              <a:ext cx="180975" cy="16748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12" name="Bild 18" descr="g_eth_logo_kurz_neg_Schutzraum.eps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</p:spPr>
        </p:pic>
      </p:grp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1063254"/>
            <a:ext cx="8496299" cy="960809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19807231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23850" y="2024064"/>
            <a:ext cx="8496300" cy="421004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F6CB8-9391-4BED-909F-C47A979AE1C4}" type="datetime1">
              <a:rPr lang="de-DE" smtClean="0"/>
              <a:pPr/>
              <a:t>13.05.2014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572000" y="6308726"/>
            <a:ext cx="3208613" cy="468312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((Vorname Nachname))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0" y="2024063"/>
            <a:ext cx="4104000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16016" y="2024063"/>
            <a:ext cx="410413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1628A-2A40-4B37-B167-309C0EBB4BBF}" type="datetime1">
              <a:rPr lang="de-DE" smtClean="0"/>
              <a:pPr/>
              <a:t>13.05.2014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572000" y="6308726"/>
            <a:ext cx="3208613" cy="468312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((Vorname Nachname))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E1E89-2EE0-4320-B5A2-F15E505D5862}" type="datetime1">
              <a:rPr lang="de-DE" smtClean="0"/>
              <a:pPr/>
              <a:t>13.05.2014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4572000" y="6308726"/>
            <a:ext cx="3208613" cy="468312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((Vorname Nachname))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60B62-60FD-48EF-B2F4-6E7265AD3459}" type="datetime1">
              <a:rPr lang="de-DE" smtClean="0"/>
              <a:pPr/>
              <a:t>13.05.2014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572000" y="6308726"/>
            <a:ext cx="3208613" cy="468312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((Vorname Nachname))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849630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</p:spTree>
    <p:extLst>
      <p:ext uri="{BB962C8B-B14F-4D97-AF65-F5344CB8AC3E}">
        <p14:creationId xmlns="" xmlns:p14="http://schemas.microsoft.com/office/powerpoint/2010/main" val="13538962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auftakt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A91D9-FBFE-4ACC-A99A-BC74A6E03CC5}" type="datetime1">
              <a:rPr lang="de-DE" smtClean="0"/>
              <a:pPr/>
              <a:t>13.05.2014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572000" y="6308726"/>
            <a:ext cx="3208613" cy="468312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((Vorname Nachname))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 hasCustomPrompt="1"/>
          </p:nvPr>
        </p:nvSpPr>
        <p:spPr>
          <a:xfrm>
            <a:off x="323850" y="1565138"/>
            <a:ext cx="8496300" cy="4672150"/>
          </a:xfrm>
          <a:solidFill>
            <a:schemeClr val="tx1"/>
          </a:solidFill>
        </p:spPr>
        <p:txBody>
          <a:bodyPr lIns="144000" tIns="450000"/>
          <a:lstStyle>
            <a:lvl1pPr marL="0" indent="0">
              <a:lnSpc>
                <a:spcPct val="114000"/>
              </a:lnSpc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Inhalt und Hintergrundfarbe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23850" y="612000"/>
            <a:ext cx="8496300" cy="972000"/>
          </a:xfrm>
          <a:solidFill>
            <a:schemeClr val="tx1"/>
          </a:solidFill>
        </p:spPr>
        <p:txBody>
          <a:bodyPr lIns="140400"/>
          <a:lstStyle>
            <a:lvl1pPr>
              <a:lnSpc>
                <a:spcPct val="100000"/>
              </a:lnSpc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 und Hintergrundfarbe bearbeiten</a:t>
            </a:r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32629627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ieren 10"/>
          <p:cNvGrpSpPr/>
          <p:nvPr/>
        </p:nvGrpSpPr>
        <p:grpSpPr>
          <a:xfrm>
            <a:off x="142874" y="152400"/>
            <a:ext cx="8859601" cy="612775"/>
            <a:chOff x="142874" y="152400"/>
            <a:chExt cx="8859601" cy="612775"/>
          </a:xfrm>
        </p:grpSpPr>
        <p:sp>
          <p:nvSpPr>
            <p:cNvPr id="24" name="Rechteck 23"/>
            <p:cNvSpPr/>
            <p:nvPr userDrawn="1"/>
          </p:nvSpPr>
          <p:spPr>
            <a:xfrm>
              <a:off x="142875" y="152400"/>
              <a:ext cx="8859600" cy="4716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5" name="Rechteck 24"/>
            <p:cNvSpPr/>
            <p:nvPr userDrawn="1"/>
          </p:nvSpPr>
          <p:spPr>
            <a:xfrm>
              <a:off x="142874" y="597694"/>
              <a:ext cx="187200" cy="16748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6" name="Rechteck 25"/>
            <p:cNvSpPr/>
            <p:nvPr userDrawn="1"/>
          </p:nvSpPr>
          <p:spPr>
            <a:xfrm>
              <a:off x="8814997" y="597693"/>
              <a:ext cx="187200" cy="16748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27" name="Bild 18" descr="g_eth_logo_kurz_neg_Schutzraum.eps"/>
            <p:cNvPicPr>
              <a:picLocks noChangeAspect="1"/>
            </p:cNvPicPr>
            <p:nvPr userDrawn="1"/>
          </p:nvPicPr>
          <p:blipFill>
            <a:blip r:embed="rId1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</p:spPr>
        </p:pic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937624" y="6308726"/>
            <a:ext cx="61206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BD23B19E-8C35-419D-B8B2-87612A89E43F}" type="datetime1">
              <a:rPr lang="de-DE" smtClean="0"/>
              <a:pPr/>
              <a:t>13.05.2014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26351" y="6308726"/>
            <a:ext cx="2667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8483938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6" name="Textfeld 15"/>
          <p:cNvSpPr txBox="1"/>
          <p:nvPr/>
        </p:nvSpPr>
        <p:spPr>
          <a:xfrm>
            <a:off x="8559849" y="6300190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 smtClean="0"/>
              <a:t>|</a:t>
            </a:r>
            <a:endParaRPr lang="de-CH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7834508" y="6300189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 smtClean="0"/>
              <a:t>|</a:t>
            </a:r>
            <a:endParaRPr lang="de-CH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23850" y="620714"/>
            <a:ext cx="849630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0400" tIns="0" rIns="144000" bIns="0" rtlCol="0" anchor="b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7" r:id="rId3"/>
    <p:sldLayoutId id="2147483666" r:id="rId4"/>
    <p:sldLayoutId id="2147483650" r:id="rId5"/>
    <p:sldLayoutId id="2147483652" r:id="rId6"/>
    <p:sldLayoutId id="2147483655" r:id="rId7"/>
    <p:sldLayoutId id="2147483665" r:id="rId8"/>
    <p:sldLayoutId id="2147483664" r:id="rId9"/>
    <p:sldLayoutId id="2147483663" r:id="rId10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bg2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bg2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bg2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bg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bg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Lecture with Computer Exercises:</a:t>
            </a:r>
          </a:p>
          <a:p>
            <a:r>
              <a:rPr lang="en-GB" dirty="0" smtClean="0"/>
              <a:t>Modelling and Simulating Social Systems with MATLAB</a:t>
            </a:r>
          </a:p>
          <a:p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F4FBE-0522-49A2-A01E-13F521B4C0B7}" type="datetime1">
              <a:rPr lang="de-DE" smtClean="0"/>
              <a:pPr/>
              <a:t>13.05.2014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914400" y="6308726"/>
            <a:ext cx="6866213" cy="468312"/>
          </a:xfrm>
        </p:spPr>
        <p:txBody>
          <a:bodyPr/>
          <a:lstStyle/>
          <a:p>
            <a:r>
              <a:rPr lang="de-DE" dirty="0" smtClean="0"/>
              <a:t>Amr  Ahmed, Elise Ledieu, François Wirz, Emmanuel Munich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</a:t>
            </a:fld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	Social Contagion of Obesity</a:t>
            </a:r>
            <a:endParaRPr lang="de-CH" dirty="0"/>
          </a:p>
        </p:txBody>
      </p:sp>
    </p:spTree>
    <p:extLst>
      <p:ext uri="{BB962C8B-B14F-4D97-AF65-F5344CB8AC3E}">
        <p14:creationId xmlns="" xmlns:p14="http://schemas.microsoft.com/office/powerpoint/2010/main" val="9253319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1628A-2A40-4B37-B167-309C0EBB4BBF}" type="datetime1">
              <a:rPr lang="de-DE" smtClean="0"/>
              <a:pPr/>
              <a:t>13.05.2014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((Vorname Nachname))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Simulation using different a parameters</a:t>
            </a:r>
            <a:endParaRPr lang="de-CH" dirty="0"/>
          </a:p>
        </p:txBody>
      </p:sp>
    </p:spTree>
    <p:extLst>
      <p:ext uri="{BB962C8B-B14F-4D97-AF65-F5344CB8AC3E}">
        <p14:creationId xmlns="" xmlns:p14="http://schemas.microsoft.com/office/powerpoint/2010/main" val="24136632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1628A-2A40-4B37-B167-309C0EBB4BBF}" type="datetime1">
              <a:rPr lang="de-DE" smtClean="0"/>
              <a:pPr/>
              <a:t>13.05.2014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((Vorname Nachname))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11</a:t>
            </a:fld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Social contagion</a:t>
            </a:r>
            <a:r>
              <a:rPr lang="de-CH" smtClean="0"/>
              <a:t>, homophily, confounding</a:t>
            </a:r>
            <a:endParaRPr lang="de-CH" dirty="0"/>
          </a:p>
        </p:txBody>
      </p:sp>
      <p:sp>
        <p:nvSpPr>
          <p:cNvPr id="8" name="Rectangle 7"/>
          <p:cNvSpPr/>
          <p:nvPr/>
        </p:nvSpPr>
        <p:spPr>
          <a:xfrm>
            <a:off x="571500" y="2024063"/>
            <a:ext cx="2095500" cy="1260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2000" b="1" dirty="0" smtClean="0"/>
              <a:t>Social contagion</a:t>
            </a:r>
            <a:endParaRPr lang="en-GB" sz="2000" b="1" dirty="0"/>
          </a:p>
        </p:txBody>
      </p:sp>
      <p:sp>
        <p:nvSpPr>
          <p:cNvPr id="9" name="Rectangle 8"/>
          <p:cNvSpPr/>
          <p:nvPr/>
        </p:nvSpPr>
        <p:spPr>
          <a:xfrm>
            <a:off x="571500" y="3357563"/>
            <a:ext cx="2095500" cy="1260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2000" b="1" dirty="0" err="1" smtClean="0"/>
              <a:t>Homophily</a:t>
            </a:r>
            <a:endParaRPr lang="en-GB" sz="2000" b="1" dirty="0"/>
          </a:p>
        </p:txBody>
      </p:sp>
      <p:sp>
        <p:nvSpPr>
          <p:cNvPr id="10" name="Rectangle 9"/>
          <p:cNvSpPr/>
          <p:nvPr/>
        </p:nvSpPr>
        <p:spPr>
          <a:xfrm>
            <a:off x="571500" y="4691063"/>
            <a:ext cx="2095500" cy="1260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2000" b="1" dirty="0" err="1" smtClean="0"/>
              <a:t>Confounding</a:t>
            </a:r>
            <a:endParaRPr lang="en-GB" sz="2000" b="1" dirty="0"/>
          </a:p>
        </p:txBody>
      </p:sp>
      <p:sp>
        <p:nvSpPr>
          <p:cNvPr id="13" name="Inhaltsplatzhalter 1"/>
          <p:cNvSpPr txBox="1">
            <a:spLocks/>
          </p:cNvSpPr>
          <p:nvPr/>
        </p:nvSpPr>
        <p:spPr>
          <a:xfrm>
            <a:off x="2971799" y="2024063"/>
            <a:ext cx="5848351" cy="1260000"/>
          </a:xfrm>
          <a:prstGeom prst="rect">
            <a:avLst/>
          </a:prstGeom>
          <a:noFill/>
          <a:ln>
            <a:noFill/>
          </a:ln>
        </p:spPr>
        <p:txBody>
          <a:bodyPr vert="horz" lIns="140400" tIns="0" rIns="144000" bIns="0" rtlCol="0">
            <a:noAutofit/>
          </a:bodyPr>
          <a:lstStyle/>
          <a:p>
            <a:pPr marL="361950" lvl="0" indent="-361950">
              <a:spcBef>
                <a:spcPts val="500"/>
              </a:spcBef>
              <a:buClr>
                <a:schemeClr val="bg2"/>
              </a:buClr>
              <a:buFont typeface="Wingdings" pitchFamily="2" charset="2"/>
              <a:buChar char="§"/>
              <a:defRPr/>
            </a:pPr>
            <a:endParaRPr kumimoji="0" lang="de-CH" sz="24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Inhaltsplatzhalter 1"/>
          <p:cNvSpPr txBox="1">
            <a:spLocks/>
          </p:cNvSpPr>
          <p:nvPr/>
        </p:nvSpPr>
        <p:spPr>
          <a:xfrm>
            <a:off x="2971799" y="3357563"/>
            <a:ext cx="5848351" cy="1260000"/>
          </a:xfrm>
          <a:prstGeom prst="rect">
            <a:avLst/>
          </a:prstGeom>
          <a:noFill/>
          <a:ln>
            <a:noFill/>
          </a:ln>
        </p:spPr>
        <p:txBody>
          <a:bodyPr vert="horz" lIns="140400" tIns="0" rIns="144000" bIns="0" rtlCol="0">
            <a:noAutofit/>
          </a:bodyPr>
          <a:lstStyle/>
          <a:p>
            <a:pPr marL="361950" lvl="0" indent="-361950">
              <a:spcBef>
                <a:spcPts val="500"/>
              </a:spcBef>
              <a:buClr>
                <a:schemeClr val="bg2"/>
              </a:buClr>
              <a:buFont typeface="Wingdings" pitchFamily="2" charset="2"/>
              <a:buChar char="§"/>
              <a:defRPr/>
            </a:pPr>
            <a:r>
              <a:rPr kumimoji="0" lang="de-CH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Social homophily</a:t>
            </a:r>
          </a:p>
          <a:p>
            <a:pPr marL="361950" lvl="0" indent="-361950">
              <a:spcBef>
                <a:spcPts val="500"/>
              </a:spcBef>
              <a:buClr>
                <a:schemeClr val="bg2"/>
              </a:buClr>
              <a:buFont typeface="Wingdings" pitchFamily="2" charset="2"/>
              <a:buChar char="§"/>
              <a:defRPr/>
            </a:pPr>
            <a:r>
              <a:rPr lang="de-CH" sz="2000" dirty="0" smtClean="0"/>
              <a:t>Weight homophily</a:t>
            </a:r>
            <a:endParaRPr kumimoji="0" lang="de-CH" sz="20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Inhaltsplatzhalter 1"/>
          <p:cNvSpPr txBox="1">
            <a:spLocks/>
          </p:cNvSpPr>
          <p:nvPr/>
        </p:nvSpPr>
        <p:spPr>
          <a:xfrm>
            <a:off x="2971799" y="4691063"/>
            <a:ext cx="5848351" cy="1260000"/>
          </a:xfrm>
          <a:prstGeom prst="rect">
            <a:avLst/>
          </a:prstGeom>
          <a:noFill/>
          <a:ln>
            <a:noFill/>
          </a:ln>
        </p:spPr>
        <p:txBody>
          <a:bodyPr vert="horz" lIns="140400" tIns="0" rIns="144000" bIns="0" rtlCol="0">
            <a:noAutofit/>
          </a:bodyPr>
          <a:lstStyle/>
          <a:p>
            <a:pPr marL="361950" lvl="0" indent="-361950">
              <a:spcBef>
                <a:spcPts val="500"/>
              </a:spcBef>
              <a:buClr>
                <a:schemeClr val="bg2"/>
              </a:buClr>
              <a:buFont typeface="Wingdings" pitchFamily="2" charset="2"/>
              <a:buChar char="§"/>
              <a:defRPr/>
            </a:pPr>
            <a:endParaRPr kumimoji="0" lang="de-CH" sz="24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Inhaltsplatzhalter 1"/>
          <p:cNvSpPr txBox="1">
            <a:spLocks/>
          </p:cNvSpPr>
          <p:nvPr/>
        </p:nvSpPr>
        <p:spPr>
          <a:xfrm>
            <a:off x="2971799" y="2024063"/>
            <a:ext cx="5848351" cy="1260000"/>
          </a:xfrm>
          <a:prstGeom prst="rect">
            <a:avLst/>
          </a:prstGeom>
          <a:noFill/>
          <a:ln>
            <a:noFill/>
          </a:ln>
        </p:spPr>
        <p:txBody>
          <a:bodyPr vert="horz" lIns="140400" tIns="0" rIns="144000" bIns="0" rtlCol="0">
            <a:noAutofit/>
          </a:bodyPr>
          <a:lstStyle/>
          <a:p>
            <a:pPr marL="361950" lvl="0" indent="-361950">
              <a:spcBef>
                <a:spcPts val="500"/>
              </a:spcBef>
              <a:buClr>
                <a:schemeClr val="bg2"/>
              </a:buClr>
              <a:buFont typeface="Wingdings" pitchFamily="2" charset="2"/>
              <a:buChar char="§"/>
              <a:defRPr/>
            </a:pPr>
            <a:r>
              <a:rPr kumimoji="0" lang="de-CH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...</a:t>
            </a:r>
            <a:endParaRPr kumimoji="0" lang="de-CH" sz="20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" name="Inhaltsplatzhalter 1"/>
          <p:cNvSpPr txBox="1">
            <a:spLocks/>
          </p:cNvSpPr>
          <p:nvPr/>
        </p:nvSpPr>
        <p:spPr>
          <a:xfrm>
            <a:off x="2971799" y="4691063"/>
            <a:ext cx="5848351" cy="1260000"/>
          </a:xfrm>
          <a:prstGeom prst="rect">
            <a:avLst/>
          </a:prstGeom>
          <a:noFill/>
          <a:ln>
            <a:noFill/>
          </a:ln>
        </p:spPr>
        <p:txBody>
          <a:bodyPr vert="horz" lIns="140400" tIns="0" rIns="144000" bIns="0" rtlCol="0">
            <a:noAutofit/>
          </a:bodyPr>
          <a:lstStyle/>
          <a:p>
            <a:pPr marL="361950" lvl="0" indent="-361950">
              <a:spcBef>
                <a:spcPts val="500"/>
              </a:spcBef>
              <a:buClr>
                <a:schemeClr val="bg2"/>
              </a:buClr>
              <a:buFont typeface="Wingdings" pitchFamily="2" charset="2"/>
              <a:buChar char="§"/>
              <a:defRPr/>
            </a:pPr>
            <a:r>
              <a:rPr kumimoji="0" lang="de-CH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Household income</a:t>
            </a:r>
            <a:endParaRPr kumimoji="0" lang="de-CH" sz="20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136632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Conclusion and outlook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97BD4-0686-495C-8D8F-54DB8CB790DF}" type="datetime1">
              <a:rPr lang="de-DE" smtClean="0"/>
              <a:pPr/>
              <a:t>13.05.2014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((Vorname Nachname))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26527307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References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97BD4-0686-495C-8D8F-54DB8CB790DF}" type="datetime1">
              <a:rPr lang="de-DE" smtClean="0"/>
              <a:pPr/>
              <a:t>13.05.2014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((Vorname Nachname))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26527307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60B62-60FD-48EF-B2F4-6E7265AD3459}" type="datetime1">
              <a:rPr lang="de-DE" smtClean="0"/>
              <a:pPr/>
              <a:t>13.05.2014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((Vorname Nachname))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14</a:t>
            </a:fld>
            <a:endParaRPr lang="de-DE"/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="" xmlns:p14="http://schemas.microsoft.com/office/powerpoint/2010/main" val="3942276668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A91D9-FBFE-4ACC-A99A-BC74A6E03CC5}" type="datetime1">
              <a:rPr lang="de-DE" smtClean="0"/>
              <a:pPr/>
              <a:t>13.05.2014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((Vorname Nachname))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15</a:t>
            </a:fld>
            <a:endParaRPr lang="de-DE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="" xmlns:p14="http://schemas.microsoft.com/office/powerpoint/2010/main" val="1021420575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F6098-E9E1-42B4-9C80-2F52B9453439}" type="datetime1">
              <a:rPr lang="de-DE" smtClean="0"/>
              <a:pPr/>
              <a:t>13.05.2014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((Vorname Nachname))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16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299640975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Introduction and motivation of the project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97BD4-0686-495C-8D8F-54DB8CB790DF}" type="datetime1">
              <a:rPr lang="de-DE" smtClean="0"/>
              <a:pPr/>
              <a:t>13.05.2014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((Vorname Nachname))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26527307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F6CB8-9391-4BED-909F-C47A979AE1C4}" type="datetime1">
              <a:rPr lang="de-DE" smtClean="0"/>
              <a:pPr/>
              <a:t>13.05.2014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((Vorname Nachname))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Better understanding obesity to design adequate intervention programs</a:t>
            </a:r>
            <a:endParaRPr lang="de-CH" dirty="0"/>
          </a:p>
        </p:txBody>
      </p:sp>
      <p:sp>
        <p:nvSpPr>
          <p:cNvPr id="7" name="Inhaltsplatzhalter 1"/>
          <p:cNvSpPr txBox="1">
            <a:spLocks/>
          </p:cNvSpPr>
          <p:nvPr/>
        </p:nvSpPr>
        <p:spPr>
          <a:xfrm>
            <a:off x="323849" y="2066110"/>
            <a:ext cx="8569201" cy="581840"/>
          </a:xfrm>
          <a:prstGeom prst="rect">
            <a:avLst/>
          </a:prstGeom>
          <a:noFill/>
          <a:ln>
            <a:noFill/>
          </a:ln>
        </p:spPr>
        <p:txBody>
          <a:bodyPr vert="horz" lIns="140400" tIns="0" rIns="144000" bIns="0" rtlCol="0">
            <a:noAutofit/>
          </a:bodyPr>
          <a:lstStyle/>
          <a:p>
            <a:pPr marL="361950" marR="0" lvl="0" indent="-36195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bg2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de-CH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Obesity causes 300‘000 deaths annually in the US (Flegal, 2004)</a:t>
            </a:r>
          </a:p>
        </p:txBody>
      </p:sp>
      <p:sp>
        <p:nvSpPr>
          <p:cNvPr id="12" name="Inhaltsplatzhalter 1"/>
          <p:cNvSpPr txBox="1">
            <a:spLocks/>
          </p:cNvSpPr>
          <p:nvPr/>
        </p:nvSpPr>
        <p:spPr>
          <a:xfrm>
            <a:off x="323850" y="3194040"/>
            <a:ext cx="8569201" cy="581840"/>
          </a:xfrm>
          <a:prstGeom prst="rect">
            <a:avLst/>
          </a:prstGeom>
          <a:noFill/>
          <a:ln>
            <a:noFill/>
          </a:ln>
        </p:spPr>
        <p:txBody>
          <a:bodyPr vert="horz" lIns="140400" tIns="0" rIns="144000" bIns="0" rtlCol="0">
            <a:noAutofit/>
          </a:bodyPr>
          <a:lstStyle/>
          <a:p>
            <a:pPr marL="361950" marR="0" lvl="0" indent="-36195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bg2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de-CH" sz="2400" dirty="0" smtClean="0"/>
              <a:t>Need to understand how people become obese : genetic predispositions, cultural factors, socio-environment factors, social contagion?</a:t>
            </a:r>
            <a:endParaRPr kumimoji="0" lang="de-CH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Inhaltsplatzhalter 1"/>
          <p:cNvSpPr txBox="1">
            <a:spLocks/>
          </p:cNvSpPr>
          <p:nvPr/>
        </p:nvSpPr>
        <p:spPr>
          <a:xfrm>
            <a:off x="323849" y="4832726"/>
            <a:ext cx="8569201" cy="581840"/>
          </a:xfrm>
          <a:prstGeom prst="rect">
            <a:avLst/>
          </a:prstGeom>
          <a:noFill/>
          <a:ln>
            <a:noFill/>
          </a:ln>
        </p:spPr>
        <p:txBody>
          <a:bodyPr vert="horz" lIns="140400" tIns="0" rIns="144000" bIns="0" rtlCol="0">
            <a:noAutofit/>
          </a:bodyPr>
          <a:lstStyle/>
          <a:p>
            <a:pPr marL="361950" marR="0" lvl="0" indent="-36195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bg2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de-CH" sz="2400" dirty="0" smtClean="0"/>
              <a:t>Christakis and Fowler (2007) argued that obesity spread through social network</a:t>
            </a:r>
          </a:p>
          <a:p>
            <a:pPr marL="361950" marR="0" lvl="0" indent="-36195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bg2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de-CH" sz="2400" dirty="0" smtClean="0"/>
              <a:t>Research highly recognized  but widely controversial</a:t>
            </a:r>
          </a:p>
        </p:txBody>
      </p:sp>
      <p:sp>
        <p:nvSpPr>
          <p:cNvPr id="9" name="Isosceles Triangle 8"/>
          <p:cNvSpPr/>
          <p:nvPr/>
        </p:nvSpPr>
        <p:spPr>
          <a:xfrm rot="10800000">
            <a:off x="3848100" y="2762251"/>
            <a:ext cx="1447800" cy="228600"/>
          </a:xfrm>
          <a:prstGeom prst="triangl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Isosceles Triangle 9"/>
          <p:cNvSpPr/>
          <p:nvPr/>
        </p:nvSpPr>
        <p:spPr>
          <a:xfrm rot="10800000">
            <a:off x="3848100" y="4508876"/>
            <a:ext cx="1447800" cy="228600"/>
          </a:xfrm>
          <a:prstGeom prst="triangl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4706986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F6CB8-9391-4BED-909F-C47A979AE1C4}" type="datetime1">
              <a:rPr lang="de-DE" smtClean="0"/>
              <a:pPr/>
              <a:t>13.05.2014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((Vorname Nachname))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Research question</a:t>
            </a:r>
            <a:br>
              <a:rPr lang="de-CH" dirty="0" smtClean="0"/>
            </a:br>
            <a:endParaRPr lang="de-CH" dirty="0"/>
          </a:p>
        </p:txBody>
      </p:sp>
      <p:sp>
        <p:nvSpPr>
          <p:cNvPr id="7" name="Inhaltsplatzhalter 1"/>
          <p:cNvSpPr txBox="1">
            <a:spLocks/>
          </p:cNvSpPr>
          <p:nvPr/>
        </p:nvSpPr>
        <p:spPr>
          <a:xfrm>
            <a:off x="323849" y="1647010"/>
            <a:ext cx="8569201" cy="3991790"/>
          </a:xfrm>
          <a:prstGeom prst="rect">
            <a:avLst/>
          </a:prstGeom>
          <a:noFill/>
          <a:ln>
            <a:noFill/>
          </a:ln>
        </p:spPr>
        <p:txBody>
          <a:bodyPr vert="horz" lIns="140400" tIns="0" rIns="144000" bIns="0" rtlCol="0">
            <a:noAutofit/>
          </a:bodyPr>
          <a:lstStyle/>
          <a:p>
            <a:pPr marL="361950" lvl="0" indent="-361950">
              <a:spcBef>
                <a:spcPts val="500"/>
              </a:spcBef>
              <a:buClr>
                <a:schemeClr val="bg2"/>
              </a:buClr>
              <a:buFont typeface="Wingdings" pitchFamily="2" charset="2"/>
              <a:buChar char="§"/>
              <a:defRPr/>
            </a:pPr>
            <a:r>
              <a:rPr kumimoji="0" lang="de-CH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SISa model proposed by </a:t>
            </a:r>
            <a:r>
              <a:rPr lang="de-CH" sz="2400" dirty="0" smtClean="0"/>
              <a:t>Hill et al. (2010) and </a:t>
            </a:r>
            <a:r>
              <a:rPr kumimoji="0" lang="de-CH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derived from SIS to allow for social contagion and  automatic infection</a:t>
            </a:r>
          </a:p>
          <a:p>
            <a:pPr marL="361950" lvl="0" indent="-361950">
              <a:spcBef>
                <a:spcPts val="500"/>
              </a:spcBef>
              <a:buClr>
                <a:schemeClr val="bg2"/>
              </a:buClr>
              <a:buFont typeface="Wingdings" pitchFamily="2" charset="2"/>
              <a:buChar char="§"/>
              <a:defRPr/>
            </a:pPr>
            <a:r>
              <a:rPr lang="de-CH" sz="2400" dirty="0" smtClean="0"/>
              <a:t>Model applied to the longitudinal Framingham Heart Study dataset</a:t>
            </a:r>
            <a:endParaRPr kumimoji="0" lang="de-CH" sz="24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1950" marR="0" lvl="0" indent="-36195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bg2"/>
              </a:buClr>
              <a:buSzTx/>
              <a:tabLst/>
              <a:defRPr/>
            </a:pPr>
            <a:endParaRPr kumimoji="0" lang="de-CH" sz="24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1950" marR="0" lvl="0" indent="-36195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bg2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de-CH" sz="2400" dirty="0" smtClean="0"/>
              <a:t>Can we replicate Hill et al. results applying to another dataset?</a:t>
            </a:r>
          </a:p>
          <a:p>
            <a:pPr marL="361950" marR="0" lvl="0" indent="-36195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bg2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de-CH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Does obesity spread through social networks? Is there any automatic infection?</a:t>
            </a:r>
          </a:p>
          <a:p>
            <a:pPr marL="361950" marR="0" lvl="0" indent="-36195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bg2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de-CH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What about other risk factors?</a:t>
            </a:r>
          </a:p>
          <a:p>
            <a:pPr marL="361950" marR="0" lvl="0" indent="-36195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bg2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de-CH" sz="24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1950" marR="0" lvl="0" indent="-36195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bg2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de-CH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10800000">
            <a:off x="3848100" y="3695701"/>
            <a:ext cx="1447800" cy="228600"/>
          </a:xfrm>
          <a:prstGeom prst="triangl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4706986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Presentation of the dataset and the SISa model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97BD4-0686-495C-8D8F-54DB8CB790DF}" type="datetime1">
              <a:rPr lang="de-DE" smtClean="0"/>
              <a:pPr/>
              <a:t>13.05.2014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((Vorname Nachname))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26527307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smtClean="0"/>
              <a:t>Dataset description</a:t>
            </a:r>
          </a:p>
          <a:p>
            <a:r>
              <a:rPr lang="de-CH" dirty="0" smtClean="0"/>
              <a:t>Gephi and matlab result</a:t>
            </a:r>
          </a:p>
          <a:p>
            <a:r>
              <a:rPr lang="de-CH" smtClean="0"/>
              <a:t>Visualization to be included here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1628A-2A40-4B37-B167-309C0EBB4BBF}" type="datetime1">
              <a:rPr lang="de-DE" smtClean="0"/>
              <a:pPr/>
              <a:t>13.05.2014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((Vorname Nachname))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Dataset </a:t>
            </a:r>
            <a:r>
              <a:rPr lang="de-CH" dirty="0" smtClean="0"/>
              <a:t> and network description</a:t>
            </a:r>
            <a:endParaRPr lang="de-CH" dirty="0"/>
          </a:p>
        </p:txBody>
      </p:sp>
    </p:spTree>
    <p:extLst>
      <p:ext uri="{BB962C8B-B14F-4D97-AF65-F5344CB8AC3E}">
        <p14:creationId xmlns="" xmlns:p14="http://schemas.microsoft.com/office/powerpoint/2010/main" val="24136632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1628A-2A40-4B37-B167-309C0EBB4BBF}" type="datetime1">
              <a:rPr lang="de-DE" smtClean="0"/>
              <a:pPr/>
              <a:t>13.05.2014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((Vorname Nachname))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SISa model</a:t>
            </a:r>
            <a:endParaRPr lang="de-CH" dirty="0"/>
          </a:p>
        </p:txBody>
      </p:sp>
    </p:spTree>
    <p:extLst>
      <p:ext uri="{BB962C8B-B14F-4D97-AF65-F5344CB8AC3E}">
        <p14:creationId xmlns="" xmlns:p14="http://schemas.microsoft.com/office/powerpoint/2010/main" val="24136632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Results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97BD4-0686-495C-8D8F-54DB8CB790DF}" type="datetime1">
              <a:rPr lang="de-DE" smtClean="0"/>
              <a:pPr/>
              <a:t>13.05.2014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((Vorname Nachname))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26527307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1628A-2A40-4B37-B167-309C0EBB4BBF}" type="datetime1">
              <a:rPr lang="de-DE" smtClean="0"/>
              <a:pPr/>
              <a:t>13.05.2014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((Vorname Nachname))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Detailed regression process and results</a:t>
            </a:r>
            <a:endParaRPr lang="de-CH" dirty="0"/>
          </a:p>
        </p:txBody>
      </p:sp>
    </p:spTree>
    <p:extLst>
      <p:ext uri="{BB962C8B-B14F-4D97-AF65-F5344CB8AC3E}">
        <p14:creationId xmlns="" xmlns:p14="http://schemas.microsoft.com/office/powerpoint/2010/main" val="24136632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th_praesentation_4zu3_ETH1">
  <a:themeElements>
    <a:clrScheme name="ETH Zuerich - Externe Kommunikation">
      <a:dk1>
        <a:sysClr val="windowText" lastClr="000000"/>
      </a:dk1>
      <a:lt1>
        <a:sysClr val="window" lastClr="FFFFFF"/>
      </a:lt1>
      <a:dk2>
        <a:srgbClr val="1269B0"/>
      </a:dk2>
      <a:lt2>
        <a:srgbClr val="1F407A"/>
      </a:lt2>
      <a:accent1>
        <a:srgbClr val="72791C"/>
      </a:accent1>
      <a:accent2>
        <a:srgbClr val="91056A"/>
      </a:accent2>
      <a:accent3>
        <a:srgbClr val="6F6F64"/>
      </a:accent3>
      <a:accent4>
        <a:srgbClr val="A8322D"/>
      </a:accent4>
      <a:accent5>
        <a:srgbClr val="007A96"/>
      </a:accent5>
      <a:accent6>
        <a:srgbClr val="956013"/>
      </a:accent6>
      <a:hlink>
        <a:srgbClr val="1269B0"/>
      </a:hlink>
      <a:folHlink>
        <a:srgbClr val="8CB63C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headEnd type="none" w="med" len="med"/>
          <a:tailEnd type="triangl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eth_praesentation_4zu3_ETH1</Template>
  <TotalTime>87</TotalTime>
  <Words>304</Words>
  <Application>Microsoft Office PowerPoint</Application>
  <PresentationFormat>On-screen Show (4:3)</PresentationFormat>
  <Paragraphs>83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eth_praesentation_4zu3_ETH1</vt:lpstr>
      <vt:lpstr> Social Contagion of Obesity</vt:lpstr>
      <vt:lpstr>Introduction and motivation of the project</vt:lpstr>
      <vt:lpstr>Better understanding obesity to design adequate intervention programs</vt:lpstr>
      <vt:lpstr>Research question </vt:lpstr>
      <vt:lpstr>Presentation of the dataset and the SISa model</vt:lpstr>
      <vt:lpstr>Dataset  and network description</vt:lpstr>
      <vt:lpstr>SISa model</vt:lpstr>
      <vt:lpstr>Results</vt:lpstr>
      <vt:lpstr>Detailed regression process and results</vt:lpstr>
      <vt:lpstr>Simulation using different a parameters</vt:lpstr>
      <vt:lpstr>Social contagion, homophily, confounding</vt:lpstr>
      <vt:lpstr>Conclusion and outlook</vt:lpstr>
      <vt:lpstr>References</vt:lpstr>
      <vt:lpstr>Slide 14</vt:lpstr>
      <vt:lpstr>Slide 15</vt:lpstr>
      <vt:lpstr>Slide 16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Contagion of Obesity</dc:title>
  <dc:creator>Emmanuel</dc:creator>
  <cp:lastModifiedBy>Emmanuel</cp:lastModifiedBy>
  <cp:revision>20</cp:revision>
  <cp:lastPrinted>2013-06-08T11:22:51Z</cp:lastPrinted>
  <dcterms:created xsi:type="dcterms:W3CDTF">2014-05-12T23:00:17Z</dcterms:created>
  <dcterms:modified xsi:type="dcterms:W3CDTF">2014-05-13T21:49:39Z</dcterms:modified>
</cp:coreProperties>
</file>