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74000">
              <a:srgbClr val="65D7FF"/>
            </a:gs>
            <a:gs pos="83000">
              <a:srgbClr val="65D7FF"/>
            </a:gs>
            <a:gs pos="100000">
              <a:srgbClr val="65D7FF"/>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EMaynard802/Project2"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r>
              <a:rPr lang="en-US" b="1" dirty="0" err="1">
                <a:solidFill>
                  <a:srgbClr val="FF0000"/>
                </a:solidFill>
              </a:rPr>
              <a:t>ShopWise</a:t>
            </a:r>
            <a:endParaRPr lang="en-US" b="1" dirty="0">
              <a:solidFill>
                <a:srgbClr val="FF0000"/>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r>
              <a:rPr lang="en-US" b="1" i="1" dirty="0">
                <a:solidFill>
                  <a:srgbClr val="C00000"/>
                </a:solidFill>
              </a:rPr>
              <a:t>Get the best price available in just one search!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77079"/>
            <a:ext cx="8498345" cy="4253948"/>
          </a:xfrm>
          <a:prstGeom prst="rect">
            <a:avLst/>
          </a:prstGeom>
        </p:spPr>
        <p:txBody>
          <a:bodyPr spcFirstLastPara="1" wrap="square" lIns="91425" tIns="91425" rIns="91425" bIns="91425" anchor="ctr" anchorCtr="0">
            <a:noAutofit/>
          </a:bodyPr>
          <a:lstStyle/>
          <a:p>
            <a:pPr lvl="0" algn="l"/>
            <a:r>
              <a:rPr lang="en-US" sz="1800" b="1" dirty="0" err="1">
                <a:solidFill>
                  <a:srgbClr val="FF0000"/>
                </a:solidFill>
              </a:rPr>
              <a:t>ShopWise</a:t>
            </a:r>
            <a:r>
              <a:rPr lang="en-US" sz="1800" b="1" dirty="0">
                <a:solidFill>
                  <a:srgbClr val="C00000"/>
                </a:solidFill>
              </a:rPr>
              <a:t> is intended to help shoppers find the best prices and availability of their favorite products. Members are given quick and easy access to both Amazon product searches with just one click, so you can choose the best value for your money! Eventually, additional major shopping API’s will be added to give members more purchase options.</a:t>
            </a:r>
            <a:br>
              <a:rPr lang="en-US" sz="1800" b="1" dirty="0">
                <a:solidFill>
                  <a:srgbClr val="C00000"/>
                </a:solidFill>
              </a:rPr>
            </a:br>
            <a:br>
              <a:rPr lang="en-US" sz="1800" b="1" dirty="0">
                <a:solidFill>
                  <a:srgbClr val="C00000"/>
                </a:solidFill>
              </a:rPr>
            </a:br>
            <a:r>
              <a:rPr lang="en-US" sz="1800" b="1" dirty="0">
                <a:solidFill>
                  <a:srgbClr val="C00000"/>
                </a:solidFill>
              </a:rPr>
              <a:t>Shoppers will sign up by entering an email address and choosing a password, and when logged in, they will be able to select any product category from the drop down menu, and shop. </a:t>
            </a:r>
            <a:endParaRPr sz="1800"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rPr>
              <a:t>Concept</a:t>
            </a:r>
            <a:endParaRPr b="1" dirty="0">
              <a:solidFill>
                <a:srgbClr val="FF0000"/>
              </a:solidFill>
            </a:endParaRPr>
          </a:p>
        </p:txBody>
      </p:sp>
      <p:sp>
        <p:nvSpPr>
          <p:cNvPr id="66" name="Google Shape;66;p15"/>
          <p:cNvSpPr txBox="1">
            <a:spLocks noGrp="1"/>
          </p:cNvSpPr>
          <p:nvPr>
            <p:ph type="body" idx="1"/>
          </p:nvPr>
        </p:nvSpPr>
        <p:spPr>
          <a:xfrm>
            <a:off x="311700" y="1017726"/>
            <a:ext cx="8520600" cy="3832570"/>
          </a:xfrm>
          <a:prstGeom prst="rect">
            <a:avLst/>
          </a:prstGeom>
        </p:spPr>
        <p:txBody>
          <a:bodyPr spcFirstLastPara="1" wrap="square" lIns="91425" tIns="91425" rIns="91425" bIns="91425" anchor="t" anchorCtr="0">
            <a:noAutofit/>
          </a:bodyPr>
          <a:lstStyle/>
          <a:p>
            <a:pPr marL="114300" indent="0">
              <a:buClr>
                <a:schemeClr val="accent1">
                  <a:lumMod val="60000"/>
                  <a:lumOff val="40000"/>
                </a:schemeClr>
              </a:buClr>
              <a:buNone/>
            </a:pPr>
            <a:r>
              <a:rPr lang="en-US" b="1" dirty="0">
                <a:solidFill>
                  <a:srgbClr val="C00000"/>
                </a:solidFill>
              </a:rPr>
              <a:t>The application is a Member Only shopping portal that pulls product data from Amazon’s API.</a:t>
            </a:r>
            <a:br>
              <a:rPr lang="en-US" b="1" dirty="0">
                <a:solidFill>
                  <a:srgbClr val="C00000"/>
                </a:solidFill>
              </a:rPr>
            </a:br>
            <a:endParaRPr b="1" dirty="0">
              <a:solidFill>
                <a:srgbClr val="C00000"/>
              </a:solidFill>
            </a:endParaRPr>
          </a:p>
          <a:p>
            <a:pPr marL="114300" lvl="0" indent="0">
              <a:buClr>
                <a:schemeClr val="accent1">
                  <a:lumMod val="60000"/>
                  <a:lumOff val="40000"/>
                </a:schemeClr>
              </a:buClr>
              <a:buNone/>
            </a:pPr>
            <a:r>
              <a:rPr lang="en-US" b="1" dirty="0">
                <a:solidFill>
                  <a:srgbClr val="C00000"/>
                </a:solidFill>
              </a:rPr>
              <a:t>The motivation for developing the application is to give shoppers easy access to the best prices on the internet and an easy way to get their favorite products from one search.</a:t>
            </a:r>
            <a:br>
              <a:rPr lang="en-US" b="1" dirty="0">
                <a:solidFill>
                  <a:srgbClr val="C00000"/>
                </a:solidFill>
              </a:rPr>
            </a:br>
            <a:br>
              <a:rPr lang="en-US" b="1" dirty="0">
                <a:solidFill>
                  <a:srgbClr val="C00000"/>
                </a:solidFill>
              </a:rPr>
            </a:br>
            <a:r>
              <a:rPr lang="en-US" b="1" dirty="0">
                <a:solidFill>
                  <a:srgbClr val="C00000"/>
                </a:solidFill>
              </a:rPr>
              <a:t>The technologies used include Node and Express server, </a:t>
            </a:r>
            <a:r>
              <a:rPr lang="en-US" b="1" dirty="0" err="1">
                <a:solidFill>
                  <a:srgbClr val="C00000"/>
                </a:solidFill>
              </a:rPr>
              <a:t>mySQL</a:t>
            </a:r>
            <a:r>
              <a:rPr lang="en-US" b="1" dirty="0">
                <a:solidFill>
                  <a:srgbClr val="C00000"/>
                </a:solidFill>
              </a:rPr>
              <a:t>, Sequelize, and </a:t>
            </a:r>
            <a:r>
              <a:rPr lang="en-US" b="1" dirty="0" err="1">
                <a:solidFill>
                  <a:srgbClr val="C00000"/>
                </a:solidFill>
              </a:rPr>
              <a:t>Bootsnip</a:t>
            </a:r>
            <a:r>
              <a:rPr lang="en-US" b="1" dirty="0">
                <a:solidFill>
                  <a:srgbClr val="C00000"/>
                </a:solidFill>
              </a:rPr>
              <a:t> for front end layout and design.</a:t>
            </a:r>
            <a:br>
              <a:rPr lang="en-US" b="1" dirty="0">
                <a:solidFill>
                  <a:srgbClr val="C00000"/>
                </a:solidFill>
              </a:rPr>
            </a:br>
            <a:endParaRPr b="1"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rPr>
              <a:t>Process</a:t>
            </a:r>
            <a:endParaRPr b="1" dirty="0">
              <a:solidFill>
                <a:srgbClr val="FF0000"/>
              </a:solidFill>
            </a:endParaRPr>
          </a:p>
        </p:txBody>
      </p:sp>
      <p:sp>
        <p:nvSpPr>
          <p:cNvPr id="7" name="Google Shape;55;p13">
            <a:extLst>
              <a:ext uri="{FF2B5EF4-FFF2-40B4-BE49-F238E27FC236}">
                <a16:creationId xmlns:a16="http://schemas.microsoft.com/office/drawing/2014/main" id="{513E5DAB-7171-4C48-9F9C-A2C64EE4AD93}"/>
              </a:ext>
            </a:extLst>
          </p:cNvPr>
          <p:cNvSpPr txBox="1">
            <a:spLocks noGrp="1"/>
          </p:cNvSpPr>
          <p:nvPr>
            <p:ph type="body" idx="1"/>
          </p:nvPr>
        </p:nvSpPr>
        <p:spPr>
          <a:xfrm>
            <a:off x="239400" y="1017725"/>
            <a:ext cx="8904600" cy="3816600"/>
          </a:xfrm>
          <a:prstGeom prst="rect">
            <a:avLst/>
          </a:prstGeom>
        </p:spPr>
        <p:txBody>
          <a:bodyPr spcFirstLastPara="1" wrap="square" lIns="91425" tIns="91425" rIns="91425" bIns="91425" anchor="t" anchorCtr="0">
            <a:noAutofit/>
          </a:bodyPr>
          <a:lstStyle/>
          <a:p>
            <a:pPr marL="139700" indent="0">
              <a:spcBef>
                <a:spcPts val="1200"/>
              </a:spcBef>
              <a:buClr>
                <a:schemeClr val="accent1">
                  <a:lumMod val="60000"/>
                  <a:lumOff val="40000"/>
                </a:schemeClr>
              </a:buClr>
              <a:buSzPts val="1400"/>
              <a:buNone/>
            </a:pPr>
            <a:r>
              <a:rPr lang="en" sz="1600" b="1" u="sng" dirty="0">
                <a:solidFill>
                  <a:srgbClr val="C00000"/>
                </a:solidFill>
              </a:rPr>
              <a:t>Technologies used</a:t>
            </a:r>
            <a:r>
              <a:rPr lang="en" sz="1600" b="1" dirty="0">
                <a:solidFill>
                  <a:srgbClr val="C00000"/>
                </a:solidFill>
              </a:rPr>
              <a:t>: </a:t>
            </a:r>
            <a:r>
              <a:rPr lang="en-US" sz="1600" b="1" dirty="0" err="1">
                <a:solidFill>
                  <a:srgbClr val="C00000"/>
                </a:solidFill>
              </a:rPr>
              <a:t>Bootsnip</a:t>
            </a:r>
            <a:r>
              <a:rPr lang="en" sz="1600" b="1" dirty="0">
                <a:solidFill>
                  <a:srgbClr val="C00000"/>
                </a:solidFill>
              </a:rPr>
              <a:t>, Bootstrap, </a:t>
            </a:r>
            <a:r>
              <a:rPr lang="en-US" sz="1600" b="1" dirty="0" err="1">
                <a:solidFill>
                  <a:srgbClr val="C00000"/>
                </a:solidFill>
              </a:rPr>
              <a:t>Ebay</a:t>
            </a:r>
            <a:r>
              <a:rPr lang="en-US" sz="1600" b="1" dirty="0">
                <a:solidFill>
                  <a:srgbClr val="C00000"/>
                </a:solidFill>
              </a:rPr>
              <a:t> API, Amazon API, Node Express, Sequelize, and MYSQL</a:t>
            </a:r>
            <a:r>
              <a:rPr lang="en" sz="1600" b="1" dirty="0">
                <a:solidFill>
                  <a:srgbClr val="C00000"/>
                </a:solidFill>
              </a:rPr>
              <a:t>.</a:t>
            </a:r>
            <a:br>
              <a:rPr lang="en" sz="1600" b="1" dirty="0">
                <a:solidFill>
                  <a:srgbClr val="C00000"/>
                </a:solidFill>
              </a:rPr>
            </a:br>
            <a:br>
              <a:rPr lang="en" sz="1600" b="1" dirty="0">
                <a:solidFill>
                  <a:srgbClr val="C00000"/>
                </a:solidFill>
              </a:rPr>
            </a:br>
            <a:r>
              <a:rPr lang="en" sz="1600" b="1" u="sng" dirty="0">
                <a:solidFill>
                  <a:srgbClr val="C00000"/>
                </a:solidFill>
              </a:rPr>
              <a:t>Breakdown of tasks and roles</a:t>
            </a:r>
            <a:r>
              <a:rPr lang="en" sz="1600" b="1" dirty="0">
                <a:solidFill>
                  <a:srgbClr val="C00000"/>
                </a:solidFill>
              </a:rPr>
              <a:t>: </a:t>
            </a:r>
            <a:endParaRPr sz="1600" b="1" dirty="0">
              <a:solidFill>
                <a:srgbClr val="C00000"/>
              </a:solidFill>
            </a:endParaRPr>
          </a:p>
          <a:p>
            <a:pPr marL="457200" lvl="0" indent="0" algn="l" rtl="0">
              <a:spcBef>
                <a:spcPts val="1200"/>
              </a:spcBef>
              <a:spcAft>
                <a:spcPts val="0"/>
              </a:spcAft>
              <a:buNone/>
            </a:pPr>
            <a:r>
              <a:rPr lang="en" sz="1600" b="1" dirty="0">
                <a:solidFill>
                  <a:srgbClr val="C00000"/>
                </a:solidFill>
              </a:rPr>
              <a:t>Eleanor: </a:t>
            </a:r>
            <a:r>
              <a:rPr lang="en-US" sz="1600" b="1" dirty="0">
                <a:solidFill>
                  <a:srgbClr val="C00000"/>
                </a:solidFill>
              </a:rPr>
              <a:t>API, Backend, </a:t>
            </a:r>
            <a:r>
              <a:rPr lang="en" sz="1600" b="1" dirty="0">
                <a:solidFill>
                  <a:srgbClr val="C00000"/>
                </a:solidFill>
              </a:rPr>
              <a:t>Presentation</a:t>
            </a:r>
            <a:endParaRPr sz="1600" b="1" dirty="0">
              <a:solidFill>
                <a:srgbClr val="C00000"/>
              </a:solidFill>
            </a:endParaRPr>
          </a:p>
          <a:p>
            <a:pPr marL="457200" lvl="0" indent="0" algn="l" rtl="0">
              <a:spcBef>
                <a:spcPts val="1200"/>
              </a:spcBef>
              <a:spcAft>
                <a:spcPts val="0"/>
              </a:spcAft>
              <a:buNone/>
            </a:pPr>
            <a:r>
              <a:rPr lang="en-US" sz="1600" b="1" dirty="0">
                <a:solidFill>
                  <a:srgbClr val="C00000"/>
                </a:solidFill>
              </a:rPr>
              <a:t>Mira</a:t>
            </a:r>
            <a:r>
              <a:rPr lang="en" sz="1600" b="1" dirty="0">
                <a:solidFill>
                  <a:srgbClr val="C00000"/>
                </a:solidFill>
              </a:rPr>
              <a:t>: </a:t>
            </a:r>
            <a:r>
              <a:rPr lang="en-US" sz="1600" b="1" dirty="0">
                <a:solidFill>
                  <a:srgbClr val="C00000"/>
                </a:solidFill>
              </a:rPr>
              <a:t>API, Backend, and Frontend</a:t>
            </a:r>
            <a:endParaRPr sz="1600" b="1" dirty="0">
              <a:solidFill>
                <a:srgbClr val="C00000"/>
              </a:solidFill>
            </a:endParaRPr>
          </a:p>
          <a:p>
            <a:pPr marL="457200" lvl="0" indent="0" algn="l" rtl="0">
              <a:spcBef>
                <a:spcPts val="1200"/>
              </a:spcBef>
              <a:spcAft>
                <a:spcPts val="0"/>
              </a:spcAft>
              <a:buNone/>
            </a:pPr>
            <a:r>
              <a:rPr lang="en-US" sz="1600" b="1" dirty="0" err="1">
                <a:solidFill>
                  <a:srgbClr val="C00000"/>
                </a:solidFill>
              </a:rPr>
              <a:t>Aboudou</a:t>
            </a:r>
            <a:r>
              <a:rPr lang="en" sz="1600" b="1" dirty="0">
                <a:solidFill>
                  <a:srgbClr val="C00000"/>
                </a:solidFill>
              </a:rPr>
              <a:t>: </a:t>
            </a:r>
            <a:r>
              <a:rPr lang="en-US" sz="1600" b="1" dirty="0">
                <a:solidFill>
                  <a:srgbClr val="C00000"/>
                </a:solidFill>
              </a:rPr>
              <a:t>SQL, and Backend</a:t>
            </a:r>
            <a:endParaRPr sz="1600" b="1" dirty="0">
              <a:solidFill>
                <a:srgbClr val="C00000"/>
              </a:solidFill>
            </a:endParaRPr>
          </a:p>
          <a:p>
            <a:pPr marL="457200" lvl="0" indent="0" algn="l" rtl="0">
              <a:spcBef>
                <a:spcPts val="1200"/>
              </a:spcBef>
              <a:spcAft>
                <a:spcPts val="0"/>
              </a:spcAft>
              <a:buNone/>
            </a:pPr>
            <a:r>
              <a:rPr lang="en-US" sz="1600" b="1" dirty="0">
                <a:solidFill>
                  <a:srgbClr val="C00000"/>
                </a:solidFill>
              </a:rPr>
              <a:t>Eric</a:t>
            </a:r>
            <a:r>
              <a:rPr lang="en" sz="1600" b="1" dirty="0">
                <a:solidFill>
                  <a:srgbClr val="C00000"/>
                </a:solidFill>
              </a:rPr>
              <a:t>: </a:t>
            </a:r>
            <a:r>
              <a:rPr lang="en-US" sz="1600" b="1" dirty="0">
                <a:solidFill>
                  <a:srgbClr val="C00000"/>
                </a:solidFill>
              </a:rPr>
              <a:t>Front End, CSS</a:t>
            </a:r>
            <a:r>
              <a:rPr lang="en" sz="1600" b="1" dirty="0">
                <a:solidFill>
                  <a:srgbClr val="C00000"/>
                </a:solidFill>
              </a:rPr>
              <a:t> </a:t>
            </a:r>
            <a:endParaRPr sz="1600" b="1" dirty="0">
              <a:solidFill>
                <a:srgbClr val="C00000"/>
              </a:solidFill>
            </a:endParaRPr>
          </a:p>
          <a:p>
            <a:pPr marL="139700" indent="0">
              <a:spcBef>
                <a:spcPts val="1200"/>
              </a:spcBef>
              <a:buClr>
                <a:schemeClr val="accent1">
                  <a:lumMod val="60000"/>
                  <a:lumOff val="40000"/>
                </a:schemeClr>
              </a:buClr>
              <a:buSzPts val="1400"/>
              <a:buNone/>
            </a:pPr>
            <a:r>
              <a:rPr lang="en" sz="1600" b="1" u="sng" dirty="0">
                <a:solidFill>
                  <a:srgbClr val="C00000"/>
                </a:solidFill>
              </a:rPr>
              <a:t>Challenges</a:t>
            </a:r>
            <a:r>
              <a:rPr lang="en" sz="1600" b="1" dirty="0">
                <a:solidFill>
                  <a:srgbClr val="C00000"/>
                </a:solidFill>
              </a:rPr>
              <a:t>: Delegation of tasks, </a:t>
            </a:r>
            <a:r>
              <a:rPr lang="en-US" sz="1600" b="1" dirty="0">
                <a:solidFill>
                  <a:srgbClr val="C00000"/>
                </a:solidFill>
              </a:rPr>
              <a:t>workflow </a:t>
            </a:r>
            <a:r>
              <a:rPr lang="en" sz="1600" b="1" dirty="0">
                <a:solidFill>
                  <a:srgbClr val="C00000"/>
                </a:solidFill>
              </a:rPr>
              <a:t>communication, and GITHUB!</a:t>
            </a:r>
            <a:endParaRPr sz="1600" b="1" dirty="0">
              <a:solidFill>
                <a:srgbClr val="C00000"/>
              </a:solidFill>
            </a:endParaRPr>
          </a:p>
          <a:p>
            <a:pPr marL="139700" lvl="0" indent="0" algn="l" rtl="0">
              <a:spcBef>
                <a:spcPts val="0"/>
              </a:spcBef>
              <a:spcAft>
                <a:spcPts val="0"/>
              </a:spcAft>
              <a:buClr>
                <a:schemeClr val="accent1">
                  <a:lumMod val="60000"/>
                  <a:lumOff val="40000"/>
                </a:schemeClr>
              </a:buClr>
              <a:buSzPts val="1400"/>
              <a:buNone/>
            </a:pPr>
            <a:r>
              <a:rPr lang="en" sz="1600" b="1" u="sng" dirty="0">
                <a:solidFill>
                  <a:srgbClr val="C00000"/>
                </a:solidFill>
              </a:rPr>
              <a:t>Successes</a:t>
            </a:r>
            <a:r>
              <a:rPr lang="en" sz="1600" b="1" dirty="0">
                <a:solidFill>
                  <a:srgbClr val="C00000"/>
                </a:solidFill>
              </a:rPr>
              <a:t>: We have a </a:t>
            </a:r>
            <a:r>
              <a:rPr lang="en-US" sz="1600" b="1" dirty="0">
                <a:solidFill>
                  <a:srgbClr val="C00000"/>
                </a:solidFill>
              </a:rPr>
              <a:t>basic</a:t>
            </a:r>
            <a:r>
              <a:rPr lang="en" sz="1600" b="1" dirty="0">
                <a:solidFill>
                  <a:srgbClr val="C00000"/>
                </a:solidFill>
              </a:rPr>
              <a:t> application and a platform for future collaborations.</a:t>
            </a:r>
            <a:endParaRPr sz="1600" b="1" dirty="0">
              <a:solidFill>
                <a:srgbClr val="C00000"/>
              </a:solidFill>
            </a:endParaRPr>
          </a:p>
          <a:p>
            <a:pPr marL="0" lvl="0" indent="0" algn="l" rtl="0">
              <a:spcBef>
                <a:spcPts val="1200"/>
              </a:spcBef>
              <a:spcAft>
                <a:spcPts val="1600"/>
              </a:spcAft>
              <a:buNone/>
            </a:pPr>
            <a:endParaRPr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48996" y="145881"/>
            <a:ext cx="8846005"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b="1" dirty="0">
                <a:solidFill>
                  <a:srgbClr val="C00000"/>
                </a:solidFill>
                <a:latin typeface="Amatic SC" panose="020B0604020202020204" charset="-79"/>
                <a:cs typeface="Amatic SC" panose="020B0604020202020204" charset="-79"/>
              </a:rPr>
              <a:t>Demo</a:t>
            </a:r>
            <a:endParaRPr sz="8000" b="1" dirty="0">
              <a:solidFill>
                <a:srgbClr val="C00000"/>
              </a:solidFill>
              <a:latin typeface="Amatic SC" panose="020B0604020202020204" charset="-79"/>
              <a:cs typeface="Amatic SC" panose="020B0604020202020204" charset="-79"/>
            </a:endParaRPr>
          </a:p>
        </p:txBody>
      </p:sp>
      <p:pic>
        <p:nvPicPr>
          <p:cNvPr id="2" name="Picture 1">
            <a:extLst>
              <a:ext uri="{FF2B5EF4-FFF2-40B4-BE49-F238E27FC236}">
                <a16:creationId xmlns:a16="http://schemas.microsoft.com/office/drawing/2014/main" id="{C30FA90A-52A9-4EB3-8CE7-3C6E54F685C1}"/>
              </a:ext>
            </a:extLst>
          </p:cNvPr>
          <p:cNvPicPr>
            <a:picLocks noChangeAspect="1"/>
          </p:cNvPicPr>
          <p:nvPr/>
        </p:nvPicPr>
        <p:blipFill>
          <a:blip r:embed="rId3"/>
          <a:stretch>
            <a:fillRect/>
          </a:stretch>
        </p:blipFill>
        <p:spPr>
          <a:xfrm>
            <a:off x="148997" y="1123920"/>
            <a:ext cx="8846005" cy="38736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rPr>
              <a:t>Directions for Future Development</a:t>
            </a:r>
            <a:endParaRPr b="1" dirty="0">
              <a:solidFill>
                <a:srgbClr val="FF0000"/>
              </a:solidFill>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buFontTx/>
              <a:buChar char="-"/>
            </a:pPr>
            <a:r>
              <a:rPr lang="en-US" b="1" dirty="0">
                <a:solidFill>
                  <a:srgbClr val="C00000"/>
                </a:solidFill>
              </a:rPr>
              <a:t>Add </a:t>
            </a:r>
            <a:r>
              <a:rPr lang="en-US" b="1" dirty="0" err="1">
                <a:solidFill>
                  <a:srgbClr val="C00000"/>
                </a:solidFill>
              </a:rPr>
              <a:t>Ebay</a:t>
            </a:r>
            <a:r>
              <a:rPr lang="en-US" b="1" dirty="0">
                <a:solidFill>
                  <a:srgbClr val="C00000"/>
                </a:solidFill>
              </a:rPr>
              <a:t> API</a:t>
            </a:r>
          </a:p>
          <a:p>
            <a:pPr marL="285750" indent="-285750">
              <a:spcAft>
                <a:spcPts val="1600"/>
              </a:spcAft>
              <a:buFontTx/>
              <a:buChar char="-"/>
            </a:pPr>
            <a:r>
              <a:rPr lang="en-US" b="1" dirty="0">
                <a:solidFill>
                  <a:srgbClr val="C00000"/>
                </a:solidFill>
              </a:rPr>
              <a:t>Add more Shopping Categories</a:t>
            </a:r>
          </a:p>
          <a:p>
            <a:pPr marL="285750" indent="-285750">
              <a:spcAft>
                <a:spcPts val="1600"/>
              </a:spcAft>
              <a:buFontTx/>
              <a:buChar char="-"/>
            </a:pPr>
            <a:r>
              <a:rPr lang="en-US" b="1" dirty="0">
                <a:solidFill>
                  <a:srgbClr val="C00000"/>
                </a:solidFill>
              </a:rPr>
              <a:t>Add a section for Members Review</a:t>
            </a:r>
          </a:p>
          <a:p>
            <a:pPr marL="285750" indent="-285750">
              <a:spcAft>
                <a:spcPts val="1600"/>
              </a:spcAft>
              <a:buFontTx/>
              <a:buChar char="-"/>
            </a:pPr>
            <a:r>
              <a:rPr lang="en-US" b="1" dirty="0">
                <a:solidFill>
                  <a:srgbClr val="C00000"/>
                </a:solidFill>
              </a:rPr>
              <a:t>Refine the UI Design</a:t>
            </a:r>
          </a:p>
          <a:p>
            <a:pPr marL="285750" indent="-285750">
              <a:spcAft>
                <a:spcPts val="1600"/>
              </a:spcAft>
              <a:buFontTx/>
              <a:buChar char="-"/>
            </a:pPr>
            <a:endParaRPr lang="en-US" b="1" dirty="0">
              <a:solidFill>
                <a:srgbClr val="C00000"/>
              </a:solidFill>
            </a:endParaRPr>
          </a:p>
          <a:p>
            <a:pPr marL="0" lvl="0" indent="0" algn="l" rtl="0">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rPr>
              <a:t>Links</a:t>
            </a:r>
            <a:endParaRPr b="1" dirty="0">
              <a:solidFill>
                <a:srgbClr val="FF0000"/>
              </a:solidFill>
            </a:endParaRPr>
          </a:p>
        </p:txBody>
      </p:sp>
      <p:sp>
        <p:nvSpPr>
          <p:cNvPr id="6" name="Google Shape;72;p16">
            <a:extLst>
              <a:ext uri="{FF2B5EF4-FFF2-40B4-BE49-F238E27FC236}">
                <a16:creationId xmlns:a16="http://schemas.microsoft.com/office/drawing/2014/main" id="{4642E23C-E7D9-4892-96A2-736A451EEBD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rgbClr val="C00000"/>
                </a:solidFill>
              </a:rPr>
              <a:t>Github Repo:</a:t>
            </a:r>
            <a:endParaRPr b="1" dirty="0">
              <a:solidFill>
                <a:srgbClr val="C00000"/>
              </a:solidFill>
            </a:endParaRPr>
          </a:p>
          <a:p>
            <a:pPr marL="0" lvl="0" indent="0">
              <a:buClr>
                <a:schemeClr val="dk1"/>
              </a:buClr>
              <a:buSzPts val="1100"/>
              <a:buNone/>
            </a:pPr>
            <a:r>
              <a:rPr lang="en-US" dirty="0">
                <a:solidFill>
                  <a:srgbClr val="C00000"/>
                </a:solidFill>
                <a:hlinkClick r:id="rId3">
                  <a:extLst>
                    <a:ext uri="{A12FA001-AC4F-418D-AE19-62706E023703}">
                      <ahyp:hlinkClr xmlns:ahyp="http://schemas.microsoft.com/office/drawing/2018/hyperlinkcolor" val="tx"/>
                    </a:ext>
                  </a:extLst>
                </a:hlinkClick>
              </a:rPr>
              <a:t>https://github.com/EMaynard802/Project2</a:t>
            </a:r>
            <a:endParaRPr dirty="0">
              <a:solidFill>
                <a:srgbClr val="C00000"/>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accent1">
                  <a:lumMod val="60000"/>
                  <a:lumOff val="40000"/>
                </a:schemeClr>
              </a:solidFill>
            </a:endParaRPr>
          </a:p>
          <a:p>
            <a:pPr marL="0" lvl="0" indent="0" algn="l" rtl="0">
              <a:spcBef>
                <a:spcPts val="0"/>
              </a:spcBef>
              <a:spcAft>
                <a:spcPts val="0"/>
              </a:spcAft>
              <a:buClr>
                <a:schemeClr val="dk1"/>
              </a:buClr>
              <a:buSzPts val="1100"/>
              <a:buFont typeface="Arial"/>
              <a:buNone/>
            </a:pPr>
            <a:r>
              <a:rPr lang="en" b="1" dirty="0">
                <a:solidFill>
                  <a:srgbClr val="C00000"/>
                </a:solidFill>
              </a:rPr>
              <a:t>Deployed Application:</a:t>
            </a:r>
            <a:endParaRPr b="1" dirty="0">
              <a:solidFill>
                <a:srgbClr val="C00000"/>
              </a:solidFill>
            </a:endParaRPr>
          </a:p>
          <a:p>
            <a:pPr marL="0" lvl="0" indent="0" algn="l" rtl="0">
              <a:spcBef>
                <a:spcPts val="0"/>
              </a:spcBef>
              <a:spcAft>
                <a:spcPts val="0"/>
              </a:spcAft>
              <a:buClr>
                <a:schemeClr val="dk1"/>
              </a:buClr>
              <a:buSzPts val="1100"/>
              <a:buFont typeface="Arial"/>
              <a:buNone/>
            </a:pPr>
            <a:r>
              <a:rPr lang="en-US" i="1" u="sng" dirty="0">
                <a:solidFill>
                  <a:srgbClr val="C00000"/>
                </a:solidFill>
              </a:rPr>
              <a:t>COMING SOON (Heroku link will be here.)</a:t>
            </a:r>
            <a:endParaRPr i="1" u="sng" dirty="0">
              <a:solidFill>
                <a:srgbClr val="C00000"/>
              </a:solidFill>
            </a:endParaRPr>
          </a:p>
          <a:p>
            <a:pPr marL="0" lvl="0" indent="0" algn="l" rtl="0">
              <a:spcBef>
                <a:spcPts val="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316</Words>
  <Application>Microsoft Office PowerPoint</Application>
  <PresentationFormat>On-screen Show (16:9)</PresentationFormat>
  <Paragraphs>27</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Amatic SC</vt:lpstr>
      <vt:lpstr>Arial</vt:lpstr>
      <vt:lpstr>Simple Light</vt:lpstr>
      <vt:lpstr>ShopWise</vt:lpstr>
      <vt:lpstr>ShopWise is intended to help shoppers find the best prices and availability of their favorite products. Members are given quick and easy access to both Amazon product searches with just one click, so you can choose the best value for your money! Eventually, additional major shopping API’s will be added to give members more purchase options.  Shoppers will sign up by entering an email address and choosing a password, and when logged in, they will be able to select any product category from the drop down menu, and shop. </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Heated-Crime-Data</dc:title>
  <dc:creator>Eleanor Maynard</dc:creator>
  <cp:lastModifiedBy>Eleanor Maynard</cp:lastModifiedBy>
  <cp:revision>20</cp:revision>
  <dcterms:modified xsi:type="dcterms:W3CDTF">2020-03-14T13:36:56Z</dcterms:modified>
</cp:coreProperties>
</file>