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88" r:id="rId8"/>
    <p:sldId id="289" r:id="rId9"/>
    <p:sldId id="297" r:id="rId10"/>
    <p:sldId id="291" r:id="rId11"/>
    <p:sldId id="304" r:id="rId12"/>
    <p:sldId id="303" r:id="rId13"/>
    <p:sldId id="302" r:id="rId14"/>
    <p:sldId id="292" r:id="rId15"/>
    <p:sldId id="29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646" autoAdjust="0"/>
  </p:normalViewPr>
  <p:slideViewPr>
    <p:cSldViewPr snapToGrid="0">
      <p:cViewPr varScale="1">
        <p:scale>
          <a:sx n="80" d="100"/>
          <a:sy n="80" d="100"/>
        </p:scale>
        <p:origin x="114" y="168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61685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4747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err="1"/>
              <a:t>Cyclistic</a:t>
            </a:r>
            <a:r>
              <a:rPr lang="en-US" dirty="0"/>
              <a:t> Bike-Share Ride Length by Customer Type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3">
            <a:extLst>
              <a:ext uri="{FF2B5EF4-FFF2-40B4-BE49-F238E27FC236}">
                <a16:creationId xmlns:a16="http://schemas.microsoft.com/office/drawing/2014/main" id="{4F1B30EF-DC9A-4814-B017-9C6C78C94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9894"/>
            <a:ext cx="12192000" cy="4378210"/>
          </a:xfrm>
          <a:prstGeom prst="rect">
            <a:avLst/>
          </a:prstGeom>
        </p:spPr>
      </p:pic>
    </p:spTree>
    <p:extLst>
      <p:ext uri="{BB962C8B-B14F-4D97-AF65-F5344CB8AC3E}">
        <p14:creationId xmlns:p14="http://schemas.microsoft.com/office/powerpoint/2010/main" val="112478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a:lstStyle/>
          <a:p>
            <a:r>
              <a:rPr lang="en-US" dirty="0"/>
              <a:t>Recommendations</a:t>
            </a:r>
          </a:p>
        </p:txBody>
      </p:sp>
      <p:sp>
        <p:nvSpPr>
          <p:cNvPr id="3" name="Content Placeholder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394325" cy="3436937"/>
          </a:xfrm>
        </p:spPr>
        <p:txBody>
          <a:bodyPr>
            <a:normAutofit fontScale="92500" lnSpcReduction="10000"/>
          </a:bodyPr>
          <a:lstStyle/>
          <a:p>
            <a:pPr marL="457200" indent="-457200">
              <a:buFont typeface="+mj-lt"/>
              <a:buAutoNum type="arabicPeriod"/>
            </a:pPr>
            <a:r>
              <a:rPr lang="en-US" dirty="0"/>
              <a:t>Target casual riders who typically use </a:t>
            </a:r>
            <a:r>
              <a:rPr lang="en-US" dirty="0" err="1"/>
              <a:t>Cyclistic</a:t>
            </a:r>
            <a:r>
              <a:rPr lang="en-US" dirty="0"/>
              <a:t> on Thursday, the biggest day for rides by average ride length.</a:t>
            </a:r>
          </a:p>
          <a:p>
            <a:pPr marL="457200" indent="-457200">
              <a:buFont typeface="+mj-lt"/>
              <a:buAutoNum type="arabicPeriod"/>
            </a:pPr>
            <a:r>
              <a:rPr lang="en-US" dirty="0"/>
              <a:t>Conduct a survey targeted at casual members about why and when they choose to use </a:t>
            </a:r>
            <a:r>
              <a:rPr lang="en-US" dirty="0" err="1"/>
              <a:t>Cyclistic</a:t>
            </a:r>
            <a:r>
              <a:rPr lang="en-US" dirty="0"/>
              <a:t>, and what features if any would incentivize them to become members</a:t>
            </a:r>
          </a:p>
          <a:p>
            <a:pPr marL="457200" indent="-457200">
              <a:buFont typeface="+mj-lt"/>
              <a:buAutoNum type="arabicPeriod"/>
            </a:pPr>
            <a:r>
              <a:rPr lang="en-US" dirty="0"/>
              <a:t>Use data and analytics collected over a prolonged time to see if casual riders are regular customers, and if possible ascertain if they use </a:t>
            </a:r>
            <a:r>
              <a:rPr lang="en-US" dirty="0" err="1"/>
              <a:t>Cyclistic</a:t>
            </a:r>
            <a:r>
              <a:rPr lang="en-US" dirty="0"/>
              <a:t> for commuting to work or other essential functions of daily life.</a:t>
            </a:r>
          </a:p>
        </p:txBody>
      </p:sp>
    </p:spTree>
    <p:extLst>
      <p:ext uri="{BB962C8B-B14F-4D97-AF65-F5344CB8AC3E}">
        <p14:creationId xmlns:p14="http://schemas.microsoft.com/office/powerpoint/2010/main" val="36264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a:lstStyle/>
          <a:p>
            <a:r>
              <a:rPr lang="en-US" dirty="0"/>
              <a:t>Conclusion</a:t>
            </a:r>
          </a:p>
        </p:txBody>
      </p:sp>
      <p:sp>
        <p:nvSpPr>
          <p:cNvPr id="7" name="TextBox 6">
            <a:extLst>
              <a:ext uri="{FF2B5EF4-FFF2-40B4-BE49-F238E27FC236}">
                <a16:creationId xmlns:a16="http://schemas.microsoft.com/office/drawing/2014/main" id="{FD2AA3A1-5DEB-856A-BFEF-5F58B780A38B}"/>
              </a:ext>
            </a:extLst>
          </p:cNvPr>
          <p:cNvSpPr txBox="1"/>
          <p:nvPr/>
        </p:nvSpPr>
        <p:spPr>
          <a:xfrm>
            <a:off x="1167492" y="2189747"/>
            <a:ext cx="8951066" cy="2308324"/>
          </a:xfrm>
          <a:prstGeom prst="rect">
            <a:avLst/>
          </a:prstGeom>
          <a:noFill/>
        </p:spPr>
        <p:txBody>
          <a:bodyPr wrap="square" rtlCol="0">
            <a:spAutoFit/>
          </a:bodyPr>
          <a:lstStyle/>
          <a:p>
            <a:r>
              <a:rPr lang="en-US" dirty="0"/>
              <a:t>In conclusion, I believe the analysis of the data provided shows a clear trend that </a:t>
            </a:r>
            <a:r>
              <a:rPr lang="en-US" dirty="0" err="1"/>
              <a:t>Cyclistic</a:t>
            </a:r>
            <a:r>
              <a:rPr lang="en-US" dirty="0"/>
              <a:t> bikes are used on average, for longer, and by more casual riders than riders with memberships. </a:t>
            </a:r>
          </a:p>
          <a:p>
            <a:endParaRPr lang="en-US" dirty="0"/>
          </a:p>
          <a:p>
            <a:r>
              <a:rPr lang="en-US" dirty="0"/>
              <a:t>I believe more data on the regularity of casual customers as well as a potential survey targeting these types of customers and what they would like from a membership would be important to further the development of a coherent and effective marketing campaign, targeted at increasing membership rates among </a:t>
            </a:r>
            <a:r>
              <a:rPr lang="en-US" dirty="0" err="1"/>
              <a:t>Cyclistic</a:t>
            </a:r>
            <a:r>
              <a:rPr lang="en-US" dirty="0"/>
              <a:t> rider. </a:t>
            </a:r>
          </a:p>
        </p:txBody>
      </p:sp>
    </p:spTree>
    <p:extLst>
      <p:ext uri="{BB962C8B-B14F-4D97-AF65-F5344CB8AC3E}">
        <p14:creationId xmlns:p14="http://schemas.microsoft.com/office/powerpoint/2010/main" val="907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Evan Lee</a:t>
            </a:r>
          </a:p>
          <a:p>
            <a:r>
              <a:rPr lang="en-US" dirty="0"/>
              <a:t>Data Analyst</a:t>
            </a:r>
          </a:p>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Purpose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 order to better assist with the upcoming marketing program, the task to analyze how annual members and casual riders use </a:t>
            </a:r>
            <a:r>
              <a:rPr lang="en-US" dirty="0" err="1"/>
              <a:t>Cyclistic</a:t>
            </a:r>
            <a:r>
              <a:rPr lang="en-US" dirty="0"/>
              <a:t> bikes differently was assigned. </a:t>
            </a:r>
          </a:p>
          <a:p>
            <a:endParaRPr lang="en-US" dirty="0"/>
          </a:p>
          <a:p>
            <a:r>
              <a:rPr lang="en-US" dirty="0"/>
              <a:t>The following presentation will present those findings as well as any observations that could serve to help convert casual riders to annual members.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854671" y="601580"/>
            <a:ext cx="5486400" cy="1528010"/>
          </a:xfrm>
        </p:spPr>
        <p:txBody>
          <a:bodyPr/>
          <a:lstStyle/>
          <a:p>
            <a:r>
              <a:rPr lang="en-US" dirty="0"/>
              <a:t>Data Source</a:t>
            </a:r>
          </a:p>
        </p:txBody>
      </p:sp>
      <p:sp>
        <p:nvSpPr>
          <p:cNvPr id="6" name="TextBox 5">
            <a:extLst>
              <a:ext uri="{FF2B5EF4-FFF2-40B4-BE49-F238E27FC236}">
                <a16:creationId xmlns:a16="http://schemas.microsoft.com/office/drawing/2014/main" id="{88AB3BFF-1538-CB94-41FF-994D69C5B384}"/>
              </a:ext>
            </a:extLst>
          </p:cNvPr>
          <p:cNvSpPr txBox="1"/>
          <p:nvPr/>
        </p:nvSpPr>
        <p:spPr>
          <a:xfrm>
            <a:off x="854671" y="2129590"/>
            <a:ext cx="10334697" cy="2246769"/>
          </a:xfrm>
          <a:prstGeom prst="rect">
            <a:avLst/>
          </a:prstGeom>
          <a:noFill/>
        </p:spPr>
        <p:txBody>
          <a:bodyPr wrap="square" rtlCol="0">
            <a:spAutoFit/>
          </a:bodyPr>
          <a:lstStyle/>
          <a:p>
            <a:r>
              <a:rPr lang="en-US" sz="2800" dirty="0"/>
              <a:t>The data used in the analysis was directly sourced from </a:t>
            </a:r>
            <a:r>
              <a:rPr lang="en-US" sz="2800" dirty="0" err="1"/>
              <a:t>Cyclistic</a:t>
            </a:r>
            <a:r>
              <a:rPr lang="en-US" sz="2800" dirty="0"/>
              <a:t> analytics, which was collected at the beginning and end of rides, and recorded various metrics, including ride length, date and time, and rider type. The period of time used was Q1 2019 data, as well as Q1 2020 data.</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43598" y="228600"/>
            <a:ext cx="5120640" cy="2286000"/>
          </a:xfrm>
        </p:spPr>
        <p:txBody>
          <a:bodyPr/>
          <a:lstStyle/>
          <a:p>
            <a:r>
              <a:rPr lang="en-US" dirty="0"/>
              <a:t>Data Cleaning and Manipulation</a:t>
            </a:r>
          </a:p>
        </p:txBody>
      </p:sp>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661734" y="2514599"/>
            <a:ext cx="10402504" cy="3176337"/>
          </a:xfrm>
        </p:spPr>
        <p:txBody>
          <a:bodyPr/>
          <a:lstStyle/>
          <a:p>
            <a:r>
              <a:rPr lang="en-US" sz="2800" dirty="0"/>
              <a:t>The Q1 2019 and Q1 2020 datasets were both manipulated in the following ways:</a:t>
            </a:r>
          </a:p>
          <a:p>
            <a:pPr marL="457200" indent="-457200">
              <a:buFont typeface="Arial" panose="020B0604020202020204" pitchFamily="34" charset="0"/>
              <a:buChar char="•"/>
            </a:pPr>
            <a:r>
              <a:rPr lang="en-US" sz="1800" dirty="0"/>
              <a:t>Ride length was calculated by subtracting start time from end time and formatted for HH:MM:SS</a:t>
            </a:r>
          </a:p>
          <a:p>
            <a:pPr marL="457200" indent="-457200">
              <a:buFont typeface="Arial" panose="020B0604020202020204" pitchFamily="34" charset="0"/>
              <a:buChar char="•"/>
            </a:pPr>
            <a:r>
              <a:rPr lang="en-US" sz="1800" dirty="0"/>
              <a:t>Day of the week was added for each entry by using existing data provided.</a:t>
            </a:r>
          </a:p>
          <a:p>
            <a:pPr marL="457200" indent="-457200">
              <a:buFont typeface="Arial" panose="020B0604020202020204" pitchFamily="34" charset="0"/>
              <a:buChar char="•"/>
            </a:pPr>
            <a:r>
              <a:rPr lang="en-US" sz="1800" dirty="0"/>
              <a:t>Some basic calculations of average ride length, by customer type and day of the week, as well as the total count of rides by customer type and day of the week.</a:t>
            </a:r>
          </a:p>
          <a:p>
            <a:r>
              <a:rPr lang="en-US" sz="2800" dirty="0"/>
              <a:t>After this both datasets were combined using R, and further manipulation of data and cleaning occurred.</a:t>
            </a: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Data Cleaning and Manipulation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952624"/>
          </a:xfrm>
        </p:spPr>
        <p:txBody>
          <a:bodyPr>
            <a:normAutofit/>
          </a:bodyPr>
          <a:lstStyle/>
          <a:p>
            <a:r>
              <a:rPr lang="en-US" dirty="0"/>
              <a:t>In R, 2019 column names were changed to match the column names in the 2020 dataset</a:t>
            </a:r>
          </a:p>
          <a:p>
            <a:r>
              <a:rPr lang="en-US" dirty="0"/>
              <a:t>Customer type terminology was to “member” &amp; “casual” from “Subscriber” &amp; “Customer” respectively</a:t>
            </a:r>
          </a:p>
          <a:p>
            <a:r>
              <a:rPr lang="en-US" dirty="0"/>
              <a:t>Convert “</a:t>
            </a:r>
            <a:r>
              <a:rPr lang="en-US" dirty="0" err="1"/>
              <a:t>day_of_week</a:t>
            </a:r>
            <a:r>
              <a:rPr lang="en-US" dirty="0"/>
              <a:t>” from a numeric ordering to the week names for clarity and ease of use</a:t>
            </a:r>
          </a:p>
          <a:p>
            <a:r>
              <a:rPr lang="en-US" dirty="0"/>
              <a:t>Aggregate individual ride length to average ride length by customer type and day of the week</a:t>
            </a:r>
          </a:p>
          <a:p>
            <a:r>
              <a:rPr lang="en-US" dirty="0"/>
              <a:t>Remove unnecessary columns from dataset, leaving only </a:t>
            </a:r>
            <a:r>
              <a:rPr lang="en-US" dirty="0" err="1"/>
              <a:t>member_casual</a:t>
            </a:r>
            <a:r>
              <a:rPr lang="en-US" dirty="0"/>
              <a:t>, </a:t>
            </a:r>
            <a:r>
              <a:rPr lang="en-US" dirty="0" err="1"/>
              <a:t>day_of_week</a:t>
            </a:r>
            <a:r>
              <a:rPr lang="en-US" dirty="0"/>
              <a:t>, and </a:t>
            </a:r>
            <a:r>
              <a:rPr lang="en-US" dirty="0" err="1"/>
              <a:t>ride_length</a:t>
            </a:r>
            <a:r>
              <a:rPr lang="en-US" dirty="0"/>
              <a:t>(average)</a:t>
            </a:r>
          </a:p>
          <a:p>
            <a:r>
              <a:rPr lang="en-US" dirty="0"/>
              <a:t>This dataset was then converted to .csv file for additional use</a:t>
            </a: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902800" y="721895"/>
            <a:ext cx="6245912" cy="3735757"/>
          </a:xfrm>
        </p:spPr>
        <p:txBody>
          <a:bodyPr/>
          <a:lstStyle/>
          <a:p>
            <a:r>
              <a:rPr lang="en-US" dirty="0"/>
              <a:t>Analysis Summary</a:t>
            </a:r>
            <a:br>
              <a:rPr lang="en-US" dirty="0"/>
            </a:br>
            <a:r>
              <a:rPr lang="en-US" dirty="0"/>
              <a:t>&amp;</a:t>
            </a:r>
            <a:br>
              <a:rPr lang="en-US" dirty="0"/>
            </a:br>
            <a:r>
              <a:rPr lang="en-US" dirty="0"/>
              <a:t>Graphical analysis</a:t>
            </a:r>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Analysis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a:bodyPr>
          <a:lstStyle/>
          <a:p>
            <a:pPr marL="0" indent="0">
              <a:buNone/>
            </a:pPr>
            <a:r>
              <a:rPr lang="en-US" dirty="0"/>
              <a:t>In the following charts we see that casual riders far outnumber members every day of the week in average ride length and sheer quantity of rides.</a:t>
            </a:r>
          </a:p>
          <a:p>
            <a:pPr marL="0" indent="0">
              <a:buNone/>
            </a:pPr>
            <a:endParaRPr lang="en-US" dirty="0"/>
          </a:p>
          <a:p>
            <a:pPr marL="0" indent="0">
              <a:buNone/>
            </a:pPr>
            <a:r>
              <a:rPr lang="en-US" dirty="0"/>
              <a:t>Looking deeper we see that Thursday has the longest average ride times for casual riders, and Saturday &amp; Sunday have the longest average ride times for members. </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a:normAutofit/>
          </a:bodyPr>
          <a:lstStyle/>
          <a:p>
            <a:r>
              <a:rPr lang="en-US" dirty="0"/>
              <a:t>Looking at percentages of average ride length by customer type and day of the week, we find that members make up only about 13% of the total average ride length of all </a:t>
            </a:r>
            <a:r>
              <a:rPr lang="en-US" dirty="0" err="1"/>
              <a:t>Cyclistic</a:t>
            </a:r>
            <a:r>
              <a:rPr lang="en-US" dirty="0"/>
              <a:t> riders for this time frame.</a:t>
            </a:r>
          </a:p>
          <a:p>
            <a:r>
              <a:rPr lang="en-US" dirty="0"/>
              <a:t>We are also able to better visualize the daily proportion of member to casual riders average ride length by examining the pie charts grouped by day of the week.</a:t>
            </a:r>
          </a:p>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0C8CFB26-9A95-4B4E-B2EE-BF9631BE1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14" y="0"/>
            <a:ext cx="787097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BC170BD5-5C26-4AC0-B5BC-18D0244D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514" y="0"/>
            <a:ext cx="7870971" cy="6858000"/>
          </a:xfrm>
          <a:prstGeom prst="rect">
            <a:avLst/>
          </a:prstGeom>
        </p:spPr>
      </p:pic>
    </p:spTree>
    <p:extLst>
      <p:ext uri="{BB962C8B-B14F-4D97-AF65-F5344CB8AC3E}">
        <p14:creationId xmlns:p14="http://schemas.microsoft.com/office/powerpoint/2010/main" val="23484906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{5B445334-47E9-4F68-B7FB-9626B391B53A}tf45331398_win32</Template>
  <TotalTime>114</TotalTime>
  <Words>670</Words>
  <Application>Microsoft Office PowerPoint</Application>
  <PresentationFormat>Widescreen</PresentationFormat>
  <Paragraphs>48</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Cyclistic Bike-Share Ride Length by Customer Type</vt:lpstr>
      <vt:lpstr>Purpose</vt:lpstr>
      <vt:lpstr>Data Source</vt:lpstr>
      <vt:lpstr>Data Cleaning and Manipulation</vt:lpstr>
      <vt:lpstr>Data Cleaning and Manipulation</vt:lpstr>
      <vt:lpstr>Analysis Summary &amp; Graphical analysis</vt:lpstr>
      <vt:lpstr>Analysis</vt:lpstr>
      <vt:lpstr>PowerPoint Presentation</vt:lpstr>
      <vt:lpstr>PowerPoint Presentation</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Evan</dc:creator>
  <cp:lastModifiedBy>Lee, Evan</cp:lastModifiedBy>
  <cp:revision>1</cp:revision>
  <dcterms:created xsi:type="dcterms:W3CDTF">2024-07-28T21:50:46Z</dcterms:created>
  <dcterms:modified xsi:type="dcterms:W3CDTF">2024-07-28T23:45:39Z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