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9144000" cy="6858000"/>
  <p:embeddedFontLst>
    <p:embeddedFont>
      <p:font typeface="Century Schoolbook"/>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0" roundtripDataSignature="AMtx7mjnGyznrOYJE7040bWxwM1iZAll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A10F75-5229-44B7-A1CC-DDED38C07607}">
  <a:tblStyle styleId="{60A10F75-5229-44B7-A1CC-DDED38C07607}"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4EEC680-87D4-4CCF-B8BB-7D79F91CCC5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Schoolbook-regular.fntdata"/><Relationship Id="rId25" Type="http://schemas.openxmlformats.org/officeDocument/2006/relationships/slide" Target="slides/slide19.xml"/><Relationship Id="rId28" Type="http://schemas.openxmlformats.org/officeDocument/2006/relationships/font" Target="fonts/CenturySchoolbook-italic.fntdata"/><Relationship Id="rId27" Type="http://schemas.openxmlformats.org/officeDocument/2006/relationships/font" Target="fonts/CenturySchoolbook-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Schoolbook-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44b182b0a_1_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144b182b0a_1_1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cc8714c89_2_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5cc8714c89_2_3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12352880_0_0:notes"/>
          <p:cNvSpPr/>
          <p:nvPr>
            <p:ph idx="2" type="sldImg"/>
          </p:nvPr>
        </p:nvSpPr>
        <p:spPr>
          <a:xfrm>
            <a:off x="2857500" y="514350"/>
            <a:ext cx="3429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2c12352880_0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c12352880_0_8:notes"/>
          <p:cNvSpPr/>
          <p:nvPr>
            <p:ph idx="2" type="sldImg"/>
          </p:nvPr>
        </p:nvSpPr>
        <p:spPr>
          <a:xfrm>
            <a:off x="2857500" y="514350"/>
            <a:ext cx="3429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2c12352880_0_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5cc8714c89_0_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g5cc8714c89_0_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8"/>
          <p:cNvSpPr txBox="1"/>
          <p:nvPr>
            <p:ph type="title"/>
          </p:nvPr>
        </p:nvSpPr>
        <p:spPr>
          <a:xfrm>
            <a:off x="1753870" y="482930"/>
            <a:ext cx="5636259" cy="6972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40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8"/>
          <p:cNvSpPr txBox="1"/>
          <p:nvPr>
            <p:ph idx="1" type="body"/>
          </p:nvPr>
        </p:nvSpPr>
        <p:spPr>
          <a:xfrm>
            <a:off x="535940" y="1570180"/>
            <a:ext cx="8073390" cy="34093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400">
                <a:solidFill>
                  <a:schemeClr val="dk1"/>
                </a:solidFill>
                <a:latin typeface="Century Schoolbook"/>
                <a:ea typeface="Century Schoolbook"/>
                <a:cs typeface="Century Schoolbook"/>
                <a:sym typeface="Century Schoolbook"/>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 name="Google Shape;17;p28"/>
          <p:cNvSpPr txBox="1"/>
          <p:nvPr>
            <p:ph idx="11" type="ftr"/>
          </p:nvPr>
        </p:nvSpPr>
        <p:spPr>
          <a:xfrm>
            <a:off x="1379347" y="5917197"/>
            <a:ext cx="7220584" cy="7689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80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29"/>
          <p:cNvSpPr txBox="1"/>
          <p:nvPr>
            <p:ph type="ctrTitle"/>
          </p:nvPr>
        </p:nvSpPr>
        <p:spPr>
          <a:xfrm>
            <a:off x="803554" y="214706"/>
            <a:ext cx="7536891" cy="1244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9"/>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9"/>
          <p:cNvSpPr txBox="1"/>
          <p:nvPr>
            <p:ph idx="11" type="ftr"/>
          </p:nvPr>
        </p:nvSpPr>
        <p:spPr>
          <a:xfrm>
            <a:off x="1379347" y="5917197"/>
            <a:ext cx="7220584" cy="7689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80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30"/>
          <p:cNvSpPr txBox="1"/>
          <p:nvPr>
            <p:ph type="title"/>
          </p:nvPr>
        </p:nvSpPr>
        <p:spPr>
          <a:xfrm>
            <a:off x="1753870" y="482930"/>
            <a:ext cx="5636259" cy="6972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40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0"/>
          <p:cNvSpPr txBox="1"/>
          <p:nvPr>
            <p:ph idx="11" type="ftr"/>
          </p:nvPr>
        </p:nvSpPr>
        <p:spPr>
          <a:xfrm>
            <a:off x="1379347" y="5917197"/>
            <a:ext cx="7220584" cy="7689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80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 name="Shape 31"/>
        <p:cNvGrpSpPr/>
        <p:nvPr/>
      </p:nvGrpSpPr>
      <p:grpSpPr>
        <a:xfrm>
          <a:off x="0" y="0"/>
          <a:ext cx="0" cy="0"/>
          <a:chOff x="0" y="0"/>
          <a:chExt cx="0" cy="0"/>
        </a:xfrm>
      </p:grpSpPr>
      <p:sp>
        <p:nvSpPr>
          <p:cNvPr id="32" name="Google Shape;32;p31"/>
          <p:cNvSpPr txBox="1"/>
          <p:nvPr>
            <p:ph idx="11" type="ftr"/>
          </p:nvPr>
        </p:nvSpPr>
        <p:spPr>
          <a:xfrm>
            <a:off x="1379347" y="5917197"/>
            <a:ext cx="7220584" cy="7689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80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sp>
        <p:nvSpPr>
          <p:cNvPr id="36" name="Google Shape;36;p32"/>
          <p:cNvSpPr txBox="1"/>
          <p:nvPr>
            <p:ph type="title"/>
          </p:nvPr>
        </p:nvSpPr>
        <p:spPr>
          <a:xfrm>
            <a:off x="1753870" y="482930"/>
            <a:ext cx="5636259" cy="6972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40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32"/>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32"/>
          <p:cNvSpPr txBox="1"/>
          <p:nvPr>
            <p:ph idx="11" type="ftr"/>
          </p:nvPr>
        </p:nvSpPr>
        <p:spPr>
          <a:xfrm>
            <a:off x="1379347" y="5917197"/>
            <a:ext cx="7220584" cy="7689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80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rect b="b" l="l" r="r" t="t"/>
            <a:pathLst>
              <a:path extrusionOk="0" h="152400" w="9144000">
                <a:moveTo>
                  <a:pt x="0" y="152400"/>
                </a:moveTo>
                <a:lnTo>
                  <a:pt x="9144000" y="152400"/>
                </a:lnTo>
                <a:lnTo>
                  <a:pt x="9144000" y="0"/>
                </a:lnTo>
                <a:lnTo>
                  <a:pt x="0" y="0"/>
                </a:lnTo>
                <a:lnTo>
                  <a:pt x="0" y="152400"/>
                </a:lnTo>
                <a:close/>
              </a:path>
            </a:pathLst>
          </a:custGeom>
          <a:solidFill>
            <a:srgbClr val="00006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rect b="b" l="l" r="r" t="t"/>
            <a:pathLst>
              <a:path extrusionOk="0" h="152400" w="9144000">
                <a:moveTo>
                  <a:pt x="0" y="152400"/>
                </a:moveTo>
                <a:lnTo>
                  <a:pt x="9144000" y="152400"/>
                </a:lnTo>
                <a:lnTo>
                  <a:pt x="9144000" y="0"/>
                </a:lnTo>
                <a:lnTo>
                  <a:pt x="0" y="0"/>
                </a:lnTo>
                <a:lnTo>
                  <a:pt x="0" y="152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27"/>
          <p:cNvSpPr txBox="1"/>
          <p:nvPr>
            <p:ph type="title"/>
          </p:nvPr>
        </p:nvSpPr>
        <p:spPr>
          <a:xfrm>
            <a:off x="1753870" y="482930"/>
            <a:ext cx="5636259" cy="69723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400" u="none" cap="none" strike="noStrike">
                <a:solidFill>
                  <a:schemeClr val="hlink"/>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7"/>
          <p:cNvSpPr txBox="1"/>
          <p:nvPr>
            <p:ph idx="1" type="body"/>
          </p:nvPr>
        </p:nvSpPr>
        <p:spPr>
          <a:xfrm>
            <a:off x="535940" y="1570180"/>
            <a:ext cx="8073390" cy="340931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entury Schoolbook"/>
                <a:ea typeface="Century Schoolbook"/>
                <a:cs typeface="Century Schoolbook"/>
                <a:sym typeface="Century Schoolbook"/>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27"/>
          <p:cNvSpPr txBox="1"/>
          <p:nvPr>
            <p:ph idx="11" type="ftr"/>
          </p:nvPr>
        </p:nvSpPr>
        <p:spPr>
          <a:xfrm>
            <a:off x="1379347" y="5917197"/>
            <a:ext cx="7220584" cy="76898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1800" u="none" cap="none" strike="noStrike">
                <a:solidFill>
                  <a:srgbClr val="00006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nvSpPr>
        <p:spPr>
          <a:xfrm>
            <a:off x="1280160" y="5943053"/>
            <a:ext cx="7496601"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sp>
        <p:nvSpPr>
          <p:cNvPr id="47" name="Google Shape;47;p2"/>
          <p:cNvSpPr/>
          <p:nvPr/>
        </p:nvSpPr>
        <p:spPr>
          <a:xfrm>
            <a:off x="2514600" y="3840480"/>
            <a:ext cx="3733800" cy="338700"/>
          </a:xfrm>
          <a:prstGeom prst="rect">
            <a:avLst/>
          </a:prstGeom>
          <a:noFill/>
          <a:ln>
            <a:noFill/>
          </a:ln>
        </p:spPr>
        <p:txBody>
          <a:bodyPr anchorCtr="0" anchor="t" bIns="45700" lIns="91425" spcFirstLastPara="1" rIns="91425" wrap="square" tIns="45700">
            <a:noAutofit/>
          </a:bodyPr>
          <a:lstStyle/>
          <a:p>
            <a:pPr indent="-519112" lvl="0" marL="639762"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48" name="Google Shape;48;p2"/>
          <p:cNvSpPr txBox="1"/>
          <p:nvPr>
            <p:ph type="title"/>
          </p:nvPr>
        </p:nvSpPr>
        <p:spPr>
          <a:xfrm>
            <a:off x="342164" y="2110403"/>
            <a:ext cx="8801835" cy="430887"/>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0" lang="en-US" sz="2800">
                <a:solidFill>
                  <a:srgbClr val="000000"/>
                </a:solidFill>
                <a:latin typeface="Times New Roman"/>
                <a:ea typeface="Times New Roman"/>
                <a:cs typeface="Times New Roman"/>
                <a:sym typeface="Times New Roman"/>
              </a:rPr>
              <a:t>Parkinson Disease Detection Using Handwriting</a:t>
            </a:r>
            <a:endParaRPr sz="2800">
              <a:latin typeface="Times New Roman"/>
              <a:ea typeface="Times New Roman"/>
              <a:cs typeface="Times New Roman"/>
              <a:sym typeface="Times New Roman"/>
            </a:endParaRPr>
          </a:p>
        </p:txBody>
      </p:sp>
      <p:sp>
        <p:nvSpPr>
          <p:cNvPr id="49" name="Google Shape;49;p2"/>
          <p:cNvSpPr txBox="1"/>
          <p:nvPr/>
        </p:nvSpPr>
        <p:spPr>
          <a:xfrm>
            <a:off x="2160068" y="2966224"/>
            <a:ext cx="5199737" cy="267765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By</a:t>
            </a:r>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MITU19BCTS0210 Chaitanya Patil </a:t>
            </a:r>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MITU19BCTS0111 Sarthak Hatwar</a:t>
            </a:r>
            <a:endParaRPr b="0" i="0" sz="1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MITU19BTCS0093 Satyam Fofandi</a:t>
            </a:r>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MITU19BTCS0250 Eleen Shah</a:t>
            </a:r>
            <a:r>
              <a:rPr b="1" i="0" lang="en-US" sz="1600" u="none" cap="none" strike="noStrike">
                <a:solidFill>
                  <a:srgbClr val="0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Guided By</a:t>
            </a:r>
            <a:endParaRPr/>
          </a:p>
          <a:p>
            <a:pPr indent="0" lvl="0" marL="0" marR="0" rtl="0" algn="ctr">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Dr. Nilima Kulkarni</a:t>
            </a:r>
            <a:endParaRPr/>
          </a:p>
          <a:p>
            <a:pPr indent="0" lvl="0" marL="0" marR="0" rtl="0" algn="ctr">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a:t>
            </a:r>
            <a:endParaRPr/>
          </a:p>
        </p:txBody>
      </p:sp>
      <p:sp>
        <p:nvSpPr>
          <p:cNvPr id="50" name="Google Shape;50;p2"/>
          <p:cNvSpPr txBox="1"/>
          <p:nvPr/>
        </p:nvSpPr>
        <p:spPr>
          <a:xfrm>
            <a:off x="2878690" y="555528"/>
            <a:ext cx="394585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Project Presentation</a:t>
            </a:r>
            <a:endParaRPr/>
          </a:p>
        </p:txBody>
      </p:sp>
      <p:pic>
        <p:nvPicPr>
          <p:cNvPr id="51" name="Google Shape;51;p2"/>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33" name="Google Shape;133;p12"/>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 Literature Survey</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134" name="Google Shape;134;p12"/>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135" name="Google Shape;135;p12"/>
          <p:cNvPicPr preferRelativeResize="0"/>
          <p:nvPr/>
        </p:nvPicPr>
        <p:blipFill rotWithShape="1">
          <a:blip r:embed="rId3">
            <a:alphaModFix/>
          </a:blip>
          <a:srcRect b="0" l="0" r="0" t="0"/>
          <a:stretch/>
        </p:blipFill>
        <p:spPr>
          <a:xfrm>
            <a:off x="0" y="5812967"/>
            <a:ext cx="999854" cy="1020451"/>
          </a:xfrm>
          <a:prstGeom prst="rect">
            <a:avLst/>
          </a:prstGeom>
          <a:noFill/>
          <a:ln>
            <a:noFill/>
          </a:ln>
        </p:spPr>
      </p:pic>
      <p:graphicFrame>
        <p:nvGraphicFramePr>
          <p:cNvPr id="136" name="Google Shape;136;p12"/>
          <p:cNvGraphicFramePr/>
          <p:nvPr/>
        </p:nvGraphicFramePr>
        <p:xfrm>
          <a:off x="417095" y="895321"/>
          <a:ext cx="3000000" cy="3000000"/>
        </p:xfrm>
        <a:graphic>
          <a:graphicData uri="http://schemas.openxmlformats.org/drawingml/2006/table">
            <a:tbl>
              <a:tblPr bandRow="1" firstRow="1">
                <a:noFill/>
                <a:tableStyleId>{60A10F75-5229-44B7-A1CC-DDED38C07607}</a:tableStyleId>
              </a:tblPr>
              <a:tblGrid>
                <a:gridCol w="627925"/>
                <a:gridCol w="2379475"/>
                <a:gridCol w="3299400"/>
                <a:gridCol w="2034200"/>
              </a:tblGrid>
              <a:tr h="658675">
                <a:tc>
                  <a:txBody>
                    <a:bodyPr/>
                    <a:lstStyle/>
                    <a:p>
                      <a:pPr indent="0" lvl="0" marL="117475"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Sr. No</a:t>
                      </a:r>
                      <a:endParaRPr sz="20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FFFFFF"/>
                          </a:solidFill>
                          <a:latin typeface="Calibri"/>
                          <a:ea typeface="Calibri"/>
                          <a:cs typeface="Calibri"/>
                          <a:sym typeface="Calibri"/>
                        </a:rPr>
                        <a:t>Paper</a:t>
                      </a:r>
                      <a:endParaRPr sz="14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635" marR="0" rtl="0" algn="ctr">
                        <a:lnSpc>
                          <a:spcPct val="100000"/>
                        </a:lnSpc>
                        <a:spcBef>
                          <a:spcPts val="0"/>
                        </a:spcBef>
                        <a:spcAft>
                          <a:spcPts val="0"/>
                        </a:spcAft>
                        <a:buNone/>
                      </a:pPr>
                      <a:r>
                        <a:rPr b="1" lang="en-US" sz="1400" u="none" cap="none" strike="noStrike">
                          <a:solidFill>
                            <a:srgbClr val="FFFFFF"/>
                          </a:solidFill>
                          <a:latin typeface="Calibri"/>
                          <a:ea typeface="Calibri"/>
                          <a:cs typeface="Calibri"/>
                          <a:sym typeface="Calibri"/>
                        </a:rPr>
                        <a:t>Remarks</a:t>
                      </a:r>
                      <a:endParaRPr sz="14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795020"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Limitations</a:t>
                      </a:r>
                      <a:endParaRPr sz="20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r>
              <a:tr h="10544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254634"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1.</a:t>
                      </a:r>
                      <a:endParaRPr sz="1800" u="none" cap="none" strike="noStrike">
                        <a:latin typeface="Calibri"/>
                        <a:ea typeface="Calibri"/>
                        <a:cs typeface="Calibri"/>
                        <a:sym typeface="Calibri"/>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26669" marR="2032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Handwriting Dynamics Assessment Using Deep Neural Network for Early Identification of Parkinsons Disease</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305"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r>
                        <a:rPr lang="en-US" sz="1400" u="none" cap="none" strike="noStrike"/>
                        <a:t>increased the input space by combining different PD handwritten datasets</a:t>
                      </a:r>
                      <a:endParaRPr/>
                    </a:p>
                    <a:p>
                      <a:pPr indent="0" lvl="0" marL="27305" marR="0" rtl="0" algn="l">
                        <a:lnSpc>
                          <a:spcPct val="100000"/>
                        </a:lnSpc>
                        <a:spcBef>
                          <a:spcPts val="405"/>
                        </a:spcBef>
                        <a:spcAft>
                          <a:spcPts val="0"/>
                        </a:spcAft>
                        <a:buNone/>
                      </a:pPr>
                      <a:r>
                        <a:rPr lang="en-US" sz="1400" u="none" cap="none" strike="noStrike"/>
                        <a:t>applied various data augmentation techniques</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940" marR="0" rtl="0" algn="l">
                        <a:lnSpc>
                          <a:spcPct val="100000"/>
                        </a:lnSpc>
                        <a:spcBef>
                          <a:spcPts val="0"/>
                        </a:spcBef>
                        <a:spcAft>
                          <a:spcPts val="0"/>
                        </a:spcAft>
                        <a:buNone/>
                      </a:pPr>
                      <a:r>
                        <a:rPr lang="en-US" sz="1600" u="none" cap="none" strike="noStrike">
                          <a:latin typeface="Calibri"/>
                          <a:ea typeface="Calibri"/>
                          <a:cs typeface="Calibri"/>
                          <a:sym typeface="Calibri"/>
                        </a:rPr>
                        <a:t>No interpretability</a:t>
                      </a:r>
                      <a:endParaRPr sz="1600" u="none" cap="none" strike="noStrike">
                        <a:latin typeface="Calibri"/>
                        <a:ea typeface="Calibri"/>
                        <a:cs typeface="Calibri"/>
                        <a:sym typeface="Calibri"/>
                      </a:endParaRPr>
                    </a:p>
                  </a:txBody>
                  <a:tcPr marT="17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1075000">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2.</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Sequence-based Dynamic handwriting analysis for Parkinson’s disease detection with one-dimensional convolutions and BiGRUs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dynamic features of handwriting are fed as input to the RNN model</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Difficult to get dynamic features of handwriting</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1207150">
                <a:tc>
                  <a:txBody>
                    <a:bodyPr/>
                    <a:lstStyle/>
                    <a:p>
                      <a:pPr indent="0" lvl="0" marL="0" marR="0" rtl="0" algn="l">
                        <a:lnSpc>
                          <a:spcPct val="100000"/>
                        </a:lnSpc>
                        <a:spcBef>
                          <a:spcPts val="0"/>
                        </a:spcBef>
                        <a:spcAft>
                          <a:spcPts val="0"/>
                        </a:spcAft>
                        <a:buNone/>
                      </a:pPr>
                      <a:r>
                        <a:t/>
                      </a:r>
                      <a:endParaRPr sz="2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3.</a:t>
                      </a:r>
                      <a:endParaRPr sz="1800" u="none" cap="none" strike="noStrike">
                        <a:latin typeface="Calibri"/>
                        <a:ea typeface="Calibri"/>
                        <a:cs typeface="Calibri"/>
                        <a:sym typeface="Calibri"/>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Cartesian Genetic Programming for Diagnosis of Parkinson Disease through Handwriting Analysis: performance vs. interpretability issue</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Decision rules produced by CGP and DT are in accordance with medical findings. Rather than providing accuracy , it also offers a degree of interpretability.</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Biased model because input data is less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7166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1275"/>
                        </a:spcBef>
                        <a:spcAft>
                          <a:spcPts val="0"/>
                        </a:spcAft>
                        <a:buNone/>
                      </a:pPr>
                      <a:r>
                        <a:rPr b="1" lang="en-US" sz="1800" u="none" cap="none" strike="noStrike">
                          <a:solidFill>
                            <a:srgbClr val="FFFFFF"/>
                          </a:solidFill>
                          <a:latin typeface="Calibri"/>
                          <a:ea typeface="Calibri"/>
                          <a:cs typeface="Calibri"/>
                          <a:sym typeface="Calibri"/>
                        </a:rPr>
                        <a:t>4.</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Digitized spiral drawing classification for Parkinson’s disease diagnosis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four ML models are implemented on mathematically processed dataset.</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Can’t be applied to spiral drawings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258675">
                <a:tc>
                  <a:txBody>
                    <a:bodyPr/>
                    <a:lstStyle/>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bl>
          </a:graphicData>
        </a:graphic>
      </p:graphicFrame>
      <p:graphicFrame>
        <p:nvGraphicFramePr>
          <p:cNvPr id="137" name="Google Shape;137;p12"/>
          <p:cNvGraphicFramePr/>
          <p:nvPr/>
        </p:nvGraphicFramePr>
        <p:xfrm>
          <a:off x="58747" y="137160"/>
          <a:ext cx="3000000" cy="3000000"/>
        </p:xfrm>
        <a:graphic>
          <a:graphicData uri="http://schemas.openxmlformats.org/drawingml/2006/table">
            <a:tbl>
              <a:tblPr bandRow="1" firstRow="1">
                <a:noFill/>
                <a:tableStyleId>{60A10F75-5229-44B7-A1CC-DDED38C07607}</a:tableStyleId>
              </a:tblPr>
              <a:tblGrid>
                <a:gridCol w="549850"/>
                <a:gridCol w="2083625"/>
                <a:gridCol w="2889175"/>
                <a:gridCol w="1781300"/>
                <a:gridCol w="1781300"/>
              </a:tblGrid>
              <a:tr h="736475">
                <a:tc>
                  <a:txBody>
                    <a:bodyPr/>
                    <a:lstStyle/>
                    <a:p>
                      <a:pPr indent="0" lvl="0" marL="117475"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Sr. No</a:t>
                      </a:r>
                      <a:endParaRPr sz="20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Paper</a:t>
                      </a:r>
                      <a:endParaRPr sz="18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635"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Remarks</a:t>
                      </a:r>
                      <a:endParaRPr sz="18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1" lang="en-US" sz="1800">
                          <a:solidFill>
                            <a:srgbClr val="FFFFFF"/>
                          </a:solidFill>
                          <a:latin typeface="Calibri"/>
                          <a:ea typeface="Calibri"/>
                          <a:cs typeface="Calibri"/>
                          <a:sym typeface="Calibri"/>
                        </a:rPr>
                        <a:t>     </a:t>
                      </a:r>
                      <a:r>
                        <a:rPr b="1" lang="en-US" sz="1800" u="none" cap="none" strike="noStrike">
                          <a:solidFill>
                            <a:srgbClr val="FFFFFF"/>
                          </a:solidFill>
                          <a:latin typeface="Calibri"/>
                          <a:ea typeface="Calibri"/>
                          <a:cs typeface="Calibri"/>
                          <a:sym typeface="Calibri"/>
                        </a:rPr>
                        <a:t>Limitations</a:t>
                      </a:r>
                      <a:endParaRPr sz="18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1" lang="en-US" sz="1800">
                          <a:solidFill>
                            <a:srgbClr val="FFFFFF"/>
                          </a:solidFill>
                          <a:latin typeface="Calibri"/>
                          <a:ea typeface="Calibri"/>
                          <a:cs typeface="Calibri"/>
                          <a:sym typeface="Calibri"/>
                        </a:rPr>
                        <a:t>        Accuracy</a:t>
                      </a:r>
                      <a:endParaRPr b="1" sz="1800" u="none" cap="none" strike="noStrike">
                        <a:solidFill>
                          <a:srgbClr val="FFFFFF"/>
                        </a:solidFill>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r>
              <a:tr h="954075">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254634"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9.</a:t>
                      </a:r>
                      <a:endParaRPr sz="1800" u="none" cap="none" strike="noStrike">
                        <a:latin typeface="Calibri"/>
                        <a:ea typeface="Calibri"/>
                        <a:cs typeface="Calibri"/>
                        <a:sym typeface="Calibri"/>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26669" marR="2032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 comparison of multiple classification methods for diagnosis of Parkinson disease.</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305"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In this we have used 4 different classifications methods, it was carried out in fully automatic manner.</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940" marR="0" rtl="0" algn="l">
                        <a:lnSpc>
                          <a:spcPct val="100000"/>
                        </a:lnSpc>
                        <a:spcBef>
                          <a:spcPts val="0"/>
                        </a:spcBef>
                        <a:spcAft>
                          <a:spcPts val="0"/>
                        </a:spcAft>
                        <a:buNone/>
                      </a:pPr>
                      <a:r>
                        <a:rPr lang="en-US" sz="1600" u="none" cap="none" strike="noStrike">
                          <a:latin typeface="Calibri"/>
                          <a:ea typeface="Calibri"/>
                          <a:cs typeface="Calibri"/>
                          <a:sym typeface="Calibri"/>
                        </a:rPr>
                        <a:t>As different classifications were done it was difficult to get the result correctly.</a:t>
                      </a:r>
                      <a:endParaRPr sz="1600" u="none" cap="none" strike="noStrike">
                        <a:latin typeface="Calibri"/>
                        <a:ea typeface="Calibri"/>
                        <a:cs typeface="Calibri"/>
                        <a:sym typeface="Calibri"/>
                      </a:endParaRPr>
                    </a:p>
                  </a:txBody>
                  <a:tcPr marT="17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940" marR="0" rtl="0" algn="l">
                        <a:lnSpc>
                          <a:spcPct val="100000"/>
                        </a:lnSpc>
                        <a:spcBef>
                          <a:spcPts val="0"/>
                        </a:spcBef>
                        <a:spcAft>
                          <a:spcPts val="0"/>
                        </a:spcAft>
                        <a:buNone/>
                      </a:pPr>
                      <a:r>
                        <a:rPr lang="en-US" sz="1600">
                          <a:latin typeface="Calibri"/>
                          <a:ea typeface="Calibri"/>
                          <a:cs typeface="Calibri"/>
                          <a:sym typeface="Calibri"/>
                        </a:rPr>
                        <a:t>92.90%</a:t>
                      </a:r>
                      <a:endParaRPr sz="1600" u="none" cap="none" strike="noStrike">
                        <a:latin typeface="Calibri"/>
                        <a:ea typeface="Calibri"/>
                        <a:cs typeface="Calibri"/>
                        <a:sym typeface="Calibri"/>
                      </a:endParaRPr>
                    </a:p>
                  </a:txBody>
                  <a:tcPr marT="17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13497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10.</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An improved sex-specific and age-dependent classification model for Parkinson’s diagnosis using handwriting measurement.</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Custom dataset is used using SVM.</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As data was custom made and only used the ml algo d size of data was very less.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80%</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1799700">
                <a:tc>
                  <a:txBody>
                    <a:bodyPr/>
                    <a:lstStyle/>
                    <a:p>
                      <a:pPr indent="0" lvl="0" marL="0" marR="0" rtl="0" algn="l">
                        <a:lnSpc>
                          <a:spcPct val="100000"/>
                        </a:lnSpc>
                        <a:spcBef>
                          <a:spcPts val="0"/>
                        </a:spcBef>
                        <a:spcAft>
                          <a:spcPts val="0"/>
                        </a:spcAft>
                        <a:buNone/>
                      </a:pPr>
                      <a:r>
                        <a:t/>
                      </a:r>
                      <a:endParaRPr sz="2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11.</a:t>
                      </a:r>
                      <a:endParaRPr sz="1800" u="none" cap="none" strike="noStrike">
                        <a:latin typeface="Calibri"/>
                        <a:ea typeface="Calibri"/>
                        <a:cs typeface="Calibri"/>
                        <a:sym typeface="Calibri"/>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Parkinson's Disease Prediction Using Machine Learning Approaches.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 this paper they have worked on 3 parameter and then distinguished.</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ctr">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 ---------</a:t>
                      </a:r>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92%</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19121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1275"/>
                        </a:spcBef>
                        <a:spcAft>
                          <a:spcPts val="0"/>
                        </a:spcAft>
                        <a:buNone/>
                      </a:pPr>
                      <a:r>
                        <a:rPr b="1" lang="en-US" sz="1800" u="none" cap="none" strike="noStrike">
                          <a:solidFill>
                            <a:srgbClr val="FFFFFF"/>
                          </a:solidFill>
                          <a:latin typeface="Calibri"/>
                          <a:ea typeface="Calibri"/>
                          <a:cs typeface="Calibri"/>
                          <a:sym typeface="Calibri"/>
                        </a:rPr>
                        <a:t>12.</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Early Prediction of Parkinson disease using machine learning and deep learning approaches.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Based on the frequency of sound and the result is updated in column according to it for healthy 0 &amp;for PD affected 1.</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As it is based on frequency so the data collected was not very difficult for model to distinguish.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95%</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289225">
                <a:tc>
                  <a:txBody>
                    <a:bodyPr/>
                    <a:lstStyle/>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43" name="Google Shape;143;p13"/>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6. Tools and Languages</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144" name="Google Shape;144;p13"/>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145" name="Google Shape;145;p13"/>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146" name="Google Shape;146;p13"/>
          <p:cNvSpPr txBox="1"/>
          <p:nvPr/>
        </p:nvSpPr>
        <p:spPr>
          <a:xfrm>
            <a:off x="477625" y="802633"/>
            <a:ext cx="7378800" cy="25242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pic>
        <p:nvPicPr>
          <p:cNvPr id="147" name="Google Shape;147;p13"/>
          <p:cNvPicPr preferRelativeResize="0"/>
          <p:nvPr/>
        </p:nvPicPr>
        <p:blipFill>
          <a:blip r:embed="rId4">
            <a:alphaModFix/>
          </a:blip>
          <a:stretch>
            <a:fillRect/>
          </a:stretch>
        </p:blipFill>
        <p:spPr>
          <a:xfrm>
            <a:off x="642250" y="802625"/>
            <a:ext cx="3319624" cy="1113575"/>
          </a:xfrm>
          <a:prstGeom prst="rect">
            <a:avLst/>
          </a:prstGeom>
          <a:noFill/>
          <a:ln>
            <a:noFill/>
          </a:ln>
        </p:spPr>
      </p:pic>
      <p:pic>
        <p:nvPicPr>
          <p:cNvPr id="148" name="Google Shape;148;p13"/>
          <p:cNvPicPr preferRelativeResize="0"/>
          <p:nvPr/>
        </p:nvPicPr>
        <p:blipFill>
          <a:blip r:embed="rId5">
            <a:alphaModFix/>
          </a:blip>
          <a:stretch>
            <a:fillRect/>
          </a:stretch>
        </p:blipFill>
        <p:spPr>
          <a:xfrm>
            <a:off x="705975" y="2103650"/>
            <a:ext cx="3516811" cy="1020450"/>
          </a:xfrm>
          <a:prstGeom prst="rect">
            <a:avLst/>
          </a:prstGeom>
          <a:noFill/>
          <a:ln>
            <a:noFill/>
          </a:ln>
        </p:spPr>
      </p:pic>
      <p:pic>
        <p:nvPicPr>
          <p:cNvPr id="149" name="Google Shape;149;p13"/>
          <p:cNvPicPr preferRelativeResize="0"/>
          <p:nvPr/>
        </p:nvPicPr>
        <p:blipFill>
          <a:blip r:embed="rId6">
            <a:alphaModFix/>
          </a:blip>
          <a:stretch>
            <a:fillRect/>
          </a:stretch>
        </p:blipFill>
        <p:spPr>
          <a:xfrm>
            <a:off x="302200" y="3473376"/>
            <a:ext cx="3999713" cy="1343550"/>
          </a:xfrm>
          <a:prstGeom prst="rect">
            <a:avLst/>
          </a:prstGeom>
          <a:noFill/>
          <a:ln>
            <a:noFill/>
          </a:ln>
        </p:spPr>
      </p:pic>
      <p:pic>
        <p:nvPicPr>
          <p:cNvPr id="150" name="Google Shape;150;p13"/>
          <p:cNvPicPr preferRelativeResize="0"/>
          <p:nvPr/>
        </p:nvPicPr>
        <p:blipFill>
          <a:blip r:embed="rId7">
            <a:alphaModFix/>
          </a:blip>
          <a:stretch>
            <a:fillRect/>
          </a:stretch>
        </p:blipFill>
        <p:spPr>
          <a:xfrm>
            <a:off x="4222777" y="2103649"/>
            <a:ext cx="4949316" cy="134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56" name="Google Shape;156;p14"/>
          <p:cNvSpPr txBox="1"/>
          <p:nvPr/>
        </p:nvSpPr>
        <p:spPr>
          <a:xfrm>
            <a:off x="336719" y="230614"/>
            <a:ext cx="8010300" cy="578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7. Process and Architecture</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157" name="Google Shape;157;p14"/>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158" name="Google Shape;158;p14"/>
          <p:cNvPicPr preferRelativeResize="0"/>
          <p:nvPr/>
        </p:nvPicPr>
        <p:blipFill rotWithShape="1">
          <a:blip r:embed="rId3">
            <a:alphaModFix/>
          </a:blip>
          <a:srcRect b="0" l="0" r="0" t="0"/>
          <a:stretch/>
        </p:blipFill>
        <p:spPr>
          <a:xfrm>
            <a:off x="0" y="5812967"/>
            <a:ext cx="999854" cy="1020451"/>
          </a:xfrm>
          <a:prstGeom prst="rect">
            <a:avLst/>
          </a:prstGeom>
          <a:noFill/>
          <a:ln>
            <a:noFill/>
          </a:ln>
        </p:spPr>
      </p:pic>
      <p:pic>
        <p:nvPicPr>
          <p:cNvPr id="159" name="Google Shape;159;p14"/>
          <p:cNvPicPr preferRelativeResize="0"/>
          <p:nvPr/>
        </p:nvPicPr>
        <p:blipFill>
          <a:blip r:embed="rId4">
            <a:alphaModFix/>
          </a:blip>
          <a:stretch>
            <a:fillRect/>
          </a:stretch>
        </p:blipFill>
        <p:spPr>
          <a:xfrm>
            <a:off x="2806450" y="1045725"/>
            <a:ext cx="3531100" cy="4373749"/>
          </a:xfrm>
          <a:prstGeom prst="rect">
            <a:avLst/>
          </a:prstGeom>
          <a:noFill/>
          <a:ln>
            <a:noFill/>
          </a:ln>
        </p:spPr>
      </p:pic>
      <p:sp>
        <p:nvSpPr>
          <p:cNvPr id="160" name="Google Shape;160;p14"/>
          <p:cNvSpPr txBox="1"/>
          <p:nvPr/>
        </p:nvSpPr>
        <p:spPr>
          <a:xfrm>
            <a:off x="429000" y="808725"/>
            <a:ext cx="3000000" cy="431100"/>
          </a:xfrm>
          <a:prstGeom prst="rect">
            <a:avLst/>
          </a:prstGeom>
          <a:noFill/>
          <a:ln>
            <a:noFill/>
          </a:ln>
        </p:spPr>
        <p:txBody>
          <a:bodyPr anchorCtr="0" anchor="t" bIns="91425" lIns="91425" spcFirstLastPara="1" rIns="91425" wrap="square" tIns="91425">
            <a:spAutoFit/>
          </a:bodyPr>
          <a:lstStyle/>
          <a:p>
            <a:pPr indent="0" lvl="0" marL="0" rtl="0" algn="just">
              <a:lnSpc>
                <a:spcPct val="175000"/>
              </a:lnSpc>
              <a:spcBef>
                <a:spcPts val="1500"/>
              </a:spcBef>
              <a:spcAft>
                <a:spcPts val="1500"/>
              </a:spcAft>
              <a:buNone/>
            </a:pPr>
            <a:r>
              <a:rPr b="1" lang="en-US" sz="1600">
                <a:solidFill>
                  <a:schemeClr val="dk1"/>
                </a:solidFill>
                <a:latin typeface="Times New Roman"/>
                <a:ea typeface="Times New Roman"/>
                <a:cs typeface="Times New Roman"/>
                <a:sym typeface="Times New Roman"/>
              </a:rPr>
              <a:t>VGG 16 Architecture :</a:t>
            </a:r>
            <a:endParaRPr b="1"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66" name="Google Shape;166;p16"/>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2800">
                <a:solidFill>
                  <a:srgbClr val="C00000"/>
                </a:solidFill>
                <a:latin typeface="Times New Roman"/>
                <a:ea typeface="Times New Roman"/>
                <a:cs typeface="Times New Roman"/>
                <a:sym typeface="Times New Roman"/>
              </a:rPr>
              <a:t>8</a:t>
            </a:r>
            <a:r>
              <a:rPr b="1" i="0" lang="en-US" sz="2800" u="none" cap="none" strike="noStrike">
                <a:solidFill>
                  <a:srgbClr val="C00000"/>
                </a:solidFill>
                <a:latin typeface="Times New Roman"/>
                <a:ea typeface="Times New Roman"/>
                <a:cs typeface="Times New Roman"/>
                <a:sym typeface="Times New Roman"/>
              </a:rPr>
              <a:t>. Results</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167" name="Google Shape;167;p16"/>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168" name="Google Shape;168;p16"/>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169" name="Google Shape;169;p16"/>
          <p:cNvSpPr txBox="1"/>
          <p:nvPr/>
        </p:nvSpPr>
        <p:spPr>
          <a:xfrm>
            <a:off x="589350" y="937625"/>
            <a:ext cx="58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Times New Roman"/>
                <a:ea typeface="Times New Roman"/>
                <a:cs typeface="Times New Roman"/>
                <a:sym typeface="Times New Roman"/>
              </a:rPr>
              <a:t>ML MODEL :</a:t>
            </a:r>
            <a:endParaRPr b="1">
              <a:latin typeface="Times New Roman"/>
              <a:ea typeface="Times New Roman"/>
              <a:cs typeface="Times New Roman"/>
              <a:sym typeface="Times New Roman"/>
            </a:endParaRPr>
          </a:p>
        </p:txBody>
      </p:sp>
      <p:pic>
        <p:nvPicPr>
          <p:cNvPr id="170" name="Google Shape;170;p16"/>
          <p:cNvPicPr preferRelativeResize="0"/>
          <p:nvPr/>
        </p:nvPicPr>
        <p:blipFill>
          <a:blip r:embed="rId4">
            <a:alphaModFix/>
          </a:blip>
          <a:stretch>
            <a:fillRect/>
          </a:stretch>
        </p:blipFill>
        <p:spPr>
          <a:xfrm>
            <a:off x="889100" y="1337825"/>
            <a:ext cx="6181725" cy="1419225"/>
          </a:xfrm>
          <a:prstGeom prst="rect">
            <a:avLst/>
          </a:prstGeom>
          <a:noFill/>
          <a:ln>
            <a:noFill/>
          </a:ln>
        </p:spPr>
      </p:pic>
      <p:pic>
        <p:nvPicPr>
          <p:cNvPr id="171" name="Google Shape;171;p16"/>
          <p:cNvPicPr preferRelativeResize="0"/>
          <p:nvPr/>
        </p:nvPicPr>
        <p:blipFill>
          <a:blip r:embed="rId5">
            <a:alphaModFix/>
          </a:blip>
          <a:stretch>
            <a:fillRect/>
          </a:stretch>
        </p:blipFill>
        <p:spPr>
          <a:xfrm>
            <a:off x="1630675" y="3405050"/>
            <a:ext cx="4953000" cy="914400"/>
          </a:xfrm>
          <a:prstGeom prst="rect">
            <a:avLst/>
          </a:prstGeom>
          <a:noFill/>
          <a:ln>
            <a:noFill/>
          </a:ln>
        </p:spPr>
      </p:pic>
      <p:sp>
        <p:nvSpPr>
          <p:cNvPr id="172" name="Google Shape;172;p16"/>
          <p:cNvSpPr txBox="1"/>
          <p:nvPr/>
        </p:nvSpPr>
        <p:spPr>
          <a:xfrm>
            <a:off x="2848075" y="4371900"/>
            <a:ext cx="25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Schoolbook"/>
                <a:ea typeface="Century Schoolbook"/>
                <a:cs typeface="Century Schoolbook"/>
                <a:sym typeface="Century Schoolbook"/>
              </a:rPr>
              <a:t>multi model accuracy</a:t>
            </a:r>
            <a:endParaRPr>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144b182b0a_1_16"/>
          <p:cNvSpPr txBox="1"/>
          <p:nvPr>
            <p:ph idx="12" type="sldNum"/>
          </p:nvPr>
        </p:nvSpPr>
        <p:spPr>
          <a:xfrm>
            <a:off x="6583680" y="6377940"/>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78" name="Google Shape;178;g2144b182b0a_1_16"/>
          <p:cNvSpPr txBox="1"/>
          <p:nvPr/>
        </p:nvSpPr>
        <p:spPr>
          <a:xfrm>
            <a:off x="417094" y="224589"/>
            <a:ext cx="8010300" cy="578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 Results</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179" name="Google Shape;179;g2144b182b0a_1_16"/>
          <p:cNvSpPr txBox="1"/>
          <p:nvPr/>
        </p:nvSpPr>
        <p:spPr>
          <a:xfrm>
            <a:off x="1379346" y="6104088"/>
            <a:ext cx="7378800" cy="6729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180" name="Google Shape;180;g2144b182b0a_1_16"/>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181" name="Google Shape;181;g2144b182b0a_1_16"/>
          <p:cNvSpPr txBox="1"/>
          <p:nvPr/>
        </p:nvSpPr>
        <p:spPr>
          <a:xfrm>
            <a:off x="562575" y="802700"/>
            <a:ext cx="58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Times New Roman"/>
                <a:ea typeface="Times New Roman"/>
                <a:cs typeface="Times New Roman"/>
                <a:sym typeface="Times New Roman"/>
              </a:rPr>
              <a:t>VGG16</a:t>
            </a:r>
            <a:r>
              <a:rPr b="1"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pic>
        <p:nvPicPr>
          <p:cNvPr id="182" name="Google Shape;182;g2144b182b0a_1_16"/>
          <p:cNvPicPr preferRelativeResize="0"/>
          <p:nvPr/>
        </p:nvPicPr>
        <p:blipFill>
          <a:blip r:embed="rId4">
            <a:alphaModFix/>
          </a:blip>
          <a:stretch>
            <a:fillRect/>
          </a:stretch>
        </p:blipFill>
        <p:spPr>
          <a:xfrm>
            <a:off x="776850" y="1202900"/>
            <a:ext cx="3260950" cy="2306356"/>
          </a:xfrm>
          <a:prstGeom prst="rect">
            <a:avLst/>
          </a:prstGeom>
          <a:noFill/>
          <a:ln>
            <a:noFill/>
          </a:ln>
        </p:spPr>
      </p:pic>
      <p:sp>
        <p:nvSpPr>
          <p:cNvPr id="183" name="Google Shape;183;g2144b182b0a_1_16"/>
          <p:cNvSpPr txBox="1"/>
          <p:nvPr/>
        </p:nvSpPr>
        <p:spPr>
          <a:xfrm>
            <a:off x="1553775" y="3476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75000"/>
              </a:lnSpc>
              <a:spcBef>
                <a:spcPts val="0"/>
              </a:spcBef>
              <a:spcAft>
                <a:spcPts val="0"/>
              </a:spcAft>
              <a:buNone/>
            </a:pPr>
            <a:r>
              <a:rPr lang="en-US" sz="1100">
                <a:solidFill>
                  <a:schemeClr val="dk1"/>
                </a:solidFill>
                <a:highlight>
                  <a:srgbClr val="FFFFFF"/>
                </a:highlight>
              </a:rPr>
              <a:t>VGG16 Accuracy Graph</a:t>
            </a:r>
            <a:endParaRPr/>
          </a:p>
        </p:txBody>
      </p:sp>
      <p:pic>
        <p:nvPicPr>
          <p:cNvPr id="184" name="Google Shape;184;g2144b182b0a_1_16"/>
          <p:cNvPicPr preferRelativeResize="0"/>
          <p:nvPr/>
        </p:nvPicPr>
        <p:blipFill>
          <a:blip r:embed="rId5">
            <a:alphaModFix/>
          </a:blip>
          <a:stretch>
            <a:fillRect/>
          </a:stretch>
        </p:blipFill>
        <p:spPr>
          <a:xfrm>
            <a:off x="4761875" y="1148050"/>
            <a:ext cx="3603734" cy="2306350"/>
          </a:xfrm>
          <a:prstGeom prst="rect">
            <a:avLst/>
          </a:prstGeom>
          <a:noFill/>
          <a:ln>
            <a:noFill/>
          </a:ln>
        </p:spPr>
      </p:pic>
      <p:sp>
        <p:nvSpPr>
          <p:cNvPr id="185" name="Google Shape;185;g2144b182b0a_1_16"/>
          <p:cNvSpPr txBox="1"/>
          <p:nvPr/>
        </p:nvSpPr>
        <p:spPr>
          <a:xfrm>
            <a:off x="5758150" y="3476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75000"/>
              </a:lnSpc>
              <a:spcBef>
                <a:spcPts val="0"/>
              </a:spcBef>
              <a:spcAft>
                <a:spcPts val="0"/>
              </a:spcAft>
              <a:buNone/>
            </a:pPr>
            <a:r>
              <a:rPr lang="en-US" sz="1100">
                <a:solidFill>
                  <a:schemeClr val="dk1"/>
                </a:solidFill>
                <a:highlight>
                  <a:srgbClr val="FFFFFF"/>
                </a:highlight>
              </a:rPr>
              <a:t>VGG16 Loss Graph</a:t>
            </a:r>
            <a:endParaRPr sz="1100">
              <a:solidFill>
                <a:schemeClr val="dk1"/>
              </a:solidFill>
              <a:highlight>
                <a:srgbClr val="FFFFFF"/>
              </a:highlight>
            </a:endParaRPr>
          </a:p>
        </p:txBody>
      </p:sp>
      <p:graphicFrame>
        <p:nvGraphicFramePr>
          <p:cNvPr id="186" name="Google Shape;186;g2144b182b0a_1_16"/>
          <p:cNvGraphicFramePr/>
          <p:nvPr/>
        </p:nvGraphicFramePr>
        <p:xfrm>
          <a:off x="172988" y="4091590"/>
          <a:ext cx="3000000" cy="3000000"/>
        </p:xfrm>
        <a:graphic>
          <a:graphicData uri="http://schemas.openxmlformats.org/drawingml/2006/table">
            <a:tbl>
              <a:tblPr>
                <a:noFill/>
                <a:tableStyleId>{84EEC680-87D4-4CCF-B8BB-7D79F91CCC52}</a:tableStyleId>
              </a:tblPr>
              <a:tblGrid>
                <a:gridCol w="1137250"/>
                <a:gridCol w="718450"/>
                <a:gridCol w="1071925"/>
                <a:gridCol w="1084575"/>
                <a:gridCol w="1054225"/>
                <a:gridCol w="834675"/>
                <a:gridCol w="949925"/>
                <a:gridCol w="1311075"/>
                <a:gridCol w="690950"/>
              </a:tblGrid>
              <a:tr h="6844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Model</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200"/>
                        <a:t>VGG16</a:t>
                      </a:r>
                      <a:endParaRPr sz="1200"/>
                    </a:p>
                  </a:txBody>
                  <a:tcPr marT="91425" marB="91425" marR="91425" marL="91425"/>
                </a:tc>
                <a:tc>
                  <a:txBody>
                    <a:bodyPr/>
                    <a:lstStyle/>
                    <a:p>
                      <a:pPr indent="0" lvl="0" marL="0" rtl="0" algn="ctr">
                        <a:spcBef>
                          <a:spcPts val="0"/>
                        </a:spcBef>
                        <a:spcAft>
                          <a:spcPts val="0"/>
                        </a:spcAft>
                        <a:buNone/>
                      </a:pPr>
                      <a:r>
                        <a:rPr lang="en-US" sz="1200"/>
                        <a:t>E</a:t>
                      </a:r>
                      <a:r>
                        <a:rPr lang="en-US" sz="1200"/>
                        <a:t>FFICIENTNETB7</a:t>
                      </a:r>
                      <a:endParaRPr sz="1200"/>
                    </a:p>
                  </a:txBody>
                  <a:tcPr marT="91425" marB="91425" marR="91425" marL="91425"/>
                </a:tc>
                <a:tc>
                  <a:txBody>
                    <a:bodyPr/>
                    <a:lstStyle/>
                    <a:p>
                      <a:pPr indent="0" lvl="0" marL="0" rtl="0" algn="ctr">
                        <a:spcBef>
                          <a:spcPts val="0"/>
                        </a:spcBef>
                        <a:spcAft>
                          <a:spcPts val="0"/>
                        </a:spcAft>
                        <a:buNone/>
                      </a:pPr>
                      <a:r>
                        <a:rPr lang="en-US" sz="1200"/>
                        <a:t>MOBILENET</a:t>
                      </a:r>
                      <a:endParaRPr sz="1200"/>
                    </a:p>
                  </a:txBody>
                  <a:tcPr marT="91425" marB="91425" marR="91425" marL="91425"/>
                </a:tc>
                <a:tc>
                  <a:txBody>
                    <a:bodyPr/>
                    <a:lstStyle/>
                    <a:p>
                      <a:pPr indent="0" lvl="0" marL="0" rtl="0" algn="ctr">
                        <a:spcBef>
                          <a:spcPts val="0"/>
                        </a:spcBef>
                        <a:spcAft>
                          <a:spcPts val="0"/>
                        </a:spcAft>
                        <a:buNone/>
                      </a:pPr>
                      <a:r>
                        <a:rPr lang="en-US" sz="1200"/>
                        <a:t>CUSTOM CNN</a:t>
                      </a:r>
                      <a:endParaRPr sz="1200"/>
                    </a:p>
                  </a:txBody>
                  <a:tcPr marT="91425" marB="91425" marR="91425" marL="91425"/>
                </a:tc>
                <a:tc>
                  <a:txBody>
                    <a:bodyPr/>
                    <a:lstStyle/>
                    <a:p>
                      <a:pPr indent="0" lvl="0" marL="0" rtl="0" algn="ctr">
                        <a:spcBef>
                          <a:spcPts val="0"/>
                        </a:spcBef>
                        <a:spcAft>
                          <a:spcPts val="0"/>
                        </a:spcAft>
                        <a:buNone/>
                      </a:pPr>
                      <a:r>
                        <a:rPr lang="en-US" sz="1200"/>
                        <a:t>SVM</a:t>
                      </a:r>
                      <a:endParaRPr sz="1200"/>
                    </a:p>
                  </a:txBody>
                  <a:tcPr marT="91425" marB="91425" marR="91425" marL="91425"/>
                </a:tc>
                <a:tc>
                  <a:txBody>
                    <a:bodyPr/>
                    <a:lstStyle/>
                    <a:p>
                      <a:pPr indent="0" lvl="0" marL="0" rtl="0" algn="ctr">
                        <a:spcBef>
                          <a:spcPts val="0"/>
                        </a:spcBef>
                        <a:spcAft>
                          <a:spcPts val="0"/>
                        </a:spcAft>
                        <a:buNone/>
                      </a:pPr>
                      <a:r>
                        <a:rPr lang="en-US" sz="1200"/>
                        <a:t>RANDOM FOREST</a:t>
                      </a:r>
                      <a:endParaRPr sz="1200"/>
                    </a:p>
                  </a:txBody>
                  <a:tcPr marT="91425" marB="91425" marR="91425" marL="91425"/>
                </a:tc>
                <a:tc>
                  <a:txBody>
                    <a:bodyPr/>
                    <a:lstStyle/>
                    <a:p>
                      <a:pPr indent="0" lvl="0" marL="0" rtl="0" algn="l">
                        <a:spcBef>
                          <a:spcPts val="0"/>
                        </a:spcBef>
                        <a:spcAft>
                          <a:spcPts val="0"/>
                        </a:spcAft>
                        <a:buNone/>
                      </a:pPr>
                      <a:r>
                        <a:rPr lang="en-US"/>
                        <a:t>L</a:t>
                      </a:r>
                      <a:r>
                        <a:rPr lang="en-US" sz="1200"/>
                        <a:t>OGISTIC REGRESSIO</a:t>
                      </a:r>
                      <a:r>
                        <a:rPr lang="en-US"/>
                        <a:t>N</a:t>
                      </a:r>
                      <a:endParaRPr/>
                    </a:p>
                  </a:txBody>
                  <a:tcPr marT="91425" marB="91425" marR="91425" marL="91425"/>
                </a:tc>
                <a:tc>
                  <a:txBody>
                    <a:bodyPr/>
                    <a:lstStyle/>
                    <a:p>
                      <a:pPr indent="0" lvl="0" marL="0" rtl="0" algn="l">
                        <a:spcBef>
                          <a:spcPts val="0"/>
                        </a:spcBef>
                        <a:spcAft>
                          <a:spcPts val="0"/>
                        </a:spcAft>
                        <a:buNone/>
                      </a:pPr>
                      <a:r>
                        <a:rPr lang="en-US" sz="1200"/>
                        <a:t>MULTI MODEL</a:t>
                      </a:r>
                      <a:endParaRPr sz="1200"/>
                    </a:p>
                  </a:txBody>
                  <a:tcPr marT="91425" marB="91425" marR="91425" marL="91425"/>
                </a:tc>
              </a:tr>
              <a:tr h="545925">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Accuracy</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t>99.6%</a:t>
                      </a:r>
                      <a:endParaRPr/>
                    </a:p>
                  </a:txBody>
                  <a:tcPr marT="91425" marB="91425" marR="91425" marL="91425"/>
                </a:tc>
                <a:tc>
                  <a:txBody>
                    <a:bodyPr/>
                    <a:lstStyle/>
                    <a:p>
                      <a:pPr indent="0" lvl="0" marL="0" rtl="0" algn="l">
                        <a:spcBef>
                          <a:spcPts val="0"/>
                        </a:spcBef>
                        <a:spcAft>
                          <a:spcPts val="0"/>
                        </a:spcAft>
                        <a:buNone/>
                      </a:pPr>
                      <a:r>
                        <a:rPr lang="en-US"/>
                        <a:t>85%</a:t>
                      </a:r>
                      <a:endParaRPr/>
                    </a:p>
                  </a:txBody>
                  <a:tcPr marT="91425" marB="91425" marR="91425" marL="91425"/>
                </a:tc>
                <a:tc>
                  <a:txBody>
                    <a:bodyPr/>
                    <a:lstStyle/>
                    <a:p>
                      <a:pPr indent="0" lvl="0" marL="0" rtl="0" algn="l">
                        <a:spcBef>
                          <a:spcPts val="0"/>
                        </a:spcBef>
                        <a:spcAft>
                          <a:spcPts val="0"/>
                        </a:spcAft>
                        <a:buNone/>
                      </a:pPr>
                      <a:r>
                        <a:rPr lang="en-US"/>
                        <a:t>72%</a:t>
                      </a:r>
                      <a:endParaRPr/>
                    </a:p>
                  </a:txBody>
                  <a:tcPr marT="91425" marB="91425" marR="91425" marL="91425"/>
                </a:tc>
                <a:tc>
                  <a:txBody>
                    <a:bodyPr/>
                    <a:lstStyle/>
                    <a:p>
                      <a:pPr indent="0" lvl="0" marL="0" rtl="0" algn="l">
                        <a:spcBef>
                          <a:spcPts val="0"/>
                        </a:spcBef>
                        <a:spcAft>
                          <a:spcPts val="0"/>
                        </a:spcAft>
                        <a:buNone/>
                      </a:pPr>
                      <a:r>
                        <a:rPr lang="en-US"/>
                        <a:t>55%</a:t>
                      </a:r>
                      <a:endParaRPr/>
                    </a:p>
                  </a:txBody>
                  <a:tcPr marT="91425" marB="91425" marR="91425" marL="91425"/>
                </a:tc>
                <a:tc>
                  <a:txBody>
                    <a:bodyPr/>
                    <a:lstStyle/>
                    <a:p>
                      <a:pPr indent="0" lvl="0" marL="0" rtl="0" algn="l">
                        <a:spcBef>
                          <a:spcPts val="0"/>
                        </a:spcBef>
                        <a:spcAft>
                          <a:spcPts val="0"/>
                        </a:spcAft>
                        <a:buNone/>
                      </a:pPr>
                      <a:r>
                        <a:rPr lang="en-US"/>
                        <a:t>83.33%</a:t>
                      </a:r>
                      <a:endParaRPr/>
                    </a:p>
                  </a:txBody>
                  <a:tcPr marT="91425" marB="91425" marR="91425" marL="91425"/>
                </a:tc>
                <a:tc>
                  <a:txBody>
                    <a:bodyPr/>
                    <a:lstStyle/>
                    <a:p>
                      <a:pPr indent="0" lvl="0" marL="0" rtl="0" algn="l">
                        <a:spcBef>
                          <a:spcPts val="0"/>
                        </a:spcBef>
                        <a:spcAft>
                          <a:spcPts val="0"/>
                        </a:spcAft>
                        <a:buNone/>
                      </a:pPr>
                      <a:r>
                        <a:rPr lang="en-US"/>
                        <a:t>85%</a:t>
                      </a:r>
                      <a:endParaRPr/>
                    </a:p>
                  </a:txBody>
                  <a:tcPr marT="91425" marB="91425" marR="91425" marL="91425"/>
                </a:tc>
                <a:tc>
                  <a:txBody>
                    <a:bodyPr/>
                    <a:lstStyle/>
                    <a:p>
                      <a:pPr indent="0" lvl="0" marL="0" rtl="0" algn="l">
                        <a:spcBef>
                          <a:spcPts val="0"/>
                        </a:spcBef>
                        <a:spcAft>
                          <a:spcPts val="0"/>
                        </a:spcAft>
                        <a:buNone/>
                      </a:pPr>
                      <a:r>
                        <a:rPr lang="en-US"/>
                        <a:t>78.8%</a:t>
                      </a:r>
                      <a:endParaRPr/>
                    </a:p>
                  </a:txBody>
                  <a:tcPr marT="91425" marB="91425" marR="91425" marL="91425"/>
                </a:tc>
                <a:tc>
                  <a:txBody>
                    <a:bodyPr/>
                    <a:lstStyle/>
                    <a:p>
                      <a:pPr indent="0" lvl="0" marL="0" rtl="0" algn="l">
                        <a:spcBef>
                          <a:spcPts val="0"/>
                        </a:spcBef>
                        <a:spcAft>
                          <a:spcPts val="0"/>
                        </a:spcAft>
                        <a:buNone/>
                      </a:pPr>
                      <a:r>
                        <a:rPr lang="en-US"/>
                        <a:t>87%</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92" name="Google Shape;192;p17"/>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2800">
                <a:solidFill>
                  <a:srgbClr val="C00000"/>
                </a:solidFill>
                <a:latin typeface="Times New Roman"/>
                <a:ea typeface="Times New Roman"/>
                <a:cs typeface="Times New Roman"/>
                <a:sym typeface="Times New Roman"/>
              </a:rPr>
              <a:t>9</a:t>
            </a:r>
            <a:r>
              <a:rPr b="1" i="0" lang="en-US" sz="2800" u="none" cap="none" strike="noStrike">
                <a:solidFill>
                  <a:srgbClr val="C00000"/>
                </a:solidFill>
                <a:latin typeface="Times New Roman"/>
                <a:ea typeface="Times New Roman"/>
                <a:cs typeface="Times New Roman"/>
                <a:sym typeface="Times New Roman"/>
              </a:rPr>
              <a:t>. Conclusion </a:t>
            </a:r>
            <a:endParaRPr/>
          </a:p>
        </p:txBody>
      </p:sp>
      <p:sp>
        <p:nvSpPr>
          <p:cNvPr id="193" name="Google Shape;193;p17"/>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194" name="Google Shape;194;p17"/>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195" name="Google Shape;195;p17"/>
          <p:cNvSpPr txBox="1"/>
          <p:nvPr/>
        </p:nvSpPr>
        <p:spPr>
          <a:xfrm>
            <a:off x="417100" y="1076476"/>
            <a:ext cx="8044500" cy="280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In conclusion, the proposed system for Parkinson's disease detection using handwriting analysis shows promising results in accurately detecting the disease. The use of the PD Drawings Dataset and Hand PD dataset with machine learning and transfer learning techniques such as VGG16, EfficientNet B7, Mobile Net, Logistic Regression, SVM, Random Forest, and Multi-Model have shown significant accuracy rates.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The VGG16 network achieved an accuracy rate of 99.6 percent for PD Drawings Dataset, while Multi-Model achieved the highest accuracy rate of 87.8 percent with Hand PD dataset.The proposed system presents a significant contribution to the field of Parkinson's disease diagnosis and has the potential to revolutionize the way we diagnose and manage the disease.</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5cc8714c89_2_35"/>
          <p:cNvSpPr txBox="1"/>
          <p:nvPr/>
        </p:nvSpPr>
        <p:spPr>
          <a:xfrm>
            <a:off x="375529" y="-1"/>
            <a:ext cx="2874298" cy="72904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C00000"/>
                </a:solidFill>
                <a:latin typeface="Times New Roman"/>
                <a:ea typeface="Times New Roman"/>
                <a:cs typeface="Times New Roman"/>
                <a:sym typeface="Times New Roman"/>
              </a:rPr>
              <a:t>References</a:t>
            </a:r>
            <a:endParaRPr/>
          </a:p>
        </p:txBody>
      </p:sp>
      <p:sp>
        <p:nvSpPr>
          <p:cNvPr id="201" name="Google Shape;201;g5cc8714c89_2_3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02" name="Google Shape;202;g5cc8714c89_2_35"/>
          <p:cNvSpPr txBox="1"/>
          <p:nvPr/>
        </p:nvSpPr>
        <p:spPr>
          <a:xfrm>
            <a:off x="1379346" y="6055962"/>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203" name="Google Shape;203;g5cc8714c89_2_35"/>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204" name="Google Shape;204;g5cc8714c89_2_35"/>
          <p:cNvSpPr txBox="1"/>
          <p:nvPr>
            <p:ph idx="1" type="body"/>
          </p:nvPr>
        </p:nvSpPr>
        <p:spPr>
          <a:xfrm>
            <a:off x="375528" y="1066396"/>
            <a:ext cx="8567749" cy="4250447"/>
          </a:xfrm>
          <a:prstGeom prst="rect">
            <a:avLst/>
          </a:prstGeom>
          <a:noFill/>
          <a:ln>
            <a:noFill/>
          </a:ln>
        </p:spPr>
        <p:txBody>
          <a:bodyPr anchorCtr="0" anchor="t" bIns="0" lIns="0" spcFirstLastPara="1" rIns="0" wrap="square" tIns="0">
            <a:noAutofit/>
          </a:bodyPr>
          <a:lstStyle/>
          <a:p>
            <a:pPr indent="-406400" lvl="0" marL="406400" rtl="0" algn="just">
              <a:lnSpc>
                <a:spcPct val="150000"/>
              </a:lnSpc>
              <a:spcBef>
                <a:spcPts val="0"/>
              </a:spcBef>
              <a:spcAft>
                <a:spcPts val="0"/>
              </a:spcAft>
              <a:buSzPts val="1400"/>
              <a:buNone/>
            </a:pPr>
            <a:r>
              <a:rPr lang="en-US" sz="1400">
                <a:latin typeface="Times New Roman"/>
                <a:ea typeface="Times New Roman"/>
                <a:cs typeface="Times New Roman"/>
                <a:sym typeface="Times New Roman"/>
              </a:rPr>
              <a:t>[1]	</a:t>
            </a:r>
            <a:r>
              <a:rPr lang="en-US" sz="1400"/>
              <a:t>Iqra Kamran, Saeeda Naz, Imran Razzak, Muhammad Imran Handwriting dynamics assessment using deep neural network for early identification of Parkinson’s disease </a:t>
            </a:r>
            <a:endParaRPr/>
          </a:p>
          <a:p>
            <a:pPr indent="-406400" lvl="0" marL="406400" rtl="0" algn="just">
              <a:lnSpc>
                <a:spcPct val="150000"/>
              </a:lnSpc>
              <a:spcBef>
                <a:spcPts val="1000"/>
              </a:spcBef>
              <a:spcAft>
                <a:spcPts val="0"/>
              </a:spcAft>
              <a:buSzPts val="1400"/>
              <a:buNone/>
            </a:pPr>
            <a:r>
              <a:rPr lang="en-US" sz="1400">
                <a:latin typeface="Times New Roman"/>
                <a:ea typeface="Times New Roman"/>
                <a:cs typeface="Times New Roman"/>
                <a:sym typeface="Times New Roman"/>
              </a:rPr>
              <a:t> [2]   </a:t>
            </a:r>
            <a:r>
              <a:rPr lang="en-US" sz="1400"/>
              <a:t>A. Parziale, R. Senatore, A. Della Cioppa, A. Marcelli Cartesian Genetic Programming for Diagnosis of Parkinson Disease through Handwriting Analysis: performance vs. interpretability issues</a:t>
            </a:r>
            <a:endParaRPr sz="1400">
              <a:latin typeface="Calibri"/>
              <a:ea typeface="Calibri"/>
              <a:cs typeface="Calibri"/>
              <a:sym typeface="Calibri"/>
            </a:endParaRPr>
          </a:p>
          <a:p>
            <a:pPr indent="-406400" lvl="0" marL="406400" rtl="0" algn="just">
              <a:lnSpc>
                <a:spcPct val="150000"/>
              </a:lnSpc>
              <a:spcBef>
                <a:spcPts val="1000"/>
              </a:spcBef>
              <a:spcAft>
                <a:spcPts val="0"/>
              </a:spcAft>
              <a:buSzPts val="1400"/>
              <a:buNone/>
            </a:pPr>
            <a:r>
              <a:rPr lang="en-US" sz="1400">
                <a:latin typeface="Times New Roman"/>
                <a:ea typeface="Times New Roman"/>
                <a:cs typeface="Times New Roman"/>
                <a:sym typeface="Times New Roman"/>
              </a:rPr>
              <a:t>[3]	Kalana R1, Leya Elizabeth Sunny Detection of Parkinson’s Disease Through Static Analysis of Handwriting and Character Recognition.</a:t>
            </a:r>
            <a:endParaRPr/>
          </a:p>
          <a:p>
            <a:pPr indent="-406400" lvl="0" marL="406400" rtl="0" algn="just">
              <a:lnSpc>
                <a:spcPct val="150000"/>
              </a:lnSpc>
              <a:spcBef>
                <a:spcPts val="1000"/>
              </a:spcBef>
              <a:spcAft>
                <a:spcPts val="0"/>
              </a:spcAft>
              <a:buSzPts val="1400"/>
              <a:buNone/>
            </a:pPr>
            <a:r>
              <a:rPr lang="en-US" sz="1400">
                <a:latin typeface="Times New Roman"/>
                <a:ea typeface="Times New Roman"/>
                <a:cs typeface="Times New Roman"/>
                <a:sym typeface="Times New Roman"/>
              </a:rPr>
              <a:t>[4]  Catherine Taleb1 · Laurence Likforman‐Sulem2 Detection of Parkinson’s disease from handwriting using deep learning: a comparative study.</a:t>
            </a:r>
            <a:endParaRPr/>
          </a:p>
          <a:p>
            <a:pPr indent="-406400" lvl="0" marL="406400" rtl="0" algn="just">
              <a:lnSpc>
                <a:spcPct val="150000"/>
              </a:lnSpc>
              <a:spcBef>
                <a:spcPts val="1000"/>
              </a:spcBef>
              <a:spcAft>
                <a:spcPts val="0"/>
              </a:spcAft>
              <a:buSzPts val="1400"/>
              <a:buNone/>
            </a:pPr>
            <a:r>
              <a:rPr lang="en-US" sz="1400">
                <a:latin typeface="Times New Roman"/>
                <a:ea typeface="Times New Roman"/>
                <a:cs typeface="Times New Roman"/>
                <a:sym typeface="Times New Roman"/>
              </a:rPr>
              <a:t>[5]    Mehrbakhsh Nilashi , Rabab Ali Abumalloh, Behrouz Minaei-Bidgoli, Sarminah Samad Predicting Parkinson’s Disease Progression: Evaluation of Ensemble Methods in Machine Learning.</a:t>
            </a:r>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1000"/>
              </a:spcAft>
              <a:buSzPts val="1400"/>
              <a:buNone/>
            </a:pPr>
            <a:r>
              <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2c12352880_0_0"/>
          <p:cNvSpPr txBox="1"/>
          <p:nvPr/>
        </p:nvSpPr>
        <p:spPr>
          <a:xfrm>
            <a:off x="375529" y="-1"/>
            <a:ext cx="2874300" cy="72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C00000"/>
                </a:solidFill>
                <a:latin typeface="Times New Roman"/>
                <a:ea typeface="Times New Roman"/>
                <a:cs typeface="Times New Roman"/>
                <a:sym typeface="Times New Roman"/>
              </a:rPr>
              <a:t>References</a:t>
            </a:r>
            <a:endParaRPr/>
          </a:p>
        </p:txBody>
      </p:sp>
      <p:sp>
        <p:nvSpPr>
          <p:cNvPr id="210" name="Google Shape;210;g22c12352880_0_0"/>
          <p:cNvSpPr txBox="1"/>
          <p:nvPr>
            <p:ph idx="12" type="sldNum"/>
          </p:nvPr>
        </p:nvSpPr>
        <p:spPr>
          <a:xfrm>
            <a:off x="6583680" y="6377940"/>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11" name="Google Shape;211;g22c12352880_0_0"/>
          <p:cNvSpPr txBox="1"/>
          <p:nvPr/>
        </p:nvSpPr>
        <p:spPr>
          <a:xfrm>
            <a:off x="1379346" y="6055962"/>
            <a:ext cx="7378800" cy="6729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212" name="Google Shape;212;g22c12352880_0_0"/>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213" name="Google Shape;213;g22c12352880_0_0"/>
          <p:cNvSpPr txBox="1"/>
          <p:nvPr>
            <p:ph idx="1" type="body"/>
          </p:nvPr>
        </p:nvSpPr>
        <p:spPr>
          <a:xfrm>
            <a:off x="375528" y="1066396"/>
            <a:ext cx="8567700" cy="4250400"/>
          </a:xfrm>
          <a:prstGeom prst="rect">
            <a:avLst/>
          </a:prstGeom>
          <a:noFill/>
          <a:ln>
            <a:noFill/>
          </a:ln>
        </p:spPr>
        <p:txBody>
          <a:bodyPr anchorCtr="0" anchor="t" bIns="0" lIns="0" spcFirstLastPara="1" rIns="0" wrap="square" tIns="0">
            <a:noAutofit/>
          </a:bodyPr>
          <a:lstStyle/>
          <a:p>
            <a:pPr indent="-406400" lvl="0" marL="406400" rtl="0" algn="just">
              <a:lnSpc>
                <a:spcPct val="150000"/>
              </a:lnSpc>
              <a:spcBef>
                <a:spcPts val="0"/>
              </a:spcBef>
              <a:spcAft>
                <a:spcPts val="0"/>
              </a:spcAft>
              <a:buClr>
                <a:schemeClr val="dk1"/>
              </a:buClr>
              <a:buSzPts val="1400"/>
              <a:buFont typeface="Arial"/>
              <a:buNone/>
            </a:pPr>
            <a:r>
              <a:rPr lang="en-US" sz="1400">
                <a:latin typeface="Times New Roman"/>
                <a:ea typeface="Times New Roman"/>
                <a:cs typeface="Times New Roman"/>
                <a:sym typeface="Times New Roman"/>
              </a:rPr>
              <a:t>[11]	</a:t>
            </a:r>
            <a:r>
              <a:rPr lang="en-US" sz="1400">
                <a:highlight>
                  <a:schemeClr val="lt1"/>
                </a:highlight>
              </a:rPr>
              <a:t>Kamble, Megha &amp; Shrivastava, Prashant &amp; Jain, Megha. (2021). Digitized Spiral Drawing Classification for Parkinson’s Disease Diagnosis. Measurement: Sensors. </a:t>
            </a:r>
            <a:endParaRPr sz="1400">
              <a:highlight>
                <a:schemeClr val="lt1"/>
              </a:highlight>
            </a:endParaRPr>
          </a:p>
          <a:p>
            <a:pPr indent="-406400" lvl="0" marL="406400" rtl="0" algn="just">
              <a:lnSpc>
                <a:spcPct val="150000"/>
              </a:lnSpc>
              <a:spcBef>
                <a:spcPts val="0"/>
              </a:spcBef>
              <a:spcAft>
                <a:spcPts val="0"/>
              </a:spcAft>
              <a:buClr>
                <a:schemeClr val="dk1"/>
              </a:buClr>
              <a:buSzPts val="1400"/>
              <a:buFont typeface="Arial"/>
              <a:buNone/>
            </a:pPr>
            <a:r>
              <a:rPr lang="en-US" sz="1400">
                <a:highlight>
                  <a:schemeClr val="lt1"/>
                </a:highlight>
              </a:rPr>
              <a:t>[12]  Diaz, Moises &amp; Moetesum, Momina &amp; Siddiqi, Imran &amp; Vessio, Gennaro. (2021). Sequence-based Dynamic Handwriting Analysis for Parkinson's Disease Detection with One-dimensional Convolutions and BiGRUs. Expert Systems with Applications.</a:t>
            </a:r>
            <a:endParaRPr sz="1400">
              <a:highlight>
                <a:schemeClr val="lt1"/>
              </a:highlight>
            </a:endParaRPr>
          </a:p>
          <a:p>
            <a:pPr indent="-406400" lvl="0" marL="406400" rtl="0" algn="just">
              <a:lnSpc>
                <a:spcPct val="150000"/>
              </a:lnSpc>
              <a:spcBef>
                <a:spcPts val="0"/>
              </a:spcBef>
              <a:spcAft>
                <a:spcPts val="0"/>
              </a:spcAft>
              <a:buClr>
                <a:schemeClr val="dk1"/>
              </a:buClr>
              <a:buSzPts val="1400"/>
              <a:buFont typeface="Arial"/>
              <a:buNone/>
            </a:pPr>
            <a:r>
              <a:rPr lang="en-US" sz="1400">
                <a:highlight>
                  <a:schemeClr val="lt1"/>
                </a:highlight>
              </a:rPr>
              <a:t>[13] Sivachitra, Muthusamy. (2013). Parkinson's Disease Prediction Using Machine Learning Approaches. 2013 5th International Conference on Advanced Computing.</a:t>
            </a:r>
            <a:endParaRPr sz="1400">
              <a:highlight>
                <a:schemeClr val="lt1"/>
              </a:highlight>
            </a:endParaRPr>
          </a:p>
          <a:p>
            <a:pPr indent="-406400" lvl="0" marL="406400" rtl="0" algn="just">
              <a:lnSpc>
                <a:spcPct val="150000"/>
              </a:lnSpc>
              <a:spcBef>
                <a:spcPts val="0"/>
              </a:spcBef>
              <a:spcAft>
                <a:spcPts val="0"/>
              </a:spcAft>
              <a:buClr>
                <a:schemeClr val="dk1"/>
              </a:buClr>
              <a:buSzPts val="1400"/>
              <a:buFont typeface="Arial"/>
              <a:buNone/>
            </a:pPr>
            <a:r>
              <a:rPr lang="en-US" sz="1400">
                <a:highlight>
                  <a:schemeClr val="lt1"/>
                </a:highlight>
              </a:rPr>
              <a:t>[14]  Ortiz, Andrés &amp; Munilla, Jorge &amp; Martínez-Ibañez, Manuel &amp; Gorriz, Juan &amp; Ramírez, Javier &amp; Salas-Gonzalez, Diego. (2019). Parkinson's Disease Detection Using Isosurfaces-Based Features and Convolutional Neural Networks. Frontiers in Neuroinformatics.</a:t>
            </a:r>
            <a:endParaRPr sz="1400">
              <a:highlight>
                <a:schemeClr val="lt1"/>
              </a:highlight>
            </a:endParaRPr>
          </a:p>
          <a:p>
            <a:pPr indent="-406400" lvl="0" marL="406400" rtl="0" algn="just">
              <a:lnSpc>
                <a:spcPct val="150000"/>
              </a:lnSpc>
              <a:spcBef>
                <a:spcPts val="0"/>
              </a:spcBef>
              <a:spcAft>
                <a:spcPts val="0"/>
              </a:spcAft>
              <a:buClr>
                <a:schemeClr val="dk1"/>
              </a:buClr>
              <a:buSzPts val="1400"/>
              <a:buFont typeface="Arial"/>
              <a:buNone/>
            </a:pPr>
            <a:r>
              <a:rPr lang="en-US" sz="1400">
                <a:highlight>
                  <a:schemeClr val="lt1"/>
                </a:highlight>
              </a:rPr>
              <a:t>[15]  Ö. Eskidere, F. Ertaş, and C. Hanilçi, “A comparison of regression methods for remote tracking of Parkinson’s disease progression,” </a:t>
            </a:r>
            <a:endParaRPr sz="1400">
              <a:highlight>
                <a:schemeClr val="lt1"/>
              </a:highlight>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1000"/>
              </a:spcAft>
              <a:buSzPts val="1400"/>
              <a:buNone/>
            </a:pPr>
            <a:r>
              <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2c12352880_0_8"/>
          <p:cNvSpPr txBox="1"/>
          <p:nvPr/>
        </p:nvSpPr>
        <p:spPr>
          <a:xfrm>
            <a:off x="375529" y="-1"/>
            <a:ext cx="2874300" cy="72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C00000"/>
                </a:solidFill>
                <a:latin typeface="Times New Roman"/>
                <a:ea typeface="Times New Roman"/>
                <a:cs typeface="Times New Roman"/>
                <a:sym typeface="Times New Roman"/>
              </a:rPr>
              <a:t>References</a:t>
            </a:r>
            <a:endParaRPr/>
          </a:p>
        </p:txBody>
      </p:sp>
      <p:sp>
        <p:nvSpPr>
          <p:cNvPr id="219" name="Google Shape;219;g22c12352880_0_8"/>
          <p:cNvSpPr txBox="1"/>
          <p:nvPr>
            <p:ph idx="12" type="sldNum"/>
          </p:nvPr>
        </p:nvSpPr>
        <p:spPr>
          <a:xfrm>
            <a:off x="6583680" y="6377940"/>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20" name="Google Shape;220;g22c12352880_0_8"/>
          <p:cNvSpPr txBox="1"/>
          <p:nvPr/>
        </p:nvSpPr>
        <p:spPr>
          <a:xfrm>
            <a:off x="1379346" y="6055962"/>
            <a:ext cx="7378800" cy="6729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221" name="Google Shape;221;g22c12352880_0_8"/>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222" name="Google Shape;222;g22c12352880_0_8"/>
          <p:cNvSpPr txBox="1"/>
          <p:nvPr>
            <p:ph idx="1" type="body"/>
          </p:nvPr>
        </p:nvSpPr>
        <p:spPr>
          <a:xfrm>
            <a:off x="375528" y="1066396"/>
            <a:ext cx="8567700" cy="4250400"/>
          </a:xfrm>
          <a:prstGeom prst="rect">
            <a:avLst/>
          </a:prstGeom>
          <a:noFill/>
          <a:ln>
            <a:noFill/>
          </a:ln>
        </p:spPr>
        <p:txBody>
          <a:bodyPr anchorCtr="0" anchor="t" bIns="0" lIns="0" spcFirstLastPara="1" rIns="0" wrap="square" tIns="0">
            <a:noAutofit/>
          </a:bodyPr>
          <a:lstStyle/>
          <a:p>
            <a:pPr indent="-406400" lvl="0" marL="406400" rtl="0" algn="just">
              <a:lnSpc>
                <a:spcPct val="150000"/>
              </a:lnSpc>
              <a:spcBef>
                <a:spcPts val="0"/>
              </a:spcBef>
              <a:spcAft>
                <a:spcPts val="0"/>
              </a:spcAft>
              <a:buSzPts val="1400"/>
              <a:buNone/>
            </a:pPr>
            <a:r>
              <a:rPr lang="en-US" sz="1400"/>
              <a:t>16]	</a:t>
            </a:r>
            <a:r>
              <a:rPr lang="en-US" sz="1400">
                <a:solidFill>
                  <a:srgbClr val="2E2E2E"/>
                </a:solidFill>
              </a:rPr>
              <a:t>R. Saunders-Pullman, C. Derby, K. Stanley, A. Floyd, S. Bressman, R.B. Lipton, </a:t>
            </a:r>
            <a:r>
              <a:rPr i="1" lang="en-US" sz="1400">
                <a:solidFill>
                  <a:srgbClr val="2E2E2E"/>
                </a:solidFill>
              </a:rPr>
              <a:t>et al.</a:t>
            </a:r>
            <a:endParaRPr i="1"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rPr lang="en-US" sz="1400">
                <a:solidFill>
                  <a:srgbClr val="2E2E2E"/>
                </a:solidFill>
              </a:rPr>
              <a:t>          Validity of spiral analysis in early Parkinson's disease.</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rPr lang="en-US" sz="1400">
                <a:solidFill>
                  <a:srgbClr val="2E2E2E"/>
                </a:solidFill>
              </a:rPr>
              <a:t>[17]  </a:t>
            </a:r>
            <a:r>
              <a:rPr lang="en-US" sz="1400">
                <a:solidFill>
                  <a:srgbClr val="333333"/>
                </a:solidFill>
                <a:highlight>
                  <a:srgbClr val="FCFCFC"/>
                </a:highlight>
              </a:rPr>
              <a:t>Khatamino P, Cantürk I, Özyılmaz L (2018) A deep learning—CNN based system for medical</a:t>
            </a:r>
            <a:endParaRPr sz="1400">
              <a:solidFill>
                <a:srgbClr val="333333"/>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rPr lang="en-US" sz="1400">
                <a:solidFill>
                  <a:srgbClr val="333333"/>
                </a:solidFill>
                <a:highlight>
                  <a:srgbClr val="FCFCFC"/>
                </a:highlight>
              </a:rPr>
              <a:t>        diagnosis: an  application of Parkinson’s disease handwriting drawings</a:t>
            </a:r>
            <a:endParaRPr sz="1400">
              <a:solidFill>
                <a:srgbClr val="333333"/>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33333"/>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rPr lang="en-US" sz="1400">
                <a:solidFill>
                  <a:srgbClr val="333333"/>
                </a:solidFill>
                <a:highlight>
                  <a:srgbClr val="FCFCFC"/>
                </a:highlight>
              </a:rPr>
              <a:t>[18] Moetesum M, Siddiqi I, Vincent N, Cloppet F (2019) Assessing visual attributes of handwriting for </a:t>
            </a:r>
            <a:endParaRPr sz="1400">
              <a:solidFill>
                <a:srgbClr val="333333"/>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rPr lang="en-US" sz="1400">
                <a:solidFill>
                  <a:srgbClr val="333333"/>
                </a:solidFill>
                <a:highlight>
                  <a:srgbClr val="FCFCFC"/>
                </a:highlight>
              </a:rPr>
              <a:t>        prediction of neurological disorders: a case study on Parkinson’s disease.</a:t>
            </a:r>
            <a:endParaRPr sz="1400">
              <a:solidFill>
                <a:srgbClr val="333333"/>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33333"/>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rPr lang="en-US" sz="1400">
                <a:solidFill>
                  <a:srgbClr val="333333"/>
                </a:solidFill>
                <a:highlight>
                  <a:srgbClr val="FCFCFC"/>
                </a:highlight>
              </a:rPr>
              <a:t>[19]</a:t>
            </a:r>
            <a:r>
              <a:rPr lang="en-US" sz="1400">
                <a:solidFill>
                  <a:srgbClr val="2E2E2E"/>
                </a:solidFill>
              </a:rPr>
              <a:t>Chen H, Huang C, Yu X, Xu X, Sun X, Wang G An efficient diagnosis system for detection of   </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rPr lang="en-US" sz="1400">
                <a:solidFill>
                  <a:srgbClr val="2E2E2E"/>
                </a:solidFill>
              </a:rPr>
              <a:t>       Parkinson’s disease using fuzzy k-nearest neighbor approach.</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rPr lang="en-US" sz="1400">
                <a:solidFill>
                  <a:srgbClr val="2E2E2E"/>
                </a:solidFill>
              </a:rPr>
              <a:t>[20]Nilashi M, Ibrahim O, Ahani A. Accuracy Improvement for Predicting Parkinson’s Disease</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rPr lang="en-US" sz="1400">
                <a:solidFill>
                  <a:srgbClr val="2E2E2E"/>
                </a:solidFill>
              </a:rPr>
              <a:t>      Progression.</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rPr lang="en-US" sz="1400">
                <a:solidFill>
                  <a:srgbClr val="2E2E2E"/>
                </a:solidFill>
              </a:rPr>
              <a:t>[21]Naiqian Zhi, Beverly Kris Jaeger, Andrew Gouldstone, Rifat Sipahi, and Samuel Frank.”Toward </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rPr lang="en-US" sz="1400">
                <a:solidFill>
                  <a:srgbClr val="2E2E2E"/>
                </a:solidFill>
              </a:rPr>
              <a:t>      Monitoring Parkinson’s through Analysis of Static Handwriting Samples: A Quantitative Analytical</a:t>
            </a:r>
            <a:endParaRPr sz="1400">
              <a:solidFill>
                <a:srgbClr val="2E2E2E"/>
              </a:solidFill>
            </a:endParaRPr>
          </a:p>
          <a:p>
            <a:pPr indent="0" lvl="0" marL="0" rtl="0" algn="l">
              <a:lnSpc>
                <a:spcPct val="115000"/>
              </a:lnSpc>
              <a:spcBef>
                <a:spcPts val="0"/>
              </a:spcBef>
              <a:spcAft>
                <a:spcPts val="0"/>
              </a:spcAft>
              <a:buClr>
                <a:schemeClr val="dk1"/>
              </a:buClr>
              <a:buSzPts val="1100"/>
              <a:buFont typeface="Arial"/>
              <a:buNone/>
            </a:pPr>
            <a:r>
              <a:rPr lang="en-US" sz="1400">
                <a:solidFill>
                  <a:srgbClr val="2E2E2E"/>
                </a:solidFill>
              </a:rPr>
              <a:t>      Framework ”</a:t>
            </a:r>
            <a:endParaRPr sz="1400">
              <a:solidFill>
                <a:srgbClr val="2E2E2E"/>
              </a:solidFill>
            </a:endParaRPr>
          </a:p>
          <a:p>
            <a:pPr indent="-406400" lvl="0" marL="406400" rtl="0" algn="just">
              <a:lnSpc>
                <a:spcPct val="150000"/>
              </a:lnSpc>
              <a:spcBef>
                <a:spcPts val="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0"/>
              </a:spcAft>
              <a:buSzPts val="1400"/>
              <a:buNone/>
            </a:pPr>
            <a:r>
              <a:t/>
            </a:r>
            <a:endParaRPr sz="1400">
              <a:latin typeface="Times New Roman"/>
              <a:ea typeface="Times New Roman"/>
              <a:cs typeface="Times New Roman"/>
              <a:sym typeface="Times New Roman"/>
            </a:endParaRPr>
          </a:p>
          <a:p>
            <a:pPr indent="-406400" lvl="0" marL="406400" rtl="0" algn="just">
              <a:lnSpc>
                <a:spcPct val="150000"/>
              </a:lnSpc>
              <a:spcBef>
                <a:spcPts val="1000"/>
              </a:spcBef>
              <a:spcAft>
                <a:spcPts val="1000"/>
              </a:spcAft>
              <a:buSzPts val="1400"/>
              <a:buNone/>
            </a:pPr>
            <a:r>
              <a:t/>
            </a:r>
            <a:endParaRPr sz="1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28" name="Google Shape;228;p19"/>
          <p:cNvSpPr txBox="1"/>
          <p:nvPr/>
        </p:nvSpPr>
        <p:spPr>
          <a:xfrm>
            <a:off x="1379346" y="6055962"/>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sp>
        <p:nvSpPr>
          <p:cNvPr id="229" name="Google Shape;229;p19"/>
          <p:cNvSpPr/>
          <p:nvPr/>
        </p:nvSpPr>
        <p:spPr>
          <a:xfrm>
            <a:off x="1792145" y="2374230"/>
            <a:ext cx="533055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4000" u="none" cap="none" strike="noStrike">
                <a:solidFill>
                  <a:srgbClr val="C00000"/>
                </a:solidFill>
                <a:latin typeface="Times New Roman"/>
                <a:ea typeface="Times New Roman"/>
                <a:cs typeface="Times New Roman"/>
                <a:sym typeface="Times New Roman"/>
              </a:rPr>
              <a:t>Thank You</a:t>
            </a:r>
            <a:endParaRPr/>
          </a:p>
        </p:txBody>
      </p:sp>
      <p:pic>
        <p:nvPicPr>
          <p:cNvPr id="230" name="Google Shape;230;p19"/>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g5cc8714c89_0_4"/>
          <p:cNvSpPr txBox="1"/>
          <p:nvPr>
            <p:ph type="title"/>
          </p:nvPr>
        </p:nvSpPr>
        <p:spPr>
          <a:xfrm>
            <a:off x="830592" y="187896"/>
            <a:ext cx="6932100" cy="55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sz="2800">
                <a:solidFill>
                  <a:srgbClr val="C00000"/>
                </a:solidFill>
                <a:latin typeface="Times New Roman"/>
                <a:ea typeface="Times New Roman"/>
                <a:cs typeface="Times New Roman"/>
                <a:sym typeface="Times New Roman"/>
              </a:rPr>
              <a:t>Outline</a:t>
            </a:r>
            <a:endParaRPr/>
          </a:p>
        </p:txBody>
      </p:sp>
      <p:sp>
        <p:nvSpPr>
          <p:cNvPr id="57" name="Google Shape;57;g5cc8714c89_0_4"/>
          <p:cNvSpPr txBox="1"/>
          <p:nvPr/>
        </p:nvSpPr>
        <p:spPr>
          <a:xfrm>
            <a:off x="667163" y="862090"/>
            <a:ext cx="7848600" cy="4771794"/>
          </a:xfrm>
          <a:prstGeom prst="rect">
            <a:avLst/>
          </a:prstGeom>
          <a:noFill/>
          <a:ln>
            <a:noFill/>
          </a:ln>
        </p:spPr>
        <p:txBody>
          <a:bodyPr anchorCtr="0" anchor="t" bIns="91425" lIns="91425" spcFirstLastPara="1" rIns="91425" wrap="square" tIns="91425">
            <a:noAutofit/>
          </a:bodyPr>
          <a:lstStyle/>
          <a:p>
            <a:pPr indent="0" lvl="0" marL="76200" marR="0" rtl="0" algn="just">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1 INTRODUCTION	</a:t>
            </a:r>
            <a:endParaRPr/>
          </a:p>
          <a:p>
            <a:pPr indent="0" lvl="0" marL="76200" marR="0" rtl="0" algn="just">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2 </a:t>
            </a:r>
            <a:r>
              <a:rPr lang="en-US" sz="2200">
                <a:solidFill>
                  <a:schemeClr val="dk1"/>
                </a:solidFill>
                <a:latin typeface="Times New Roman"/>
                <a:ea typeface="Times New Roman"/>
                <a:cs typeface="Times New Roman"/>
                <a:sym typeface="Times New Roman"/>
              </a:rPr>
              <a:t>PROBLEM STATEMENT</a:t>
            </a:r>
            <a:r>
              <a:rPr b="0" i="0" lang="en-US" sz="2200" u="none" cap="none" strike="noStrike">
                <a:solidFill>
                  <a:schemeClr val="dk1"/>
                </a:solidFill>
                <a:latin typeface="Times New Roman"/>
                <a:ea typeface="Times New Roman"/>
                <a:cs typeface="Times New Roman"/>
                <a:sym typeface="Times New Roman"/>
              </a:rPr>
              <a:t>	</a:t>
            </a:r>
            <a:endParaRPr/>
          </a:p>
          <a:p>
            <a:pPr indent="0" lvl="0" marL="76200" marR="0" rtl="0" algn="just">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3 </a:t>
            </a:r>
            <a:r>
              <a:rPr lang="en-US" sz="2200">
                <a:solidFill>
                  <a:schemeClr val="dk1"/>
                </a:solidFill>
                <a:latin typeface="Times New Roman"/>
                <a:ea typeface="Times New Roman"/>
                <a:cs typeface="Times New Roman"/>
                <a:sym typeface="Times New Roman"/>
              </a:rPr>
              <a:t>OBJECTIVES</a:t>
            </a:r>
            <a:r>
              <a:rPr b="0" i="0" lang="en-US" sz="2200" u="none" cap="none" strike="noStrike">
                <a:solidFill>
                  <a:schemeClr val="dk1"/>
                </a:solidFill>
                <a:latin typeface="Times New Roman"/>
                <a:ea typeface="Times New Roman"/>
                <a:cs typeface="Times New Roman"/>
                <a:sym typeface="Times New Roman"/>
              </a:rPr>
              <a:t>	</a:t>
            </a:r>
            <a:endParaRPr/>
          </a:p>
          <a:p>
            <a:pPr indent="0" lvl="0" marL="76200" marR="0" rtl="0" algn="just">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4 </a:t>
            </a:r>
            <a:r>
              <a:rPr lang="en-US" sz="2200">
                <a:solidFill>
                  <a:schemeClr val="dk1"/>
                </a:solidFill>
                <a:latin typeface="Times New Roman"/>
                <a:ea typeface="Times New Roman"/>
                <a:cs typeface="Times New Roman"/>
                <a:sym typeface="Times New Roman"/>
              </a:rPr>
              <a:t>CONCEPTS AND METHODS</a:t>
            </a:r>
            <a:endParaRPr/>
          </a:p>
          <a:p>
            <a:pPr indent="0" lvl="0" marL="76200" marR="0" rtl="0" algn="just">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5. </a:t>
            </a:r>
            <a:r>
              <a:rPr lang="en-US" sz="2200">
                <a:solidFill>
                  <a:schemeClr val="dk1"/>
                </a:solidFill>
                <a:latin typeface="Times New Roman"/>
                <a:ea typeface="Times New Roman"/>
                <a:cs typeface="Times New Roman"/>
                <a:sym typeface="Times New Roman"/>
              </a:rPr>
              <a:t>LITERATURE SURVEY</a:t>
            </a:r>
            <a:r>
              <a:rPr b="0" i="0" lang="en-US" sz="2200" u="none" cap="none" strike="noStrike">
                <a:solidFill>
                  <a:schemeClr val="dk1"/>
                </a:solidFill>
                <a:latin typeface="Times New Roman"/>
                <a:ea typeface="Times New Roman"/>
                <a:cs typeface="Times New Roman"/>
                <a:sym typeface="Times New Roman"/>
              </a:rPr>
              <a:t>	</a:t>
            </a:r>
            <a:endParaRPr/>
          </a:p>
          <a:p>
            <a:pPr indent="0" lvl="0" marL="76200" marR="0" rtl="0" algn="just">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6. </a:t>
            </a:r>
            <a:r>
              <a:rPr lang="en-US" sz="2200">
                <a:solidFill>
                  <a:schemeClr val="dk1"/>
                </a:solidFill>
                <a:latin typeface="Times New Roman"/>
                <a:ea typeface="Times New Roman"/>
                <a:cs typeface="Times New Roman"/>
                <a:sym typeface="Times New Roman"/>
              </a:rPr>
              <a:t>TOOLS AND LANGUAGES</a:t>
            </a:r>
            <a:endParaRPr/>
          </a:p>
          <a:p>
            <a:pPr indent="0" lvl="0" marL="76200" marR="0" rtl="0" algn="just">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7</a:t>
            </a:r>
            <a:r>
              <a:rPr lang="en-US" sz="2200">
                <a:solidFill>
                  <a:schemeClr val="dk1"/>
                </a:solidFill>
                <a:latin typeface="Times New Roman"/>
                <a:ea typeface="Times New Roman"/>
                <a:cs typeface="Times New Roman"/>
                <a:sym typeface="Times New Roman"/>
              </a:rPr>
              <a:t>. PROCESS AND ARCHITECTURE</a:t>
            </a:r>
            <a:r>
              <a:rPr b="0" i="0" lang="en-US" sz="2200" u="none" cap="none" strike="noStrike">
                <a:solidFill>
                  <a:schemeClr val="dk1"/>
                </a:solidFill>
                <a:latin typeface="Times New Roman"/>
                <a:ea typeface="Times New Roman"/>
                <a:cs typeface="Times New Roman"/>
                <a:sym typeface="Times New Roman"/>
              </a:rPr>
              <a:t>	</a:t>
            </a:r>
            <a:endParaRPr/>
          </a:p>
          <a:p>
            <a:pPr indent="0" lvl="0" marL="76200" marR="0" rtl="0" algn="just">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8</a:t>
            </a:r>
            <a:r>
              <a:rPr lang="en-US" sz="2200">
                <a:solidFill>
                  <a:schemeClr val="dk1"/>
                </a:solidFill>
                <a:latin typeface="Times New Roman"/>
                <a:ea typeface="Times New Roman"/>
                <a:cs typeface="Times New Roman"/>
                <a:sym typeface="Times New Roman"/>
              </a:rPr>
              <a:t>. RESULTS</a:t>
            </a:r>
            <a:endParaRPr sz="2200">
              <a:solidFill>
                <a:schemeClr val="dk1"/>
              </a:solidFill>
              <a:latin typeface="Times New Roman"/>
              <a:ea typeface="Times New Roman"/>
              <a:cs typeface="Times New Roman"/>
              <a:sym typeface="Times New Roman"/>
            </a:endParaRPr>
          </a:p>
          <a:p>
            <a:pPr indent="0" lvl="0" marL="76200" marR="0" rtl="0" algn="just">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9. </a:t>
            </a:r>
            <a:r>
              <a:rPr b="0" i="0" lang="en-US" sz="2200" u="none" cap="none" strike="noStrike">
                <a:solidFill>
                  <a:schemeClr val="dk1"/>
                </a:solidFill>
                <a:latin typeface="Times New Roman"/>
                <a:ea typeface="Times New Roman"/>
                <a:cs typeface="Times New Roman"/>
                <a:sym typeface="Times New Roman"/>
              </a:rPr>
              <a:t>CONCLU</a:t>
            </a:r>
            <a:r>
              <a:rPr lang="en-US" sz="2200">
                <a:solidFill>
                  <a:schemeClr val="dk1"/>
                </a:solidFill>
                <a:latin typeface="Times New Roman"/>
                <a:ea typeface="Times New Roman"/>
                <a:cs typeface="Times New Roman"/>
                <a:sym typeface="Times New Roman"/>
              </a:rPr>
              <a:t>S</a:t>
            </a:r>
            <a:r>
              <a:rPr b="0" i="0" lang="en-US" sz="2200" u="none" cap="none" strike="noStrike">
                <a:solidFill>
                  <a:schemeClr val="dk1"/>
                </a:solidFill>
                <a:latin typeface="Times New Roman"/>
                <a:ea typeface="Times New Roman"/>
                <a:cs typeface="Times New Roman"/>
                <a:sym typeface="Times New Roman"/>
              </a:rPr>
              <a:t>ION</a:t>
            </a:r>
            <a:endParaRPr/>
          </a:p>
          <a:p>
            <a:pPr indent="0" lvl="0" marL="0" marR="0" rtl="0" algn="just">
              <a:lnSpc>
                <a:spcPct val="100000"/>
              </a:lnSpc>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58" name="Google Shape;58;g5cc8714c89_0_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59" name="Google Shape;59;g5cc8714c89_0_4"/>
          <p:cNvSpPr txBox="1"/>
          <p:nvPr/>
        </p:nvSpPr>
        <p:spPr>
          <a:xfrm>
            <a:off x="1379346" y="6055962"/>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60" name="Google Shape;60;g5cc8714c89_0_4"/>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66" name="Google Shape;66;p4"/>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1. Introduction</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67" name="Google Shape;67;p4"/>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68" name="Google Shape;68;p4"/>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69" name="Google Shape;69;p4"/>
          <p:cNvSpPr txBox="1"/>
          <p:nvPr/>
        </p:nvSpPr>
        <p:spPr>
          <a:xfrm>
            <a:off x="417094" y="1060315"/>
            <a:ext cx="4485600" cy="4002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Times New Roman"/>
              <a:buChar char="•"/>
            </a:pPr>
            <a:r>
              <a:rPr lang="en-US" sz="1600">
                <a:latin typeface="Times New Roman"/>
                <a:ea typeface="Times New Roman"/>
                <a:cs typeface="Times New Roman"/>
                <a:sym typeface="Times New Roman"/>
              </a:rPr>
              <a:t>Only Alzheimer's disease is more common among neurodegenerative disorders than Parkinson's disease (PD). </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Times New Roman"/>
              <a:buChar char="•"/>
            </a:pPr>
            <a:r>
              <a:rPr lang="en-US" sz="1600">
                <a:latin typeface="Times New Roman"/>
                <a:ea typeface="Times New Roman"/>
                <a:cs typeface="Times New Roman"/>
                <a:sym typeface="Times New Roman"/>
              </a:rPr>
              <a:t>While a treatment for PD is still unattainable, good symptom management can stop the disease's progression. </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Times New Roman"/>
              <a:buChar char="•"/>
            </a:pPr>
            <a:r>
              <a:rPr lang="en-US" sz="1600">
                <a:latin typeface="Times New Roman"/>
                <a:ea typeface="Times New Roman"/>
                <a:cs typeface="Times New Roman"/>
                <a:sym typeface="Times New Roman"/>
              </a:rPr>
              <a:t>Reduced levels of the neurotransmitter dopamine cause the PD symptoms. Because to changes in neural function, PD can make it harder to control body motions. </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Times New Roman"/>
              <a:buChar char="•"/>
            </a:pPr>
            <a:r>
              <a:rPr lang="en-US" sz="1600">
                <a:latin typeface="Times New Roman"/>
                <a:ea typeface="Times New Roman"/>
                <a:cs typeface="Times New Roman"/>
                <a:sym typeface="Times New Roman"/>
              </a:rPr>
              <a:t>As a result, changes in handwriting could be a sign of PD before it manifests. To properly treat the disease, it is imperative to be alert for such indicators and quickly seek medical advice.</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70" name="Google Shape;70;p4"/>
          <p:cNvPicPr preferRelativeResize="0"/>
          <p:nvPr/>
        </p:nvPicPr>
        <p:blipFill rotWithShape="1">
          <a:blip r:embed="rId4">
            <a:alphaModFix/>
          </a:blip>
          <a:srcRect b="0" l="0" r="0" t="0"/>
          <a:stretch/>
        </p:blipFill>
        <p:spPr>
          <a:xfrm>
            <a:off x="4822879" y="848772"/>
            <a:ext cx="4321121" cy="40162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76" name="Google Shape;76;p6"/>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 Introduction</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77" name="Google Shape;77;p6"/>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78" name="Google Shape;78;p6"/>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79" name="Google Shape;79;p6"/>
          <p:cNvSpPr txBox="1"/>
          <p:nvPr/>
        </p:nvSpPr>
        <p:spPr>
          <a:xfrm>
            <a:off x="189350" y="909800"/>
            <a:ext cx="4431900" cy="4771500"/>
          </a:xfrm>
          <a:prstGeom prst="rect">
            <a:avLst/>
          </a:prstGeom>
          <a:noFill/>
          <a:ln>
            <a:noFill/>
          </a:ln>
        </p:spPr>
        <p:txBody>
          <a:bodyPr anchorCtr="0" anchor="t" bIns="45700" lIns="91425" spcFirstLastPara="1" rIns="91425" wrap="square" tIns="45700">
            <a:spAutoFit/>
          </a:bodyPr>
          <a:lstStyle/>
          <a:p>
            <a:pPr indent="-273050" lvl="0" marL="285750" marR="0" rtl="0" algn="l">
              <a:lnSpc>
                <a:spcPct val="100000"/>
              </a:lnSpc>
              <a:spcBef>
                <a:spcPts val="0"/>
              </a:spcBef>
              <a:spcAft>
                <a:spcPts val="0"/>
              </a:spcAft>
              <a:buClr>
                <a:srgbClr val="000000"/>
              </a:buClr>
              <a:buSzPts val="1600"/>
              <a:buFont typeface="Arial"/>
              <a:buChar char="•"/>
            </a:pPr>
            <a:r>
              <a:rPr lang="en-US" sz="1600"/>
              <a:t>Handwriting changes that occur in the early stages of Parkinson's disease (PD) can be undetectable and inconspicuous. </a:t>
            </a:r>
            <a:endParaRPr sz="1600"/>
          </a:p>
          <a:p>
            <a:pPr indent="-273050" lvl="0" marL="285750" marR="0" rtl="0" algn="l">
              <a:lnSpc>
                <a:spcPct val="100000"/>
              </a:lnSpc>
              <a:spcBef>
                <a:spcPts val="0"/>
              </a:spcBef>
              <a:spcAft>
                <a:spcPts val="0"/>
              </a:spcAft>
              <a:buClr>
                <a:srgbClr val="000000"/>
              </a:buClr>
              <a:buSzPts val="1600"/>
              <a:buFont typeface="Arial"/>
              <a:buChar char="•"/>
            </a:pPr>
            <a:r>
              <a:rPr lang="en-US" sz="1600"/>
              <a:t>Nonetheless, these minute adjustments can be very important in identifying subclinical PD. </a:t>
            </a:r>
            <a:endParaRPr sz="1600"/>
          </a:p>
          <a:p>
            <a:pPr indent="-273050" lvl="0" marL="285750" marR="0" rtl="0" algn="l">
              <a:lnSpc>
                <a:spcPct val="100000"/>
              </a:lnSpc>
              <a:spcBef>
                <a:spcPts val="0"/>
              </a:spcBef>
              <a:spcAft>
                <a:spcPts val="0"/>
              </a:spcAft>
              <a:buClr>
                <a:srgbClr val="000000"/>
              </a:buClr>
              <a:buSzPts val="1600"/>
              <a:buFont typeface="Arial"/>
              <a:buChar char="•"/>
            </a:pPr>
            <a:r>
              <a:rPr lang="en-US" sz="1600"/>
              <a:t>Thus, it is crucial to spot changes in writing styles as a warning sign of the condition. </a:t>
            </a:r>
            <a:endParaRPr sz="1600"/>
          </a:p>
          <a:p>
            <a:pPr indent="-273050" lvl="0" marL="285750" marR="0" rtl="0" algn="l">
              <a:lnSpc>
                <a:spcPct val="100000"/>
              </a:lnSpc>
              <a:spcBef>
                <a:spcPts val="0"/>
              </a:spcBef>
              <a:spcAft>
                <a:spcPts val="0"/>
              </a:spcAft>
              <a:buClr>
                <a:srgbClr val="000000"/>
              </a:buClr>
              <a:buSzPts val="1600"/>
              <a:buFont typeface="Arial"/>
              <a:buChar char="•"/>
            </a:pPr>
            <a:r>
              <a:rPr lang="en-US" sz="1600"/>
              <a:t>A low-cost, non-invasive method that can help with PD early diagnosis and track the course of the disease is handwriting analysis. </a:t>
            </a:r>
            <a:endParaRPr sz="1600"/>
          </a:p>
          <a:p>
            <a:pPr indent="-273050" lvl="0" marL="285750" marR="0" rtl="0" algn="l">
              <a:lnSpc>
                <a:spcPct val="100000"/>
              </a:lnSpc>
              <a:spcBef>
                <a:spcPts val="0"/>
              </a:spcBef>
              <a:spcAft>
                <a:spcPts val="0"/>
              </a:spcAft>
              <a:buClr>
                <a:srgbClr val="000000"/>
              </a:buClr>
              <a:buSzPts val="1600"/>
              <a:buFont typeface="Arial"/>
              <a:buChar char="•"/>
            </a:pPr>
            <a:r>
              <a:rPr lang="en-US" sz="1600"/>
              <a:t>With the use of this technique, medical personnel may monitor PD patients and tailor their treatment regimens. Patients can obtain prompt and efficient interventions via handwriting analysis, thereby improving their quality of life.</a:t>
            </a:r>
            <a:endParaRPr sz="1600"/>
          </a:p>
          <a:p>
            <a:pPr indent="-171450" lvl="0" marL="28575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Arial"/>
              <a:ea typeface="Arial"/>
              <a:cs typeface="Arial"/>
              <a:sym typeface="Arial"/>
            </a:endParaRPr>
          </a:p>
        </p:txBody>
      </p:sp>
      <p:pic>
        <p:nvPicPr>
          <p:cNvPr id="80" name="Google Shape;80;p6"/>
          <p:cNvPicPr preferRelativeResize="0"/>
          <p:nvPr/>
        </p:nvPicPr>
        <p:blipFill rotWithShape="1">
          <a:blip r:embed="rId4">
            <a:alphaModFix/>
          </a:blip>
          <a:srcRect b="0" l="0" r="0" t="0"/>
          <a:stretch/>
        </p:blipFill>
        <p:spPr>
          <a:xfrm>
            <a:off x="4748971" y="833407"/>
            <a:ext cx="4328809" cy="39624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86" name="Google Shape;86;p7"/>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2. Problem Statement</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87" name="Google Shape;87;p7"/>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88" name="Google Shape;88;p7"/>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89" name="Google Shape;89;p7"/>
          <p:cNvSpPr txBox="1"/>
          <p:nvPr/>
        </p:nvSpPr>
        <p:spPr>
          <a:xfrm>
            <a:off x="417094" y="1070043"/>
            <a:ext cx="8172300" cy="181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To create a deep learning model for early diagnosis of Parkinson Disease(PD) through handwriting samples from both healthy people and PD affected people.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95" name="Google Shape;95;p8"/>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3. Objectives</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96" name="Google Shape;96;p8"/>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97" name="Google Shape;97;p8"/>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98" name="Google Shape;98;p8"/>
          <p:cNvSpPr txBox="1"/>
          <p:nvPr/>
        </p:nvSpPr>
        <p:spPr>
          <a:xfrm>
            <a:off x="417094" y="1060314"/>
            <a:ext cx="8512897" cy="34778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To understand the important features involved like Kinematic pressure , stroke pressure , spiral radius, spiral speed ,etc.</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To find out how much a feature is impacting the output by calculating co-relation.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To find suitable data pre-processing technique so as to improve performance.</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To incorporate different PD datasets and study them.</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To create a suitable deep learning architecture for each dataset.</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Create a multi-model for better accuracy and to train the model correctly. </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04" name="Google Shape;104;p9"/>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4. Concepts and Methods</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105" name="Google Shape;105;p9"/>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106" name="Google Shape;106;p9"/>
          <p:cNvPicPr preferRelativeResize="0"/>
          <p:nvPr/>
        </p:nvPicPr>
        <p:blipFill rotWithShape="1">
          <a:blip r:embed="rId3">
            <a:alphaModFix/>
          </a:blip>
          <a:srcRect b="0" l="0" r="0" t="0"/>
          <a:stretch/>
        </p:blipFill>
        <p:spPr>
          <a:xfrm>
            <a:off x="0" y="5812967"/>
            <a:ext cx="999854" cy="1020451"/>
          </a:xfrm>
          <a:prstGeom prst="rect">
            <a:avLst/>
          </a:prstGeom>
          <a:noFill/>
          <a:ln>
            <a:noFill/>
          </a:ln>
        </p:spPr>
      </p:pic>
      <p:sp>
        <p:nvSpPr>
          <p:cNvPr id="107" name="Google Shape;107;p9"/>
          <p:cNvSpPr txBox="1"/>
          <p:nvPr/>
        </p:nvSpPr>
        <p:spPr>
          <a:xfrm>
            <a:off x="417100" y="909650"/>
            <a:ext cx="8168700" cy="57258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SzPts val="1600"/>
              <a:buFont typeface="Times New Roman"/>
              <a:buAutoNum type="alphaUcPeriod"/>
            </a:pPr>
            <a:r>
              <a:rPr b="1" lang="en-US" sz="1600">
                <a:latin typeface="Times New Roman"/>
                <a:ea typeface="Times New Roman"/>
                <a:cs typeface="Times New Roman"/>
                <a:sym typeface="Times New Roman"/>
              </a:rPr>
              <a:t>TRANSFER LEARNING :</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1)VGG16</a:t>
            </a:r>
            <a:endParaRPr b="1" sz="16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b="1" lang="en-US" sz="1600">
                <a:solidFill>
                  <a:schemeClr val="dk1"/>
                </a:solidFill>
                <a:latin typeface="Times New Roman"/>
                <a:ea typeface="Times New Roman"/>
                <a:cs typeface="Times New Roman"/>
                <a:sym typeface="Times New Roman"/>
              </a:rPr>
              <a:t>2)Efficient Net B7</a:t>
            </a:r>
            <a:endParaRPr b="1" sz="16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b="1" lang="en-US" sz="1600">
                <a:solidFill>
                  <a:schemeClr val="dk1"/>
                </a:solidFill>
                <a:latin typeface="Times New Roman"/>
                <a:ea typeface="Times New Roman"/>
                <a:cs typeface="Times New Roman"/>
                <a:sym typeface="Times New Roman"/>
              </a:rPr>
              <a:t>3)Mobile Net</a:t>
            </a:r>
            <a:endParaRPr b="1" sz="16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b="1" lang="en-US" sz="1600">
                <a:solidFill>
                  <a:schemeClr val="dk1"/>
                </a:solidFill>
                <a:latin typeface="Times New Roman"/>
                <a:ea typeface="Times New Roman"/>
                <a:cs typeface="Times New Roman"/>
                <a:sym typeface="Times New Roman"/>
              </a:rPr>
              <a:t>4)Custom CNN</a:t>
            </a:r>
            <a:endParaRPr b="1" sz="16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AutoNum type="alphaUcPeriod"/>
            </a:pPr>
            <a:r>
              <a:rPr b="1" lang="en-US" sz="1600">
                <a:latin typeface="Times New Roman"/>
                <a:ea typeface="Times New Roman"/>
                <a:cs typeface="Times New Roman"/>
                <a:sym typeface="Times New Roman"/>
              </a:rPr>
              <a:t>ML TECHNIQUES:</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1)SVM</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2)RANDOM FOREST</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3)LOGISTIC REGRESSION</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4)MULTI MODEL</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600">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b="1"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13" name="Google Shape;113;p10"/>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5. Literature Survey</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114" name="Google Shape;114;p10"/>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115" name="Google Shape;115;p10"/>
          <p:cNvPicPr preferRelativeResize="0"/>
          <p:nvPr/>
        </p:nvPicPr>
        <p:blipFill rotWithShape="1">
          <a:blip r:embed="rId3">
            <a:alphaModFix/>
          </a:blip>
          <a:srcRect b="0" l="0" r="0" t="0"/>
          <a:stretch/>
        </p:blipFill>
        <p:spPr>
          <a:xfrm>
            <a:off x="0" y="5812967"/>
            <a:ext cx="999854" cy="1020451"/>
          </a:xfrm>
          <a:prstGeom prst="rect">
            <a:avLst/>
          </a:prstGeom>
          <a:noFill/>
          <a:ln>
            <a:noFill/>
          </a:ln>
        </p:spPr>
      </p:pic>
      <p:graphicFrame>
        <p:nvGraphicFramePr>
          <p:cNvPr id="116" name="Google Shape;116;p10"/>
          <p:cNvGraphicFramePr/>
          <p:nvPr/>
        </p:nvGraphicFramePr>
        <p:xfrm>
          <a:off x="417095" y="895321"/>
          <a:ext cx="3000000" cy="3000000"/>
        </p:xfrm>
        <a:graphic>
          <a:graphicData uri="http://schemas.openxmlformats.org/drawingml/2006/table">
            <a:tbl>
              <a:tblPr bandRow="1" firstRow="1">
                <a:noFill/>
                <a:tableStyleId>{60A10F75-5229-44B7-A1CC-DDED38C07607}</a:tableStyleId>
              </a:tblPr>
              <a:tblGrid>
                <a:gridCol w="627925"/>
                <a:gridCol w="2379475"/>
                <a:gridCol w="3299400"/>
                <a:gridCol w="2034200"/>
              </a:tblGrid>
              <a:tr h="658675">
                <a:tc>
                  <a:txBody>
                    <a:bodyPr/>
                    <a:lstStyle/>
                    <a:p>
                      <a:pPr indent="0" lvl="0" marL="117475"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Sr. No</a:t>
                      </a:r>
                      <a:endParaRPr sz="20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FFFFFF"/>
                          </a:solidFill>
                          <a:latin typeface="Calibri"/>
                          <a:ea typeface="Calibri"/>
                          <a:cs typeface="Calibri"/>
                          <a:sym typeface="Calibri"/>
                        </a:rPr>
                        <a:t>Paper</a:t>
                      </a:r>
                      <a:endParaRPr sz="14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635" marR="0" rtl="0" algn="ctr">
                        <a:lnSpc>
                          <a:spcPct val="100000"/>
                        </a:lnSpc>
                        <a:spcBef>
                          <a:spcPts val="0"/>
                        </a:spcBef>
                        <a:spcAft>
                          <a:spcPts val="0"/>
                        </a:spcAft>
                        <a:buNone/>
                      </a:pPr>
                      <a:r>
                        <a:rPr b="1" lang="en-US" sz="1400" u="none" cap="none" strike="noStrike">
                          <a:solidFill>
                            <a:srgbClr val="FFFFFF"/>
                          </a:solidFill>
                          <a:latin typeface="Calibri"/>
                          <a:ea typeface="Calibri"/>
                          <a:cs typeface="Calibri"/>
                          <a:sym typeface="Calibri"/>
                        </a:rPr>
                        <a:t>Remarks</a:t>
                      </a:r>
                      <a:endParaRPr sz="14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795020"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Limitations</a:t>
                      </a:r>
                      <a:endParaRPr sz="20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r>
              <a:tr h="10544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254634"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1.</a:t>
                      </a:r>
                      <a:endParaRPr sz="1800" u="none" cap="none" strike="noStrike">
                        <a:latin typeface="Calibri"/>
                        <a:ea typeface="Calibri"/>
                        <a:cs typeface="Calibri"/>
                        <a:sym typeface="Calibri"/>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26669" marR="2032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Handwriting Dynamics Assessment Using Deep Neural Network for Early Identification of Parkinsons Disease</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305"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r>
                        <a:rPr lang="en-US" sz="1400" u="none" cap="none" strike="noStrike"/>
                        <a:t>increased the input space by combining different PD handwritten datasets</a:t>
                      </a:r>
                      <a:endParaRPr/>
                    </a:p>
                    <a:p>
                      <a:pPr indent="0" lvl="0" marL="27305" marR="0" rtl="0" algn="l">
                        <a:lnSpc>
                          <a:spcPct val="100000"/>
                        </a:lnSpc>
                        <a:spcBef>
                          <a:spcPts val="405"/>
                        </a:spcBef>
                        <a:spcAft>
                          <a:spcPts val="0"/>
                        </a:spcAft>
                        <a:buNone/>
                      </a:pPr>
                      <a:r>
                        <a:rPr lang="en-US" sz="1400" u="none" cap="none" strike="noStrike"/>
                        <a:t>applied various data augmentation techniques</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940" marR="0" rtl="0" algn="l">
                        <a:lnSpc>
                          <a:spcPct val="100000"/>
                        </a:lnSpc>
                        <a:spcBef>
                          <a:spcPts val="0"/>
                        </a:spcBef>
                        <a:spcAft>
                          <a:spcPts val="0"/>
                        </a:spcAft>
                        <a:buNone/>
                      </a:pPr>
                      <a:r>
                        <a:rPr lang="en-US" sz="1600" u="none" cap="none" strike="noStrike">
                          <a:latin typeface="Calibri"/>
                          <a:ea typeface="Calibri"/>
                          <a:cs typeface="Calibri"/>
                          <a:sym typeface="Calibri"/>
                        </a:rPr>
                        <a:t>No interpretability</a:t>
                      </a:r>
                      <a:endParaRPr sz="1600" u="none" cap="none" strike="noStrike">
                        <a:latin typeface="Calibri"/>
                        <a:ea typeface="Calibri"/>
                        <a:cs typeface="Calibri"/>
                        <a:sym typeface="Calibri"/>
                      </a:endParaRPr>
                    </a:p>
                  </a:txBody>
                  <a:tcPr marT="17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1075000">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2.</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Sequence-based Dynamic handwriting analysis for Parkinson’s disease detection with one-dimensional convolutions and BiGRUs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dynamic features of handwriting are fed as input to the RNN model</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Difficult to get dynamic features of handwriting</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1207150">
                <a:tc>
                  <a:txBody>
                    <a:bodyPr/>
                    <a:lstStyle/>
                    <a:p>
                      <a:pPr indent="0" lvl="0" marL="0" marR="0" rtl="0" algn="l">
                        <a:lnSpc>
                          <a:spcPct val="100000"/>
                        </a:lnSpc>
                        <a:spcBef>
                          <a:spcPts val="0"/>
                        </a:spcBef>
                        <a:spcAft>
                          <a:spcPts val="0"/>
                        </a:spcAft>
                        <a:buNone/>
                      </a:pPr>
                      <a:r>
                        <a:t/>
                      </a:r>
                      <a:endParaRPr sz="2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3.</a:t>
                      </a:r>
                      <a:endParaRPr sz="1800" u="none" cap="none" strike="noStrike">
                        <a:latin typeface="Calibri"/>
                        <a:ea typeface="Calibri"/>
                        <a:cs typeface="Calibri"/>
                        <a:sym typeface="Calibri"/>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Cartesian Genetic Programming for Diagnosis of Parkinson Disease through Handwriting Analysis: performance vs. interpretability issue</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Decision rules produced by CGP and DT are in accordance with medical findings. Rather than providing accuracy , it also offers a degree of interpretability.</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Biased model because input data is less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7166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1275"/>
                        </a:spcBef>
                        <a:spcAft>
                          <a:spcPts val="0"/>
                        </a:spcAft>
                        <a:buNone/>
                      </a:pPr>
                      <a:r>
                        <a:rPr b="1" lang="en-US" sz="1800" u="none" cap="none" strike="noStrike">
                          <a:solidFill>
                            <a:srgbClr val="FFFFFF"/>
                          </a:solidFill>
                          <a:latin typeface="Calibri"/>
                          <a:ea typeface="Calibri"/>
                          <a:cs typeface="Calibri"/>
                          <a:sym typeface="Calibri"/>
                        </a:rPr>
                        <a:t>4.</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Digitized spiral drawing classification for Parkinson’s disease diagnosis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four ML models are implemented on mathematically processed dataset.</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Can’t be applied to spiral drawings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258675">
                <a:tc>
                  <a:txBody>
                    <a:bodyPr/>
                    <a:lstStyle/>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bl>
          </a:graphicData>
        </a:graphic>
      </p:graphicFrame>
      <p:graphicFrame>
        <p:nvGraphicFramePr>
          <p:cNvPr id="117" name="Google Shape;117;p10"/>
          <p:cNvGraphicFramePr/>
          <p:nvPr/>
        </p:nvGraphicFramePr>
        <p:xfrm>
          <a:off x="417095" y="836092"/>
          <a:ext cx="3000000" cy="3000000"/>
        </p:xfrm>
        <a:graphic>
          <a:graphicData uri="http://schemas.openxmlformats.org/drawingml/2006/table">
            <a:tbl>
              <a:tblPr bandRow="1" firstRow="1">
                <a:noFill/>
                <a:tableStyleId>{60A10F75-5229-44B7-A1CC-DDED38C07607}</a:tableStyleId>
              </a:tblPr>
              <a:tblGrid>
                <a:gridCol w="504800"/>
                <a:gridCol w="1912950"/>
                <a:gridCol w="2652500"/>
                <a:gridCol w="1635375"/>
                <a:gridCol w="1635375"/>
              </a:tblGrid>
              <a:tr h="658675">
                <a:tc>
                  <a:txBody>
                    <a:bodyPr/>
                    <a:lstStyle/>
                    <a:p>
                      <a:pPr indent="0" lvl="0" marL="117475"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Sr. No</a:t>
                      </a:r>
                      <a:endParaRPr sz="20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Paper</a:t>
                      </a:r>
                      <a:endParaRPr sz="18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635"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Remarks</a:t>
                      </a:r>
                      <a:endParaRPr sz="18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1" lang="en-US" sz="2000">
                          <a:solidFill>
                            <a:srgbClr val="FFFFFF"/>
                          </a:solidFill>
                          <a:latin typeface="Calibri"/>
                          <a:ea typeface="Calibri"/>
                          <a:cs typeface="Calibri"/>
                          <a:sym typeface="Calibri"/>
                        </a:rPr>
                        <a:t>   </a:t>
                      </a:r>
                      <a:r>
                        <a:rPr b="1" lang="en-US" sz="1800" u="none" cap="none" strike="noStrike">
                          <a:solidFill>
                            <a:srgbClr val="FFFFFF"/>
                          </a:solidFill>
                          <a:latin typeface="Calibri"/>
                          <a:ea typeface="Calibri"/>
                          <a:cs typeface="Calibri"/>
                          <a:sym typeface="Calibri"/>
                        </a:rPr>
                        <a:t>Limitations</a:t>
                      </a:r>
                      <a:endParaRPr sz="18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1" lang="en-US" sz="2000">
                          <a:solidFill>
                            <a:srgbClr val="FFFFFF"/>
                          </a:solidFill>
                          <a:latin typeface="Calibri"/>
                          <a:ea typeface="Calibri"/>
                          <a:cs typeface="Calibri"/>
                          <a:sym typeface="Calibri"/>
                        </a:rPr>
                        <a:t>      </a:t>
                      </a:r>
                      <a:r>
                        <a:rPr b="1" lang="en-US" sz="1800">
                          <a:solidFill>
                            <a:srgbClr val="FFFFFF"/>
                          </a:solidFill>
                          <a:latin typeface="Calibri"/>
                          <a:ea typeface="Calibri"/>
                          <a:cs typeface="Calibri"/>
                          <a:sym typeface="Calibri"/>
                        </a:rPr>
                        <a:t>Accuracy</a:t>
                      </a:r>
                      <a:endParaRPr b="1" sz="1800" u="none" cap="none" strike="noStrike">
                        <a:solidFill>
                          <a:srgbClr val="FFFFFF"/>
                        </a:solidFill>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r>
              <a:tr h="10544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254634"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1.</a:t>
                      </a:r>
                      <a:endParaRPr sz="1800" u="none" cap="none" strike="noStrike">
                        <a:latin typeface="Calibri"/>
                        <a:ea typeface="Calibri"/>
                        <a:cs typeface="Calibri"/>
                        <a:sym typeface="Calibri"/>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26669" marR="2032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Handwriting Dynamics Assessment Using Deep Neural Network for Early Identification of Parkinsons Disease</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305"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r>
                        <a:rPr lang="en-US" sz="1400" u="none" cap="none" strike="noStrike"/>
                        <a:t>increased the input space by combining different PD handwritten datasets</a:t>
                      </a:r>
                      <a:endParaRPr/>
                    </a:p>
                    <a:p>
                      <a:pPr indent="0" lvl="0" marL="27305" marR="0" rtl="0" algn="l">
                        <a:lnSpc>
                          <a:spcPct val="100000"/>
                        </a:lnSpc>
                        <a:spcBef>
                          <a:spcPts val="405"/>
                        </a:spcBef>
                        <a:spcAft>
                          <a:spcPts val="0"/>
                        </a:spcAft>
                        <a:buNone/>
                      </a:pPr>
                      <a:r>
                        <a:rPr lang="en-US" sz="1400" u="none" cap="none" strike="noStrike"/>
                        <a:t>applied various data augmentation techniques</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940" marR="0" rtl="0" algn="l">
                        <a:lnSpc>
                          <a:spcPct val="100000"/>
                        </a:lnSpc>
                        <a:spcBef>
                          <a:spcPts val="0"/>
                        </a:spcBef>
                        <a:spcAft>
                          <a:spcPts val="0"/>
                        </a:spcAft>
                        <a:buNone/>
                      </a:pPr>
                      <a:r>
                        <a:rPr lang="en-US" sz="1600" u="none" cap="none" strike="noStrike">
                          <a:latin typeface="Calibri"/>
                          <a:ea typeface="Calibri"/>
                          <a:cs typeface="Calibri"/>
                          <a:sym typeface="Calibri"/>
                        </a:rPr>
                        <a:t>No interpretability</a:t>
                      </a:r>
                      <a:endParaRPr sz="1600" u="none" cap="none" strike="noStrike">
                        <a:latin typeface="Calibri"/>
                        <a:ea typeface="Calibri"/>
                        <a:cs typeface="Calibri"/>
                        <a:sym typeface="Calibri"/>
                      </a:endParaRPr>
                    </a:p>
                  </a:txBody>
                  <a:tcPr marT="17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940" marR="0" rtl="0" algn="l">
                        <a:lnSpc>
                          <a:spcPct val="100000"/>
                        </a:lnSpc>
                        <a:spcBef>
                          <a:spcPts val="0"/>
                        </a:spcBef>
                        <a:spcAft>
                          <a:spcPts val="0"/>
                        </a:spcAft>
                        <a:buNone/>
                      </a:pPr>
                      <a:r>
                        <a:rPr lang="en-US" sz="1600">
                          <a:latin typeface="Calibri"/>
                          <a:ea typeface="Calibri"/>
                          <a:cs typeface="Calibri"/>
                          <a:sym typeface="Calibri"/>
                        </a:rPr>
                        <a:t>99.22%</a:t>
                      </a:r>
                      <a:endParaRPr sz="1600" u="none" cap="none" strike="noStrike">
                        <a:latin typeface="Calibri"/>
                        <a:ea typeface="Calibri"/>
                        <a:cs typeface="Calibri"/>
                        <a:sym typeface="Calibri"/>
                      </a:endParaRPr>
                    </a:p>
                  </a:txBody>
                  <a:tcPr marT="17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1075000">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2.</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Sequence-based Dynamic handwriting analysis for Parkinson’s disease detection with one-dimensional convolutions and BiGRUs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dynamic features of handwriting are fed as input to the RNN model</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Difficult to get dynamic features of handwriting</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96.25%</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1207150">
                <a:tc>
                  <a:txBody>
                    <a:bodyPr/>
                    <a:lstStyle/>
                    <a:p>
                      <a:pPr indent="0" lvl="0" marL="0" marR="0" rtl="0" algn="l">
                        <a:lnSpc>
                          <a:spcPct val="100000"/>
                        </a:lnSpc>
                        <a:spcBef>
                          <a:spcPts val="0"/>
                        </a:spcBef>
                        <a:spcAft>
                          <a:spcPts val="0"/>
                        </a:spcAft>
                        <a:buNone/>
                      </a:pPr>
                      <a:r>
                        <a:t/>
                      </a:r>
                      <a:endParaRPr sz="2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3.</a:t>
                      </a:r>
                      <a:endParaRPr sz="1800" u="none" cap="none" strike="noStrike">
                        <a:latin typeface="Calibri"/>
                        <a:ea typeface="Calibri"/>
                        <a:cs typeface="Calibri"/>
                        <a:sym typeface="Calibri"/>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Cartesian Genetic Programming for Diagnosis of Parkinson Disease through Handwriting Analysis: performance vs. interpretability issue</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Decision rules produced by CGP and DT are in accordance with medical findings. Rather than providing accuracy , it also offers a degree of interpretability.</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Biased model because input data is less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94.33%</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7166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1275"/>
                        </a:spcBef>
                        <a:spcAft>
                          <a:spcPts val="0"/>
                        </a:spcAft>
                        <a:buNone/>
                      </a:pPr>
                      <a:r>
                        <a:rPr b="1" lang="en-US" sz="1800" u="none" cap="none" strike="noStrike">
                          <a:solidFill>
                            <a:srgbClr val="FFFFFF"/>
                          </a:solidFill>
                          <a:latin typeface="Calibri"/>
                          <a:ea typeface="Calibri"/>
                          <a:cs typeface="Calibri"/>
                          <a:sym typeface="Calibri"/>
                        </a:rPr>
                        <a:t>4.</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Digitized spiral drawing classification for Parkinson’s disease diagnosis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four ML models are implemented on mathematically processed dataset.</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Can’t be applied to spiral drawings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98.10%</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258675">
                <a:tc>
                  <a:txBody>
                    <a:bodyPr/>
                    <a:lstStyle/>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23" name="Google Shape;123;p11"/>
          <p:cNvSpPr txBox="1"/>
          <p:nvPr/>
        </p:nvSpPr>
        <p:spPr>
          <a:xfrm>
            <a:off x="417094" y="224589"/>
            <a:ext cx="8010213" cy="578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C00000"/>
                </a:solidFill>
                <a:latin typeface="Times New Roman"/>
                <a:ea typeface="Times New Roman"/>
                <a:cs typeface="Times New Roman"/>
                <a:sym typeface="Times New Roman"/>
              </a:rPr>
              <a:t> Literature Survey</a:t>
            </a:r>
            <a:r>
              <a:rPr b="0" i="0" lang="en-US" sz="2200" u="none" cap="none" strike="noStrike">
                <a:solidFill>
                  <a:srgbClr val="C00000"/>
                </a:solidFill>
                <a:latin typeface="Times New Roman"/>
                <a:ea typeface="Times New Roman"/>
                <a:cs typeface="Times New Roman"/>
                <a:sym typeface="Times New Roman"/>
              </a:rPr>
              <a:t> </a:t>
            </a:r>
            <a:endParaRPr/>
          </a:p>
        </p:txBody>
      </p:sp>
      <p:sp>
        <p:nvSpPr>
          <p:cNvPr id="124" name="Google Shape;124;p11"/>
          <p:cNvSpPr txBox="1"/>
          <p:nvPr/>
        </p:nvSpPr>
        <p:spPr>
          <a:xfrm>
            <a:off x="1379346" y="6104088"/>
            <a:ext cx="7378753" cy="672897"/>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Clr>
                <a:srgbClr val="000000"/>
              </a:buClr>
              <a:buSzPts val="1800"/>
              <a:buFont typeface="Arial"/>
              <a:buNone/>
            </a:pPr>
            <a:r>
              <a:rPr b="1" i="1" lang="en-US" sz="1800" u="none" cap="none" strike="noStrike">
                <a:solidFill>
                  <a:srgbClr val="C00000"/>
                </a:solidFill>
                <a:latin typeface="Times New Roman"/>
                <a:ea typeface="Times New Roman"/>
                <a:cs typeface="Times New Roman"/>
                <a:sym typeface="Times New Roman"/>
              </a:rPr>
              <a:t>Department of Computer Science &amp; Engineering, MITSoE, Loni Kalbhor</a:t>
            </a:r>
            <a:endParaRPr b="1" i="1" sz="1800" u="none" cap="none" strike="noStrike">
              <a:solidFill>
                <a:srgbClr val="C00000"/>
              </a:solidFill>
              <a:latin typeface="Times New Roman"/>
              <a:ea typeface="Times New Roman"/>
              <a:cs typeface="Times New Roman"/>
              <a:sym typeface="Times New Roman"/>
            </a:endParaRPr>
          </a:p>
        </p:txBody>
      </p:sp>
      <p:pic>
        <p:nvPicPr>
          <p:cNvPr id="125" name="Google Shape;125;p11"/>
          <p:cNvPicPr preferRelativeResize="0"/>
          <p:nvPr/>
        </p:nvPicPr>
        <p:blipFill rotWithShape="1">
          <a:blip r:embed="rId3">
            <a:alphaModFix/>
          </a:blip>
          <a:srcRect b="0" l="0" r="0" t="0"/>
          <a:stretch/>
        </p:blipFill>
        <p:spPr>
          <a:xfrm>
            <a:off x="0" y="5812967"/>
            <a:ext cx="999854" cy="1020451"/>
          </a:xfrm>
          <a:prstGeom prst="rect">
            <a:avLst/>
          </a:prstGeom>
          <a:noFill/>
          <a:ln>
            <a:noFill/>
          </a:ln>
        </p:spPr>
      </p:pic>
      <p:graphicFrame>
        <p:nvGraphicFramePr>
          <p:cNvPr id="126" name="Google Shape;126;p11"/>
          <p:cNvGraphicFramePr/>
          <p:nvPr/>
        </p:nvGraphicFramePr>
        <p:xfrm>
          <a:off x="417095" y="895321"/>
          <a:ext cx="3000000" cy="3000000"/>
        </p:xfrm>
        <a:graphic>
          <a:graphicData uri="http://schemas.openxmlformats.org/drawingml/2006/table">
            <a:tbl>
              <a:tblPr bandRow="1" firstRow="1">
                <a:noFill/>
                <a:tableStyleId>{60A10F75-5229-44B7-A1CC-DDED38C07607}</a:tableStyleId>
              </a:tblPr>
              <a:tblGrid>
                <a:gridCol w="627925"/>
                <a:gridCol w="2379475"/>
                <a:gridCol w="3299400"/>
                <a:gridCol w="2034200"/>
              </a:tblGrid>
              <a:tr h="658675">
                <a:tc>
                  <a:txBody>
                    <a:bodyPr/>
                    <a:lstStyle/>
                    <a:p>
                      <a:pPr indent="0" lvl="0" marL="117475"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Sr. No</a:t>
                      </a:r>
                      <a:endParaRPr sz="20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FFFFFF"/>
                          </a:solidFill>
                          <a:latin typeface="Calibri"/>
                          <a:ea typeface="Calibri"/>
                          <a:cs typeface="Calibri"/>
                          <a:sym typeface="Calibri"/>
                        </a:rPr>
                        <a:t>Paper</a:t>
                      </a:r>
                      <a:endParaRPr sz="14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635" marR="0" rtl="0" algn="ctr">
                        <a:lnSpc>
                          <a:spcPct val="100000"/>
                        </a:lnSpc>
                        <a:spcBef>
                          <a:spcPts val="0"/>
                        </a:spcBef>
                        <a:spcAft>
                          <a:spcPts val="0"/>
                        </a:spcAft>
                        <a:buNone/>
                      </a:pPr>
                      <a:r>
                        <a:rPr b="1" lang="en-US" sz="1400" u="none" cap="none" strike="noStrike">
                          <a:solidFill>
                            <a:srgbClr val="FFFFFF"/>
                          </a:solidFill>
                          <a:latin typeface="Calibri"/>
                          <a:ea typeface="Calibri"/>
                          <a:cs typeface="Calibri"/>
                          <a:sym typeface="Calibri"/>
                        </a:rPr>
                        <a:t>Remarks</a:t>
                      </a:r>
                      <a:endParaRPr sz="14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795020"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Limitations</a:t>
                      </a:r>
                      <a:endParaRPr sz="20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r>
              <a:tr h="10544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254634"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1.</a:t>
                      </a:r>
                      <a:endParaRPr sz="1800" u="none" cap="none" strike="noStrike">
                        <a:latin typeface="Calibri"/>
                        <a:ea typeface="Calibri"/>
                        <a:cs typeface="Calibri"/>
                        <a:sym typeface="Calibri"/>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26669" marR="2032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Handwriting Dynamics Assessment Using Deep Neural Network for Early Identification of Parkinsons Disease</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305"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r>
                        <a:rPr lang="en-US" sz="1400" u="none" cap="none" strike="noStrike"/>
                        <a:t>increased the input space by combining different PD handwritten datasets</a:t>
                      </a:r>
                      <a:endParaRPr/>
                    </a:p>
                    <a:p>
                      <a:pPr indent="0" lvl="0" marL="27305" marR="0" rtl="0" algn="l">
                        <a:lnSpc>
                          <a:spcPct val="100000"/>
                        </a:lnSpc>
                        <a:spcBef>
                          <a:spcPts val="405"/>
                        </a:spcBef>
                        <a:spcAft>
                          <a:spcPts val="0"/>
                        </a:spcAft>
                        <a:buNone/>
                      </a:pPr>
                      <a:r>
                        <a:rPr lang="en-US" sz="1400" u="none" cap="none" strike="noStrike"/>
                        <a:t>applied various data augmentation techniques</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940" marR="0" rtl="0" algn="l">
                        <a:lnSpc>
                          <a:spcPct val="100000"/>
                        </a:lnSpc>
                        <a:spcBef>
                          <a:spcPts val="0"/>
                        </a:spcBef>
                        <a:spcAft>
                          <a:spcPts val="0"/>
                        </a:spcAft>
                        <a:buNone/>
                      </a:pPr>
                      <a:r>
                        <a:rPr lang="en-US" sz="1600" u="none" cap="none" strike="noStrike">
                          <a:latin typeface="Calibri"/>
                          <a:ea typeface="Calibri"/>
                          <a:cs typeface="Calibri"/>
                          <a:sym typeface="Calibri"/>
                        </a:rPr>
                        <a:t>No interpretability</a:t>
                      </a:r>
                      <a:endParaRPr sz="1600" u="none" cap="none" strike="noStrike">
                        <a:latin typeface="Calibri"/>
                        <a:ea typeface="Calibri"/>
                        <a:cs typeface="Calibri"/>
                        <a:sym typeface="Calibri"/>
                      </a:endParaRPr>
                    </a:p>
                  </a:txBody>
                  <a:tcPr marT="17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1075000">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2.</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Sequence-based Dynamic handwriting analysis for Parkinson’s disease detection with one-dimensional convolutions and BiGRUs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dynamic features of handwriting are fed as input to the RNN model</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Difficult to get dynamic features of handwriting</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1207150">
                <a:tc>
                  <a:txBody>
                    <a:bodyPr/>
                    <a:lstStyle/>
                    <a:p>
                      <a:pPr indent="0" lvl="0" marL="0" marR="0" rtl="0" algn="l">
                        <a:lnSpc>
                          <a:spcPct val="100000"/>
                        </a:lnSpc>
                        <a:spcBef>
                          <a:spcPts val="0"/>
                        </a:spcBef>
                        <a:spcAft>
                          <a:spcPts val="0"/>
                        </a:spcAft>
                        <a:buNone/>
                      </a:pPr>
                      <a:r>
                        <a:t/>
                      </a:r>
                      <a:endParaRPr sz="2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3.</a:t>
                      </a:r>
                      <a:endParaRPr sz="1800" u="none" cap="none" strike="noStrike">
                        <a:latin typeface="Calibri"/>
                        <a:ea typeface="Calibri"/>
                        <a:cs typeface="Calibri"/>
                        <a:sym typeface="Calibri"/>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Cartesian Genetic Programming for Diagnosis of Parkinson Disease through Handwriting Analysis: performance vs. interpretability issue</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Decision rules produced by CGP and DT are in accordance with medical findings. Rather than providing accuracy , it also offers a degree of interpretability.</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Biased model because input data is less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7166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1275"/>
                        </a:spcBef>
                        <a:spcAft>
                          <a:spcPts val="0"/>
                        </a:spcAft>
                        <a:buNone/>
                      </a:pPr>
                      <a:r>
                        <a:rPr b="1" lang="en-US" sz="1800" u="none" cap="none" strike="noStrike">
                          <a:solidFill>
                            <a:srgbClr val="FFFFFF"/>
                          </a:solidFill>
                          <a:latin typeface="Calibri"/>
                          <a:ea typeface="Calibri"/>
                          <a:cs typeface="Calibri"/>
                          <a:sym typeface="Calibri"/>
                        </a:rPr>
                        <a:t>4.</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Digitized spiral drawing classification for Parkinson’s disease diagnosis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four ML models are implemented on mathematically processed dataset.</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Can’t be applied to spiral drawings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258675">
                <a:tc>
                  <a:txBody>
                    <a:bodyPr/>
                    <a:lstStyle/>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bl>
          </a:graphicData>
        </a:graphic>
      </p:graphicFrame>
      <p:graphicFrame>
        <p:nvGraphicFramePr>
          <p:cNvPr id="127" name="Google Shape;127;p11"/>
          <p:cNvGraphicFramePr/>
          <p:nvPr/>
        </p:nvGraphicFramePr>
        <p:xfrm>
          <a:off x="58747" y="137160"/>
          <a:ext cx="3000000" cy="3000000"/>
        </p:xfrm>
        <a:graphic>
          <a:graphicData uri="http://schemas.openxmlformats.org/drawingml/2006/table">
            <a:tbl>
              <a:tblPr bandRow="1" firstRow="1">
                <a:noFill/>
                <a:tableStyleId>{60A10F75-5229-44B7-A1CC-DDED38C07607}</a:tableStyleId>
              </a:tblPr>
              <a:tblGrid>
                <a:gridCol w="549850"/>
                <a:gridCol w="2083625"/>
                <a:gridCol w="2889175"/>
                <a:gridCol w="1781300"/>
                <a:gridCol w="1781300"/>
              </a:tblGrid>
              <a:tr h="736475">
                <a:tc>
                  <a:txBody>
                    <a:bodyPr/>
                    <a:lstStyle/>
                    <a:p>
                      <a:pPr indent="0" lvl="0" marL="117475"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Sr. No</a:t>
                      </a:r>
                      <a:endParaRPr sz="20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Paper</a:t>
                      </a:r>
                      <a:endParaRPr sz="18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635"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Remarks</a:t>
                      </a:r>
                      <a:endParaRPr sz="18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1" lang="en-US" sz="2000">
                          <a:solidFill>
                            <a:srgbClr val="FFFFFF"/>
                          </a:solidFill>
                          <a:latin typeface="Calibri"/>
                          <a:ea typeface="Calibri"/>
                          <a:cs typeface="Calibri"/>
                          <a:sym typeface="Calibri"/>
                        </a:rPr>
                        <a:t>   </a:t>
                      </a:r>
                      <a:r>
                        <a:rPr b="1" lang="en-US" sz="1800" u="none" cap="none" strike="noStrike">
                          <a:solidFill>
                            <a:srgbClr val="FFFFFF"/>
                          </a:solidFill>
                          <a:latin typeface="Calibri"/>
                          <a:ea typeface="Calibri"/>
                          <a:cs typeface="Calibri"/>
                          <a:sym typeface="Calibri"/>
                        </a:rPr>
                        <a:t>L</a:t>
                      </a:r>
                      <a:r>
                        <a:rPr b="1" lang="en-US" sz="1800">
                          <a:solidFill>
                            <a:srgbClr val="FFFFFF"/>
                          </a:solidFill>
                          <a:latin typeface="Calibri"/>
                          <a:ea typeface="Calibri"/>
                          <a:cs typeface="Calibri"/>
                          <a:sym typeface="Calibri"/>
                        </a:rPr>
                        <a:t>imitations</a:t>
                      </a:r>
                      <a:endParaRPr sz="18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1" lang="en-US" sz="2000">
                          <a:solidFill>
                            <a:srgbClr val="FFFFFF"/>
                          </a:solidFill>
                          <a:latin typeface="Calibri"/>
                          <a:ea typeface="Calibri"/>
                          <a:cs typeface="Calibri"/>
                          <a:sym typeface="Calibri"/>
                        </a:rPr>
                        <a:t>       </a:t>
                      </a:r>
                      <a:r>
                        <a:rPr b="1" lang="en-US" sz="1800">
                          <a:solidFill>
                            <a:srgbClr val="FFFFFF"/>
                          </a:solidFill>
                          <a:latin typeface="Calibri"/>
                          <a:ea typeface="Calibri"/>
                          <a:cs typeface="Calibri"/>
                          <a:sym typeface="Calibri"/>
                        </a:rPr>
                        <a:t>Accuracy</a:t>
                      </a:r>
                      <a:endParaRPr b="1" sz="1800" u="none" cap="none" strike="noStrike">
                        <a:solidFill>
                          <a:srgbClr val="FFFFFF"/>
                        </a:solidFill>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r>
              <a:tr h="954075">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254634"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5.</a:t>
                      </a:r>
                      <a:endParaRPr sz="1800" u="none" cap="none" strike="noStrike">
                        <a:latin typeface="Calibri"/>
                        <a:ea typeface="Calibri"/>
                        <a:cs typeface="Calibri"/>
                        <a:sym typeface="Calibri"/>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26669" marR="20320" rtl="0" algn="just">
                        <a:lnSpc>
                          <a:spcPct val="100000"/>
                        </a:lnSpc>
                        <a:spcBef>
                          <a:spcPts val="0"/>
                        </a:spcBef>
                        <a:spcAft>
                          <a:spcPts val="0"/>
                        </a:spcAft>
                        <a:buNone/>
                      </a:pPr>
                      <a:r>
                        <a:rPr lang="en-US" sz="1400" u="none" cap="none" strike="noStrike">
                          <a:latin typeface="Calibri"/>
                          <a:ea typeface="Calibri"/>
                          <a:cs typeface="Calibri"/>
                          <a:sym typeface="Calibri"/>
                        </a:rPr>
                        <a:t>Predicting Parkinson’s Disease Progression : Evaluation of ensemble Methods in Machine Learning</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305"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Based on UPDRS they are trying to predict there is a disease or not</a:t>
                      </a:r>
                      <a:endParaRPr sz="1400" u="none" cap="none" strike="noStrike">
                        <a:latin typeface="Calibri"/>
                        <a:ea typeface="Calibri"/>
                        <a:cs typeface="Calibri"/>
                        <a:sym typeface="Calibri"/>
                      </a:endParaRPr>
                    </a:p>
                  </a:txBody>
                  <a:tcPr marT="514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940" marR="0" rtl="0" algn="l">
                        <a:lnSpc>
                          <a:spcPct val="100000"/>
                        </a:lnSpc>
                        <a:spcBef>
                          <a:spcPts val="0"/>
                        </a:spcBef>
                        <a:spcAft>
                          <a:spcPts val="0"/>
                        </a:spcAft>
                        <a:buNone/>
                      </a:pPr>
                      <a:r>
                        <a:rPr lang="en-US" sz="1600" u="none" cap="none" strike="noStrike">
                          <a:latin typeface="Calibri"/>
                          <a:ea typeface="Calibri"/>
                          <a:cs typeface="Calibri"/>
                          <a:sym typeface="Calibri"/>
                        </a:rPr>
                        <a:t>Uses only Support vector Regression</a:t>
                      </a:r>
                      <a:endParaRPr sz="1600" u="none" cap="none" strike="noStrike">
                        <a:latin typeface="Calibri"/>
                        <a:ea typeface="Calibri"/>
                        <a:cs typeface="Calibri"/>
                        <a:sym typeface="Calibri"/>
                      </a:endParaRPr>
                    </a:p>
                  </a:txBody>
                  <a:tcPr marT="17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27940" marR="0" rtl="0" algn="l">
                        <a:lnSpc>
                          <a:spcPct val="100000"/>
                        </a:lnSpc>
                        <a:spcBef>
                          <a:spcPts val="0"/>
                        </a:spcBef>
                        <a:spcAft>
                          <a:spcPts val="0"/>
                        </a:spcAft>
                        <a:buNone/>
                      </a:pPr>
                      <a:r>
                        <a:rPr lang="en-US" sz="1600">
                          <a:latin typeface="Calibri"/>
                          <a:ea typeface="Calibri"/>
                          <a:cs typeface="Calibri"/>
                          <a:sym typeface="Calibri"/>
                        </a:rPr>
                        <a:t>90.18%</a:t>
                      </a:r>
                      <a:endParaRPr sz="1600" u="none" cap="none" strike="noStrike">
                        <a:latin typeface="Calibri"/>
                        <a:ea typeface="Calibri"/>
                        <a:cs typeface="Calibri"/>
                        <a:sym typeface="Calibri"/>
                      </a:endParaRPr>
                    </a:p>
                  </a:txBody>
                  <a:tcPr marT="17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13497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6.</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An improved sex-specific and age-dependent classification model for Parkinson’s diagnosis using handwriting measurement.</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 this paper, we develop a sex-specific and age-dependent classification method to diagnose the Parkinson’s disease using the online handwriting recorded from individuals with Parkinson’s.</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MOdel was only trained through SVM Ranking Method.</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89%</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1799700">
                <a:tc>
                  <a:txBody>
                    <a:bodyPr/>
                    <a:lstStyle/>
                    <a:p>
                      <a:pPr indent="0" lvl="0" marL="0" marR="0" rtl="0" algn="l">
                        <a:lnSpc>
                          <a:spcPct val="100000"/>
                        </a:lnSpc>
                        <a:spcBef>
                          <a:spcPts val="0"/>
                        </a:spcBef>
                        <a:spcAft>
                          <a:spcPts val="0"/>
                        </a:spcAft>
                        <a:buNone/>
                      </a:pPr>
                      <a:r>
                        <a:t/>
                      </a:r>
                      <a:endParaRPr sz="25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7.</a:t>
                      </a:r>
                      <a:endParaRPr sz="1800" u="none" cap="none" strike="noStrike">
                        <a:latin typeface="Calibri"/>
                        <a:ea typeface="Calibri"/>
                        <a:cs typeface="Calibri"/>
                        <a:sym typeface="Calibri"/>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Detection of Parkinson’s disease from handwriting using deep learning: a comparative study.</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 this paper there is a combination of CNN and LSTM where spectogram is given as a input. The local short term information allows the deep learning models to provide better classifcation results compared to a globally normalized fixed dimension visual representation.</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ctr">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 ---------</a:t>
                      </a:r>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 97.62%</a:t>
                      </a:r>
                      <a:endParaRPr sz="1700">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19121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1275"/>
                        </a:spcBef>
                        <a:spcAft>
                          <a:spcPts val="0"/>
                        </a:spcAft>
                        <a:buNone/>
                      </a:pPr>
                      <a:r>
                        <a:rPr b="1" lang="en-US" sz="1800" u="none" cap="none" strike="noStrike">
                          <a:solidFill>
                            <a:srgbClr val="FFFFFF"/>
                          </a:solidFill>
                          <a:latin typeface="Calibri"/>
                          <a:ea typeface="Calibri"/>
                          <a:cs typeface="Calibri"/>
                          <a:sym typeface="Calibri"/>
                        </a:rPr>
                        <a:t>8.</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Predicting Severity Of Parkinson's Disease Using Deep Learning.</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 this paper, they implemented a deep neural network to predict the severity of parkinson's disease. The proposed DNN model achieved better accuracy compared to other existing techniques we future can improve the accuracy score by inreasing parameters as this dataset is small.</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Model is trained only through ML algorithms like SVM KNN due to this the model didn’t get high accuracy</a:t>
                      </a:r>
                      <a:r>
                        <a:rPr lang="en-US" sz="1700">
                          <a:latin typeface="Times New Roman"/>
                          <a:ea typeface="Times New Roman"/>
                          <a:cs typeface="Times New Roman"/>
                          <a:sym typeface="Times New Roman"/>
                        </a:rPr>
                        <a:t>.</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0" marR="0" rtl="0" algn="l">
                        <a:lnSpc>
                          <a:spcPct val="100000"/>
                        </a:lnSpc>
                        <a:spcBef>
                          <a:spcPts val="0"/>
                        </a:spcBef>
                        <a:spcAft>
                          <a:spcPts val="0"/>
                        </a:spcAft>
                        <a:buNone/>
                      </a:pPr>
                      <a:r>
                        <a:rPr lang="en-US" sz="1700">
                          <a:latin typeface="Times New Roman"/>
                          <a:ea typeface="Times New Roman"/>
                          <a:cs typeface="Times New Roman"/>
                          <a:sym typeface="Times New Roman"/>
                        </a:rPr>
                        <a:t>62.73%</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289225">
                <a:tc>
                  <a:txBody>
                    <a:bodyPr/>
                    <a:lstStyle/>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5B9BD4"/>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2018-12-06T11:05:22Z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