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552" r:id="rId2"/>
    <p:sldId id="257" r:id="rId3"/>
    <p:sldId id="566" r:id="rId4"/>
    <p:sldId id="587" r:id="rId5"/>
    <p:sldId id="586" r:id="rId6"/>
    <p:sldId id="588" r:id="rId7"/>
    <p:sldId id="585" r:id="rId8"/>
    <p:sldId id="584" r:id="rId9"/>
    <p:sldId id="583" r:id="rId10"/>
    <p:sldId id="582" r:id="rId11"/>
    <p:sldId id="590" r:id="rId12"/>
    <p:sldId id="591" r:id="rId13"/>
    <p:sldId id="589" r:id="rId14"/>
    <p:sldId id="593" r:id="rId15"/>
    <p:sldId id="594" r:id="rId16"/>
    <p:sldId id="595" r:id="rId17"/>
    <p:sldId id="596" r:id="rId18"/>
    <p:sldId id="597" r:id="rId19"/>
    <p:sldId id="598" r:id="rId20"/>
    <p:sldId id="292" r:id="rId21"/>
    <p:sldId id="568" r:id="rId2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1" roundtripDataSignature="AMtx7mg8U3gcD2wubE+AOVw2+XVeWaxs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12B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A2ABF-AC23-4FDE-891B-5FEA6CFB3428}">
  <a:tblStyle styleId="{7C7A2ABF-AC23-4FDE-891B-5FEA6CFB34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89964" autoAdjust="0"/>
  </p:normalViewPr>
  <p:slideViewPr>
    <p:cSldViewPr snapToGrid="0">
      <p:cViewPr varScale="1">
        <p:scale>
          <a:sx n="78" d="100"/>
          <a:sy n="78" d="100"/>
        </p:scale>
        <p:origin x="1800" y="58"/>
      </p:cViewPr>
      <p:guideLst>
        <p:guide orient="horz" pos="2880"/>
        <p:guide pos="2160"/>
      </p:guideLst>
    </p:cSldViewPr>
  </p:slideViewPr>
  <p:outlineViewPr>
    <p:cViewPr>
      <p:scale>
        <a:sx n="33" d="100"/>
        <a:sy n="33" d="100"/>
      </p:scale>
      <p:origin x="0" y="11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10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0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0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10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mk.comp" userId="S::vmk.comp@coep.ac.in::73480bd9-fd3d-4d42-9429-72ecfdbf59f0" providerId="AD" clId="Web-{F7079158-32C7-D1DF-0002-CABA8522B720}"/>
    <pc:docChg chg="modSld">
      <pc:chgData name="vmk.comp" userId="S::vmk.comp@coep.ac.in::73480bd9-fd3d-4d42-9429-72ecfdbf59f0" providerId="AD" clId="Web-{F7079158-32C7-D1DF-0002-CABA8522B720}" dt="2020-08-01T04:03:47.776" v="4" actId="20577"/>
      <pc:docMkLst>
        <pc:docMk/>
      </pc:docMkLst>
      <pc:sldChg chg="modSp">
        <pc:chgData name="vmk.comp" userId="S::vmk.comp@coep.ac.in::73480bd9-fd3d-4d42-9429-72ecfdbf59f0" providerId="AD" clId="Web-{F7079158-32C7-D1DF-0002-CABA8522B720}" dt="2020-08-01T04:03:45.604" v="2" actId="20577"/>
        <pc:sldMkLst>
          <pc:docMk/>
          <pc:sldMk cId="39190831" sldId="309"/>
        </pc:sldMkLst>
        <pc:spChg chg="mod">
          <ac:chgData name="vmk.comp" userId="S::vmk.comp@coep.ac.in::73480bd9-fd3d-4d42-9429-72ecfdbf59f0" providerId="AD" clId="Web-{F7079158-32C7-D1DF-0002-CABA8522B720}" dt="2020-08-01T04:03:45.604" v="2" actId="20577"/>
          <ac:spMkLst>
            <pc:docMk/>
            <pc:sldMk cId="39190831" sldId="309"/>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61132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cc8714c89_0_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68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297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endParaRPr lang="en-US" dirty="0"/>
          </a:p>
        </p:txBody>
      </p:sp>
    </p:spTree>
    <p:extLst>
      <p:ext uri="{BB962C8B-B14F-4D97-AF65-F5344CB8AC3E}">
        <p14:creationId xmlns:p14="http://schemas.microsoft.com/office/powerpoint/2010/main" val="349802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the last decades, early disease identification through non-invasive and </a:t>
            </a:r>
            <a:r>
              <a:rPr lang="en-US" dirty="0" err="1"/>
              <a:t>automatic</a:t>
            </a:r>
            <a:r>
              <a:rPr lang="en-US" dirty="0"/>
              <a:t> methodologies has gathered increasing interest from the scientific community. Among others, Parkinson’s Disease (PD) has received special attention in that it is a severe and progressive neuro-degenerative disease. As a consequence, early diagnosis would provide more effective and prompt care strategies, that </a:t>
            </a:r>
            <a:r>
              <a:rPr lang="en-US" dirty="0" err="1"/>
              <a:t>colud</a:t>
            </a:r>
            <a:r>
              <a:rPr lang="en-US" dirty="0"/>
              <a:t> successfully influence patients’ life expectancy.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Symptoms usually appear after approximately 70% of dopamine-producing cells have stopped working normally. The etiology of </a:t>
            </a:r>
            <a:r>
              <a:rPr lang="en-US" dirty="0" err="1"/>
              <a:t>Parkinsons</a:t>
            </a:r>
            <a:r>
              <a:rPr lang="en-US" dirty="0"/>
              <a:t> disease (PD) remains unclear.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 Diagnosis of Parkinson’s disease (PD) is often based on medical attention and clinical signs. It is subjective and does not have a good prognosis. Artificial Intelligence (AI) has played a promising role in the diagnosis of PD.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endParaRPr lang="en-US" dirty="0"/>
          </a:p>
        </p:txBody>
      </p:sp>
    </p:spTree>
    <p:extLst>
      <p:ext uri="{BB962C8B-B14F-4D97-AF65-F5344CB8AC3E}">
        <p14:creationId xmlns:p14="http://schemas.microsoft.com/office/powerpoint/2010/main" val="49926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r>
              <a:rPr lang="en-US" dirty="0"/>
              <a:t>each person with PD will have different symptoms, disease progression, lifestyle effects, and physical tolerances, i.e. no two people with PD will experience the condition in the same way.</a:t>
            </a:r>
          </a:p>
          <a:p>
            <a:endParaRPr lang="en-US" dirty="0"/>
          </a:p>
        </p:txBody>
      </p:sp>
    </p:spTree>
    <p:extLst>
      <p:ext uri="{BB962C8B-B14F-4D97-AF65-F5344CB8AC3E}">
        <p14:creationId xmlns:p14="http://schemas.microsoft.com/office/powerpoint/2010/main" val="352332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cc8714c89_2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a:solidFill>
                  <a:srgbClr val="00006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sz="1800" b="1" i="1" dirty="0">
              <a:solidFill>
                <a:srgbClr val="C00000"/>
              </a:solidFill>
              <a:latin typeface="Times New Roman" pitchFamily="18" charset="0"/>
              <a:cs typeface="Times New Roman" pitchFamily="18" charset="0"/>
              <a:sym typeface="Arial"/>
            </a:endParaRPr>
          </a:p>
        </p:txBody>
      </p:sp>
      <p:sp>
        <p:nvSpPr>
          <p:cNvPr id="55" name="Google Shape;55;p1"/>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None/>
            </a:pPr>
            <a:endParaRPr sz="1600">
              <a:solidFill>
                <a:schemeClr val="dk1"/>
              </a:solidFill>
              <a:latin typeface="Calibri"/>
              <a:ea typeface="Calibri"/>
              <a:cs typeface="Calibri"/>
              <a:sym typeface="Calibri"/>
            </a:endParaRPr>
          </a:p>
        </p:txBody>
      </p:sp>
      <p:sp>
        <p:nvSpPr>
          <p:cNvPr id="13" name="Title 12"/>
          <p:cNvSpPr>
            <a:spLocks noGrp="1"/>
          </p:cNvSpPr>
          <p:nvPr>
            <p:ph type="title"/>
          </p:nvPr>
        </p:nvSpPr>
        <p:spPr>
          <a:xfrm>
            <a:off x="342165" y="1887795"/>
            <a:ext cx="8609330" cy="430887"/>
          </a:xfrm>
        </p:spPr>
        <p:txBody>
          <a:bodyPr/>
          <a:lstStyle/>
          <a:p>
            <a:pPr algn="ctr"/>
            <a:r>
              <a:rPr lang="en-IN" sz="2800" b="0" spc="-1" dirty="0">
                <a:solidFill>
                  <a:srgbClr val="000000"/>
                </a:solidFill>
                <a:uFill>
                  <a:solidFill>
                    <a:srgbClr val="FFFFFF"/>
                  </a:solidFill>
                </a:uFill>
                <a:latin typeface="Times New Roman" pitchFamily="18" charset="0"/>
                <a:cs typeface="Times New Roman" pitchFamily="18" charset="0"/>
              </a:rPr>
              <a:t>Parkinson Disease Detection Using Handwriting</a:t>
            </a:r>
            <a:endParaRPr lang="en-US" sz="2800" b="0" dirty="0">
              <a:latin typeface="Times New Roman" pitchFamily="18" charset="0"/>
              <a:cs typeface="Times New Roman" pitchFamily="18" charset="0"/>
            </a:endParaRPr>
          </a:p>
        </p:txBody>
      </p:sp>
      <p:sp>
        <p:nvSpPr>
          <p:cNvPr id="16" name="TextBox 15"/>
          <p:cNvSpPr txBox="1"/>
          <p:nvPr/>
        </p:nvSpPr>
        <p:spPr>
          <a:xfrm>
            <a:off x="1940927" y="2763250"/>
            <a:ext cx="5411805" cy="2800767"/>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By</a:t>
            </a:r>
          </a:p>
          <a:p>
            <a:pPr algn="ctr"/>
            <a:r>
              <a:rPr lang="en-US" sz="2400" b="1" dirty="0">
                <a:latin typeface="Times New Roman" pitchFamily="18" charset="0"/>
                <a:cs typeface="Times New Roman" pitchFamily="18" charset="0"/>
              </a:rPr>
              <a:t>      </a:t>
            </a:r>
            <a:r>
              <a:rPr lang="en-US" sz="1600" dirty="0">
                <a:latin typeface="Times New Roman" pitchFamily="18" charset="0"/>
                <a:cs typeface="Times New Roman" pitchFamily="18" charset="0"/>
              </a:rPr>
              <a:t>MITU19BCTS0210 Chaitanya Patil 	</a:t>
            </a:r>
          </a:p>
          <a:p>
            <a:pPr algn="ctr"/>
            <a:r>
              <a:rPr lang="en-US" sz="1600" dirty="0">
                <a:latin typeface="Times New Roman" pitchFamily="18" charset="0"/>
                <a:cs typeface="Times New Roman" pitchFamily="18" charset="0"/>
              </a:rPr>
              <a:t>        MITU19BCTS0111 Sarthak Hatwar</a:t>
            </a:r>
          </a:p>
          <a:p>
            <a:pPr algn="ctr"/>
            <a:r>
              <a:rPr lang="en-US" sz="1600" dirty="0">
                <a:latin typeface="Times New Roman" pitchFamily="18" charset="0"/>
                <a:cs typeface="Times New Roman" pitchFamily="18" charset="0"/>
              </a:rPr>
              <a:t>        MITU19BTCS0093 Satyam Fofandi</a:t>
            </a:r>
          </a:p>
          <a:p>
            <a:pPr algn="ctr"/>
            <a:r>
              <a:rPr lang="en-US" sz="1600" dirty="0">
                <a:latin typeface="Times New Roman" pitchFamily="18" charset="0"/>
                <a:cs typeface="Times New Roman" pitchFamily="18" charset="0"/>
              </a:rPr>
              <a:t>MITU19BTCS0250 Eleen Shah</a:t>
            </a:r>
            <a:r>
              <a:rPr lang="en-US" sz="1600" b="1" dirty="0">
                <a:latin typeface="Times New Roman" pitchFamily="18" charset="0"/>
                <a:cs typeface="Times New Roman" pitchFamily="18" charset="0"/>
              </a:rPr>
              <a:t> </a:t>
            </a:r>
          </a:p>
          <a:p>
            <a:pPr algn="ctr"/>
            <a:endParaRPr lang="en-US" sz="2400" b="1" dirty="0">
              <a:latin typeface="Times New Roman" pitchFamily="18" charset="0"/>
              <a:cs typeface="Times New Roman" pitchFamily="18" charset="0"/>
            </a:endParaRPr>
          </a:p>
          <a:p>
            <a:pPr algn="ctr"/>
            <a:r>
              <a:rPr lang="en-US" sz="1600" b="1" dirty="0">
                <a:latin typeface="Times New Roman" pitchFamily="18" charset="0"/>
                <a:cs typeface="Times New Roman" pitchFamily="18" charset="0"/>
              </a:rPr>
              <a:t>Guided By</a:t>
            </a:r>
          </a:p>
          <a:p>
            <a:pPr algn="ctr"/>
            <a:r>
              <a:rPr lang="en-US" sz="1800" b="1" dirty="0">
                <a:latin typeface="Times New Roman" pitchFamily="18" charset="0"/>
                <a:cs typeface="Times New Roman" pitchFamily="18" charset="0"/>
              </a:rPr>
              <a:t>Dr .Nilima Kulkarni</a:t>
            </a:r>
          </a:p>
          <a:p>
            <a:pPr algn="ctr"/>
            <a:r>
              <a:rPr lang="en-US" sz="2400" b="1" dirty="0">
                <a:latin typeface="Times New Roman" pitchFamily="18" charset="0"/>
                <a:cs typeface="Times New Roman" pitchFamily="18" charset="0"/>
              </a:rPr>
              <a:t> </a:t>
            </a:r>
          </a:p>
        </p:txBody>
      </p:sp>
      <p:sp>
        <p:nvSpPr>
          <p:cNvPr id="9" name="TextBox 8"/>
          <p:cNvSpPr txBox="1"/>
          <p:nvPr/>
        </p:nvSpPr>
        <p:spPr>
          <a:xfrm>
            <a:off x="2878691" y="555528"/>
            <a:ext cx="3384884"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Project Presentation</a:t>
            </a:r>
          </a:p>
        </p:txBody>
      </p:sp>
      <p:pic>
        <p:nvPicPr>
          <p:cNvPr id="4" name="Picture 3">
            <a:extLst>
              <a:ext uri="{FF2B5EF4-FFF2-40B4-BE49-F238E27FC236}">
                <a16:creationId xmlns:a16="http://schemas.microsoft.com/office/drawing/2014/main" id="{003EC772-521B-9045-ECDB-359C70A7C810}"/>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376284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6. Objectives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p:cNvSpPr txBox="1"/>
          <p:nvPr/>
        </p:nvSpPr>
        <p:spPr>
          <a:xfrm>
            <a:off x="417094" y="1060314"/>
            <a:ext cx="8512897" cy="2985433"/>
          </a:xfrm>
          <a:prstGeom prst="rect">
            <a:avLst/>
          </a:prstGeom>
          <a:noFill/>
        </p:spPr>
        <p:txBody>
          <a:bodyPr wrap="square" rtlCol="0">
            <a:spAutoFit/>
          </a:bodyPr>
          <a:lstStyle/>
          <a:p>
            <a:pPr marL="285750" indent="-285750">
              <a:buFont typeface="Arial" panose="020B0604020202020204" pitchFamily="34" charset="0"/>
              <a:buChar char="•"/>
            </a:pPr>
            <a:r>
              <a:rPr lang="en-US" sz="1600" dirty="0"/>
              <a:t>To understand the important features involved like Kinematic pressure , stroke pressure , spiral radius, spiral speed ,etc.</a:t>
            </a:r>
          </a:p>
          <a:p>
            <a:endParaRPr lang="en-US" sz="1600" dirty="0"/>
          </a:p>
          <a:p>
            <a:pPr marL="285750" indent="-285750">
              <a:buFont typeface="Arial" panose="020B0604020202020204" pitchFamily="34" charset="0"/>
              <a:buChar char="•"/>
            </a:pPr>
            <a:r>
              <a:rPr lang="en-US" sz="1600" dirty="0"/>
              <a:t>To find out how much a feature is impacting the output by calculating co-relation.</a:t>
            </a:r>
          </a:p>
          <a:p>
            <a:endParaRPr lang="en-US" sz="1600" dirty="0"/>
          </a:p>
          <a:p>
            <a:pPr marL="285750" indent="-285750">
              <a:buFont typeface="Arial" panose="020B0604020202020204" pitchFamily="34" charset="0"/>
              <a:buChar char="•"/>
            </a:pPr>
            <a:r>
              <a:rPr lang="en-US" sz="1600" dirty="0"/>
              <a:t>To find suitable data pre-processing technique so as to improve performance.</a:t>
            </a:r>
          </a:p>
          <a:p>
            <a:endParaRPr lang="en-US" sz="1600" dirty="0"/>
          </a:p>
          <a:p>
            <a:pPr marL="285750" indent="-285750">
              <a:buFont typeface="Arial" panose="020B0604020202020204" pitchFamily="34" charset="0"/>
              <a:buChar char="•"/>
            </a:pPr>
            <a:r>
              <a:rPr lang="en-US" sz="1600" dirty="0"/>
              <a:t>To incorporate different PD datasets and study them.</a:t>
            </a:r>
          </a:p>
          <a:p>
            <a:endParaRPr lang="en-US" sz="1600" dirty="0"/>
          </a:p>
          <a:p>
            <a:pPr marL="285750" indent="-285750">
              <a:buFont typeface="Arial" panose="020B0604020202020204" pitchFamily="34" charset="0"/>
              <a:buChar char="•"/>
            </a:pPr>
            <a:r>
              <a:rPr lang="en-US" sz="1600" dirty="0"/>
              <a:t>To create a suitable deep learning architecture for each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237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758007" y="3336526"/>
            <a:ext cx="1783080" cy="1199569"/>
          </a:xfrm>
          <a:prstGeom prst="rect">
            <a:avLst/>
          </a:prstGeom>
          <a:solidFill>
            <a:srgbClr val="FFFFCC"/>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7. Methodology</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Rectangle 1"/>
          <p:cNvSpPr/>
          <p:nvPr/>
        </p:nvSpPr>
        <p:spPr>
          <a:xfrm>
            <a:off x="321013" y="1001949"/>
            <a:ext cx="1858307" cy="2039507"/>
          </a:xfrm>
          <a:prstGeom prst="rect">
            <a:avLst/>
          </a:prstGeom>
          <a:solidFill>
            <a:srgbClr val="FFFFCC"/>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Input- 648 images</a:t>
            </a:r>
          </a:p>
        </p:txBody>
      </p:sp>
      <p:sp>
        <p:nvSpPr>
          <p:cNvPr id="3" name="Right Arrow 2"/>
          <p:cNvSpPr/>
          <p:nvPr/>
        </p:nvSpPr>
        <p:spPr>
          <a:xfrm>
            <a:off x="2179320" y="1921213"/>
            <a:ext cx="515566" cy="243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553354" y="1946384"/>
            <a:ext cx="567286" cy="264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Arrow 12"/>
          <p:cNvSpPr/>
          <p:nvPr/>
        </p:nvSpPr>
        <p:spPr>
          <a:xfrm rot="5400000">
            <a:off x="6263124" y="2765652"/>
            <a:ext cx="2098949" cy="59760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ight Arrow 16"/>
          <p:cNvSpPr/>
          <p:nvPr/>
        </p:nvSpPr>
        <p:spPr>
          <a:xfrm rot="10800000">
            <a:off x="6012990" y="4473934"/>
            <a:ext cx="739302" cy="243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82859" y="2244903"/>
            <a:ext cx="1534613" cy="67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 Dataset</a:t>
            </a:r>
          </a:p>
        </p:txBody>
      </p:sp>
      <p:sp>
        <p:nvSpPr>
          <p:cNvPr id="23" name="Rectangle 22"/>
          <p:cNvSpPr/>
          <p:nvPr/>
        </p:nvSpPr>
        <p:spPr>
          <a:xfrm>
            <a:off x="2673324" y="1026358"/>
            <a:ext cx="1858307" cy="2039507"/>
          </a:xfrm>
          <a:prstGeom prst="rect">
            <a:avLst/>
          </a:prstGeom>
          <a:solidFill>
            <a:srgbClr val="FFFFCC"/>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Preprocessing</a:t>
            </a:r>
          </a:p>
        </p:txBody>
      </p:sp>
      <p:sp>
        <p:nvSpPr>
          <p:cNvPr id="24" name="Rectangle 23"/>
          <p:cNvSpPr/>
          <p:nvPr/>
        </p:nvSpPr>
        <p:spPr>
          <a:xfrm>
            <a:off x="2800719" y="2229084"/>
            <a:ext cx="1534613" cy="67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noise</a:t>
            </a:r>
          </a:p>
        </p:txBody>
      </p:sp>
      <p:sp>
        <p:nvSpPr>
          <p:cNvPr id="25" name="Rectangle 24"/>
          <p:cNvSpPr/>
          <p:nvPr/>
        </p:nvSpPr>
        <p:spPr>
          <a:xfrm>
            <a:off x="5142363" y="1047465"/>
            <a:ext cx="1858307" cy="2039507"/>
          </a:xfrm>
          <a:prstGeom prst="rect">
            <a:avLst/>
          </a:prstGeom>
          <a:solidFill>
            <a:srgbClr val="FFFFCC"/>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Deep Learning</a:t>
            </a:r>
          </a:p>
        </p:txBody>
      </p:sp>
      <p:sp>
        <p:nvSpPr>
          <p:cNvPr id="27" name="Rectangle 26"/>
          <p:cNvSpPr/>
          <p:nvPr/>
        </p:nvSpPr>
        <p:spPr>
          <a:xfrm>
            <a:off x="5304209" y="2244903"/>
            <a:ext cx="1534613" cy="67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-CNN</a:t>
            </a:r>
          </a:p>
        </p:txBody>
      </p:sp>
      <p:sp>
        <p:nvSpPr>
          <p:cNvPr id="28" name="Rectangle 27"/>
          <p:cNvSpPr/>
          <p:nvPr/>
        </p:nvSpPr>
        <p:spPr>
          <a:xfrm>
            <a:off x="6697980" y="4113928"/>
            <a:ext cx="1843627" cy="1163320"/>
          </a:xfrm>
          <a:prstGeom prst="rect">
            <a:avLst/>
          </a:prstGeom>
          <a:solidFill>
            <a:srgbClr val="FFFFCC"/>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LSTM</a:t>
            </a:r>
          </a:p>
        </p:txBody>
      </p:sp>
      <p:sp>
        <p:nvSpPr>
          <p:cNvPr id="29" name="Rectangle 28"/>
          <p:cNvSpPr/>
          <p:nvPr/>
        </p:nvSpPr>
        <p:spPr>
          <a:xfrm>
            <a:off x="4169362" y="4113928"/>
            <a:ext cx="1843627" cy="1163320"/>
          </a:xfrm>
          <a:prstGeom prst="rect">
            <a:avLst/>
          </a:prstGeom>
          <a:solidFill>
            <a:srgbClr val="FFFFCC"/>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Final Prediction</a:t>
            </a:r>
          </a:p>
        </p:txBody>
      </p:sp>
      <p:sp>
        <p:nvSpPr>
          <p:cNvPr id="31" name="Rectangle 30"/>
          <p:cNvSpPr/>
          <p:nvPr/>
        </p:nvSpPr>
        <p:spPr>
          <a:xfrm>
            <a:off x="2038661" y="4058190"/>
            <a:ext cx="1200496" cy="359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Input</a:t>
            </a:r>
          </a:p>
        </p:txBody>
      </p:sp>
      <p:sp>
        <p:nvSpPr>
          <p:cNvPr id="20" name="Bent-Up Arrow 19"/>
          <p:cNvSpPr/>
          <p:nvPr/>
        </p:nvSpPr>
        <p:spPr>
          <a:xfrm>
            <a:off x="3543462" y="3086972"/>
            <a:ext cx="2697317" cy="7491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9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7. Methodology</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4" y="873787"/>
            <a:ext cx="8532353" cy="4658118"/>
          </a:xfrm>
          <a:prstGeom prst="rect">
            <a:avLst/>
          </a:prstGeom>
        </p:spPr>
      </p:pic>
    </p:spTree>
    <p:extLst>
      <p:ext uri="{BB962C8B-B14F-4D97-AF65-F5344CB8AC3E}">
        <p14:creationId xmlns:p14="http://schemas.microsoft.com/office/powerpoint/2010/main" val="400223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3" name="Picture 2">
            <a:extLst>
              <a:ext uri="{FF2B5EF4-FFF2-40B4-BE49-F238E27FC236}">
                <a16:creationId xmlns:a16="http://schemas.microsoft.com/office/drawing/2014/main" id="{C0285D8C-414D-407A-8BDB-90A713D9D563}"/>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Rectangle 1">
            <a:extLst>
              <a:ext uri="{FF2B5EF4-FFF2-40B4-BE49-F238E27FC236}">
                <a16:creationId xmlns:a16="http://schemas.microsoft.com/office/drawing/2014/main" id="{C5907E2B-3B7B-4B6B-A6D4-C34357F99081}"/>
              </a:ext>
            </a:extLst>
          </p:cNvPr>
          <p:cNvSpPr/>
          <p:nvPr/>
        </p:nvSpPr>
        <p:spPr>
          <a:xfrm>
            <a:off x="999854" y="409992"/>
            <a:ext cx="1840568" cy="523220"/>
          </a:xfrm>
          <a:prstGeom prst="rect">
            <a:avLst/>
          </a:prstGeom>
        </p:spPr>
        <p:txBody>
          <a:bodyPr wrap="none">
            <a:spAutoFit/>
          </a:bodyPr>
          <a:lstStyle/>
          <a:p>
            <a:r>
              <a:rPr lang="en-US" sz="2800" b="1" dirty="0">
                <a:solidFill>
                  <a:srgbClr val="C00000"/>
                </a:solidFill>
                <a:latin typeface="Times New Roman" pitchFamily="18" charset="0"/>
                <a:cs typeface="Times New Roman" pitchFamily="18" charset="0"/>
              </a:rPr>
              <a:t>8. Datasets</a:t>
            </a:r>
            <a:endParaRPr lang="en-US" sz="2800" dirty="0">
              <a:solidFill>
                <a:srgbClr val="C00000"/>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4FEC3F31-70C8-42CE-8711-B87ECF825375}"/>
              </a:ext>
            </a:extLst>
          </p:cNvPr>
          <p:cNvSpPr/>
          <p:nvPr/>
        </p:nvSpPr>
        <p:spPr>
          <a:xfrm>
            <a:off x="999854" y="1253272"/>
            <a:ext cx="8052204" cy="3139321"/>
          </a:xfrm>
          <a:prstGeom prst="rect">
            <a:avLst/>
          </a:prstGeom>
        </p:spPr>
        <p:txBody>
          <a:bodyPr wrap="none">
            <a:spAutoFit/>
          </a:bodyPr>
          <a:lstStyle/>
          <a:p>
            <a:pPr marL="285750" indent="-285750">
              <a:buFont typeface="Arial" panose="020B0604020202020204" pitchFamily="34" charset="0"/>
              <a:buChar char="•"/>
            </a:pPr>
            <a:r>
              <a:rPr lang="en-US" sz="1800" dirty="0"/>
              <a:t>D</a:t>
            </a:r>
            <a:r>
              <a:rPr lang="en-IN" sz="1800" dirty="0" err="1"/>
              <a:t>ataset</a:t>
            </a:r>
            <a:r>
              <a:rPr lang="en-IN" sz="1800" dirty="0"/>
              <a:t> that we are going to use is Parkinson’s Drawing Dataset.</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It contains 72 images of each class for training and 30 images of each </a:t>
            </a:r>
          </a:p>
          <a:p>
            <a:r>
              <a:rPr lang="en-IN" sz="1800" dirty="0"/>
              <a:t>    class for testing.</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Image size is 256 X 256 X 3.</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This dataset contains images of spiral drawn by both healthy persons and </a:t>
            </a:r>
          </a:p>
          <a:p>
            <a:r>
              <a:rPr lang="en-IN" sz="1800" dirty="0"/>
              <a:t>     the patients suffering from Parkinson’s</a:t>
            </a:r>
          </a:p>
          <a:p>
            <a:endParaRPr lang="en-IN" sz="1800" dirty="0"/>
          </a:p>
          <a:p>
            <a:pPr marL="285750" indent="-285750">
              <a:buFont typeface="Arial" panose="020B0604020202020204" pitchFamily="34" charset="0"/>
              <a:buChar char="•"/>
            </a:pPr>
            <a:endParaRPr lang="en-IN" sz="1800" dirty="0"/>
          </a:p>
        </p:txBody>
      </p:sp>
      <p:sp>
        <p:nvSpPr>
          <p:cNvPr id="6" name="Google Shape;47;p1">
            <a:extLst>
              <a:ext uri="{FF2B5EF4-FFF2-40B4-BE49-F238E27FC236}">
                <a16:creationId xmlns:a16="http://schemas.microsoft.com/office/drawing/2014/main" id="{7F59334B-1472-4B65-B6D1-8C16683D9A64}"/>
              </a:ext>
            </a:extLst>
          </p:cNvPr>
          <p:cNvSpPr txBox="1"/>
          <p:nvPr/>
        </p:nvSpPr>
        <p:spPr>
          <a:xfrm>
            <a:off x="999854" y="6041491"/>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MITSOE,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Tree>
    <p:extLst>
      <p:ext uri="{BB962C8B-B14F-4D97-AF65-F5344CB8AC3E}">
        <p14:creationId xmlns:p14="http://schemas.microsoft.com/office/powerpoint/2010/main" val="211380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Dataset</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p:cNvSpPr txBox="1"/>
          <p:nvPr/>
        </p:nvSpPr>
        <p:spPr>
          <a:xfrm>
            <a:off x="363425" y="2353656"/>
            <a:ext cx="7807809" cy="2958031"/>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778" y="1080061"/>
            <a:ext cx="1027176" cy="10027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927" y="1049581"/>
            <a:ext cx="1027176" cy="10332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6110" y="1083109"/>
            <a:ext cx="1033272" cy="99669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7514" y="1070917"/>
            <a:ext cx="1042416" cy="100888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8400" y="1080061"/>
            <a:ext cx="1042416" cy="1011936"/>
          </a:xfrm>
          <a:prstGeom prst="rect">
            <a:avLst/>
          </a:prstGeom>
        </p:spPr>
      </p:pic>
      <p:sp>
        <p:nvSpPr>
          <p:cNvPr id="13" name="TextBox 12"/>
          <p:cNvSpPr txBox="1"/>
          <p:nvPr/>
        </p:nvSpPr>
        <p:spPr>
          <a:xfrm>
            <a:off x="499927" y="2490281"/>
            <a:ext cx="4130439" cy="307777"/>
          </a:xfrm>
          <a:prstGeom prst="rect">
            <a:avLst/>
          </a:prstGeom>
          <a:noFill/>
        </p:spPr>
        <p:txBody>
          <a:bodyPr wrap="square" rtlCol="0">
            <a:spAutoFit/>
          </a:bodyPr>
          <a:lstStyle/>
          <a:p>
            <a:r>
              <a:rPr lang="en-US" dirty="0"/>
              <a:t>Spiral Images from each patient</a:t>
            </a:r>
          </a:p>
        </p:txBody>
      </p:sp>
      <p:sp>
        <p:nvSpPr>
          <p:cNvPr id="15" name="TextBox 14"/>
          <p:cNvSpPr txBox="1"/>
          <p:nvPr/>
        </p:nvSpPr>
        <p:spPr>
          <a:xfrm>
            <a:off x="536859" y="2085794"/>
            <a:ext cx="953311" cy="307777"/>
          </a:xfrm>
          <a:prstGeom prst="rect">
            <a:avLst/>
          </a:prstGeom>
          <a:solidFill>
            <a:srgbClr val="FFFFCC"/>
          </a:solidFill>
        </p:spPr>
        <p:txBody>
          <a:bodyPr wrap="square" rtlCol="0">
            <a:spAutoFit/>
          </a:bodyPr>
          <a:lstStyle/>
          <a:p>
            <a:r>
              <a:rPr lang="en-US" dirty="0">
                <a:solidFill>
                  <a:schemeClr val="tx1"/>
                </a:solidFill>
              </a:rPr>
              <a:t>Sp1-h1</a:t>
            </a:r>
          </a:p>
        </p:txBody>
      </p:sp>
      <p:sp>
        <p:nvSpPr>
          <p:cNvPr id="16" name="TextBox 15"/>
          <p:cNvSpPr txBox="1"/>
          <p:nvPr/>
        </p:nvSpPr>
        <p:spPr>
          <a:xfrm>
            <a:off x="1856256" y="2079805"/>
            <a:ext cx="953311" cy="307777"/>
          </a:xfrm>
          <a:prstGeom prst="rect">
            <a:avLst/>
          </a:prstGeom>
          <a:solidFill>
            <a:srgbClr val="FFFFCC"/>
          </a:solidFill>
        </p:spPr>
        <p:txBody>
          <a:bodyPr wrap="square" rtlCol="0">
            <a:spAutoFit/>
          </a:bodyPr>
          <a:lstStyle/>
          <a:p>
            <a:r>
              <a:rPr lang="en-US" dirty="0">
                <a:solidFill>
                  <a:schemeClr val="tx1"/>
                </a:solidFill>
              </a:rPr>
              <a:t>Sp2-h1</a:t>
            </a:r>
          </a:p>
        </p:txBody>
      </p:sp>
      <p:sp>
        <p:nvSpPr>
          <p:cNvPr id="17" name="TextBox 16"/>
          <p:cNvSpPr txBox="1"/>
          <p:nvPr/>
        </p:nvSpPr>
        <p:spPr>
          <a:xfrm>
            <a:off x="3322979" y="2087765"/>
            <a:ext cx="953311" cy="307777"/>
          </a:xfrm>
          <a:prstGeom prst="rect">
            <a:avLst/>
          </a:prstGeom>
          <a:solidFill>
            <a:srgbClr val="FFFFCC"/>
          </a:solidFill>
        </p:spPr>
        <p:txBody>
          <a:bodyPr wrap="square" rtlCol="0">
            <a:spAutoFit/>
          </a:bodyPr>
          <a:lstStyle/>
          <a:p>
            <a:r>
              <a:rPr lang="en-US" dirty="0">
                <a:solidFill>
                  <a:schemeClr val="tx1"/>
                </a:solidFill>
              </a:rPr>
              <a:t>Sp1-h2</a:t>
            </a:r>
          </a:p>
        </p:txBody>
      </p:sp>
      <p:sp>
        <p:nvSpPr>
          <p:cNvPr id="18" name="TextBox 17"/>
          <p:cNvSpPr txBox="1"/>
          <p:nvPr/>
        </p:nvSpPr>
        <p:spPr>
          <a:xfrm>
            <a:off x="4638781" y="2078285"/>
            <a:ext cx="953311" cy="307777"/>
          </a:xfrm>
          <a:prstGeom prst="rect">
            <a:avLst/>
          </a:prstGeom>
          <a:solidFill>
            <a:srgbClr val="FFFFCC"/>
          </a:solidFill>
        </p:spPr>
        <p:txBody>
          <a:bodyPr wrap="square" rtlCol="0">
            <a:spAutoFit/>
          </a:bodyPr>
          <a:lstStyle/>
          <a:p>
            <a:r>
              <a:rPr lang="en-US" dirty="0">
                <a:solidFill>
                  <a:schemeClr val="tx1"/>
                </a:solidFill>
              </a:rPr>
              <a:t>Sp2-h2</a:t>
            </a:r>
          </a:p>
        </p:txBody>
      </p:sp>
      <p:sp>
        <p:nvSpPr>
          <p:cNvPr id="19" name="TextBox 18"/>
          <p:cNvSpPr txBox="1"/>
          <p:nvPr/>
        </p:nvSpPr>
        <p:spPr>
          <a:xfrm>
            <a:off x="6097505" y="2085793"/>
            <a:ext cx="953311" cy="307777"/>
          </a:xfrm>
          <a:prstGeom prst="rect">
            <a:avLst/>
          </a:prstGeom>
          <a:solidFill>
            <a:srgbClr val="FFFFCC"/>
          </a:solidFill>
        </p:spPr>
        <p:txBody>
          <a:bodyPr wrap="square" rtlCol="0">
            <a:spAutoFit/>
          </a:bodyPr>
          <a:lstStyle/>
          <a:p>
            <a:r>
              <a:rPr lang="en-US" dirty="0">
                <a:solidFill>
                  <a:schemeClr val="tx1"/>
                </a:solidFill>
              </a:rPr>
              <a:t>Sp3-h3</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781" y="3163158"/>
            <a:ext cx="8888514" cy="2148529"/>
          </a:xfrm>
          <a:prstGeom prst="rect">
            <a:avLst/>
          </a:prstGeom>
        </p:spPr>
      </p:pic>
    </p:spTree>
    <p:extLst>
      <p:ext uri="{BB962C8B-B14F-4D97-AF65-F5344CB8AC3E}">
        <p14:creationId xmlns:p14="http://schemas.microsoft.com/office/powerpoint/2010/main" val="406360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cs typeface="Times New Roman" pitchFamily="18" charset="0"/>
              </a:rPr>
              <a:t>9. Model – ML model</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p:cNvSpPr txBox="1"/>
          <p:nvPr/>
        </p:nvSpPr>
        <p:spPr>
          <a:xfrm>
            <a:off x="363425" y="2353656"/>
            <a:ext cx="7807809" cy="2958031"/>
          </a:xfrm>
          <a:prstGeom prst="rect">
            <a:avLst/>
          </a:prstGeom>
          <a:noFill/>
        </p:spPr>
        <p:txBody>
          <a:bodyPr wrap="square" rtlCol="0">
            <a:spAutoFit/>
          </a:bodyPr>
          <a:lstStyle/>
          <a:p>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68969" r="531"/>
          <a:stretch/>
        </p:blipFill>
        <p:spPr>
          <a:xfrm>
            <a:off x="499927" y="1544857"/>
            <a:ext cx="7697732" cy="3328700"/>
          </a:xfrm>
          <a:prstGeom prst="rect">
            <a:avLst/>
          </a:prstGeom>
        </p:spPr>
      </p:pic>
    </p:spTree>
    <p:extLst>
      <p:ext uri="{BB962C8B-B14F-4D97-AF65-F5344CB8AC3E}">
        <p14:creationId xmlns:p14="http://schemas.microsoft.com/office/powerpoint/2010/main" val="390250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cs typeface="Times New Roman" pitchFamily="18" charset="0"/>
              </a:rPr>
              <a:t>9. Model – Deep Learning</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p:cNvSpPr txBox="1"/>
          <p:nvPr/>
        </p:nvSpPr>
        <p:spPr>
          <a:xfrm>
            <a:off x="363425" y="2353656"/>
            <a:ext cx="7807809" cy="2958031"/>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5" y="1286377"/>
            <a:ext cx="7189936" cy="41303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736" y="807986"/>
            <a:ext cx="8385243" cy="378567"/>
          </a:xfrm>
          <a:prstGeom prst="rect">
            <a:avLst/>
          </a:prstGeom>
        </p:spPr>
      </p:pic>
    </p:spTree>
    <p:extLst>
      <p:ext uri="{BB962C8B-B14F-4D97-AF65-F5344CB8AC3E}">
        <p14:creationId xmlns:p14="http://schemas.microsoft.com/office/powerpoint/2010/main" val="63875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cs typeface="Times New Roman" pitchFamily="18" charset="0"/>
              </a:rPr>
              <a:t>9. Model – Deep Learning</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p:cNvSpPr txBox="1"/>
          <p:nvPr/>
        </p:nvSpPr>
        <p:spPr>
          <a:xfrm>
            <a:off x="363425" y="2353656"/>
            <a:ext cx="7807809" cy="2958031"/>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425" y="971063"/>
            <a:ext cx="4015740" cy="413766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480" y="956037"/>
            <a:ext cx="4175358" cy="4152686"/>
          </a:xfrm>
          <a:prstGeom prst="rect">
            <a:avLst/>
          </a:prstGeom>
        </p:spPr>
      </p:pic>
    </p:spTree>
    <p:extLst>
      <p:ext uri="{BB962C8B-B14F-4D97-AF65-F5344CB8AC3E}">
        <p14:creationId xmlns:p14="http://schemas.microsoft.com/office/powerpoint/2010/main" val="14218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cs typeface="Times New Roman" pitchFamily="18" charset="0"/>
              </a:rPr>
              <a:t>9. Model – CNN</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9" y="919264"/>
            <a:ext cx="4676573" cy="31177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113" y="919265"/>
            <a:ext cx="4676572" cy="3117714"/>
          </a:xfrm>
          <a:prstGeom prst="rect">
            <a:avLst/>
          </a:prstGeom>
        </p:spPr>
      </p:pic>
      <p:sp>
        <p:nvSpPr>
          <p:cNvPr id="11" name="TextBox 10"/>
          <p:cNvSpPr txBox="1"/>
          <p:nvPr/>
        </p:nvSpPr>
        <p:spPr>
          <a:xfrm>
            <a:off x="1530889" y="4407696"/>
            <a:ext cx="1410510" cy="307777"/>
          </a:xfrm>
          <a:prstGeom prst="rect">
            <a:avLst/>
          </a:prstGeom>
          <a:solidFill>
            <a:srgbClr val="FFFFCC"/>
          </a:solidFill>
        </p:spPr>
        <p:txBody>
          <a:bodyPr wrap="square" rtlCol="0">
            <a:spAutoFit/>
          </a:bodyPr>
          <a:lstStyle/>
          <a:p>
            <a:pPr algn="ctr"/>
            <a:r>
              <a:rPr lang="en-US" dirty="0"/>
              <a:t>Accuracy </a:t>
            </a:r>
          </a:p>
        </p:txBody>
      </p:sp>
      <p:sp>
        <p:nvSpPr>
          <p:cNvPr id="12" name="TextBox 11"/>
          <p:cNvSpPr txBox="1"/>
          <p:nvPr/>
        </p:nvSpPr>
        <p:spPr>
          <a:xfrm>
            <a:off x="6183144" y="4407697"/>
            <a:ext cx="1410510" cy="307777"/>
          </a:xfrm>
          <a:prstGeom prst="rect">
            <a:avLst/>
          </a:prstGeom>
          <a:solidFill>
            <a:srgbClr val="FFFFCC"/>
          </a:solidFill>
        </p:spPr>
        <p:txBody>
          <a:bodyPr wrap="square" rtlCol="0">
            <a:spAutoFit/>
          </a:bodyPr>
          <a:lstStyle/>
          <a:p>
            <a:pPr algn="ctr"/>
            <a:r>
              <a:rPr lang="en-US" dirty="0"/>
              <a:t>Loss </a:t>
            </a:r>
          </a:p>
        </p:txBody>
      </p:sp>
      <p:sp>
        <p:nvSpPr>
          <p:cNvPr id="13" name="TextBox 12"/>
          <p:cNvSpPr txBox="1"/>
          <p:nvPr/>
        </p:nvSpPr>
        <p:spPr>
          <a:xfrm>
            <a:off x="2772383" y="4407696"/>
            <a:ext cx="826851" cy="307777"/>
          </a:xfrm>
          <a:prstGeom prst="rect">
            <a:avLst/>
          </a:prstGeom>
          <a:solidFill>
            <a:schemeClr val="accent3">
              <a:lumMod val="40000"/>
              <a:lumOff val="60000"/>
            </a:schemeClr>
          </a:solidFill>
        </p:spPr>
        <p:txBody>
          <a:bodyPr wrap="square" rtlCol="0">
            <a:spAutoFit/>
          </a:bodyPr>
          <a:lstStyle/>
          <a:p>
            <a:r>
              <a:rPr lang="en-US" dirty="0"/>
              <a:t>87 %</a:t>
            </a:r>
          </a:p>
        </p:txBody>
      </p:sp>
    </p:spTree>
    <p:extLst>
      <p:ext uri="{BB962C8B-B14F-4D97-AF65-F5344CB8AC3E}">
        <p14:creationId xmlns:p14="http://schemas.microsoft.com/office/powerpoint/2010/main" val="3181563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cs typeface="Times New Roman" pitchFamily="18" charset="0"/>
              </a:rPr>
              <a:t>9. Model – CNN</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11" name="TextBox 10"/>
          <p:cNvSpPr txBox="1"/>
          <p:nvPr/>
        </p:nvSpPr>
        <p:spPr>
          <a:xfrm>
            <a:off x="1530889" y="4407696"/>
            <a:ext cx="1410510" cy="307777"/>
          </a:xfrm>
          <a:prstGeom prst="rect">
            <a:avLst/>
          </a:prstGeom>
          <a:solidFill>
            <a:srgbClr val="FFFFCC"/>
          </a:solidFill>
        </p:spPr>
        <p:txBody>
          <a:bodyPr wrap="square" rtlCol="0">
            <a:spAutoFit/>
          </a:bodyPr>
          <a:lstStyle/>
          <a:p>
            <a:pPr algn="ctr"/>
            <a:r>
              <a:rPr lang="en-US" dirty="0"/>
              <a:t>Accuracy </a:t>
            </a:r>
          </a:p>
        </p:txBody>
      </p:sp>
      <p:sp>
        <p:nvSpPr>
          <p:cNvPr id="12" name="TextBox 11"/>
          <p:cNvSpPr txBox="1"/>
          <p:nvPr/>
        </p:nvSpPr>
        <p:spPr>
          <a:xfrm>
            <a:off x="6183144" y="4407697"/>
            <a:ext cx="1410510" cy="307777"/>
          </a:xfrm>
          <a:prstGeom prst="rect">
            <a:avLst/>
          </a:prstGeom>
          <a:solidFill>
            <a:srgbClr val="FFFFCC"/>
          </a:solidFill>
        </p:spPr>
        <p:txBody>
          <a:bodyPr wrap="square" rtlCol="0">
            <a:spAutoFit/>
          </a:bodyPr>
          <a:lstStyle/>
          <a:p>
            <a:pPr algn="ctr"/>
            <a:r>
              <a:rPr lang="en-US" dirty="0"/>
              <a:t>Loss </a:t>
            </a:r>
          </a:p>
        </p:txBody>
      </p:sp>
      <p:sp>
        <p:nvSpPr>
          <p:cNvPr id="13" name="TextBox 12"/>
          <p:cNvSpPr txBox="1"/>
          <p:nvPr/>
        </p:nvSpPr>
        <p:spPr>
          <a:xfrm>
            <a:off x="2772383" y="4407696"/>
            <a:ext cx="826851" cy="307777"/>
          </a:xfrm>
          <a:prstGeom prst="rect">
            <a:avLst/>
          </a:prstGeom>
          <a:solidFill>
            <a:schemeClr val="accent3">
              <a:lumMod val="40000"/>
              <a:lumOff val="60000"/>
            </a:schemeClr>
          </a:solidFill>
        </p:spPr>
        <p:txBody>
          <a:bodyPr wrap="square" rtlCol="0">
            <a:spAutoFit/>
          </a:bodyPr>
          <a:lstStyle/>
          <a:p>
            <a:r>
              <a:rPr lang="en-US" dirty="0"/>
              <a:t>85 %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4805" r="2196" b="2335"/>
          <a:stretch/>
        </p:blipFill>
        <p:spPr>
          <a:xfrm>
            <a:off x="0" y="895478"/>
            <a:ext cx="5040041" cy="3190139"/>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458" t="4003" r="8473" b="1433"/>
          <a:stretch/>
        </p:blipFill>
        <p:spPr>
          <a:xfrm>
            <a:off x="4659548" y="895478"/>
            <a:ext cx="4484452" cy="3210127"/>
          </a:xfrm>
          <a:prstGeom prst="rect">
            <a:avLst/>
          </a:prstGeom>
        </p:spPr>
      </p:pic>
    </p:spTree>
    <p:extLst>
      <p:ext uri="{BB962C8B-B14F-4D97-AF65-F5344CB8AC3E}">
        <p14:creationId xmlns:p14="http://schemas.microsoft.com/office/powerpoint/2010/main" val="227285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5cc8714c89_0_4"/>
          <p:cNvSpPr txBox="1">
            <a:spLocks noGrp="1"/>
          </p:cNvSpPr>
          <p:nvPr>
            <p:ph type="title"/>
          </p:nvPr>
        </p:nvSpPr>
        <p:spPr>
          <a:xfrm>
            <a:off x="830592" y="187896"/>
            <a:ext cx="6932100" cy="554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800" dirty="0">
                <a:solidFill>
                  <a:srgbClr val="C00000"/>
                </a:solidFill>
                <a:latin typeface="Times New Roman" pitchFamily="18" charset="0"/>
                <a:cs typeface="Times New Roman" pitchFamily="18" charset="0"/>
                <a:sym typeface="Arial"/>
              </a:rPr>
              <a:t>Outline</a:t>
            </a:r>
          </a:p>
        </p:txBody>
      </p:sp>
      <p:sp>
        <p:nvSpPr>
          <p:cNvPr id="64" name="Google Shape;64;g5cc8714c89_0_4"/>
          <p:cNvSpPr txBox="1"/>
          <p:nvPr/>
        </p:nvSpPr>
        <p:spPr>
          <a:xfrm>
            <a:off x="667163" y="862090"/>
            <a:ext cx="7848600" cy="4771794"/>
          </a:xfrm>
          <a:prstGeom prst="rect">
            <a:avLst/>
          </a:prstGeom>
          <a:noFill/>
          <a:ln>
            <a:noFill/>
          </a:ln>
        </p:spPr>
        <p:txBody>
          <a:bodyPr spcFirstLastPara="1" wrap="square" lIns="91425" tIns="91425" rIns="91425" bIns="91425" anchor="t" anchorCtr="0">
            <a:noAutofit/>
          </a:bodyPr>
          <a:lstStyle/>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1. INTRODUCTION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2. MOTIVATION	</a:t>
            </a:r>
          </a:p>
          <a:p>
            <a:pPr marL="76200" algn="just">
              <a:buClr>
                <a:schemeClr val="dk1"/>
              </a:buClr>
              <a:buSzPts val="2400"/>
            </a:pPr>
            <a:r>
              <a:rPr lang="en-US" sz="2200" dirty="0">
                <a:solidFill>
                  <a:schemeClr val="dk1"/>
                </a:solidFill>
                <a:latin typeface="Times New Roman"/>
                <a:ea typeface="Times New Roman"/>
                <a:cs typeface="Times New Roman"/>
                <a:sym typeface="Times New Roman"/>
              </a:rPr>
              <a:t>3. LITERATURE SURVEY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4. RESEARCH GAP</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5. PROBLEM STATEMENT</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6. OBJECTIVES</a:t>
            </a:r>
            <a:r>
              <a:rPr lang="en-US" sz="2000" i="1" dirty="0">
                <a:solidFill>
                  <a:srgbClr val="00AF50"/>
                </a:solidFill>
                <a:latin typeface="Calibri"/>
                <a:cs typeface="Calibri"/>
              </a:rPr>
              <a:t> </a:t>
            </a:r>
            <a:endParaRPr lang="en-US" sz="2200" dirty="0">
              <a:solidFill>
                <a:schemeClr val="dk1"/>
              </a:solidFill>
              <a:latin typeface="Times New Roman"/>
              <a:ea typeface="Times New Roman"/>
              <a:cs typeface="Times New Roman"/>
              <a:sym typeface="Times New Roman"/>
            </a:endParaRPr>
          </a:p>
          <a:p>
            <a:pPr marL="76200" algn="just">
              <a:buClr>
                <a:schemeClr val="dk1"/>
              </a:buClr>
              <a:buSzPts val="2400"/>
            </a:pPr>
            <a:r>
              <a:rPr lang="en-US" sz="2200" dirty="0">
                <a:solidFill>
                  <a:schemeClr val="dk1"/>
                </a:solidFill>
                <a:latin typeface="Times New Roman"/>
                <a:ea typeface="Times New Roman"/>
                <a:cs typeface="Times New Roman"/>
                <a:sym typeface="Times New Roman"/>
              </a:rPr>
              <a:t>7. METHODOLOGY</a:t>
            </a:r>
          </a:p>
          <a:p>
            <a:pPr marL="76200" algn="just">
              <a:buClr>
                <a:schemeClr val="dk1"/>
              </a:buClr>
              <a:buSzPts val="2400"/>
            </a:pPr>
            <a:r>
              <a:rPr lang="en-US" sz="2200" dirty="0">
                <a:solidFill>
                  <a:schemeClr val="dk1"/>
                </a:solidFill>
                <a:latin typeface="Times New Roman"/>
                <a:cs typeface="Times New Roman"/>
                <a:sym typeface="Times New Roman"/>
              </a:rPr>
              <a:t>8</a:t>
            </a:r>
            <a:r>
              <a:rPr lang="en-US" sz="2200" i="1" dirty="0">
                <a:solidFill>
                  <a:schemeClr val="dk1"/>
                </a:solidFill>
                <a:latin typeface="Times New Roman"/>
                <a:cs typeface="Times New Roman"/>
                <a:sym typeface="Times New Roman"/>
              </a:rPr>
              <a:t>. </a:t>
            </a:r>
            <a:r>
              <a:rPr lang="en-US" sz="2200" dirty="0">
                <a:solidFill>
                  <a:schemeClr val="dk1"/>
                </a:solidFill>
                <a:latin typeface="Times New Roman"/>
                <a:cs typeface="Times New Roman"/>
                <a:sym typeface="Times New Roman"/>
              </a:rPr>
              <a:t>DATASET</a:t>
            </a:r>
            <a:endParaRPr lang="en-US" sz="2000" dirty="0">
              <a:solidFill>
                <a:srgbClr val="00B050"/>
              </a:solidFill>
              <a:latin typeface="Calibri"/>
              <a:cs typeface="Calibri"/>
            </a:endParaRP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9. Model Outputs</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10. </a:t>
            </a:r>
            <a:r>
              <a:rPr lang="en-US" sz="2200" dirty="0" err="1">
                <a:solidFill>
                  <a:schemeClr val="dk1"/>
                </a:solidFill>
                <a:latin typeface="Times New Roman"/>
                <a:ea typeface="Times New Roman"/>
                <a:cs typeface="Times New Roman"/>
                <a:sym typeface="Times New Roman"/>
              </a:rPr>
              <a:t>Refrences</a:t>
            </a:r>
            <a:endParaRPr lang="en-US" sz="2200" dirty="0">
              <a:solidFill>
                <a:schemeClr val="dk1"/>
              </a:solidFill>
              <a:latin typeface="Times New Roman"/>
              <a:ea typeface="Times New Roman"/>
              <a:cs typeface="Times New Roman"/>
              <a:sym typeface="Times New Roman"/>
            </a:endParaRPr>
          </a:p>
          <a:p>
            <a:pPr marL="76200" lvl="0" algn="just" rtl="0">
              <a:spcBef>
                <a:spcPts val="0"/>
              </a:spcBef>
              <a:spcAft>
                <a:spcPts val="0"/>
              </a:spcAft>
              <a:buClr>
                <a:schemeClr val="dk1"/>
              </a:buClr>
              <a:buSzPts val="2400"/>
            </a:pPr>
            <a:endParaRPr lang="en-US" sz="2200"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dirty="0"/>
          </a:p>
        </p:txBody>
      </p:sp>
      <p:sp>
        <p:nvSpPr>
          <p:cNvPr id="7"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35D29CA3-D608-3AD6-9595-FD3774C67825}"/>
              </a:ext>
            </a:extLst>
          </p:cNvPr>
          <p:cNvPicPr>
            <a:picLocks noChangeAspect="1"/>
          </p:cNvPicPr>
          <p:nvPr/>
        </p:nvPicPr>
        <p:blipFill>
          <a:blip r:embed="rId3"/>
          <a:stretch>
            <a:fillRect/>
          </a:stretch>
        </p:blipFill>
        <p:spPr>
          <a:xfrm>
            <a:off x="0" y="5812967"/>
            <a:ext cx="999854" cy="10204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5cc8714c89_2_35"/>
          <p:cNvSpPr txBox="1">
            <a:spLocks noGrp="1"/>
          </p:cNvSpPr>
          <p:nvPr>
            <p:ph type="body" idx="1"/>
          </p:nvPr>
        </p:nvSpPr>
        <p:spPr>
          <a:xfrm>
            <a:off x="219401" y="904569"/>
            <a:ext cx="8661208" cy="4503174"/>
          </a:xfrm>
          <a:prstGeom prst="rect">
            <a:avLst/>
          </a:prstGeom>
        </p:spPr>
        <p:txBody>
          <a:bodyPr spcFirstLastPara="1" wrap="square" lIns="0" tIns="0" rIns="0" bIns="0" anchor="t" anchorCtr="0">
            <a:noAutofit/>
          </a:bodyPr>
          <a:lstStyle/>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400" dirty="0" err="1"/>
              <a:t>Iqra</a:t>
            </a:r>
            <a:r>
              <a:rPr lang="en-US" sz="1400" dirty="0"/>
              <a:t> Kamran, </a:t>
            </a:r>
            <a:r>
              <a:rPr lang="en-US" sz="1400" dirty="0" err="1"/>
              <a:t>Saeeda</a:t>
            </a:r>
            <a:r>
              <a:rPr lang="en-US" sz="1400" dirty="0"/>
              <a:t> </a:t>
            </a:r>
            <a:r>
              <a:rPr lang="en-US" sz="1400" dirty="0" err="1"/>
              <a:t>Naz</a:t>
            </a:r>
            <a:r>
              <a:rPr lang="en-US" sz="1400" dirty="0"/>
              <a:t>, Imran </a:t>
            </a:r>
            <a:r>
              <a:rPr lang="en-US" sz="1400" dirty="0" err="1"/>
              <a:t>Razzak</a:t>
            </a:r>
            <a:r>
              <a:rPr lang="en-US" sz="1400" dirty="0"/>
              <a:t>, Muhammad Imran Handwriting dynamics assessment using deep neural network for early identification of Parkinson’s disease </a:t>
            </a: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   </a:t>
            </a:r>
            <a:r>
              <a:rPr lang="it-IT" sz="1400" dirty="0"/>
              <a:t>A. Parziale, R. Senatore, A. Della Cioppa, A. Marcelli </a:t>
            </a:r>
            <a:r>
              <a:rPr lang="en-US" sz="1400" dirty="0"/>
              <a:t>Cartesian Genetic Programming for Diagnosis of Parkinson Disease through Handwriting Analysis: performance vs. interpretability issues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	</a:t>
            </a:r>
            <a:r>
              <a:rPr lang="pt-BR" sz="1400" dirty="0">
                <a:latin typeface="Times New Roman" panose="02020603050405020304" pitchFamily="18" charset="0"/>
                <a:ea typeface="Calibri" panose="020F0502020204030204" pitchFamily="34" charset="0"/>
                <a:cs typeface="Times New Roman" panose="02020603050405020304" pitchFamily="18" charset="0"/>
              </a:rPr>
              <a:t>Kalana R1, Leya Elizabeth Sunny </a:t>
            </a:r>
            <a:r>
              <a:rPr lang="en-US" sz="1400" dirty="0">
                <a:latin typeface="Times New Roman" panose="02020603050405020304" pitchFamily="18" charset="0"/>
                <a:ea typeface="Calibri" panose="020F0502020204030204" pitchFamily="34" charset="0"/>
                <a:cs typeface="Times New Roman" panose="02020603050405020304" pitchFamily="18" charset="0"/>
              </a:rPr>
              <a:t>Detection of Parkinson’s Disease Through Static Analysis of Handwriting and Character Recognition.</a:t>
            </a:r>
          </a:p>
          <a:p>
            <a:pPr marL="406400" indent="-406400" algn="just">
              <a:lnSpc>
                <a:spcPct val="150000"/>
              </a:lnSpc>
              <a:spcAft>
                <a:spcPts val="10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[4]  Catherine Taleb1 · Laurence Likforman‐Sulem2 Detection of Parkinson’s disease from handwriting using deep learning: a comparative study.</a:t>
            </a:r>
          </a:p>
          <a:p>
            <a:pPr marL="406400" indent="-406400" algn="just">
              <a:lnSpc>
                <a:spcPct val="150000"/>
              </a:lnSpc>
              <a:spcAft>
                <a:spcPts val="10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[5]    </a:t>
            </a:r>
            <a:r>
              <a:rPr lang="en-US" sz="1400" dirty="0" err="1">
                <a:latin typeface="Times New Roman" panose="02020603050405020304" pitchFamily="18" charset="0"/>
                <a:ea typeface="Calibri" panose="020F0502020204030204" pitchFamily="34" charset="0"/>
                <a:cs typeface="Times New Roman" panose="02020603050405020304" pitchFamily="18" charset="0"/>
              </a:rPr>
              <a:t>Mehrbakhsh</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Nilashi</a:t>
            </a:r>
            <a:r>
              <a:rPr lang="en-US" sz="1400" dirty="0">
                <a:latin typeface="Times New Roman" panose="02020603050405020304" pitchFamily="18" charset="0"/>
                <a:ea typeface="Calibri" panose="020F0502020204030204" pitchFamily="34" charset="0"/>
                <a:cs typeface="Times New Roman" panose="02020603050405020304" pitchFamily="18" charset="0"/>
              </a:rPr>
              <a:t> , Rabab Ali </a:t>
            </a:r>
            <a:r>
              <a:rPr lang="en-US" sz="1400" dirty="0" err="1">
                <a:latin typeface="Times New Roman" panose="02020603050405020304" pitchFamily="18" charset="0"/>
                <a:ea typeface="Calibri" panose="020F0502020204030204" pitchFamily="34" charset="0"/>
                <a:cs typeface="Times New Roman" panose="02020603050405020304" pitchFamily="18" charset="0"/>
              </a:rPr>
              <a:t>Abumalloh</a:t>
            </a:r>
            <a:r>
              <a:rPr lang="en-US" sz="1400" dirty="0">
                <a:latin typeface="Times New Roman" panose="02020603050405020304" pitchFamily="18" charset="0"/>
                <a:ea typeface="Calibri" panose="020F0502020204030204" pitchFamily="34" charset="0"/>
                <a:cs typeface="Times New Roman" panose="02020603050405020304" pitchFamily="18" charset="0"/>
              </a:rPr>
              <a:t>, Behrouz </a:t>
            </a:r>
            <a:r>
              <a:rPr lang="en-US" sz="1400" dirty="0" err="1">
                <a:latin typeface="Times New Roman" panose="02020603050405020304" pitchFamily="18" charset="0"/>
                <a:ea typeface="Calibri" panose="020F0502020204030204" pitchFamily="34" charset="0"/>
                <a:cs typeface="Times New Roman" panose="02020603050405020304" pitchFamily="18" charset="0"/>
              </a:rPr>
              <a:t>Minaei-Bidgoli</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Sarminah</a:t>
            </a:r>
            <a:r>
              <a:rPr lang="en-US" sz="1400" dirty="0">
                <a:latin typeface="Times New Roman" panose="02020603050405020304" pitchFamily="18" charset="0"/>
                <a:ea typeface="Calibri" panose="020F0502020204030204" pitchFamily="34" charset="0"/>
                <a:cs typeface="Times New Roman" panose="02020603050405020304" pitchFamily="18" charset="0"/>
              </a:rPr>
              <a:t> Samad Predicting Parkinson’s Disease Progression: Evaluation of Ensemble Methods in Machine Learning.</a:t>
            </a:r>
          </a:p>
          <a:p>
            <a:pPr marL="406400" indent="-406400" algn="just">
              <a:lnSpc>
                <a:spcPct val="150000"/>
              </a:lnSpc>
              <a:spcAft>
                <a:spcPts val="100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36" name="Google Shape;336;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References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F124F3D6-377B-84FD-8E90-6BD6E5158B70}"/>
              </a:ext>
            </a:extLst>
          </p:cNvPr>
          <p:cNvPicPr>
            <a:picLocks noChangeAspect="1"/>
          </p:cNvPicPr>
          <p:nvPr/>
        </p:nvPicPr>
        <p:blipFill>
          <a:blip r:embed="rId3"/>
          <a:stretch>
            <a:fillRect/>
          </a:stretch>
        </p:blipFill>
        <p:spPr>
          <a:xfrm>
            <a:off x="0" y="5812967"/>
            <a:ext cx="999854" cy="10204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Thank You</a:t>
            </a:r>
          </a:p>
        </p:txBody>
      </p:sp>
      <p:pic>
        <p:nvPicPr>
          <p:cNvPr id="9" name="Picture 8">
            <a:extLst>
              <a:ext uri="{FF2B5EF4-FFF2-40B4-BE49-F238E27FC236}">
                <a16:creationId xmlns:a16="http://schemas.microsoft.com/office/drawing/2014/main" id="{F92AEA0D-BFF8-9729-A715-94F98855A08A}"/>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113406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 Introduction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3"/>
          <a:stretch>
            <a:fillRect/>
          </a:stretch>
        </p:blipFill>
        <p:spPr>
          <a:xfrm>
            <a:off x="0" y="5812967"/>
            <a:ext cx="999854" cy="1020451"/>
          </a:xfrm>
          <a:prstGeom prst="rect">
            <a:avLst/>
          </a:prstGeom>
        </p:spPr>
      </p:pic>
      <p:sp>
        <p:nvSpPr>
          <p:cNvPr id="2" name="TextBox 1"/>
          <p:cNvSpPr txBox="1"/>
          <p:nvPr/>
        </p:nvSpPr>
        <p:spPr>
          <a:xfrm>
            <a:off x="417094" y="1060315"/>
            <a:ext cx="4485646" cy="4001095"/>
          </a:xfrm>
          <a:prstGeom prst="rect">
            <a:avLst/>
          </a:prstGeom>
          <a:noFill/>
        </p:spPr>
        <p:txBody>
          <a:bodyPr wrap="square" rtlCol="0">
            <a:spAutoFit/>
          </a:bodyPr>
          <a:lstStyle/>
          <a:p>
            <a:pPr marL="285750" indent="-285750">
              <a:buFont typeface="Arial" panose="020B0604020202020204" pitchFamily="34" charset="0"/>
              <a:buChar char="•"/>
            </a:pPr>
            <a:r>
              <a:rPr lang="en-US" sz="1600" dirty="0"/>
              <a:t>Parkinson’s Disease (PD) is the second most common neurodegenerative disorder after Alzheimer’s disease.</a:t>
            </a:r>
          </a:p>
          <a:p>
            <a:endParaRPr lang="en-US" sz="1600" dirty="0"/>
          </a:p>
          <a:p>
            <a:pPr marL="285750" indent="-285750">
              <a:buFont typeface="Arial" panose="020B0604020202020204" pitchFamily="34" charset="0"/>
              <a:buChar char="•"/>
            </a:pPr>
            <a:r>
              <a:rPr lang="en-US" sz="1600" dirty="0"/>
              <a:t> PD cannot be cured but its progression can be delayed by management of symptoms.</a:t>
            </a:r>
          </a:p>
          <a:p>
            <a:endParaRPr lang="en-US" sz="1600" dirty="0"/>
          </a:p>
          <a:p>
            <a:pPr marL="285750" indent="-285750">
              <a:buFont typeface="Arial" panose="020B0604020202020204" pitchFamily="34" charset="0"/>
              <a:buChar char="•"/>
            </a:pPr>
            <a:r>
              <a:rPr lang="en-US" sz="1600" dirty="0"/>
              <a:t>The symptoms of PD arise from decreasing levels of the chemical messenger dopamine.</a:t>
            </a:r>
          </a:p>
          <a:p>
            <a:endParaRPr lang="en-US" sz="1600" dirty="0"/>
          </a:p>
          <a:p>
            <a:pPr marL="285750" indent="-285750">
              <a:buFont typeface="Arial" panose="020B0604020202020204" pitchFamily="34" charset="0"/>
              <a:buChar char="•"/>
            </a:pPr>
            <a:r>
              <a:rPr lang="en-US" sz="1600" dirty="0"/>
              <a:t>People with PD have difficulty controlling body movements due to changes in neuronal mechanisms. Hence, handwriting changes can be an early indicator of PD.</a:t>
            </a:r>
          </a:p>
          <a:p>
            <a:endParaRPr lang="en-US" sz="1600" dirty="0"/>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879" y="848772"/>
            <a:ext cx="4321121" cy="4016235"/>
          </a:xfrm>
          <a:prstGeom prst="rect">
            <a:avLst/>
          </a:prstGeom>
        </p:spPr>
      </p:pic>
    </p:spTree>
    <p:extLst>
      <p:ext uri="{BB962C8B-B14F-4D97-AF65-F5344CB8AC3E}">
        <p14:creationId xmlns:p14="http://schemas.microsoft.com/office/powerpoint/2010/main" val="405224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 Introduction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026267"/>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3"/>
          <a:stretch>
            <a:fillRect/>
          </a:stretch>
        </p:blipFill>
        <p:spPr>
          <a:xfrm>
            <a:off x="0" y="5812967"/>
            <a:ext cx="999854" cy="1020451"/>
          </a:xfrm>
          <a:prstGeom prst="rect">
            <a:avLst/>
          </a:prstGeom>
        </p:spPr>
      </p:pic>
      <p:sp>
        <p:nvSpPr>
          <p:cNvPr id="2" name="TextBox 1"/>
          <p:cNvSpPr txBox="1"/>
          <p:nvPr/>
        </p:nvSpPr>
        <p:spPr>
          <a:xfrm>
            <a:off x="417094" y="1060315"/>
            <a:ext cx="4154906" cy="4524315"/>
          </a:xfrm>
          <a:prstGeom prst="rect">
            <a:avLst/>
          </a:prstGeom>
          <a:noFill/>
        </p:spPr>
        <p:txBody>
          <a:bodyPr wrap="square" rtlCol="0">
            <a:spAutoFit/>
          </a:bodyPr>
          <a:lstStyle/>
          <a:p>
            <a:endParaRPr lang="en-US" sz="1800" dirty="0"/>
          </a:p>
          <a:p>
            <a:pPr marL="285750" indent="-285750">
              <a:buFont typeface="Arial" panose="020B0604020202020204" pitchFamily="34" charset="0"/>
              <a:buChar char="•"/>
            </a:pPr>
            <a:r>
              <a:rPr lang="en-US" sz="1800" dirty="0"/>
              <a:t>In the early stages of the disease, changes in handwriting are small and barely noticeable. Thus, it is important to detect such small changes in writing patterns as they can signal the presence of subclinical PD. </a:t>
            </a:r>
          </a:p>
          <a:p>
            <a:endParaRPr lang="en-US" sz="1800" dirty="0"/>
          </a:p>
          <a:p>
            <a:pPr marL="285750" indent="-285750">
              <a:buFont typeface="Arial" panose="020B0604020202020204" pitchFamily="34" charset="0"/>
              <a:buChar char="•"/>
            </a:pPr>
            <a:r>
              <a:rPr lang="en-US" sz="1800" dirty="0"/>
              <a:t>Handwriting analysis could provide a cheap and non-invasive tool for supporting the early diagnosis of the disease  and a method for the evaluation of the disease progression.</a:t>
            </a:r>
          </a:p>
          <a:p>
            <a:pPr marL="285750" indent="-285750">
              <a:buFont typeface="Arial" panose="020B0604020202020204" pitchFamily="34" charset="0"/>
              <a:buChar char="•"/>
            </a:pPr>
            <a:endParaRPr lang="en-US" sz="18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971" y="833407"/>
            <a:ext cx="4328809" cy="3962468"/>
          </a:xfrm>
          <a:prstGeom prst="rect">
            <a:avLst/>
          </a:prstGeom>
        </p:spPr>
      </p:pic>
    </p:spTree>
    <p:extLst>
      <p:ext uri="{BB962C8B-B14F-4D97-AF65-F5344CB8AC3E}">
        <p14:creationId xmlns:p14="http://schemas.microsoft.com/office/powerpoint/2010/main" val="28349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Shape 1"/>
          <p:cNvSpPr txBox="1"/>
          <p:nvPr/>
        </p:nvSpPr>
        <p:spPr>
          <a:xfrm>
            <a:off x="417094" y="185678"/>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2. Motivation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3"/>
          <a:stretch>
            <a:fillRect/>
          </a:stretch>
        </p:blipFill>
        <p:spPr>
          <a:xfrm>
            <a:off x="0" y="5812967"/>
            <a:ext cx="999854" cy="1020451"/>
          </a:xfrm>
          <a:prstGeom prst="rect">
            <a:avLst/>
          </a:prstGeom>
        </p:spPr>
      </p:pic>
      <p:sp>
        <p:nvSpPr>
          <p:cNvPr id="2" name="TextBox 1"/>
          <p:cNvSpPr txBox="1"/>
          <p:nvPr/>
        </p:nvSpPr>
        <p:spPr>
          <a:xfrm>
            <a:off x="311286" y="1040860"/>
            <a:ext cx="3900791" cy="4524315"/>
          </a:xfrm>
          <a:prstGeom prst="rect">
            <a:avLst/>
          </a:prstGeom>
          <a:noFill/>
        </p:spPr>
        <p:txBody>
          <a:bodyPr wrap="square" rtlCol="0">
            <a:spAutoFit/>
          </a:bodyPr>
          <a:lstStyle/>
          <a:p>
            <a:pPr marL="285750" indent="-285750">
              <a:buFont typeface="Arial" panose="020B0604020202020204" pitchFamily="34" charset="0"/>
              <a:buChar char="•"/>
            </a:pPr>
            <a:r>
              <a:rPr lang="en-US" sz="2000" dirty="0"/>
              <a:t>Early diagnosis would provide more effective and prompt care strategies, that could successfully influence patients’ life expectancy.</a:t>
            </a:r>
          </a:p>
          <a:p>
            <a:endParaRPr lang="en-US" sz="2000" dirty="0"/>
          </a:p>
          <a:p>
            <a:pPr marL="285750" indent="-285750">
              <a:buFont typeface="Arial" panose="020B0604020202020204" pitchFamily="34" charset="0"/>
              <a:buChar char="•"/>
            </a:pPr>
            <a:r>
              <a:rPr lang="en-US" sz="2000" dirty="0"/>
              <a:t>The etiology of </a:t>
            </a:r>
            <a:r>
              <a:rPr lang="en-US" sz="2000" dirty="0" err="1"/>
              <a:t>Parkinsons</a:t>
            </a:r>
            <a:r>
              <a:rPr lang="en-US" sz="2000" dirty="0"/>
              <a:t> disease (PD) remains unclear. </a:t>
            </a:r>
          </a:p>
          <a:p>
            <a:endParaRPr lang="en-US" sz="2000" dirty="0"/>
          </a:p>
          <a:p>
            <a:pPr marL="285750" indent="-285750">
              <a:buFont typeface="Arial" panose="020B0604020202020204" pitchFamily="34" charset="0"/>
              <a:buChar char="•"/>
            </a:pPr>
            <a:r>
              <a:rPr lang="en-US" sz="2000" dirty="0"/>
              <a:t> Diagnosis of Parkinson’s disease (PD) is often based on medical attention and clinical signs.</a:t>
            </a:r>
          </a:p>
          <a:p>
            <a:endParaRPr lang="en-US" dirty="0"/>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8565" y="338502"/>
            <a:ext cx="4630229" cy="4958935"/>
          </a:xfrm>
          <a:prstGeom prst="rect">
            <a:avLst/>
          </a:prstGeom>
        </p:spPr>
      </p:pic>
    </p:spTree>
    <p:extLst>
      <p:ext uri="{BB962C8B-B14F-4D97-AF65-F5344CB8AC3E}">
        <p14:creationId xmlns:p14="http://schemas.microsoft.com/office/powerpoint/2010/main" val="404190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2. Motivation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3"/>
          <a:stretch>
            <a:fillRect/>
          </a:stretch>
        </p:blipFill>
        <p:spPr>
          <a:xfrm>
            <a:off x="0" y="5812967"/>
            <a:ext cx="999854" cy="1020451"/>
          </a:xfrm>
          <a:prstGeom prst="rect">
            <a:avLst/>
          </a:prstGeom>
        </p:spPr>
      </p:pic>
      <p:sp>
        <p:nvSpPr>
          <p:cNvPr id="2" name="TextBox 1"/>
          <p:cNvSpPr txBox="1"/>
          <p:nvPr/>
        </p:nvSpPr>
        <p:spPr>
          <a:xfrm>
            <a:off x="311286" y="1040861"/>
            <a:ext cx="4912468" cy="3293209"/>
          </a:xfrm>
          <a:prstGeom prst="rect">
            <a:avLst/>
          </a:prstGeom>
          <a:noFill/>
        </p:spPr>
        <p:txBody>
          <a:bodyPr wrap="square" rtlCol="0">
            <a:spAutoFit/>
          </a:bodyPr>
          <a:lstStyle/>
          <a:p>
            <a:endParaRPr lang="en-US" sz="2000" dirty="0"/>
          </a:p>
          <a:p>
            <a:pPr marL="285750" indent="-285750">
              <a:buFont typeface="Arial" panose="020B0604020202020204" pitchFamily="34" charset="0"/>
              <a:buChar char="•"/>
            </a:pPr>
            <a:r>
              <a:rPr lang="en-US" sz="2000" dirty="0"/>
              <a:t>In India, approximately one million cases have had similar experiences for symptoms of PD.</a:t>
            </a:r>
          </a:p>
          <a:p>
            <a:endParaRPr lang="en-US" sz="2000" dirty="0"/>
          </a:p>
          <a:p>
            <a:pPr marL="285750" indent="-285750">
              <a:buFont typeface="Arial" panose="020B0604020202020204" pitchFamily="34" charset="0"/>
              <a:buChar char="•"/>
            </a:pPr>
            <a:r>
              <a:rPr lang="en-US" sz="2000" dirty="0"/>
              <a:t> Besides these challenges, the pharmaceutical industry has been slow in producing PD drugs. The last invention in this area was in 1967.</a:t>
            </a:r>
          </a:p>
          <a:p>
            <a:endParaRPr lang="en-US" dirty="0"/>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3754" y="626948"/>
            <a:ext cx="3783747" cy="4052056"/>
          </a:xfrm>
          <a:prstGeom prst="rect">
            <a:avLst/>
          </a:prstGeom>
        </p:spPr>
      </p:pic>
    </p:spTree>
    <p:extLst>
      <p:ext uri="{BB962C8B-B14F-4D97-AF65-F5344CB8AC3E}">
        <p14:creationId xmlns:p14="http://schemas.microsoft.com/office/powerpoint/2010/main" val="254923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3. Literature Survey</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graphicFrame>
        <p:nvGraphicFramePr>
          <p:cNvPr id="7" name="object 3"/>
          <p:cNvGraphicFramePr>
            <a:graphicFrameLocks noGrp="1"/>
          </p:cNvGraphicFramePr>
          <p:nvPr>
            <p:extLst>
              <p:ext uri="{D42A27DB-BD31-4B8C-83A1-F6EECF244321}">
                <p14:modId xmlns:p14="http://schemas.microsoft.com/office/powerpoint/2010/main" val="3659316780"/>
              </p:ext>
            </p:extLst>
          </p:nvPr>
        </p:nvGraphicFramePr>
        <p:xfrm>
          <a:off x="417094" y="775842"/>
          <a:ext cx="8393351" cy="5299378"/>
        </p:xfrm>
        <a:graphic>
          <a:graphicData uri="http://schemas.openxmlformats.org/drawingml/2006/table">
            <a:tbl>
              <a:tblPr firstRow="1" bandRow="1">
                <a:tableStyleId>{2D5ABB26-0587-4C30-8999-92F81FD0307C}</a:tableStyleId>
              </a:tblPr>
              <a:tblGrid>
                <a:gridCol w="631865">
                  <a:extLst>
                    <a:ext uri="{9D8B030D-6E8A-4147-A177-3AD203B41FA5}">
                      <a16:colId xmlns:a16="http://schemas.microsoft.com/office/drawing/2014/main" val="20000"/>
                    </a:ext>
                  </a:extLst>
                </a:gridCol>
                <a:gridCol w="2394405">
                  <a:extLst>
                    <a:ext uri="{9D8B030D-6E8A-4147-A177-3AD203B41FA5}">
                      <a16:colId xmlns:a16="http://schemas.microsoft.com/office/drawing/2014/main" val="20001"/>
                    </a:ext>
                  </a:extLst>
                </a:gridCol>
                <a:gridCol w="3320105">
                  <a:extLst>
                    <a:ext uri="{9D8B030D-6E8A-4147-A177-3AD203B41FA5}">
                      <a16:colId xmlns:a16="http://schemas.microsoft.com/office/drawing/2014/main" val="20002"/>
                    </a:ext>
                  </a:extLst>
                </a:gridCol>
                <a:gridCol w="2046976">
                  <a:extLst>
                    <a:ext uri="{9D8B030D-6E8A-4147-A177-3AD203B41FA5}">
                      <a16:colId xmlns:a16="http://schemas.microsoft.com/office/drawing/2014/main" val="20003"/>
                    </a:ext>
                  </a:extLst>
                </a:gridCol>
              </a:tblGrid>
              <a:tr h="663065">
                <a:tc>
                  <a:txBody>
                    <a:bodyPr/>
                    <a:lstStyle/>
                    <a:p>
                      <a:pPr marL="117475">
                        <a:lnSpc>
                          <a:spcPct val="100000"/>
                        </a:lnSpc>
                        <a:spcBef>
                          <a:spcPts val="700"/>
                        </a:spcBef>
                      </a:pPr>
                      <a:r>
                        <a:rPr sz="2000" b="1" spc="-65" dirty="0">
                          <a:solidFill>
                            <a:srgbClr val="FFFFFF"/>
                          </a:solidFill>
                          <a:latin typeface="Calibri"/>
                          <a:cs typeface="Calibri"/>
                        </a:rPr>
                        <a:t>Sr.</a:t>
                      </a:r>
                      <a:r>
                        <a:rPr sz="2000" b="1" spc="-30" dirty="0">
                          <a:solidFill>
                            <a:srgbClr val="FFFFFF"/>
                          </a:solidFill>
                          <a:latin typeface="Calibri"/>
                          <a:cs typeface="Calibri"/>
                        </a:rPr>
                        <a:t> </a:t>
                      </a:r>
                      <a:r>
                        <a:rPr sz="2000" b="1" dirty="0">
                          <a:solidFill>
                            <a:srgbClr val="FFFFFF"/>
                          </a:solidFill>
                          <a:latin typeface="Calibri"/>
                          <a:cs typeface="Calibri"/>
                        </a:rPr>
                        <a:t>No</a:t>
                      </a:r>
                      <a:endParaRPr sz="2000" dirty="0">
                        <a:latin typeface="Calibri"/>
                        <a:cs typeface="Calibri"/>
                      </a:endParaRPr>
                    </a:p>
                  </a:txBody>
                  <a:tcPr marL="0" marR="0" marT="889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gn="ctr">
                        <a:lnSpc>
                          <a:spcPct val="100000"/>
                        </a:lnSpc>
                        <a:spcBef>
                          <a:spcPts val="700"/>
                        </a:spcBef>
                      </a:pPr>
                      <a:r>
                        <a:rPr sz="1400" b="1" spc="-10" dirty="0">
                          <a:solidFill>
                            <a:srgbClr val="FFFFFF"/>
                          </a:solidFill>
                          <a:latin typeface="Calibri"/>
                          <a:cs typeface="Calibri"/>
                        </a:rPr>
                        <a:t>Paper</a:t>
                      </a:r>
                      <a:endParaRPr sz="1400">
                        <a:latin typeface="Calibri"/>
                        <a:cs typeface="Calibri"/>
                      </a:endParaRPr>
                    </a:p>
                  </a:txBody>
                  <a:tcPr marL="0" marR="0" marT="889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35" algn="ctr">
                        <a:lnSpc>
                          <a:spcPct val="100000"/>
                        </a:lnSpc>
                        <a:spcBef>
                          <a:spcPts val="700"/>
                        </a:spcBef>
                      </a:pPr>
                      <a:r>
                        <a:rPr sz="1400" b="1" spc="-10" dirty="0">
                          <a:solidFill>
                            <a:srgbClr val="FFFFFF"/>
                          </a:solidFill>
                          <a:latin typeface="Calibri"/>
                          <a:cs typeface="Calibri"/>
                        </a:rPr>
                        <a:t>Remarks</a:t>
                      </a:r>
                      <a:endParaRPr sz="1400">
                        <a:latin typeface="Calibri"/>
                        <a:cs typeface="Calibri"/>
                      </a:endParaRPr>
                    </a:p>
                  </a:txBody>
                  <a:tcPr marL="0" marR="0" marT="889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795020">
                        <a:lnSpc>
                          <a:spcPct val="100000"/>
                        </a:lnSpc>
                        <a:spcBef>
                          <a:spcPts val="700"/>
                        </a:spcBef>
                      </a:pPr>
                      <a:r>
                        <a:rPr sz="2000" b="1" spc="-5" dirty="0">
                          <a:solidFill>
                            <a:srgbClr val="FFFFFF"/>
                          </a:solidFill>
                          <a:latin typeface="Calibri"/>
                          <a:cs typeface="Calibri"/>
                        </a:rPr>
                        <a:t>Limitations</a:t>
                      </a:r>
                      <a:endParaRPr sz="2000" dirty="0">
                        <a:latin typeface="Calibri"/>
                        <a:cs typeface="Calibri"/>
                      </a:endParaRPr>
                    </a:p>
                  </a:txBody>
                  <a:tcPr marL="0" marR="0" marT="889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1208228">
                <a:tc>
                  <a:txBody>
                    <a:bodyPr/>
                    <a:lstStyle/>
                    <a:p>
                      <a:pPr>
                        <a:lnSpc>
                          <a:spcPct val="100000"/>
                        </a:lnSpc>
                        <a:spcBef>
                          <a:spcPts val="40"/>
                        </a:spcBef>
                      </a:pPr>
                      <a:endParaRPr sz="2200">
                        <a:latin typeface="Times New Roman"/>
                        <a:cs typeface="Times New Roman"/>
                      </a:endParaRPr>
                    </a:p>
                    <a:p>
                      <a:pPr marL="254635">
                        <a:lnSpc>
                          <a:spcPct val="100000"/>
                        </a:lnSpc>
                      </a:pPr>
                      <a:r>
                        <a:rPr sz="1800" b="1" spc="-5" dirty="0">
                          <a:solidFill>
                            <a:srgbClr val="FFFFFF"/>
                          </a:solidFill>
                          <a:latin typeface="Calibri"/>
                          <a:cs typeface="Calibri"/>
                        </a:rPr>
                        <a:t>1.</a:t>
                      </a:r>
                      <a:endParaRPr sz="1800">
                        <a:latin typeface="Calibri"/>
                        <a:cs typeface="Calibri"/>
                      </a:endParaRPr>
                    </a:p>
                  </a:txBody>
                  <a:tcPr marL="0" marR="0" marT="50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5B9BD4"/>
                    </a:solidFill>
                  </a:tcPr>
                </a:tc>
                <a:tc>
                  <a:txBody>
                    <a:bodyPr/>
                    <a:lstStyle/>
                    <a:p>
                      <a:pPr marL="26670" marR="20320" algn="just">
                        <a:lnSpc>
                          <a:spcPct val="100000"/>
                        </a:lnSpc>
                        <a:spcBef>
                          <a:spcPts val="405"/>
                        </a:spcBef>
                      </a:pPr>
                      <a:r>
                        <a:rPr lang="en-US" sz="1400" b="0" i="0" u="none" strike="noStrike" cap="none" dirty="0">
                          <a:solidFill>
                            <a:schemeClr val="tx1"/>
                          </a:solidFill>
                          <a:effectLst/>
                          <a:latin typeface="+mn-lt"/>
                          <a:ea typeface="+mn-ea"/>
                          <a:cs typeface="+mn-cs"/>
                          <a:sym typeface="Arial"/>
                        </a:rPr>
                        <a:t>Handwritin</a:t>
                      </a:r>
                      <a:r>
                        <a:rPr lang="en-US" sz="1400" b="0" i="0" u="none" strike="noStrike" cap="none" baseline="0" dirty="0">
                          <a:solidFill>
                            <a:schemeClr val="tx1"/>
                          </a:solidFill>
                          <a:effectLst/>
                          <a:latin typeface="+mn-lt"/>
                          <a:ea typeface="+mn-ea"/>
                          <a:cs typeface="+mn-cs"/>
                          <a:sym typeface="Arial"/>
                        </a:rPr>
                        <a:t>g </a:t>
                      </a:r>
                      <a:r>
                        <a:rPr lang="en-US" sz="1400" b="0" i="0" u="none" strike="noStrike" cap="none" dirty="0">
                          <a:solidFill>
                            <a:schemeClr val="tx1"/>
                          </a:solidFill>
                          <a:effectLst/>
                          <a:latin typeface="+mn-lt"/>
                          <a:ea typeface="+mn-ea"/>
                          <a:cs typeface="+mn-cs"/>
                          <a:sym typeface="Arial"/>
                        </a:rPr>
                        <a:t>Dynamics Assessment Using Deep Neural Network for Early Identification of </a:t>
                      </a:r>
                      <a:r>
                        <a:rPr lang="en-US" sz="1400" b="0" i="0" u="none" strike="noStrike" cap="none" dirty="0" err="1">
                          <a:solidFill>
                            <a:schemeClr val="tx1"/>
                          </a:solidFill>
                          <a:effectLst/>
                          <a:latin typeface="+mn-lt"/>
                          <a:ea typeface="+mn-ea"/>
                          <a:cs typeface="+mn-cs"/>
                          <a:sym typeface="Arial"/>
                        </a:rPr>
                        <a:t>Parkinsons</a:t>
                      </a:r>
                      <a:r>
                        <a:rPr lang="en-US" sz="1400" b="0" i="0" u="none" strike="noStrike" cap="none" dirty="0">
                          <a:solidFill>
                            <a:schemeClr val="tx1"/>
                          </a:solidFill>
                          <a:effectLst/>
                          <a:latin typeface="+mn-lt"/>
                          <a:ea typeface="+mn-ea"/>
                          <a:cs typeface="+mn-cs"/>
                          <a:sym typeface="Arial"/>
                        </a:rPr>
                        <a:t> Disease</a:t>
                      </a:r>
                      <a:endParaRPr sz="1400" dirty="0">
                        <a:latin typeface="Calibri"/>
                        <a:cs typeface="Calibri"/>
                      </a:endParaRPr>
                    </a:p>
                  </a:txBody>
                  <a:tcPr marL="0" marR="0" marT="514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27305">
                        <a:lnSpc>
                          <a:spcPct val="100000"/>
                        </a:lnSpc>
                        <a:spcBef>
                          <a:spcPts val="405"/>
                        </a:spcBef>
                      </a:pPr>
                      <a:r>
                        <a:rPr lang="en-US" sz="1400" b="0" i="0" u="none" strike="noStrike" cap="none" dirty="0">
                          <a:solidFill>
                            <a:schemeClr val="tx1"/>
                          </a:solidFill>
                          <a:effectLst/>
                          <a:latin typeface="+mn-lt"/>
                          <a:ea typeface="+mn-ea"/>
                          <a:cs typeface="+mn-cs"/>
                          <a:sym typeface="Arial"/>
                        </a:rPr>
                        <a:t> </a:t>
                      </a:r>
                      <a:r>
                        <a:rPr lang="en-US" sz="1400" dirty="0"/>
                        <a:t>increased the input space by combining different PD handwritten datasets</a:t>
                      </a:r>
                    </a:p>
                    <a:p>
                      <a:pPr marL="27305">
                        <a:lnSpc>
                          <a:spcPct val="100000"/>
                        </a:lnSpc>
                        <a:spcBef>
                          <a:spcPts val="405"/>
                        </a:spcBef>
                      </a:pPr>
                      <a:r>
                        <a:rPr lang="en-US" sz="1400" dirty="0"/>
                        <a:t>applied various data augmentation techniques</a:t>
                      </a:r>
                      <a:endParaRPr sz="1400" dirty="0">
                        <a:latin typeface="Calibri"/>
                        <a:cs typeface="Calibri"/>
                      </a:endParaRPr>
                    </a:p>
                  </a:txBody>
                  <a:tcPr marL="0" marR="0" marT="514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27940">
                        <a:lnSpc>
                          <a:spcPct val="100000"/>
                        </a:lnSpc>
                        <a:spcBef>
                          <a:spcPts val="1365"/>
                        </a:spcBef>
                        <a:tabLst>
                          <a:tab pos="785495" algn="l"/>
                          <a:tab pos="1413510" algn="l"/>
                          <a:tab pos="2460625" algn="l"/>
                        </a:tabLst>
                      </a:pPr>
                      <a:r>
                        <a:rPr lang="en-US" sz="1600" dirty="0">
                          <a:latin typeface="Calibri"/>
                          <a:cs typeface="Calibri"/>
                        </a:rPr>
                        <a:t>No interpretability</a:t>
                      </a:r>
                      <a:endParaRPr sz="1600" dirty="0">
                        <a:latin typeface="Calibri"/>
                        <a:cs typeface="Calibri"/>
                      </a:endParaRPr>
                    </a:p>
                  </a:txBody>
                  <a:tcPr marL="0" marR="0" marT="173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1012681">
                <a:tc>
                  <a:txBody>
                    <a:bodyPr/>
                    <a:lstStyle/>
                    <a:p>
                      <a:pPr>
                        <a:lnSpc>
                          <a:spcPct val="100000"/>
                        </a:lnSpc>
                      </a:pPr>
                      <a:endParaRPr sz="1800">
                        <a:latin typeface="Times New Roman"/>
                        <a:cs typeface="Times New Roman"/>
                      </a:endParaRPr>
                    </a:p>
                    <a:p>
                      <a:pPr>
                        <a:lnSpc>
                          <a:spcPct val="100000"/>
                        </a:lnSpc>
                      </a:pPr>
                      <a:endParaRPr sz="1550">
                        <a:latin typeface="Times New Roman"/>
                        <a:cs typeface="Times New Roman"/>
                      </a:endParaRPr>
                    </a:p>
                    <a:p>
                      <a:pPr algn="ctr">
                        <a:lnSpc>
                          <a:spcPct val="100000"/>
                        </a:lnSpc>
                      </a:pPr>
                      <a:r>
                        <a:rPr sz="1800" b="1" spc="-5" dirty="0">
                          <a:solidFill>
                            <a:srgbClr val="FFFFFF"/>
                          </a:solidFill>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r>
                        <a:rPr lang="en-US" sz="1400" b="0" i="0" u="none" strike="noStrike" cap="none" dirty="0">
                          <a:solidFill>
                            <a:schemeClr val="tx1"/>
                          </a:solidFill>
                          <a:effectLst/>
                          <a:latin typeface="+mn-lt"/>
                          <a:ea typeface="+mn-ea"/>
                          <a:cs typeface="+mn-cs"/>
                          <a:sym typeface="Arial"/>
                        </a:rPr>
                        <a:t>Sequence-based Dynamic handwriting analysis for Parkinson’s disease detection with one-dimensional convolutions and </a:t>
                      </a:r>
                      <a:r>
                        <a:rPr lang="en-US" sz="1400" b="0" i="0" u="none" strike="noStrike" cap="none" dirty="0" err="1">
                          <a:solidFill>
                            <a:schemeClr val="tx1"/>
                          </a:solidFill>
                          <a:effectLst/>
                          <a:latin typeface="+mn-lt"/>
                          <a:ea typeface="+mn-ea"/>
                          <a:cs typeface="+mn-cs"/>
                          <a:sym typeface="Arial"/>
                        </a:rPr>
                        <a:t>BiGRUs</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r>
                        <a:rPr lang="en-US" sz="1400" b="0" i="0" u="none" strike="noStrike" cap="none" dirty="0">
                          <a:solidFill>
                            <a:schemeClr val="tx1"/>
                          </a:solidFill>
                          <a:effectLst/>
                          <a:latin typeface="+mn-lt"/>
                          <a:ea typeface="+mn-ea"/>
                          <a:cs typeface="+mn-cs"/>
                          <a:sym typeface="Arial"/>
                        </a:rPr>
                        <a:t>dynamic features of handwriting are fed as input to the RNN model</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r>
                        <a:rPr lang="en-US" sz="1700" dirty="0">
                          <a:latin typeface="Times New Roman"/>
                          <a:cs typeface="Times New Roman"/>
                        </a:rPr>
                        <a:t>Difficult</a:t>
                      </a:r>
                      <a:r>
                        <a:rPr lang="en-US" sz="1700" baseline="0" dirty="0">
                          <a:latin typeface="Times New Roman"/>
                          <a:cs typeface="Times New Roman"/>
                        </a:rPr>
                        <a:t> to get dynamic features of handwriting</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1337790">
                <a:tc>
                  <a:txBody>
                    <a:bodyPr/>
                    <a:lstStyle/>
                    <a:p>
                      <a:pPr>
                        <a:lnSpc>
                          <a:spcPct val="100000"/>
                        </a:lnSpc>
                        <a:spcBef>
                          <a:spcPts val="50"/>
                        </a:spcBef>
                      </a:pPr>
                      <a:endParaRPr sz="2550">
                        <a:latin typeface="Times New Roman"/>
                        <a:cs typeface="Times New Roman"/>
                      </a:endParaRPr>
                    </a:p>
                    <a:p>
                      <a:pPr algn="ctr">
                        <a:lnSpc>
                          <a:spcPct val="100000"/>
                        </a:lnSpc>
                      </a:pPr>
                      <a:r>
                        <a:rPr sz="1800" b="1" spc="-5" dirty="0">
                          <a:solidFill>
                            <a:srgbClr val="FFFFFF"/>
                          </a:solidFill>
                          <a:latin typeface="Calibri"/>
                          <a:cs typeface="Calibri"/>
                        </a:rPr>
                        <a:t>3.</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r>
                        <a:rPr lang="en-US" sz="1400" b="0" i="0" u="none" strike="noStrike" cap="none" dirty="0">
                          <a:solidFill>
                            <a:schemeClr val="tx1"/>
                          </a:solidFill>
                          <a:effectLst/>
                          <a:latin typeface="+mn-lt"/>
                          <a:ea typeface="+mn-ea"/>
                          <a:cs typeface="+mn-cs"/>
                          <a:sym typeface="Arial"/>
                        </a:rPr>
                        <a:t>Cartesian Genetic Programming for Diagnosis of Parkinson Disease through Handwriting Analysis: performance vs. interpretability issue</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400" b="0" i="0" u="none" strike="noStrike" cap="none" dirty="0">
                          <a:solidFill>
                            <a:schemeClr val="tx1"/>
                          </a:solidFill>
                          <a:effectLst/>
                          <a:latin typeface="+mn-lt"/>
                          <a:ea typeface="+mn-ea"/>
                          <a:cs typeface="+mn-cs"/>
                          <a:sym typeface="Arial"/>
                        </a:rPr>
                        <a:t>Decision rules produced by CGP and DT are in accordance with medical findings. Rather than providing accuracy , it also offers a degree of interpretability.</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US" sz="1700" dirty="0">
                          <a:latin typeface="Times New Roman"/>
                          <a:cs typeface="Times New Roman"/>
                        </a:rPr>
                        <a:t>Biased model because input data is less</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677532">
                <a:tc>
                  <a:txBody>
                    <a:bodyPr/>
                    <a:lstStyle/>
                    <a:p>
                      <a:pPr>
                        <a:lnSpc>
                          <a:spcPct val="100000"/>
                        </a:lnSpc>
                      </a:pPr>
                      <a:endParaRPr sz="1800" dirty="0">
                        <a:latin typeface="Times New Roman"/>
                        <a:cs typeface="Times New Roman"/>
                      </a:endParaRPr>
                    </a:p>
                    <a:p>
                      <a:pPr algn="ctr">
                        <a:lnSpc>
                          <a:spcPct val="100000"/>
                        </a:lnSpc>
                        <a:spcBef>
                          <a:spcPts val="1275"/>
                        </a:spcBef>
                      </a:pPr>
                      <a:r>
                        <a:rPr sz="1800" b="1" spc="-5" dirty="0">
                          <a:solidFill>
                            <a:srgbClr val="FFFFFF"/>
                          </a:solidFill>
                          <a:latin typeface="Calibri"/>
                          <a:cs typeface="Calibri"/>
                        </a:rPr>
                        <a:t>4.</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r>
                        <a:rPr lang="en-US" sz="1400" b="0" i="0" u="none" strike="noStrike" cap="none" dirty="0">
                          <a:solidFill>
                            <a:schemeClr val="tx1"/>
                          </a:solidFill>
                          <a:effectLst/>
                          <a:latin typeface="+mn-lt"/>
                          <a:ea typeface="+mn-ea"/>
                          <a:cs typeface="+mn-cs"/>
                          <a:sym typeface="Arial"/>
                        </a:rPr>
                        <a:t>Digitized spiral drawing classification for Parkinson’s disease diagnosis</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r>
                        <a:rPr lang="en-US" sz="1400" b="0" i="0" u="none" strike="noStrike" cap="none" dirty="0">
                          <a:solidFill>
                            <a:schemeClr val="tx1"/>
                          </a:solidFill>
                          <a:effectLst/>
                          <a:latin typeface="+mn-lt"/>
                          <a:ea typeface="+mn-ea"/>
                          <a:cs typeface="+mn-cs"/>
                          <a:sym typeface="Arial"/>
                        </a:rPr>
                        <a:t>four ML models are implemented on mathematically processed dataset.</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r>
                        <a:rPr lang="en-US" sz="1700" dirty="0">
                          <a:latin typeface="Times New Roman"/>
                          <a:cs typeface="Times New Roman"/>
                        </a:rPr>
                        <a:t>Can’t be applied to spiral drawings</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260404">
                <a:tc>
                  <a:txBody>
                    <a:bodyPr/>
                    <a:lstStyle/>
                    <a:p>
                      <a:pPr>
                        <a:lnSpc>
                          <a:spcPct val="100000"/>
                        </a:lnSpc>
                      </a:pP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5898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4. Research Gap</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3"/>
          <a:stretch>
            <a:fillRect/>
          </a:stretch>
        </p:blipFill>
        <p:spPr>
          <a:xfrm>
            <a:off x="0" y="5812967"/>
            <a:ext cx="999854" cy="1020451"/>
          </a:xfrm>
          <a:prstGeom prst="rect">
            <a:avLst/>
          </a:prstGeom>
        </p:spPr>
      </p:pic>
      <p:sp>
        <p:nvSpPr>
          <p:cNvPr id="2" name="TextBox 1"/>
          <p:cNvSpPr txBox="1"/>
          <p:nvPr/>
        </p:nvSpPr>
        <p:spPr>
          <a:xfrm>
            <a:off x="447472" y="1313234"/>
            <a:ext cx="8443609" cy="1815882"/>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high variability of PD symptoms and progression of motor symptoms, and the lack of adequate quantities of data, both traditional machine learning methods and deep learning approaches have displayed poor performance for early identification of PD. To overcome such challenges, we will combine all the datasets to increase the training set size for deep neural networks.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06" y="2331739"/>
            <a:ext cx="5422564" cy="3145389"/>
          </a:xfrm>
          <a:prstGeom prst="rect">
            <a:avLst/>
          </a:prstGeom>
        </p:spPr>
      </p:pic>
    </p:spTree>
    <p:extLst>
      <p:ext uri="{BB962C8B-B14F-4D97-AF65-F5344CB8AC3E}">
        <p14:creationId xmlns:p14="http://schemas.microsoft.com/office/powerpoint/2010/main" val="253081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5. Problem statement</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TextBox 1"/>
          <p:cNvSpPr txBox="1"/>
          <p:nvPr/>
        </p:nvSpPr>
        <p:spPr>
          <a:xfrm>
            <a:off x="417094" y="1070043"/>
            <a:ext cx="8172429" cy="923330"/>
          </a:xfrm>
          <a:prstGeom prst="rect">
            <a:avLst/>
          </a:prstGeom>
          <a:noFill/>
        </p:spPr>
        <p:txBody>
          <a:bodyPr wrap="square" rtlCol="0">
            <a:spAutoFit/>
          </a:bodyPr>
          <a:lstStyle/>
          <a:p>
            <a:r>
              <a:rPr lang="en-US" sz="1800" dirty="0"/>
              <a:t>To create a deep learning model for early diagnosis of Parkinson Disease(PD) through handwriting samples from both healthy people and PD affected people.</a:t>
            </a:r>
          </a:p>
        </p:txBody>
      </p:sp>
    </p:spTree>
    <p:extLst>
      <p:ext uri="{BB962C8B-B14F-4D97-AF65-F5344CB8AC3E}">
        <p14:creationId xmlns:p14="http://schemas.microsoft.com/office/powerpoint/2010/main" val="13154633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11001</TotalTime>
  <Words>1346</Words>
  <Application>Microsoft Office PowerPoint</Application>
  <PresentationFormat>On-screen Show (4:3)</PresentationFormat>
  <Paragraphs>187</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Schoolbook</vt:lpstr>
      <vt:lpstr>Times New Roman</vt:lpstr>
      <vt:lpstr>Office Theme</vt:lpstr>
      <vt:lpstr>Parkinson Disease Detection Using Handwriting</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Hp</dc:creator>
  <cp:lastModifiedBy>Chaitanya Patil</cp:lastModifiedBy>
  <cp:revision>1241</cp:revision>
  <dcterms:created xsi:type="dcterms:W3CDTF">2018-12-06T11:05:22Z</dcterms:created>
  <dcterms:modified xsi:type="dcterms:W3CDTF">2022-12-01T19:01:44Z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