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80" r:id="rId7"/>
    <p:sldId id="262" r:id="rId8"/>
    <p:sldId id="265" r:id="rId9"/>
    <p:sldId id="272" r:id="rId10"/>
    <p:sldId id="273" r:id="rId11"/>
    <p:sldId id="274" r:id="rId12"/>
    <p:sldId id="275" r:id="rId13"/>
    <p:sldId id="276" r:id="rId14"/>
    <p:sldId id="277" r:id="rId15"/>
    <p:sldId id="279"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p:scale>
          <a:sx n="81" d="100"/>
          <a:sy n="81" d="100"/>
        </p:scale>
        <p:origin x="754"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5/25/2022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380090" y="1648179"/>
            <a:ext cx="6977722" cy="3908864"/>
          </a:xfrm>
        </p:spPr>
        <p:txBody>
          <a:bodyPr/>
          <a:lstStyle/>
          <a:p>
            <a:pPr algn="r"/>
            <a:r>
              <a:rPr lang="en-CY" sz="3500" dirty="0"/>
              <a:t>A PROJECT IN </a:t>
            </a:r>
            <a:br>
              <a:rPr lang="en-CY" sz="3500" dirty="0"/>
            </a:br>
            <a:r>
              <a:rPr lang="en-CY" sz="3500" b="1" dirty="0"/>
              <a:t>AUDIO DATA ANALYSIS </a:t>
            </a:r>
            <a:br>
              <a:rPr lang="en-CY" sz="3500" dirty="0"/>
            </a:br>
            <a:r>
              <a:rPr lang="en-CY" sz="3500" dirty="0"/>
              <a:t>AND </a:t>
            </a:r>
            <a:br>
              <a:rPr lang="en-CY" sz="3500" dirty="0"/>
            </a:br>
            <a:r>
              <a:rPr lang="en-CY" sz="3500" b="1" dirty="0"/>
              <a:t>MUSIC GENRE CLASSIFICATION</a:t>
            </a:r>
            <a:endParaRPr lang="en-US" sz="3500" b="1"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9600696" y="5726377"/>
            <a:ext cx="1757115" cy="723599"/>
          </a:xfrm>
        </p:spPr>
        <p:txBody>
          <a:bodyPr>
            <a:normAutofit/>
          </a:bodyPr>
          <a:lstStyle/>
          <a:p>
            <a:pPr algn="r"/>
            <a:r>
              <a:rPr lang="en-CY" dirty="0"/>
              <a:t>Eleftheria Ellina</a:t>
            </a:r>
          </a:p>
          <a:p>
            <a:pPr algn="r"/>
            <a:r>
              <a:rPr lang="en-CY" dirty="0"/>
              <a:t>1115201800228</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98BBDA-75D7-E998-123D-E370F23D81F3}"/>
              </a:ext>
            </a:extLst>
          </p:cNvPr>
          <p:cNvSpPr>
            <a:spLocks noGrp="1"/>
          </p:cNvSpPr>
          <p:nvPr>
            <p:ph type="subTitle" idx="1"/>
          </p:nvPr>
        </p:nvSpPr>
        <p:spPr>
          <a:xfrm>
            <a:off x="4902822" y="1156241"/>
            <a:ext cx="6696074" cy="4545517"/>
          </a:xfrm>
        </p:spPr>
        <p:txBody>
          <a:bodyPr>
            <a:normAutofit fontScale="92500" lnSpcReduction="20000"/>
          </a:bodyPr>
          <a:lstStyle/>
          <a:p>
            <a:r>
              <a:rPr lang="en-CY" sz="2700" u="sng" dirty="0">
                <a:solidFill>
                  <a:schemeClr val="tx1"/>
                </a:solidFill>
                <a:effectLst>
                  <a:outerShdw blurRad="38100" dist="38100" dir="2700000" algn="tl">
                    <a:srgbClr val="000000">
                      <a:alpha val="43137"/>
                    </a:srgbClr>
                  </a:outerShdw>
                </a:effectLst>
              </a:rPr>
              <a:t>Methods used for music genre classification:</a:t>
            </a:r>
          </a:p>
          <a:p>
            <a:endParaRPr lang="en-CY" sz="2000" u="sng" dirty="0">
              <a:solidFill>
                <a:schemeClr val="tx1"/>
              </a:solidFill>
              <a:effectLst>
                <a:outerShdw blurRad="38100" dist="38100" dir="2700000" algn="tl">
                  <a:srgbClr val="000000">
                    <a:alpha val="43137"/>
                  </a:srgbClr>
                </a:outerShdw>
              </a:effectLst>
            </a:endParaRPr>
          </a:p>
          <a:p>
            <a:r>
              <a:rPr lang="en-CY" sz="2200" i="1" dirty="0">
                <a:solidFill>
                  <a:schemeClr val="tx1"/>
                </a:solidFill>
              </a:rPr>
              <a:t>4. Predicting genre of single tests</a:t>
            </a:r>
          </a:p>
          <a:p>
            <a:r>
              <a:rPr lang="en-CY" sz="1700" dirty="0">
                <a:solidFill>
                  <a:schemeClr val="tx1"/>
                </a:solidFill>
              </a:rPr>
              <a:t>Last step, is to classify completely unknown to the network audios.</a:t>
            </a:r>
          </a:p>
          <a:p>
            <a:endParaRPr lang="en-CY" sz="1700" dirty="0">
              <a:solidFill>
                <a:schemeClr val="tx1"/>
              </a:solidFill>
            </a:endParaRPr>
          </a:p>
          <a:p>
            <a:r>
              <a:rPr lang="en-CY" sz="1700" dirty="0">
                <a:solidFill>
                  <a:schemeClr val="tx1"/>
                </a:solidFill>
              </a:rPr>
              <a:t>Songs chosen for genre classification in this project:</a:t>
            </a:r>
            <a:endParaRPr lang="el-GR" sz="1700" b="0" i="0" u="none" strike="noStrike" baseline="0" dirty="0">
              <a:solidFill>
                <a:srgbClr val="000000"/>
              </a:solidFill>
              <a:latin typeface="Calibri" panose="020F0502020204030204" pitchFamily="34" charset="0"/>
            </a:endParaRPr>
          </a:p>
          <a:p>
            <a:pPr marL="342900" indent="-342900">
              <a:lnSpc>
                <a:spcPct val="100000"/>
              </a:lnSpc>
              <a:buFont typeface="+mj-lt"/>
              <a:buAutoNum type="arabicPeriod"/>
            </a:pPr>
            <a:r>
              <a:rPr lang="en-US" sz="1700" dirty="0">
                <a:solidFill>
                  <a:schemeClr val="tx1"/>
                </a:solidFill>
              </a:rPr>
              <a:t>The Pink Panther Theme </a:t>
            </a:r>
            <a:endParaRPr lang="en-CY" sz="1700" dirty="0">
              <a:solidFill>
                <a:schemeClr val="tx1"/>
              </a:solidFill>
            </a:endParaRPr>
          </a:p>
          <a:p>
            <a:pPr marL="342900" indent="-342900">
              <a:lnSpc>
                <a:spcPct val="100000"/>
              </a:lnSpc>
              <a:buFont typeface="+mj-lt"/>
              <a:buAutoNum type="arabicPeriod"/>
            </a:pPr>
            <a:r>
              <a:rPr lang="en-US" sz="1700" dirty="0">
                <a:solidFill>
                  <a:schemeClr val="tx1"/>
                </a:solidFill>
              </a:rPr>
              <a:t>Smoke on the water by Deep Purple </a:t>
            </a:r>
          </a:p>
          <a:p>
            <a:pPr marL="342900" indent="-342900">
              <a:lnSpc>
                <a:spcPct val="100000"/>
              </a:lnSpc>
              <a:buFont typeface="+mj-lt"/>
              <a:buAutoNum type="arabicPeriod"/>
            </a:pPr>
            <a:r>
              <a:rPr lang="en-US" sz="1700" dirty="0">
                <a:solidFill>
                  <a:schemeClr val="tx1"/>
                </a:solidFill>
              </a:rPr>
              <a:t>New rules by </a:t>
            </a:r>
            <a:r>
              <a:rPr lang="en-US" sz="1700" dirty="0" err="1">
                <a:solidFill>
                  <a:schemeClr val="tx1"/>
                </a:solidFill>
              </a:rPr>
              <a:t>Dua</a:t>
            </a:r>
            <a:r>
              <a:rPr lang="en-US" sz="1700" dirty="0">
                <a:solidFill>
                  <a:schemeClr val="tx1"/>
                </a:solidFill>
              </a:rPr>
              <a:t> Lipa </a:t>
            </a:r>
            <a:endParaRPr lang="en-CY" sz="1700" dirty="0">
              <a:solidFill>
                <a:schemeClr val="tx1"/>
              </a:solidFill>
            </a:endParaRPr>
          </a:p>
          <a:p>
            <a:pPr marL="342900" indent="-342900">
              <a:lnSpc>
                <a:spcPct val="100000"/>
              </a:lnSpc>
              <a:buFont typeface="+mj-lt"/>
              <a:buAutoNum type="arabicPeriod"/>
            </a:pPr>
            <a:r>
              <a:rPr lang="en-US" sz="1700" dirty="0">
                <a:solidFill>
                  <a:schemeClr val="tx1"/>
                </a:solidFill>
              </a:rPr>
              <a:t>Redemption song by Bob Marley </a:t>
            </a:r>
          </a:p>
          <a:p>
            <a:pPr marL="342900" indent="-342900">
              <a:lnSpc>
                <a:spcPct val="100000"/>
              </a:lnSpc>
              <a:buFont typeface="+mj-lt"/>
              <a:buAutoNum type="arabicPeriod"/>
            </a:pPr>
            <a:r>
              <a:rPr lang="en-US" sz="1700" dirty="0">
                <a:solidFill>
                  <a:schemeClr val="tx1"/>
                </a:solidFill>
              </a:rPr>
              <a:t>Paranoid by Black Sabbath </a:t>
            </a:r>
            <a:endParaRPr lang="en-CY" sz="1700" dirty="0">
              <a:solidFill>
                <a:schemeClr val="tx1"/>
              </a:solidFill>
            </a:endParaRPr>
          </a:p>
          <a:p>
            <a:pPr>
              <a:lnSpc>
                <a:spcPct val="100000"/>
              </a:lnSpc>
            </a:pPr>
            <a:endParaRPr lang="en-CY" sz="1700" dirty="0">
              <a:solidFill>
                <a:schemeClr val="tx1"/>
              </a:solidFill>
            </a:endParaRPr>
          </a:p>
          <a:p>
            <a:pPr>
              <a:lnSpc>
                <a:spcPct val="100000"/>
              </a:lnSpc>
            </a:pPr>
            <a:r>
              <a:rPr lang="en-CY" sz="1700" dirty="0">
                <a:solidFill>
                  <a:schemeClr val="tx1"/>
                </a:solidFill>
              </a:rPr>
              <a:t>So this is the new test set, where the songs first are analysed and then passed to the network for testing/predicting.</a:t>
            </a:r>
          </a:p>
        </p:txBody>
      </p:sp>
      <p:sp>
        <p:nvSpPr>
          <p:cNvPr id="4" name="Date Placeholder 3">
            <a:extLst>
              <a:ext uri="{FF2B5EF4-FFF2-40B4-BE49-F238E27FC236}">
                <a16:creationId xmlns:a16="http://schemas.microsoft.com/office/drawing/2014/main" id="{4200D301-D14E-8888-674D-1E43055D064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5BA7B2-48E1-701A-5CF2-0EEB723FEFD3}"/>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092AEEE-7691-7787-A29C-9FA0062C3325}"/>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43477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4BC6-7817-F4D1-1001-FAE5458A69CF}"/>
              </a:ext>
            </a:extLst>
          </p:cNvPr>
          <p:cNvSpPr>
            <a:spLocks noGrp="1"/>
          </p:cNvSpPr>
          <p:nvPr>
            <p:ph type="ctrTitle"/>
          </p:nvPr>
        </p:nvSpPr>
        <p:spPr>
          <a:xfrm>
            <a:off x="6548290" y="2571234"/>
            <a:ext cx="4179570" cy="1715531"/>
          </a:xfrm>
        </p:spPr>
        <p:txBody>
          <a:bodyPr/>
          <a:lstStyle/>
          <a:p>
            <a:r>
              <a:rPr lang="en-CY" dirty="0"/>
              <a:t>MUSIC GENRE CLASSIFICATION</a:t>
            </a:r>
            <a:endParaRPr lang="el-GR" dirty="0"/>
          </a:p>
        </p:txBody>
      </p:sp>
      <p:sp>
        <p:nvSpPr>
          <p:cNvPr id="4" name="TextBox 3">
            <a:extLst>
              <a:ext uri="{FF2B5EF4-FFF2-40B4-BE49-F238E27FC236}">
                <a16:creationId xmlns:a16="http://schemas.microsoft.com/office/drawing/2014/main" id="{2E0E8FFA-9A1C-2A74-AE74-7EFC16887E91}"/>
              </a:ext>
            </a:extLst>
          </p:cNvPr>
          <p:cNvSpPr txBox="1"/>
          <p:nvPr/>
        </p:nvSpPr>
        <p:spPr>
          <a:xfrm>
            <a:off x="6548290" y="4286765"/>
            <a:ext cx="3073138" cy="430887"/>
          </a:xfrm>
          <a:prstGeom prst="rect">
            <a:avLst/>
          </a:prstGeom>
          <a:noFill/>
        </p:spPr>
        <p:txBody>
          <a:bodyPr wrap="square" rtlCol="0">
            <a:spAutoFit/>
          </a:bodyPr>
          <a:lstStyle/>
          <a:p>
            <a:r>
              <a:rPr lang="en-CY" sz="2200" i="1" dirty="0">
                <a:solidFill>
                  <a:schemeClr val="bg1"/>
                </a:solidFill>
              </a:rPr>
              <a:t>Results</a:t>
            </a:r>
            <a:r>
              <a:rPr lang="en-CY" dirty="0">
                <a:solidFill>
                  <a:schemeClr val="bg1"/>
                </a:solidFill>
              </a:rPr>
              <a:t> </a:t>
            </a:r>
            <a:endParaRPr lang="el-GR" dirty="0">
              <a:solidFill>
                <a:schemeClr val="bg1"/>
              </a:solidFill>
            </a:endParaRPr>
          </a:p>
        </p:txBody>
      </p:sp>
    </p:spTree>
    <p:extLst>
      <p:ext uri="{BB962C8B-B14F-4D97-AF65-F5344CB8AC3E}">
        <p14:creationId xmlns:p14="http://schemas.microsoft.com/office/powerpoint/2010/main" val="73491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696433-08D7-34AD-CE0C-42D2E894687F}"/>
              </a:ext>
            </a:extLst>
          </p:cNvPr>
          <p:cNvSpPr>
            <a:spLocks noGrp="1"/>
          </p:cNvSpPr>
          <p:nvPr>
            <p:ph type="body" idx="1"/>
          </p:nvPr>
        </p:nvSpPr>
        <p:spPr>
          <a:xfrm>
            <a:off x="2743197" y="764594"/>
            <a:ext cx="7682847" cy="823912"/>
          </a:xfrm>
        </p:spPr>
        <p:txBody>
          <a:bodyPr/>
          <a:lstStyle/>
          <a:p>
            <a:r>
              <a:rPr lang="en-CY" sz="3000" i="1" u="sng" dirty="0">
                <a:solidFill>
                  <a:schemeClr val="tx1"/>
                </a:solidFill>
              </a:rPr>
              <a:t>Results of Music </a:t>
            </a:r>
            <a:r>
              <a:rPr lang="en-CY" sz="3000" i="1" u="sng" dirty="0"/>
              <a:t>G</a:t>
            </a:r>
            <a:r>
              <a:rPr lang="en-CY" sz="3000" i="1" u="sng" dirty="0">
                <a:solidFill>
                  <a:schemeClr val="tx1"/>
                </a:solidFill>
              </a:rPr>
              <a:t>enre </a:t>
            </a:r>
            <a:r>
              <a:rPr lang="en-CY" sz="3000" i="1" u="sng" dirty="0"/>
              <a:t>C</a:t>
            </a:r>
            <a:r>
              <a:rPr lang="en-CY" sz="3000" i="1" u="sng" dirty="0">
                <a:solidFill>
                  <a:schemeClr val="tx1"/>
                </a:solidFill>
              </a:rPr>
              <a:t>lassification:</a:t>
            </a:r>
          </a:p>
          <a:p>
            <a:endParaRPr lang="el-GR" dirty="0"/>
          </a:p>
        </p:txBody>
      </p:sp>
      <p:graphicFrame>
        <p:nvGraphicFramePr>
          <p:cNvPr id="12" name="Table 12">
            <a:extLst>
              <a:ext uri="{FF2B5EF4-FFF2-40B4-BE49-F238E27FC236}">
                <a16:creationId xmlns:a16="http://schemas.microsoft.com/office/drawing/2014/main" id="{C42D8678-1375-CBDB-5AB9-FDA34250C523}"/>
              </a:ext>
            </a:extLst>
          </p:cNvPr>
          <p:cNvGraphicFramePr>
            <a:graphicFrameLocks noGrp="1"/>
          </p:cNvGraphicFramePr>
          <p:nvPr>
            <p:ph sz="half" idx="2"/>
            <p:extLst>
              <p:ext uri="{D42A27DB-BD31-4B8C-83A1-F6EECF244321}">
                <p14:modId xmlns:p14="http://schemas.microsoft.com/office/powerpoint/2010/main" val="873666144"/>
              </p:ext>
            </p:extLst>
          </p:nvPr>
        </p:nvGraphicFramePr>
        <p:xfrm>
          <a:off x="2743197" y="1816489"/>
          <a:ext cx="5137608" cy="741680"/>
        </p:xfrm>
        <a:graphic>
          <a:graphicData uri="http://schemas.openxmlformats.org/drawingml/2006/table">
            <a:tbl>
              <a:tblPr firstRow="1" bandRow="1">
                <a:tableStyleId>{5C22544A-7EE6-4342-B048-85BDC9FD1C3A}</a:tableStyleId>
              </a:tblPr>
              <a:tblGrid>
                <a:gridCol w="2568804">
                  <a:extLst>
                    <a:ext uri="{9D8B030D-6E8A-4147-A177-3AD203B41FA5}">
                      <a16:colId xmlns:a16="http://schemas.microsoft.com/office/drawing/2014/main" val="1178735303"/>
                    </a:ext>
                  </a:extLst>
                </a:gridCol>
                <a:gridCol w="2568804">
                  <a:extLst>
                    <a:ext uri="{9D8B030D-6E8A-4147-A177-3AD203B41FA5}">
                      <a16:colId xmlns:a16="http://schemas.microsoft.com/office/drawing/2014/main" val="3143755261"/>
                    </a:ext>
                  </a:extLst>
                </a:gridCol>
              </a:tblGrid>
              <a:tr h="370840">
                <a:tc>
                  <a:txBody>
                    <a:bodyPr/>
                    <a:lstStyle/>
                    <a:p>
                      <a:r>
                        <a:rPr lang="en-CY" dirty="0">
                          <a:solidFill>
                            <a:schemeClr val="tx1"/>
                          </a:solidFill>
                        </a:rPr>
                        <a:t>Test Accuracy</a:t>
                      </a:r>
                      <a:endParaRPr lang="el-GR" dirty="0">
                        <a:solidFill>
                          <a:schemeClr val="tx1"/>
                        </a:solidFill>
                      </a:endParaRPr>
                    </a:p>
                  </a:txBody>
                  <a:tcPr/>
                </a:tc>
                <a:tc>
                  <a:txBody>
                    <a:bodyPr/>
                    <a:lstStyle/>
                    <a:p>
                      <a:r>
                        <a:rPr lang="en-CY" dirty="0">
                          <a:solidFill>
                            <a:schemeClr val="tx1"/>
                          </a:solidFill>
                        </a:rPr>
                        <a:t>Test Loss</a:t>
                      </a:r>
                      <a:endParaRPr lang="el-GR" dirty="0">
                        <a:solidFill>
                          <a:schemeClr val="tx1"/>
                        </a:solidFill>
                      </a:endParaRPr>
                    </a:p>
                  </a:txBody>
                  <a:tcPr/>
                </a:tc>
                <a:extLst>
                  <a:ext uri="{0D108BD9-81ED-4DB2-BD59-A6C34878D82A}">
                    <a16:rowId xmlns:a16="http://schemas.microsoft.com/office/drawing/2014/main" val="144500354"/>
                  </a:ext>
                </a:extLst>
              </a:tr>
              <a:tr h="370840">
                <a:tc>
                  <a:txBody>
                    <a:bodyPr/>
                    <a:lstStyle/>
                    <a:p>
                      <a:r>
                        <a:rPr lang="en-CY" dirty="0"/>
                        <a:t>80.00%</a:t>
                      </a:r>
                      <a:endParaRPr lang="el-GR" dirty="0"/>
                    </a:p>
                  </a:txBody>
                  <a:tcPr/>
                </a:tc>
                <a:tc>
                  <a:txBody>
                    <a:bodyPr/>
                    <a:lstStyle/>
                    <a:p>
                      <a:r>
                        <a:rPr lang="en-CY" dirty="0"/>
                        <a:t>0.5497</a:t>
                      </a:r>
                      <a:endParaRPr lang="el-GR" dirty="0"/>
                    </a:p>
                  </a:txBody>
                  <a:tcPr/>
                </a:tc>
                <a:extLst>
                  <a:ext uri="{0D108BD9-81ED-4DB2-BD59-A6C34878D82A}">
                    <a16:rowId xmlns:a16="http://schemas.microsoft.com/office/drawing/2014/main" val="2061641546"/>
                  </a:ext>
                </a:extLst>
              </a:tr>
            </a:tbl>
          </a:graphicData>
        </a:graphic>
      </p:graphicFrame>
      <p:sp>
        <p:nvSpPr>
          <p:cNvPr id="5" name="Text Placeholder 4">
            <a:extLst>
              <a:ext uri="{FF2B5EF4-FFF2-40B4-BE49-F238E27FC236}">
                <a16:creationId xmlns:a16="http://schemas.microsoft.com/office/drawing/2014/main" id="{AFFE11E1-1D64-2764-02E5-40C810CB905C}"/>
              </a:ext>
            </a:extLst>
          </p:cNvPr>
          <p:cNvSpPr>
            <a:spLocks noGrp="1"/>
          </p:cNvSpPr>
          <p:nvPr>
            <p:ph type="body" sz="quarter" idx="3"/>
          </p:nvPr>
        </p:nvSpPr>
        <p:spPr>
          <a:xfrm>
            <a:off x="2743197" y="2861144"/>
            <a:ext cx="3943627" cy="344571"/>
          </a:xfrm>
        </p:spPr>
        <p:txBody>
          <a:bodyPr/>
          <a:lstStyle/>
          <a:p>
            <a:r>
              <a:rPr lang="en-CY" sz="1800" dirty="0">
                <a:latin typeface="+mn-lt"/>
                <a:ea typeface="+mn-ea"/>
                <a:cs typeface="+mn-cs"/>
              </a:rPr>
              <a:t>Predictions of unknown audios:</a:t>
            </a:r>
            <a:endParaRPr lang="el-GR" sz="1800" dirty="0">
              <a:latin typeface="+mn-lt"/>
              <a:ea typeface="+mn-ea"/>
              <a:cs typeface="+mn-cs"/>
            </a:endParaRPr>
          </a:p>
        </p:txBody>
      </p:sp>
      <p:pic>
        <p:nvPicPr>
          <p:cNvPr id="15" name="Content Placeholder 14">
            <a:extLst>
              <a:ext uri="{FF2B5EF4-FFF2-40B4-BE49-F238E27FC236}">
                <a16:creationId xmlns:a16="http://schemas.microsoft.com/office/drawing/2014/main" id="{969A3F81-7A44-6F49-B85D-494E33666AD5}"/>
              </a:ext>
            </a:extLst>
          </p:cNvPr>
          <p:cNvPicPr>
            <a:picLocks noGrp="1" noChangeAspect="1"/>
          </p:cNvPicPr>
          <p:nvPr>
            <p:ph sz="quarter" idx="4"/>
          </p:nvPr>
        </p:nvPicPr>
        <p:blipFill>
          <a:blip r:embed="rId2"/>
          <a:stretch>
            <a:fillRect/>
          </a:stretch>
        </p:blipFill>
        <p:spPr>
          <a:xfrm>
            <a:off x="2743197" y="3234299"/>
            <a:ext cx="5627175" cy="1482387"/>
          </a:xfrm>
        </p:spPr>
      </p:pic>
      <p:sp>
        <p:nvSpPr>
          <p:cNvPr id="7" name="Date Placeholder 6">
            <a:extLst>
              <a:ext uri="{FF2B5EF4-FFF2-40B4-BE49-F238E27FC236}">
                <a16:creationId xmlns:a16="http://schemas.microsoft.com/office/drawing/2014/main" id="{2DB9EF83-7575-308F-3CF3-CEE69353ECEE}"/>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DD5AF95-3E2A-755B-79F3-3147634D3815}"/>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CA0DD653-51E6-464B-D94B-1B128218A16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13" name="TextBox 12">
            <a:extLst>
              <a:ext uri="{FF2B5EF4-FFF2-40B4-BE49-F238E27FC236}">
                <a16:creationId xmlns:a16="http://schemas.microsoft.com/office/drawing/2014/main" id="{52C60B21-1BA3-6419-D111-39DE328BCE1E}"/>
              </a:ext>
            </a:extLst>
          </p:cNvPr>
          <p:cNvSpPr txBox="1"/>
          <p:nvPr/>
        </p:nvSpPr>
        <p:spPr>
          <a:xfrm>
            <a:off x="2743197" y="1440724"/>
            <a:ext cx="5175317" cy="369332"/>
          </a:xfrm>
          <a:prstGeom prst="rect">
            <a:avLst/>
          </a:prstGeom>
          <a:noFill/>
        </p:spPr>
        <p:txBody>
          <a:bodyPr wrap="square" rtlCol="0">
            <a:spAutoFit/>
          </a:bodyPr>
          <a:lstStyle/>
          <a:p>
            <a:r>
              <a:rPr lang="en-CY" dirty="0"/>
              <a:t>Evaluation Score:</a:t>
            </a:r>
            <a:endParaRPr lang="el-GR" dirty="0"/>
          </a:p>
        </p:txBody>
      </p:sp>
      <p:sp>
        <p:nvSpPr>
          <p:cNvPr id="16" name="TextBox 15">
            <a:extLst>
              <a:ext uri="{FF2B5EF4-FFF2-40B4-BE49-F238E27FC236}">
                <a16:creationId xmlns:a16="http://schemas.microsoft.com/office/drawing/2014/main" id="{B5E56E10-7C89-4C4C-7CB9-119734498132}"/>
              </a:ext>
            </a:extLst>
          </p:cNvPr>
          <p:cNvSpPr txBox="1"/>
          <p:nvPr/>
        </p:nvSpPr>
        <p:spPr>
          <a:xfrm>
            <a:off x="2743197" y="4977353"/>
            <a:ext cx="5589466" cy="1200329"/>
          </a:xfrm>
          <a:prstGeom prst="rect">
            <a:avLst/>
          </a:prstGeom>
          <a:noFill/>
        </p:spPr>
        <p:txBody>
          <a:bodyPr wrap="square" rtlCol="0">
            <a:spAutoFit/>
          </a:bodyPr>
          <a:lstStyle/>
          <a:p>
            <a:r>
              <a:rPr lang="en-CY" dirty="0"/>
              <a:t>The model failed to classify correctly the song “Paranoid” by Black Sabbath, which is truly classified in Metal genre. And that’s why it’s not printed among other results.</a:t>
            </a:r>
            <a:endParaRPr lang="el-GR" dirty="0"/>
          </a:p>
        </p:txBody>
      </p:sp>
    </p:spTree>
    <p:extLst>
      <p:ext uri="{BB962C8B-B14F-4D97-AF65-F5344CB8AC3E}">
        <p14:creationId xmlns:p14="http://schemas.microsoft.com/office/powerpoint/2010/main" val="2199427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pPr marL="285750" lvl="0" indent="-285750" algn="just" rtl="0">
              <a:lnSpc>
                <a:spcPct val="100000"/>
              </a:lnSpc>
              <a:spcBef>
                <a:spcPts val="0"/>
              </a:spcBef>
              <a:spcAft>
                <a:spcPts val="1800"/>
              </a:spcAft>
              <a:buClr>
                <a:schemeClr val="accent2"/>
              </a:buClr>
              <a:buSzPct val="100000"/>
              <a:buFont typeface="Arial" panose="020B0604020202020204" pitchFamily="34" charset="0"/>
              <a:buChar char="•"/>
            </a:pPr>
            <a:r>
              <a:rPr lang="en-CY" dirty="0">
                <a:solidFill>
                  <a:srgbClr val="051F46"/>
                </a:solidFill>
                <a:latin typeface="Open Sans" panose="020B0606030504020204" pitchFamily="34" charset="0"/>
              </a:rPr>
              <a:t>Audio data analysis is a growing subdomain of deep learning applications.</a:t>
            </a:r>
          </a:p>
          <a:p>
            <a:pPr marL="285750" lvl="0" indent="-285750" algn="just" rtl="0">
              <a:lnSpc>
                <a:spcPct val="100000"/>
              </a:lnSpc>
              <a:spcBef>
                <a:spcPts val="0"/>
              </a:spcBef>
              <a:spcAft>
                <a:spcPts val="1800"/>
              </a:spcAft>
              <a:buClr>
                <a:schemeClr val="accent2"/>
              </a:buClr>
              <a:buSzPct val="100000"/>
              <a:buFont typeface="Arial" panose="020B0604020202020204" pitchFamily="34" charset="0"/>
              <a:buChar char="•"/>
            </a:pPr>
            <a:r>
              <a:rPr lang="en-US" dirty="0">
                <a:solidFill>
                  <a:srgbClr val="051F46"/>
                </a:solidFill>
                <a:latin typeface="Open Sans" panose="020B0606030504020204" pitchFamily="34" charset="0"/>
              </a:rPr>
              <a:t>Neural Networks are very effective in machine learning models</a:t>
            </a:r>
            <a:r>
              <a:rPr lang="en-CY" dirty="0">
                <a:solidFill>
                  <a:srgbClr val="051F46"/>
                </a:solidFill>
                <a:latin typeface="Open Sans" panose="020B0606030504020204" pitchFamily="34" charset="0"/>
              </a:rPr>
              <a:t>.</a:t>
            </a:r>
          </a:p>
          <a:p>
            <a:pPr lvl="0" algn="just" rtl="0">
              <a:lnSpc>
                <a:spcPct val="100000"/>
              </a:lnSpc>
              <a:spcBef>
                <a:spcPts val="0"/>
              </a:spcBef>
              <a:spcAft>
                <a:spcPts val="1800"/>
              </a:spcAft>
              <a:buClr>
                <a:schemeClr val="accent2"/>
              </a:buClr>
              <a:buSzPct val="100000"/>
            </a:pPr>
            <a:endParaRPr lang="en-US" sz="1600" dirty="0">
              <a:sym typeface="Times New Roman"/>
            </a:endParaRP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CY" dirty="0"/>
              <a:t>Eleftheria Ellina</a:t>
            </a:r>
            <a:endParaRPr lang="en-US" dirty="0"/>
          </a:p>
          <a:p>
            <a:r>
              <a:rPr lang="en-CY" dirty="0"/>
              <a:t>sdi1800228@di.uoa.gr</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r>
              <a:rPr lang="en-CY" sz="3000" dirty="0"/>
              <a:t>Contents</a:t>
            </a:r>
            <a:endParaRPr lang="en-US" sz="3000" dirty="0"/>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667478" cy="3645958"/>
          </a:xfrm>
        </p:spPr>
        <p:txBody>
          <a:bodyPr>
            <a:noAutofit/>
          </a:bodyPr>
          <a:lstStyle/>
          <a:p>
            <a:r>
              <a:rPr lang="en-US" sz="2000" dirty="0"/>
              <a:t>Introduction</a:t>
            </a:r>
          </a:p>
          <a:p>
            <a:r>
              <a:rPr lang="en-CY" sz="2000" dirty="0"/>
              <a:t>Audio Data Analysis</a:t>
            </a:r>
          </a:p>
          <a:p>
            <a:r>
              <a:rPr lang="en-CY" sz="2000" dirty="0"/>
              <a:t>Music Genre Classification</a:t>
            </a:r>
          </a:p>
          <a:p>
            <a:r>
              <a:rPr lang="en-US" sz="2000"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F5E1-E58F-93B5-81BA-2C0C47B61D7D}"/>
              </a:ext>
            </a:extLst>
          </p:cNvPr>
          <p:cNvSpPr>
            <a:spLocks noGrp="1"/>
          </p:cNvSpPr>
          <p:nvPr>
            <p:ph type="title"/>
          </p:nvPr>
        </p:nvSpPr>
        <p:spPr/>
        <p:txBody>
          <a:bodyPr/>
          <a:lstStyle/>
          <a:p>
            <a:r>
              <a:rPr lang="en-CY" dirty="0"/>
              <a:t>Introduction</a:t>
            </a:r>
            <a:endParaRPr lang="el-GR" dirty="0"/>
          </a:p>
        </p:txBody>
      </p:sp>
      <p:sp>
        <p:nvSpPr>
          <p:cNvPr id="3" name="Text Placeholder 2">
            <a:extLst>
              <a:ext uri="{FF2B5EF4-FFF2-40B4-BE49-F238E27FC236}">
                <a16:creationId xmlns:a16="http://schemas.microsoft.com/office/drawing/2014/main" id="{38C5AEB8-0CF0-5968-2D83-BEEA8FD79AA0}"/>
              </a:ext>
            </a:extLst>
          </p:cNvPr>
          <p:cNvSpPr>
            <a:spLocks noGrp="1"/>
          </p:cNvSpPr>
          <p:nvPr>
            <p:ph type="body" idx="1"/>
          </p:nvPr>
        </p:nvSpPr>
        <p:spPr/>
        <p:txBody>
          <a:bodyPr/>
          <a:lstStyle/>
          <a:p>
            <a:r>
              <a:rPr lang="en-US" b="0" i="0" dirty="0">
                <a:solidFill>
                  <a:srgbClr val="051F46"/>
                </a:solidFill>
                <a:effectLst/>
                <a:latin typeface="Open Sans" panose="020B0606030504020204" pitchFamily="34" charset="0"/>
              </a:rPr>
              <a:t>The idea behind this project is to see how to handle sound files in python, compute sound and audio features from them, run Machine Learning Algorithms on them, and see the results.</a:t>
            </a:r>
            <a:endParaRPr lang="el-GR" dirty="0"/>
          </a:p>
        </p:txBody>
      </p:sp>
      <p:sp>
        <p:nvSpPr>
          <p:cNvPr id="4" name="Date Placeholder 3">
            <a:extLst>
              <a:ext uri="{FF2B5EF4-FFF2-40B4-BE49-F238E27FC236}">
                <a16:creationId xmlns:a16="http://schemas.microsoft.com/office/drawing/2014/main" id="{63BFB455-86C5-F99B-0CBE-8832B7FDB60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B7AE9FC-2275-060B-BBF0-B277DD6EEB8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A3EE545-275F-405C-AD87-E2A943F644E6}"/>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62687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721312" y="2497631"/>
            <a:ext cx="4685279" cy="1715531"/>
          </a:xfrm>
        </p:spPr>
        <p:txBody>
          <a:bodyPr/>
          <a:lstStyle/>
          <a:p>
            <a:r>
              <a:rPr lang="en-CY" dirty="0"/>
              <a:t>Audio data analysis</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780273" y="2962536"/>
            <a:ext cx="6739281" cy="2457875"/>
          </a:xfrm>
        </p:spPr>
        <p:txBody>
          <a:bodyPr>
            <a:normAutofit/>
          </a:bodyPr>
          <a:lstStyle/>
          <a:p>
            <a:pPr marL="0" indent="0">
              <a:buNone/>
            </a:pPr>
            <a:r>
              <a:rPr lang="en-CY" sz="2000" u="sng" dirty="0">
                <a:solidFill>
                  <a:schemeClr val="tx1"/>
                </a:solidFill>
                <a:effectLst>
                  <a:outerShdw blurRad="38100" dist="38100" dir="2700000" algn="tl">
                    <a:srgbClr val="000000">
                      <a:alpha val="43137"/>
                    </a:srgbClr>
                  </a:outerShdw>
                </a:effectLst>
              </a:rPr>
              <a:t>Why is audio data analysis significant?</a:t>
            </a:r>
            <a:endParaRPr lang="en-CY" sz="1400" dirty="0">
              <a:solidFill>
                <a:schemeClr val="tx1"/>
              </a:solidFill>
            </a:endParaRPr>
          </a:p>
          <a:p>
            <a:pPr marL="0" indent="0">
              <a:buNone/>
            </a:pPr>
            <a:r>
              <a:rPr lang="en-CY" sz="1700" dirty="0">
                <a:solidFill>
                  <a:schemeClr val="tx1"/>
                </a:solidFill>
              </a:rPr>
              <a:t>When you get started with data science, you start simple. Some of the most hard-to-understand datasets are given to you very simplified. But real life datasets are way more complex. </a:t>
            </a:r>
            <a:r>
              <a:rPr lang="en-US" sz="1700" dirty="0">
                <a:solidFill>
                  <a:schemeClr val="tx1"/>
                </a:solidFill>
              </a:rPr>
              <a:t>You first have to understand it, collect it from various sources and arrange it in a format which is ready for processing. This is even more difficult when the data is in an unstructured format such </a:t>
            </a:r>
            <a:r>
              <a:rPr lang="en-CY" sz="1700" dirty="0">
                <a:solidFill>
                  <a:schemeClr val="tx1"/>
                </a:solidFill>
              </a:rPr>
              <a:t>as </a:t>
            </a:r>
            <a:r>
              <a:rPr lang="en-US" sz="1700" dirty="0">
                <a:solidFill>
                  <a:schemeClr val="tx1"/>
                </a:solidFill>
              </a:rPr>
              <a:t>audio. This is so because you would have to represent audio data in a standard way for it to be useful for analysis.</a:t>
            </a:r>
            <a:endParaRPr lang="en-CY" sz="1700" dirty="0">
              <a:solidFill>
                <a:schemeClr val="tx1"/>
              </a:solidFill>
            </a:endParaRP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EF52979-1B95-05CB-3010-55D1581539B6}"/>
              </a:ext>
            </a:extLst>
          </p:cNvPr>
          <p:cNvSpPr>
            <a:spLocks noGrp="1"/>
          </p:cNvSpPr>
          <p:nvPr>
            <p:ph type="subTitle" idx="1"/>
          </p:nvPr>
        </p:nvSpPr>
        <p:spPr>
          <a:xfrm>
            <a:off x="4649573" y="2780909"/>
            <a:ext cx="6696074" cy="2650728"/>
          </a:xfrm>
        </p:spPr>
        <p:txBody>
          <a:bodyPr/>
          <a:lstStyle/>
          <a:p>
            <a:r>
              <a:rPr lang="en-CY" sz="2000" u="sng" dirty="0">
                <a:solidFill>
                  <a:schemeClr val="tx1"/>
                </a:solidFill>
                <a:effectLst>
                  <a:outerShdw blurRad="38100" dist="38100" dir="2700000" algn="tl">
                    <a:srgbClr val="000000">
                      <a:alpha val="43137"/>
                    </a:srgbClr>
                  </a:outerShdw>
                </a:effectLst>
              </a:rPr>
              <a:t>Applications of audio data analysis:</a:t>
            </a:r>
          </a:p>
          <a:p>
            <a:pPr algn="l">
              <a:buFont typeface="Arial" panose="020B0604020202020204" pitchFamily="34" charset="0"/>
              <a:buChar char="•"/>
            </a:pPr>
            <a:r>
              <a:rPr lang="en-US" sz="1700" dirty="0">
                <a:solidFill>
                  <a:schemeClr val="tx1"/>
                </a:solidFill>
              </a:rPr>
              <a:t>Indexing music collections according to their audio features</a:t>
            </a:r>
          </a:p>
          <a:p>
            <a:pPr algn="l">
              <a:buFont typeface="Arial" panose="020B0604020202020204" pitchFamily="34" charset="0"/>
              <a:buChar char="•"/>
            </a:pPr>
            <a:r>
              <a:rPr lang="en-US" sz="1700" dirty="0">
                <a:solidFill>
                  <a:schemeClr val="tx1"/>
                </a:solidFill>
              </a:rPr>
              <a:t>Recommending music for radio channels</a:t>
            </a:r>
          </a:p>
          <a:p>
            <a:pPr algn="l">
              <a:buFont typeface="Arial" panose="020B0604020202020204" pitchFamily="34" charset="0"/>
              <a:buChar char="•"/>
            </a:pPr>
            <a:r>
              <a:rPr lang="en-US" sz="1700" dirty="0">
                <a:solidFill>
                  <a:schemeClr val="tx1"/>
                </a:solidFill>
              </a:rPr>
              <a:t>Similarity search for audio files (aka Shazam)</a:t>
            </a:r>
          </a:p>
          <a:p>
            <a:pPr algn="l">
              <a:buFont typeface="Arial" panose="020B0604020202020204" pitchFamily="34" charset="0"/>
              <a:buChar char="•"/>
            </a:pPr>
            <a:r>
              <a:rPr lang="en-US" sz="1700" dirty="0">
                <a:solidFill>
                  <a:schemeClr val="tx1"/>
                </a:solidFill>
              </a:rPr>
              <a:t>Speech processing and synthesis – generating artificial voice for conversational agents</a:t>
            </a:r>
          </a:p>
          <a:p>
            <a:endParaRPr lang="el-GR" dirty="0"/>
          </a:p>
        </p:txBody>
      </p:sp>
      <p:sp>
        <p:nvSpPr>
          <p:cNvPr id="4" name="Date Placeholder 3">
            <a:extLst>
              <a:ext uri="{FF2B5EF4-FFF2-40B4-BE49-F238E27FC236}">
                <a16:creationId xmlns:a16="http://schemas.microsoft.com/office/drawing/2014/main" id="{B2BD39B0-7997-44CC-2127-0C3C5C48036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C70BC7F-CDB7-E213-952A-F85F3389302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6AF1924-5295-3FBE-0003-DA81A114953E}"/>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92071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4BC6-7817-F4D1-1001-FAE5458A69CF}"/>
              </a:ext>
            </a:extLst>
          </p:cNvPr>
          <p:cNvSpPr>
            <a:spLocks noGrp="1"/>
          </p:cNvSpPr>
          <p:nvPr>
            <p:ph type="ctrTitle"/>
          </p:nvPr>
        </p:nvSpPr>
        <p:spPr>
          <a:xfrm>
            <a:off x="6548290" y="2571234"/>
            <a:ext cx="4179570" cy="1715531"/>
          </a:xfrm>
        </p:spPr>
        <p:txBody>
          <a:bodyPr/>
          <a:lstStyle/>
          <a:p>
            <a:r>
              <a:rPr lang="en-CY" dirty="0"/>
              <a:t>MUSIC GENRE CLASSIFICATION</a:t>
            </a:r>
            <a:endParaRPr lang="el-GR" dirty="0"/>
          </a:p>
        </p:txBody>
      </p:sp>
      <p:sp>
        <p:nvSpPr>
          <p:cNvPr id="4" name="TextBox 3">
            <a:extLst>
              <a:ext uri="{FF2B5EF4-FFF2-40B4-BE49-F238E27FC236}">
                <a16:creationId xmlns:a16="http://schemas.microsoft.com/office/drawing/2014/main" id="{2E0E8FFA-9A1C-2A74-AE74-7EFC16887E91}"/>
              </a:ext>
            </a:extLst>
          </p:cNvPr>
          <p:cNvSpPr txBox="1"/>
          <p:nvPr/>
        </p:nvSpPr>
        <p:spPr>
          <a:xfrm>
            <a:off x="6548290" y="4286765"/>
            <a:ext cx="3073138" cy="430887"/>
          </a:xfrm>
          <a:prstGeom prst="rect">
            <a:avLst/>
          </a:prstGeom>
          <a:noFill/>
        </p:spPr>
        <p:txBody>
          <a:bodyPr wrap="square" rtlCol="0">
            <a:spAutoFit/>
          </a:bodyPr>
          <a:lstStyle/>
          <a:p>
            <a:r>
              <a:rPr lang="en-CY" sz="2200" i="1" dirty="0">
                <a:solidFill>
                  <a:schemeClr val="bg1"/>
                </a:solidFill>
              </a:rPr>
              <a:t>Methods</a:t>
            </a:r>
            <a:r>
              <a:rPr lang="en-CY" dirty="0">
                <a:solidFill>
                  <a:schemeClr val="bg1"/>
                </a:solidFill>
              </a:rPr>
              <a:t> </a:t>
            </a:r>
            <a:endParaRPr lang="el-GR" dirty="0">
              <a:solidFill>
                <a:schemeClr val="bg1"/>
              </a:solidFill>
            </a:endParaRPr>
          </a:p>
        </p:txBody>
      </p:sp>
    </p:spTree>
    <p:extLst>
      <p:ext uri="{BB962C8B-B14F-4D97-AF65-F5344CB8AC3E}">
        <p14:creationId xmlns:p14="http://schemas.microsoft.com/office/powerpoint/2010/main" val="4130142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68AFB3-2910-A20B-EF38-A9E4EAC584D8}"/>
              </a:ext>
            </a:extLst>
          </p:cNvPr>
          <p:cNvSpPr>
            <a:spLocks noGrp="1"/>
          </p:cNvSpPr>
          <p:nvPr>
            <p:ph type="subTitle" idx="1"/>
          </p:nvPr>
        </p:nvSpPr>
        <p:spPr>
          <a:xfrm>
            <a:off x="5006713" y="1096227"/>
            <a:ext cx="6696074" cy="4665545"/>
          </a:xfrm>
        </p:spPr>
        <p:txBody>
          <a:bodyPr>
            <a:normAutofit lnSpcReduction="10000"/>
          </a:bodyPr>
          <a:lstStyle/>
          <a:p>
            <a:r>
              <a:rPr lang="en-CY" sz="2500" u="sng" dirty="0">
                <a:solidFill>
                  <a:schemeClr val="tx1"/>
                </a:solidFill>
                <a:effectLst>
                  <a:outerShdw blurRad="38100" dist="38100" dir="2700000" algn="tl">
                    <a:srgbClr val="000000">
                      <a:alpha val="43137"/>
                    </a:srgbClr>
                  </a:outerShdw>
                </a:effectLst>
              </a:rPr>
              <a:t>Methods used for music genre classification:</a:t>
            </a:r>
          </a:p>
          <a:p>
            <a:endParaRPr lang="en-CY" sz="2500" u="sng" dirty="0">
              <a:solidFill>
                <a:schemeClr val="tx1"/>
              </a:solidFill>
              <a:effectLst>
                <a:outerShdw blurRad="38100" dist="38100" dir="2700000" algn="tl">
                  <a:srgbClr val="000000">
                    <a:alpha val="43137"/>
                  </a:srgbClr>
                </a:outerShdw>
              </a:effectLst>
            </a:endParaRPr>
          </a:p>
          <a:p>
            <a:r>
              <a:rPr lang="en-CY" sz="2000" i="1" dirty="0">
                <a:solidFill>
                  <a:schemeClr val="tx1"/>
                </a:solidFill>
              </a:rPr>
              <a:t>1. Audio Analysis</a:t>
            </a:r>
          </a:p>
          <a:p>
            <a:r>
              <a:rPr lang="en-CY" dirty="0">
                <a:solidFill>
                  <a:schemeClr val="tx1"/>
                </a:solidFill>
              </a:rPr>
              <a:t>In order for us to classify music, we need to analyse sounds and extract from them the most important features. </a:t>
            </a:r>
          </a:p>
          <a:p>
            <a:r>
              <a:rPr lang="en-CY" dirty="0">
                <a:solidFill>
                  <a:schemeClr val="tx1"/>
                </a:solidFill>
              </a:rPr>
              <a:t>Features such as:</a:t>
            </a:r>
          </a:p>
          <a:p>
            <a:pPr marL="285750" indent="-285750">
              <a:buFont typeface="Arial" panose="020B0604020202020204" pitchFamily="34" charset="0"/>
              <a:buChar char="•"/>
            </a:pPr>
            <a:r>
              <a:rPr lang="en-CY" dirty="0">
                <a:solidFill>
                  <a:schemeClr val="tx1"/>
                </a:solidFill>
              </a:rPr>
              <a:t>Spectral Centroid</a:t>
            </a:r>
          </a:p>
          <a:p>
            <a:pPr marL="285750" indent="-285750">
              <a:buFont typeface="Arial" panose="020B0604020202020204" pitchFamily="34" charset="0"/>
              <a:buChar char="•"/>
            </a:pPr>
            <a:r>
              <a:rPr lang="en-CY" dirty="0">
                <a:solidFill>
                  <a:schemeClr val="tx1"/>
                </a:solidFill>
              </a:rPr>
              <a:t>Spectral </a:t>
            </a:r>
            <a:r>
              <a:rPr lang="en-CY" dirty="0" err="1">
                <a:solidFill>
                  <a:schemeClr val="tx1"/>
                </a:solidFill>
              </a:rPr>
              <a:t>Rolloff</a:t>
            </a:r>
            <a:endParaRPr lang="en-CY" dirty="0">
              <a:solidFill>
                <a:schemeClr val="tx1"/>
              </a:solidFill>
            </a:endParaRPr>
          </a:p>
          <a:p>
            <a:pPr marL="285750" indent="-285750">
              <a:buFont typeface="Arial" panose="020B0604020202020204" pitchFamily="34" charset="0"/>
              <a:buChar char="•"/>
            </a:pPr>
            <a:r>
              <a:rPr lang="en-CY" dirty="0" err="1">
                <a:solidFill>
                  <a:schemeClr val="tx1"/>
                </a:solidFill>
              </a:rPr>
              <a:t>MFCCs</a:t>
            </a:r>
            <a:endParaRPr lang="en-CY" dirty="0">
              <a:solidFill>
                <a:schemeClr val="tx1"/>
              </a:solidFill>
            </a:endParaRPr>
          </a:p>
          <a:p>
            <a:pPr marL="285750" indent="-285750">
              <a:buFont typeface="Arial" panose="020B0604020202020204" pitchFamily="34" charset="0"/>
              <a:buChar char="•"/>
            </a:pPr>
            <a:r>
              <a:rPr lang="en-CY" dirty="0">
                <a:solidFill>
                  <a:schemeClr val="tx1"/>
                </a:solidFill>
              </a:rPr>
              <a:t>Chroma</a:t>
            </a:r>
          </a:p>
          <a:p>
            <a:r>
              <a:rPr lang="en-CY" dirty="0">
                <a:solidFill>
                  <a:schemeClr val="tx1"/>
                </a:solidFill>
              </a:rPr>
              <a:t>etc.</a:t>
            </a:r>
          </a:p>
          <a:p>
            <a:r>
              <a:rPr lang="en-CY" dirty="0">
                <a:solidFill>
                  <a:schemeClr val="tx1"/>
                </a:solidFill>
              </a:rPr>
              <a:t>After collecting the most valuable information of an audio, we create a dataset full of characteristics that helps with the genre identification of the sound.</a:t>
            </a:r>
          </a:p>
        </p:txBody>
      </p:sp>
      <p:sp>
        <p:nvSpPr>
          <p:cNvPr id="4" name="Date Placeholder 3">
            <a:extLst>
              <a:ext uri="{FF2B5EF4-FFF2-40B4-BE49-F238E27FC236}">
                <a16:creationId xmlns:a16="http://schemas.microsoft.com/office/drawing/2014/main" id="{4462D292-53AA-55C1-A2C1-4A67BDECE2C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A40FA8B-8FA2-A481-A276-D87034FD7D3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A6DA681-DDAD-1445-A69D-42DE66F72B37}"/>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14646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9D0C1F-452A-44D2-BAE9-0B525639B833}"/>
              </a:ext>
            </a:extLst>
          </p:cNvPr>
          <p:cNvSpPr>
            <a:spLocks noGrp="1"/>
          </p:cNvSpPr>
          <p:nvPr>
            <p:ph type="subTitle" idx="1"/>
          </p:nvPr>
        </p:nvSpPr>
        <p:spPr>
          <a:xfrm>
            <a:off x="4799126" y="2047075"/>
            <a:ext cx="6696074" cy="3781944"/>
          </a:xfrm>
        </p:spPr>
        <p:txBody>
          <a:bodyPr>
            <a:normAutofit lnSpcReduction="10000"/>
          </a:bodyPr>
          <a:lstStyle/>
          <a:p>
            <a:r>
              <a:rPr lang="en-CY" sz="2500" u="sng" dirty="0">
                <a:solidFill>
                  <a:schemeClr val="tx1"/>
                </a:solidFill>
                <a:effectLst>
                  <a:outerShdw blurRad="38100" dist="38100" dir="2700000" algn="tl">
                    <a:srgbClr val="000000">
                      <a:alpha val="43137"/>
                    </a:srgbClr>
                  </a:outerShdw>
                </a:effectLst>
              </a:rPr>
              <a:t>Methods used for music genre classification:</a:t>
            </a:r>
          </a:p>
          <a:p>
            <a:endParaRPr lang="en-CY" sz="2000" u="sng" dirty="0">
              <a:solidFill>
                <a:schemeClr val="tx1"/>
              </a:solidFill>
              <a:effectLst>
                <a:outerShdw blurRad="38100" dist="38100" dir="2700000" algn="tl">
                  <a:srgbClr val="000000">
                    <a:alpha val="43137"/>
                  </a:srgbClr>
                </a:outerShdw>
              </a:effectLst>
            </a:endParaRPr>
          </a:p>
          <a:p>
            <a:r>
              <a:rPr lang="en-CY" sz="2000" i="1" dirty="0">
                <a:solidFill>
                  <a:schemeClr val="tx1"/>
                </a:solidFill>
              </a:rPr>
              <a:t>2. Artificial Neural Network</a:t>
            </a:r>
          </a:p>
          <a:p>
            <a:r>
              <a:rPr lang="en-CY" dirty="0">
                <a:solidFill>
                  <a:schemeClr val="tx1"/>
                </a:solidFill>
              </a:rPr>
              <a:t>Next step, is building an Artificial Neural Network –it took it’s name from the neurons of the nervous system of the human body. It’s a group of neurons organised in layers. The information of a network travel within the layers, by neurons. Neurons of a previous layer pass the information to the next layer.</a:t>
            </a:r>
          </a:p>
          <a:p>
            <a:endParaRPr lang="en-CY" dirty="0">
              <a:solidFill>
                <a:schemeClr val="tx1"/>
              </a:solidFill>
            </a:endParaRPr>
          </a:p>
          <a:p>
            <a:r>
              <a:rPr lang="en-CY" sz="2000" i="1" dirty="0">
                <a:solidFill>
                  <a:schemeClr val="tx1"/>
                </a:solidFill>
              </a:rPr>
              <a:t>3. Network Training</a:t>
            </a:r>
          </a:p>
          <a:p>
            <a:r>
              <a:rPr lang="en-CY" dirty="0">
                <a:solidFill>
                  <a:schemeClr val="tx1"/>
                </a:solidFill>
              </a:rPr>
              <a:t>After building the network, we need to split our dataset into train and test sets. We train the model with the train set and evaluate its accuracy by predicting the genre of the test set. </a:t>
            </a:r>
          </a:p>
          <a:p>
            <a:endParaRPr lang="en-CY" dirty="0">
              <a:solidFill>
                <a:schemeClr val="tx1"/>
              </a:solidFill>
            </a:endParaRPr>
          </a:p>
          <a:p>
            <a:endParaRPr lang="en-CY" dirty="0">
              <a:solidFill>
                <a:schemeClr val="tx1"/>
              </a:solidFill>
            </a:endParaRPr>
          </a:p>
        </p:txBody>
      </p:sp>
      <p:sp>
        <p:nvSpPr>
          <p:cNvPr id="4" name="Date Placeholder 3">
            <a:extLst>
              <a:ext uri="{FF2B5EF4-FFF2-40B4-BE49-F238E27FC236}">
                <a16:creationId xmlns:a16="http://schemas.microsoft.com/office/drawing/2014/main" id="{FA41AC12-C2D0-BE81-F055-4357CFEED09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53846D7-BA6B-10BE-58AD-DD20DA6C49F9}"/>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E909749-39F0-972A-6A67-C8926373E240}"/>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49748772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C43685-694E-4579-B109-3C418D49DA65}">
  <ds:schemaRefs>
    <ds:schemaRef ds:uri="http://purl.org/dc/dcmitype/"/>
    <ds:schemaRef ds:uri="71af3243-3dd4-4a8d-8c0d-dd76da1f02a5"/>
    <ds:schemaRef ds:uri="http://schemas.microsoft.com/office/2006/documentManagement/types"/>
    <ds:schemaRef ds:uri="http://schemas.microsoft.com/sharepoint/v3"/>
    <ds:schemaRef ds:uri="http://schemas.microsoft.com/office/infopath/2007/PartnerControls"/>
    <ds:schemaRef ds:uri="http://purl.org/dc/elements/1.1/"/>
    <ds:schemaRef ds:uri="http://schemas.openxmlformats.org/package/2006/metadata/core-properties"/>
    <ds:schemaRef ds:uri="230e9df3-be65-4c73-a93b-d1236ebd677e"/>
    <ds:schemaRef ds:uri="http://schemas.microsoft.com/office/2006/metadata/properties"/>
    <ds:schemaRef ds:uri="16c05727-aa75-4e4a-9b5f-8a80a1165891"/>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93</TotalTime>
  <Words>618</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Open Sans</vt:lpstr>
      <vt:lpstr>Tenorite</vt:lpstr>
      <vt:lpstr>Office Theme</vt:lpstr>
      <vt:lpstr>A PROJECT IN  AUDIO DATA ANALYSIS  AND  MUSIC GENRE CLASSIFICATION</vt:lpstr>
      <vt:lpstr>Contents</vt:lpstr>
      <vt:lpstr>Introduction</vt:lpstr>
      <vt:lpstr>Audio data analysis</vt:lpstr>
      <vt:lpstr>PowerPoint Presentation</vt:lpstr>
      <vt:lpstr>PowerPoint Presentation</vt:lpstr>
      <vt:lpstr>MUSIC GENRE CLASSIFICATION</vt:lpstr>
      <vt:lpstr>PowerPoint Presentation</vt:lpstr>
      <vt:lpstr>PowerPoint Presentation</vt:lpstr>
      <vt:lpstr>PowerPoint Presentation</vt:lpstr>
      <vt:lpstr>MUSIC GENRE CLASSIFICATION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IN  AUDIO DATA ANALYSIS  AND  MUSIC GENRE CLASSIFICATION</dc:title>
  <dc:creator>Eleftheria Ellina</dc:creator>
  <cp:lastModifiedBy>Eleftheria Ellina</cp:lastModifiedBy>
  <cp:revision>16</cp:revision>
  <dcterms:created xsi:type="dcterms:W3CDTF">2022-05-25T09:31:02Z</dcterms:created>
  <dcterms:modified xsi:type="dcterms:W3CDTF">2022-05-25T11:04:53Z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