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460" r:id="rId3"/>
    <p:sldId id="475" r:id="rId4"/>
    <p:sldId id="488" r:id="rId5"/>
    <p:sldId id="470" r:id="rId6"/>
    <p:sldId id="471" r:id="rId7"/>
    <p:sldId id="466" r:id="rId8"/>
    <p:sldId id="474" r:id="rId9"/>
    <p:sldId id="476" r:id="rId10"/>
    <p:sldId id="4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9AA394"/>
    <a:srgbClr val="929591"/>
    <a:srgbClr val="E1E5E2"/>
    <a:srgbClr val="9F4F55"/>
    <a:srgbClr val="F9ECDC"/>
    <a:srgbClr val="80897D"/>
    <a:srgbClr val="696363"/>
    <a:srgbClr val="F2EEE8"/>
    <a:srgbClr val="FFF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6314" autoAdjust="0"/>
  </p:normalViewPr>
  <p:slideViewPr>
    <p:cSldViewPr snapToGrid="0">
      <p:cViewPr varScale="1">
        <p:scale>
          <a:sx n="82" d="100"/>
          <a:sy n="82" d="100"/>
        </p:scale>
        <p:origin x="76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264321" y="2692498"/>
            <a:ext cx="7884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移动</a:t>
            </a:r>
            <a:r>
              <a:rPr lang="en-US" altLang="zh-CN" sz="7200" dirty="0" err="1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TotemDB</a:t>
            </a:r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实验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971800" y="3928627"/>
            <a:ext cx="6575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</a:t>
            </a:r>
            <a:r>
              <a:rPr lang="zh-CN" altLang="en-US" sz="1600" dirty="0">
                <a:solidFill>
                  <a:srgbClr val="98A58C"/>
                </a:solidFill>
                <a:cs typeface="+mn-ea"/>
                <a:sym typeface="+mn-lt"/>
              </a:rPr>
              <a:t>小组成员：蔡欣梦 杨欣然 谢彩云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8A58C"/>
                </a:solidFill>
                <a:cs typeface="+mn-ea"/>
                <a:sym typeface="+mn-lt"/>
              </a:rPr>
              <a:t>汇报人：蔡欣梦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526563" y="2020599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Experiment report</a:t>
            </a: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3504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TASK01 - UNION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60513" y="5031811"/>
            <a:ext cx="9902580" cy="134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(SELECT name AS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names,age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AS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births,salary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AS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salarys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FROM company WHERE name="aa")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UNION 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(SELECT name AS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names,age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AS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births,salary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AS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salarys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FROM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compan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WHERE age=30);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256E1650-5CDC-4A14-D96F-32A26208F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231" y="1903376"/>
            <a:ext cx="5090451" cy="242167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0BB4130A-F720-ECDB-A175-200F43197CEB}"/>
              </a:ext>
            </a:extLst>
          </p:cNvPr>
          <p:cNvSpPr txBox="1"/>
          <p:nvPr/>
        </p:nvSpPr>
        <p:spPr>
          <a:xfrm>
            <a:off x="4397828" y="1502044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拼接</a:t>
            </a:r>
            <a:r>
              <a:rPr lang="en-US" altLang="zh-CN" dirty="0"/>
              <a:t>SELECT</a:t>
            </a:r>
            <a:r>
              <a:rPr lang="zh-CN" altLang="en-US" dirty="0"/>
              <a:t>完成</a:t>
            </a:r>
            <a:r>
              <a:rPr lang="en-US" altLang="zh-CN" dirty="0"/>
              <a:t>UNION</a:t>
            </a:r>
            <a:r>
              <a:rPr lang="zh-CN" altLang="en-US" dirty="0"/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3504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TASK01 - UNION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8504" y="4798943"/>
            <a:ext cx="9902580" cy="134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CREATE UNIONDEPUTYCLASS person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(SELECT n1 AS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names,birth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AS births FROM school WHERE n1="gg" 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UNION 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SELECT n1 AS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names,birth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AS births FROM campus WHERE age=30);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2F03F4-AA14-DB59-65F1-9E12FDE6E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407" y="1951840"/>
            <a:ext cx="5268949" cy="1787347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DC191461-F37B-4482-C8C6-136770166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90988"/>
              </p:ext>
            </p:extLst>
          </p:nvPr>
        </p:nvGraphicFramePr>
        <p:xfrm>
          <a:off x="6904653" y="1731537"/>
          <a:ext cx="48120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98">
                  <a:extLst>
                    <a:ext uri="{9D8B030D-6E8A-4147-A177-3AD203B41FA5}">
                      <a16:colId xmlns:a16="http://schemas.microsoft.com/office/drawing/2014/main" val="2037163078"/>
                    </a:ext>
                  </a:extLst>
                </a:gridCol>
                <a:gridCol w="2421063">
                  <a:extLst>
                    <a:ext uri="{9D8B030D-6E8A-4147-A177-3AD203B41FA5}">
                      <a16:colId xmlns:a16="http://schemas.microsoft.com/office/drawing/2014/main" val="255344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71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deputyid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代理类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5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原类</a:t>
                      </a:r>
                      <a:r>
                        <a:rPr lang="en-US" altLang="zh-CN" dirty="0"/>
                        <a:t>id1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4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originid2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原类</a:t>
                      </a:r>
                      <a:r>
                        <a:rPr lang="en-US" altLang="zh-CN" dirty="0"/>
                        <a:t>id2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9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deputyrule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代理规则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6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deputyrule2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代理规则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3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57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:dissolve/>
      </p:transition>
    </mc:Choice>
    <mc:Fallback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3504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TASK01 - UNION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60759" y="1601461"/>
            <a:ext cx="574855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原类改变，代理类也改变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98B18-F552-4B35-8324-83E6F26994D4}"/>
              </a:ext>
            </a:extLst>
          </p:cNvPr>
          <p:cNvSpPr/>
          <p:nvPr/>
        </p:nvSpPr>
        <p:spPr>
          <a:xfrm>
            <a:off x="1613728" y="2194840"/>
            <a:ext cx="9048794" cy="845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Drop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Delete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Update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insert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时进行更新迁移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770380" y="3284571"/>
            <a:ext cx="10573316" cy="2754871"/>
            <a:chOff x="805883" y="3427682"/>
            <a:chExt cx="10573316" cy="2754871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cs typeface="+mn-ea"/>
                  <a:sym typeface="+mn-lt"/>
                </a:rPr>
                <a:t>1</a:t>
              </a:r>
              <a:endParaRPr lang="zh-CN" altLang="en-US" sz="60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073709" y="5681556"/>
              <a:ext cx="2448510" cy="2668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Drop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一个表的时候，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UnionDeputy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退化为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SelectDeputy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4669467" y="5447363"/>
              <a:ext cx="2797989" cy="7351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Switch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表没有储存代理类的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id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和原类的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id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，如果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attr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有重名，会删多了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689957" y="5811764"/>
              <a:ext cx="2651143" cy="3087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重写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Switch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表，增加代理类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id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和原类的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id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，用原函数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Condition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帮助判断更新迁移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cs typeface="+mn-ea"/>
                  <a:sym typeface="+mn-lt"/>
                </a:rPr>
                <a:t>2</a:t>
              </a:r>
              <a:endParaRPr lang="zh-CN" altLang="en-US" sz="60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cs typeface="+mn-ea"/>
                  <a:sym typeface="+mn-lt"/>
                </a:rPr>
                <a:t>5</a:t>
              </a:r>
              <a:endParaRPr lang="zh-CN" altLang="en-US" sz="60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3761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TASK03 –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轨迹地图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6765586-13E9-4A87-88E5-F7FCB2B3A39D}"/>
              </a:ext>
            </a:extLst>
          </p:cNvPr>
          <p:cNvSpPr/>
          <p:nvPr/>
        </p:nvSpPr>
        <p:spPr>
          <a:xfrm>
            <a:off x="18037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20364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常用轨迹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1224804" y="4480399"/>
            <a:ext cx="3002319" cy="5909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首页显示常用轨迹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并将视角中心放在当前位置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A9126-096E-4976-840A-16B49FDD1AA1}"/>
              </a:ext>
            </a:extLst>
          </p:cNvPr>
          <p:cNvSpPr/>
          <p:nvPr/>
        </p:nvSpPr>
        <p:spPr>
          <a:xfrm>
            <a:off x="518827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DF6F0-96DA-4CF2-A71E-D32A5DDCE5A2}"/>
              </a:ext>
            </a:extLst>
          </p:cNvPr>
          <p:cNvSpPr txBox="1"/>
          <p:nvPr/>
        </p:nvSpPr>
        <p:spPr bwMode="auto">
          <a:xfrm>
            <a:off x="542099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轨迹输入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4869833" y="4355749"/>
            <a:ext cx="2687963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搜索地理位置，自己保存当日轨迹，并显示该条轨迹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2D471-CBAF-4C3C-9700-EA340D373272}"/>
              </a:ext>
            </a:extLst>
          </p:cNvPr>
          <p:cNvSpPr/>
          <p:nvPr/>
        </p:nvSpPr>
        <p:spPr>
          <a:xfrm>
            <a:off x="85728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0081-86D9-4AE5-A029-9C0431120395}"/>
              </a:ext>
            </a:extLst>
          </p:cNvPr>
          <p:cNvSpPr txBox="1"/>
          <p:nvPr/>
        </p:nvSpPr>
        <p:spPr bwMode="auto">
          <a:xfrm>
            <a:off x="88055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轨迹查看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8120263" y="4395400"/>
            <a:ext cx="2858376" cy="5909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可以点击想要查看的轨迹，回忆当天的行程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158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3761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TASK03 –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轨迹地图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2A2C2A28-2AEE-40AC-9174-A8F22210DD2F}"/>
              </a:ext>
            </a:extLst>
          </p:cNvPr>
          <p:cNvSpPr txBox="1"/>
          <p:nvPr/>
        </p:nvSpPr>
        <p:spPr>
          <a:xfrm>
            <a:off x="5174484" y="4898030"/>
            <a:ext cx="2990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9AA394"/>
                </a:solidFill>
                <a:cs typeface="+mn-ea"/>
                <a:sym typeface="+mn-lt"/>
              </a:rPr>
              <a:t>轨迹输入</a:t>
            </a:r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763E666-4DDF-482D-B639-3B37AB374A17}"/>
              </a:ext>
            </a:extLst>
          </p:cNvPr>
          <p:cNvSpPr/>
          <p:nvPr/>
        </p:nvSpPr>
        <p:spPr>
          <a:xfrm>
            <a:off x="5557213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08B3D0-2B5C-44D2-AEB7-5162FC0FD265}"/>
              </a:ext>
            </a:extLst>
          </p:cNvPr>
          <p:cNvSpPr/>
          <p:nvPr/>
        </p:nvSpPr>
        <p:spPr>
          <a:xfrm>
            <a:off x="1903741" y="5789546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AFB8C9A-D809-40F4-B619-19176E93F058}"/>
              </a:ext>
            </a:extLst>
          </p:cNvPr>
          <p:cNvSpPr txBox="1"/>
          <p:nvPr/>
        </p:nvSpPr>
        <p:spPr>
          <a:xfrm>
            <a:off x="1491733" y="4898030"/>
            <a:ext cx="3126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9AA394"/>
                </a:solidFill>
                <a:cs typeface="+mn-ea"/>
                <a:sym typeface="+mn-lt"/>
              </a:rPr>
              <a:t>常用轨迹</a:t>
            </a:r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3BFFE2-8EEE-4FB8-A2B9-B31E965BC8F3}"/>
              </a:ext>
            </a:extLst>
          </p:cNvPr>
          <p:cNvSpPr txBox="1"/>
          <p:nvPr/>
        </p:nvSpPr>
        <p:spPr>
          <a:xfrm>
            <a:off x="8721296" y="4898030"/>
            <a:ext cx="3126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9AA394"/>
                </a:solidFill>
                <a:cs typeface="+mn-ea"/>
                <a:sym typeface="+mn-lt"/>
              </a:rPr>
              <a:t>查看轨迹</a:t>
            </a:r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9104025" y="5811087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9F9BC1E-BB61-7994-B845-FE2D8520A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75" y="1602870"/>
            <a:ext cx="3365915" cy="295764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9C13003-BDF9-A01C-6EC1-9491106F69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9" b="37687"/>
          <a:stretch/>
        </p:blipFill>
        <p:spPr>
          <a:xfrm>
            <a:off x="4812217" y="1602870"/>
            <a:ext cx="3612785" cy="304814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4A883ED-174B-14A3-96F5-D8C5D61F68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" b="61769"/>
          <a:stretch/>
        </p:blipFill>
        <p:spPr>
          <a:xfrm>
            <a:off x="8682986" y="2024872"/>
            <a:ext cx="3165231" cy="24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3761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TASK03 –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轨迹地图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8811C48D-58F3-4347-9074-A3E0861D3247}"/>
              </a:ext>
            </a:extLst>
          </p:cNvPr>
          <p:cNvGrpSpPr/>
          <p:nvPr/>
        </p:nvGrpSpPr>
        <p:grpSpPr>
          <a:xfrm>
            <a:off x="1148313" y="4743607"/>
            <a:ext cx="771684" cy="771788"/>
            <a:chOff x="1437" y="7669"/>
            <a:chExt cx="1216" cy="1216"/>
          </a:xfrm>
          <a:solidFill>
            <a:srgbClr val="F8BDC5"/>
          </a:solidFill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AEDA5D2B-8FC5-4BC8-96EE-E2D96BF3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7669"/>
              <a:ext cx="1217" cy="1217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4673376E-5F92-4124-8BEC-6966AF696D3B}"/>
                </a:ext>
              </a:extLst>
            </p:cNvPr>
            <p:cNvGrpSpPr/>
            <p:nvPr/>
          </p:nvGrpSpPr>
          <p:grpSpPr bwMode="auto">
            <a:xfrm>
              <a:off x="1777" y="8009"/>
              <a:ext cx="537" cy="537"/>
              <a:chOff x="1215" y="2040"/>
              <a:chExt cx="161" cy="161"/>
            </a:xfrm>
            <a:grpFill/>
          </p:grpSpPr>
          <p:sp>
            <p:nvSpPr>
              <p:cNvPr id="11" name="Freeform 72">
                <a:extLst>
                  <a:ext uri="{FF2B5EF4-FFF2-40B4-BE49-F238E27FC236}">
                    <a16:creationId xmlns:a16="http://schemas.microsoft.com/office/drawing/2014/main" id="{E03E57E5-546B-4233-98EF-DB65ADB0517D}"/>
                  </a:ext>
                </a:extLst>
              </p:cNvPr>
              <p:cNvSpPr/>
              <p:nvPr/>
            </p:nvSpPr>
            <p:spPr bwMode="auto">
              <a:xfrm>
                <a:off x="1215" y="204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4E3EF8D6-6CB4-4638-B2C2-D9D93828A5DD}"/>
                  </a:ext>
                </a:extLst>
              </p:cNvPr>
              <p:cNvSpPr/>
              <p:nvPr/>
            </p:nvSpPr>
            <p:spPr bwMode="auto">
              <a:xfrm>
                <a:off x="1264" y="210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Oval 59">
            <a:extLst>
              <a:ext uri="{FF2B5EF4-FFF2-40B4-BE49-F238E27FC236}">
                <a16:creationId xmlns:a16="http://schemas.microsoft.com/office/drawing/2014/main" id="{F3672FEB-25B5-4D11-9476-72158AE1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86" y="4740670"/>
            <a:ext cx="772319" cy="772423"/>
          </a:xfrm>
          <a:prstGeom prst="ellipse">
            <a:avLst/>
          </a:prstGeom>
          <a:solidFill>
            <a:srgbClr val="92959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1A2B2FEB-08B2-4F67-9DFE-CC5620247381}"/>
              </a:ext>
            </a:extLst>
          </p:cNvPr>
          <p:cNvSpPr>
            <a:spLocks noEditPoints="1"/>
          </p:cNvSpPr>
          <p:nvPr/>
        </p:nvSpPr>
        <p:spPr bwMode="auto">
          <a:xfrm>
            <a:off x="2405418" y="4959403"/>
            <a:ext cx="340833" cy="340831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32A3343-FFC4-465A-B10C-7334D6476C52}"/>
              </a:ext>
            </a:extLst>
          </p:cNvPr>
          <p:cNvGrpSpPr/>
          <p:nvPr/>
        </p:nvGrpSpPr>
        <p:grpSpPr>
          <a:xfrm>
            <a:off x="1148314" y="2173287"/>
            <a:ext cx="3900990" cy="2533076"/>
            <a:chOff x="625692" y="1785102"/>
            <a:chExt cx="4033710" cy="1999285"/>
          </a:xfrm>
        </p:grpSpPr>
        <p:sp>
          <p:nvSpPr>
            <p:cNvPr id="16" name="Footer Text">
              <a:extLst>
                <a:ext uri="{FF2B5EF4-FFF2-40B4-BE49-F238E27FC236}">
                  <a16:creationId xmlns:a16="http://schemas.microsoft.com/office/drawing/2014/main" id="{DA3FC638-415D-4CE8-94EF-5E3578CD99E6}"/>
                </a:ext>
              </a:extLst>
            </p:cNvPr>
            <p:cNvSpPr txBox="1"/>
            <p:nvPr/>
          </p:nvSpPr>
          <p:spPr>
            <a:xfrm>
              <a:off x="625692" y="2284057"/>
              <a:ext cx="4033710" cy="1500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      </a:t>
              </a:r>
              <a:r>
                <a:rPr lang="zh-CN" alt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运用数据库，主要有两个表，一个存放路径的创建日期，路径的</a:t>
              </a:r>
              <a:r>
                <a:rPr lang="en-US" altLang="zh-CN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id</a:t>
              </a:r>
              <a:r>
                <a:rPr lang="zh-CN" alt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，一个存放该条路径中的轨迹点。</a:t>
              </a:r>
              <a:endParaRPr lang="en-US" altLang="zh-CN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defTabSz="1828800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       由于数据库中不支持浮点数，所以把经纬度拆分成了小数部分和整数部分进行存储，后期调取时进行数据处理。</a:t>
              </a:r>
              <a:endPara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681CB839-48B7-4FCD-A57B-9307DCCA34B9}"/>
                </a:ext>
              </a:extLst>
            </p:cNvPr>
            <p:cNvSpPr txBox="1"/>
            <p:nvPr/>
          </p:nvSpPr>
          <p:spPr>
            <a:xfrm>
              <a:off x="625692" y="1785102"/>
              <a:ext cx="2227735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长时间数据存储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3C8AA53-6647-5AA6-A678-81DC43C20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79"/>
          <a:stretch/>
        </p:blipFill>
        <p:spPr>
          <a:xfrm>
            <a:off x="5314258" y="1320620"/>
            <a:ext cx="3165231" cy="487058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BA1040B-2445-F292-F3D4-E7BCF8FE32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79"/>
          <a:stretch/>
        </p:blipFill>
        <p:spPr>
          <a:xfrm>
            <a:off x="8744443" y="1320620"/>
            <a:ext cx="3165231" cy="48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总览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25376" y="2423996"/>
            <a:ext cx="405621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地图主页面，完成地图轨迹的显示。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MapActivity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65218"/>
            <a:ext cx="3755419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完成搜索添加地图的功能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InputTips+Addpath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93005"/>
            <a:ext cx="3755419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供用户选择路径，并予以展示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ShowRoadActivity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25376" y="5672188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在地图环节调用该类操作数据库，完成数据长期存储，并且不是一定要退出才能保存数据，只要点击上传就能保存。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Transaction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类操作数据库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AA84F0-0DFB-EC1F-3110-67CB73CF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846" y="1807469"/>
            <a:ext cx="3810190" cy="30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76550" y="3928627"/>
            <a:ext cx="6670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</a:t>
            </a:r>
            <a:r>
              <a:rPr lang="zh-CN" altLang="en-US" sz="1600" dirty="0">
                <a:solidFill>
                  <a:srgbClr val="98A58C"/>
                </a:solidFill>
                <a:cs typeface="+mn-ea"/>
                <a:sym typeface="+mn-lt"/>
              </a:rPr>
              <a:t>小组成员：蔡欣梦 杨欣然 谢彩云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98A58C"/>
                </a:solidFill>
                <a:cs typeface="+mn-ea"/>
                <a:sym typeface="+mn-lt"/>
              </a:rPr>
              <a:t>汇报人：蔡欣梦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11814</TotalTime>
  <Words>440</Words>
  <Application>Microsoft Office PowerPoint</Application>
  <PresentationFormat>宽屏</PresentationFormat>
  <Paragraphs>72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caixinmng@163.com</cp:lastModifiedBy>
  <cp:revision>703</cp:revision>
  <dcterms:created xsi:type="dcterms:W3CDTF">2019-07-04T08:14:45Z</dcterms:created>
  <dcterms:modified xsi:type="dcterms:W3CDTF">2022-05-11T17:41:47Z</dcterms:modified>
</cp:coreProperties>
</file>