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713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.png"/><Relationship Id="rId7" Type="http://schemas.openxmlformats.org/officeDocument/2006/relationships/image" Target="../media/image30.gif"/><Relationship Id="rId12" Type="http://schemas.openxmlformats.org/officeDocument/2006/relationships/image" Target="../media/image3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gif"/><Relationship Id="rId11" Type="http://schemas.openxmlformats.org/officeDocument/2006/relationships/image" Target="../media/image34.gif"/><Relationship Id="rId5" Type="http://schemas.openxmlformats.org/officeDocument/2006/relationships/image" Target="../media/image28.gif"/><Relationship Id="rId10" Type="http://schemas.openxmlformats.org/officeDocument/2006/relationships/image" Target="../media/image33.gif"/><Relationship Id="rId4" Type="http://schemas.openxmlformats.org/officeDocument/2006/relationships/image" Target="../media/image27.gif"/><Relationship Id="rId9" Type="http://schemas.openxmlformats.org/officeDocument/2006/relationships/image" Target="../media/image32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44.png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audio" Target="../media/media1.wav"/><Relationship Id="rId16" Type="http://schemas.openxmlformats.org/officeDocument/2006/relationships/image" Target="../media/image12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2.png"/><Relationship Id="rId5" Type="http://schemas.microsoft.com/office/2007/relationships/media" Target="../media/media3.wav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audio" Target="../media/media2.wav"/><Relationship Id="rId9" Type="http://schemas.openxmlformats.org/officeDocument/2006/relationships/image" Target="../media/image2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urora.hsnr.de/download.html" TargetMode="External"/><Relationship Id="rId5" Type="http://schemas.openxmlformats.org/officeDocument/2006/relationships/hyperlink" Target="http://www.emodb.bilderbar.info/download/" TargetMode="External"/><Relationship Id="rId4" Type="http://schemas.openxmlformats.org/officeDocument/2006/relationships/hyperlink" Target="http://spandh.dcs.shef.ac.uk/chime_challenge/chime_downloa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1914300"/>
          </a:xfrm>
          <a:prstGeom prst="rect">
            <a:avLst/>
          </a:prstGeom>
          <a:solidFill>
            <a:srgbClr val="B7C16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-150" y="67350"/>
            <a:ext cx="9144000" cy="177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400" b="1">
                <a:solidFill>
                  <a:srgbClr val="626362"/>
                </a:solidFill>
              </a:rPr>
              <a:t>Speech Denoising via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4400" b="1">
                <a:solidFill>
                  <a:srgbClr val="626362"/>
                </a:solidFill>
              </a:rPr>
              <a:t>Nonnegative Matrix Factorization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4619700" y="1914300"/>
            <a:ext cx="4212600" cy="322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dirty="0" smtClean="0">
                <a:solidFill>
                  <a:srgbClr val="626362"/>
                </a:solidFill>
              </a:rPr>
              <a:t>Oleg </a:t>
            </a:r>
            <a:r>
              <a:rPr lang="ru" sz="3000" dirty="0">
                <a:solidFill>
                  <a:srgbClr val="626362"/>
                </a:solidFill>
              </a:rPr>
              <a:t>Alenkin</a:t>
            </a:r>
          </a:p>
          <a:p>
            <a:pPr lvl="0">
              <a:spcBef>
                <a:spcPts val="0"/>
              </a:spcBef>
              <a:buNone/>
            </a:pPr>
            <a:r>
              <a:rPr lang="ru" sz="3000" dirty="0">
                <a:solidFill>
                  <a:srgbClr val="626362"/>
                </a:solidFill>
              </a:rPr>
              <a:t>Artyom Chashchin</a:t>
            </a:r>
          </a:p>
          <a:p>
            <a:pPr lvl="0">
              <a:spcBef>
                <a:spcPts val="0"/>
              </a:spcBef>
              <a:buNone/>
            </a:pPr>
            <a:r>
              <a:rPr lang="ru" sz="3000" dirty="0">
                <a:solidFill>
                  <a:srgbClr val="626362"/>
                </a:solidFill>
              </a:rPr>
              <a:t>Vladimir Chernykh</a:t>
            </a:r>
          </a:p>
          <a:p>
            <a:pPr lvl="0">
              <a:spcBef>
                <a:spcPts val="0"/>
              </a:spcBef>
              <a:spcAft>
                <a:spcPts val="1500"/>
              </a:spcAft>
              <a:buNone/>
            </a:pPr>
            <a:r>
              <a:rPr lang="ru" sz="3000" dirty="0">
                <a:solidFill>
                  <a:srgbClr val="626362"/>
                </a:solidFill>
              </a:rPr>
              <a:t>German Novikov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 dirty="0">
                <a:solidFill>
                  <a:srgbClr val="626362"/>
                </a:solidFill>
              </a:rPr>
              <a:t>December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749575" y="893200"/>
            <a:ext cx="5679600" cy="5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Alternating Nonnegative Least Squares: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89575" y="1608575"/>
            <a:ext cx="1619400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1)  Initialize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150" y="1671350"/>
            <a:ext cx="3599725" cy="3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989575" y="2163250"/>
            <a:ext cx="1813200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2)  For k=1,2,...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150" y="2575675"/>
            <a:ext cx="4850951" cy="4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0150" y="3198149"/>
            <a:ext cx="4850950" cy="4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66700" y="156881"/>
            <a:ext cx="861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NMF: how to compute</a:t>
            </a: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66700" y="165614"/>
            <a:ext cx="861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Methods’ Convergence</a:t>
            </a: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</p:txBody>
      </p:sp>
      <p:pic>
        <p:nvPicPr>
          <p:cNvPr id="177" name="Shape 177" descr="converge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086624"/>
            <a:ext cx="4197274" cy="297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convergence_K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225" y="1086625"/>
            <a:ext cx="4152364" cy="29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66700" y="156881"/>
            <a:ext cx="861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Quasi-Newton method</a:t>
            </a: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</p:txBody>
      </p:sp>
      <p:pic>
        <p:nvPicPr>
          <p:cNvPr id="184" name="Shape 184" descr="CodeCogsEqn.gif"/>
          <p:cNvPicPr preferRelativeResize="0"/>
          <p:nvPr/>
        </p:nvPicPr>
        <p:blipFill rotWithShape="1">
          <a:blip r:embed="rId4">
            <a:alphaModFix amt="90000"/>
          </a:blip>
          <a:srcRect l="29" r="29"/>
          <a:stretch/>
        </p:blipFill>
        <p:spPr>
          <a:xfrm>
            <a:off x="515569" y="1074650"/>
            <a:ext cx="3926156" cy="25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CodeCogsEqn(1).gif"/>
          <p:cNvPicPr preferRelativeResize="0"/>
          <p:nvPr/>
        </p:nvPicPr>
        <p:blipFill rotWithShape="1">
          <a:blip r:embed="rId5">
            <a:alphaModFix amt="90000"/>
          </a:blip>
          <a:srcRect t="922" b="932"/>
          <a:stretch/>
        </p:blipFill>
        <p:spPr>
          <a:xfrm>
            <a:off x="515566" y="1745477"/>
            <a:ext cx="3208051" cy="2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CodeCogsEqn(2).gif"/>
          <p:cNvPicPr preferRelativeResize="0"/>
          <p:nvPr/>
        </p:nvPicPr>
        <p:blipFill rotWithShape="1">
          <a:blip r:embed="rId6">
            <a:alphaModFix amt="90000"/>
          </a:blip>
          <a:srcRect t="748" b="748"/>
          <a:stretch/>
        </p:blipFill>
        <p:spPr>
          <a:xfrm>
            <a:off x="4778038" y="1726352"/>
            <a:ext cx="3090970" cy="2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CodeCogsEqn(3).gif"/>
          <p:cNvPicPr preferRelativeResize="0"/>
          <p:nvPr/>
        </p:nvPicPr>
        <p:blipFill rotWithShape="1">
          <a:blip r:embed="rId7">
            <a:alphaModFix amt="90000"/>
          </a:blip>
          <a:srcRect t="139" b="149"/>
          <a:stretch/>
        </p:blipFill>
        <p:spPr>
          <a:xfrm>
            <a:off x="515575" y="2147294"/>
            <a:ext cx="3894933" cy="2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CodeCogsEqn(4).gif"/>
          <p:cNvPicPr preferRelativeResize="0"/>
          <p:nvPr/>
        </p:nvPicPr>
        <p:blipFill rotWithShape="1">
          <a:blip r:embed="rId8">
            <a:alphaModFix amt="90000"/>
          </a:blip>
          <a:srcRect t="89" b="79"/>
          <a:stretch/>
        </p:blipFill>
        <p:spPr>
          <a:xfrm>
            <a:off x="4778046" y="2138357"/>
            <a:ext cx="3957377" cy="2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CodeCogsEqn(7).gif"/>
          <p:cNvPicPr preferRelativeResize="0"/>
          <p:nvPr/>
        </p:nvPicPr>
        <p:blipFill rotWithShape="1">
          <a:blip r:embed="rId9">
            <a:alphaModFix amt="90000"/>
          </a:blip>
          <a:srcRect l="534" r="534"/>
          <a:stretch/>
        </p:blipFill>
        <p:spPr>
          <a:xfrm>
            <a:off x="515575" y="2573798"/>
            <a:ext cx="3247080" cy="2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CodeCogsEqn(8).gif"/>
          <p:cNvPicPr preferRelativeResize="0"/>
          <p:nvPr/>
        </p:nvPicPr>
        <p:blipFill rotWithShape="1">
          <a:blip r:embed="rId10">
            <a:alphaModFix amt="90000"/>
          </a:blip>
          <a:srcRect l="288" r="298"/>
          <a:stretch/>
        </p:blipFill>
        <p:spPr>
          <a:xfrm>
            <a:off x="515575" y="2964586"/>
            <a:ext cx="3543687" cy="2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 descr="CodeCogsEqn(5).gif"/>
          <p:cNvPicPr preferRelativeResize="0"/>
          <p:nvPr/>
        </p:nvPicPr>
        <p:blipFill rotWithShape="1">
          <a:blip r:embed="rId11">
            <a:alphaModFix amt="90000"/>
          </a:blip>
          <a:srcRect t="4196" b="4186"/>
          <a:stretch/>
        </p:blipFill>
        <p:spPr>
          <a:xfrm>
            <a:off x="4778040" y="2562605"/>
            <a:ext cx="3371967" cy="2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 descr="CodeCogsEqn(6).gif"/>
          <p:cNvPicPr preferRelativeResize="0"/>
          <p:nvPr/>
        </p:nvPicPr>
        <p:blipFill rotWithShape="1">
          <a:blip r:embed="rId12">
            <a:alphaModFix amt="90000"/>
          </a:blip>
          <a:srcRect t="2534" b="2525"/>
          <a:stretch/>
        </p:blipFill>
        <p:spPr>
          <a:xfrm>
            <a:off x="4778040" y="2964586"/>
            <a:ext cx="3715408" cy="274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 flipH="1">
            <a:off x="4590950" y="1568525"/>
            <a:ext cx="16500" cy="1878900"/>
          </a:xfrm>
          <a:prstGeom prst="straightConnector1">
            <a:avLst/>
          </a:prstGeom>
          <a:noFill/>
          <a:ln w="28575" cap="flat" cmpd="sng">
            <a:solidFill>
              <a:srgbClr val="4B530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436687" y="3534200"/>
            <a:ext cx="4052700" cy="4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600">
                <a:solidFill>
                  <a:srgbClr val="626362"/>
                </a:solidFill>
              </a:rPr>
              <a:t>Problem: hard to compute inverse Hessian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7710875" y="4506025"/>
            <a:ext cx="1239900" cy="43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39000" y="1113349"/>
            <a:ext cx="4263000" cy="33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Naive method with zero phase:</a:t>
            </a:r>
          </a:p>
          <a:p>
            <a:pPr marL="457200" lvl="0" indent="-342900" rtl="0">
              <a:spcBef>
                <a:spcPts val="0"/>
              </a:spcBef>
              <a:spcAft>
                <a:spcPts val="6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Noisy signal phases:</a:t>
            </a:r>
          </a:p>
          <a:p>
            <a:pPr marL="457200" lvl="0" indent="-34290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Griffin &amp; Lim iterative method:</a:t>
            </a:r>
          </a:p>
        </p:txBody>
      </p:sp>
      <p:pic>
        <p:nvPicPr>
          <p:cNvPr id="201" name="Shape 201" descr="reconstruction_naive_gre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591" y="1685689"/>
            <a:ext cx="1733852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econstruction_from_noisy_gre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596" y="2757978"/>
            <a:ext cx="4348803" cy="2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 descr="reconstruction_recurrent_gre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92" y="3820712"/>
            <a:ext cx="4439169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 descr="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526" y="659187"/>
            <a:ext cx="2435501" cy="20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 descr="griffin&amp;lim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37565" y="2840382"/>
            <a:ext cx="2782699" cy="20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3875" y="156881"/>
            <a:ext cx="8825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 b="1">
                <a:solidFill>
                  <a:srgbClr val="626362"/>
                </a:solidFill>
              </a:rPr>
              <a:t>Signal reconstruction</a:t>
            </a: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peech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488328" y="3896294"/>
            <a:ext cx="324032" cy="324032"/>
          </a:xfrm>
          <a:prstGeom prst="rect">
            <a:avLst/>
          </a:prstGeom>
        </p:spPr>
      </p:pic>
      <p:pic>
        <p:nvPicPr>
          <p:cNvPr id="10" name="denoise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482228" y="3778122"/>
            <a:ext cx="449812" cy="449812"/>
          </a:xfrm>
          <a:prstGeom prst="rect">
            <a:avLst/>
          </a:prstGeom>
        </p:spPr>
      </p:pic>
      <p:pic>
        <p:nvPicPr>
          <p:cNvPr id="9" name="clean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47664" y="3867894"/>
            <a:ext cx="360040" cy="360040"/>
          </a:xfrm>
          <a:prstGeom prst="rect">
            <a:avLst/>
          </a:prstGeom>
        </p:spPr>
      </p:pic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358150" y="136050"/>
            <a:ext cx="44277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Demo</a:t>
            </a:r>
          </a:p>
        </p:txBody>
      </p:sp>
      <p:pic>
        <p:nvPicPr>
          <p:cNvPr id="212" name="Shape 212" descr="clean_signal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0012" y="821550"/>
            <a:ext cx="2860824" cy="11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41587" y="821550"/>
            <a:ext cx="2860824" cy="113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 descr="speech_signal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02399" y="821550"/>
            <a:ext cx="2860824" cy="113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28987" y="1953673"/>
            <a:ext cx="2486032" cy="224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387" y="1953662"/>
            <a:ext cx="2486050" cy="224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290549" y="1953661"/>
            <a:ext cx="2486050" cy="2249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9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8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89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05150" y="165614"/>
            <a:ext cx="2933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Problem</a:t>
            </a:r>
          </a:p>
        </p:txBody>
      </p:sp>
      <p:pic>
        <p:nvPicPr>
          <p:cNvPr id="62" name="Shape 62" descr="7be24ce3d803d5c58259e564a654e010_images-people-talking-clipart-person-talking-clipart_512-512.png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1407725" y="2991321"/>
            <a:ext cx="1106400" cy="1106400"/>
          </a:xfrm>
          <a:prstGeom prst="rect">
            <a:avLst/>
          </a:prstGeom>
          <a:noFill/>
          <a:ln w="19050" cap="flat" cmpd="sng">
            <a:solidFill>
              <a:srgbClr val="929D3B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3" name="Shape 63" descr="199006.png"/>
          <p:cNvPicPr preferRelativeResize="0"/>
          <p:nvPr/>
        </p:nvPicPr>
        <p:blipFill rotWithShape="1">
          <a:blip r:embed="rId5">
            <a:alphaModFix amt="64000"/>
          </a:blip>
          <a:srcRect t="6354" b="6354"/>
          <a:stretch/>
        </p:blipFill>
        <p:spPr>
          <a:xfrm>
            <a:off x="1407728" y="939816"/>
            <a:ext cx="1106399" cy="1106433"/>
          </a:xfrm>
          <a:prstGeom prst="rect">
            <a:avLst/>
          </a:prstGeom>
          <a:noFill/>
          <a:ln w="19050" cap="flat" cmpd="sng">
            <a:solidFill>
              <a:srgbClr val="929D3B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4" name="Shape 64" descr="di8XAe9ie.jpeg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7163100" y="1940100"/>
            <a:ext cx="1106399" cy="1106400"/>
          </a:xfrm>
          <a:prstGeom prst="rect">
            <a:avLst/>
          </a:prstGeom>
          <a:noFill/>
          <a:ln w="19050" cap="flat" cmpd="sng">
            <a:solidFill>
              <a:srgbClr val="929D3B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65" name="Shape 65"/>
          <p:cNvCxnSpPr/>
          <p:nvPr/>
        </p:nvCxnSpPr>
        <p:spPr>
          <a:xfrm rot="10800000">
            <a:off x="2628800" y="1491075"/>
            <a:ext cx="764100" cy="39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2628800" y="3548475"/>
            <a:ext cx="764100" cy="39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3392900" y="1494975"/>
            <a:ext cx="0" cy="7281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3392900" y="2820375"/>
            <a:ext cx="0" cy="7281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9" name="Shape 69"/>
          <p:cNvSpPr/>
          <p:nvPr/>
        </p:nvSpPr>
        <p:spPr>
          <a:xfrm>
            <a:off x="3142100" y="2267325"/>
            <a:ext cx="501600" cy="508800"/>
          </a:xfrm>
          <a:prstGeom prst="ellipse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87540" y="2294639"/>
            <a:ext cx="410724" cy="4541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29D3B"/>
                </a:solidFill>
                <a:latin typeface="Arial"/>
              </a:rPr>
              <a:t>+</a:t>
            </a:r>
          </a:p>
        </p:txBody>
      </p:sp>
      <p:cxnSp>
        <p:nvCxnSpPr>
          <p:cNvPr id="71" name="Shape 71"/>
          <p:cNvCxnSpPr/>
          <p:nvPr/>
        </p:nvCxnSpPr>
        <p:spPr>
          <a:xfrm rot="10800000" flipH="1">
            <a:off x="3674700" y="2528325"/>
            <a:ext cx="1351200" cy="39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5056900" y="2267350"/>
            <a:ext cx="997800" cy="508800"/>
          </a:xfrm>
          <a:prstGeom prst="rect">
            <a:avLst/>
          </a:prstGeom>
          <a:noFill/>
          <a:ln w="19050" cap="flat" cmpd="sng">
            <a:solidFill>
              <a:srgbClr val="929D3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626362"/>
                </a:solidFill>
              </a:rPr>
              <a:t>Denoising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6116725" y="2491037"/>
            <a:ext cx="987900" cy="450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1282312" y="4097725"/>
            <a:ext cx="1357200" cy="3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626362"/>
                </a:solidFill>
              </a:rPr>
              <a:t>Clean speech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407722" y="2046250"/>
            <a:ext cx="1106399" cy="3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solidFill>
                  <a:srgbClr val="626362"/>
                </a:solidFill>
              </a:rPr>
              <a:t>Noise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21500" y="2498325"/>
            <a:ext cx="1357200" cy="3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>
                <a:solidFill>
                  <a:srgbClr val="626362"/>
                </a:solidFill>
              </a:rPr>
              <a:t>Noisy speech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911900" y="2518300"/>
            <a:ext cx="1314000" cy="4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626362"/>
                </a:solidFill>
              </a:rPr>
              <a:t>Denoised speech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05150" y="165614"/>
            <a:ext cx="2933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Applications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3350" y="1874407"/>
            <a:ext cx="29337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Automatic Speech Recognition</a:t>
            </a:r>
          </a:p>
        </p:txBody>
      </p:sp>
      <p:pic>
        <p:nvPicPr>
          <p:cNvPr id="84" name="Shape 84" descr="kT8o8AqLc.png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647199" y="2671930"/>
            <a:ext cx="464877" cy="6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paper-document-text-front-clip-art.jpg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006435" y="2638013"/>
            <a:ext cx="546764" cy="65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d5eef61eb92e660cfbf7d5c2c6e418c2.jpg"/>
          <p:cNvPicPr preferRelativeResize="0"/>
          <p:nvPr/>
        </p:nvPicPr>
        <p:blipFill rotWithShape="1">
          <a:blip r:embed="rId6">
            <a:alphaModFix/>
          </a:blip>
          <a:srcRect l="18264" r="24729" b="8833"/>
          <a:stretch/>
        </p:blipFill>
        <p:spPr>
          <a:xfrm>
            <a:off x="1219579" y="2671932"/>
            <a:ext cx="679352" cy="6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phone-clip-art-KijeArR4T.png"/>
          <p:cNvPicPr preferRelativeResize="0"/>
          <p:nvPr/>
        </p:nvPicPr>
        <p:blipFill>
          <a:blip r:embed="rId7">
            <a:alphaModFix amt="63000"/>
          </a:blip>
          <a:stretch>
            <a:fillRect/>
          </a:stretch>
        </p:blipFill>
        <p:spPr>
          <a:xfrm>
            <a:off x="4113900" y="2618395"/>
            <a:ext cx="568642" cy="6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Healthcare-Hearing-Aid-icon.png"/>
          <p:cNvPicPr preferRelativeResize="0"/>
          <p:nvPr/>
        </p:nvPicPr>
        <p:blipFill>
          <a:blip r:embed="rId8">
            <a:alphaModFix amt="62000"/>
          </a:blip>
          <a:stretch>
            <a:fillRect/>
          </a:stretch>
        </p:blipFill>
        <p:spPr>
          <a:xfrm>
            <a:off x="7204123" y="2623844"/>
            <a:ext cx="679349" cy="679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054750" y="1874407"/>
            <a:ext cx="303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Telephone conversations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076950" y="1874407"/>
            <a:ext cx="29337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Hearing aids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3067050" y="762075"/>
            <a:ext cx="0" cy="4056900"/>
          </a:xfrm>
          <a:prstGeom prst="straightConnector1">
            <a:avLst/>
          </a:prstGeom>
          <a:noFill/>
          <a:ln w="28575" cap="flat" cmpd="sng">
            <a:solidFill>
              <a:srgbClr val="4B5305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6076950" y="762075"/>
            <a:ext cx="0" cy="4056900"/>
          </a:xfrm>
          <a:prstGeom prst="straightConnector1">
            <a:avLst/>
          </a:prstGeom>
          <a:noFill/>
          <a:ln w="28575" cap="flat" cmpd="sng">
            <a:solidFill>
              <a:srgbClr val="4B5305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05150" y="165614"/>
            <a:ext cx="2933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Data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01700" y="966225"/>
            <a:ext cx="8331000" cy="30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CHiME Speech Separation and Recognition Challenge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http://spandh.dcs.shef.ac.uk/chime_challenge/chime_download.html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Recordings of WSJ utterances + 8 hours of noise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Berlin Database of Emotional Speech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http://www.emodb.bilderbar.info/download/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Clean utterances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Aurora noising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http://aurora.hsnr.de/download.html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01812" y="170995"/>
            <a:ext cx="85404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Solution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1800" y="743700"/>
            <a:ext cx="8540400" cy="11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Learn frequency patterns from speech and noise via NMF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Decompose new signal on joint “dictionary” of patterns</a:t>
            </a:r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Take only projection corresponding to “clean speech”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762" y="2069625"/>
            <a:ext cx="7336523" cy="2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01812" y="170995"/>
            <a:ext cx="85404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Spectrogram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01800" y="743700"/>
            <a:ext cx="8540400" cy="11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Represent signal in Time-Frequency domain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Built via Short-Term Fourier Transform - FFT with sliding overlapped window</a:t>
            </a:r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STFT - Complex spectrogram S ⇒ Amplitudes V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00" y="2050100"/>
            <a:ext cx="3221065" cy="2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765" y="2050100"/>
            <a:ext cx="3221065" cy="2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1812" y="170995"/>
            <a:ext cx="85404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NMF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1800" y="682575"/>
            <a:ext cx="8540400" cy="16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Factorization </a:t>
            </a:r>
            <a:r>
              <a:rPr lang="ru" sz="1800" b="1">
                <a:solidFill>
                  <a:srgbClr val="626362"/>
                </a:solidFill>
              </a:rPr>
              <a:t>V ≈ W * H</a:t>
            </a:r>
            <a:r>
              <a:rPr lang="ru" sz="1800">
                <a:solidFill>
                  <a:srgbClr val="626362"/>
                </a:solidFill>
              </a:rPr>
              <a:t>, where V, W, H - real nonnegative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Interpretation: W - frequency patterns, H - time-activation matrix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Hidden dimension ≈ number of phonemes ≈ 40</a:t>
            </a:r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Learn speech and noise “building blocks”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2794436" y="3517262"/>
            <a:ext cx="593700" cy="0"/>
          </a:xfrm>
          <a:prstGeom prst="straightConnector1">
            <a:avLst/>
          </a:prstGeom>
          <a:noFill/>
          <a:ln w="28575" cap="flat" cmpd="sng">
            <a:solidFill>
              <a:srgbClr val="929D3B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558" y="2480072"/>
            <a:ext cx="2728095" cy="20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813" y="2480051"/>
            <a:ext cx="2815649" cy="20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182" y="2398301"/>
            <a:ext cx="2473100" cy="223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01812" y="170995"/>
            <a:ext cx="85404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 b="1">
                <a:solidFill>
                  <a:srgbClr val="626362"/>
                </a:solidFill>
              </a:rPr>
              <a:t>Projection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01800" y="743700"/>
            <a:ext cx="8540400" cy="8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Join “dictionaries” - concatenate matrices W</a:t>
            </a:r>
            <a:r>
              <a:rPr lang="ru" sz="1800" baseline="-25000">
                <a:solidFill>
                  <a:srgbClr val="626362"/>
                </a:solidFill>
              </a:rPr>
              <a:t>noise</a:t>
            </a:r>
            <a:r>
              <a:rPr lang="ru" sz="1800">
                <a:solidFill>
                  <a:srgbClr val="626362"/>
                </a:solidFill>
              </a:rPr>
              <a:t> and W</a:t>
            </a:r>
            <a:r>
              <a:rPr lang="ru" sz="1800" baseline="-25000">
                <a:solidFill>
                  <a:srgbClr val="626362"/>
                </a:solidFill>
              </a:rPr>
              <a:t>clean</a:t>
            </a:r>
          </a:p>
          <a:p>
            <a:pPr marL="457200" lvl="0" indent="-342900" rtl="0">
              <a:spcBef>
                <a:spcPts val="0"/>
              </a:spcBef>
              <a:buClr>
                <a:srgbClr val="626362"/>
              </a:buClr>
              <a:buSzPct val="100000"/>
              <a:buChar char="●"/>
            </a:pPr>
            <a:r>
              <a:rPr lang="ru" sz="1800">
                <a:solidFill>
                  <a:srgbClr val="626362"/>
                </a:solidFill>
              </a:rPr>
              <a:t>Project signal onto them</a:t>
            </a:r>
          </a:p>
        </p:txBody>
      </p:sp>
      <p:sp>
        <p:nvSpPr>
          <p:cNvPr id="130" name="Shape 130"/>
          <p:cNvSpPr/>
          <p:nvPr/>
        </p:nvSpPr>
        <p:spPr>
          <a:xfrm>
            <a:off x="1161427" y="1702725"/>
            <a:ext cx="1999800" cy="2864400"/>
          </a:xfrm>
          <a:prstGeom prst="rect">
            <a:avLst/>
          </a:prstGeom>
          <a:solidFill>
            <a:srgbClr val="E4EC9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200"/>
              <a:t>Noisy speech spectrogram amplitudes V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3379488" y="3058728"/>
            <a:ext cx="323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>
            <a:off x="3379488" y="3211128"/>
            <a:ext cx="323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3" name="Shape 133"/>
          <p:cNvSpPr/>
          <p:nvPr/>
        </p:nvSpPr>
        <p:spPr>
          <a:xfrm>
            <a:off x="3920844" y="1702725"/>
            <a:ext cx="829800" cy="2864400"/>
          </a:xfrm>
          <a:prstGeom prst="rect">
            <a:avLst/>
          </a:prstGeom>
          <a:solidFill>
            <a:srgbClr val="E4EC9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aseline="-25000"/>
          </a:p>
        </p:txBody>
      </p:sp>
      <p:sp>
        <p:nvSpPr>
          <p:cNvPr id="134" name="Shape 134"/>
          <p:cNvSpPr/>
          <p:nvPr/>
        </p:nvSpPr>
        <p:spPr>
          <a:xfrm>
            <a:off x="4750644" y="1702725"/>
            <a:ext cx="524100" cy="2864400"/>
          </a:xfrm>
          <a:prstGeom prst="rect">
            <a:avLst/>
          </a:prstGeom>
          <a:solidFill>
            <a:srgbClr val="929D3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aseline="-25000"/>
          </a:p>
        </p:txBody>
      </p:sp>
      <p:sp>
        <p:nvSpPr>
          <p:cNvPr id="135" name="Shape 135"/>
          <p:cNvSpPr txBox="1"/>
          <p:nvPr/>
        </p:nvSpPr>
        <p:spPr>
          <a:xfrm rot="-5400000">
            <a:off x="3554174" y="2903475"/>
            <a:ext cx="1440900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200"/>
              <a:t>W</a:t>
            </a:r>
            <a:r>
              <a:rPr lang="ru" sz="2200" baseline="-25000"/>
              <a:t>clean</a:t>
            </a:r>
          </a:p>
        </p:txBody>
      </p:sp>
      <p:sp>
        <p:nvSpPr>
          <p:cNvPr id="136" name="Shape 136"/>
          <p:cNvSpPr txBox="1"/>
          <p:nvPr/>
        </p:nvSpPr>
        <p:spPr>
          <a:xfrm rot="-5400000">
            <a:off x="4248589" y="2979675"/>
            <a:ext cx="1440900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200"/>
              <a:t>W</a:t>
            </a:r>
            <a:r>
              <a:rPr lang="ru" sz="2200" baseline="-25000"/>
              <a:t>noise</a:t>
            </a:r>
          </a:p>
        </p:txBody>
      </p:sp>
      <p:sp>
        <p:nvSpPr>
          <p:cNvPr id="137" name="Shape 137"/>
          <p:cNvSpPr/>
          <p:nvPr/>
        </p:nvSpPr>
        <p:spPr>
          <a:xfrm>
            <a:off x="5475327" y="3073725"/>
            <a:ext cx="122400" cy="12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5400000">
            <a:off x="6383299" y="1872975"/>
            <a:ext cx="829800" cy="1999800"/>
          </a:xfrm>
          <a:prstGeom prst="rect">
            <a:avLst/>
          </a:prstGeom>
          <a:solidFill>
            <a:srgbClr val="E4EC9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aseline="-25000"/>
          </a:p>
        </p:txBody>
      </p:sp>
      <p:sp>
        <p:nvSpPr>
          <p:cNvPr id="139" name="Shape 139"/>
          <p:cNvSpPr/>
          <p:nvPr/>
        </p:nvSpPr>
        <p:spPr>
          <a:xfrm rot="5400000">
            <a:off x="6536149" y="2549925"/>
            <a:ext cx="524100" cy="1999800"/>
          </a:xfrm>
          <a:prstGeom prst="rect">
            <a:avLst/>
          </a:prstGeom>
          <a:solidFill>
            <a:srgbClr val="929D3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aseline="-25000"/>
          </a:p>
        </p:txBody>
      </p:sp>
      <p:sp>
        <p:nvSpPr>
          <p:cNvPr id="140" name="Shape 140"/>
          <p:cNvSpPr txBox="1"/>
          <p:nvPr/>
        </p:nvSpPr>
        <p:spPr>
          <a:xfrm>
            <a:off x="6295212" y="2580304"/>
            <a:ext cx="1005900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200"/>
              <a:t>H</a:t>
            </a:r>
            <a:r>
              <a:rPr lang="ru" sz="2200" baseline="-25000"/>
              <a:t>clean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242013" y="3274720"/>
            <a:ext cx="1005900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200"/>
              <a:t>H</a:t>
            </a:r>
            <a:r>
              <a:rPr lang="ru" sz="2200" baseline="-25000"/>
              <a:t>noise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920852" y="4567125"/>
            <a:ext cx="1353900" cy="3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 b="1">
                <a:solidFill>
                  <a:srgbClr val="626362"/>
                </a:solidFill>
              </a:rPr>
              <a:t>Fixed</a:t>
            </a:r>
          </a:p>
        </p:txBody>
      </p:sp>
      <p:sp>
        <p:nvSpPr>
          <p:cNvPr id="143" name="Shape 143"/>
          <p:cNvSpPr txBox="1"/>
          <p:nvPr/>
        </p:nvSpPr>
        <p:spPr>
          <a:xfrm rot="-5400000">
            <a:off x="7288402" y="2967675"/>
            <a:ext cx="1353900" cy="3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rgbClr val="626362"/>
                </a:solidFill>
              </a:rPr>
              <a:t>Learn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798227" y="4056450"/>
            <a:ext cx="2235600" cy="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 b="1">
                <a:solidFill>
                  <a:srgbClr val="626362"/>
                </a:solidFill>
              </a:rPr>
              <a:t>Ŝ ≈ W</a:t>
            </a:r>
            <a:r>
              <a:rPr lang="ru" sz="1800" b="1" baseline="-25000">
                <a:solidFill>
                  <a:srgbClr val="626362"/>
                </a:solidFill>
              </a:rPr>
              <a:t>clean</a:t>
            </a:r>
            <a:r>
              <a:rPr lang="ru" sz="1800" b="1">
                <a:solidFill>
                  <a:srgbClr val="626362"/>
                </a:solidFill>
              </a:rPr>
              <a:t> * H</a:t>
            </a:r>
            <a:r>
              <a:rPr lang="ru" sz="1800" b="1" baseline="-25000">
                <a:solidFill>
                  <a:srgbClr val="626362"/>
                </a:solidFill>
              </a:rPr>
              <a:t>clean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31400" y="812174"/>
            <a:ext cx="2782500" cy="5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Optimization problem: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3689900" y="942875"/>
            <a:ext cx="3766401" cy="27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 amt="67000"/>
          </a:blip>
          <a:stretch>
            <a:fillRect/>
          </a:stretch>
        </p:blipFill>
        <p:spPr>
          <a:xfrm>
            <a:off x="3689900" y="1281387"/>
            <a:ext cx="2636548" cy="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31400" y="3169433"/>
            <a:ext cx="2482200" cy="7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Multiplicative Update Method: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6">
            <a:alphaModFix amt="66000"/>
          </a:blip>
          <a:stretch>
            <a:fillRect/>
          </a:stretch>
        </p:blipFill>
        <p:spPr>
          <a:xfrm>
            <a:off x="3689900" y="3269661"/>
            <a:ext cx="4470058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31400" y="2003871"/>
            <a:ext cx="3056400" cy="3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The most popular metrics: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9900" y="2106583"/>
            <a:ext cx="1963675" cy="2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749633" y="2033595"/>
            <a:ext cx="2336700" cy="4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Frobenius norm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9900" y="2481707"/>
            <a:ext cx="2782499" cy="5353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498597" y="2508664"/>
            <a:ext cx="1902000" cy="4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626362"/>
                </a:solidFill>
              </a:rPr>
              <a:t>KL divergence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6700" y="156881"/>
            <a:ext cx="861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 b="1">
                <a:solidFill>
                  <a:srgbClr val="626362"/>
                </a:solidFill>
              </a:rPr>
              <a:t>NMF: how to compute</a:t>
            </a:r>
          </a:p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626362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900" y="3876145"/>
            <a:ext cx="4398074" cy="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Экран (16:9)</PresentationFormat>
  <Paragraphs>71</Paragraphs>
  <Slides>14</Slides>
  <Notes>14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simple-light-2</vt:lpstr>
      <vt:lpstr>Speech Denoising via Nonnegative Matrix Factorization</vt:lpstr>
      <vt:lpstr>Problem</vt:lpstr>
      <vt:lpstr>Applications</vt:lpstr>
      <vt:lpstr>Data</vt:lpstr>
      <vt:lpstr>Solution</vt:lpstr>
      <vt:lpstr>Spectrogram</vt:lpstr>
      <vt:lpstr>NMF</vt:lpstr>
      <vt:lpstr>Projection</vt:lpstr>
      <vt:lpstr>NMF: how to compute </vt:lpstr>
      <vt:lpstr>NMF: how to compute  </vt:lpstr>
      <vt:lpstr>Methods’ Convergence  </vt:lpstr>
      <vt:lpstr>Quasi-Newton method  </vt:lpstr>
      <vt:lpstr>Signal reconstruction 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Denoising via Nonnegative Matrix Factorization</dc:title>
  <cp:lastModifiedBy>Артём Чащин</cp:lastModifiedBy>
  <cp:revision>1</cp:revision>
  <dcterms:modified xsi:type="dcterms:W3CDTF">2016-12-16T10:31:32Z</dcterms:modified>
</cp:coreProperties>
</file>