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clrMru>
    <a:srgbClr val="BC3E3E"/>
    <a:srgbClr val="323654"/>
    <a:srgbClr val="B2B2B2"/>
    <a:srgbClr val="D67F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156" y="189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24.08.2014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24.08.2014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24.08.2014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24.08.2014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24.08.2014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24.08.2014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24.08.2014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24.08.2014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24.08.2014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24.08.2014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B9708-3311-2149-A02D-BFA98F482279}" type="datetimeFigureOut">
              <a:rPr lang="de-DE" smtClean="0"/>
              <a:pPr/>
              <a:t>24.08.2014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B9708-3311-2149-A02D-BFA98F482279}" type="datetimeFigureOut">
              <a:rPr lang="de-DE" smtClean="0"/>
              <a:pPr/>
              <a:t>24.08.2014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4B4E3-A1A2-EE4E-A2A0-3083D222AEB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ff-forum.de/" TargetMode="External"/><Relationship Id="rId13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hyperlink" Target="http://www.teslamotors.com/" TargetMode="External"/><Relationship Id="rId12" Type="http://schemas.openxmlformats.org/officeDocument/2006/relationships/image" Target="../media/image16.png"/><Relationship Id="rId2" Type="http://schemas.openxmlformats.org/officeDocument/2006/relationships/image" Target="../media/image12.png"/><Relationship Id="rId16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oo.gl/Syg41N" TargetMode="External"/><Relationship Id="rId11" Type="http://schemas.openxmlformats.org/officeDocument/2006/relationships/hyperlink" Target="http://www.e-driver.net/" TargetMode="External"/><Relationship Id="rId5" Type="http://schemas.openxmlformats.org/officeDocument/2006/relationships/image" Target="../media/image15.png"/><Relationship Id="rId15" Type="http://schemas.openxmlformats.org/officeDocument/2006/relationships/image" Target="../media/image19.png"/><Relationship Id="rId10" Type="http://schemas.openxmlformats.org/officeDocument/2006/relationships/hyperlink" Target="http://www.goingelectric.de/" TargetMode="External"/><Relationship Id="rId4" Type="http://schemas.openxmlformats.org/officeDocument/2006/relationships/image" Target="../media/image14.jpeg"/><Relationship Id="rId9" Type="http://schemas.openxmlformats.org/officeDocument/2006/relationships/hyperlink" Target="http://www.teslamotorsclub.com/" TargetMode="External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/>
        </p:nvSpPr>
        <p:spPr>
          <a:xfrm>
            <a:off x="3744686" y="2028992"/>
            <a:ext cx="6161315" cy="48398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2" y="2252749"/>
            <a:ext cx="4114156" cy="3438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hteck 1"/>
          <p:cNvSpPr/>
          <p:nvPr/>
        </p:nvSpPr>
        <p:spPr>
          <a:xfrm>
            <a:off x="6843653" y="-61912"/>
            <a:ext cx="3062347" cy="235839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7038975" cy="2252748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488" t="-4068" r="1874" b="-2192"/>
          <a:stretch/>
        </p:blipFill>
        <p:spPr bwMode="auto">
          <a:xfrm>
            <a:off x="7620" y="5235256"/>
            <a:ext cx="4376547" cy="161133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</p:pic>
      <p:sp>
        <p:nvSpPr>
          <p:cNvPr id="22" name="Rechteck 21"/>
          <p:cNvSpPr/>
          <p:nvPr/>
        </p:nvSpPr>
        <p:spPr>
          <a:xfrm>
            <a:off x="8467725" y="1392208"/>
            <a:ext cx="1427957" cy="54766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hteck 20"/>
          <p:cNvSpPr/>
          <p:nvPr/>
        </p:nvSpPr>
        <p:spPr>
          <a:xfrm>
            <a:off x="7038975" y="-61913"/>
            <a:ext cx="2867025" cy="222980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 4"/>
          <p:cNvSpPr/>
          <p:nvPr/>
        </p:nvSpPr>
        <p:spPr>
          <a:xfrm>
            <a:off x="4555680" y="2209800"/>
            <a:ext cx="3675984" cy="464966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40300" y="3844437"/>
            <a:ext cx="3234870" cy="2838603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85"/>
          <a:stretch/>
        </p:blipFill>
        <p:spPr>
          <a:xfrm>
            <a:off x="4616450" y="2291715"/>
            <a:ext cx="3509841" cy="1904220"/>
          </a:xfrm>
          <a:prstGeom prst="rect">
            <a:avLst/>
          </a:prstGeom>
        </p:spPr>
      </p:pic>
      <p:pic>
        <p:nvPicPr>
          <p:cNvPr id="20" name="Picture 19" descr="model-s-app.jp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15175" y="-20379"/>
            <a:ext cx="2790825" cy="2139663"/>
          </a:xfrm>
          <a:prstGeom prst="rect">
            <a:avLst/>
          </a:prstGeom>
        </p:spPr>
      </p:pic>
      <p:sp>
        <p:nvSpPr>
          <p:cNvPr id="14" name="TextBox 10"/>
          <p:cNvSpPr txBox="1"/>
          <p:nvPr/>
        </p:nvSpPr>
        <p:spPr>
          <a:xfrm>
            <a:off x="0" y="5289187"/>
            <a:ext cx="131819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i="1" dirty="0" smtClean="0">
                <a:solidFill>
                  <a:srgbClr val="800000"/>
                </a:solidFill>
              </a:rPr>
              <a:t>Gesamtkosten bei einem Abschreibungszeitraum von 8 Jahren im Vergleich zu einem Verbrenner aus der oberen Mittelklasse</a:t>
            </a:r>
            <a:endParaRPr lang="de-DE" sz="700" i="1" dirty="0">
              <a:solidFill>
                <a:srgbClr val="800000"/>
              </a:solidFill>
            </a:endParaRPr>
          </a:p>
        </p:txBody>
      </p:sp>
      <p:pic>
        <p:nvPicPr>
          <p:cNvPr id="19" name="Picture 18" descr="model-s-app.jp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521758" y="4509965"/>
            <a:ext cx="1330569" cy="2283287"/>
          </a:xfrm>
          <a:prstGeom prst="rect">
            <a:avLst/>
          </a:prstGeom>
        </p:spPr>
      </p:pic>
      <p:pic>
        <p:nvPicPr>
          <p:cNvPr id="15" name="Picture 19" descr="model-s-app.jp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12258" y="2167890"/>
            <a:ext cx="1338889" cy="2178419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75717" y="3694105"/>
            <a:ext cx="1189253" cy="970537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780131"/>
              </p:ext>
            </p:extLst>
          </p:nvPr>
        </p:nvGraphicFramePr>
        <p:xfrm>
          <a:off x="38385" y="5997207"/>
          <a:ext cx="1241425" cy="706755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328953"/>
                <a:gridCol w="912472"/>
              </a:tblGrid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8</a:t>
                      </a:r>
                      <a:endParaRPr lang="en-US" sz="600" b="0" i="1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Jahre</a:t>
                      </a:r>
                      <a:endParaRPr lang="en-US" sz="600" b="0" i="1" u="none" strike="noStrike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30000</a:t>
                      </a:r>
                      <a:endParaRPr lang="en-US" sz="600" b="0" i="1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km pro Jahr</a:t>
                      </a:r>
                      <a:endParaRPr lang="en-US" sz="600" b="0" i="1" u="none" strike="noStrike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1.4</a:t>
                      </a:r>
                      <a:endParaRPr lang="en-US" sz="600" b="0" i="1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€. </a:t>
                      </a:r>
                      <a:r>
                        <a:rPr lang="en-US" sz="600" i="1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pro liter</a:t>
                      </a:r>
                      <a:endParaRPr lang="en-US" sz="600" b="0" i="1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7</a:t>
                      </a:r>
                      <a:endParaRPr lang="en-US" sz="600" b="0" i="1" u="none" strike="noStrike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liter pro 100km</a:t>
                      </a:r>
                      <a:endParaRPr lang="en-US" sz="600" b="0" i="1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l" fontAlgn="b"/>
                      <a:endParaRPr lang="en-US" sz="600" b="0" i="1" u="none" strike="noStrike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1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0.23</a:t>
                      </a:r>
                      <a:endParaRPr lang="en-US" sz="600" b="0" i="1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€ </a:t>
                      </a:r>
                      <a:r>
                        <a:rPr lang="en-US" sz="600" i="1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pro kWh</a:t>
                      </a:r>
                      <a:endParaRPr lang="en-US" sz="600" b="0" i="1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  <a:tr h="7426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i="1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23</a:t>
                      </a:r>
                      <a:endParaRPr lang="en-US" sz="600" b="0" i="1" u="none" strike="noStrike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i="1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kWh pro 100km</a:t>
                      </a:r>
                      <a:endParaRPr lang="en-US" sz="600" b="0" i="1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Verdana"/>
                      </a:endParaRPr>
                    </a:p>
                  </a:txBody>
                  <a:tcPr marL="10319" marR="10319" marT="9525" marB="0" anchor="b">
                    <a:noFill/>
                  </a:tcPr>
                </a:tc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0" y="17640"/>
            <a:ext cx="4017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Tesla Model S Praxis-Infos für Europa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4464326" y="48418"/>
            <a:ext cx="25056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Zusammengestellt von Tesla Fahrern</a:t>
            </a:r>
          </a:p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Stand: August 2014</a:t>
            </a:r>
          </a:p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Version </a:t>
            </a:r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1.2</a:t>
            </a:r>
            <a:endParaRPr lang="de-CH" sz="1200" b="1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EUR Edition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3610" y="4138653"/>
            <a:ext cx="1098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7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440</a:t>
            </a:r>
            <a:r>
              <a:rPr lang="de-CH" sz="7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CH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Nm</a:t>
            </a:r>
            <a:r>
              <a:rPr lang="de-CH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Drehmoment </a:t>
            </a:r>
            <a:br>
              <a:rPr lang="de-CH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de-CH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(0-5900U/min)</a:t>
            </a:r>
            <a:endParaRPr 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1428384" y="4259303"/>
            <a:ext cx="1098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7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440</a:t>
            </a:r>
            <a:r>
              <a:rPr lang="de-CH" sz="7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CH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Nm</a:t>
            </a:r>
            <a:r>
              <a:rPr lang="de-CH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Drehmoment </a:t>
            </a:r>
            <a:br>
              <a:rPr lang="de-CH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de-CH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(0-5900U/min)</a:t>
            </a:r>
            <a:endParaRPr 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2796807" y="4943685"/>
            <a:ext cx="1098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7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600</a:t>
            </a:r>
            <a:r>
              <a:rPr lang="de-CH" sz="700" b="1" dirty="0" smtClean="0"/>
              <a:t> </a:t>
            </a:r>
            <a:r>
              <a:rPr lang="de-CH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Nm</a:t>
            </a:r>
            <a:r>
              <a:rPr lang="de-CH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Drehmoment </a:t>
            </a:r>
            <a:br>
              <a:rPr lang="de-CH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de-CH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(0-5300U/min)</a:t>
            </a:r>
            <a:endParaRPr 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8" name="Grafik 37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473"/>
          <a:stretch/>
        </p:blipFill>
        <p:spPr>
          <a:xfrm>
            <a:off x="4808984" y="6534150"/>
            <a:ext cx="3366186" cy="28628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1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05512" y="4179373"/>
            <a:ext cx="551607" cy="2411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feld 40"/>
          <p:cNvSpPr txBox="1"/>
          <p:nvPr/>
        </p:nvSpPr>
        <p:spPr>
          <a:xfrm>
            <a:off x="-9890" y="323957"/>
            <a:ext cx="2010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b="1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(alle Angaben ohne Gewähr)</a:t>
            </a:r>
          </a:p>
        </p:txBody>
      </p:sp>
      <p:sp>
        <p:nvSpPr>
          <p:cNvPr id="27" name="TextBox 10"/>
          <p:cNvSpPr txBox="1"/>
          <p:nvPr/>
        </p:nvSpPr>
        <p:spPr>
          <a:xfrm>
            <a:off x="3646755" y="5783979"/>
            <a:ext cx="2682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 smtClean="0">
                <a:solidFill>
                  <a:srgbClr val="BC3E3E"/>
                </a:solidFill>
              </a:rPr>
              <a:t>*</a:t>
            </a:r>
            <a:endParaRPr lang="de-DE" sz="700" dirty="0">
              <a:solidFill>
                <a:srgbClr val="BC3E3E"/>
              </a:solidFill>
            </a:endParaRPr>
          </a:p>
        </p:txBody>
      </p:sp>
      <p:sp>
        <p:nvSpPr>
          <p:cNvPr id="28" name="TextBox 10"/>
          <p:cNvSpPr txBox="1"/>
          <p:nvPr/>
        </p:nvSpPr>
        <p:spPr>
          <a:xfrm>
            <a:off x="66310" y="5920202"/>
            <a:ext cx="2682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 smtClean="0">
                <a:solidFill>
                  <a:schemeClr val="bg1">
                    <a:lumMod val="65000"/>
                  </a:schemeClr>
                </a:solidFill>
              </a:rPr>
              <a:t>*</a:t>
            </a:r>
            <a:endParaRPr lang="de-DE" sz="7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775" y="4467591"/>
            <a:ext cx="3495389" cy="236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10"/>
          <p:cNvSpPr txBox="1"/>
          <p:nvPr/>
        </p:nvSpPr>
        <p:spPr>
          <a:xfrm>
            <a:off x="7877175" y="4498072"/>
            <a:ext cx="173627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800" i="1" dirty="0" smtClean="0">
                <a:solidFill>
                  <a:srgbClr val="800000"/>
                </a:solidFill>
              </a:rPr>
              <a:t>Kofferraumvolumen im Vergleich</a:t>
            </a:r>
          </a:p>
        </p:txBody>
      </p:sp>
      <p:sp>
        <p:nvSpPr>
          <p:cNvPr id="3" name="Rechteck 2"/>
          <p:cNvSpPr/>
          <p:nvPr/>
        </p:nvSpPr>
        <p:spPr>
          <a:xfrm>
            <a:off x="6447585" y="7620"/>
            <a:ext cx="3458548" cy="442949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70553" y="45719"/>
            <a:ext cx="3350450" cy="2866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0548" y="0"/>
            <a:ext cx="6308483" cy="618570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790789" y="362894"/>
            <a:ext cx="171217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800" i="1" dirty="0" smtClean="0">
                <a:solidFill>
                  <a:srgbClr val="800000"/>
                </a:solidFill>
              </a:rPr>
              <a:t>Wie lange dauert es, </a:t>
            </a:r>
          </a:p>
          <a:p>
            <a:r>
              <a:rPr lang="de-DE" sz="800" i="1" dirty="0" smtClean="0">
                <a:solidFill>
                  <a:srgbClr val="800000"/>
                </a:solidFill>
              </a:rPr>
              <a:t>100km Reichweite zu laden?</a:t>
            </a:r>
            <a:endParaRPr lang="de-DE" sz="800" i="1" dirty="0">
              <a:solidFill>
                <a:srgbClr val="800000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750251" y="3426142"/>
            <a:ext cx="3102541" cy="582307"/>
          </a:xfrm>
          <a:prstGeom prst="round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747918"/>
              </p:ext>
            </p:extLst>
          </p:nvPr>
        </p:nvGraphicFramePr>
        <p:xfrm>
          <a:off x="6868282" y="3472763"/>
          <a:ext cx="2965348" cy="498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74384"/>
                <a:gridCol w="574384"/>
                <a:gridCol w="580152"/>
                <a:gridCol w="585918"/>
                <a:gridCol w="65051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CH: meist vorhanden, Kosten pro kWh</a:t>
                      </a:r>
                      <a:endParaRPr lang="de-DE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9000" marR="39000" marT="36000" marB="36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D: meist vorhanden, Kosten</a:t>
                      </a:r>
                      <a:r>
                        <a:rPr lang="de-DE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pro kWh</a:t>
                      </a:r>
                      <a:endParaRPr lang="de-DE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9000" marR="39000" marT="36000" marB="36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400-1300</a:t>
                      </a:r>
                      <a:r>
                        <a:rPr lang="de-DE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€</a:t>
                      </a:r>
                      <a:endParaRPr lang="de-DE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de-DE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+ Kosten</a:t>
                      </a:r>
                      <a:r>
                        <a:rPr lang="de-DE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pro kWh</a:t>
                      </a:r>
                      <a:endParaRPr lang="de-DE" sz="7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9000" marR="39000" marT="36000" marB="36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1300-5000</a:t>
                      </a:r>
                      <a:r>
                        <a:rPr lang="de-DE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€</a:t>
                      </a:r>
                    </a:p>
                    <a:p>
                      <a:pPr algn="ctr"/>
                      <a:r>
                        <a:rPr lang="de-DE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Strom oft gratis</a:t>
                      </a:r>
                      <a:endParaRPr lang="de-DE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9000" marR="39000" marT="36000" marB="36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Im Auto- Kaufpreis</a:t>
                      </a:r>
                      <a:r>
                        <a:rPr lang="de-DE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inklusive (Flatrate)</a:t>
                      </a:r>
                      <a:endParaRPr lang="de-DE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9000" marR="39000" marT="36000" marB="3600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4" name="TextBox 10"/>
          <p:cNvSpPr txBox="1"/>
          <p:nvPr/>
        </p:nvSpPr>
        <p:spPr>
          <a:xfrm>
            <a:off x="6750252" y="4061790"/>
            <a:ext cx="243648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700" i="1" dirty="0" smtClean="0">
                <a:solidFill>
                  <a:srgbClr val="800000"/>
                </a:solidFill>
              </a:rPr>
              <a:t>Falls man den Strom selber zahlt kostet ein Mal von leer bis voll laden ca. 12 € -&gt; reicht für ca. </a:t>
            </a:r>
            <a:r>
              <a:rPr lang="de-DE" sz="700" i="1" dirty="0">
                <a:solidFill>
                  <a:srgbClr val="800000"/>
                </a:solidFill>
              </a:rPr>
              <a:t>4</a:t>
            </a:r>
            <a:r>
              <a:rPr lang="de-DE" sz="700" i="1" dirty="0" smtClean="0">
                <a:solidFill>
                  <a:srgbClr val="800000"/>
                </a:solidFill>
              </a:rPr>
              <a:t>00km</a:t>
            </a:r>
            <a:endParaRPr lang="de-DE" sz="700" i="1" dirty="0">
              <a:solidFill>
                <a:srgbClr val="800000"/>
              </a:solidFill>
            </a:endParaRPr>
          </a:p>
        </p:txBody>
      </p:sp>
      <p:sp>
        <p:nvSpPr>
          <p:cNvPr id="15" name="TextBox 10"/>
          <p:cNvSpPr txBox="1"/>
          <p:nvPr/>
        </p:nvSpPr>
        <p:spPr>
          <a:xfrm>
            <a:off x="9104292" y="4061790"/>
            <a:ext cx="801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i="1" dirty="0" smtClean="0">
                <a:solidFill>
                  <a:srgbClr val="800000"/>
                </a:solidFill>
              </a:rPr>
              <a:t>Langstrecken für immer gratis!</a:t>
            </a:r>
            <a:endParaRPr lang="de-DE" sz="700" i="1" dirty="0">
              <a:solidFill>
                <a:srgbClr val="800000"/>
              </a:solidFill>
            </a:endParaRPr>
          </a:p>
        </p:txBody>
      </p:sp>
      <p:pic>
        <p:nvPicPr>
          <p:cNvPr id="1030" name="Picture 6" descr="http://upload.wikimedia.org/wikipedia/commons/d/da/CC-BY-NC-icon-88x3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865" y="6466499"/>
            <a:ext cx="90805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hteck 12"/>
          <p:cNvSpPr/>
          <p:nvPr/>
        </p:nvSpPr>
        <p:spPr>
          <a:xfrm>
            <a:off x="985680" y="6449567"/>
            <a:ext cx="61205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Die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</a:rPr>
              <a:t>Diskussion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</a:rPr>
              <a:t>zu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</a:rPr>
              <a:t>diesem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 Handout: </a:t>
            </a:r>
            <a:r>
              <a:rPr lang="en-US" sz="800" i="1" dirty="0">
                <a:solidFill>
                  <a:schemeClr val="bg1">
                    <a:lumMod val="50000"/>
                  </a:schemeClr>
                </a:solidFill>
                <a:hlinkClick r:id="rId6"/>
              </a:rPr>
              <a:t>http://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hlinkClick r:id="rId6"/>
              </a:rPr>
              <a:t>goo.gl/Syg41N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Es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kann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von da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auch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frei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herunter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geladen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800" i="1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werden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.</a:t>
            </a:r>
            <a:endParaRPr lang="en-US" sz="800" i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</a:rPr>
              <a:t>Quellen der Daten und Bilder: 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  <a:hlinkClick r:id="rId7"/>
              </a:rPr>
              <a:t>www.teslamotors.com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  <a:hlinkClick r:id="rId8"/>
              </a:rPr>
              <a:t>www.tff-forum.de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  <a:hlinkClick r:id="rId9"/>
              </a:rPr>
              <a:t>www.teslamotorsclub.com</a:t>
            </a:r>
            <a:r>
              <a:rPr lang="de-CH" sz="800" i="1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de-CH" sz="800" i="1" smtClean="0">
                <a:solidFill>
                  <a:schemeClr val="bg1">
                    <a:lumMod val="50000"/>
                  </a:schemeClr>
                </a:solidFill>
                <a:hlinkClick r:id="rId10"/>
              </a:rPr>
              <a:t>www.goingelectric.de</a:t>
            </a:r>
            <a:r>
              <a:rPr lang="de-CH" sz="800" i="1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de-CH" sz="800" i="1" smtClean="0">
                <a:solidFill>
                  <a:schemeClr val="bg1">
                    <a:lumMod val="50000"/>
                  </a:schemeClr>
                </a:solidFill>
                <a:hlinkClick r:id="rId11"/>
              </a:rPr>
              <a:t>www.e-driver.net</a:t>
            </a:r>
            <a:r>
              <a:rPr lang="de-CH" sz="800" i="1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sz="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022622" y="2886024"/>
            <a:ext cx="578343" cy="50231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600966" y="2886024"/>
            <a:ext cx="578343" cy="50231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186738" y="2885045"/>
            <a:ext cx="581898" cy="51061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443424" y="2885045"/>
            <a:ext cx="579198" cy="503156"/>
          </a:xfrm>
          <a:prstGeom prst="rect">
            <a:avLst/>
          </a:prstGeom>
        </p:spPr>
      </p:pic>
      <p:pic>
        <p:nvPicPr>
          <p:cNvPr id="1034" name="Picture 10" descr="http://u.jimdo.com/www63/o/s58a2950c59f7e0f8/img/ied20ac1c86b3cf18/1381581255/std/image.jpg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855656" y="2885931"/>
            <a:ext cx="589622" cy="502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/>
          <p:cNvSpPr/>
          <p:nvPr/>
        </p:nvSpPr>
        <p:spPr>
          <a:xfrm>
            <a:off x="0" y="6201060"/>
            <a:ext cx="23038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i="1" dirty="0" err="1" smtClean="0">
                <a:solidFill>
                  <a:schemeClr val="bg1">
                    <a:lumMod val="50000"/>
                  </a:schemeClr>
                </a:solidFill>
              </a:rPr>
              <a:t>Bilder</a:t>
            </a: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: Copyright </a:t>
            </a:r>
            <a:r>
              <a:rPr lang="en-US" sz="700" i="1" dirty="0" err="1" smtClean="0">
                <a:solidFill>
                  <a:schemeClr val="bg1">
                    <a:lumMod val="50000"/>
                  </a:schemeClr>
                </a:solidFill>
              </a:rPr>
              <a:t>behaftet</a:t>
            </a: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!  (</a:t>
            </a:r>
            <a:r>
              <a:rPr lang="en-US" sz="700" i="1" dirty="0" err="1" smtClean="0">
                <a:solidFill>
                  <a:schemeClr val="bg1">
                    <a:lumMod val="50000"/>
                  </a:schemeClr>
                </a:solidFill>
              </a:rPr>
              <a:t>siehe</a:t>
            </a: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700" i="1" dirty="0" err="1" smtClean="0">
                <a:solidFill>
                  <a:schemeClr val="bg1">
                    <a:lumMod val="50000"/>
                  </a:schemeClr>
                </a:solidFill>
              </a:rPr>
              <a:t>entsprechende</a:t>
            </a: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700" i="1" dirty="0" err="1" smtClean="0">
                <a:solidFill>
                  <a:schemeClr val="bg1">
                    <a:lumMod val="50000"/>
                  </a:schemeClr>
                </a:solidFill>
              </a:rPr>
              <a:t>Quellen</a:t>
            </a: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b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700" i="1" dirty="0" smtClean="0">
                <a:solidFill>
                  <a:schemeClr val="bg1">
                    <a:lumMod val="50000"/>
                  </a:schemeClr>
                </a:solidFill>
              </a:rPr>
              <a:t>Handout:</a:t>
            </a:r>
            <a:endParaRPr lang="en-US" sz="7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</Words>
  <Application>Microsoft Office PowerPoint</Application>
  <PresentationFormat>A4-Papier (210x297 mm)</PresentationFormat>
  <Paragraphs>39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Office Theme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Roman Schlegel</dc:creator>
  <cp:lastModifiedBy>Roman</cp:lastModifiedBy>
  <cp:revision>124</cp:revision>
  <cp:lastPrinted>2014-07-28T20:58:37Z</cp:lastPrinted>
  <dcterms:created xsi:type="dcterms:W3CDTF">2014-07-29T05:40:56Z</dcterms:created>
  <dcterms:modified xsi:type="dcterms:W3CDTF">2014-08-24T12:25:45Z</dcterms:modified>
</cp:coreProperties>
</file>