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BC3E3E"/>
    <a:srgbClr val="323654"/>
    <a:srgbClr val="B2B2B2"/>
    <a:srgbClr val="D67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608" y="-26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25.01.2016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25.01.2016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25.01.2016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25.01.2016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25.01.2016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25.01.2016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25.01.2016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25.01.2016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25.01.2016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25.01.2016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25.01.2016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B9708-3311-2149-A02D-BFA98F482279}" type="datetimeFigureOut">
              <a:rPr lang="de-DE" smtClean="0"/>
              <a:pPr/>
              <a:t>25.01.2016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ff-forum.de/" TargetMode="External"/><Relationship Id="rId13" Type="http://schemas.openxmlformats.org/officeDocument/2006/relationships/image" Target="../media/image21.jpeg"/><Relationship Id="rId3" Type="http://schemas.openxmlformats.org/officeDocument/2006/relationships/image" Target="../media/image17.png"/><Relationship Id="rId7" Type="http://schemas.openxmlformats.org/officeDocument/2006/relationships/hyperlink" Target="http://www.teslamotors.com/" TargetMode="External"/><Relationship Id="rId12" Type="http://schemas.openxmlformats.org/officeDocument/2006/relationships/image" Target="../media/image20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oo.gl/Syg41N" TargetMode="External"/><Relationship Id="rId11" Type="http://schemas.openxmlformats.org/officeDocument/2006/relationships/hyperlink" Target="http://www.e-driver.net/" TargetMode="External"/><Relationship Id="rId5" Type="http://schemas.openxmlformats.org/officeDocument/2006/relationships/image" Target="../media/image19.png"/><Relationship Id="rId10" Type="http://schemas.openxmlformats.org/officeDocument/2006/relationships/hyperlink" Target="http://www.goingelectric.de/" TargetMode="External"/><Relationship Id="rId4" Type="http://schemas.openxmlformats.org/officeDocument/2006/relationships/image" Target="../media/image18.png"/><Relationship Id="rId9" Type="http://schemas.openxmlformats.org/officeDocument/2006/relationships/hyperlink" Target="http://www.teslamotorsclub.com/" TargetMode="External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-9890" y="2028992"/>
            <a:ext cx="9915891" cy="48398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hteck 32"/>
          <p:cNvSpPr/>
          <p:nvPr/>
        </p:nvSpPr>
        <p:spPr>
          <a:xfrm>
            <a:off x="6843653" y="0"/>
            <a:ext cx="3062347" cy="2296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7038975" cy="2252748"/>
          </a:xfrm>
          <a:prstGeom prst="rect">
            <a:avLst/>
          </a:prstGeom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489" y="2254651"/>
            <a:ext cx="1880410" cy="290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hteck 29"/>
          <p:cNvSpPr/>
          <p:nvPr/>
        </p:nvSpPr>
        <p:spPr>
          <a:xfrm>
            <a:off x="-9890" y="2254651"/>
            <a:ext cx="2842185" cy="2856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smtClean="0">
              <a:solidFill>
                <a:schemeClr val="tx1"/>
              </a:solidFill>
            </a:endParaRPr>
          </a:p>
          <a:p>
            <a:pPr algn="ctr"/>
            <a:endParaRPr lang="de-CH" dirty="0">
              <a:solidFill>
                <a:schemeClr val="tx1"/>
              </a:solidFill>
            </a:endParaRPr>
          </a:p>
          <a:p>
            <a:pPr algn="ctr"/>
            <a:endParaRPr lang="de-CH" dirty="0" smtClean="0">
              <a:solidFill>
                <a:schemeClr val="tx1"/>
              </a:solidFill>
            </a:endParaRPr>
          </a:p>
          <a:p>
            <a:pPr algn="ctr"/>
            <a:endParaRPr lang="de-CH" dirty="0">
              <a:solidFill>
                <a:schemeClr val="tx1"/>
              </a:solidFill>
            </a:endParaRPr>
          </a:p>
          <a:p>
            <a:pPr algn="ctr"/>
            <a:endParaRPr lang="de-CH" dirty="0" smtClean="0">
              <a:solidFill>
                <a:schemeClr val="tx1"/>
              </a:solidFill>
            </a:endParaRPr>
          </a:p>
          <a:p>
            <a:pPr algn="ctr"/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3" r="6404" b="2091"/>
          <a:stretch/>
        </p:blipFill>
        <p:spPr bwMode="auto">
          <a:xfrm>
            <a:off x="1548618" y="2282847"/>
            <a:ext cx="1283677" cy="2751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8" t="1" r="4688" b="2584"/>
          <a:stretch/>
        </p:blipFill>
        <p:spPr bwMode="auto">
          <a:xfrm>
            <a:off x="1560986" y="2717799"/>
            <a:ext cx="1271309" cy="231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6" r="7216" b="554"/>
          <a:stretch/>
        </p:blipFill>
        <p:spPr bwMode="auto">
          <a:xfrm>
            <a:off x="662" y="2286745"/>
            <a:ext cx="1261328" cy="2747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feld 46"/>
          <p:cNvSpPr txBox="1"/>
          <p:nvPr/>
        </p:nvSpPr>
        <p:spPr>
          <a:xfrm>
            <a:off x="-9889" y="2225317"/>
            <a:ext cx="690996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Model S</a:t>
            </a:r>
            <a:endParaRPr lang="en-US" sz="1100" b="1" i="1" dirty="0"/>
          </a:p>
        </p:txBody>
      </p:sp>
      <p:sp>
        <p:nvSpPr>
          <p:cNvPr id="53" name="Textfeld 52"/>
          <p:cNvSpPr txBox="1"/>
          <p:nvPr/>
        </p:nvSpPr>
        <p:spPr>
          <a:xfrm>
            <a:off x="287146" y="4780498"/>
            <a:ext cx="6623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50" dirty="0" smtClean="0"/>
              <a:t>€ 78’000</a:t>
            </a:r>
            <a:endParaRPr lang="en-US" sz="1050" dirty="0"/>
          </a:p>
        </p:txBody>
      </p:sp>
      <p:sp>
        <p:nvSpPr>
          <p:cNvPr id="54" name="Textfeld 53"/>
          <p:cNvSpPr txBox="1"/>
          <p:nvPr/>
        </p:nvSpPr>
        <p:spPr>
          <a:xfrm>
            <a:off x="1793396" y="4780498"/>
            <a:ext cx="7312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50" dirty="0" smtClean="0"/>
              <a:t>€ 148’600</a:t>
            </a:r>
            <a:endParaRPr lang="en-US" sz="1050" dirty="0"/>
          </a:p>
        </p:txBody>
      </p:sp>
      <p:sp>
        <p:nvSpPr>
          <p:cNvPr id="55" name="Textfeld 54"/>
          <p:cNvSpPr txBox="1"/>
          <p:nvPr/>
        </p:nvSpPr>
        <p:spPr>
          <a:xfrm>
            <a:off x="2787307" y="2225317"/>
            <a:ext cx="702216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Model X</a:t>
            </a:r>
            <a:endParaRPr lang="en-US" sz="1100" b="1" i="1" dirty="0"/>
          </a:p>
        </p:txBody>
      </p:sp>
      <p:sp>
        <p:nvSpPr>
          <p:cNvPr id="56" name="Textfeld 55"/>
          <p:cNvSpPr txBox="1"/>
          <p:nvPr/>
        </p:nvSpPr>
        <p:spPr>
          <a:xfrm>
            <a:off x="29718" y="4241166"/>
            <a:ext cx="11833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50" dirty="0" smtClean="0">
                <a:solidFill>
                  <a:schemeClr val="bg1">
                    <a:lumMod val="50000"/>
                  </a:schemeClr>
                </a:solidFill>
              </a:rPr>
              <a:t>Basismodell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</a:rPr>
              <a:t>mit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</a:rPr>
              <a:t>Grundausstattung</a:t>
            </a:r>
            <a:endParaRPr lang="de-CH" sz="105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1604955" y="4241166"/>
            <a:ext cx="11833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50" dirty="0" smtClean="0">
                <a:solidFill>
                  <a:schemeClr val="bg1">
                    <a:lumMod val="50000"/>
                  </a:schemeClr>
                </a:solidFill>
              </a:rPr>
              <a:t>Topmodell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</a:rPr>
              <a:t>mit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</a:rPr>
              <a:t>Vollausstattung</a:t>
            </a:r>
            <a:endParaRPr lang="de-CH" sz="105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0" y="17640"/>
            <a:ext cx="4017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Tesla Model S Praxis-Infos für Europa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4464326" y="48418"/>
            <a:ext cx="2505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Zusammengestellt von Tesla Fahrern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Stand: </a:t>
            </a:r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Januar 2016</a:t>
            </a:r>
            <a:endParaRPr lang="de-CH" sz="1200" b="1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</a:t>
            </a:r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1.6</a:t>
            </a:r>
            <a:endParaRPr lang="de-CH" sz="1200" b="1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 Edition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-9890" y="323957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(alle Angaben ohne Gewähr)</a:t>
            </a:r>
          </a:p>
        </p:txBody>
      </p:sp>
      <p:sp>
        <p:nvSpPr>
          <p:cNvPr id="35" name="Rechteck 34"/>
          <p:cNvSpPr/>
          <p:nvPr/>
        </p:nvSpPr>
        <p:spPr>
          <a:xfrm>
            <a:off x="8512258" y="1392208"/>
            <a:ext cx="1401712" cy="54766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35"/>
          <p:cNvSpPr/>
          <p:nvPr/>
        </p:nvSpPr>
        <p:spPr>
          <a:xfrm>
            <a:off x="7124148" y="0"/>
            <a:ext cx="2781852" cy="21678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19" descr="model-s-app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45672" y="2167890"/>
            <a:ext cx="1337309" cy="2173313"/>
          </a:xfrm>
          <a:prstGeom prst="rect">
            <a:avLst/>
          </a:prstGeom>
        </p:spPr>
      </p:pic>
      <p:pic>
        <p:nvPicPr>
          <p:cNvPr id="39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5672" y="4377585"/>
            <a:ext cx="1340104" cy="2099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fik 4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74826" y="3478378"/>
            <a:ext cx="1189253" cy="97053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3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5672" y="28783"/>
            <a:ext cx="1337310" cy="2096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74948" y="27908"/>
            <a:ext cx="1337310" cy="210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feld 47"/>
          <p:cNvSpPr txBox="1"/>
          <p:nvPr/>
        </p:nvSpPr>
        <p:spPr>
          <a:xfrm>
            <a:off x="8512258" y="6607893"/>
            <a:ext cx="892974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Mobile App</a:t>
            </a:r>
            <a:endParaRPr lang="en-US" sz="1100" b="1" i="1" dirty="0"/>
          </a:p>
        </p:txBody>
      </p:sp>
      <p:sp>
        <p:nvSpPr>
          <p:cNvPr id="49" name="Rechteck 48"/>
          <p:cNvSpPr/>
          <p:nvPr/>
        </p:nvSpPr>
        <p:spPr>
          <a:xfrm>
            <a:off x="4612830" y="2209800"/>
            <a:ext cx="3675984" cy="46496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11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850"/>
          <a:stretch/>
        </p:blipFill>
        <p:spPr bwMode="auto">
          <a:xfrm>
            <a:off x="4621974" y="2219325"/>
            <a:ext cx="3653270" cy="356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feld 50"/>
          <p:cNvSpPr txBox="1"/>
          <p:nvPr/>
        </p:nvSpPr>
        <p:spPr>
          <a:xfrm>
            <a:off x="4621974" y="2225316"/>
            <a:ext cx="1053274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err="1" smtClean="0"/>
              <a:t>Superchargers</a:t>
            </a:r>
            <a:endParaRPr lang="en-US" sz="1100" b="1" i="1" dirty="0"/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21974" y="5644223"/>
            <a:ext cx="3653270" cy="1203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629" y="1695323"/>
            <a:ext cx="2134561" cy="4725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8488" t="-4068" r="1874" b="-2192"/>
          <a:stretch/>
        </p:blipFill>
        <p:spPr bwMode="auto">
          <a:xfrm>
            <a:off x="7620" y="5111494"/>
            <a:ext cx="4511239" cy="173509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</p:pic>
      <p:sp>
        <p:nvSpPr>
          <p:cNvPr id="14" name="TextBox 10"/>
          <p:cNvSpPr txBox="1"/>
          <p:nvPr/>
        </p:nvSpPr>
        <p:spPr>
          <a:xfrm>
            <a:off x="0" y="5289187"/>
            <a:ext cx="13181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Gesamtkosten bei einem Abschreibungszeitraum von 8 Jahren im Vergleich zu einem Verbrenner aus der oberen Mittelklasse</a:t>
            </a:r>
            <a:endParaRPr lang="de-DE" sz="700" i="1" dirty="0">
              <a:solidFill>
                <a:srgbClr val="800000"/>
              </a:solidFill>
            </a:endParaRP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716951"/>
              </p:ext>
            </p:extLst>
          </p:nvPr>
        </p:nvGraphicFramePr>
        <p:xfrm>
          <a:off x="38385" y="5997207"/>
          <a:ext cx="1241425" cy="70675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28953"/>
                <a:gridCol w="912472"/>
              </a:tblGrid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Jahre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30000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km pro Jahr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1.3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€. </a:t>
                      </a:r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 liter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liter pro 100km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0.23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€ </a:t>
                      </a:r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 kWh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kWh pro 100km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</a:tbl>
          </a:graphicData>
        </a:graphic>
      </p:graphicFrame>
      <p:sp>
        <p:nvSpPr>
          <p:cNvPr id="27" name="TextBox 10"/>
          <p:cNvSpPr txBox="1"/>
          <p:nvPr/>
        </p:nvSpPr>
        <p:spPr>
          <a:xfrm>
            <a:off x="3646755" y="5783979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rgbClr val="BC3E3E"/>
                </a:solidFill>
              </a:rPr>
              <a:t>*</a:t>
            </a:r>
            <a:endParaRPr lang="de-DE" sz="700" dirty="0">
              <a:solidFill>
                <a:srgbClr val="BC3E3E"/>
              </a:solidFill>
            </a:endParaRPr>
          </a:p>
        </p:txBody>
      </p:sp>
      <p:sp>
        <p:nvSpPr>
          <p:cNvPr id="28" name="TextBox 10"/>
          <p:cNvSpPr txBox="1"/>
          <p:nvPr/>
        </p:nvSpPr>
        <p:spPr>
          <a:xfrm>
            <a:off x="66310" y="5920202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</a:rPr>
              <a:t>*</a:t>
            </a:r>
            <a:endParaRPr lang="de-DE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4145" y="5112749"/>
            <a:ext cx="617258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Kosten</a:t>
            </a:r>
            <a:endParaRPr lang="en-US" sz="1100" b="1" i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0"/>
          <a:stretch/>
        </p:blipFill>
        <p:spPr bwMode="auto">
          <a:xfrm>
            <a:off x="1242941" y="5171232"/>
            <a:ext cx="3256868" cy="16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http://insideevs.com/wp-content/uploads/2015/02/tesla-supercharger-europ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465" b="3120"/>
          <a:stretch/>
        </p:blipFill>
        <p:spPr bwMode="auto">
          <a:xfrm>
            <a:off x="-10549" y="-47625"/>
            <a:ext cx="6308483" cy="413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5819775" y="7620"/>
            <a:ext cx="4086358" cy="40797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770398"/>
              </p:ext>
            </p:extLst>
          </p:nvPr>
        </p:nvGraphicFramePr>
        <p:xfrm>
          <a:off x="5819775" y="3139880"/>
          <a:ext cx="4086357" cy="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033"/>
                <a:gridCol w="576072"/>
                <a:gridCol w="539496"/>
                <a:gridCol w="557784"/>
                <a:gridCol w="557784"/>
                <a:gridCol w="530352"/>
                <a:gridCol w="679836"/>
              </a:tblGrid>
              <a:tr h="0"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T13 / Schuko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Caravan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CEE16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Typ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err="1" smtClean="0">
                          <a:solidFill>
                            <a:schemeClr val="tx1"/>
                          </a:solidFill>
                        </a:rPr>
                        <a:t>Chademo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err="1" smtClean="0">
                          <a:solidFill>
                            <a:schemeClr val="tx1"/>
                          </a:solidFill>
                        </a:rPr>
                        <a:t>Supercharger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Installation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Überall vorhanden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400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- 1500 </a:t>
                      </a:r>
                      <a:b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EUR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500 - 1500 EUR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1500 - 6000 EUR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über 20’000</a:t>
                      </a:r>
                    </a:p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EUR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(im Auto-Kaufpreis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inklusive)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957"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Strombezug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pro kWh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pro kWh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pro kWh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oft gratis oder Parkgebühr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Flatrate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(im Auto-Kaufpreis inklusive)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7"/>
          <a:stretch/>
        </p:blipFill>
        <p:spPr bwMode="auto">
          <a:xfrm>
            <a:off x="6007608" y="75495"/>
            <a:ext cx="3845928" cy="321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554" y="4336092"/>
            <a:ext cx="3393550" cy="2263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790789" y="289742"/>
            <a:ext cx="171217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Wie lange dauert es, </a:t>
            </a:r>
          </a:p>
          <a:p>
            <a:r>
              <a:rPr lang="de-DE" sz="10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100km Reichweite </a:t>
            </a:r>
            <a:r>
              <a:rPr lang="de-DE" sz="1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zu laden?</a:t>
            </a:r>
            <a:endParaRPr lang="de-DE" sz="1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30" name="Picture 6" descr="http://upload.wikimedia.org/wikipedia/commons/d/da/CC-BY-NC-icon-88x3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865" y="6504599"/>
            <a:ext cx="90805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eck 12"/>
          <p:cNvSpPr/>
          <p:nvPr/>
        </p:nvSpPr>
        <p:spPr>
          <a:xfrm>
            <a:off x="985679" y="6382892"/>
            <a:ext cx="483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Die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Diskussion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zu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diesem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Handout: 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hlinkClick r:id="rId6"/>
              </a:rPr>
              <a:t>http://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hlinkClick r:id="rId6"/>
              </a:rPr>
              <a:t>goo.gl/Syg41N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Es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kann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von da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auch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frei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herunter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geladen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werden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.</a:t>
            </a:r>
            <a:endParaRPr lang="en-US" sz="8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Quellen der Daten und Bilder: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7"/>
              </a:rPr>
              <a:t>www.teslamotors.com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8"/>
              </a:rPr>
              <a:t>www.tff-forum.de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9"/>
              </a:rPr>
              <a:t>www.teslamotorsclub.com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10"/>
              </a:rPr>
              <a:t>www.goingelectric.de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11"/>
              </a:rPr>
              <a:t>www.e-driver.net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0" y="6124860"/>
            <a:ext cx="230383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Bilder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: Copyright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behaftet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!  (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siehe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entsprechende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Quellen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b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en-US" sz="7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Handout:</a:t>
            </a:r>
            <a:endParaRPr lang="en-US" sz="700" dirty="0"/>
          </a:p>
        </p:txBody>
      </p:sp>
      <p:sp>
        <p:nvSpPr>
          <p:cNvPr id="24" name="Textfeld 23"/>
          <p:cNvSpPr txBox="1"/>
          <p:nvPr/>
        </p:nvSpPr>
        <p:spPr>
          <a:xfrm>
            <a:off x="5819775" y="25908"/>
            <a:ext cx="747100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Aufladen</a:t>
            </a:r>
            <a:endParaRPr lang="en-US" sz="1100" b="1" i="1" dirty="0"/>
          </a:p>
        </p:txBody>
      </p:sp>
      <p:sp>
        <p:nvSpPr>
          <p:cNvPr id="25" name="Textfeld 24"/>
          <p:cNvSpPr txBox="1"/>
          <p:nvPr/>
        </p:nvSpPr>
        <p:spPr>
          <a:xfrm>
            <a:off x="5819775" y="4153727"/>
            <a:ext cx="888165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Kofferraum</a:t>
            </a:r>
            <a:endParaRPr lang="en-US" sz="1100" b="1" i="1" dirty="0"/>
          </a:p>
        </p:txBody>
      </p:sp>
      <p:sp>
        <p:nvSpPr>
          <p:cNvPr id="26" name="Textfeld 25"/>
          <p:cNvSpPr txBox="1"/>
          <p:nvPr/>
        </p:nvSpPr>
        <p:spPr>
          <a:xfrm>
            <a:off x="-4891" y="4153726"/>
            <a:ext cx="971521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Konstruktion</a:t>
            </a:r>
            <a:endParaRPr lang="en-US" sz="1100" b="1" i="1" dirty="0"/>
          </a:p>
        </p:txBody>
      </p:sp>
      <p:sp>
        <p:nvSpPr>
          <p:cNvPr id="27" name="Textfeld 26"/>
          <p:cNvSpPr txBox="1"/>
          <p:nvPr/>
        </p:nvSpPr>
        <p:spPr>
          <a:xfrm>
            <a:off x="0" y="0"/>
            <a:ext cx="997169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err="1" smtClean="0"/>
              <a:t>Supercharger</a:t>
            </a:r>
            <a:endParaRPr lang="en-US" sz="1100" b="1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5676" y="716525"/>
            <a:ext cx="3994099" cy="1866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039" y="4432058"/>
            <a:ext cx="6116275" cy="1513611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5519236" y="4331955"/>
            <a:ext cx="593000" cy="200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229" y="5953125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4016631" y="6044969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b="1" dirty="0" smtClean="0"/>
              <a:t>Tesla Forum – Essentials </a:t>
            </a:r>
            <a:r>
              <a:rPr lang="de-CH" sz="1100" b="1" dirty="0" smtClean="0">
                <a:sym typeface="Wingdings" panose="05000000000000000000" pitchFamily="2" charset="2"/>
              </a:rPr>
              <a:t> 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911217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A4-Papier (210x297 mm)</PresentationFormat>
  <Paragraphs>67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Roman Schlegel</dc:creator>
  <cp:lastModifiedBy>Roman</cp:lastModifiedBy>
  <cp:revision>166</cp:revision>
  <cp:lastPrinted>2014-07-28T20:58:37Z</cp:lastPrinted>
  <dcterms:created xsi:type="dcterms:W3CDTF">2014-07-29T05:40:56Z</dcterms:created>
  <dcterms:modified xsi:type="dcterms:W3CDTF">2016-01-25T21:32:43Z</dcterms:modified>
</cp:coreProperties>
</file>