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clrMru>
    <a:srgbClr val="BC3E3E"/>
    <a:srgbClr val="323654"/>
    <a:srgbClr val="B2B2B2"/>
    <a:srgbClr val="D67F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912" y="-9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30.07.2014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30.07.2014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30.07.2014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30.07.2014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30.07.2014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30.07.2014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30.07.2014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30.07.2014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30.07.2014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30.07.2014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30.07.2014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B9708-3311-2149-A02D-BFA98F482279}" type="datetimeFigureOut">
              <a:rPr lang="de-DE" smtClean="0"/>
              <a:pPr/>
              <a:t>30.07.2014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hyperlink" Target="http://www.teslamotors.com/" TargetMode="External"/><Relationship Id="rId18" Type="http://schemas.openxmlformats.org/officeDocument/2006/relationships/image" Target="../media/image20.png"/><Relationship Id="rId3" Type="http://schemas.openxmlformats.org/officeDocument/2006/relationships/image" Target="../media/image13.png"/><Relationship Id="rId21" Type="http://schemas.openxmlformats.org/officeDocument/2006/relationships/image" Target="../media/image23.png"/><Relationship Id="rId7" Type="http://schemas.microsoft.com/office/2007/relationships/hdphoto" Target="../media/hdphoto2.wdp"/><Relationship Id="rId12" Type="http://schemas.openxmlformats.org/officeDocument/2006/relationships/hyperlink" Target="http://goo.gl/Syg41N" TargetMode="External"/><Relationship Id="rId17" Type="http://schemas.openxmlformats.org/officeDocument/2006/relationships/hyperlink" Target="http://www.e-driver-net/" TargetMode="External"/><Relationship Id="rId2" Type="http://schemas.openxmlformats.org/officeDocument/2006/relationships/image" Target="../media/image12.png"/><Relationship Id="rId16" Type="http://schemas.openxmlformats.org/officeDocument/2006/relationships/hyperlink" Target="http://www.goingelectric.de/" TargetMode="External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5" Type="http://schemas.openxmlformats.org/officeDocument/2006/relationships/hyperlink" Target="http://www.teslamotorsclub.com/" TargetMode="External"/><Relationship Id="rId10" Type="http://schemas.openxmlformats.org/officeDocument/2006/relationships/image" Target="../media/image18.jpeg"/><Relationship Id="rId19" Type="http://schemas.openxmlformats.org/officeDocument/2006/relationships/image" Target="../media/image21.png"/><Relationship Id="rId4" Type="http://schemas.microsoft.com/office/2007/relationships/hdphoto" Target="../media/hdphoto1.wdp"/><Relationship Id="rId9" Type="http://schemas.openxmlformats.org/officeDocument/2006/relationships/image" Target="../media/image17.png"/><Relationship Id="rId14" Type="http://schemas.openxmlformats.org/officeDocument/2006/relationships/hyperlink" Target="http://www.tff-forum.de/" TargetMode="External"/><Relationship Id="rId22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6843653" y="-61912"/>
            <a:ext cx="3062347" cy="23583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3744686" y="2028992"/>
            <a:ext cx="6161315" cy="48398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7038975" cy="2252748"/>
          </a:xfrm>
          <a:prstGeom prst="rect">
            <a:avLst/>
          </a:prstGeom>
        </p:spPr>
      </p:pic>
      <p:pic>
        <p:nvPicPr>
          <p:cNvPr id="12" name="Picture 11" descr="Bildschirmfoto 2014-07-28 um 21.58.4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20779"/>
            <a:ext cx="4384167" cy="3503105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951" t="-4627" b="-5426"/>
          <a:stretch/>
        </p:blipFill>
        <p:spPr bwMode="auto">
          <a:xfrm>
            <a:off x="0" y="5254150"/>
            <a:ext cx="4376281" cy="161468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</p:pic>
      <p:sp>
        <p:nvSpPr>
          <p:cNvPr id="22" name="Rechteck 21"/>
          <p:cNvSpPr/>
          <p:nvPr/>
        </p:nvSpPr>
        <p:spPr>
          <a:xfrm>
            <a:off x="8467725" y="1392208"/>
            <a:ext cx="1427957" cy="54766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/>
          <p:cNvSpPr/>
          <p:nvPr/>
        </p:nvSpPr>
        <p:spPr>
          <a:xfrm>
            <a:off x="7038975" y="-61913"/>
            <a:ext cx="2867025" cy="22298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4555680" y="2209800"/>
            <a:ext cx="3675984" cy="464966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40300" y="3844437"/>
            <a:ext cx="3234870" cy="2838603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85"/>
          <a:stretch/>
        </p:blipFill>
        <p:spPr>
          <a:xfrm>
            <a:off x="4616450" y="2291715"/>
            <a:ext cx="3509841" cy="1904220"/>
          </a:xfrm>
          <a:prstGeom prst="rect">
            <a:avLst/>
          </a:prstGeom>
        </p:spPr>
      </p:pic>
      <p:pic>
        <p:nvPicPr>
          <p:cNvPr id="20" name="Picture 19" descr="model-s-app.jp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15175" y="-20379"/>
            <a:ext cx="2790825" cy="2139663"/>
          </a:xfrm>
          <a:prstGeom prst="rect">
            <a:avLst/>
          </a:prstGeom>
        </p:spPr>
      </p:pic>
      <p:sp>
        <p:nvSpPr>
          <p:cNvPr id="14" name="TextBox 10"/>
          <p:cNvSpPr txBox="1"/>
          <p:nvPr/>
        </p:nvSpPr>
        <p:spPr>
          <a:xfrm>
            <a:off x="0" y="5289187"/>
            <a:ext cx="131819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i="1" dirty="0" smtClean="0">
                <a:solidFill>
                  <a:srgbClr val="800000"/>
                </a:solidFill>
              </a:rPr>
              <a:t>Gesamtkosten bei einem Abschreibungszeitraum von 8 Jahren im Vergleich zu einem Verbrenner aus der oberen Mittelklasse</a:t>
            </a:r>
            <a:endParaRPr lang="de-DE" sz="700" i="1" dirty="0">
              <a:solidFill>
                <a:srgbClr val="800000"/>
              </a:solidFill>
            </a:endParaRPr>
          </a:p>
        </p:txBody>
      </p:sp>
      <p:pic>
        <p:nvPicPr>
          <p:cNvPr id="19" name="Picture 18" descr="model-s-app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521758" y="4509965"/>
            <a:ext cx="1330569" cy="2283287"/>
          </a:xfrm>
          <a:prstGeom prst="rect">
            <a:avLst/>
          </a:prstGeom>
        </p:spPr>
      </p:pic>
      <p:pic>
        <p:nvPicPr>
          <p:cNvPr id="15" name="Picture 19" descr="model-s-app.jp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12258" y="2167890"/>
            <a:ext cx="1338889" cy="217841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75717" y="3694105"/>
            <a:ext cx="1189253" cy="970537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223555"/>
              </p:ext>
            </p:extLst>
          </p:nvPr>
        </p:nvGraphicFramePr>
        <p:xfrm>
          <a:off x="38385" y="5997207"/>
          <a:ext cx="1241425" cy="706755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28953"/>
                <a:gridCol w="912472"/>
              </a:tblGrid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8</a:t>
                      </a:r>
                      <a:endParaRPr lang="en-US" sz="600" b="0" i="1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Jahre</a:t>
                      </a:r>
                      <a:endParaRPr lang="en-US" sz="6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20000</a:t>
                      </a:r>
                      <a:endParaRPr lang="en-US" sz="600" b="0" i="1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km pro Jahr</a:t>
                      </a:r>
                      <a:endParaRPr lang="en-US" sz="6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1.3</a:t>
                      </a:r>
                      <a:endParaRPr lang="en-US" sz="600" b="0" i="1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€. </a:t>
                      </a:r>
                      <a:r>
                        <a:rPr lang="en-US" sz="600" i="1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pro liter</a:t>
                      </a:r>
                      <a:endParaRPr lang="en-US" sz="600" b="0" i="1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7</a:t>
                      </a:r>
                      <a:endParaRPr lang="en-US" sz="6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liter pro 100km</a:t>
                      </a:r>
                      <a:endParaRPr lang="en-US" sz="600" b="0" i="1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0.17</a:t>
                      </a:r>
                      <a:endParaRPr lang="en-US" sz="600" b="0" i="1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€ </a:t>
                      </a:r>
                      <a:r>
                        <a:rPr lang="en-US" sz="600" i="1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pro kWh</a:t>
                      </a:r>
                      <a:endParaRPr lang="en-US" sz="600" b="0" i="1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23</a:t>
                      </a:r>
                      <a:endParaRPr lang="en-US" sz="6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kWh pro 100km</a:t>
                      </a:r>
                      <a:endParaRPr lang="en-US" sz="600" b="0" i="1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0" y="17640"/>
            <a:ext cx="4017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Tesla Model S Praxis-Infos für Europa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4464390" y="48418"/>
            <a:ext cx="2505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Zusammengestellt von Tesla Fahrern</a:t>
            </a:r>
          </a:p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Stand: Juli 2014</a:t>
            </a:r>
          </a:p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 0.3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6310" y="4930985"/>
            <a:ext cx="11641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75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440</a:t>
            </a:r>
            <a:r>
              <a:rPr lang="de-CH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CH" sz="75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Nm</a:t>
            </a:r>
            <a:r>
              <a:rPr lang="de-CH" sz="7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Drehmoment </a:t>
            </a:r>
            <a:br>
              <a:rPr lang="de-CH" sz="7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CH" sz="7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(0-5900U/min)</a:t>
            </a:r>
            <a:endParaRPr lang="en-US" sz="7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1523634" y="4930985"/>
            <a:ext cx="11641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75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440</a:t>
            </a:r>
            <a:r>
              <a:rPr lang="de-CH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CH" sz="75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Nm</a:t>
            </a:r>
            <a:r>
              <a:rPr lang="de-CH" sz="7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Drehmoment </a:t>
            </a:r>
            <a:br>
              <a:rPr lang="de-CH" sz="7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CH" sz="7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(0-5900U/min)</a:t>
            </a:r>
            <a:endParaRPr lang="en-US" sz="7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2971432" y="4930985"/>
            <a:ext cx="11641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75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600</a:t>
            </a:r>
            <a:r>
              <a:rPr lang="de-CH" sz="750" b="1" dirty="0" smtClean="0"/>
              <a:t> </a:t>
            </a:r>
            <a:r>
              <a:rPr lang="de-CH" sz="75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Nm</a:t>
            </a:r>
            <a:r>
              <a:rPr lang="de-CH" sz="7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Drehmoment </a:t>
            </a:r>
            <a:br>
              <a:rPr lang="de-CH" sz="7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CH" sz="7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(0-5300U/min)</a:t>
            </a:r>
            <a:endParaRPr lang="en-US" sz="7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8" name="Grafik 37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473"/>
          <a:stretch/>
        </p:blipFill>
        <p:spPr>
          <a:xfrm>
            <a:off x="4808984" y="6534150"/>
            <a:ext cx="3366186" cy="28628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05512" y="4179373"/>
            <a:ext cx="551607" cy="241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feld 40"/>
          <p:cNvSpPr txBox="1"/>
          <p:nvPr/>
        </p:nvSpPr>
        <p:spPr>
          <a:xfrm>
            <a:off x="-9890" y="323957"/>
            <a:ext cx="2010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(alle Angaben ohne Gewähr)</a:t>
            </a:r>
          </a:p>
        </p:txBody>
      </p:sp>
      <p:sp>
        <p:nvSpPr>
          <p:cNvPr id="27" name="TextBox 10"/>
          <p:cNvSpPr txBox="1"/>
          <p:nvPr/>
        </p:nvSpPr>
        <p:spPr>
          <a:xfrm>
            <a:off x="3677235" y="5782074"/>
            <a:ext cx="2682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 smtClean="0">
                <a:solidFill>
                  <a:srgbClr val="BC3E3E"/>
                </a:solidFill>
              </a:rPr>
              <a:t>*</a:t>
            </a:r>
            <a:endParaRPr lang="de-DE" sz="700" dirty="0">
              <a:solidFill>
                <a:srgbClr val="BC3E3E"/>
              </a:solidFill>
            </a:endParaRPr>
          </a:p>
        </p:txBody>
      </p:sp>
      <p:sp>
        <p:nvSpPr>
          <p:cNvPr id="28" name="TextBox 10"/>
          <p:cNvSpPr txBox="1"/>
          <p:nvPr/>
        </p:nvSpPr>
        <p:spPr>
          <a:xfrm>
            <a:off x="66310" y="5920202"/>
            <a:ext cx="2682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 smtClean="0">
                <a:solidFill>
                  <a:schemeClr val="bg1">
                    <a:lumMod val="65000"/>
                  </a:schemeClr>
                </a:solidFill>
              </a:rPr>
              <a:t>*</a:t>
            </a:r>
            <a:endParaRPr lang="de-DE" sz="7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pieren 22"/>
          <p:cNvGrpSpPr/>
          <p:nvPr/>
        </p:nvGrpSpPr>
        <p:grpSpPr>
          <a:xfrm>
            <a:off x="6425386" y="4506094"/>
            <a:ext cx="3421763" cy="2214301"/>
            <a:chOff x="7049081" y="5141116"/>
            <a:chExt cx="2815649" cy="1552900"/>
          </a:xfrm>
        </p:grpSpPr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7970" y="5736991"/>
              <a:ext cx="1599681" cy="95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254938" y="5199708"/>
              <a:ext cx="985852" cy="1397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7836715" y="5407162"/>
              <a:ext cx="380411" cy="309085"/>
            </a:xfrm>
            <a:prstGeom prst="rect">
              <a:avLst/>
            </a:prstGeom>
          </p:spPr>
        </p:pic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98264" l="0" r="100000">
                          <a14:foregroundMark x1="14364" y1="21528" x2="14364" y2="21528"/>
                          <a14:foregroundMark x1="18364" y1="6944" x2="18364" y2="6944"/>
                          <a14:foregroundMark x1="16909" y1="8333" x2="16909" y2="8333"/>
                          <a14:foregroundMark x1="15091" y1="11111" x2="15091" y2="11111"/>
                          <a14:foregroundMark x1="14909" y1="14931" x2="14909" y2="14931"/>
                          <a14:foregroundMark x1="13091" y1="20486" x2="13091" y2="20486"/>
                          <a14:foregroundMark x1="13091" y1="27083" x2="13091" y2="27083"/>
                          <a14:foregroundMark x1="12364" y1="23611" x2="12364" y2="23611"/>
                          <a14:foregroundMark x1="12000" y1="27778" x2="12000" y2="27778"/>
                          <a14:foregroundMark x1="12000" y1="30208" x2="12000" y2="30208"/>
                          <a14:foregroundMark x1="11636" y1="45486" x2="11636" y2="45486"/>
                          <a14:foregroundMark x1="4727" y1="61458" x2="4727" y2="61458"/>
                          <a14:foregroundMark x1="49818" y1="33333" x2="49818" y2="33333"/>
                          <a14:foregroundMark x1="55636" y1="36806" x2="55636" y2="36806"/>
                          <a14:foregroundMark x1="55636" y1="38889" x2="55636" y2="38889"/>
                          <a14:foregroundMark x1="56545" y1="38194" x2="56545" y2="38194"/>
                          <a14:foregroundMark x1="52364" y1="36111" x2="52364" y2="36111"/>
                          <a14:foregroundMark x1="51455" y1="34722" x2="51455" y2="34722"/>
                          <a14:foregroundMark x1="88000" y1="74306" x2="88000" y2="74306"/>
                          <a14:foregroundMark x1="79273" y1="56250" x2="79273" y2="56250"/>
                          <a14:foregroundMark x1="77091" y1="55903" x2="77091" y2="55903"/>
                          <a14:foregroundMark x1="75818" y1="54167" x2="75818" y2="54167"/>
                          <a14:foregroundMark x1="74000" y1="53819" x2="74000" y2="53819"/>
                          <a14:foregroundMark x1="52182" y1="79167" x2="52182" y2="79167"/>
                          <a14:foregroundMark x1="54727" y1="79167" x2="54727" y2="79167"/>
                          <a14:foregroundMark x1="53636" y1="80903" x2="53636" y2="80903"/>
                          <a14:foregroundMark x1="42182" y1="25694" x2="42182" y2="25694"/>
                        </a14:backgroundRemoval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65836" y="6009713"/>
              <a:ext cx="1129246" cy="545828"/>
            </a:xfrm>
            <a:prstGeom prst="rect">
              <a:avLst/>
            </a:prstGeom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8269354" y="5421742"/>
              <a:ext cx="1409632" cy="23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Pfeil nach rechts 8"/>
            <p:cNvSpPr/>
            <p:nvPr/>
          </p:nvSpPr>
          <p:spPr>
            <a:xfrm>
              <a:off x="7493990" y="5491082"/>
              <a:ext cx="378388" cy="116972"/>
            </a:xfrm>
            <a:prstGeom prst="rightArrow">
              <a:avLst/>
            </a:prstGeom>
            <a:solidFill>
              <a:srgbClr val="B2B2B2">
                <a:alpha val="70980"/>
              </a:srgbClr>
            </a:solidFill>
            <a:ln>
              <a:solidFill>
                <a:srgbClr val="323654">
                  <a:alpha val="63922"/>
                </a:srgb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Pfeil nach rechts 27"/>
            <p:cNvSpPr/>
            <p:nvPr/>
          </p:nvSpPr>
          <p:spPr>
            <a:xfrm>
              <a:off x="7493990" y="6157016"/>
              <a:ext cx="378388" cy="116972"/>
            </a:xfrm>
            <a:prstGeom prst="rightArrow">
              <a:avLst/>
            </a:prstGeom>
            <a:solidFill>
              <a:srgbClr val="B2B2B2">
                <a:alpha val="70980"/>
              </a:srgbClr>
            </a:solidFill>
            <a:ln>
              <a:solidFill>
                <a:srgbClr val="323654">
                  <a:alpha val="63922"/>
                </a:srgb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10"/>
            <p:cNvSpPr txBox="1"/>
            <p:nvPr/>
          </p:nvSpPr>
          <p:spPr>
            <a:xfrm rot="16200000">
              <a:off x="6868955" y="5386057"/>
              <a:ext cx="702152" cy="3418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900" i="1" dirty="0" smtClean="0">
                  <a:solidFill>
                    <a:srgbClr val="800000"/>
                  </a:solidFill>
                </a:rPr>
                <a:t>Tesla Model S</a:t>
              </a:r>
            </a:p>
            <a:p>
              <a:pPr algn="ctr"/>
              <a:r>
                <a:rPr lang="de-DE" sz="600" i="1" dirty="0" smtClean="0">
                  <a:solidFill>
                    <a:srgbClr val="800000"/>
                  </a:solidFill>
                </a:rPr>
                <a:t>Motor: 440 </a:t>
              </a:r>
              <a:r>
                <a:rPr lang="de-DE" sz="600" i="1" dirty="0" err="1" smtClean="0">
                  <a:solidFill>
                    <a:srgbClr val="800000"/>
                  </a:solidFill>
                </a:rPr>
                <a:t>Nm</a:t>
              </a:r>
              <a:endParaRPr lang="de-DE" sz="600" i="1" dirty="0" smtClean="0">
                <a:solidFill>
                  <a:srgbClr val="800000"/>
                </a:solidFill>
              </a:endParaRPr>
            </a:p>
            <a:p>
              <a:pPr algn="ctr"/>
              <a:r>
                <a:rPr lang="de-DE" sz="600" i="1" dirty="0" smtClean="0">
                  <a:solidFill>
                    <a:srgbClr val="800000"/>
                  </a:solidFill>
                </a:rPr>
                <a:t>Getriebe: 9.73 : 1</a:t>
              </a:r>
              <a:endParaRPr lang="de-DE" sz="600" i="1" dirty="0">
                <a:solidFill>
                  <a:srgbClr val="800000"/>
                </a:solidFill>
              </a:endParaRPr>
            </a:p>
          </p:txBody>
        </p:sp>
        <p:sp>
          <p:nvSpPr>
            <p:cNvPr id="36" name="TextBox 10"/>
            <p:cNvSpPr txBox="1"/>
            <p:nvPr/>
          </p:nvSpPr>
          <p:spPr>
            <a:xfrm rot="16200000">
              <a:off x="6810822" y="6065201"/>
              <a:ext cx="828741" cy="3418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i="1" dirty="0" smtClean="0">
                  <a:solidFill>
                    <a:srgbClr val="800000"/>
                  </a:solidFill>
                </a:rPr>
                <a:t>Verbrenner (V10)</a:t>
              </a:r>
              <a:endParaRPr lang="de-DE" sz="700" i="1" dirty="0" smtClean="0">
                <a:solidFill>
                  <a:srgbClr val="800000"/>
                </a:solidFill>
              </a:endParaRPr>
            </a:p>
            <a:p>
              <a:pPr algn="ctr"/>
              <a:r>
                <a:rPr lang="de-DE" sz="600" i="1" dirty="0" smtClean="0">
                  <a:solidFill>
                    <a:srgbClr val="800000"/>
                  </a:solidFill>
                </a:rPr>
                <a:t>Motor: 550 </a:t>
              </a:r>
              <a:r>
                <a:rPr lang="de-DE" sz="600" i="1" dirty="0" err="1" smtClean="0">
                  <a:solidFill>
                    <a:srgbClr val="800000"/>
                  </a:solidFill>
                </a:rPr>
                <a:t>Nm</a:t>
              </a:r>
              <a:endParaRPr lang="de-DE" sz="600" i="1" dirty="0" smtClean="0">
                <a:solidFill>
                  <a:srgbClr val="800000"/>
                </a:solidFill>
              </a:endParaRPr>
            </a:p>
            <a:p>
              <a:pPr algn="ctr"/>
              <a:r>
                <a:rPr lang="de-DE" sz="600" i="1" dirty="0" smtClean="0">
                  <a:solidFill>
                    <a:srgbClr val="800000"/>
                  </a:solidFill>
                </a:rPr>
                <a:t>Getriebe: 1. Gang = 4.171 : 1</a:t>
              </a:r>
              <a:endParaRPr lang="de-DE" sz="600" i="1" dirty="0">
                <a:solidFill>
                  <a:srgbClr val="800000"/>
                </a:solidFill>
              </a:endParaRPr>
            </a:p>
          </p:txBody>
        </p:sp>
        <p:sp>
          <p:nvSpPr>
            <p:cNvPr id="37" name="TextBox 10"/>
            <p:cNvSpPr txBox="1"/>
            <p:nvPr/>
          </p:nvSpPr>
          <p:spPr>
            <a:xfrm>
              <a:off x="7181859" y="5141116"/>
              <a:ext cx="2682871" cy="1403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r>
                <a:rPr lang="de-DE" sz="700" i="1" dirty="0" smtClean="0">
                  <a:solidFill>
                    <a:srgbClr val="800000"/>
                  </a:solidFill>
                </a:rPr>
                <a:t>Maximales Drehmoment: 0 - 5900 </a:t>
              </a:r>
              <a:r>
                <a:rPr lang="de-DE" sz="700" i="1" smtClean="0">
                  <a:solidFill>
                    <a:srgbClr val="800000"/>
                  </a:solidFill>
                </a:rPr>
                <a:t>U/min (entspricht 0 </a:t>
              </a:r>
              <a:r>
                <a:rPr lang="de-DE" sz="700" i="1" dirty="0" smtClean="0">
                  <a:solidFill>
                    <a:srgbClr val="800000"/>
                  </a:solidFill>
                </a:rPr>
                <a:t>bis ca. 120 km/h)</a:t>
              </a:r>
              <a:endParaRPr lang="de-DE" sz="600" i="1" dirty="0">
                <a:solidFill>
                  <a:srgbClr val="800000"/>
                </a:solidFill>
              </a:endParaRPr>
            </a:p>
          </p:txBody>
        </p:sp>
        <p:sp>
          <p:nvSpPr>
            <p:cNvPr id="47" name="TextBox 10"/>
            <p:cNvSpPr txBox="1"/>
            <p:nvPr/>
          </p:nvSpPr>
          <p:spPr>
            <a:xfrm>
              <a:off x="7633815" y="5270517"/>
              <a:ext cx="823859" cy="16188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900" i="1" dirty="0" smtClean="0">
                  <a:solidFill>
                    <a:srgbClr val="800000"/>
                  </a:solidFill>
                </a:rPr>
                <a:t>9.73 : 1</a:t>
              </a:r>
              <a:endParaRPr lang="de-DE" sz="600" i="1" dirty="0">
                <a:solidFill>
                  <a:srgbClr val="800000"/>
                </a:solidFill>
              </a:endParaRPr>
            </a:p>
          </p:txBody>
        </p:sp>
        <p:sp>
          <p:nvSpPr>
            <p:cNvPr id="48" name="TextBox 10"/>
            <p:cNvSpPr txBox="1"/>
            <p:nvPr/>
          </p:nvSpPr>
          <p:spPr>
            <a:xfrm>
              <a:off x="7633815" y="5875156"/>
              <a:ext cx="823859" cy="16188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900" i="1" dirty="0" smtClean="0">
                  <a:solidFill>
                    <a:srgbClr val="800000"/>
                  </a:solidFill>
                </a:rPr>
                <a:t>4.17 : 1</a:t>
              </a:r>
              <a:endParaRPr lang="de-DE" sz="600" i="1" dirty="0">
                <a:solidFill>
                  <a:srgbClr val="800000"/>
                </a:solidFill>
              </a:endParaRPr>
            </a:p>
          </p:txBody>
        </p:sp>
      </p:grpSp>
      <p:sp>
        <p:nvSpPr>
          <p:cNvPr id="3" name="Rechteck 2"/>
          <p:cNvSpPr/>
          <p:nvPr/>
        </p:nvSpPr>
        <p:spPr>
          <a:xfrm>
            <a:off x="6447585" y="7620"/>
            <a:ext cx="3458548" cy="442949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70553" y="45719"/>
            <a:ext cx="3350450" cy="2866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0548" y="0"/>
            <a:ext cx="6308483" cy="618570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90789" y="362894"/>
            <a:ext cx="171217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i="1" dirty="0" smtClean="0">
                <a:solidFill>
                  <a:srgbClr val="800000"/>
                </a:solidFill>
              </a:rPr>
              <a:t>Wie lange dauert es, </a:t>
            </a:r>
          </a:p>
          <a:p>
            <a:r>
              <a:rPr lang="de-DE" sz="800" i="1" dirty="0" smtClean="0">
                <a:solidFill>
                  <a:srgbClr val="800000"/>
                </a:solidFill>
              </a:rPr>
              <a:t>100km Reichweite zu laden?</a:t>
            </a:r>
            <a:endParaRPr lang="de-DE" sz="800" i="1" dirty="0">
              <a:solidFill>
                <a:srgbClr val="80000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750251" y="3426142"/>
            <a:ext cx="3102541" cy="582307"/>
          </a:xfrm>
          <a:prstGeom prst="round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747918"/>
              </p:ext>
            </p:extLst>
          </p:nvPr>
        </p:nvGraphicFramePr>
        <p:xfrm>
          <a:off x="6868282" y="3472763"/>
          <a:ext cx="2965348" cy="498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74384"/>
                <a:gridCol w="574384"/>
                <a:gridCol w="580152"/>
                <a:gridCol w="585918"/>
                <a:gridCol w="6505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CH: meist vorhanden, Kosten pro kWh</a:t>
                      </a:r>
                      <a:endParaRPr lang="de-DE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9000" marR="39000" marT="36000" marB="36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D: meist vorhanden, Kosten</a:t>
                      </a:r>
                      <a:r>
                        <a:rPr lang="de-DE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pro kWh</a:t>
                      </a:r>
                      <a:endParaRPr lang="de-DE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9000" marR="39000" marT="36000" marB="36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400-1300</a:t>
                      </a:r>
                      <a:r>
                        <a:rPr lang="de-DE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€</a:t>
                      </a:r>
                      <a:endParaRPr lang="de-DE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de-DE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+ Kosten</a:t>
                      </a:r>
                      <a:r>
                        <a:rPr lang="de-DE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pro kWh</a:t>
                      </a:r>
                      <a:endParaRPr lang="de-DE" sz="7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9000" marR="39000" marT="36000" marB="36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1300-5000</a:t>
                      </a:r>
                      <a:r>
                        <a:rPr lang="de-DE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€</a:t>
                      </a:r>
                    </a:p>
                    <a:p>
                      <a:pPr algn="ctr"/>
                      <a:r>
                        <a:rPr lang="de-DE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Strom oft gratis</a:t>
                      </a:r>
                      <a:endParaRPr lang="de-DE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9000" marR="39000" marT="36000" marB="36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Im Auto- Kaufpreis</a:t>
                      </a:r>
                      <a:r>
                        <a:rPr lang="de-DE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inklusive (Flatrate)</a:t>
                      </a:r>
                      <a:endParaRPr lang="de-DE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9000" marR="39000" marT="36000" marB="36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4" name="TextBox 10"/>
          <p:cNvSpPr txBox="1"/>
          <p:nvPr/>
        </p:nvSpPr>
        <p:spPr>
          <a:xfrm>
            <a:off x="6750252" y="4061790"/>
            <a:ext cx="243648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700" i="1" dirty="0" smtClean="0">
                <a:solidFill>
                  <a:srgbClr val="800000"/>
                </a:solidFill>
              </a:rPr>
              <a:t>Falls man den Strom selber zahlt kostet ein Mal von leer bis voll laden ca. 12 € -&gt; reicht für ca. </a:t>
            </a:r>
            <a:r>
              <a:rPr lang="de-DE" sz="700" i="1" dirty="0">
                <a:solidFill>
                  <a:srgbClr val="800000"/>
                </a:solidFill>
              </a:rPr>
              <a:t>4</a:t>
            </a:r>
            <a:r>
              <a:rPr lang="de-DE" sz="700" i="1" dirty="0" smtClean="0">
                <a:solidFill>
                  <a:srgbClr val="800000"/>
                </a:solidFill>
              </a:rPr>
              <a:t>00km</a:t>
            </a:r>
            <a:endParaRPr lang="de-DE" sz="700" i="1" dirty="0">
              <a:solidFill>
                <a:srgbClr val="800000"/>
              </a:solidFill>
            </a:endParaRPr>
          </a:p>
        </p:txBody>
      </p:sp>
      <p:sp>
        <p:nvSpPr>
          <p:cNvPr id="15" name="TextBox 10"/>
          <p:cNvSpPr txBox="1"/>
          <p:nvPr/>
        </p:nvSpPr>
        <p:spPr>
          <a:xfrm>
            <a:off x="9104292" y="4061790"/>
            <a:ext cx="801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i="1" dirty="0" smtClean="0">
                <a:solidFill>
                  <a:srgbClr val="800000"/>
                </a:solidFill>
              </a:rPr>
              <a:t>Langstrecken für immer gratis!</a:t>
            </a:r>
            <a:endParaRPr lang="de-DE" sz="700" i="1" dirty="0">
              <a:solidFill>
                <a:srgbClr val="800000"/>
              </a:solidFill>
            </a:endParaRPr>
          </a:p>
        </p:txBody>
      </p:sp>
      <p:pic>
        <p:nvPicPr>
          <p:cNvPr id="1030" name="Picture 6" descr="http://upload.wikimedia.org/wikipedia/commons/d/da/CC-BY-NC-icon-88x31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865" y="6466499"/>
            <a:ext cx="90805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hteck 12"/>
          <p:cNvSpPr/>
          <p:nvPr/>
        </p:nvSpPr>
        <p:spPr>
          <a:xfrm>
            <a:off x="985680" y="6449567"/>
            <a:ext cx="61205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Die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</a:rPr>
              <a:t>Diskussion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</a:rPr>
              <a:t>zu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</a:rPr>
              <a:t>diesem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Handout: </a:t>
            </a:r>
            <a:r>
              <a:rPr lang="en-US" sz="800" i="1" dirty="0">
                <a:solidFill>
                  <a:schemeClr val="bg1">
                    <a:lumMod val="50000"/>
                  </a:schemeClr>
                </a:solidFill>
                <a:hlinkClick r:id="rId12"/>
              </a:rPr>
              <a:t>http://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hlinkClick r:id="rId12"/>
              </a:rPr>
              <a:t>goo.gl/Syg41N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Es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kann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von da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auch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frei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herunter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geladen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werden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.</a:t>
            </a:r>
            <a:endParaRPr lang="en-US" sz="800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Quellen der Daten und Bilder: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13"/>
              </a:rPr>
              <a:t>www.teslamotors.com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14"/>
              </a:rPr>
              <a:t>www.tff-forum.de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15"/>
              </a:rPr>
              <a:t>www.teslamotorsclub.com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16"/>
              </a:rPr>
              <a:t>www.goingelectric.de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17"/>
              </a:rPr>
              <a:t>www.e-driver-net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22622" y="2886024"/>
            <a:ext cx="578343" cy="50231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600966" y="2886024"/>
            <a:ext cx="578343" cy="50231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186738" y="2885045"/>
            <a:ext cx="581898" cy="51061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443424" y="2885045"/>
            <a:ext cx="579198" cy="503156"/>
          </a:xfrm>
          <a:prstGeom prst="rect">
            <a:avLst/>
          </a:prstGeom>
        </p:spPr>
      </p:pic>
      <p:pic>
        <p:nvPicPr>
          <p:cNvPr id="1034" name="Picture 10" descr="http://u.jimdo.com/www63/o/s58a2950c59f7e0f8/img/ied20ac1c86b3cf18/1381581255/std/image.jpg"/>
          <p:cNvPicPr>
            <a:picLocks noChangeAspect="1" noChangeArrowheads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855656" y="2885931"/>
            <a:ext cx="589622" cy="502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Microsoft Office PowerPoint</Application>
  <PresentationFormat>A4-Papier (210x297 mm)</PresentationFormat>
  <Paragraphs>45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Roman Schlegel</dc:creator>
  <cp:lastModifiedBy>Roman</cp:lastModifiedBy>
  <cp:revision>111</cp:revision>
  <cp:lastPrinted>2014-07-28T20:58:37Z</cp:lastPrinted>
  <dcterms:created xsi:type="dcterms:W3CDTF">2014-07-29T05:40:56Z</dcterms:created>
  <dcterms:modified xsi:type="dcterms:W3CDTF">2014-07-30T19:15:56Z</dcterms:modified>
</cp:coreProperties>
</file>