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3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8D9D7-81B8-CC5E-111C-12A6523FAD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5F702A-594D-8617-A38C-7FC818A033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811293-3F13-4271-4F33-FE15ABCBD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49518-2131-4AFE-B9C3-00E382F09E78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1D138E-B932-1811-5E70-86170DA24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24D12-06E0-06D9-C377-5CA2B94C6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C27E9-9F74-4266-A842-EFC77F10F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418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933DA-9FD0-E8D5-08B0-4C28A6574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4D28F6-931D-E966-43B5-0993F13FFE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86627E-95AA-3C54-AFBC-8E4A59DF9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49518-2131-4AFE-B9C3-00E382F09E78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F8CB34-255C-BDEE-FCDC-9ACA512D5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A83EB-8BA1-E8D4-9004-AB02D5F64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C27E9-9F74-4266-A842-EFC77F10F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37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7F3C4A-6550-98A8-77D0-76FAF9045A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C3E4BB-0608-2CFC-AA8D-5BBF1D08E2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9D04FF-8074-96D4-F45A-770DBED8B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49518-2131-4AFE-B9C3-00E382F09E78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6FC52-E47F-BC62-8369-B3D0366B9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487CF-9E3D-7B95-BD30-9FD23FDBB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C27E9-9F74-4266-A842-EFC77F10F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253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BCE59-597A-AE27-928D-0B031C743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2A4FE-B28C-1F3A-F4D4-4A1739A37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1CAFA7-7A20-C6DA-2F8B-529665083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49518-2131-4AFE-B9C3-00E382F09E78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DE3BF-1005-DEB3-249E-0B84B3F04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76DC4D-279F-1F4C-A08F-AFE95A91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C27E9-9F74-4266-A842-EFC77F10F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049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A409D-3867-AC5A-BDB9-8F5C5B3E6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38C598-BF7D-2C76-0099-2E3AB70E4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9BF58-6373-C14A-B8DB-E5148996F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49518-2131-4AFE-B9C3-00E382F09E78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3CE169-1303-43FC-2EDB-58F710492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6069B3-E01A-4C50-1B98-FFFA8AF76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C27E9-9F74-4266-A842-EFC77F10F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6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7D2C7-7055-6229-8323-3C537B7F2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3D679-3E06-0979-18E1-EAFBC610F5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61AB5D-B197-B8D0-A7CE-58C9F36DBD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3D4109-C467-2FCF-BB27-08BC4F71E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49518-2131-4AFE-B9C3-00E382F09E78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21C203-3AA9-0784-344D-9F0C70235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1B1F-600E-A3F3-0127-784D4C5EA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C27E9-9F74-4266-A842-EFC77F10F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896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64B3C-959E-A39F-C394-E89C0363C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677754-5ED2-F8BC-A035-E4246994A2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00F504-A4BF-4DBD-ABF8-0BE78D2340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DC993A-85B4-46D6-9D82-59A80BFE56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0CDB1C-559A-4BFD-1DD1-0A4AFC4003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6709CA-4E04-FB4B-5B5B-A7B6B3186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49518-2131-4AFE-B9C3-00E382F09E78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CFD83D-6BA6-626C-4258-047F7EA35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08890D-C77E-7AA6-E93D-A13690193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C27E9-9F74-4266-A842-EFC77F10F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52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5FDA4-990C-35B5-5CB5-E7B9C74AE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BFA629-6762-D85E-7729-086C99529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49518-2131-4AFE-B9C3-00E382F09E78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20466E-F9AA-A131-BF7B-B7B3CDC95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776CD3-BF91-D4C0-A9B1-1390B62F5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C27E9-9F74-4266-A842-EFC77F10F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62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D03AA6-E580-7074-2053-C6FACBF2B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49518-2131-4AFE-B9C3-00E382F09E78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D28B53-5F92-4761-173B-EDC9177F9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1F85F0-75B2-90EE-B1CD-68E9589BF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C27E9-9F74-4266-A842-EFC77F10F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212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BC416-C446-EB3A-7CF2-F6309400E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6559B-03A9-E6A2-D408-756865FA4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79D878-FECF-48DF-BE32-1ED7DFAF41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64E35-1177-8BFC-41E4-447479357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49518-2131-4AFE-B9C3-00E382F09E78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8B101C-5DF4-C08F-442A-F6804C37A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155EAC-E519-A6C5-3612-4C45F877A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C27E9-9F74-4266-A842-EFC77F10F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188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BB7AB-2FC9-F8CC-75E8-157305472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F51E56-DC12-869E-E29E-62201F7C50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8957B7-ADA1-BE2D-CBF9-E2E559E480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392F4B-ADFD-9C0E-25A3-5D22F19D7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49518-2131-4AFE-B9C3-00E382F09E78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D95D3D-B3FA-69CC-538F-C52939294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0DA25E-AA77-0877-6908-8B39CB73D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C27E9-9F74-4266-A842-EFC77F10F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512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CA5589-FDC0-4F1A-88CF-65DF5ACDC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FDB044-E7EA-C046-008C-27DEBF068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E16BD-F467-9A3A-3AAE-BA3B70DF71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649518-2131-4AFE-B9C3-00E382F09E78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C1162-023C-17DA-E1AF-097AAB60AB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725AC-90A5-F367-F25B-31201120D6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4C27E9-9F74-4266-A842-EFC77F10F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814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sourceforge.net/projects/mingw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blocks.org/" TargetMode="External"/><Relationship Id="rId2" Type="http://schemas.openxmlformats.org/officeDocument/2006/relationships/hyperlink" Target="https://sourceforge.net/projects/mingw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ava.com/en/download/manual.jsp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sites.google.com/" TargetMode="External"/><Relationship Id="rId2" Type="http://schemas.openxmlformats.org/officeDocument/2006/relationships/hyperlink" Target="https://wordpress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ages.github.com/" TargetMode="External"/><Relationship Id="rId4" Type="http://schemas.openxmlformats.org/officeDocument/2006/relationships/hyperlink" Target="http://www.wikidot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omparison_of_programming_languages_(basic_instructions)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st_of_programming_languages" TargetMode="External"/><Relationship Id="rId2" Type="http://schemas.openxmlformats.org/officeDocument/2006/relationships/hyperlink" Target="https://en.wikipedia.org/wiki/Lists_of_programming_languages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8D73A-2F74-4762-B288-A756220F5E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Programozás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3A3615-CDB8-7FE9-D746-FD1E12A75F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Varga Domonkos</a:t>
            </a:r>
          </a:p>
        </p:txBody>
      </p:sp>
    </p:spTree>
    <p:extLst>
      <p:ext uri="{BB962C8B-B14F-4D97-AF65-F5344CB8AC3E}">
        <p14:creationId xmlns:p14="http://schemas.microsoft.com/office/powerpoint/2010/main" val="1132440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8C2FF-FBE1-82B3-C2B0-67BCB3728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E0038-1C2E-B1F2-4C5A-843FB61BF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Fogalmak</a:t>
            </a:r>
            <a:endParaRPr lang="en-US" dirty="0"/>
          </a:p>
          <a:p>
            <a:pPr lvl="1"/>
            <a:r>
              <a:rPr lang="en-US" dirty="0" err="1"/>
              <a:t>Gépi</a:t>
            </a:r>
            <a:r>
              <a:rPr lang="en-US" dirty="0"/>
              <a:t> </a:t>
            </a:r>
            <a:r>
              <a:rPr lang="en-US" dirty="0" err="1"/>
              <a:t>kód</a:t>
            </a:r>
            <a:r>
              <a:rPr lang="en-US" dirty="0"/>
              <a:t>: a </a:t>
            </a:r>
            <a:r>
              <a:rPr lang="en-US" dirty="0" err="1"/>
              <a:t>processzor</a:t>
            </a:r>
            <a:r>
              <a:rPr lang="en-US" dirty="0"/>
              <a:t> </a:t>
            </a:r>
            <a:r>
              <a:rPr lang="en-US" dirty="0" err="1"/>
              <a:t>anyanyelve</a:t>
            </a:r>
            <a:endParaRPr lang="en-US" dirty="0"/>
          </a:p>
          <a:p>
            <a:pPr lvl="1"/>
            <a:r>
              <a:rPr lang="en-US" dirty="0"/>
              <a:t>Assembly: </a:t>
            </a:r>
            <a:r>
              <a:rPr lang="en-US" dirty="0" err="1"/>
              <a:t>közvetlen</a:t>
            </a:r>
            <a:r>
              <a:rPr lang="en-US" dirty="0"/>
              <a:t> </a:t>
            </a:r>
            <a:r>
              <a:rPr lang="en-US" dirty="0" err="1"/>
              <a:t>megfeleltetés</a:t>
            </a:r>
            <a:r>
              <a:rPr lang="en-US" dirty="0"/>
              <a:t> a </a:t>
            </a:r>
            <a:r>
              <a:rPr lang="en-US" dirty="0" err="1"/>
              <a:t>gépi</a:t>
            </a:r>
            <a:r>
              <a:rPr lang="en-US" dirty="0"/>
              <a:t> </a:t>
            </a:r>
            <a:r>
              <a:rPr lang="en-US" dirty="0" err="1"/>
              <a:t>kóddal</a:t>
            </a:r>
            <a:r>
              <a:rPr lang="en-US" dirty="0"/>
              <a:t> </a:t>
            </a:r>
          </a:p>
          <a:p>
            <a:r>
              <a:rPr lang="en-US" dirty="0" err="1"/>
              <a:t>Utasítások</a:t>
            </a:r>
            <a:endParaRPr lang="en-US" dirty="0"/>
          </a:p>
          <a:p>
            <a:pPr lvl="1"/>
            <a:r>
              <a:rPr lang="en-US" dirty="0"/>
              <a:t>A </a:t>
            </a:r>
            <a:r>
              <a:rPr lang="en-US" dirty="0" err="1"/>
              <a:t>különböző</a:t>
            </a:r>
            <a:r>
              <a:rPr lang="en-US" dirty="0"/>
              <a:t> </a:t>
            </a:r>
            <a:r>
              <a:rPr lang="en-US" dirty="0" err="1"/>
              <a:t>architektúrákban</a:t>
            </a:r>
            <a:r>
              <a:rPr lang="en-US" dirty="0"/>
              <a:t> </a:t>
            </a:r>
            <a:r>
              <a:rPr lang="en-US" dirty="0" err="1"/>
              <a:t>hasonlóak</a:t>
            </a:r>
            <a:r>
              <a:rPr lang="en-US" dirty="0"/>
              <a:t>, de </a:t>
            </a:r>
            <a:r>
              <a:rPr lang="en-US" dirty="0" err="1"/>
              <a:t>az</a:t>
            </a:r>
            <a:r>
              <a:rPr lang="en-US" dirty="0"/>
              <a:t> assembly </a:t>
            </a:r>
            <a:r>
              <a:rPr lang="en-US" dirty="0" err="1"/>
              <a:t>kód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hordozható</a:t>
            </a:r>
            <a:r>
              <a:rPr lang="en-US" dirty="0"/>
              <a:t>.</a:t>
            </a:r>
          </a:p>
          <a:p>
            <a:pPr lvl="1"/>
            <a:r>
              <a:rPr lang="hu-HU" dirty="0"/>
              <a:t>A műveletek nagyon primitívek, pl. bitek mozgatása eggyel jobbra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Érdekesség</a:t>
            </a:r>
            <a:r>
              <a:rPr lang="en-US" dirty="0"/>
              <a:t>: </a:t>
            </a:r>
            <a:r>
              <a:rPr lang="en-US" dirty="0" err="1"/>
              <a:t>egy</a:t>
            </a:r>
            <a:r>
              <a:rPr lang="en-US" dirty="0"/>
              <a:t> 1 GHz-es </a:t>
            </a:r>
            <a:r>
              <a:rPr lang="en-US" dirty="0" err="1"/>
              <a:t>processzoron</a:t>
            </a:r>
            <a:r>
              <a:rPr lang="en-US" dirty="0"/>
              <a:t> 1 </a:t>
            </a:r>
            <a:r>
              <a:rPr lang="en-US" dirty="0" err="1"/>
              <a:t>órajel</a:t>
            </a:r>
            <a:r>
              <a:rPr lang="en-US" dirty="0"/>
              <a:t> = 1 </a:t>
            </a:r>
            <a:r>
              <a:rPr lang="en-US" dirty="0" err="1"/>
              <a:t>nanosecundum</a:t>
            </a:r>
            <a:r>
              <a:rPr lang="en-US" dirty="0"/>
              <a:t>.</a:t>
            </a:r>
          </a:p>
          <a:p>
            <a:pPr lvl="1"/>
            <a:r>
              <a:rPr lang="hu-HU" dirty="0"/>
              <a:t>Egy tipikus művelet pár órajel hosszú</a:t>
            </a:r>
            <a:r>
              <a:rPr lang="en-US" dirty="0"/>
              <a:t>.</a:t>
            </a:r>
          </a:p>
          <a:p>
            <a:pPr lvl="1"/>
            <a:r>
              <a:rPr lang="hu-HU" dirty="0"/>
              <a:t>Tehát másodepercenként milliárdos nagyságrendű művelet </a:t>
            </a:r>
            <a:r>
              <a:rPr lang="hu-HU" dirty="0" err="1"/>
              <a:t>hajtódik</a:t>
            </a:r>
            <a:r>
              <a:rPr lang="hu-HU" dirty="0"/>
              <a:t> végre</a:t>
            </a:r>
            <a:r>
              <a:rPr lang="en-US" dirty="0"/>
              <a:t>.</a:t>
            </a:r>
          </a:p>
          <a:p>
            <a:pPr lvl="1"/>
            <a:r>
              <a:rPr lang="hu-HU" dirty="0"/>
              <a:t>Bonyolultabb műveletek (egyes architektúrákon már az osztás is az): egyszerűbbre visszavezetve, tehát sok órajel</a:t>
            </a:r>
            <a:r>
              <a:rPr lang="en-US" dirty="0"/>
              <a:t>.</a:t>
            </a:r>
          </a:p>
          <a:p>
            <a:r>
              <a:rPr lang="en-US" dirty="0" err="1"/>
              <a:t>Kuriózum</a:t>
            </a:r>
            <a:r>
              <a:rPr lang="en-US" dirty="0"/>
              <a:t>: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nő</a:t>
            </a:r>
            <a:r>
              <a:rPr lang="en-US" dirty="0"/>
              <a:t>, Kathleen Booth </a:t>
            </a:r>
            <a:r>
              <a:rPr lang="en-US" dirty="0" err="1"/>
              <a:t>alkotta</a:t>
            </a:r>
            <a:r>
              <a:rPr lang="en-US" dirty="0"/>
              <a:t> meg 1947-ben.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257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BB585-2359-18BB-1ED5-738171694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Assembly</a:t>
            </a:r>
          </a:p>
        </p:txBody>
      </p:sp>
      <p:pic>
        <p:nvPicPr>
          <p:cNvPr id="5" name="Picture 4" descr="A computer screen shot of a program&#10;&#10;Description automatically generated">
            <a:extLst>
              <a:ext uri="{FF2B5EF4-FFF2-40B4-BE49-F238E27FC236}">
                <a16:creationId xmlns:a16="http://schemas.microsoft.com/office/drawing/2014/main" id="{E3ED9285-6592-C4D2-E759-4DE8C95218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329" y="1427074"/>
            <a:ext cx="7417181" cy="5188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283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CC38A-E760-88F7-8F28-6263E48D0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Assembly</a:t>
            </a:r>
          </a:p>
        </p:txBody>
      </p: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EF16FBAC-B8F2-23C5-6402-C3E0D660C0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691" y="1365929"/>
            <a:ext cx="6928206" cy="5327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1475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9BD89-5F56-EAF5-30CE-7F6870CFE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Assembly: </a:t>
            </a:r>
            <a:r>
              <a:rPr lang="en-US" dirty="0" err="1"/>
              <a:t>fordítás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futtatás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6CC23-E017-591A-30E0-EEA2B3106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Módszer</a:t>
            </a:r>
            <a:r>
              <a:rPr lang="en-US" dirty="0"/>
              <a:t> (Windows):</a:t>
            </a:r>
          </a:p>
          <a:p>
            <a:pPr lvl="1"/>
            <a:r>
              <a:rPr lang="en-US" dirty="0"/>
              <a:t>Assembly </a:t>
            </a:r>
            <a:r>
              <a:rPr lang="en-US" dirty="0" err="1"/>
              <a:t>fordítás</a:t>
            </a:r>
            <a:r>
              <a:rPr lang="en-US" dirty="0"/>
              <a:t>: </a:t>
            </a:r>
            <a:r>
              <a:rPr lang="en-US" dirty="0" err="1"/>
              <a:t>asm</a:t>
            </a:r>
            <a:r>
              <a:rPr lang="en-US" dirty="0"/>
              <a:t> → obj </a:t>
            </a:r>
          </a:p>
          <a:p>
            <a:pPr lvl="1"/>
            <a:r>
              <a:rPr lang="en-US" dirty="0"/>
              <a:t>C </a:t>
            </a:r>
            <a:r>
              <a:rPr lang="en-US" dirty="0" err="1"/>
              <a:t>szerkesztés</a:t>
            </a:r>
            <a:r>
              <a:rPr lang="en-US" dirty="0"/>
              <a:t>: obj → exe</a:t>
            </a:r>
          </a:p>
          <a:p>
            <a:r>
              <a:rPr lang="en-US" dirty="0" err="1"/>
              <a:t>Fájlnév</a:t>
            </a:r>
            <a:r>
              <a:rPr lang="en-US" dirty="0"/>
              <a:t>: isprime.asm</a:t>
            </a:r>
          </a:p>
          <a:p>
            <a:r>
              <a:rPr lang="en-US" dirty="0"/>
              <a:t>Assembly </a:t>
            </a:r>
            <a:r>
              <a:rPr lang="en-US" dirty="0" err="1"/>
              <a:t>fordító</a:t>
            </a:r>
            <a:endParaRPr lang="en-US" dirty="0"/>
          </a:p>
          <a:p>
            <a:pPr lvl="1"/>
            <a:r>
              <a:rPr lang="pt-BR" dirty="0" err="1"/>
              <a:t>Nasm</a:t>
            </a:r>
            <a:r>
              <a:rPr lang="pt-BR" dirty="0"/>
              <a:t>: https://www.nasm.us/ </a:t>
            </a:r>
            <a:endParaRPr lang="en-US" dirty="0"/>
          </a:p>
          <a:p>
            <a:pPr lvl="1"/>
            <a:r>
              <a:rPr lang="en-US" dirty="0" err="1"/>
              <a:t>nasm</a:t>
            </a:r>
            <a:r>
              <a:rPr lang="en-US" dirty="0"/>
              <a:t> -fwin32 isprime.asm </a:t>
            </a:r>
          </a:p>
          <a:p>
            <a:pPr lvl="1"/>
            <a:r>
              <a:rPr lang="en-US" dirty="0" err="1"/>
              <a:t>Eredmény</a:t>
            </a:r>
            <a:r>
              <a:rPr lang="en-US" dirty="0"/>
              <a:t>: isprime.obj</a:t>
            </a:r>
          </a:p>
          <a:p>
            <a:r>
              <a:rPr lang="en-US" dirty="0"/>
              <a:t>C </a:t>
            </a:r>
            <a:r>
              <a:rPr lang="en-US" dirty="0" err="1"/>
              <a:t>fordító</a:t>
            </a:r>
            <a:endParaRPr lang="en-US" dirty="0"/>
          </a:p>
          <a:p>
            <a:pPr lvl="1"/>
            <a:r>
              <a:rPr lang="nl-NL" dirty="0" err="1"/>
              <a:t>MinGW</a:t>
            </a:r>
            <a:r>
              <a:rPr lang="nl-NL" dirty="0"/>
              <a:t>: </a:t>
            </a:r>
            <a:r>
              <a:rPr lang="nl-NL" dirty="0">
                <a:hlinkClick r:id="rId2"/>
              </a:rPr>
              <a:t>https://sourceforge.net/projects/mingw</a:t>
            </a:r>
            <a:endParaRPr lang="nl-NL" dirty="0"/>
          </a:p>
          <a:p>
            <a:pPr lvl="1"/>
            <a:r>
              <a:rPr lang="en-US" dirty="0"/>
              <a:t>Minimalist GNU for Windows;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tartalmaz</a:t>
            </a:r>
            <a:r>
              <a:rPr lang="en-US" dirty="0"/>
              <a:t> C </a:t>
            </a:r>
            <a:r>
              <a:rPr lang="en-US" dirty="0" err="1"/>
              <a:t>fordítót</a:t>
            </a:r>
            <a:r>
              <a:rPr lang="en-US" dirty="0"/>
              <a:t> is </a:t>
            </a:r>
            <a:endParaRPr lang="nl-NL" dirty="0"/>
          </a:p>
          <a:p>
            <a:pPr lvl="1"/>
            <a:r>
              <a:rPr lang="it-IT" dirty="0" err="1"/>
              <a:t>gcc</a:t>
            </a:r>
            <a:r>
              <a:rPr lang="it-IT" dirty="0"/>
              <a:t> isprime.obj -o isprime.exe</a:t>
            </a:r>
          </a:p>
          <a:p>
            <a:pPr lvl="1"/>
            <a:r>
              <a:rPr lang="en-US" dirty="0" err="1"/>
              <a:t>Eredmény</a:t>
            </a:r>
            <a:r>
              <a:rPr lang="en-US" dirty="0"/>
              <a:t>: isprime.exe </a:t>
            </a:r>
          </a:p>
        </p:txBody>
      </p:sp>
    </p:spTree>
    <p:extLst>
      <p:ext uri="{BB962C8B-B14F-4D97-AF65-F5344CB8AC3E}">
        <p14:creationId xmlns:p14="http://schemas.microsoft.com/office/powerpoint/2010/main" val="33185790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5979A-60DD-0561-43E3-065B2710D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C,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511C4-7925-78F5-C923-F2D1EF639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</a:t>
            </a:r>
          </a:p>
          <a:p>
            <a:pPr lvl="1"/>
            <a:r>
              <a:rPr lang="en-US" dirty="0"/>
              <a:t>1972-ben </a:t>
            </a:r>
            <a:r>
              <a:rPr lang="en-US" dirty="0" err="1"/>
              <a:t>jelent</a:t>
            </a:r>
            <a:r>
              <a:rPr lang="en-US" dirty="0"/>
              <a:t> meg (Dennis Ritchie)</a:t>
            </a:r>
          </a:p>
          <a:p>
            <a:pPr lvl="1"/>
            <a:r>
              <a:rPr lang="en-US" dirty="0" err="1"/>
              <a:t>Procedurális</a:t>
            </a:r>
            <a:r>
              <a:rPr lang="en-US" dirty="0"/>
              <a:t> </a:t>
            </a:r>
            <a:r>
              <a:rPr lang="en-US" dirty="0" err="1"/>
              <a:t>nyelv</a:t>
            </a:r>
            <a:endParaRPr lang="en-US" dirty="0"/>
          </a:p>
          <a:p>
            <a:pPr lvl="1"/>
            <a:r>
              <a:rPr lang="hu-HU" dirty="0"/>
              <a:t>1990-es években a legnépszerűbb (kb. 15 évig) </a:t>
            </a:r>
            <a:endParaRPr lang="en-US" dirty="0"/>
          </a:p>
          <a:p>
            <a:r>
              <a:rPr lang="en-US" dirty="0"/>
              <a:t>C++</a:t>
            </a:r>
          </a:p>
          <a:p>
            <a:pPr lvl="1"/>
            <a:r>
              <a:rPr lang="en-US" dirty="0"/>
              <a:t>1985-ben </a:t>
            </a:r>
            <a:r>
              <a:rPr lang="en-US" dirty="0" err="1"/>
              <a:t>jelent</a:t>
            </a:r>
            <a:r>
              <a:rPr lang="en-US" dirty="0"/>
              <a:t> meg (Bjarne </a:t>
            </a:r>
            <a:r>
              <a:rPr lang="en-US" dirty="0" err="1"/>
              <a:t>Stroustrup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 + </a:t>
            </a:r>
            <a:r>
              <a:rPr lang="en-US" dirty="0" err="1"/>
              <a:t>objektumorientált</a:t>
            </a:r>
            <a:r>
              <a:rPr lang="en-US" dirty="0"/>
              <a:t> </a:t>
            </a:r>
            <a:r>
              <a:rPr lang="en-US" dirty="0" err="1"/>
              <a:t>kiterjesztés</a:t>
            </a:r>
            <a:endParaRPr lang="en-US" dirty="0"/>
          </a:p>
          <a:p>
            <a:r>
              <a:rPr lang="en-US" dirty="0" err="1"/>
              <a:t>Jellemzői</a:t>
            </a:r>
            <a:endParaRPr lang="en-US" dirty="0"/>
          </a:p>
          <a:p>
            <a:pPr lvl="1"/>
            <a:r>
              <a:rPr lang="en-US" dirty="0" err="1"/>
              <a:t>Közvetlenül</a:t>
            </a:r>
            <a:r>
              <a:rPr lang="en-US" dirty="0"/>
              <a:t> </a:t>
            </a:r>
            <a:r>
              <a:rPr lang="en-US" dirty="0" err="1"/>
              <a:t>futtathatóra</a:t>
            </a:r>
            <a:r>
              <a:rPr lang="en-US" dirty="0"/>
              <a:t> </a:t>
            </a:r>
            <a:r>
              <a:rPr lang="en-US" dirty="0" err="1"/>
              <a:t>fordít</a:t>
            </a:r>
            <a:r>
              <a:rPr lang="en-US" dirty="0"/>
              <a:t> (pl. exe)</a:t>
            </a:r>
          </a:p>
          <a:p>
            <a:pPr lvl="1"/>
            <a:r>
              <a:rPr lang="en-US" dirty="0"/>
              <a:t>A </a:t>
            </a:r>
            <a:r>
              <a:rPr lang="en-US" dirty="0" err="1"/>
              <a:t>forrás</a:t>
            </a:r>
            <a:r>
              <a:rPr lang="en-US" dirty="0"/>
              <a:t> </a:t>
            </a:r>
            <a:r>
              <a:rPr lang="en-US" dirty="0" err="1"/>
              <a:t>általában</a:t>
            </a:r>
            <a:r>
              <a:rPr lang="en-US" dirty="0"/>
              <a:t> </a:t>
            </a:r>
            <a:r>
              <a:rPr lang="en-US" dirty="0" err="1"/>
              <a:t>platformfüggetlen</a:t>
            </a:r>
            <a:r>
              <a:rPr lang="en-US" dirty="0"/>
              <a:t>,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eredmény</a:t>
            </a:r>
            <a:r>
              <a:rPr lang="en-US" dirty="0"/>
              <a:t> </a:t>
            </a:r>
            <a:r>
              <a:rPr lang="en-US" dirty="0" err="1"/>
              <a:t>platformfüggő</a:t>
            </a:r>
            <a:endParaRPr lang="en-US" dirty="0"/>
          </a:p>
          <a:p>
            <a:pPr lvl="1"/>
            <a:r>
              <a:rPr lang="en-US" dirty="0" err="1"/>
              <a:t>Léteznek</a:t>
            </a:r>
            <a:r>
              <a:rPr lang="en-US" dirty="0"/>
              <a:t> </a:t>
            </a:r>
            <a:r>
              <a:rPr lang="en-US" dirty="0" err="1"/>
              <a:t>platformfüggő</a:t>
            </a:r>
            <a:r>
              <a:rPr lang="en-US" dirty="0"/>
              <a:t> </a:t>
            </a:r>
            <a:r>
              <a:rPr lang="en-US" dirty="0" err="1"/>
              <a:t>könyvtárak</a:t>
            </a:r>
            <a:r>
              <a:rPr lang="en-US" dirty="0"/>
              <a:t>, pl. GUI </a:t>
            </a:r>
          </a:p>
          <a:p>
            <a:pPr lvl="1"/>
            <a:r>
              <a:rPr lang="en-US" dirty="0" err="1"/>
              <a:t>Használata</a:t>
            </a:r>
            <a:r>
              <a:rPr lang="en-US" dirty="0"/>
              <a:t>: </a:t>
            </a:r>
            <a:r>
              <a:rPr lang="en-US" dirty="0" err="1"/>
              <a:t>beágyazott</a:t>
            </a:r>
            <a:r>
              <a:rPr lang="en-US" dirty="0"/>
              <a:t> </a:t>
            </a:r>
            <a:r>
              <a:rPr lang="en-US" dirty="0" err="1"/>
              <a:t>rendszerek</a:t>
            </a:r>
            <a:r>
              <a:rPr lang="en-US" dirty="0"/>
              <a:t> + </a:t>
            </a:r>
            <a:r>
              <a:rPr lang="en-US" dirty="0" err="1"/>
              <a:t>ahol</a:t>
            </a:r>
            <a:r>
              <a:rPr lang="en-US" dirty="0"/>
              <a:t> a </a:t>
            </a:r>
            <a:r>
              <a:rPr lang="en-US" dirty="0" err="1"/>
              <a:t>teljesítmény</a:t>
            </a:r>
            <a:r>
              <a:rPr lang="en-US" dirty="0"/>
              <a:t> </a:t>
            </a:r>
            <a:r>
              <a:rPr lang="en-US" dirty="0" err="1"/>
              <a:t>fontos</a:t>
            </a:r>
            <a:r>
              <a:rPr lang="en-US" dirty="0"/>
              <a:t>, pl. </a:t>
            </a:r>
            <a:r>
              <a:rPr lang="en-US" dirty="0" err="1"/>
              <a:t>játékprogramok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319153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F61A8-3965-6C49-0ED1-CB2BCC8B8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C, C++</a:t>
            </a:r>
          </a:p>
        </p:txBody>
      </p: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9F485E2D-1830-7D76-011D-6995E58C85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830" y="1271150"/>
            <a:ext cx="4051923" cy="522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2826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8589B-7DD2-9FEE-3466-191D8BCAD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C, C++</a:t>
            </a:r>
          </a:p>
        </p:txBody>
      </p:sp>
      <p:pic>
        <p:nvPicPr>
          <p:cNvPr id="5" name="Picture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C4D271B6-0A3B-9E80-8304-35610B346D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2060" y="1421387"/>
            <a:ext cx="3895985" cy="5232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0631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9C882-837D-6109-C63A-FA8623383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C, C++: </a:t>
            </a:r>
            <a:r>
              <a:rPr lang="en-US" dirty="0" err="1"/>
              <a:t>fordítás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futtatás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8A8C6-AD2B-DFF7-5F98-6BC227F4F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Lehetőségek</a:t>
            </a:r>
            <a:r>
              <a:rPr lang="en-US" dirty="0"/>
              <a:t> (Windows)</a:t>
            </a:r>
          </a:p>
          <a:p>
            <a:pPr lvl="1"/>
            <a:r>
              <a:rPr lang="en-US" dirty="0"/>
              <a:t>MinGW (</a:t>
            </a:r>
            <a:r>
              <a:rPr lang="en-US" dirty="0" err="1"/>
              <a:t>tartalmaz</a:t>
            </a:r>
            <a:r>
              <a:rPr lang="en-US" dirty="0"/>
              <a:t> </a:t>
            </a:r>
            <a:r>
              <a:rPr lang="en-US" dirty="0" err="1"/>
              <a:t>fordítót</a:t>
            </a:r>
            <a:r>
              <a:rPr lang="en-US" dirty="0"/>
              <a:t>): </a:t>
            </a:r>
            <a:r>
              <a:rPr lang="en-US" dirty="0">
                <a:hlinkClick r:id="rId2"/>
              </a:rPr>
              <a:t>https://sourceforge.net/projects/mingw/</a:t>
            </a:r>
            <a:endParaRPr lang="en-US" dirty="0"/>
          </a:p>
          <a:p>
            <a:pPr lvl="1"/>
            <a:r>
              <a:rPr lang="sv-SE" dirty="0" err="1"/>
              <a:t>Code</a:t>
            </a:r>
            <a:r>
              <a:rPr lang="sv-SE" dirty="0"/>
              <a:t>::Blocks (IDE + </a:t>
            </a:r>
            <a:r>
              <a:rPr lang="sv-SE" dirty="0" err="1"/>
              <a:t>MinGW</a:t>
            </a:r>
            <a:r>
              <a:rPr lang="sv-SE" dirty="0"/>
              <a:t>): </a:t>
            </a:r>
            <a:r>
              <a:rPr lang="sv-SE" dirty="0">
                <a:hlinkClick r:id="rId3"/>
              </a:rPr>
              <a:t>https://www.codeblocks.org/</a:t>
            </a:r>
            <a:endParaRPr lang="en-US" dirty="0"/>
          </a:p>
          <a:p>
            <a:pPr lvl="1"/>
            <a:r>
              <a:rPr lang="pt-BR" dirty="0"/>
              <a:t>Microsoft Visual Studio (NEM Visual Studio </a:t>
            </a:r>
            <a:r>
              <a:rPr lang="pt-BR" dirty="0" err="1"/>
              <a:t>Code</a:t>
            </a:r>
            <a:r>
              <a:rPr lang="pt-BR" dirty="0"/>
              <a:t>) + Microsoft Visual C++</a:t>
            </a:r>
            <a:endParaRPr lang="en-US" dirty="0"/>
          </a:p>
          <a:p>
            <a:r>
              <a:rPr lang="en-US" dirty="0"/>
              <a:t>C</a:t>
            </a:r>
          </a:p>
          <a:p>
            <a:pPr lvl="1"/>
            <a:r>
              <a:rPr lang="en-US" dirty="0" err="1"/>
              <a:t>Fájlnév</a:t>
            </a:r>
            <a:r>
              <a:rPr lang="en-US" dirty="0"/>
              <a:t>: </a:t>
            </a:r>
            <a:r>
              <a:rPr lang="en-US" dirty="0" err="1"/>
              <a:t>isprime.c</a:t>
            </a:r>
            <a:endParaRPr lang="en-US" dirty="0"/>
          </a:p>
          <a:p>
            <a:pPr lvl="1"/>
            <a:r>
              <a:rPr lang="en-US" dirty="0" err="1"/>
              <a:t>gcc</a:t>
            </a:r>
            <a:r>
              <a:rPr lang="en-US" dirty="0"/>
              <a:t> </a:t>
            </a:r>
            <a:r>
              <a:rPr lang="en-US" dirty="0" err="1"/>
              <a:t>isprime.c</a:t>
            </a:r>
            <a:endParaRPr lang="en-US" dirty="0"/>
          </a:p>
          <a:p>
            <a:r>
              <a:rPr lang="en-US" dirty="0"/>
              <a:t>C++</a:t>
            </a:r>
          </a:p>
          <a:p>
            <a:pPr lvl="1"/>
            <a:r>
              <a:rPr lang="en-US" dirty="0" err="1"/>
              <a:t>Fájlnév</a:t>
            </a:r>
            <a:r>
              <a:rPr lang="en-US" dirty="0"/>
              <a:t>: isprime.cpp</a:t>
            </a:r>
          </a:p>
          <a:p>
            <a:pPr lvl="1"/>
            <a:r>
              <a:rPr lang="en-US" dirty="0"/>
              <a:t>g++ isprime.cpp</a:t>
            </a:r>
          </a:p>
          <a:p>
            <a:r>
              <a:rPr lang="en-US" dirty="0" err="1"/>
              <a:t>Eredmény</a:t>
            </a:r>
            <a:r>
              <a:rPr lang="en-US" dirty="0"/>
              <a:t> </a:t>
            </a:r>
            <a:r>
              <a:rPr lang="en-US" dirty="0" err="1"/>
              <a:t>mindkét</a:t>
            </a:r>
            <a:r>
              <a:rPr lang="en-US" dirty="0"/>
              <a:t> </a:t>
            </a:r>
            <a:r>
              <a:rPr lang="en-US" dirty="0" err="1"/>
              <a:t>esetben</a:t>
            </a:r>
            <a:r>
              <a:rPr lang="en-US" dirty="0"/>
              <a:t>: isprime.exe</a:t>
            </a:r>
          </a:p>
        </p:txBody>
      </p:sp>
    </p:spTree>
    <p:extLst>
      <p:ext uri="{BB962C8B-B14F-4D97-AF65-F5344CB8AC3E}">
        <p14:creationId xmlns:p14="http://schemas.microsoft.com/office/powerpoint/2010/main" val="6046467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E42A4-5EE4-3145-B305-9649EC05A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06066-E865-2B17-4727-E0ECD8C2B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nn-NO" dirty="0"/>
              <a:t>1995-ben jelent meg (James Gosling, Sun Microsystems)</a:t>
            </a:r>
          </a:p>
          <a:p>
            <a:r>
              <a:rPr lang="en-US" dirty="0" err="1"/>
              <a:t>Ihlető</a:t>
            </a:r>
            <a:r>
              <a:rPr lang="en-US" dirty="0"/>
              <a:t> </a:t>
            </a:r>
            <a:r>
              <a:rPr lang="en-US" dirty="0" err="1"/>
              <a:t>nyelv</a:t>
            </a:r>
            <a:r>
              <a:rPr lang="en-US" dirty="0"/>
              <a:t>: </a:t>
            </a:r>
            <a:r>
              <a:rPr lang="en-US" dirty="0" err="1"/>
              <a:t>számos</a:t>
            </a:r>
            <a:r>
              <a:rPr lang="en-US" dirty="0"/>
              <a:t>, de </a:t>
            </a:r>
            <a:r>
              <a:rPr lang="en-US" dirty="0" err="1"/>
              <a:t>elsősorban</a:t>
            </a:r>
            <a:r>
              <a:rPr lang="en-US" dirty="0"/>
              <a:t> a C++</a:t>
            </a:r>
            <a:endParaRPr lang="nn-NO" dirty="0"/>
          </a:p>
          <a:p>
            <a:r>
              <a:rPr lang="en-US" dirty="0" err="1"/>
              <a:t>Fontosabb</a:t>
            </a:r>
            <a:r>
              <a:rPr lang="en-US" dirty="0"/>
              <a:t> </a:t>
            </a:r>
            <a:r>
              <a:rPr lang="en-US" dirty="0" err="1"/>
              <a:t>jellemzői</a:t>
            </a:r>
            <a:endParaRPr lang="en-US" dirty="0"/>
          </a:p>
          <a:p>
            <a:pPr lvl="1"/>
            <a:r>
              <a:rPr lang="en-US" dirty="0"/>
              <a:t>Nem </a:t>
            </a:r>
            <a:r>
              <a:rPr lang="en-US" dirty="0" err="1"/>
              <a:t>közvetlenül</a:t>
            </a:r>
            <a:r>
              <a:rPr lang="en-US" dirty="0"/>
              <a:t> </a:t>
            </a:r>
            <a:r>
              <a:rPr lang="en-US" dirty="0" err="1"/>
              <a:t>futtathatóra</a:t>
            </a:r>
            <a:r>
              <a:rPr lang="en-US" dirty="0"/>
              <a:t>, </a:t>
            </a:r>
            <a:r>
              <a:rPr lang="en-US" dirty="0" err="1"/>
              <a:t>hanem</a:t>
            </a:r>
            <a:r>
              <a:rPr lang="en-US" dirty="0"/>
              <a:t> Java </a:t>
            </a:r>
            <a:r>
              <a:rPr lang="en-US" dirty="0" err="1"/>
              <a:t>Virtuális</a:t>
            </a:r>
            <a:r>
              <a:rPr lang="en-US" dirty="0"/>
              <a:t> </a:t>
            </a:r>
            <a:r>
              <a:rPr lang="en-US" dirty="0" err="1"/>
              <a:t>Gépre</a:t>
            </a:r>
            <a:r>
              <a:rPr lang="en-US" dirty="0"/>
              <a:t> (Java Virtual Machine, JVM) </a:t>
            </a:r>
            <a:r>
              <a:rPr lang="en-US" dirty="0" err="1"/>
              <a:t>fordít</a:t>
            </a:r>
            <a:endParaRPr lang="en-US" dirty="0"/>
          </a:p>
          <a:p>
            <a:pPr lvl="1"/>
            <a:r>
              <a:rPr lang="en-US" dirty="0"/>
              <a:t>Az </a:t>
            </a:r>
            <a:r>
              <a:rPr lang="en-US" dirty="0" err="1"/>
              <a:t>egyes</a:t>
            </a:r>
            <a:r>
              <a:rPr lang="en-US" dirty="0"/>
              <a:t> </a:t>
            </a:r>
            <a:r>
              <a:rPr lang="en-US" dirty="0" err="1"/>
              <a:t>konkrét</a:t>
            </a:r>
            <a:r>
              <a:rPr lang="en-US" dirty="0"/>
              <a:t> </a:t>
            </a:r>
            <a:r>
              <a:rPr lang="en-US" dirty="0" err="1"/>
              <a:t>rendszereken</a:t>
            </a:r>
            <a:r>
              <a:rPr lang="en-US" dirty="0"/>
              <a:t> (pl. Windows, Linux) van JVM</a:t>
            </a:r>
          </a:p>
          <a:p>
            <a:pPr lvl="1"/>
            <a:r>
              <a:rPr lang="en-US" dirty="0" err="1"/>
              <a:t>Így</a:t>
            </a:r>
            <a:r>
              <a:rPr lang="en-US" dirty="0"/>
              <a:t> </a:t>
            </a:r>
            <a:r>
              <a:rPr lang="en-US" dirty="0" err="1"/>
              <a:t>teljes</a:t>
            </a:r>
            <a:r>
              <a:rPr lang="en-US" dirty="0"/>
              <a:t> </a:t>
            </a:r>
            <a:r>
              <a:rPr lang="en-US" dirty="0" err="1"/>
              <a:t>egészében</a:t>
            </a:r>
            <a:r>
              <a:rPr lang="en-US" dirty="0"/>
              <a:t> </a:t>
            </a:r>
            <a:r>
              <a:rPr lang="en-US" dirty="0" err="1"/>
              <a:t>platformfüggetlen</a:t>
            </a:r>
            <a:r>
              <a:rPr lang="en-US" dirty="0"/>
              <a:t> a </a:t>
            </a:r>
            <a:r>
              <a:rPr lang="en-US" dirty="0" err="1"/>
              <a:t>forráskód</a:t>
            </a:r>
            <a:r>
              <a:rPr lang="en-US" dirty="0"/>
              <a:t> ÉS a </a:t>
            </a:r>
            <a:r>
              <a:rPr lang="en-US" dirty="0" err="1"/>
              <a:t>bináris</a:t>
            </a:r>
            <a:r>
              <a:rPr lang="en-US" dirty="0"/>
              <a:t> is (!)</a:t>
            </a:r>
          </a:p>
          <a:p>
            <a:pPr lvl="1"/>
            <a:r>
              <a:rPr lang="en-US" dirty="0" err="1"/>
              <a:t>Sokkal</a:t>
            </a:r>
            <a:r>
              <a:rPr lang="en-US" dirty="0"/>
              <a:t> </a:t>
            </a:r>
            <a:r>
              <a:rPr lang="en-US" dirty="0" err="1"/>
              <a:t>gazdagabb</a:t>
            </a:r>
            <a:r>
              <a:rPr lang="en-US" dirty="0"/>
              <a:t> a </a:t>
            </a:r>
            <a:r>
              <a:rPr lang="en-US" dirty="0" err="1"/>
              <a:t>belső</a:t>
            </a:r>
            <a:r>
              <a:rPr lang="en-US" dirty="0"/>
              <a:t> </a:t>
            </a:r>
            <a:r>
              <a:rPr lang="en-US" dirty="0" err="1"/>
              <a:t>könyvtára</a:t>
            </a:r>
            <a:r>
              <a:rPr lang="en-US" dirty="0"/>
              <a:t> mint pl. a C++-é (pl. GUI)</a:t>
            </a:r>
          </a:p>
          <a:p>
            <a:pPr lvl="1"/>
            <a:r>
              <a:rPr lang="en-US" dirty="0" err="1"/>
              <a:t>Memóriakezelés</a:t>
            </a:r>
            <a:r>
              <a:rPr lang="en-US" dirty="0"/>
              <a:t>: </a:t>
            </a:r>
            <a:r>
              <a:rPr lang="en-US" dirty="0" err="1"/>
              <a:t>nincsenek</a:t>
            </a:r>
            <a:r>
              <a:rPr lang="en-US" dirty="0"/>
              <a:t> </a:t>
            </a:r>
            <a:r>
              <a:rPr lang="en-US" dirty="0" err="1"/>
              <a:t>pointerek</a:t>
            </a:r>
            <a:r>
              <a:rPr lang="en-US" dirty="0"/>
              <a:t>, </a:t>
            </a:r>
            <a:r>
              <a:rPr lang="en-US" dirty="0" err="1"/>
              <a:t>helyette</a:t>
            </a:r>
            <a:r>
              <a:rPr lang="en-US" dirty="0"/>
              <a:t> garbage collector</a:t>
            </a:r>
          </a:p>
          <a:p>
            <a:pPr lvl="1"/>
            <a:r>
              <a:rPr lang="en-US" dirty="0" err="1"/>
              <a:t>Erősen</a:t>
            </a:r>
            <a:r>
              <a:rPr lang="en-US" dirty="0"/>
              <a:t> </a:t>
            </a:r>
            <a:r>
              <a:rPr lang="en-US" dirty="0" err="1"/>
              <a:t>objektumorientált</a:t>
            </a:r>
            <a:r>
              <a:rPr lang="en-US" dirty="0"/>
              <a:t>: </a:t>
            </a:r>
            <a:r>
              <a:rPr lang="en-US" dirty="0" err="1"/>
              <a:t>mindent</a:t>
            </a:r>
            <a:r>
              <a:rPr lang="en-US" dirty="0"/>
              <a:t> </a:t>
            </a:r>
            <a:r>
              <a:rPr lang="en-US" dirty="0" err="1"/>
              <a:t>osztályba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tenni</a:t>
            </a:r>
            <a:endParaRPr lang="en-US" dirty="0"/>
          </a:p>
          <a:p>
            <a:pPr lvl="1"/>
            <a:r>
              <a:rPr lang="en-US" dirty="0"/>
              <a:t>JVM </a:t>
            </a:r>
            <a:r>
              <a:rPr lang="en-US" dirty="0" err="1"/>
              <a:t>alapú</a:t>
            </a:r>
            <a:r>
              <a:rPr lang="en-US" dirty="0"/>
              <a:t> </a:t>
            </a:r>
            <a:r>
              <a:rPr lang="en-US" dirty="0" err="1"/>
              <a:t>nyelvek</a:t>
            </a:r>
            <a:r>
              <a:rPr lang="en-US" dirty="0"/>
              <a:t>: Scala, Kotlin, Groovy, Clojure, ...</a:t>
            </a:r>
            <a:endParaRPr lang="nn-NO" dirty="0"/>
          </a:p>
          <a:p>
            <a:r>
              <a:rPr lang="es-ES" dirty="0"/>
              <a:t>A 2000-es </a:t>
            </a:r>
            <a:r>
              <a:rPr lang="es-ES" dirty="0" err="1"/>
              <a:t>és</a:t>
            </a:r>
            <a:r>
              <a:rPr lang="es-ES" dirty="0"/>
              <a:t> 2010-es </a:t>
            </a:r>
            <a:r>
              <a:rPr lang="es-ES" dirty="0" err="1"/>
              <a:t>években</a:t>
            </a:r>
            <a:r>
              <a:rPr lang="es-ES" dirty="0"/>
              <a:t> </a:t>
            </a:r>
            <a:r>
              <a:rPr lang="es-ES" dirty="0" err="1"/>
              <a:t>ez</a:t>
            </a:r>
            <a:r>
              <a:rPr lang="es-ES" dirty="0"/>
              <a:t> volt a </a:t>
            </a:r>
            <a:r>
              <a:rPr lang="es-ES" dirty="0" err="1"/>
              <a:t>legnépszerűbb</a:t>
            </a:r>
            <a:endParaRPr lang="es-ES" dirty="0"/>
          </a:p>
          <a:p>
            <a:pPr lvl="1"/>
            <a:r>
              <a:rPr lang="en-US" dirty="0" err="1"/>
              <a:t>Elsősorban</a:t>
            </a:r>
            <a:r>
              <a:rPr lang="en-US" dirty="0"/>
              <a:t> </a:t>
            </a:r>
            <a:r>
              <a:rPr lang="en-US" dirty="0" err="1"/>
              <a:t>webes</a:t>
            </a:r>
            <a:r>
              <a:rPr lang="en-US" dirty="0"/>
              <a:t> backend </a:t>
            </a:r>
            <a:r>
              <a:rPr lang="en-US" dirty="0" err="1"/>
              <a:t>fejlesztéséhez</a:t>
            </a:r>
            <a:r>
              <a:rPr lang="en-US" dirty="0"/>
              <a:t> </a:t>
            </a:r>
            <a:r>
              <a:rPr lang="en-US" dirty="0" err="1"/>
              <a:t>alkalmazták</a:t>
            </a:r>
            <a:endParaRPr lang="en-US" dirty="0"/>
          </a:p>
          <a:p>
            <a:pPr lvl="1"/>
            <a:r>
              <a:rPr lang="en-US" dirty="0"/>
              <a:t>Mai </a:t>
            </a:r>
            <a:r>
              <a:rPr lang="en-US" dirty="0" err="1"/>
              <a:t>szemmel</a:t>
            </a:r>
            <a:r>
              <a:rPr lang="en-US" dirty="0"/>
              <a:t> </a:t>
            </a:r>
            <a:r>
              <a:rPr lang="en-US" dirty="0" err="1"/>
              <a:t>nézve</a:t>
            </a:r>
            <a:r>
              <a:rPr lang="en-US" dirty="0"/>
              <a:t> </a:t>
            </a:r>
            <a:r>
              <a:rPr lang="en-US" dirty="0" err="1"/>
              <a:t>sok</a:t>
            </a:r>
            <a:r>
              <a:rPr lang="en-US" dirty="0"/>
              <a:t> a </a:t>
            </a:r>
            <a:r>
              <a:rPr lang="en-US" dirty="0" err="1"/>
              <a:t>hiányossága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nehézkes</a:t>
            </a:r>
            <a:r>
              <a:rPr lang="en-US" dirty="0"/>
              <a:t> is, </a:t>
            </a:r>
            <a:r>
              <a:rPr lang="en-US" dirty="0" err="1"/>
              <a:t>így</a:t>
            </a:r>
            <a:r>
              <a:rPr lang="en-US" dirty="0"/>
              <a:t> a 2010-es </a:t>
            </a:r>
            <a:r>
              <a:rPr lang="en-US" dirty="0" err="1"/>
              <a:t>évek</a:t>
            </a:r>
            <a:r>
              <a:rPr lang="en-US" dirty="0"/>
              <a:t> </a:t>
            </a:r>
            <a:r>
              <a:rPr lang="en-US" dirty="0" err="1"/>
              <a:t>végén</a:t>
            </a:r>
            <a:r>
              <a:rPr lang="en-US" dirty="0"/>
              <a:t> </a:t>
            </a:r>
            <a:r>
              <a:rPr lang="en-US" dirty="0" err="1"/>
              <a:t>elveszítette</a:t>
            </a:r>
            <a:r>
              <a:rPr lang="en-US" dirty="0"/>
              <a:t> </a:t>
            </a:r>
            <a:r>
              <a:rPr lang="en-US" dirty="0" err="1"/>
              <a:t>első</a:t>
            </a:r>
            <a:r>
              <a:rPr lang="en-US" dirty="0"/>
              <a:t> </a:t>
            </a:r>
            <a:r>
              <a:rPr lang="en-US" dirty="0" err="1"/>
              <a:t>helyét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4532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6C520-4225-DAF7-3F8E-134AE6B35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</a:t>
            </a:r>
          </a:p>
        </p:txBody>
      </p:sp>
      <p:pic>
        <p:nvPicPr>
          <p:cNvPr id="5" name="Picture 4" descr="A computer code with colorful text&#10;&#10;Description automatically generated with medium confidence">
            <a:extLst>
              <a:ext uri="{FF2B5EF4-FFF2-40B4-BE49-F238E27FC236}">
                <a16:creationId xmlns:a16="http://schemas.microsoft.com/office/drawing/2014/main" id="{C1C4D9CF-C616-F7D6-D862-14ADEA52F7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733" y="1453003"/>
            <a:ext cx="5348067" cy="503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065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7A0A4-5FF5-8861-5A86-AFF55DAF9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nagy</a:t>
            </a:r>
            <a:r>
              <a:rPr lang="en-US" dirty="0"/>
              <a:t> </a:t>
            </a:r>
            <a:r>
              <a:rPr lang="en-US" dirty="0" err="1"/>
              <a:t>kép</a:t>
            </a:r>
            <a:endParaRPr lang="en-US" dirty="0"/>
          </a:p>
        </p:txBody>
      </p:sp>
      <p:pic>
        <p:nvPicPr>
          <p:cNvPr id="5" name="Picture 4" descr="A yellow circle with black lines and black lines&#10;&#10;Description automatically generated">
            <a:extLst>
              <a:ext uri="{FF2B5EF4-FFF2-40B4-BE49-F238E27FC236}">
                <a16:creationId xmlns:a16="http://schemas.microsoft.com/office/drawing/2014/main" id="{17C1F73D-8BB0-B446-9675-1E3CBE876E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9044" y="1765183"/>
            <a:ext cx="5073911" cy="4546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9576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68FDC-3A7F-82E0-905B-500272D17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Java: </a:t>
            </a:r>
            <a:r>
              <a:rPr lang="en-US" dirty="0" err="1"/>
              <a:t>fordítás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futtatás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12F4F-3F71-F209-506C-C8C4B8882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Fogalmak</a:t>
            </a:r>
            <a:endParaRPr lang="en-US" dirty="0"/>
          </a:p>
          <a:p>
            <a:pPr lvl="1"/>
            <a:r>
              <a:rPr lang="fr-FR" dirty="0"/>
              <a:t>JRE: Java Runtime </a:t>
            </a:r>
            <a:r>
              <a:rPr lang="fr-FR" dirty="0" err="1"/>
              <a:t>Environment</a:t>
            </a:r>
            <a:r>
              <a:rPr lang="fr-FR" dirty="0"/>
              <a:t> (Java </a:t>
            </a:r>
            <a:r>
              <a:rPr lang="fr-FR" dirty="0" err="1"/>
              <a:t>futtató</a:t>
            </a:r>
            <a:r>
              <a:rPr lang="fr-FR" dirty="0"/>
              <a:t> </a:t>
            </a:r>
            <a:r>
              <a:rPr lang="fr-FR" dirty="0" err="1"/>
              <a:t>rendszer</a:t>
            </a:r>
            <a:r>
              <a:rPr lang="fr-FR" dirty="0"/>
              <a:t>): a </a:t>
            </a:r>
            <a:r>
              <a:rPr lang="fr-FR" dirty="0" err="1"/>
              <a:t>futtatáshoz</a:t>
            </a:r>
            <a:r>
              <a:rPr lang="fr-FR" dirty="0"/>
              <a:t> </a:t>
            </a:r>
            <a:r>
              <a:rPr lang="fr-FR" dirty="0" err="1"/>
              <a:t>kell</a:t>
            </a:r>
            <a:r>
              <a:rPr lang="fr-FR" dirty="0"/>
              <a:t> (</a:t>
            </a:r>
            <a:r>
              <a:rPr lang="fr-FR" dirty="0">
                <a:hlinkClick r:id="rId2"/>
              </a:rPr>
              <a:t>https://www.java.com/en/download/manual.jsp</a:t>
            </a:r>
            <a:r>
              <a:rPr lang="fr-FR" dirty="0"/>
              <a:t>)</a:t>
            </a:r>
            <a:endParaRPr lang="en-US" dirty="0"/>
          </a:p>
          <a:p>
            <a:pPr lvl="1"/>
            <a:r>
              <a:rPr lang="en-US" dirty="0"/>
              <a:t>JDK: Java Development Kit (Java </a:t>
            </a:r>
            <a:r>
              <a:rPr lang="en-US" dirty="0" err="1"/>
              <a:t>fejlesztő</a:t>
            </a:r>
            <a:r>
              <a:rPr lang="en-US" dirty="0"/>
              <a:t> </a:t>
            </a:r>
            <a:r>
              <a:rPr lang="en-US" dirty="0" err="1"/>
              <a:t>eszköz</a:t>
            </a:r>
            <a:r>
              <a:rPr lang="en-US" dirty="0"/>
              <a:t>): </a:t>
            </a:r>
            <a:r>
              <a:rPr lang="en-US" dirty="0" err="1"/>
              <a:t>fejlesztéshez</a:t>
            </a:r>
            <a:r>
              <a:rPr lang="en-US" dirty="0"/>
              <a:t> (https://www.oracle.com/java/technologies/downloads/) </a:t>
            </a:r>
          </a:p>
          <a:p>
            <a:pPr lvl="1"/>
            <a:r>
              <a:rPr lang="en-US" dirty="0"/>
              <a:t>A JDK </a:t>
            </a:r>
            <a:r>
              <a:rPr lang="en-US" dirty="0" err="1"/>
              <a:t>tartalmazza</a:t>
            </a:r>
            <a:r>
              <a:rPr lang="en-US" dirty="0"/>
              <a:t> a JRE-t</a:t>
            </a:r>
          </a:p>
          <a:p>
            <a:r>
              <a:rPr lang="en-US" dirty="0" err="1"/>
              <a:t>Javasolt</a:t>
            </a:r>
            <a:r>
              <a:rPr lang="en-US" dirty="0"/>
              <a:t> IDE-k: Eclipse, NetBeans, IntelliJ IDEA, ...</a:t>
            </a:r>
          </a:p>
          <a:p>
            <a:r>
              <a:rPr lang="en-US" dirty="0" err="1"/>
              <a:t>Fájlnév</a:t>
            </a:r>
            <a:r>
              <a:rPr lang="en-US" dirty="0"/>
              <a:t>: IsPrime.java (</a:t>
            </a:r>
            <a:r>
              <a:rPr lang="en-US" dirty="0" err="1"/>
              <a:t>kötelező</a:t>
            </a:r>
            <a:r>
              <a:rPr lang="en-US" dirty="0"/>
              <a:t>) </a:t>
            </a:r>
          </a:p>
          <a:p>
            <a:r>
              <a:rPr lang="en-US" dirty="0" err="1"/>
              <a:t>Fordítás</a:t>
            </a:r>
            <a:endParaRPr lang="en-US" dirty="0"/>
          </a:p>
          <a:p>
            <a:pPr lvl="1"/>
            <a:r>
              <a:rPr lang="en-US" dirty="0" err="1"/>
              <a:t>javac</a:t>
            </a:r>
            <a:r>
              <a:rPr lang="en-US" dirty="0"/>
              <a:t> IsPrime.java </a:t>
            </a:r>
          </a:p>
          <a:p>
            <a:pPr lvl="1"/>
            <a:r>
              <a:rPr lang="en-US" dirty="0" err="1"/>
              <a:t>Eredmény</a:t>
            </a:r>
            <a:r>
              <a:rPr lang="en-US" dirty="0"/>
              <a:t>: </a:t>
            </a:r>
            <a:r>
              <a:rPr lang="en-US" dirty="0" err="1"/>
              <a:t>IsPrime.class</a:t>
            </a:r>
            <a:r>
              <a:rPr lang="en-US" dirty="0"/>
              <a:t> </a:t>
            </a:r>
          </a:p>
          <a:p>
            <a:r>
              <a:rPr lang="en-US" dirty="0" err="1"/>
              <a:t>Futtatás</a:t>
            </a:r>
            <a:endParaRPr lang="en-US" dirty="0"/>
          </a:p>
          <a:p>
            <a:pPr lvl="1"/>
            <a:r>
              <a:rPr lang="en-US" dirty="0"/>
              <a:t>java </a:t>
            </a:r>
            <a:r>
              <a:rPr lang="en-US" dirty="0" err="1"/>
              <a:t>IsPrime</a:t>
            </a:r>
            <a:endParaRPr lang="en-US" dirty="0"/>
          </a:p>
          <a:p>
            <a:pPr lvl="1"/>
            <a:r>
              <a:rPr lang="en-US" dirty="0"/>
              <a:t>(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a .class) </a:t>
            </a:r>
          </a:p>
        </p:txBody>
      </p:sp>
    </p:spTree>
    <p:extLst>
      <p:ext uri="{BB962C8B-B14F-4D97-AF65-F5344CB8AC3E}">
        <p14:creationId xmlns:p14="http://schemas.microsoft.com/office/powerpoint/2010/main" val="28103148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B8B10-04C3-9DBC-AC58-9C018A917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C#, .NET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A9929-B777-2903-0A85-512E06634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2000-ben </a:t>
            </a:r>
            <a:r>
              <a:rPr lang="en-US" dirty="0" err="1"/>
              <a:t>jelent</a:t>
            </a:r>
            <a:r>
              <a:rPr lang="en-US" dirty="0"/>
              <a:t> meg (Microsoft)</a:t>
            </a:r>
          </a:p>
          <a:p>
            <a:r>
              <a:rPr lang="en-US" dirty="0"/>
              <a:t>.NET</a:t>
            </a:r>
          </a:p>
          <a:p>
            <a:pPr lvl="1"/>
            <a:r>
              <a:rPr lang="en-US" dirty="0" err="1"/>
              <a:t>Virtuális</a:t>
            </a:r>
            <a:r>
              <a:rPr lang="en-US" dirty="0"/>
              <a:t> </a:t>
            </a:r>
            <a:r>
              <a:rPr lang="en-US" dirty="0" err="1"/>
              <a:t>gép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 JVM </a:t>
            </a:r>
            <a:r>
              <a:rPr lang="en-US" dirty="0" err="1"/>
              <a:t>ihlette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 modern Windows-</a:t>
            </a:r>
            <a:r>
              <a:rPr lang="en-US" dirty="0" err="1"/>
              <a:t>okon</a:t>
            </a:r>
            <a:r>
              <a:rPr lang="en-US" dirty="0"/>
              <a:t> </a:t>
            </a:r>
            <a:r>
              <a:rPr lang="en-US" dirty="0" err="1"/>
              <a:t>általában</a:t>
            </a:r>
            <a:r>
              <a:rPr lang="en-US" dirty="0"/>
              <a:t> </a:t>
            </a:r>
            <a:r>
              <a:rPr lang="en-US" dirty="0" err="1"/>
              <a:t>alapból</a:t>
            </a:r>
            <a:r>
              <a:rPr lang="en-US" dirty="0"/>
              <a:t> </a:t>
            </a:r>
            <a:r>
              <a:rPr lang="en-US" dirty="0" err="1"/>
              <a:t>rajta</a:t>
            </a:r>
            <a:r>
              <a:rPr lang="en-US" dirty="0"/>
              <a:t> van</a:t>
            </a:r>
          </a:p>
          <a:p>
            <a:pPr lvl="1"/>
            <a:r>
              <a:rPr lang="en-US" dirty="0" err="1"/>
              <a:t>Egyéb</a:t>
            </a:r>
            <a:r>
              <a:rPr lang="en-US" dirty="0"/>
              <a:t> </a:t>
            </a:r>
            <a:r>
              <a:rPr lang="en-US" dirty="0" err="1"/>
              <a:t>rendszerekre</a:t>
            </a:r>
            <a:r>
              <a:rPr lang="en-US" dirty="0"/>
              <a:t> is </a:t>
            </a:r>
            <a:r>
              <a:rPr lang="en-US" dirty="0" err="1"/>
              <a:t>letölthető</a:t>
            </a:r>
            <a:endParaRPr lang="en-US" dirty="0"/>
          </a:p>
          <a:p>
            <a:pPr lvl="1"/>
            <a:r>
              <a:rPr lang="en-US" dirty="0" err="1"/>
              <a:t>Noha</a:t>
            </a:r>
            <a:r>
              <a:rPr lang="en-US" dirty="0"/>
              <a:t> a </a:t>
            </a:r>
            <a:r>
              <a:rPr lang="en-US" dirty="0" err="1"/>
              <a:t>kiterjesztés</a:t>
            </a:r>
            <a:r>
              <a:rPr lang="en-US" dirty="0"/>
              <a:t> exe, a </a:t>
            </a:r>
            <a:r>
              <a:rPr lang="en-US" dirty="0" err="1"/>
              <a:t>megfelelő</a:t>
            </a:r>
            <a:r>
              <a:rPr lang="en-US" dirty="0"/>
              <a:t> </a:t>
            </a:r>
            <a:r>
              <a:rPr lang="en-US" dirty="0" err="1"/>
              <a:t>virtuális</a:t>
            </a:r>
            <a:r>
              <a:rPr lang="en-US" dirty="0"/>
              <a:t> </a:t>
            </a:r>
            <a:r>
              <a:rPr lang="en-US" dirty="0" err="1"/>
              <a:t>gép</a:t>
            </a:r>
            <a:r>
              <a:rPr lang="en-US" dirty="0"/>
              <a:t> </a:t>
            </a:r>
            <a:r>
              <a:rPr lang="en-US" dirty="0" err="1"/>
              <a:t>nélkül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futtatható</a:t>
            </a:r>
            <a:endParaRPr lang="en-US" dirty="0"/>
          </a:p>
          <a:p>
            <a:r>
              <a:rPr lang="en-US" dirty="0"/>
              <a:t>C#</a:t>
            </a:r>
          </a:p>
          <a:p>
            <a:pPr lvl="1"/>
            <a:r>
              <a:rPr lang="en-US" dirty="0" err="1"/>
              <a:t>Elsősorban</a:t>
            </a:r>
            <a:r>
              <a:rPr lang="en-US" dirty="0"/>
              <a:t> a C++ </a:t>
            </a:r>
            <a:r>
              <a:rPr lang="en-US" dirty="0" err="1"/>
              <a:t>és</a:t>
            </a:r>
            <a:r>
              <a:rPr lang="en-US" dirty="0"/>
              <a:t> a Java </a:t>
            </a:r>
            <a:r>
              <a:rPr lang="en-US" dirty="0" err="1"/>
              <a:t>ihlette</a:t>
            </a:r>
            <a:endParaRPr lang="en-US" dirty="0"/>
          </a:p>
          <a:p>
            <a:pPr lvl="1"/>
            <a:r>
              <a:rPr lang="en-US" dirty="0" err="1"/>
              <a:t>Nagyjából</a:t>
            </a:r>
            <a:r>
              <a:rPr lang="en-US" dirty="0"/>
              <a:t> </a:t>
            </a:r>
            <a:r>
              <a:rPr lang="en-US" dirty="0" err="1"/>
              <a:t>ugyanazokat</a:t>
            </a:r>
            <a:r>
              <a:rPr lang="en-US" dirty="0"/>
              <a:t> a </a:t>
            </a:r>
            <a:r>
              <a:rPr lang="en-US" dirty="0" err="1"/>
              <a:t>paradigmákat</a:t>
            </a:r>
            <a:r>
              <a:rPr lang="en-US" dirty="0"/>
              <a:t> </a:t>
            </a:r>
            <a:r>
              <a:rPr lang="en-US" dirty="0" err="1"/>
              <a:t>támogatja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96751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53A72-B202-BBDB-422B-DB77043F3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C#, .NET</a:t>
            </a:r>
          </a:p>
        </p:txBody>
      </p: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E48DDBDE-C4D2-5F8A-897A-CB63EFC36D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051" y="1498540"/>
            <a:ext cx="3465897" cy="5359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9500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B4648-0670-F799-AEE9-14B376193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C#, .NET</a:t>
            </a:r>
          </a:p>
        </p:txBody>
      </p:sp>
      <p:pic>
        <p:nvPicPr>
          <p:cNvPr id="5" name="Picture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00C3906D-444F-BFA2-AF84-8307367E75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8164" y="1313493"/>
            <a:ext cx="3422826" cy="5467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6984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AC42D-2B4D-03BE-AA02-93AB532FC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C#, .NET: </a:t>
            </a:r>
            <a:r>
              <a:rPr lang="en-US" dirty="0" err="1"/>
              <a:t>fordítás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futtatás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7462A-8D9B-A6B3-7DD4-8C799F2F1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/>
              <a:t>Fájlnév</a:t>
            </a:r>
            <a:r>
              <a:rPr lang="en-US" dirty="0"/>
              <a:t>: </a:t>
            </a:r>
            <a:r>
              <a:rPr lang="en-US" dirty="0" err="1"/>
              <a:t>IsPrime.cs</a:t>
            </a:r>
            <a:r>
              <a:rPr lang="en-US" dirty="0"/>
              <a:t> </a:t>
            </a:r>
          </a:p>
          <a:p>
            <a:r>
              <a:rPr lang="en-US" dirty="0" err="1"/>
              <a:t>Fordítás</a:t>
            </a:r>
            <a:endParaRPr lang="en-US" dirty="0"/>
          </a:p>
          <a:p>
            <a:pPr lvl="1"/>
            <a:r>
              <a:rPr lang="pt-BR" dirty="0"/>
              <a:t>A Microsoft Visual Studio </a:t>
            </a:r>
            <a:r>
              <a:rPr lang="pt-BR" dirty="0" err="1"/>
              <a:t>megfelelő</a:t>
            </a:r>
            <a:r>
              <a:rPr lang="pt-BR" dirty="0"/>
              <a:t> </a:t>
            </a:r>
            <a:r>
              <a:rPr lang="pt-BR" dirty="0" err="1"/>
              <a:t>verziója</a:t>
            </a:r>
            <a:r>
              <a:rPr lang="pt-BR" dirty="0"/>
              <a:t> </a:t>
            </a:r>
            <a:r>
              <a:rPr lang="pt-BR" dirty="0" err="1"/>
              <a:t>kell</a:t>
            </a:r>
            <a:r>
              <a:rPr lang="pt-BR" dirty="0"/>
              <a:t> (NEM Visual Studio </a:t>
            </a:r>
            <a:r>
              <a:rPr lang="pt-BR" dirty="0" err="1"/>
              <a:t>Code</a:t>
            </a:r>
            <a:r>
              <a:rPr lang="pt-BR" dirty="0"/>
              <a:t>)</a:t>
            </a:r>
            <a:endParaRPr lang="en-US" dirty="0"/>
          </a:p>
          <a:p>
            <a:pPr lvl="1"/>
            <a:r>
              <a:rPr lang="en-US" dirty="0"/>
              <a:t>https://visualstudio.microsoft.com/downloads/ (Community: </a:t>
            </a:r>
            <a:r>
              <a:rPr lang="en-US" dirty="0" err="1"/>
              <a:t>ingyenes</a:t>
            </a:r>
            <a:r>
              <a:rPr lang="en-US" dirty="0"/>
              <a:t>; IDE </a:t>
            </a:r>
            <a:r>
              <a:rPr lang="en-US" dirty="0" err="1"/>
              <a:t>mércével</a:t>
            </a:r>
            <a:r>
              <a:rPr lang="en-US" dirty="0"/>
              <a:t> </a:t>
            </a:r>
            <a:r>
              <a:rPr lang="en-US" dirty="0" err="1"/>
              <a:t>mérve</a:t>
            </a:r>
            <a:r>
              <a:rPr lang="en-US" dirty="0"/>
              <a:t> </a:t>
            </a:r>
            <a:r>
              <a:rPr lang="en-US" dirty="0" err="1"/>
              <a:t>meglehetősen</a:t>
            </a:r>
            <a:r>
              <a:rPr lang="en-US" dirty="0"/>
              <a:t> </a:t>
            </a:r>
            <a:r>
              <a:rPr lang="en-US" dirty="0" err="1"/>
              <a:t>nagy</a:t>
            </a:r>
            <a:r>
              <a:rPr lang="en-US" dirty="0"/>
              <a:t>) </a:t>
            </a:r>
          </a:p>
          <a:p>
            <a:pPr lvl="1"/>
            <a:r>
              <a:rPr lang="en-US" dirty="0" err="1"/>
              <a:t>Parancssori</a:t>
            </a:r>
            <a:r>
              <a:rPr lang="en-US" dirty="0"/>
              <a:t> </a:t>
            </a:r>
            <a:r>
              <a:rPr lang="en-US" dirty="0" err="1"/>
              <a:t>fordítás</a:t>
            </a:r>
            <a:r>
              <a:rPr lang="en-US" dirty="0"/>
              <a:t>: </a:t>
            </a:r>
            <a:r>
              <a:rPr lang="en-US" dirty="0" err="1"/>
              <a:t>atipikus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nehézkes</a:t>
            </a:r>
            <a:endParaRPr lang="en-US" dirty="0"/>
          </a:p>
          <a:p>
            <a:r>
              <a:rPr lang="en-US" dirty="0" err="1"/>
              <a:t>Futtatás</a:t>
            </a:r>
            <a:endParaRPr lang="en-US" dirty="0"/>
          </a:p>
          <a:p>
            <a:pPr lvl="1"/>
            <a:r>
              <a:rPr lang="en-US" dirty="0"/>
              <a:t>Kell </a:t>
            </a:r>
            <a:r>
              <a:rPr lang="en-US" dirty="0" err="1"/>
              <a:t>hozzá</a:t>
            </a:r>
            <a:r>
              <a:rPr lang="en-US" dirty="0"/>
              <a:t> .NET </a:t>
            </a:r>
            <a:r>
              <a:rPr lang="en-US" dirty="0" err="1"/>
              <a:t>futtató</a:t>
            </a:r>
            <a:r>
              <a:rPr lang="en-US" dirty="0"/>
              <a:t> </a:t>
            </a:r>
            <a:r>
              <a:rPr lang="en-US" dirty="0" err="1"/>
              <a:t>környezet</a:t>
            </a:r>
            <a:endParaRPr lang="en-US" dirty="0"/>
          </a:p>
          <a:p>
            <a:pPr lvl="1"/>
            <a:r>
              <a:rPr lang="en-US" dirty="0"/>
              <a:t>https://dotnet.microsoft.com/en-us/download (</a:t>
            </a:r>
            <a:r>
              <a:rPr lang="en-US" dirty="0" err="1"/>
              <a:t>újabb</a:t>
            </a:r>
            <a:r>
              <a:rPr lang="en-US" dirty="0"/>
              <a:t> </a:t>
            </a:r>
            <a:r>
              <a:rPr lang="en-US" dirty="0" err="1"/>
              <a:t>verzió</a:t>
            </a:r>
            <a:r>
              <a:rPr lang="en-US" dirty="0"/>
              <a:t> Windows-</a:t>
            </a:r>
            <a:r>
              <a:rPr lang="en-US" dirty="0" err="1"/>
              <a:t>ra</a:t>
            </a:r>
            <a:r>
              <a:rPr lang="en-US" dirty="0"/>
              <a:t>, </a:t>
            </a:r>
            <a:r>
              <a:rPr lang="en-US" dirty="0" err="1"/>
              <a:t>telepítő</a:t>
            </a:r>
            <a:r>
              <a:rPr lang="en-US" dirty="0"/>
              <a:t> </a:t>
            </a:r>
            <a:r>
              <a:rPr lang="en-US" dirty="0" err="1"/>
              <a:t>egyéb</a:t>
            </a:r>
            <a:r>
              <a:rPr lang="en-US" dirty="0"/>
              <a:t> </a:t>
            </a:r>
            <a:r>
              <a:rPr lang="en-US" dirty="0" err="1"/>
              <a:t>operációs</a:t>
            </a:r>
            <a:r>
              <a:rPr lang="en-US" dirty="0"/>
              <a:t> </a:t>
            </a:r>
            <a:r>
              <a:rPr lang="en-US" dirty="0" err="1"/>
              <a:t>rendszerekre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Eredmény</a:t>
            </a:r>
            <a:r>
              <a:rPr lang="en-US" dirty="0"/>
              <a:t>: IsPrime.exe, </a:t>
            </a:r>
            <a:r>
              <a:rPr lang="en-US" dirty="0" err="1"/>
              <a:t>közvetlenül</a:t>
            </a:r>
            <a:r>
              <a:rPr lang="en-US" dirty="0"/>
              <a:t> </a:t>
            </a:r>
            <a:r>
              <a:rPr lang="en-US" dirty="0" err="1"/>
              <a:t>indítható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666758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66260-A207-DDDB-2569-123CBF582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3D8B7-C16B-16B1-D2C3-3267EA949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1991-ben </a:t>
            </a:r>
            <a:r>
              <a:rPr lang="nb-NO" dirty="0" err="1"/>
              <a:t>jelent</a:t>
            </a:r>
            <a:r>
              <a:rPr lang="nb-NO" dirty="0"/>
              <a:t> meg (Guido van </a:t>
            </a:r>
            <a:r>
              <a:rPr lang="nb-NO" dirty="0" err="1"/>
              <a:t>Rossum</a:t>
            </a:r>
            <a:r>
              <a:rPr lang="nb-NO" dirty="0"/>
              <a:t>)</a:t>
            </a:r>
          </a:p>
          <a:p>
            <a:r>
              <a:rPr lang="en-US" dirty="0" err="1"/>
              <a:t>Jellemzői</a:t>
            </a:r>
            <a:endParaRPr lang="en-US" dirty="0"/>
          </a:p>
          <a:p>
            <a:pPr lvl="1"/>
            <a:r>
              <a:rPr lang="en-US" dirty="0"/>
              <a:t>Script </a:t>
            </a:r>
            <a:r>
              <a:rPr lang="en-US" dirty="0" err="1"/>
              <a:t>nyelv</a:t>
            </a:r>
            <a:r>
              <a:rPr lang="en-US" dirty="0"/>
              <a:t>: </a:t>
            </a:r>
            <a:r>
              <a:rPr lang="en-US" dirty="0" err="1"/>
              <a:t>fordítani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, </a:t>
            </a:r>
            <a:r>
              <a:rPr lang="en-US" dirty="0" err="1"/>
              <a:t>futtatásához</a:t>
            </a:r>
            <a:r>
              <a:rPr lang="en-US" dirty="0"/>
              <a:t> </a:t>
            </a:r>
            <a:r>
              <a:rPr lang="en-US" dirty="0" err="1"/>
              <a:t>viszont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Python</a:t>
            </a:r>
          </a:p>
          <a:p>
            <a:pPr lvl="1"/>
            <a:r>
              <a:rPr lang="hu-HU" dirty="0"/>
              <a:t>Egyszerű szintaxis: oktatási célra, első szöveg alapú programozási nyelvként</a:t>
            </a:r>
            <a:endParaRPr lang="en-US" dirty="0"/>
          </a:p>
          <a:p>
            <a:pPr lvl="1"/>
            <a:r>
              <a:rPr lang="en-US" dirty="0"/>
              <a:t>A </a:t>
            </a:r>
            <a:r>
              <a:rPr lang="en-US" dirty="0" err="1"/>
              <a:t>fő</a:t>
            </a:r>
            <a:r>
              <a:rPr lang="en-US" dirty="0"/>
              <a:t> </a:t>
            </a:r>
            <a:r>
              <a:rPr lang="en-US" dirty="0" err="1"/>
              <a:t>programozási</a:t>
            </a:r>
            <a:r>
              <a:rPr lang="en-US" dirty="0"/>
              <a:t> </a:t>
            </a:r>
            <a:r>
              <a:rPr lang="en-US" dirty="0" err="1"/>
              <a:t>paradigmákat</a:t>
            </a:r>
            <a:r>
              <a:rPr lang="en-US" dirty="0"/>
              <a:t> </a:t>
            </a:r>
            <a:r>
              <a:rPr lang="en-US" dirty="0" err="1"/>
              <a:t>támogatja</a:t>
            </a:r>
            <a:endParaRPr lang="en-US" dirty="0"/>
          </a:p>
          <a:p>
            <a:pPr lvl="1"/>
            <a:r>
              <a:rPr lang="en-US" dirty="0" err="1"/>
              <a:t>Gazdag</a:t>
            </a:r>
            <a:r>
              <a:rPr lang="en-US" dirty="0"/>
              <a:t> </a:t>
            </a:r>
            <a:r>
              <a:rPr lang="en-US" dirty="0" err="1"/>
              <a:t>belső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különösen</a:t>
            </a:r>
            <a:r>
              <a:rPr lang="en-US" dirty="0"/>
              <a:t> </a:t>
            </a:r>
            <a:r>
              <a:rPr lang="en-US" dirty="0" err="1"/>
              <a:t>gazdag</a:t>
            </a:r>
            <a:r>
              <a:rPr lang="en-US" dirty="0"/>
              <a:t> </a:t>
            </a:r>
            <a:r>
              <a:rPr lang="en-US" dirty="0" err="1"/>
              <a:t>külső</a:t>
            </a:r>
            <a:r>
              <a:rPr lang="en-US" dirty="0"/>
              <a:t> </a:t>
            </a:r>
            <a:r>
              <a:rPr lang="en-US" dirty="0" err="1"/>
              <a:t>könyvtárak</a:t>
            </a:r>
            <a:endParaRPr lang="en-US" dirty="0"/>
          </a:p>
          <a:p>
            <a:pPr lvl="1"/>
            <a:r>
              <a:rPr lang="en-US" dirty="0" err="1"/>
              <a:t>Általános</a:t>
            </a:r>
            <a:r>
              <a:rPr lang="en-US" dirty="0"/>
              <a:t> </a:t>
            </a:r>
            <a:r>
              <a:rPr lang="en-US" dirty="0" err="1"/>
              <a:t>célú</a:t>
            </a:r>
            <a:r>
              <a:rPr lang="en-US" dirty="0"/>
              <a:t>,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egyre</a:t>
            </a:r>
            <a:r>
              <a:rPr lang="en-US" dirty="0"/>
              <a:t> </a:t>
            </a:r>
            <a:r>
              <a:rPr lang="en-US" dirty="0" err="1"/>
              <a:t>több</a:t>
            </a:r>
            <a:r>
              <a:rPr lang="en-US" dirty="0"/>
              <a:t> </a:t>
            </a:r>
            <a:r>
              <a:rPr lang="en-US" dirty="0" err="1"/>
              <a:t>területen</a:t>
            </a:r>
            <a:r>
              <a:rPr lang="en-US" dirty="0"/>
              <a:t> </a:t>
            </a:r>
            <a:r>
              <a:rPr lang="en-US" dirty="0" err="1"/>
              <a:t>piacvezető</a:t>
            </a:r>
            <a:endParaRPr lang="nb-NO" dirty="0"/>
          </a:p>
          <a:p>
            <a:r>
              <a:rPr lang="hu-HU" dirty="0"/>
              <a:t>A 2010-es évek vége óta a legnépszerűbb programozási nyelv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9812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00364-38F9-DF66-98FA-0A45F2F47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pic>
        <p:nvPicPr>
          <p:cNvPr id="5" name="Picture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FA83CAC0-5F4F-BB73-1082-E12DECA03F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2654" y="1690688"/>
            <a:ext cx="4422465" cy="470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9050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0AD82-8EBB-CF84-7421-8854CE08E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Python: </a:t>
            </a:r>
            <a:r>
              <a:rPr lang="en-US" dirty="0" err="1"/>
              <a:t>futtatás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A4FA8-56F5-2233-BBEC-E166A1E30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Fordítás</a:t>
            </a:r>
            <a:r>
              <a:rPr lang="en-US" dirty="0"/>
              <a:t> </a:t>
            </a:r>
            <a:r>
              <a:rPr lang="en-US" dirty="0" err="1"/>
              <a:t>nincs</a:t>
            </a:r>
            <a:r>
              <a:rPr lang="en-US" dirty="0"/>
              <a:t>, a </a:t>
            </a:r>
            <a:r>
              <a:rPr lang="en-US" dirty="0" err="1"/>
              <a:t>futtatához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Python (https://www.python.org/downloads/) </a:t>
            </a:r>
          </a:p>
          <a:p>
            <a:r>
              <a:rPr lang="en-US" dirty="0" err="1"/>
              <a:t>Fájlnév</a:t>
            </a:r>
            <a:r>
              <a:rPr lang="en-US" dirty="0"/>
              <a:t>: isprime.py </a:t>
            </a:r>
          </a:p>
          <a:p>
            <a:r>
              <a:rPr lang="en-US" dirty="0" err="1"/>
              <a:t>Indítás</a:t>
            </a:r>
            <a:r>
              <a:rPr lang="en-US" dirty="0"/>
              <a:t>: python isprime.py </a:t>
            </a:r>
          </a:p>
        </p:txBody>
      </p:sp>
    </p:spTree>
    <p:extLst>
      <p:ext uri="{BB962C8B-B14F-4D97-AF65-F5344CB8AC3E}">
        <p14:creationId xmlns:p14="http://schemas.microsoft.com/office/powerpoint/2010/main" val="20973324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6EF24-4BC9-C447-59CF-06F0C20A7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Webes</a:t>
            </a:r>
            <a:r>
              <a:rPr lang="en-US" dirty="0"/>
              <a:t> </a:t>
            </a:r>
            <a:r>
              <a:rPr lang="en-US" dirty="0" err="1"/>
              <a:t>fejlesztés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0578C-DAE4-1E11-7591-FADF60BC9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Áttekintés</a:t>
            </a:r>
            <a:endParaRPr lang="en-US" dirty="0"/>
          </a:p>
          <a:p>
            <a:pPr lvl="1"/>
            <a:r>
              <a:rPr lang="en-US" dirty="0"/>
              <a:t>A WWW </a:t>
            </a:r>
            <a:r>
              <a:rPr lang="en-US" dirty="0" err="1"/>
              <a:t>megjelenése</a:t>
            </a:r>
            <a:r>
              <a:rPr lang="en-US" dirty="0"/>
              <a:t>: 1990-es </a:t>
            </a:r>
            <a:r>
              <a:rPr lang="en-US" dirty="0" err="1"/>
              <a:t>évek</a:t>
            </a:r>
            <a:r>
              <a:rPr lang="en-US" dirty="0"/>
              <a:t> </a:t>
            </a:r>
            <a:r>
              <a:rPr lang="en-US" dirty="0" err="1"/>
              <a:t>eleje</a:t>
            </a:r>
            <a:endParaRPr lang="en-US" dirty="0"/>
          </a:p>
          <a:p>
            <a:pPr lvl="1"/>
            <a:r>
              <a:rPr lang="en-US" dirty="0"/>
              <a:t>Ma: </a:t>
            </a:r>
            <a:r>
              <a:rPr lang="en-US" dirty="0" err="1"/>
              <a:t>több</a:t>
            </a:r>
            <a:r>
              <a:rPr lang="en-US" dirty="0"/>
              <a:t> </a:t>
            </a:r>
            <a:r>
              <a:rPr lang="en-US" dirty="0" err="1"/>
              <a:t>tízmilliárd</a:t>
            </a:r>
            <a:r>
              <a:rPr lang="en-US" dirty="0"/>
              <a:t> </a:t>
            </a:r>
            <a:r>
              <a:rPr lang="en-US" dirty="0" err="1"/>
              <a:t>böngésző</a:t>
            </a:r>
            <a:r>
              <a:rPr lang="en-US" dirty="0"/>
              <a:t>, </a:t>
            </a:r>
            <a:r>
              <a:rPr lang="en-US" dirty="0" err="1"/>
              <a:t>több</a:t>
            </a:r>
            <a:r>
              <a:rPr lang="en-US" dirty="0"/>
              <a:t> </a:t>
            </a:r>
            <a:r>
              <a:rPr lang="en-US" dirty="0" err="1"/>
              <a:t>tízmilliárd</a:t>
            </a:r>
            <a:r>
              <a:rPr lang="en-US" dirty="0"/>
              <a:t> </a:t>
            </a:r>
            <a:r>
              <a:rPr lang="en-US" dirty="0" err="1"/>
              <a:t>weboldal</a:t>
            </a:r>
            <a:endParaRPr lang="en-US" dirty="0"/>
          </a:p>
          <a:p>
            <a:r>
              <a:rPr lang="en-US" dirty="0" err="1"/>
              <a:t>Technikai</a:t>
            </a:r>
            <a:r>
              <a:rPr lang="en-US" dirty="0"/>
              <a:t> </a:t>
            </a:r>
            <a:r>
              <a:rPr lang="en-US" dirty="0" err="1"/>
              <a:t>részletek</a:t>
            </a:r>
            <a:endParaRPr lang="en-US" dirty="0"/>
          </a:p>
          <a:p>
            <a:pPr lvl="1"/>
            <a:r>
              <a:rPr lang="en-US" dirty="0"/>
              <a:t>Az </a:t>
            </a:r>
            <a:r>
              <a:rPr lang="en-US" dirty="0" err="1"/>
              <a:t>alapelvek</a:t>
            </a:r>
            <a:r>
              <a:rPr lang="en-US" dirty="0"/>
              <a:t> </a:t>
            </a:r>
            <a:r>
              <a:rPr lang="en-US" dirty="0" err="1"/>
              <a:t>egyáltalán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változtak</a:t>
            </a:r>
            <a:r>
              <a:rPr lang="en-US" dirty="0"/>
              <a:t>, a </a:t>
            </a:r>
            <a:r>
              <a:rPr lang="en-US" dirty="0" err="1"/>
              <a:t>szabványok</a:t>
            </a:r>
            <a:r>
              <a:rPr lang="en-US" dirty="0"/>
              <a:t> </a:t>
            </a:r>
            <a:r>
              <a:rPr lang="en-US" dirty="0" err="1"/>
              <a:t>lényegüket</a:t>
            </a:r>
            <a:r>
              <a:rPr lang="en-US" dirty="0"/>
              <a:t> </a:t>
            </a:r>
            <a:r>
              <a:rPr lang="en-US" dirty="0" err="1"/>
              <a:t>tekintve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változtak</a:t>
            </a:r>
            <a:endParaRPr lang="en-US" dirty="0"/>
          </a:p>
          <a:p>
            <a:pPr lvl="1"/>
            <a:r>
              <a:rPr lang="en-US" dirty="0"/>
              <a:t>HTTP </a:t>
            </a:r>
            <a:r>
              <a:rPr lang="en-US" dirty="0" err="1"/>
              <a:t>protokoll</a:t>
            </a:r>
            <a:r>
              <a:rPr lang="en-US" dirty="0"/>
              <a:t>: a </a:t>
            </a:r>
            <a:r>
              <a:rPr lang="en-US" dirty="0" err="1"/>
              <a:t>böngésző</a:t>
            </a:r>
            <a:r>
              <a:rPr lang="en-US" dirty="0"/>
              <a:t> </a:t>
            </a:r>
            <a:r>
              <a:rPr lang="en-US" dirty="0" err="1"/>
              <a:t>kérdez</a:t>
            </a:r>
            <a:r>
              <a:rPr lang="en-US" dirty="0"/>
              <a:t>, a </a:t>
            </a:r>
            <a:r>
              <a:rPr lang="en-US" dirty="0" err="1"/>
              <a:t>szerver</a:t>
            </a:r>
            <a:r>
              <a:rPr lang="en-US" dirty="0"/>
              <a:t> </a:t>
            </a:r>
            <a:r>
              <a:rPr lang="en-US" dirty="0" err="1"/>
              <a:t>válaszol</a:t>
            </a:r>
            <a:r>
              <a:rPr lang="en-US" dirty="0"/>
              <a:t> (</a:t>
            </a:r>
            <a:r>
              <a:rPr lang="en-US" dirty="0" err="1"/>
              <a:t>nincs</a:t>
            </a:r>
            <a:r>
              <a:rPr lang="en-US" dirty="0"/>
              <a:t> </a:t>
            </a:r>
            <a:r>
              <a:rPr lang="en-US" dirty="0" err="1"/>
              <a:t>kétirányú</a:t>
            </a:r>
            <a:r>
              <a:rPr lang="en-US" dirty="0"/>
              <a:t> </a:t>
            </a:r>
            <a:r>
              <a:rPr lang="en-US" dirty="0" err="1"/>
              <a:t>kommunikáció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A </a:t>
            </a:r>
            <a:r>
              <a:rPr lang="en-US" dirty="0" err="1"/>
              <a:t>weboldal</a:t>
            </a:r>
            <a:r>
              <a:rPr lang="en-US" dirty="0"/>
              <a:t> </a:t>
            </a:r>
            <a:r>
              <a:rPr lang="en-US" dirty="0" err="1"/>
              <a:t>logikai</a:t>
            </a:r>
            <a:r>
              <a:rPr lang="en-US" dirty="0"/>
              <a:t> </a:t>
            </a:r>
            <a:r>
              <a:rPr lang="en-US" dirty="0" err="1"/>
              <a:t>felépítése</a:t>
            </a:r>
            <a:r>
              <a:rPr lang="en-US" dirty="0"/>
              <a:t>: HTML (</a:t>
            </a:r>
            <a:r>
              <a:rPr lang="en-US" dirty="0" err="1"/>
              <a:t>leíró</a:t>
            </a:r>
            <a:r>
              <a:rPr lang="en-US" dirty="0"/>
              <a:t> </a:t>
            </a:r>
            <a:r>
              <a:rPr lang="en-US" dirty="0" err="1"/>
              <a:t>nyelv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 </a:t>
            </a:r>
            <a:r>
              <a:rPr lang="en-US" dirty="0" err="1"/>
              <a:t>weboldal</a:t>
            </a:r>
            <a:r>
              <a:rPr lang="en-US" dirty="0"/>
              <a:t> </a:t>
            </a:r>
            <a:r>
              <a:rPr lang="en-US" dirty="0" err="1"/>
              <a:t>fizikai</a:t>
            </a:r>
            <a:r>
              <a:rPr lang="en-US" dirty="0"/>
              <a:t> </a:t>
            </a:r>
            <a:r>
              <a:rPr lang="en-US" dirty="0" err="1"/>
              <a:t>kinézete</a:t>
            </a:r>
            <a:r>
              <a:rPr lang="en-US" dirty="0"/>
              <a:t>: CSS (</a:t>
            </a:r>
            <a:r>
              <a:rPr lang="en-US" dirty="0" err="1"/>
              <a:t>stílusleíró</a:t>
            </a:r>
            <a:r>
              <a:rPr lang="en-US" dirty="0"/>
              <a:t> </a:t>
            </a:r>
            <a:r>
              <a:rPr lang="en-US" dirty="0" err="1"/>
              <a:t>nyelv</a:t>
            </a:r>
            <a:r>
              <a:rPr lang="en-US" dirty="0"/>
              <a:t>)</a:t>
            </a:r>
          </a:p>
          <a:p>
            <a:pPr lvl="1"/>
            <a:r>
              <a:rPr lang="hu-HU" dirty="0"/>
              <a:t>A weboldal működése: JavaScript (programozási nyelv)</a:t>
            </a:r>
            <a:endParaRPr lang="en-US" dirty="0"/>
          </a:p>
          <a:p>
            <a:pPr lvl="1"/>
            <a:r>
              <a:rPr lang="en-US" dirty="0" err="1"/>
              <a:t>Dinamikus</a:t>
            </a:r>
            <a:r>
              <a:rPr lang="en-US" dirty="0"/>
              <a:t> backend: a </a:t>
            </a:r>
            <a:r>
              <a:rPr lang="en-US" dirty="0" err="1"/>
              <a:t>legtöbb</a:t>
            </a:r>
            <a:r>
              <a:rPr lang="en-US" dirty="0"/>
              <a:t> </a:t>
            </a:r>
            <a:r>
              <a:rPr lang="en-US" dirty="0" err="1"/>
              <a:t>nyelv</a:t>
            </a:r>
            <a:r>
              <a:rPr lang="en-US" dirty="0"/>
              <a:t> </a:t>
            </a:r>
            <a:r>
              <a:rPr lang="en-US" dirty="0" err="1"/>
              <a:t>kínál</a:t>
            </a:r>
            <a:r>
              <a:rPr lang="en-US" dirty="0"/>
              <a:t> </a:t>
            </a:r>
            <a:r>
              <a:rPr lang="en-US" dirty="0" err="1"/>
              <a:t>valamilyen</a:t>
            </a:r>
            <a:r>
              <a:rPr lang="en-US" dirty="0"/>
              <a:t> </a:t>
            </a:r>
            <a:r>
              <a:rPr lang="en-US" dirty="0" err="1"/>
              <a:t>megoldást</a:t>
            </a:r>
            <a:r>
              <a:rPr lang="en-US" dirty="0"/>
              <a:t>, a PHP </a:t>
            </a:r>
            <a:r>
              <a:rPr lang="en-US" dirty="0" err="1"/>
              <a:t>viszont</a:t>
            </a:r>
            <a:r>
              <a:rPr lang="en-US" dirty="0"/>
              <a:t> </a:t>
            </a:r>
            <a:r>
              <a:rPr lang="en-US" dirty="0" err="1"/>
              <a:t>örök</a:t>
            </a:r>
            <a:r>
              <a:rPr lang="en-US" dirty="0"/>
              <a:t> </a:t>
            </a:r>
            <a:r>
              <a:rPr lang="en-US" dirty="0" err="1"/>
              <a:t>túlélő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039822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02E1E-8234-33EB-5DD9-BC4C391D2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699D4-4520-3BB7-BD06-696F06C62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HyperText</a:t>
            </a:r>
            <a:r>
              <a:rPr lang="en-US" dirty="0"/>
              <a:t> Markup Language = </a:t>
            </a:r>
            <a:r>
              <a:rPr lang="en-US" dirty="0" err="1"/>
              <a:t>hiperszöveges</a:t>
            </a:r>
            <a:r>
              <a:rPr lang="en-US" dirty="0"/>
              <a:t> </a:t>
            </a:r>
            <a:r>
              <a:rPr lang="en-US" dirty="0" err="1"/>
              <a:t>jelölőnyelv</a:t>
            </a:r>
            <a:endParaRPr lang="en-US" dirty="0"/>
          </a:p>
          <a:p>
            <a:r>
              <a:rPr lang="en-US" dirty="0"/>
              <a:t>1993-ban </a:t>
            </a:r>
            <a:r>
              <a:rPr lang="en-US" dirty="0" err="1"/>
              <a:t>jelent</a:t>
            </a:r>
            <a:r>
              <a:rPr lang="en-US" dirty="0"/>
              <a:t> meg</a:t>
            </a:r>
          </a:p>
          <a:p>
            <a:r>
              <a:rPr lang="en-US" dirty="0" err="1"/>
              <a:t>Felépítése</a:t>
            </a:r>
            <a:r>
              <a:rPr lang="en-US" dirty="0"/>
              <a:t>: tag-ek + </a:t>
            </a:r>
            <a:r>
              <a:rPr lang="en-US" dirty="0" err="1"/>
              <a:t>attribútumok</a:t>
            </a:r>
            <a:r>
              <a:rPr lang="en-US" dirty="0"/>
              <a:t> + </a:t>
            </a:r>
            <a:r>
              <a:rPr lang="en-US" dirty="0" err="1"/>
              <a:t>tartalom</a:t>
            </a:r>
            <a:endParaRPr lang="en-US" dirty="0"/>
          </a:p>
          <a:p>
            <a:r>
              <a:rPr lang="en-US" dirty="0"/>
              <a:t>HTML5</a:t>
            </a:r>
          </a:p>
          <a:p>
            <a:pPr lvl="1"/>
            <a:r>
              <a:rPr lang="en-US" dirty="0" err="1"/>
              <a:t>Jelenlegi</a:t>
            </a:r>
            <a:r>
              <a:rPr lang="en-US" dirty="0"/>
              <a:t> </a:t>
            </a:r>
            <a:r>
              <a:rPr lang="en-US" dirty="0" err="1"/>
              <a:t>szabvány</a:t>
            </a:r>
            <a:endParaRPr lang="en-US" dirty="0"/>
          </a:p>
          <a:p>
            <a:pPr lvl="1"/>
            <a:r>
              <a:rPr lang="en-US" dirty="0" err="1"/>
              <a:t>Célja</a:t>
            </a:r>
            <a:r>
              <a:rPr lang="en-US" dirty="0"/>
              <a:t>: a </a:t>
            </a:r>
            <a:r>
              <a:rPr lang="en-US" dirty="0" err="1"/>
              <a:t>webes</a:t>
            </a:r>
            <a:r>
              <a:rPr lang="en-US" dirty="0"/>
              <a:t> </a:t>
            </a:r>
            <a:r>
              <a:rPr lang="en-US" dirty="0" err="1"/>
              <a:t>alkalmazásokhoz</a:t>
            </a:r>
            <a:r>
              <a:rPr lang="en-US" dirty="0"/>
              <a:t> ne </a:t>
            </a:r>
            <a:r>
              <a:rPr lang="en-US" dirty="0" err="1"/>
              <a:t>legyen</a:t>
            </a:r>
            <a:r>
              <a:rPr lang="en-US" dirty="0"/>
              <a:t> </a:t>
            </a:r>
            <a:r>
              <a:rPr lang="en-US" dirty="0" err="1"/>
              <a:t>szükség</a:t>
            </a:r>
            <a:r>
              <a:rPr lang="en-US" dirty="0"/>
              <a:t> </a:t>
            </a:r>
            <a:r>
              <a:rPr lang="en-US" dirty="0" err="1"/>
              <a:t>beépülőkre</a:t>
            </a:r>
            <a:r>
              <a:rPr lang="en-US" dirty="0"/>
              <a:t> (Adobe Flash, Microsoft Silverlight, Sun JavaFX)</a:t>
            </a:r>
          </a:p>
          <a:p>
            <a:pPr lvl="1"/>
            <a:r>
              <a:rPr lang="en-US" dirty="0"/>
              <a:t>A HTML5-ös </a:t>
            </a:r>
            <a:r>
              <a:rPr lang="en-US" dirty="0" err="1"/>
              <a:t>támogató</a:t>
            </a:r>
            <a:r>
              <a:rPr lang="en-US" dirty="0"/>
              <a:t> </a:t>
            </a:r>
            <a:r>
              <a:rPr lang="en-US" dirty="0" err="1"/>
              <a:t>böngészők</a:t>
            </a:r>
            <a:r>
              <a:rPr lang="en-US" dirty="0"/>
              <a:t> </a:t>
            </a:r>
            <a:r>
              <a:rPr lang="en-US" dirty="0" err="1"/>
              <a:t>letiltják</a:t>
            </a:r>
            <a:r>
              <a:rPr lang="en-US" dirty="0"/>
              <a:t> a </a:t>
            </a:r>
            <a:r>
              <a:rPr lang="en-US" dirty="0" err="1"/>
              <a:t>fenti</a:t>
            </a:r>
            <a:r>
              <a:rPr lang="en-US" dirty="0"/>
              <a:t> </a:t>
            </a:r>
            <a:r>
              <a:rPr lang="en-US" dirty="0" err="1"/>
              <a:t>beépülőket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25740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E6406-C1DB-6351-3331-CD6A670B7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Programozási</a:t>
            </a:r>
            <a:r>
              <a:rPr lang="en-US" dirty="0"/>
              <a:t> </a:t>
            </a:r>
            <a:r>
              <a:rPr lang="en-US" dirty="0" err="1"/>
              <a:t>nyelvek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FF229-C31E-AA7A-3C2E-C7DBE476D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Sok</a:t>
            </a:r>
            <a:r>
              <a:rPr lang="en-US" dirty="0"/>
              <a:t> </a:t>
            </a:r>
            <a:r>
              <a:rPr lang="en-US" dirty="0" err="1"/>
              <a:t>programozási</a:t>
            </a:r>
            <a:r>
              <a:rPr lang="en-US" dirty="0"/>
              <a:t> </a:t>
            </a:r>
            <a:r>
              <a:rPr lang="en-US" dirty="0" err="1"/>
              <a:t>nyelv</a:t>
            </a:r>
            <a:r>
              <a:rPr lang="en-US" dirty="0"/>
              <a:t> van.</a:t>
            </a:r>
          </a:p>
          <a:p>
            <a:r>
              <a:rPr lang="en-US" dirty="0"/>
              <a:t>N</a:t>
            </a:r>
            <a:r>
              <a:rPr lang="hu-HU" dirty="0"/>
              <a:t>épszerűségük idővel változik</a:t>
            </a:r>
            <a:r>
              <a:rPr lang="en-US" dirty="0"/>
              <a:t>.</a:t>
            </a:r>
          </a:p>
          <a:p>
            <a:r>
              <a:rPr lang="en-US" dirty="0" err="1"/>
              <a:t>Sokszor</a:t>
            </a:r>
            <a:r>
              <a:rPr lang="en-US" dirty="0"/>
              <a:t> </a:t>
            </a:r>
            <a:r>
              <a:rPr lang="en-US" dirty="0" err="1"/>
              <a:t>előfordul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addig</a:t>
            </a:r>
            <a:r>
              <a:rPr lang="en-US" dirty="0"/>
              <a:t> </a:t>
            </a:r>
            <a:r>
              <a:rPr lang="en-US" dirty="0" err="1"/>
              <a:t>ismeretlen</a:t>
            </a:r>
            <a:r>
              <a:rPr lang="en-US" dirty="0"/>
              <a:t> </a:t>
            </a:r>
            <a:r>
              <a:rPr lang="en-US" dirty="0" err="1"/>
              <a:t>nyelvben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fejlesztenünk</a:t>
            </a:r>
            <a:r>
              <a:rPr lang="en-US" dirty="0"/>
              <a:t>.</a:t>
            </a:r>
          </a:p>
          <a:p>
            <a:r>
              <a:rPr lang="en-US" dirty="0" err="1"/>
              <a:t>Milyen</a:t>
            </a:r>
            <a:r>
              <a:rPr lang="en-US" dirty="0"/>
              <a:t> </a:t>
            </a:r>
            <a:r>
              <a:rPr lang="en-US" dirty="0" err="1"/>
              <a:t>programozási</a:t>
            </a:r>
            <a:r>
              <a:rPr lang="en-US" dirty="0"/>
              <a:t> </a:t>
            </a:r>
            <a:r>
              <a:rPr lang="en-US" dirty="0" err="1"/>
              <a:t>nyelveket</a:t>
            </a:r>
            <a:r>
              <a:rPr lang="en-US" dirty="0"/>
              <a:t> </a:t>
            </a:r>
            <a:r>
              <a:rPr lang="en-US" dirty="0" err="1"/>
              <a:t>ismersz</a:t>
            </a:r>
            <a:r>
              <a:rPr lang="en-US" dirty="0"/>
              <a:t>? (STOP) </a:t>
            </a:r>
          </a:p>
        </p:txBody>
      </p:sp>
    </p:spTree>
    <p:extLst>
      <p:ext uri="{BB962C8B-B14F-4D97-AF65-F5344CB8AC3E}">
        <p14:creationId xmlns:p14="http://schemas.microsoft.com/office/powerpoint/2010/main" val="26348150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53A8-24EA-5340-E747-1AF58A772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</p:txBody>
      </p: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AD2ED4FA-E63F-23B6-8840-04F77CA24A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164" y="1690688"/>
            <a:ext cx="8253671" cy="446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1464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F37F0-375F-3404-E23A-AEF3A967E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EE06E-3283-6E45-AD07-86E0A110D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Cascading Style Sheets = </a:t>
            </a:r>
            <a:r>
              <a:rPr lang="en-US" dirty="0" err="1"/>
              <a:t>lépcsőzetes</a:t>
            </a:r>
            <a:r>
              <a:rPr lang="en-US" dirty="0"/>
              <a:t> </a:t>
            </a:r>
            <a:r>
              <a:rPr lang="en-US" dirty="0" err="1"/>
              <a:t>stíluslapok</a:t>
            </a:r>
            <a:endParaRPr lang="en-US" dirty="0"/>
          </a:p>
          <a:p>
            <a:r>
              <a:rPr lang="en-US" dirty="0" err="1"/>
              <a:t>Megjelenése</a:t>
            </a:r>
            <a:r>
              <a:rPr lang="en-US" dirty="0"/>
              <a:t>: 1999 </a:t>
            </a:r>
          </a:p>
          <a:p>
            <a:r>
              <a:rPr lang="en-US" dirty="0" err="1"/>
              <a:t>Felépítése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Szelektor</a:t>
            </a:r>
            <a:r>
              <a:rPr lang="en-US" dirty="0"/>
              <a:t> + </a:t>
            </a:r>
            <a:r>
              <a:rPr lang="en-US" dirty="0" err="1"/>
              <a:t>deklarációs</a:t>
            </a:r>
            <a:r>
              <a:rPr lang="en-US" dirty="0"/>
              <a:t> </a:t>
            </a:r>
            <a:r>
              <a:rPr lang="en-US" dirty="0" err="1"/>
              <a:t>szakasz</a:t>
            </a:r>
            <a:endParaRPr lang="en-US" dirty="0"/>
          </a:p>
          <a:p>
            <a:pPr lvl="1"/>
            <a:r>
              <a:rPr lang="en-US" dirty="0" err="1"/>
              <a:t>Deklarációs</a:t>
            </a:r>
            <a:r>
              <a:rPr lang="en-US" dirty="0"/>
              <a:t> </a:t>
            </a:r>
            <a:r>
              <a:rPr lang="en-US" dirty="0" err="1"/>
              <a:t>szakasz</a:t>
            </a:r>
            <a:r>
              <a:rPr lang="en-US" dirty="0"/>
              <a:t>: </a:t>
            </a:r>
            <a:r>
              <a:rPr lang="en-US" dirty="0" err="1"/>
              <a:t>kulcs</a:t>
            </a:r>
            <a:r>
              <a:rPr lang="en-US" dirty="0"/>
              <a:t>: </a:t>
            </a:r>
            <a:r>
              <a:rPr lang="en-US" dirty="0" err="1"/>
              <a:t>érték</a:t>
            </a:r>
            <a:r>
              <a:rPr lang="en-US" dirty="0"/>
              <a:t> </a:t>
            </a:r>
            <a:r>
              <a:rPr lang="en-US" dirty="0" err="1"/>
              <a:t>párok</a:t>
            </a:r>
            <a:r>
              <a:rPr lang="en-US" dirty="0"/>
              <a:t>, </a:t>
            </a:r>
            <a:r>
              <a:rPr lang="en-US" dirty="0" err="1"/>
              <a:t>pontosvesszővel</a:t>
            </a:r>
            <a:r>
              <a:rPr lang="en-US" dirty="0"/>
              <a:t> </a:t>
            </a:r>
            <a:r>
              <a:rPr lang="en-US" dirty="0" err="1"/>
              <a:t>elválasztva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909475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C2F17-B136-BEAB-210C-0DAEC684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</a:t>
            </a:r>
          </a:p>
        </p:txBody>
      </p:sp>
      <p:pic>
        <p:nvPicPr>
          <p:cNvPr id="5" name="Picture 4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617E7EDE-2712-936D-B408-67DAC895BA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569" y="1690688"/>
            <a:ext cx="7048862" cy="4623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9269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B19BB-97AD-8CCD-2DF1-34F19AD94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FA82A-7FBC-D1A0-7B47-946183E4D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1995-ben </a:t>
            </a:r>
            <a:r>
              <a:rPr lang="en-US" dirty="0" err="1"/>
              <a:t>jelent</a:t>
            </a:r>
            <a:r>
              <a:rPr lang="en-US" dirty="0"/>
              <a:t> meg</a:t>
            </a:r>
          </a:p>
          <a:p>
            <a:pPr lvl="1"/>
            <a:r>
              <a:rPr lang="en-US" dirty="0" err="1"/>
              <a:t>Eredetileg</a:t>
            </a:r>
            <a:r>
              <a:rPr lang="en-US" dirty="0"/>
              <a:t> a Netscape </a:t>
            </a:r>
            <a:r>
              <a:rPr lang="en-US" dirty="0" err="1"/>
              <a:t>böngésző</a:t>
            </a:r>
            <a:r>
              <a:rPr lang="en-US" dirty="0"/>
              <a:t> script </a:t>
            </a:r>
            <a:r>
              <a:rPr lang="en-US" dirty="0" err="1"/>
              <a:t>nyelve</a:t>
            </a:r>
            <a:r>
              <a:rPr lang="en-US" dirty="0"/>
              <a:t> volt</a:t>
            </a:r>
          </a:p>
          <a:p>
            <a:r>
              <a:rPr lang="en-US" dirty="0" err="1"/>
              <a:t>Jellemzői</a:t>
            </a:r>
            <a:endParaRPr lang="en-US" dirty="0"/>
          </a:p>
          <a:p>
            <a:pPr lvl="1"/>
            <a:r>
              <a:rPr lang="hu-HU" dirty="0"/>
              <a:t>Teljes értékű programozási nyelv, a legfontosabb paradigmákkal</a:t>
            </a:r>
            <a:endParaRPr lang="en-US" dirty="0"/>
          </a:p>
          <a:p>
            <a:pPr lvl="1"/>
            <a:r>
              <a:rPr lang="en-US" dirty="0" err="1"/>
              <a:t>Képes</a:t>
            </a:r>
            <a:r>
              <a:rPr lang="en-US" dirty="0"/>
              <a:t> </a:t>
            </a:r>
            <a:r>
              <a:rPr lang="en-US" dirty="0" err="1"/>
              <a:t>közvetlen</a:t>
            </a:r>
            <a:r>
              <a:rPr lang="en-US" dirty="0"/>
              <a:t> </a:t>
            </a:r>
            <a:r>
              <a:rPr lang="en-US" dirty="0" err="1"/>
              <a:t>szerver</a:t>
            </a:r>
            <a:r>
              <a:rPr lang="en-US" dirty="0"/>
              <a:t> </a:t>
            </a:r>
            <a:r>
              <a:rPr lang="en-US" dirty="0" err="1"/>
              <a:t>lekérdezéseket</a:t>
            </a:r>
            <a:r>
              <a:rPr lang="en-US" dirty="0"/>
              <a:t> </a:t>
            </a:r>
            <a:r>
              <a:rPr lang="en-US" dirty="0" err="1"/>
              <a:t>végrehajtani</a:t>
            </a:r>
            <a:r>
              <a:rPr lang="en-US" dirty="0"/>
              <a:t> </a:t>
            </a:r>
          </a:p>
          <a:p>
            <a:pPr lvl="1"/>
            <a:r>
              <a:rPr lang="it-IT" dirty="0" err="1"/>
              <a:t>Képes</a:t>
            </a:r>
            <a:r>
              <a:rPr lang="it-IT" dirty="0"/>
              <a:t> </a:t>
            </a:r>
            <a:r>
              <a:rPr lang="it-IT" dirty="0" err="1"/>
              <a:t>dinamikusan</a:t>
            </a:r>
            <a:r>
              <a:rPr lang="it-IT" dirty="0"/>
              <a:t> </a:t>
            </a:r>
            <a:r>
              <a:rPr lang="it-IT" dirty="0" err="1"/>
              <a:t>megváltoztatni</a:t>
            </a:r>
            <a:r>
              <a:rPr lang="it-IT" dirty="0"/>
              <a:t> a </a:t>
            </a:r>
            <a:r>
              <a:rPr lang="it-IT" dirty="0" err="1"/>
              <a:t>weboldal</a:t>
            </a:r>
            <a:r>
              <a:rPr lang="it-IT" dirty="0"/>
              <a:t> </a:t>
            </a:r>
            <a:r>
              <a:rPr lang="it-IT" dirty="0" err="1"/>
              <a:t>tartalmát</a:t>
            </a:r>
            <a:r>
              <a:rPr lang="it-IT" dirty="0"/>
              <a:t> </a:t>
            </a:r>
            <a:endParaRPr lang="en-US" dirty="0"/>
          </a:p>
          <a:p>
            <a:pPr lvl="1"/>
            <a:r>
              <a:rPr lang="en-US" dirty="0" err="1"/>
              <a:t>Számos</a:t>
            </a:r>
            <a:r>
              <a:rPr lang="en-US" dirty="0"/>
              <a:t> </a:t>
            </a:r>
            <a:r>
              <a:rPr lang="en-US" dirty="0" err="1"/>
              <a:t>keretrendszer</a:t>
            </a:r>
            <a:r>
              <a:rPr lang="en-US" dirty="0"/>
              <a:t> (React, Angular, Vue)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rengeteg</a:t>
            </a:r>
            <a:r>
              <a:rPr lang="en-US" dirty="0"/>
              <a:t> </a:t>
            </a:r>
            <a:r>
              <a:rPr lang="en-US" dirty="0" err="1"/>
              <a:t>könyvtár</a:t>
            </a:r>
            <a:endParaRPr lang="en-US" dirty="0"/>
          </a:p>
          <a:p>
            <a:pPr lvl="1"/>
            <a:r>
              <a:rPr lang="nl-NL" dirty="0"/>
              <a:t>Van </a:t>
            </a:r>
            <a:r>
              <a:rPr lang="nl-NL" dirty="0" err="1"/>
              <a:t>szerver</a:t>
            </a:r>
            <a:r>
              <a:rPr lang="nl-NL" dirty="0"/>
              <a:t> </a:t>
            </a:r>
            <a:r>
              <a:rPr lang="nl-NL" dirty="0" err="1"/>
              <a:t>oldali</a:t>
            </a:r>
            <a:r>
              <a:rPr lang="nl-NL" dirty="0"/>
              <a:t> </a:t>
            </a:r>
            <a:r>
              <a:rPr lang="nl-NL" dirty="0" err="1"/>
              <a:t>JavaScript</a:t>
            </a:r>
            <a:r>
              <a:rPr lang="nl-NL" dirty="0"/>
              <a:t> is: </a:t>
            </a:r>
            <a:r>
              <a:rPr lang="nl-NL" dirty="0" err="1"/>
              <a:t>NodeJS</a:t>
            </a:r>
            <a:r>
              <a:rPr lang="nl-NL" dirty="0"/>
              <a:t> </a:t>
            </a:r>
            <a:endParaRPr lang="en-US" dirty="0"/>
          </a:p>
          <a:p>
            <a:pPr lvl="1"/>
            <a:r>
              <a:rPr lang="en-US" dirty="0"/>
              <a:t>TypeScript: a JavaScript </a:t>
            </a:r>
            <a:r>
              <a:rPr lang="en-US" dirty="0" err="1"/>
              <a:t>típusos</a:t>
            </a:r>
            <a:r>
              <a:rPr lang="en-US" dirty="0"/>
              <a:t> </a:t>
            </a:r>
            <a:r>
              <a:rPr lang="en-US" dirty="0" err="1"/>
              <a:t>változata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911183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F2A20-FBCF-F9BB-D567-5FFCDA8E4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</p:txBody>
      </p:sp>
      <p:pic>
        <p:nvPicPr>
          <p:cNvPr id="5" name="Picture 4" descr="A computer code with many colorful text&#10;&#10;Description automatically generated with medium confidence">
            <a:extLst>
              <a:ext uri="{FF2B5EF4-FFF2-40B4-BE49-F238E27FC236}">
                <a16:creationId xmlns:a16="http://schemas.microsoft.com/office/drawing/2014/main" id="{2828F422-BADE-CF03-5209-4F76F04F5E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890" y="1319211"/>
            <a:ext cx="7182219" cy="5334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0788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93EBC-9B77-97EC-0B9C-9795AC74C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96AF0-5B1A-BD4F-36DA-315F17F80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/>
              <a:t>Megjelenése</a:t>
            </a:r>
            <a:r>
              <a:rPr lang="en-US" dirty="0"/>
              <a:t>: 1995</a:t>
            </a:r>
          </a:p>
          <a:p>
            <a:pPr lvl="1"/>
            <a:r>
              <a:rPr lang="en-US" dirty="0" err="1"/>
              <a:t>Eredeti</a:t>
            </a:r>
            <a:r>
              <a:rPr lang="en-US" dirty="0"/>
              <a:t> </a:t>
            </a:r>
            <a:r>
              <a:rPr lang="en-US" dirty="0" err="1"/>
              <a:t>jelentése</a:t>
            </a:r>
            <a:r>
              <a:rPr lang="en-US" dirty="0"/>
              <a:t>: Personal Home Page</a:t>
            </a:r>
          </a:p>
          <a:p>
            <a:pPr lvl="1"/>
            <a:r>
              <a:rPr lang="en-US" dirty="0"/>
              <a:t>Ma: PHP: Hypertext Preprocessor</a:t>
            </a:r>
          </a:p>
          <a:p>
            <a:r>
              <a:rPr lang="en-US" dirty="0" err="1"/>
              <a:t>Áttekintés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Célja</a:t>
            </a:r>
            <a:r>
              <a:rPr lang="en-US" dirty="0"/>
              <a:t>: </a:t>
            </a:r>
            <a:r>
              <a:rPr lang="en-US" dirty="0" err="1"/>
              <a:t>dinamikus</a:t>
            </a:r>
            <a:r>
              <a:rPr lang="en-US" dirty="0"/>
              <a:t> backend </a:t>
            </a:r>
            <a:r>
              <a:rPr lang="en-US" dirty="0" err="1"/>
              <a:t>oldali</a:t>
            </a:r>
            <a:r>
              <a:rPr lang="en-US" dirty="0"/>
              <a:t> </a:t>
            </a:r>
            <a:r>
              <a:rPr lang="en-US" dirty="0" err="1"/>
              <a:t>kiszolgálás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Alternatíva</a:t>
            </a:r>
            <a:r>
              <a:rPr lang="en-US" dirty="0"/>
              <a:t>: </a:t>
            </a:r>
            <a:r>
              <a:rPr lang="en-US" dirty="0" err="1"/>
              <a:t>statikus</a:t>
            </a:r>
            <a:r>
              <a:rPr lang="en-US" dirty="0"/>
              <a:t> html </a:t>
            </a:r>
            <a:r>
              <a:rPr lang="en-US" dirty="0" err="1"/>
              <a:t>oldal</a:t>
            </a:r>
            <a:r>
              <a:rPr lang="en-US" dirty="0"/>
              <a:t>, </a:t>
            </a:r>
            <a:r>
              <a:rPr lang="en-US" dirty="0" err="1"/>
              <a:t>amit</a:t>
            </a:r>
            <a:r>
              <a:rPr lang="en-US" dirty="0"/>
              <a:t> a </a:t>
            </a:r>
            <a:r>
              <a:rPr lang="en-US" dirty="0" err="1"/>
              <a:t>böngésző</a:t>
            </a:r>
            <a:r>
              <a:rPr lang="en-US" dirty="0"/>
              <a:t> </a:t>
            </a:r>
            <a:r>
              <a:rPr lang="en-US" dirty="0" err="1"/>
              <a:t>megnyit</a:t>
            </a:r>
            <a:endParaRPr lang="en-US" dirty="0"/>
          </a:p>
          <a:p>
            <a:pPr lvl="1"/>
            <a:r>
              <a:rPr lang="en-US" dirty="0" err="1"/>
              <a:t>Előzmény</a:t>
            </a:r>
            <a:r>
              <a:rPr lang="en-US" dirty="0"/>
              <a:t>: CGI; </a:t>
            </a:r>
            <a:r>
              <a:rPr lang="en-US" dirty="0" err="1"/>
              <a:t>tipikusan</a:t>
            </a:r>
            <a:r>
              <a:rPr lang="en-US" dirty="0"/>
              <a:t> </a:t>
            </a:r>
            <a:r>
              <a:rPr lang="en-US" dirty="0" err="1"/>
              <a:t>Perlben</a:t>
            </a:r>
            <a:r>
              <a:rPr lang="en-US" dirty="0"/>
              <a:t> </a:t>
            </a:r>
            <a:r>
              <a:rPr lang="en-US" dirty="0" err="1"/>
              <a:t>írt</a:t>
            </a:r>
            <a:r>
              <a:rPr lang="en-US" dirty="0"/>
              <a:t>, </a:t>
            </a:r>
            <a:r>
              <a:rPr lang="en-US" dirty="0" err="1"/>
              <a:t>teljes</a:t>
            </a:r>
            <a:r>
              <a:rPr lang="en-US" dirty="0"/>
              <a:t> </a:t>
            </a:r>
            <a:r>
              <a:rPr lang="en-US" dirty="0" err="1"/>
              <a:t>egészében</a:t>
            </a:r>
            <a:r>
              <a:rPr lang="en-US" dirty="0"/>
              <a:t> </a:t>
            </a:r>
            <a:r>
              <a:rPr lang="en-US" dirty="0" err="1"/>
              <a:t>generált</a:t>
            </a:r>
            <a:r>
              <a:rPr lang="en-US" dirty="0"/>
              <a:t> HTML </a:t>
            </a:r>
            <a:r>
              <a:rPr lang="en-US" dirty="0" err="1"/>
              <a:t>oldal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PHP: HTML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része</a:t>
            </a:r>
            <a:r>
              <a:rPr lang="en-US" dirty="0"/>
              <a:t>, </a:t>
            </a:r>
            <a:r>
              <a:rPr lang="en-US" dirty="0" err="1"/>
              <a:t>ami</a:t>
            </a:r>
            <a:r>
              <a:rPr lang="en-US" dirty="0"/>
              <a:t> a </a:t>
            </a:r>
            <a:r>
              <a:rPr lang="en-US" dirty="0" err="1"/>
              <a:t>lekérdezéskor</a:t>
            </a:r>
            <a:r>
              <a:rPr lang="en-US" dirty="0"/>
              <a:t> </a:t>
            </a:r>
            <a:r>
              <a:rPr lang="en-US" dirty="0" err="1"/>
              <a:t>generálódik</a:t>
            </a:r>
            <a:r>
              <a:rPr lang="en-US" dirty="0"/>
              <a:t>,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eredmény</a:t>
            </a:r>
            <a:r>
              <a:rPr lang="en-US" dirty="0"/>
              <a:t> a HTML </a:t>
            </a:r>
            <a:r>
              <a:rPr lang="en-US" dirty="0" err="1"/>
              <a:t>oldalba</a:t>
            </a:r>
            <a:r>
              <a:rPr lang="en-US" dirty="0"/>
              <a:t> </a:t>
            </a:r>
            <a:r>
              <a:rPr lang="en-US" dirty="0" err="1"/>
              <a:t>került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 PHP </a:t>
            </a:r>
            <a:r>
              <a:rPr lang="en-US" dirty="0" err="1"/>
              <a:t>kód</a:t>
            </a:r>
            <a:r>
              <a:rPr lang="en-US" dirty="0"/>
              <a:t> </a:t>
            </a:r>
            <a:r>
              <a:rPr lang="en-US" dirty="0" err="1"/>
              <a:t>tartalmaz</a:t>
            </a:r>
            <a:r>
              <a:rPr lang="en-US" dirty="0"/>
              <a:t> </a:t>
            </a:r>
            <a:r>
              <a:rPr lang="en-US" dirty="0" err="1"/>
              <a:t>klasszikus</a:t>
            </a:r>
            <a:r>
              <a:rPr lang="en-US" dirty="0"/>
              <a:t> </a:t>
            </a:r>
            <a:r>
              <a:rPr lang="en-US" dirty="0" err="1"/>
              <a:t>programozási</a:t>
            </a:r>
            <a:r>
              <a:rPr lang="en-US" dirty="0"/>
              <a:t> </a:t>
            </a:r>
            <a:r>
              <a:rPr lang="en-US" dirty="0" err="1"/>
              <a:t>elemeket</a:t>
            </a:r>
            <a:r>
              <a:rPr lang="en-US" dirty="0"/>
              <a:t>, de ha a </a:t>
            </a:r>
            <a:r>
              <a:rPr lang="en-US" dirty="0" err="1"/>
              <a:t>forráskódot</a:t>
            </a:r>
            <a:r>
              <a:rPr lang="en-US" dirty="0"/>
              <a:t> </a:t>
            </a:r>
            <a:r>
              <a:rPr lang="en-US" dirty="0" err="1"/>
              <a:t>megnyitjuk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böngészőben</a:t>
            </a:r>
            <a:r>
              <a:rPr lang="en-US" dirty="0"/>
              <a:t>,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ott</a:t>
            </a:r>
            <a:r>
              <a:rPr lang="en-US" dirty="0"/>
              <a:t> </a:t>
            </a:r>
            <a:r>
              <a:rPr lang="en-US" dirty="0" err="1"/>
              <a:t>már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a HTML </a:t>
            </a:r>
            <a:r>
              <a:rPr lang="en-US" dirty="0" err="1"/>
              <a:t>kód</a:t>
            </a:r>
            <a:r>
              <a:rPr lang="en-US" dirty="0"/>
              <a:t> </a:t>
            </a:r>
            <a:r>
              <a:rPr lang="en-US" dirty="0" err="1"/>
              <a:t>látszódik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628594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33B30-6F06-586E-8CCA-0317D1B88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</a:t>
            </a:r>
          </a:p>
        </p:txBody>
      </p: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9A57FE64-A87E-ACDE-4601-A07A098539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5994" y="1105041"/>
            <a:ext cx="5114863" cy="5608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3692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table with numbers and text&#10;&#10;Description automatically generated">
            <a:extLst>
              <a:ext uri="{FF2B5EF4-FFF2-40B4-BE49-F238E27FC236}">
                <a16:creationId xmlns:a16="http://schemas.microsoft.com/office/drawing/2014/main" id="{0BA02F24-BB27-A8A0-02E4-1F8A2935E4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00" y="1308283"/>
            <a:ext cx="11271000" cy="4241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5534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7E77B-D9E5-F87F-BB08-2F9163DD3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Webes</a:t>
            </a:r>
            <a:r>
              <a:rPr lang="en-US" dirty="0"/>
              <a:t> </a:t>
            </a:r>
            <a:r>
              <a:rPr lang="en-US" dirty="0" err="1"/>
              <a:t>fejlesztés</a:t>
            </a:r>
            <a:r>
              <a:rPr lang="en-US" dirty="0"/>
              <a:t>: </a:t>
            </a:r>
            <a:r>
              <a:rPr lang="en-US" dirty="0" err="1"/>
              <a:t>módszer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D6D17-48BD-1F60-F659-563A02DA5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HTML, CSS, JavaScript</a:t>
            </a:r>
          </a:p>
          <a:p>
            <a:pPr lvl="1"/>
            <a:r>
              <a:rPr lang="en-US" dirty="0" err="1"/>
              <a:t>Fájlnév</a:t>
            </a:r>
            <a:r>
              <a:rPr lang="en-US" dirty="0"/>
              <a:t>: index.html</a:t>
            </a:r>
          </a:p>
          <a:p>
            <a:pPr lvl="1"/>
            <a:r>
              <a:rPr lang="en-US" dirty="0" err="1"/>
              <a:t>Szerkesztés</a:t>
            </a:r>
            <a:r>
              <a:rPr lang="en-US" dirty="0"/>
              <a:t>: </a:t>
            </a:r>
            <a:r>
              <a:rPr lang="en-US" dirty="0" err="1"/>
              <a:t>tetszőleges</a:t>
            </a:r>
            <a:r>
              <a:rPr lang="en-US" dirty="0"/>
              <a:t> modern IDE-vel</a:t>
            </a:r>
          </a:p>
          <a:p>
            <a:pPr lvl="1"/>
            <a:r>
              <a:rPr lang="en-US" dirty="0" err="1"/>
              <a:t>Elvileg</a:t>
            </a:r>
            <a:r>
              <a:rPr lang="en-US" dirty="0"/>
              <a:t> </a:t>
            </a:r>
            <a:r>
              <a:rPr lang="en-US" dirty="0" err="1"/>
              <a:t>közvetlenül</a:t>
            </a:r>
            <a:r>
              <a:rPr lang="en-US" dirty="0"/>
              <a:t> is </a:t>
            </a:r>
            <a:r>
              <a:rPr lang="en-US" dirty="0" err="1"/>
              <a:t>megnyitható</a:t>
            </a:r>
            <a:r>
              <a:rPr lang="en-US" dirty="0"/>
              <a:t>, </a:t>
            </a:r>
            <a:r>
              <a:rPr lang="en-US" dirty="0" err="1"/>
              <a:t>böngészőből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Ajánlott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élő</a:t>
            </a:r>
            <a:r>
              <a:rPr lang="en-US" dirty="0"/>
              <a:t> </a:t>
            </a:r>
            <a:r>
              <a:rPr lang="en-US" dirty="0" err="1"/>
              <a:t>szerveres</a:t>
            </a:r>
            <a:r>
              <a:rPr lang="en-US" dirty="0"/>
              <a:t> (live server) </a:t>
            </a:r>
            <a:r>
              <a:rPr lang="en-US" dirty="0" err="1"/>
              <a:t>megoldás</a:t>
            </a:r>
            <a:r>
              <a:rPr lang="en-US" dirty="0"/>
              <a:t>, </a:t>
            </a:r>
            <a:r>
              <a:rPr lang="en-US" dirty="0" err="1"/>
              <a:t>mert</a:t>
            </a:r>
            <a:r>
              <a:rPr lang="en-US" dirty="0"/>
              <a:t> a </a:t>
            </a:r>
            <a:r>
              <a:rPr lang="en-US" dirty="0" err="1"/>
              <a:t>módosítás</a:t>
            </a:r>
            <a:r>
              <a:rPr lang="en-US" dirty="0"/>
              <a:t> </a:t>
            </a:r>
            <a:r>
              <a:rPr lang="en-US" dirty="0" err="1"/>
              <a:t>automatikusan</a:t>
            </a:r>
            <a:r>
              <a:rPr lang="en-US" dirty="0"/>
              <a:t> </a:t>
            </a:r>
            <a:r>
              <a:rPr lang="en-US" dirty="0" err="1"/>
              <a:t>látszódik</a:t>
            </a:r>
            <a:endParaRPr lang="en-US" dirty="0"/>
          </a:p>
          <a:p>
            <a:r>
              <a:rPr lang="en-US" dirty="0"/>
              <a:t>PHP</a:t>
            </a:r>
          </a:p>
          <a:p>
            <a:pPr lvl="1"/>
            <a:r>
              <a:rPr lang="en-US" dirty="0" err="1"/>
              <a:t>Fájlnév</a:t>
            </a:r>
            <a:r>
              <a:rPr lang="en-US" dirty="0"/>
              <a:t>: </a:t>
            </a:r>
            <a:r>
              <a:rPr lang="en-US" dirty="0" err="1"/>
              <a:t>index.php</a:t>
            </a:r>
            <a:endParaRPr lang="en-US" dirty="0"/>
          </a:p>
          <a:p>
            <a:pPr lvl="1"/>
            <a:r>
              <a:rPr lang="en-US" dirty="0" err="1"/>
              <a:t>Szerkesztés</a:t>
            </a:r>
            <a:r>
              <a:rPr lang="en-US" dirty="0"/>
              <a:t>: </a:t>
            </a:r>
            <a:r>
              <a:rPr lang="en-US" dirty="0" err="1"/>
              <a:t>tetszőleges</a:t>
            </a:r>
            <a:r>
              <a:rPr lang="en-US" dirty="0"/>
              <a:t> modern IDE</a:t>
            </a:r>
          </a:p>
          <a:p>
            <a:pPr lvl="1"/>
            <a:r>
              <a:rPr lang="en-US" dirty="0"/>
              <a:t>Kell a live server; </a:t>
            </a:r>
            <a:r>
              <a:rPr lang="en-US" dirty="0" err="1"/>
              <a:t>közvetlenül</a:t>
            </a:r>
            <a:r>
              <a:rPr lang="en-US" dirty="0"/>
              <a:t> </a:t>
            </a:r>
            <a:r>
              <a:rPr lang="en-US" dirty="0" err="1"/>
              <a:t>böngészőből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megnyitható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XAMPP: Apache + MariaDB + PHP + Perl (https://www.apachefriends.org/); </a:t>
            </a:r>
            <a:r>
              <a:rPr lang="en-US" dirty="0" err="1"/>
              <a:t>htdocs</a:t>
            </a:r>
            <a:r>
              <a:rPr lang="en-US" dirty="0"/>
              <a:t> </a:t>
            </a:r>
            <a:r>
              <a:rPr lang="en-US" dirty="0" err="1"/>
              <a:t>könyvtár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539132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CF666-B21D-78AC-AE05-A7829FD01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Weboldalak</a:t>
            </a:r>
            <a:r>
              <a:rPr lang="en-US" dirty="0"/>
              <a:t> </a:t>
            </a:r>
            <a:r>
              <a:rPr lang="en-US" dirty="0" err="1"/>
              <a:t>készítése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A6281-763B-B639-0AEF-081440B9E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Közvetlenül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említett</a:t>
            </a:r>
            <a:r>
              <a:rPr lang="en-US" dirty="0"/>
              <a:t> </a:t>
            </a:r>
            <a:r>
              <a:rPr lang="en-US" dirty="0" err="1"/>
              <a:t>technológiákkal</a:t>
            </a:r>
            <a:r>
              <a:rPr lang="en-US" dirty="0"/>
              <a:t>: </a:t>
            </a:r>
            <a:r>
              <a:rPr lang="en-US" dirty="0" err="1"/>
              <a:t>ritkán</a:t>
            </a:r>
            <a:endParaRPr lang="en-US" dirty="0"/>
          </a:p>
          <a:p>
            <a:r>
              <a:rPr lang="en-US" dirty="0" err="1"/>
              <a:t>Tartalomvezérélő</a:t>
            </a:r>
            <a:r>
              <a:rPr lang="en-US" dirty="0"/>
              <a:t> </a:t>
            </a:r>
            <a:r>
              <a:rPr lang="en-US" dirty="0" err="1"/>
              <a:t>rendszerek</a:t>
            </a:r>
            <a:r>
              <a:rPr lang="en-US" dirty="0"/>
              <a:t> (Content Management System, CMS)</a:t>
            </a:r>
          </a:p>
          <a:p>
            <a:pPr lvl="1"/>
            <a:r>
              <a:rPr lang="en-US" dirty="0"/>
              <a:t>Drupal</a:t>
            </a:r>
          </a:p>
          <a:p>
            <a:pPr lvl="1"/>
            <a:r>
              <a:rPr lang="en-US" dirty="0"/>
              <a:t>Joomla </a:t>
            </a:r>
          </a:p>
          <a:p>
            <a:pPr lvl="1"/>
            <a:r>
              <a:rPr lang="en-US" dirty="0" err="1"/>
              <a:t>Wordpress</a:t>
            </a:r>
            <a:endParaRPr lang="en-US" dirty="0"/>
          </a:p>
          <a:p>
            <a:r>
              <a:rPr lang="en-US" dirty="0" err="1"/>
              <a:t>Olyan</a:t>
            </a:r>
            <a:r>
              <a:rPr lang="en-US" dirty="0"/>
              <a:t> </a:t>
            </a:r>
            <a:r>
              <a:rPr lang="en-US" dirty="0" err="1"/>
              <a:t>szolgáltatás</a:t>
            </a:r>
            <a:r>
              <a:rPr lang="en-US" dirty="0"/>
              <a:t>, </a:t>
            </a:r>
            <a:r>
              <a:rPr lang="en-US" dirty="0" err="1"/>
              <a:t>ami</a:t>
            </a:r>
            <a:r>
              <a:rPr lang="en-US" dirty="0"/>
              <a:t> </a:t>
            </a:r>
            <a:r>
              <a:rPr lang="en-US" dirty="0" err="1"/>
              <a:t>valamilyen</a:t>
            </a:r>
            <a:r>
              <a:rPr lang="en-US" dirty="0"/>
              <a:t> CMS </a:t>
            </a:r>
            <a:r>
              <a:rPr lang="en-US" dirty="0" err="1"/>
              <a:t>rendszert</a:t>
            </a:r>
            <a:r>
              <a:rPr lang="en-US" dirty="0"/>
              <a:t> </a:t>
            </a:r>
            <a:r>
              <a:rPr lang="en-US" dirty="0" err="1"/>
              <a:t>tartalmaz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https://wordpress.com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https://sites.google.com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http://www.wikidot.com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https://pages.github.com</a:t>
            </a:r>
            <a:endParaRPr lang="en-US" dirty="0"/>
          </a:p>
          <a:p>
            <a:pPr lvl="1"/>
            <a:r>
              <a:rPr lang="en-US" dirty="0"/>
              <a:t>https://blog.hu</a:t>
            </a:r>
          </a:p>
          <a:p>
            <a:r>
              <a:rPr lang="en-US" dirty="0" err="1"/>
              <a:t>Fontos</a:t>
            </a:r>
            <a:r>
              <a:rPr lang="en-US" dirty="0"/>
              <a:t> </a:t>
            </a:r>
            <a:r>
              <a:rPr lang="en-US" dirty="0" err="1"/>
              <a:t>területek</a:t>
            </a:r>
            <a:endParaRPr lang="en-US" dirty="0"/>
          </a:p>
          <a:p>
            <a:pPr lvl="1"/>
            <a:r>
              <a:rPr lang="en-US" dirty="0"/>
              <a:t>Domain </a:t>
            </a:r>
            <a:r>
              <a:rPr lang="en-US" dirty="0" err="1"/>
              <a:t>regisztráció</a:t>
            </a:r>
            <a:endParaRPr lang="en-US" dirty="0"/>
          </a:p>
          <a:p>
            <a:pPr lvl="1"/>
            <a:r>
              <a:rPr lang="en-US" dirty="0" err="1"/>
              <a:t>Keresőoptimalizálás</a:t>
            </a:r>
            <a:r>
              <a:rPr lang="en-US" dirty="0"/>
              <a:t> (Search Engine </a:t>
            </a:r>
            <a:r>
              <a:rPr lang="en-US" dirty="0" err="1"/>
              <a:t>Optmization</a:t>
            </a:r>
            <a:r>
              <a:rPr lang="en-US" dirty="0"/>
              <a:t>, SEO) </a:t>
            </a:r>
          </a:p>
        </p:txBody>
      </p:sp>
    </p:spTree>
    <p:extLst>
      <p:ext uri="{BB962C8B-B14F-4D97-AF65-F5344CB8AC3E}">
        <p14:creationId xmlns:p14="http://schemas.microsoft.com/office/powerpoint/2010/main" val="2740282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AA4C5-F01B-45B6-CA40-AAE91B3C1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programozási</a:t>
            </a:r>
            <a:r>
              <a:rPr lang="en-US" dirty="0"/>
              <a:t> </a:t>
            </a:r>
            <a:r>
              <a:rPr lang="en-US" dirty="0" err="1"/>
              <a:t>nyelvek</a:t>
            </a:r>
            <a:r>
              <a:rPr lang="en-US" dirty="0"/>
              <a:t> </a:t>
            </a:r>
            <a:r>
              <a:rPr lang="en-US" dirty="0" err="1"/>
              <a:t>listája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D9098-8571-6895-8574-531B07C40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programozási</a:t>
            </a:r>
            <a:r>
              <a:rPr lang="en-US" dirty="0"/>
              <a:t> </a:t>
            </a:r>
            <a:r>
              <a:rPr lang="en-US" dirty="0" err="1"/>
              <a:t>nyelvek</a:t>
            </a:r>
            <a:r>
              <a:rPr lang="en-US" dirty="0"/>
              <a:t> </a:t>
            </a:r>
            <a:r>
              <a:rPr lang="en-US" dirty="0" err="1"/>
              <a:t>száma</a:t>
            </a:r>
            <a:r>
              <a:rPr lang="en-US" dirty="0"/>
              <a:t>: </a:t>
            </a:r>
            <a:r>
              <a:rPr lang="en-US" dirty="0" err="1"/>
              <a:t>több</a:t>
            </a:r>
            <a:r>
              <a:rPr lang="en-US" dirty="0"/>
              <a:t> </a:t>
            </a:r>
            <a:r>
              <a:rPr lang="en-US" dirty="0" err="1"/>
              <a:t>száz</a:t>
            </a:r>
            <a:r>
              <a:rPr lang="en-US" dirty="0"/>
              <a:t> – </a:t>
            </a:r>
            <a:r>
              <a:rPr lang="en-US" dirty="0" err="1"/>
              <a:t>több</a:t>
            </a:r>
            <a:r>
              <a:rPr lang="en-US" dirty="0"/>
              <a:t> </a:t>
            </a:r>
            <a:r>
              <a:rPr lang="en-US" dirty="0" err="1"/>
              <a:t>ezer</a:t>
            </a:r>
            <a:r>
              <a:rPr lang="en-US" dirty="0"/>
              <a:t>.</a:t>
            </a:r>
          </a:p>
          <a:p>
            <a:r>
              <a:rPr lang="en-US" dirty="0"/>
              <a:t>Mi </a:t>
            </a:r>
            <a:r>
              <a:rPr lang="en-US" dirty="0" err="1"/>
              <a:t>számít</a:t>
            </a:r>
            <a:r>
              <a:rPr lang="en-US" dirty="0"/>
              <a:t> </a:t>
            </a:r>
            <a:r>
              <a:rPr lang="en-US" dirty="0" err="1"/>
              <a:t>programozási</a:t>
            </a:r>
            <a:r>
              <a:rPr lang="en-US" dirty="0"/>
              <a:t> </a:t>
            </a:r>
            <a:r>
              <a:rPr lang="en-US" dirty="0" err="1"/>
              <a:t>nyelvnek</a:t>
            </a:r>
            <a:r>
              <a:rPr lang="en-US" dirty="0"/>
              <a:t>?</a:t>
            </a:r>
          </a:p>
          <a:p>
            <a:pPr lvl="1"/>
            <a:r>
              <a:rPr lang="en-US" dirty="0" err="1"/>
              <a:t>Hogyan</a:t>
            </a:r>
            <a:r>
              <a:rPr lang="en-US" dirty="0"/>
              <a:t> </a:t>
            </a:r>
            <a:r>
              <a:rPr lang="en-US" dirty="0" err="1"/>
              <a:t>kezeljük</a:t>
            </a:r>
            <a:r>
              <a:rPr lang="en-US" dirty="0"/>
              <a:t> </a:t>
            </a:r>
            <a:r>
              <a:rPr lang="en-US" dirty="0" err="1"/>
              <a:t>ugyanannak</a:t>
            </a:r>
            <a:r>
              <a:rPr lang="en-US" dirty="0"/>
              <a:t> a </a:t>
            </a:r>
            <a:r>
              <a:rPr lang="en-US" dirty="0" err="1"/>
              <a:t>nyelvcsaládnak</a:t>
            </a:r>
            <a:r>
              <a:rPr lang="en-US" dirty="0"/>
              <a:t> a </a:t>
            </a:r>
            <a:r>
              <a:rPr lang="en-US" dirty="0" err="1"/>
              <a:t>változatait</a:t>
            </a:r>
            <a:r>
              <a:rPr lang="en-US" dirty="0"/>
              <a:t>?</a:t>
            </a:r>
          </a:p>
          <a:p>
            <a:pPr lvl="1"/>
            <a:r>
              <a:rPr lang="en-US" dirty="0" err="1"/>
              <a:t>Ugyanannak</a:t>
            </a:r>
            <a:r>
              <a:rPr lang="en-US" dirty="0"/>
              <a:t> a </a:t>
            </a:r>
            <a:r>
              <a:rPr lang="en-US" dirty="0" err="1"/>
              <a:t>nyelvnek</a:t>
            </a:r>
            <a:r>
              <a:rPr lang="en-US" dirty="0"/>
              <a:t> a </a:t>
            </a:r>
            <a:r>
              <a:rPr lang="en-US" dirty="0" err="1"/>
              <a:t>különböző</a:t>
            </a:r>
            <a:r>
              <a:rPr lang="en-US" dirty="0"/>
              <a:t> </a:t>
            </a:r>
            <a:r>
              <a:rPr lang="en-US" dirty="0" err="1"/>
              <a:t>verziói</a:t>
            </a:r>
            <a:r>
              <a:rPr lang="en-US" dirty="0"/>
              <a:t> </a:t>
            </a:r>
            <a:r>
              <a:rPr lang="en-US" dirty="0" err="1"/>
              <a:t>ugyanazok</a:t>
            </a:r>
            <a:r>
              <a:rPr lang="en-US" dirty="0"/>
              <a:t>?</a:t>
            </a:r>
          </a:p>
          <a:p>
            <a:pPr lvl="1"/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átnevezéssel</a:t>
            </a:r>
            <a:r>
              <a:rPr lang="en-US" dirty="0"/>
              <a:t> </a:t>
            </a:r>
            <a:r>
              <a:rPr lang="en-US" dirty="0" err="1"/>
              <a:t>új</a:t>
            </a:r>
            <a:r>
              <a:rPr lang="en-US" dirty="0"/>
              <a:t> </a:t>
            </a:r>
            <a:r>
              <a:rPr lang="en-US" dirty="0" err="1"/>
              <a:t>nyelvet</a:t>
            </a:r>
            <a:r>
              <a:rPr lang="en-US" dirty="0"/>
              <a:t> </a:t>
            </a:r>
            <a:r>
              <a:rPr lang="en-US" dirty="0" err="1"/>
              <a:t>kapunk</a:t>
            </a:r>
            <a:r>
              <a:rPr lang="en-US" dirty="0"/>
              <a:t>? </a:t>
            </a:r>
          </a:p>
          <a:p>
            <a:pPr lvl="1"/>
            <a:r>
              <a:rPr lang="en-US" dirty="0" err="1"/>
              <a:t>Belevesszük</a:t>
            </a:r>
            <a:r>
              <a:rPr lang="en-US" dirty="0"/>
              <a:t>-e a </a:t>
            </a:r>
            <a:r>
              <a:rPr lang="en-US" dirty="0" err="1"/>
              <a:t>lekérdező</a:t>
            </a:r>
            <a:r>
              <a:rPr lang="en-US" dirty="0"/>
              <a:t> </a:t>
            </a:r>
            <a:r>
              <a:rPr lang="en-US" dirty="0" err="1"/>
              <a:t>nyelveket</a:t>
            </a:r>
            <a:r>
              <a:rPr lang="en-US" dirty="0"/>
              <a:t> (SQL), </a:t>
            </a:r>
            <a:r>
              <a:rPr lang="en-US" dirty="0" err="1"/>
              <a:t>jelölő</a:t>
            </a:r>
            <a:r>
              <a:rPr lang="en-US" dirty="0"/>
              <a:t> </a:t>
            </a:r>
            <a:r>
              <a:rPr lang="en-US" dirty="0" err="1"/>
              <a:t>nyelveket</a:t>
            </a:r>
            <a:r>
              <a:rPr lang="en-US" dirty="0"/>
              <a:t> (HTML) </a:t>
            </a:r>
            <a:r>
              <a:rPr lang="en-US" dirty="0" err="1"/>
              <a:t>stb</a:t>
            </a:r>
            <a:r>
              <a:rPr lang="en-US" dirty="0"/>
              <a:t>.?</a:t>
            </a:r>
          </a:p>
          <a:p>
            <a:pPr lvl="1"/>
            <a:r>
              <a:rPr lang="en-US" dirty="0" err="1"/>
              <a:t>Foglalkozunk</a:t>
            </a:r>
            <a:r>
              <a:rPr lang="en-US" dirty="0"/>
              <a:t>-e a </a:t>
            </a:r>
            <a:r>
              <a:rPr lang="en-US" dirty="0" err="1"/>
              <a:t>már</a:t>
            </a:r>
            <a:r>
              <a:rPr lang="en-US" dirty="0"/>
              <a:t> </a:t>
            </a:r>
            <a:r>
              <a:rPr lang="en-US" dirty="0" err="1"/>
              <a:t>kihalt</a:t>
            </a:r>
            <a:r>
              <a:rPr lang="en-US" dirty="0"/>
              <a:t> </a:t>
            </a:r>
            <a:r>
              <a:rPr lang="en-US" dirty="0" err="1"/>
              <a:t>vagy</a:t>
            </a:r>
            <a:r>
              <a:rPr lang="en-US" dirty="0"/>
              <a:t> </a:t>
            </a:r>
            <a:r>
              <a:rPr lang="en-US" dirty="0" err="1"/>
              <a:t>sohasem</a:t>
            </a:r>
            <a:r>
              <a:rPr lang="en-US" dirty="0"/>
              <a:t> </a:t>
            </a:r>
            <a:r>
              <a:rPr lang="en-US" dirty="0" err="1"/>
              <a:t>használt</a:t>
            </a:r>
            <a:r>
              <a:rPr lang="en-US" dirty="0"/>
              <a:t> </a:t>
            </a:r>
            <a:r>
              <a:rPr lang="en-US" dirty="0" err="1"/>
              <a:t>programozási</a:t>
            </a:r>
            <a:r>
              <a:rPr lang="en-US" dirty="0"/>
              <a:t> </a:t>
            </a:r>
            <a:r>
              <a:rPr lang="en-US" dirty="0" err="1"/>
              <a:t>nyelvekkel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1355125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8D57F-21A3-2929-223C-24C7D92C6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Futottak</a:t>
            </a:r>
            <a:r>
              <a:rPr lang="en-US" dirty="0"/>
              <a:t> </a:t>
            </a:r>
            <a:r>
              <a:rPr lang="en-US" dirty="0" err="1"/>
              <a:t>még</a:t>
            </a:r>
            <a:r>
              <a:rPr lang="en-US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8B315-78DB-49B7-61C9-0A9EA049E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 err="1"/>
              <a:t>Fortran</a:t>
            </a:r>
            <a:r>
              <a:rPr lang="hu-HU" dirty="0"/>
              <a:t>: az első magas szintű programozási nyelv, elsősorban matematika számításokra </a:t>
            </a:r>
            <a:endParaRPr lang="en-US" dirty="0"/>
          </a:p>
          <a:p>
            <a:r>
              <a:rPr lang="en-US" dirty="0"/>
              <a:t>Algol: </a:t>
            </a:r>
            <a:r>
              <a:rPr lang="en-US" dirty="0" err="1"/>
              <a:t>algoritmikus</a:t>
            </a:r>
            <a:r>
              <a:rPr lang="en-US" dirty="0"/>
              <a:t> </a:t>
            </a:r>
            <a:r>
              <a:rPr lang="en-US" dirty="0" err="1"/>
              <a:t>nyelv</a:t>
            </a:r>
            <a:endParaRPr lang="en-US" dirty="0"/>
          </a:p>
          <a:p>
            <a:r>
              <a:rPr lang="en-US" dirty="0"/>
              <a:t>Lisp: neve a </a:t>
            </a:r>
            <a:r>
              <a:rPr lang="en-US" dirty="0" err="1"/>
              <a:t>listafeldolgozásra</a:t>
            </a:r>
            <a:r>
              <a:rPr lang="en-US" dirty="0"/>
              <a:t> </a:t>
            </a:r>
            <a:r>
              <a:rPr lang="en-US" dirty="0" err="1"/>
              <a:t>vezethető</a:t>
            </a:r>
            <a:r>
              <a:rPr lang="en-US" dirty="0"/>
              <a:t> </a:t>
            </a:r>
            <a:r>
              <a:rPr lang="en-US" dirty="0" err="1"/>
              <a:t>vissza</a:t>
            </a:r>
            <a:endParaRPr lang="en-US" dirty="0"/>
          </a:p>
          <a:p>
            <a:r>
              <a:rPr lang="en-US" dirty="0"/>
              <a:t>COBOL: </a:t>
            </a:r>
            <a:r>
              <a:rPr lang="en-US" dirty="0" err="1"/>
              <a:t>elsősorban</a:t>
            </a:r>
            <a:r>
              <a:rPr lang="en-US" dirty="0"/>
              <a:t> </a:t>
            </a:r>
            <a:r>
              <a:rPr lang="en-US" dirty="0" err="1"/>
              <a:t>üzleti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banki</a:t>
            </a:r>
            <a:r>
              <a:rPr lang="en-US" dirty="0"/>
              <a:t> </a:t>
            </a:r>
            <a:r>
              <a:rPr lang="en-US" dirty="0" err="1"/>
              <a:t>szoftvereket</a:t>
            </a:r>
            <a:r>
              <a:rPr lang="en-US" dirty="0"/>
              <a:t> </a:t>
            </a:r>
            <a:r>
              <a:rPr lang="en-US" dirty="0" err="1"/>
              <a:t>írtak</a:t>
            </a:r>
            <a:r>
              <a:rPr lang="en-US" dirty="0"/>
              <a:t> </a:t>
            </a:r>
            <a:r>
              <a:rPr lang="en-US" dirty="0" err="1"/>
              <a:t>ebben</a:t>
            </a:r>
            <a:endParaRPr lang="en-US" dirty="0"/>
          </a:p>
          <a:p>
            <a:r>
              <a:rPr lang="en-US" dirty="0"/>
              <a:t>BASIC: </a:t>
            </a:r>
            <a:r>
              <a:rPr lang="en-US" dirty="0" err="1"/>
              <a:t>elsősorban</a:t>
            </a:r>
            <a:r>
              <a:rPr lang="en-US" dirty="0"/>
              <a:t> </a:t>
            </a:r>
            <a:r>
              <a:rPr lang="en-US" dirty="0" err="1"/>
              <a:t>oktatási</a:t>
            </a:r>
            <a:r>
              <a:rPr lang="en-US" dirty="0"/>
              <a:t> </a:t>
            </a:r>
            <a:r>
              <a:rPr lang="en-US" dirty="0" err="1"/>
              <a:t>célra</a:t>
            </a:r>
            <a:endParaRPr lang="en-US" dirty="0"/>
          </a:p>
          <a:p>
            <a:r>
              <a:rPr lang="en-US" dirty="0"/>
              <a:t>Pascal: </a:t>
            </a:r>
            <a:r>
              <a:rPr lang="en-US" dirty="0" err="1"/>
              <a:t>szintén</a:t>
            </a:r>
            <a:r>
              <a:rPr lang="en-US" dirty="0"/>
              <a:t> </a:t>
            </a:r>
            <a:r>
              <a:rPr lang="en-US" dirty="0" err="1"/>
              <a:t>oktatási</a:t>
            </a:r>
            <a:r>
              <a:rPr lang="en-US" dirty="0"/>
              <a:t> </a:t>
            </a:r>
            <a:r>
              <a:rPr lang="en-US" dirty="0" err="1"/>
              <a:t>célra</a:t>
            </a:r>
            <a:r>
              <a:rPr lang="en-US" dirty="0"/>
              <a:t> </a:t>
            </a:r>
          </a:p>
          <a:p>
            <a:r>
              <a:rPr lang="hu-HU" dirty="0"/>
              <a:t>Ada: a '80-as években egy pillanatra ez volt a legnépszerűbb</a:t>
            </a:r>
            <a:endParaRPr lang="en-US" dirty="0"/>
          </a:p>
          <a:p>
            <a:r>
              <a:rPr lang="en-US" dirty="0"/>
              <a:t>Delphi: a Pascal OOP </a:t>
            </a:r>
            <a:r>
              <a:rPr lang="en-US" dirty="0" err="1"/>
              <a:t>kiterjesztése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503445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0F208-53A4-F064-F028-92C1B1519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Futottak</a:t>
            </a:r>
            <a:r>
              <a:rPr lang="en-US" dirty="0"/>
              <a:t> </a:t>
            </a:r>
            <a:r>
              <a:rPr lang="en-US" dirty="0" err="1"/>
              <a:t>még</a:t>
            </a:r>
            <a:r>
              <a:rPr lang="en-US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F3521-D82F-60A3-B111-24CF8F5BB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…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futnak</a:t>
            </a:r>
            <a:r>
              <a:rPr lang="en-US" dirty="0"/>
              <a:t> </a:t>
            </a:r>
            <a:r>
              <a:rPr lang="en-US" dirty="0" err="1"/>
              <a:t>még</a:t>
            </a:r>
            <a:r>
              <a:rPr lang="en-US" dirty="0"/>
              <a:t> </a:t>
            </a:r>
            <a:r>
              <a:rPr lang="en-US" dirty="0" err="1"/>
              <a:t>mindig</a:t>
            </a:r>
            <a:endParaRPr lang="en-US" dirty="0"/>
          </a:p>
          <a:p>
            <a:r>
              <a:rPr lang="en-US" dirty="0"/>
              <a:t>Objective-C (1984): a C </a:t>
            </a:r>
            <a:r>
              <a:rPr lang="en-US" dirty="0" err="1"/>
              <a:t>nyelv</a:t>
            </a:r>
            <a:r>
              <a:rPr lang="en-US" dirty="0"/>
              <a:t> OOP </a:t>
            </a:r>
            <a:r>
              <a:rPr lang="en-US" dirty="0" err="1"/>
              <a:t>kiterjesztése</a:t>
            </a:r>
            <a:endParaRPr lang="en-US" dirty="0"/>
          </a:p>
          <a:p>
            <a:r>
              <a:rPr lang="en-US" dirty="0"/>
              <a:t>Perl (1987): script </a:t>
            </a:r>
            <a:r>
              <a:rPr lang="en-US" dirty="0" err="1"/>
              <a:t>nyelv</a:t>
            </a:r>
            <a:endParaRPr lang="en-US" dirty="0"/>
          </a:p>
          <a:p>
            <a:r>
              <a:rPr lang="en-US" dirty="0"/>
              <a:t>R (1993): </a:t>
            </a:r>
            <a:r>
              <a:rPr lang="en-US" dirty="0" err="1"/>
              <a:t>elsősorban</a:t>
            </a:r>
            <a:r>
              <a:rPr lang="en-US" dirty="0"/>
              <a:t> </a:t>
            </a:r>
            <a:r>
              <a:rPr lang="en-US" dirty="0" err="1"/>
              <a:t>statisztikai</a:t>
            </a:r>
            <a:r>
              <a:rPr lang="en-US" dirty="0"/>
              <a:t> </a:t>
            </a:r>
            <a:r>
              <a:rPr lang="en-US" dirty="0" err="1"/>
              <a:t>célú</a:t>
            </a:r>
            <a:r>
              <a:rPr lang="en-US" dirty="0"/>
              <a:t> </a:t>
            </a:r>
            <a:r>
              <a:rPr lang="en-US" dirty="0" err="1"/>
              <a:t>programozási</a:t>
            </a:r>
            <a:r>
              <a:rPr lang="en-US" dirty="0"/>
              <a:t> </a:t>
            </a:r>
            <a:r>
              <a:rPr lang="en-US" dirty="0" err="1"/>
              <a:t>nyelv</a:t>
            </a:r>
            <a:endParaRPr lang="en-US" dirty="0"/>
          </a:p>
          <a:p>
            <a:r>
              <a:rPr lang="hu-HU" dirty="0" err="1"/>
              <a:t>Ruby</a:t>
            </a:r>
            <a:r>
              <a:rPr lang="hu-HU" dirty="0"/>
              <a:t> (1995) </a:t>
            </a:r>
            <a:r>
              <a:rPr lang="hu-HU" dirty="0" err="1"/>
              <a:t>on</a:t>
            </a:r>
            <a:r>
              <a:rPr lang="hu-HU" dirty="0"/>
              <a:t> </a:t>
            </a:r>
            <a:r>
              <a:rPr lang="hu-HU" dirty="0" err="1"/>
              <a:t>Rails</a:t>
            </a:r>
            <a:r>
              <a:rPr lang="hu-HU" dirty="0"/>
              <a:t> (2004): a web keretrendszer miatt lett népszerű</a:t>
            </a:r>
            <a:endParaRPr lang="en-US" dirty="0"/>
          </a:p>
          <a:p>
            <a:r>
              <a:rPr lang="en-US" dirty="0"/>
              <a:t>Visual Basic .NET (2001): a Microsoft .NET </a:t>
            </a:r>
            <a:r>
              <a:rPr lang="en-US" dirty="0" err="1"/>
              <a:t>család</a:t>
            </a:r>
            <a:r>
              <a:rPr lang="en-US" dirty="0"/>
              <a:t> Basic </a:t>
            </a:r>
            <a:r>
              <a:rPr lang="en-US" dirty="0" err="1"/>
              <a:t>nyelve</a:t>
            </a:r>
            <a:endParaRPr lang="en-US" dirty="0"/>
          </a:p>
          <a:p>
            <a:r>
              <a:rPr lang="en-US" dirty="0"/>
              <a:t>Scala (2004): JVM </a:t>
            </a:r>
            <a:r>
              <a:rPr lang="en-US" dirty="0" err="1"/>
              <a:t>alapú</a:t>
            </a:r>
            <a:r>
              <a:rPr lang="en-US" dirty="0"/>
              <a:t>, </a:t>
            </a:r>
            <a:r>
              <a:rPr lang="en-US" dirty="0" err="1"/>
              <a:t>funkcionális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OOP </a:t>
            </a:r>
            <a:r>
              <a:rPr lang="en-US" dirty="0" err="1"/>
              <a:t>programozási</a:t>
            </a:r>
            <a:r>
              <a:rPr lang="en-US" dirty="0"/>
              <a:t> </a:t>
            </a:r>
            <a:r>
              <a:rPr lang="en-US" dirty="0" err="1"/>
              <a:t>nyelv</a:t>
            </a:r>
            <a:endParaRPr lang="en-US" dirty="0"/>
          </a:p>
          <a:p>
            <a:r>
              <a:rPr lang="en-US" dirty="0"/>
              <a:t>Go (2009): a Google-ben </a:t>
            </a:r>
            <a:r>
              <a:rPr lang="en-US" dirty="0" err="1"/>
              <a:t>tervezék</a:t>
            </a:r>
            <a:r>
              <a:rPr lang="en-US" dirty="0"/>
              <a:t>, </a:t>
            </a:r>
            <a:r>
              <a:rPr lang="en-US" dirty="0" err="1"/>
              <a:t>innen</a:t>
            </a:r>
            <a:r>
              <a:rPr lang="en-US" dirty="0"/>
              <a:t> a neve</a:t>
            </a:r>
          </a:p>
          <a:p>
            <a:r>
              <a:rPr lang="en-US" dirty="0"/>
              <a:t>Kotlin (2011): JVM </a:t>
            </a:r>
            <a:r>
              <a:rPr lang="en-US" dirty="0" err="1"/>
              <a:t>alapú</a:t>
            </a:r>
            <a:r>
              <a:rPr lang="en-US" dirty="0"/>
              <a:t> </a:t>
            </a:r>
            <a:r>
              <a:rPr lang="en-US" dirty="0" err="1"/>
              <a:t>programozás</a:t>
            </a:r>
            <a:r>
              <a:rPr lang="en-US" dirty="0"/>
              <a:t> </a:t>
            </a:r>
            <a:r>
              <a:rPr lang="en-US" dirty="0" err="1"/>
              <a:t>nyelv</a:t>
            </a:r>
            <a:r>
              <a:rPr lang="en-US" dirty="0"/>
              <a:t> </a:t>
            </a:r>
          </a:p>
          <a:p>
            <a:r>
              <a:rPr lang="en-US" dirty="0"/>
              <a:t>Dart (2011): a Flutter (2017) </a:t>
            </a:r>
            <a:r>
              <a:rPr lang="en-US" dirty="0" err="1"/>
              <a:t>nyelve</a:t>
            </a:r>
            <a:r>
              <a:rPr lang="en-US" dirty="0"/>
              <a:t>, </a:t>
            </a:r>
            <a:r>
              <a:rPr lang="en-US" dirty="0" err="1"/>
              <a:t>ami</a:t>
            </a:r>
            <a:r>
              <a:rPr lang="en-US" dirty="0"/>
              <a:t> </a:t>
            </a:r>
            <a:r>
              <a:rPr lang="en-US" dirty="0" err="1"/>
              <a:t>többplatformos</a:t>
            </a:r>
            <a:r>
              <a:rPr lang="en-US" dirty="0"/>
              <a:t> </a:t>
            </a:r>
            <a:r>
              <a:rPr lang="en-US" dirty="0" err="1"/>
              <a:t>fejlesztést</a:t>
            </a:r>
            <a:r>
              <a:rPr lang="en-US" dirty="0"/>
              <a:t> </a:t>
            </a:r>
            <a:r>
              <a:rPr lang="en-US" dirty="0" err="1"/>
              <a:t>tesz</a:t>
            </a:r>
            <a:r>
              <a:rPr lang="en-US" dirty="0"/>
              <a:t> </a:t>
            </a:r>
            <a:r>
              <a:rPr lang="en-US" dirty="0" err="1"/>
              <a:t>lehetővé</a:t>
            </a:r>
            <a:endParaRPr lang="en-US" dirty="0"/>
          </a:p>
          <a:p>
            <a:r>
              <a:rPr lang="fr-FR" dirty="0" err="1"/>
              <a:t>TypeScript</a:t>
            </a:r>
            <a:r>
              <a:rPr lang="fr-FR" dirty="0"/>
              <a:t> (2012): JavaScript </a:t>
            </a:r>
            <a:r>
              <a:rPr lang="fr-FR" dirty="0" err="1"/>
              <a:t>statikus</a:t>
            </a:r>
            <a:r>
              <a:rPr lang="fr-FR" dirty="0"/>
              <a:t> </a:t>
            </a:r>
            <a:r>
              <a:rPr lang="fr-FR" dirty="0" err="1"/>
              <a:t>típusokkal</a:t>
            </a:r>
            <a:r>
              <a:rPr lang="fr-FR" dirty="0"/>
              <a:t> </a:t>
            </a:r>
          </a:p>
          <a:p>
            <a:r>
              <a:rPr lang="en-US" dirty="0"/>
              <a:t>Julia (2012): </a:t>
            </a:r>
            <a:r>
              <a:rPr lang="en-US" dirty="0" err="1"/>
              <a:t>elsősorban</a:t>
            </a:r>
            <a:r>
              <a:rPr lang="en-US" dirty="0"/>
              <a:t> </a:t>
            </a:r>
            <a:r>
              <a:rPr lang="en-US" dirty="0" err="1"/>
              <a:t>számítástudományi</a:t>
            </a:r>
            <a:r>
              <a:rPr lang="en-US" dirty="0"/>
              <a:t> </a:t>
            </a:r>
            <a:r>
              <a:rPr lang="en-US" dirty="0" err="1"/>
              <a:t>célra</a:t>
            </a:r>
            <a:r>
              <a:rPr lang="en-US" dirty="0"/>
              <a:t> </a:t>
            </a:r>
            <a:r>
              <a:rPr lang="en-US" dirty="0" err="1"/>
              <a:t>lett</a:t>
            </a:r>
            <a:r>
              <a:rPr lang="en-US" dirty="0"/>
              <a:t> </a:t>
            </a:r>
            <a:r>
              <a:rPr lang="en-US" dirty="0" err="1"/>
              <a:t>megalkotva</a:t>
            </a:r>
            <a:r>
              <a:rPr lang="en-US" dirty="0"/>
              <a:t> </a:t>
            </a:r>
            <a:endParaRPr lang="fr-FR" dirty="0"/>
          </a:p>
          <a:p>
            <a:r>
              <a:rPr lang="en-US" dirty="0"/>
              <a:t>Swift (2014): </a:t>
            </a:r>
            <a:r>
              <a:rPr lang="en-US" dirty="0" err="1"/>
              <a:t>az</a:t>
            </a:r>
            <a:r>
              <a:rPr lang="en-US" dirty="0"/>
              <a:t> Apple </a:t>
            </a:r>
            <a:r>
              <a:rPr lang="en-US" dirty="0" err="1"/>
              <a:t>terméke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213255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4CDDD-7CC0-7D0A-B08E-48762E46B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Programozási</a:t>
            </a:r>
            <a:r>
              <a:rPr lang="en-US" dirty="0"/>
              <a:t> </a:t>
            </a:r>
            <a:r>
              <a:rPr lang="en-US" dirty="0" err="1"/>
              <a:t>paradigmák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81992-3694-FCF8-C4E3-375478273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</a:t>
            </a:r>
            <a:r>
              <a:rPr lang="en-US" dirty="0" err="1"/>
              <a:t>programozási</a:t>
            </a:r>
            <a:r>
              <a:rPr lang="en-US" dirty="0"/>
              <a:t> </a:t>
            </a:r>
            <a:r>
              <a:rPr lang="en-US" dirty="0" err="1"/>
              <a:t>nyelvekben</a:t>
            </a:r>
            <a:r>
              <a:rPr lang="en-US" dirty="0"/>
              <a:t> </a:t>
            </a:r>
            <a:r>
              <a:rPr lang="en-US" dirty="0" err="1"/>
              <a:t>vannak</a:t>
            </a:r>
            <a:r>
              <a:rPr lang="en-US" dirty="0"/>
              <a:t> </a:t>
            </a:r>
            <a:r>
              <a:rPr lang="en-US" dirty="0" err="1"/>
              <a:t>közös</a:t>
            </a:r>
            <a:r>
              <a:rPr lang="en-US" dirty="0"/>
              <a:t> </a:t>
            </a:r>
            <a:r>
              <a:rPr lang="en-US" dirty="0" err="1"/>
              <a:t>vonások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https://en.wikipedia.org/wiki/Comparison_of_programming_languages_(basic_instructions)</a:t>
            </a:r>
            <a:endParaRPr lang="en-US" dirty="0"/>
          </a:p>
          <a:p>
            <a:pPr lvl="1"/>
            <a:r>
              <a:rPr lang="en-US" dirty="0"/>
              <a:t>Ha </a:t>
            </a:r>
            <a:r>
              <a:rPr lang="en-US" dirty="0" err="1"/>
              <a:t>ismerünk</a:t>
            </a:r>
            <a:r>
              <a:rPr lang="en-US" dirty="0"/>
              <a:t> </a:t>
            </a:r>
            <a:r>
              <a:rPr lang="en-US" dirty="0" err="1"/>
              <a:t>néhány</a:t>
            </a:r>
            <a:r>
              <a:rPr lang="en-US" dirty="0"/>
              <a:t> </a:t>
            </a:r>
            <a:r>
              <a:rPr lang="en-US" dirty="0" err="1"/>
              <a:t>nyelvet</a:t>
            </a:r>
            <a:r>
              <a:rPr lang="en-US" dirty="0"/>
              <a:t>,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hasonlót</a:t>
            </a:r>
            <a:r>
              <a:rPr lang="en-US" dirty="0"/>
              <a:t> </a:t>
            </a:r>
            <a:r>
              <a:rPr lang="en-US" dirty="0" err="1"/>
              <a:t>már</a:t>
            </a:r>
            <a:r>
              <a:rPr lang="en-US" dirty="0"/>
              <a:t> </a:t>
            </a:r>
            <a:r>
              <a:rPr lang="en-US" dirty="0" err="1"/>
              <a:t>könnyebben</a:t>
            </a:r>
            <a:r>
              <a:rPr lang="en-US" dirty="0"/>
              <a:t> </a:t>
            </a:r>
            <a:r>
              <a:rPr lang="en-US" dirty="0" err="1"/>
              <a:t>megtanulhatjuk</a:t>
            </a:r>
            <a:endParaRPr lang="en-US" dirty="0"/>
          </a:p>
          <a:p>
            <a:pPr lvl="1"/>
            <a:r>
              <a:rPr lang="en-US" dirty="0" err="1"/>
              <a:t>Nehézséget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ismeretlen</a:t>
            </a:r>
            <a:r>
              <a:rPr lang="en-US" dirty="0"/>
              <a:t> </a:t>
            </a:r>
            <a:r>
              <a:rPr lang="en-US" dirty="0" err="1"/>
              <a:t>paradigma</a:t>
            </a:r>
            <a:r>
              <a:rPr lang="en-US" dirty="0"/>
              <a:t> </a:t>
            </a:r>
            <a:r>
              <a:rPr lang="en-US" dirty="0" err="1"/>
              <a:t>okozhat</a:t>
            </a:r>
            <a:endParaRPr lang="en-US" dirty="0"/>
          </a:p>
          <a:p>
            <a:r>
              <a:rPr lang="en-US" dirty="0" err="1"/>
              <a:t>Imperatív</a:t>
            </a:r>
            <a:endParaRPr lang="en-US" dirty="0"/>
          </a:p>
          <a:p>
            <a:pPr lvl="1"/>
            <a:r>
              <a:rPr lang="en-US" dirty="0" err="1"/>
              <a:t>Procedurális</a:t>
            </a:r>
            <a:endParaRPr lang="en-US" dirty="0"/>
          </a:p>
          <a:p>
            <a:pPr lvl="1"/>
            <a:r>
              <a:rPr lang="en-US" dirty="0" err="1"/>
              <a:t>Objektumorientált</a:t>
            </a:r>
            <a:endParaRPr lang="en-US" dirty="0"/>
          </a:p>
          <a:p>
            <a:r>
              <a:rPr lang="en-US" dirty="0" err="1"/>
              <a:t>Deklaratív</a:t>
            </a:r>
            <a:endParaRPr lang="en-US" dirty="0"/>
          </a:p>
          <a:p>
            <a:pPr lvl="1"/>
            <a:r>
              <a:rPr lang="en-US" dirty="0" err="1"/>
              <a:t>Funkcionális</a:t>
            </a:r>
            <a:endParaRPr lang="en-US" dirty="0"/>
          </a:p>
          <a:p>
            <a:pPr lvl="1"/>
            <a:r>
              <a:rPr lang="en-US" dirty="0" err="1"/>
              <a:t>Logikai</a:t>
            </a:r>
            <a:endParaRPr lang="en-US" dirty="0"/>
          </a:p>
          <a:p>
            <a:pPr lvl="1"/>
            <a:r>
              <a:rPr lang="en-US" dirty="0" err="1"/>
              <a:t>Reaktív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658235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D91AF-22D5-8C34-5574-C2FFF59CC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Procedurális</a:t>
            </a:r>
            <a:r>
              <a:rPr lang="en-US" dirty="0"/>
              <a:t> </a:t>
            </a:r>
            <a:r>
              <a:rPr lang="en-US" dirty="0" err="1"/>
              <a:t>programozás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B45E3-080E-20D0-D8BB-EC920242A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Utasítások</a:t>
            </a:r>
            <a:endParaRPr lang="en-US" dirty="0"/>
          </a:p>
          <a:p>
            <a:r>
              <a:rPr lang="hu-HU" dirty="0"/>
              <a:t>Változók + műveletek</a:t>
            </a:r>
            <a:endParaRPr lang="en-US" dirty="0"/>
          </a:p>
          <a:p>
            <a:pPr lvl="1"/>
            <a:r>
              <a:rPr lang="en-US" dirty="0" err="1"/>
              <a:t>számok</a:t>
            </a:r>
            <a:r>
              <a:rPr lang="en-US" dirty="0"/>
              <a:t>: </a:t>
            </a:r>
            <a:r>
              <a:rPr lang="en-US" dirty="0" err="1"/>
              <a:t>egész</a:t>
            </a:r>
            <a:r>
              <a:rPr lang="en-US" dirty="0"/>
              <a:t> + </a:t>
            </a:r>
            <a:r>
              <a:rPr lang="en-US" dirty="0" err="1"/>
              <a:t>lebegőpontos</a:t>
            </a:r>
            <a:endParaRPr lang="en-US" dirty="0"/>
          </a:p>
          <a:p>
            <a:r>
              <a:rPr lang="en-US" dirty="0" err="1"/>
              <a:t>Feltételkezelés</a:t>
            </a:r>
            <a:endParaRPr lang="en-US" dirty="0"/>
          </a:p>
          <a:p>
            <a:pPr lvl="1"/>
            <a:r>
              <a:rPr lang="en-US" dirty="0" err="1"/>
              <a:t>Egyszeres</a:t>
            </a:r>
            <a:r>
              <a:rPr lang="en-US" dirty="0"/>
              <a:t> </a:t>
            </a:r>
            <a:r>
              <a:rPr lang="en-US" dirty="0" err="1"/>
              <a:t>feltétel</a:t>
            </a:r>
            <a:r>
              <a:rPr lang="en-US" dirty="0"/>
              <a:t>: if ... Else</a:t>
            </a:r>
          </a:p>
          <a:p>
            <a:pPr lvl="1"/>
            <a:r>
              <a:rPr lang="en-US" dirty="0" err="1"/>
              <a:t>Többszörös</a:t>
            </a:r>
            <a:r>
              <a:rPr lang="en-US" dirty="0"/>
              <a:t> </a:t>
            </a:r>
            <a:r>
              <a:rPr lang="en-US" dirty="0" err="1"/>
              <a:t>feltétel</a:t>
            </a:r>
            <a:r>
              <a:rPr lang="en-US" dirty="0"/>
              <a:t>: switch (</a:t>
            </a:r>
            <a:r>
              <a:rPr lang="en-US" dirty="0" err="1"/>
              <a:t>vagy</a:t>
            </a:r>
            <a:r>
              <a:rPr lang="en-US" dirty="0"/>
              <a:t> match) ... case </a:t>
            </a:r>
          </a:p>
          <a:p>
            <a:r>
              <a:rPr lang="en-US" dirty="0" err="1"/>
              <a:t>Ciklusok</a:t>
            </a:r>
            <a:endParaRPr lang="en-US" dirty="0"/>
          </a:p>
          <a:p>
            <a:pPr lvl="1"/>
            <a:r>
              <a:rPr lang="en-US" dirty="0"/>
              <a:t>for </a:t>
            </a:r>
            <a:r>
              <a:rPr lang="en-US" dirty="0" err="1"/>
              <a:t>ciklus</a:t>
            </a:r>
            <a:r>
              <a:rPr lang="en-US" dirty="0"/>
              <a:t>: index </a:t>
            </a:r>
            <a:r>
              <a:rPr lang="en-US" dirty="0" err="1"/>
              <a:t>vagy</a:t>
            </a:r>
            <a:r>
              <a:rPr lang="en-US" dirty="0"/>
              <a:t> </a:t>
            </a:r>
            <a:r>
              <a:rPr lang="en-US" dirty="0" err="1"/>
              <a:t>felsorolásos</a:t>
            </a:r>
            <a:endParaRPr lang="en-US" dirty="0"/>
          </a:p>
          <a:p>
            <a:pPr lvl="1"/>
            <a:r>
              <a:rPr lang="en-US" dirty="0"/>
              <a:t>while </a:t>
            </a:r>
            <a:r>
              <a:rPr lang="en-US" dirty="0" err="1"/>
              <a:t>ciklus</a:t>
            </a:r>
            <a:r>
              <a:rPr lang="en-US" dirty="0"/>
              <a:t>: </a:t>
            </a:r>
            <a:r>
              <a:rPr lang="en-US" dirty="0" err="1"/>
              <a:t>elöl</a:t>
            </a:r>
            <a:r>
              <a:rPr lang="en-US" dirty="0"/>
              <a:t> </a:t>
            </a:r>
            <a:r>
              <a:rPr lang="en-US" dirty="0" err="1"/>
              <a:t>tesztelő</a:t>
            </a:r>
            <a:r>
              <a:rPr lang="en-US" dirty="0"/>
              <a:t> </a:t>
            </a:r>
            <a:r>
              <a:rPr lang="en-US" dirty="0" err="1"/>
              <a:t>vagy</a:t>
            </a:r>
            <a:r>
              <a:rPr lang="en-US" dirty="0"/>
              <a:t> </a:t>
            </a:r>
            <a:r>
              <a:rPr lang="en-US" dirty="0" err="1"/>
              <a:t>hátul</a:t>
            </a:r>
            <a:r>
              <a:rPr lang="en-US" dirty="0"/>
              <a:t> </a:t>
            </a:r>
            <a:r>
              <a:rPr lang="en-US" dirty="0" err="1"/>
              <a:t>tesztelő</a:t>
            </a:r>
            <a:endParaRPr lang="en-US" dirty="0"/>
          </a:p>
          <a:p>
            <a:pPr lvl="1"/>
            <a:r>
              <a:rPr lang="en-US" dirty="0"/>
              <a:t>Break, continue</a:t>
            </a:r>
          </a:p>
          <a:p>
            <a:r>
              <a:rPr lang="en-US" dirty="0" err="1"/>
              <a:t>Függvények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5605325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234CE-1441-D56F-241B-3102B2E02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Objektum-orientált</a:t>
            </a:r>
            <a:r>
              <a:rPr lang="en-US" dirty="0"/>
              <a:t> </a:t>
            </a:r>
            <a:r>
              <a:rPr lang="en-US" dirty="0" err="1"/>
              <a:t>programozás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C1B9F-346B-F5CC-43B9-5336E1B8A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Alapelem</a:t>
            </a:r>
            <a:r>
              <a:rPr lang="en-US" dirty="0"/>
              <a:t>: </a:t>
            </a:r>
            <a:r>
              <a:rPr lang="en-US" dirty="0" err="1"/>
              <a:t>osztály</a:t>
            </a:r>
            <a:endParaRPr lang="en-US" dirty="0"/>
          </a:p>
          <a:p>
            <a:pPr lvl="1"/>
            <a:r>
              <a:rPr lang="en-US" dirty="0" err="1"/>
              <a:t>Adatmezők</a:t>
            </a:r>
            <a:r>
              <a:rPr lang="en-US" dirty="0"/>
              <a:t> (</a:t>
            </a:r>
            <a:r>
              <a:rPr lang="en-US" dirty="0" err="1"/>
              <a:t>attribútumok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Függvények</a:t>
            </a:r>
            <a:r>
              <a:rPr lang="en-US" dirty="0"/>
              <a:t> (</a:t>
            </a:r>
            <a:r>
              <a:rPr lang="en-US" dirty="0" err="1"/>
              <a:t>metódusok</a:t>
            </a:r>
            <a:r>
              <a:rPr lang="en-US" dirty="0"/>
              <a:t>)</a:t>
            </a:r>
          </a:p>
          <a:p>
            <a:r>
              <a:rPr lang="en-US" dirty="0" err="1"/>
              <a:t>Fontos</a:t>
            </a:r>
            <a:r>
              <a:rPr lang="en-US" dirty="0"/>
              <a:t> </a:t>
            </a:r>
            <a:r>
              <a:rPr lang="en-US" dirty="0" err="1"/>
              <a:t>fogalmak</a:t>
            </a:r>
            <a:endParaRPr lang="en-US" dirty="0"/>
          </a:p>
          <a:p>
            <a:pPr lvl="1"/>
            <a:r>
              <a:rPr lang="en-US" dirty="0" err="1"/>
              <a:t>Példányosítás</a:t>
            </a:r>
            <a:r>
              <a:rPr lang="en-US" dirty="0"/>
              <a:t>: </a:t>
            </a:r>
            <a:r>
              <a:rPr lang="en-US" dirty="0" err="1"/>
              <a:t>eredménye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objektum</a:t>
            </a:r>
            <a:endParaRPr lang="en-US" dirty="0"/>
          </a:p>
          <a:p>
            <a:pPr lvl="1"/>
            <a:r>
              <a:rPr lang="en-US" dirty="0" err="1"/>
              <a:t>Öröklődés</a:t>
            </a:r>
            <a:r>
              <a:rPr lang="en-US" dirty="0"/>
              <a:t>: </a:t>
            </a:r>
            <a:r>
              <a:rPr lang="en-US" dirty="0" err="1"/>
              <a:t>új</a:t>
            </a:r>
            <a:r>
              <a:rPr lang="en-US" dirty="0"/>
              <a:t> </a:t>
            </a:r>
            <a:r>
              <a:rPr lang="en-US" dirty="0" err="1"/>
              <a:t>osztályt</a:t>
            </a:r>
            <a:r>
              <a:rPr lang="en-US" dirty="0"/>
              <a:t> </a:t>
            </a:r>
            <a:r>
              <a:rPr lang="en-US" dirty="0" err="1"/>
              <a:t>hozunk</a:t>
            </a:r>
            <a:r>
              <a:rPr lang="en-US" dirty="0"/>
              <a:t> </a:t>
            </a:r>
            <a:r>
              <a:rPr lang="en-US" dirty="0" err="1"/>
              <a:t>létre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már</a:t>
            </a:r>
            <a:r>
              <a:rPr lang="en-US" dirty="0"/>
              <a:t> </a:t>
            </a:r>
            <a:r>
              <a:rPr lang="en-US" dirty="0" err="1"/>
              <a:t>meglévő</a:t>
            </a:r>
            <a:r>
              <a:rPr lang="en-US" dirty="0"/>
              <a:t> </a:t>
            </a:r>
            <a:r>
              <a:rPr lang="en-US" dirty="0" err="1"/>
              <a:t>alapján</a:t>
            </a:r>
            <a:endParaRPr lang="en-US" dirty="0"/>
          </a:p>
          <a:p>
            <a:pPr lvl="1"/>
            <a:r>
              <a:rPr lang="hu-HU" dirty="0"/>
              <a:t>Túlterhelés (</a:t>
            </a:r>
            <a:r>
              <a:rPr lang="hu-HU" dirty="0" err="1"/>
              <a:t>overloading</a:t>
            </a:r>
            <a:r>
              <a:rPr lang="hu-HU" dirty="0"/>
              <a:t>): ugyanolyan nevű de eltérő paraméterlistájú függvényt hozunk létre ugyanabban az osztályban </a:t>
            </a:r>
            <a:endParaRPr lang="en-US" dirty="0"/>
          </a:p>
          <a:p>
            <a:pPr lvl="1"/>
            <a:r>
              <a:rPr lang="hu-HU" dirty="0"/>
              <a:t>Felüldefiniálás (</a:t>
            </a:r>
            <a:r>
              <a:rPr lang="hu-HU" dirty="0" err="1"/>
              <a:t>overriding</a:t>
            </a:r>
            <a:r>
              <a:rPr lang="hu-HU" dirty="0"/>
              <a:t>): ugyanolyan nevű és ugyanolyan paraméterlistájú függvényt hozunk létre a leszármazottban </a:t>
            </a:r>
            <a:endParaRPr lang="en-US" dirty="0"/>
          </a:p>
          <a:p>
            <a:pPr lvl="1"/>
            <a:r>
              <a:rPr lang="en-US" dirty="0" err="1"/>
              <a:t>Magába</a:t>
            </a:r>
            <a:r>
              <a:rPr lang="en-US" dirty="0"/>
              <a:t> </a:t>
            </a:r>
            <a:r>
              <a:rPr lang="en-US" dirty="0" err="1"/>
              <a:t>foglalás</a:t>
            </a:r>
            <a:r>
              <a:rPr lang="en-US" dirty="0"/>
              <a:t> (encapsulation): </a:t>
            </a:r>
            <a:r>
              <a:rPr lang="en-US" dirty="0" err="1"/>
              <a:t>kívülről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a </a:t>
            </a:r>
            <a:r>
              <a:rPr lang="en-US" dirty="0" err="1"/>
              <a:t>szükséges</a:t>
            </a:r>
            <a:r>
              <a:rPr lang="en-US" dirty="0"/>
              <a:t> minimum </a:t>
            </a:r>
            <a:r>
              <a:rPr lang="en-US" dirty="0" err="1"/>
              <a:t>látszódik</a:t>
            </a:r>
            <a:r>
              <a:rPr lang="en-US" dirty="0"/>
              <a:t>. </a:t>
            </a:r>
            <a:r>
              <a:rPr lang="en-US" dirty="0" err="1"/>
              <a:t>Technika</a:t>
            </a:r>
            <a:r>
              <a:rPr lang="en-US" dirty="0"/>
              <a:t>: </a:t>
            </a:r>
            <a:r>
              <a:rPr lang="en-US" dirty="0" err="1"/>
              <a:t>teljesen</a:t>
            </a:r>
            <a:r>
              <a:rPr lang="en-US" dirty="0"/>
              <a:t> </a:t>
            </a:r>
            <a:r>
              <a:rPr lang="en-US" dirty="0" err="1"/>
              <a:t>privát</a:t>
            </a:r>
            <a:r>
              <a:rPr lang="en-US" dirty="0"/>
              <a:t> </a:t>
            </a:r>
            <a:r>
              <a:rPr lang="en-US" dirty="0" err="1"/>
              <a:t>adatmezők</a:t>
            </a:r>
            <a:r>
              <a:rPr lang="en-US" dirty="0"/>
              <a:t>, </a:t>
            </a:r>
            <a:r>
              <a:rPr lang="en-US" dirty="0" err="1"/>
              <a:t>nagyrészt</a:t>
            </a:r>
            <a:r>
              <a:rPr lang="en-US" dirty="0"/>
              <a:t> </a:t>
            </a:r>
            <a:r>
              <a:rPr lang="en-US" dirty="0" err="1"/>
              <a:t>privát</a:t>
            </a:r>
            <a:r>
              <a:rPr lang="en-US" dirty="0"/>
              <a:t> </a:t>
            </a:r>
            <a:r>
              <a:rPr lang="en-US" dirty="0" err="1"/>
              <a:t>függvények</a:t>
            </a:r>
            <a:endParaRPr lang="en-US" dirty="0"/>
          </a:p>
          <a:p>
            <a:r>
              <a:rPr lang="en-US" dirty="0" err="1"/>
              <a:t>Példák</a:t>
            </a:r>
            <a:endParaRPr lang="en-US" dirty="0"/>
          </a:p>
          <a:p>
            <a:pPr lvl="1"/>
            <a:r>
              <a:rPr lang="en-US" dirty="0"/>
              <a:t>OO </a:t>
            </a:r>
            <a:r>
              <a:rPr lang="en-US" dirty="0" err="1"/>
              <a:t>nyelvek</a:t>
            </a:r>
            <a:r>
              <a:rPr lang="en-US" dirty="0"/>
              <a:t>: C++, Java, C#, JavaScript, Python, ...</a:t>
            </a:r>
          </a:p>
          <a:p>
            <a:pPr lvl="1"/>
            <a:r>
              <a:rPr lang="da-DK" dirty="0" err="1"/>
              <a:t>Ismert</a:t>
            </a:r>
            <a:r>
              <a:rPr lang="da-DK" dirty="0"/>
              <a:t> NEM OO </a:t>
            </a:r>
            <a:r>
              <a:rPr lang="da-DK" dirty="0" err="1"/>
              <a:t>nyelv</a:t>
            </a:r>
            <a:r>
              <a:rPr lang="da-DK" dirty="0"/>
              <a:t>: C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37986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94A1E-7A72-01EF-5CA6-C24EBEFBA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Könyvtárak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18EF0-49D5-BBE7-9C73-408D16F91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Áttekintés</a:t>
            </a:r>
            <a:endParaRPr lang="en-US" dirty="0"/>
          </a:p>
          <a:p>
            <a:pPr lvl="1"/>
            <a:r>
              <a:rPr lang="en-US" dirty="0"/>
              <a:t>A </a:t>
            </a:r>
            <a:r>
              <a:rPr lang="en-US" dirty="0" err="1"/>
              <a:t>nyelv</a:t>
            </a:r>
            <a:r>
              <a:rPr lang="en-US" dirty="0"/>
              <a:t> </a:t>
            </a:r>
            <a:r>
              <a:rPr lang="en-US" dirty="0" err="1"/>
              <a:t>kiegészítései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Általában</a:t>
            </a:r>
            <a:r>
              <a:rPr lang="en-US" dirty="0"/>
              <a:t>: </a:t>
            </a:r>
            <a:r>
              <a:rPr lang="en-US" dirty="0" err="1"/>
              <a:t>számos</a:t>
            </a:r>
            <a:r>
              <a:rPr lang="en-US" dirty="0"/>
              <a:t> </a:t>
            </a:r>
            <a:r>
              <a:rPr lang="en-US" dirty="0" err="1"/>
              <a:t>belső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áttekinthetetlenül</a:t>
            </a:r>
            <a:r>
              <a:rPr lang="en-US" dirty="0"/>
              <a:t> </a:t>
            </a:r>
            <a:r>
              <a:rPr lang="en-US" dirty="0" err="1"/>
              <a:t>sok</a:t>
            </a:r>
            <a:r>
              <a:rPr lang="en-US" dirty="0"/>
              <a:t> </a:t>
            </a:r>
            <a:r>
              <a:rPr lang="en-US" dirty="0" err="1"/>
              <a:t>külső</a:t>
            </a:r>
            <a:endParaRPr lang="en-US" dirty="0"/>
          </a:p>
          <a:p>
            <a:pPr lvl="1"/>
            <a:r>
              <a:rPr lang="en-US" dirty="0" err="1"/>
              <a:t>Érdemes</a:t>
            </a:r>
            <a:r>
              <a:rPr lang="en-US" dirty="0"/>
              <a:t> </a:t>
            </a:r>
            <a:r>
              <a:rPr lang="en-US" dirty="0" err="1"/>
              <a:t>minél</a:t>
            </a:r>
            <a:r>
              <a:rPr lang="en-US" dirty="0"/>
              <a:t> </a:t>
            </a:r>
            <a:r>
              <a:rPr lang="en-US" dirty="0" err="1"/>
              <a:t>többet</a:t>
            </a:r>
            <a:r>
              <a:rPr lang="en-US" dirty="0"/>
              <a:t> </a:t>
            </a:r>
            <a:r>
              <a:rPr lang="en-US" dirty="0" err="1"/>
              <a:t>ismerni</a:t>
            </a:r>
            <a:r>
              <a:rPr lang="en-US" dirty="0"/>
              <a:t>, de </a:t>
            </a:r>
            <a:r>
              <a:rPr lang="en-US" dirty="0" err="1"/>
              <a:t>mindegyiket</a:t>
            </a:r>
            <a:r>
              <a:rPr lang="en-US" dirty="0"/>
              <a:t> </a:t>
            </a:r>
            <a:r>
              <a:rPr lang="en-US" dirty="0" err="1"/>
              <a:t>lehetetlen</a:t>
            </a:r>
            <a:endParaRPr lang="en-US" dirty="0"/>
          </a:p>
          <a:p>
            <a:r>
              <a:rPr lang="en-US" dirty="0" err="1"/>
              <a:t>Példák</a:t>
            </a:r>
            <a:endParaRPr lang="en-US" dirty="0"/>
          </a:p>
          <a:p>
            <a:pPr lvl="1"/>
            <a:r>
              <a:rPr lang="en-US" dirty="0" err="1"/>
              <a:t>Adatszerkezetek</a:t>
            </a:r>
            <a:r>
              <a:rPr lang="en-US" dirty="0"/>
              <a:t>: </a:t>
            </a:r>
            <a:r>
              <a:rPr lang="en-US" dirty="0" err="1"/>
              <a:t>listák</a:t>
            </a:r>
            <a:r>
              <a:rPr lang="en-US" dirty="0"/>
              <a:t>, </a:t>
            </a:r>
            <a:r>
              <a:rPr lang="en-US" dirty="0" err="1"/>
              <a:t>halmazok</a:t>
            </a:r>
            <a:r>
              <a:rPr lang="en-US" dirty="0"/>
              <a:t>, </a:t>
            </a:r>
            <a:r>
              <a:rPr lang="en-US" dirty="0" err="1"/>
              <a:t>szótárak</a:t>
            </a:r>
            <a:endParaRPr lang="en-US" dirty="0"/>
          </a:p>
          <a:p>
            <a:pPr lvl="1"/>
            <a:r>
              <a:rPr lang="en-US" dirty="0" err="1"/>
              <a:t>Matematika</a:t>
            </a:r>
            <a:r>
              <a:rPr lang="en-US" dirty="0"/>
              <a:t>, </a:t>
            </a:r>
            <a:r>
              <a:rPr lang="en-US" dirty="0" err="1"/>
              <a:t>statisztika</a:t>
            </a:r>
            <a:endParaRPr lang="en-US" dirty="0"/>
          </a:p>
          <a:p>
            <a:pPr lvl="1"/>
            <a:r>
              <a:rPr lang="en-US" dirty="0" err="1"/>
              <a:t>Szövegfeldolgozás</a:t>
            </a:r>
            <a:r>
              <a:rPr lang="en-US" dirty="0"/>
              <a:t>, </a:t>
            </a:r>
            <a:r>
              <a:rPr lang="en-US" dirty="0" err="1"/>
              <a:t>sablonkezelés</a:t>
            </a:r>
            <a:endParaRPr lang="en-US" dirty="0"/>
          </a:p>
          <a:p>
            <a:pPr lvl="1"/>
            <a:r>
              <a:rPr lang="en-US" dirty="0" err="1"/>
              <a:t>Adatbázis</a:t>
            </a:r>
            <a:r>
              <a:rPr lang="en-US" dirty="0"/>
              <a:t> </a:t>
            </a:r>
            <a:r>
              <a:rPr lang="en-US" dirty="0" err="1"/>
              <a:t>kapcsolat</a:t>
            </a:r>
            <a:r>
              <a:rPr lang="en-US" dirty="0"/>
              <a:t>, </a:t>
            </a:r>
            <a:r>
              <a:rPr lang="en-US" dirty="0" err="1"/>
              <a:t>üzenetkezelés</a:t>
            </a:r>
            <a:endParaRPr lang="en-US" dirty="0"/>
          </a:p>
          <a:p>
            <a:pPr lvl="1"/>
            <a:r>
              <a:rPr lang="en-US" dirty="0" err="1"/>
              <a:t>Hálózati</a:t>
            </a:r>
            <a:r>
              <a:rPr lang="en-US" dirty="0"/>
              <a:t> </a:t>
            </a:r>
            <a:r>
              <a:rPr lang="en-US" dirty="0" err="1"/>
              <a:t>kapcsolat</a:t>
            </a:r>
            <a:endParaRPr lang="en-US" dirty="0"/>
          </a:p>
          <a:p>
            <a:pPr lvl="1"/>
            <a:r>
              <a:rPr lang="en-US" dirty="0" err="1"/>
              <a:t>Többszálúság</a:t>
            </a:r>
            <a:endParaRPr lang="en-US" dirty="0"/>
          </a:p>
          <a:p>
            <a:pPr lvl="1"/>
            <a:r>
              <a:rPr lang="en-US" dirty="0" err="1"/>
              <a:t>Grafikus</a:t>
            </a:r>
            <a:r>
              <a:rPr lang="en-US" dirty="0"/>
              <a:t> </a:t>
            </a:r>
            <a:r>
              <a:rPr lang="en-US" dirty="0" err="1"/>
              <a:t>felület</a:t>
            </a:r>
            <a:r>
              <a:rPr lang="en-US" dirty="0"/>
              <a:t>, </a:t>
            </a:r>
            <a:r>
              <a:rPr lang="en-US" dirty="0" err="1"/>
              <a:t>multimédia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737589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DB1F8-2D9B-84AD-DD58-F58CAD8EF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Könyvtárak</a:t>
            </a:r>
            <a:r>
              <a:rPr lang="en-US" dirty="0"/>
              <a:t>: </a:t>
            </a:r>
            <a:r>
              <a:rPr lang="en-US" dirty="0" err="1"/>
              <a:t>adatszerkezetek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C73E3-6605-1610-7B92-E25797895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Az </a:t>
            </a:r>
            <a:r>
              <a:rPr lang="en-US" dirty="0" err="1"/>
              <a:t>adatokat</a:t>
            </a:r>
            <a:r>
              <a:rPr lang="en-US" dirty="0"/>
              <a:t> </a:t>
            </a:r>
            <a:r>
              <a:rPr lang="en-US" dirty="0" err="1"/>
              <a:t>valahogy</a:t>
            </a:r>
            <a:r>
              <a:rPr lang="en-US" dirty="0"/>
              <a:t> </a:t>
            </a:r>
            <a:r>
              <a:rPr lang="en-US" dirty="0" err="1"/>
              <a:t>tárolni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a </a:t>
            </a:r>
            <a:r>
              <a:rPr lang="en-US" dirty="0" err="1"/>
              <a:t>memóriában</a:t>
            </a:r>
            <a:endParaRPr lang="en-US" dirty="0"/>
          </a:p>
          <a:p>
            <a:r>
              <a:rPr lang="en-US" dirty="0" err="1"/>
              <a:t>Példák</a:t>
            </a:r>
            <a:endParaRPr lang="en-US" dirty="0"/>
          </a:p>
          <a:p>
            <a:pPr lvl="1"/>
            <a:r>
              <a:rPr lang="en-US" dirty="0" err="1"/>
              <a:t>listák</a:t>
            </a:r>
            <a:r>
              <a:rPr lang="en-US" dirty="0"/>
              <a:t>: </a:t>
            </a:r>
            <a:r>
              <a:rPr lang="en-US" dirty="0" err="1"/>
              <a:t>sorba</a:t>
            </a:r>
            <a:r>
              <a:rPr lang="en-US" dirty="0"/>
              <a:t> </a:t>
            </a:r>
            <a:r>
              <a:rPr lang="en-US" dirty="0" err="1"/>
              <a:t>rendezett</a:t>
            </a:r>
            <a:r>
              <a:rPr lang="en-US" dirty="0"/>
              <a:t> </a:t>
            </a:r>
            <a:r>
              <a:rPr lang="en-US" dirty="0" err="1"/>
              <a:t>elemek</a:t>
            </a:r>
            <a:endParaRPr lang="en-US" dirty="0"/>
          </a:p>
          <a:p>
            <a:pPr lvl="1"/>
            <a:r>
              <a:rPr lang="en-US" dirty="0" err="1"/>
              <a:t>halmazok</a:t>
            </a:r>
            <a:r>
              <a:rPr lang="en-US" dirty="0"/>
              <a:t>: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elem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egyszer</a:t>
            </a:r>
            <a:r>
              <a:rPr lang="en-US" dirty="0"/>
              <a:t>, </a:t>
            </a:r>
            <a:r>
              <a:rPr lang="en-US" dirty="0" err="1"/>
              <a:t>sorrend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definiált</a:t>
            </a:r>
            <a:endParaRPr lang="en-US" dirty="0"/>
          </a:p>
          <a:p>
            <a:pPr lvl="1"/>
            <a:r>
              <a:rPr lang="en-US" dirty="0" err="1"/>
              <a:t>szótárak</a:t>
            </a:r>
            <a:r>
              <a:rPr lang="en-US" dirty="0"/>
              <a:t>: </a:t>
            </a:r>
            <a:r>
              <a:rPr lang="en-US" dirty="0" err="1"/>
              <a:t>kulcs-érték</a:t>
            </a:r>
            <a:r>
              <a:rPr lang="en-US" dirty="0"/>
              <a:t> </a:t>
            </a:r>
            <a:r>
              <a:rPr lang="en-US" dirty="0" err="1"/>
              <a:t>párok</a:t>
            </a:r>
            <a:endParaRPr lang="en-US" dirty="0"/>
          </a:p>
          <a:p>
            <a:pPr lvl="1"/>
            <a:r>
              <a:rPr lang="en-US" dirty="0" err="1"/>
              <a:t>egyéb</a:t>
            </a:r>
            <a:r>
              <a:rPr lang="en-US" dirty="0"/>
              <a:t> </a:t>
            </a:r>
            <a:r>
              <a:rPr lang="en-US" dirty="0" err="1"/>
              <a:t>adatszerkezetek</a:t>
            </a:r>
            <a:r>
              <a:rPr lang="en-US" dirty="0"/>
              <a:t>: </a:t>
            </a:r>
            <a:r>
              <a:rPr lang="en-US" dirty="0" err="1"/>
              <a:t>nyelvfüggő</a:t>
            </a:r>
            <a:endParaRPr lang="en-US" dirty="0"/>
          </a:p>
          <a:p>
            <a:r>
              <a:rPr lang="en-US" dirty="0" err="1"/>
              <a:t>Támogatottság</a:t>
            </a:r>
            <a:endParaRPr lang="en-US" dirty="0"/>
          </a:p>
          <a:p>
            <a:pPr lvl="1"/>
            <a:r>
              <a:rPr lang="en-US" dirty="0" err="1"/>
              <a:t>kezdetben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külső</a:t>
            </a:r>
            <a:r>
              <a:rPr lang="en-US" dirty="0"/>
              <a:t> </a:t>
            </a:r>
            <a:r>
              <a:rPr lang="en-US" dirty="0" err="1"/>
              <a:t>könyvtárak</a:t>
            </a:r>
            <a:endParaRPr lang="en-US" dirty="0"/>
          </a:p>
          <a:p>
            <a:pPr lvl="1"/>
            <a:r>
              <a:rPr lang="en-US" dirty="0"/>
              <a:t>C++: a </a:t>
            </a:r>
            <a:r>
              <a:rPr lang="en-US" dirty="0" err="1"/>
              <a:t>szabványos</a:t>
            </a:r>
            <a:r>
              <a:rPr lang="en-US" dirty="0"/>
              <a:t> </a:t>
            </a:r>
            <a:r>
              <a:rPr lang="en-US" dirty="0" err="1"/>
              <a:t>sablonkönyvtárral</a:t>
            </a:r>
            <a:r>
              <a:rPr lang="en-US" dirty="0"/>
              <a:t> </a:t>
            </a:r>
            <a:r>
              <a:rPr lang="en-US" dirty="0" err="1"/>
              <a:t>lett</a:t>
            </a:r>
            <a:r>
              <a:rPr lang="en-US" dirty="0"/>
              <a:t> </a:t>
            </a:r>
            <a:r>
              <a:rPr lang="en-US" dirty="0" err="1"/>
              <a:t>belső</a:t>
            </a:r>
            <a:endParaRPr lang="en-US" dirty="0"/>
          </a:p>
          <a:p>
            <a:pPr lvl="1"/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nyelvek</a:t>
            </a:r>
            <a:r>
              <a:rPr lang="en-US" dirty="0"/>
              <a:t> </a:t>
            </a:r>
            <a:r>
              <a:rPr lang="en-US" dirty="0" err="1"/>
              <a:t>szinte</a:t>
            </a:r>
            <a:r>
              <a:rPr lang="en-US" dirty="0"/>
              <a:t> </a:t>
            </a:r>
            <a:r>
              <a:rPr lang="en-US" dirty="0" err="1"/>
              <a:t>mindegyikében</a:t>
            </a:r>
            <a:r>
              <a:rPr lang="en-US" dirty="0"/>
              <a:t> </a:t>
            </a:r>
            <a:r>
              <a:rPr lang="en-US" dirty="0" err="1"/>
              <a:t>belső</a:t>
            </a:r>
            <a:endParaRPr lang="en-US" dirty="0"/>
          </a:p>
          <a:p>
            <a:pPr lvl="1"/>
            <a:r>
              <a:rPr lang="en-US" dirty="0"/>
              <a:t>Python, JavaScript: </a:t>
            </a:r>
            <a:r>
              <a:rPr lang="en-US" dirty="0" err="1"/>
              <a:t>részben</a:t>
            </a:r>
            <a:r>
              <a:rPr lang="en-US" dirty="0"/>
              <a:t> </a:t>
            </a:r>
            <a:r>
              <a:rPr lang="en-US" dirty="0" err="1"/>
              <a:t>nyelvi</a:t>
            </a:r>
            <a:r>
              <a:rPr lang="en-US" dirty="0"/>
              <a:t> </a:t>
            </a:r>
            <a:r>
              <a:rPr lang="en-US" dirty="0" err="1"/>
              <a:t>elem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5821676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0CF6B-9597-1324-20A1-7C29E3316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Könyvtárak</a:t>
            </a:r>
            <a:r>
              <a:rPr lang="en-US" dirty="0"/>
              <a:t>: </a:t>
            </a:r>
            <a:r>
              <a:rPr lang="en-US" dirty="0" err="1"/>
              <a:t>matematika</a:t>
            </a:r>
            <a:r>
              <a:rPr lang="en-US" dirty="0"/>
              <a:t>, </a:t>
            </a:r>
            <a:r>
              <a:rPr lang="en-US" dirty="0" err="1"/>
              <a:t>statisztika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18981-A0E4-818C-AC2C-0EBA60088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Alapműveletek (+, -, *, /, %): általában nyelvi elem</a:t>
            </a:r>
            <a:endParaRPr lang="en-US" dirty="0"/>
          </a:p>
          <a:p>
            <a:r>
              <a:rPr lang="en-US" dirty="0" err="1"/>
              <a:t>Belső</a:t>
            </a:r>
            <a:r>
              <a:rPr lang="en-US" dirty="0"/>
              <a:t> </a:t>
            </a:r>
            <a:r>
              <a:rPr lang="en-US" dirty="0" err="1"/>
              <a:t>matematika</a:t>
            </a:r>
            <a:r>
              <a:rPr lang="en-US" dirty="0"/>
              <a:t> </a:t>
            </a:r>
            <a:r>
              <a:rPr lang="en-US" dirty="0" err="1"/>
              <a:t>könyvtárak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hatványozás</a:t>
            </a:r>
            <a:r>
              <a:rPr lang="en-US" dirty="0"/>
              <a:t> (pl. </a:t>
            </a:r>
            <a:r>
              <a:rPr lang="en-US" dirty="0" err="1"/>
              <a:t>gyökvonás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Logaritmus</a:t>
            </a:r>
            <a:endParaRPr lang="en-US" dirty="0"/>
          </a:p>
          <a:p>
            <a:pPr lvl="1"/>
            <a:r>
              <a:rPr lang="en-US" dirty="0" err="1"/>
              <a:t>trigonometria</a:t>
            </a:r>
            <a:endParaRPr lang="en-US" dirty="0"/>
          </a:p>
          <a:p>
            <a:r>
              <a:rPr lang="en-US" dirty="0" err="1"/>
              <a:t>Statisztika</a:t>
            </a:r>
            <a:r>
              <a:rPr lang="en-US" dirty="0"/>
              <a:t>:</a:t>
            </a:r>
          </a:p>
          <a:p>
            <a:pPr lvl="1"/>
            <a:r>
              <a:rPr lang="hu-HU" dirty="0"/>
              <a:t>pár művelet lehet belső</a:t>
            </a:r>
            <a:endParaRPr lang="en-US" dirty="0"/>
          </a:p>
          <a:p>
            <a:pPr lvl="1"/>
            <a:r>
              <a:rPr lang="en-US" dirty="0"/>
              <a:t>a </a:t>
            </a:r>
            <a:r>
              <a:rPr lang="en-US" dirty="0" err="1"/>
              <a:t>komolyabbakhoz</a:t>
            </a:r>
            <a:r>
              <a:rPr lang="en-US" dirty="0"/>
              <a:t> </a:t>
            </a:r>
            <a:r>
              <a:rPr lang="en-US" dirty="0" err="1"/>
              <a:t>többnyire</a:t>
            </a:r>
            <a:r>
              <a:rPr lang="en-US" dirty="0"/>
              <a:t> </a:t>
            </a:r>
            <a:r>
              <a:rPr lang="en-US" dirty="0" err="1"/>
              <a:t>külső</a:t>
            </a:r>
            <a:r>
              <a:rPr lang="en-US" dirty="0"/>
              <a:t> </a:t>
            </a:r>
            <a:r>
              <a:rPr lang="en-US" dirty="0" err="1"/>
              <a:t>könyvtár</a:t>
            </a:r>
            <a:endParaRPr lang="en-US" dirty="0"/>
          </a:p>
          <a:p>
            <a:r>
              <a:rPr lang="en-US" dirty="0" err="1"/>
              <a:t>Véletlen</a:t>
            </a:r>
            <a:r>
              <a:rPr lang="en-US" dirty="0"/>
              <a:t> </a:t>
            </a:r>
            <a:r>
              <a:rPr lang="en-US" dirty="0" err="1"/>
              <a:t>szám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63297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8A1BE-DE36-E4BF-331B-A6F0B46ED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Könyvtárak</a:t>
            </a:r>
            <a:r>
              <a:rPr lang="en-US" dirty="0"/>
              <a:t>: </a:t>
            </a:r>
            <a:r>
              <a:rPr lang="en-US" dirty="0" err="1"/>
              <a:t>szöveg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9EF72-2615-3721-2808-26388E073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String</a:t>
            </a:r>
            <a:r>
              <a:rPr lang="hu-HU" dirty="0"/>
              <a:t> műveletek: általában belső könyvtárak</a:t>
            </a:r>
            <a:endParaRPr lang="en-US" dirty="0"/>
          </a:p>
          <a:p>
            <a:pPr lvl="1"/>
            <a:r>
              <a:rPr lang="en-US" dirty="0" err="1"/>
              <a:t>hossz</a:t>
            </a:r>
            <a:r>
              <a:rPr lang="en-US" dirty="0"/>
              <a:t> </a:t>
            </a:r>
          </a:p>
          <a:p>
            <a:pPr lvl="1"/>
            <a:r>
              <a:rPr lang="hu-HU" dirty="0"/>
              <a:t>felbontás, összefűzés</a:t>
            </a:r>
            <a:endParaRPr lang="en-US" dirty="0"/>
          </a:p>
          <a:p>
            <a:pPr lvl="1"/>
            <a:r>
              <a:rPr lang="hu-HU" dirty="0" err="1"/>
              <a:t>kisbetűsítés</a:t>
            </a:r>
            <a:r>
              <a:rPr lang="hu-HU" dirty="0"/>
              <a:t>, </a:t>
            </a:r>
            <a:r>
              <a:rPr lang="hu-HU" dirty="0" err="1"/>
              <a:t>nagybetűsítés</a:t>
            </a:r>
            <a:endParaRPr lang="en-US" dirty="0"/>
          </a:p>
          <a:p>
            <a:pPr lvl="1"/>
            <a:r>
              <a:rPr lang="en-US" dirty="0" err="1"/>
              <a:t>keresés</a:t>
            </a:r>
            <a:r>
              <a:rPr lang="en-US" dirty="0"/>
              <a:t>, </a:t>
            </a:r>
            <a:r>
              <a:rPr lang="en-US" dirty="0" err="1"/>
              <a:t>csere</a:t>
            </a:r>
            <a:endParaRPr lang="en-US" dirty="0"/>
          </a:p>
          <a:p>
            <a:pPr lvl="1"/>
            <a:r>
              <a:rPr lang="en-US" dirty="0" err="1"/>
              <a:t>ellenőrzések</a:t>
            </a:r>
            <a:r>
              <a:rPr lang="en-US" dirty="0"/>
              <a:t>: pl. </a:t>
            </a:r>
            <a:r>
              <a:rPr lang="en-US" dirty="0" err="1"/>
              <a:t>adott</a:t>
            </a:r>
            <a:r>
              <a:rPr lang="en-US" dirty="0"/>
              <a:t> </a:t>
            </a:r>
            <a:r>
              <a:rPr lang="en-US" dirty="0" err="1"/>
              <a:t>karakter</a:t>
            </a:r>
            <a:r>
              <a:rPr lang="en-US" dirty="0"/>
              <a:t> </a:t>
            </a:r>
            <a:r>
              <a:rPr lang="en-US" dirty="0" err="1"/>
              <a:t>számjegy</a:t>
            </a:r>
            <a:r>
              <a:rPr lang="en-US" dirty="0"/>
              <a:t>-e </a:t>
            </a:r>
          </a:p>
          <a:p>
            <a:r>
              <a:rPr lang="en-US" dirty="0" err="1"/>
              <a:t>Kapcsolódó</a:t>
            </a:r>
            <a:r>
              <a:rPr lang="en-US" dirty="0"/>
              <a:t>: </a:t>
            </a:r>
            <a:r>
              <a:rPr lang="en-US" dirty="0" err="1"/>
              <a:t>karakterkódolás</a:t>
            </a:r>
            <a:endParaRPr lang="en-US" dirty="0"/>
          </a:p>
          <a:p>
            <a:r>
              <a:rPr lang="en-US" dirty="0" err="1"/>
              <a:t>Reguláris</a:t>
            </a:r>
            <a:r>
              <a:rPr lang="en-US" dirty="0"/>
              <a:t> </a:t>
            </a:r>
            <a:r>
              <a:rPr lang="en-US" dirty="0" err="1"/>
              <a:t>kifejezések</a:t>
            </a:r>
            <a:endParaRPr lang="en-US" dirty="0"/>
          </a:p>
          <a:p>
            <a:r>
              <a:rPr lang="en-US" dirty="0" err="1"/>
              <a:t>Sablonkezelés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37627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79564-DE75-9FDF-F124-A068C0DE1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Könyvtárak</a:t>
            </a:r>
            <a:r>
              <a:rPr lang="en-US" dirty="0"/>
              <a:t>: </a:t>
            </a:r>
            <a:r>
              <a:rPr lang="en-US" dirty="0" err="1"/>
              <a:t>adatok</a:t>
            </a:r>
            <a:r>
              <a:rPr lang="en-US" dirty="0"/>
              <a:t> </a:t>
            </a:r>
            <a:r>
              <a:rPr lang="en-US" dirty="0" err="1"/>
              <a:t>tárolása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AC6A3-1887-CDD5-B749-84E676D0F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Adatbázisok</a:t>
            </a:r>
            <a:endParaRPr lang="en-US" dirty="0"/>
          </a:p>
          <a:p>
            <a:pPr lvl="1"/>
            <a:r>
              <a:rPr lang="en-US" dirty="0" err="1"/>
              <a:t>adatbázis</a:t>
            </a:r>
            <a:r>
              <a:rPr lang="en-US" dirty="0"/>
              <a:t> </a:t>
            </a:r>
            <a:r>
              <a:rPr lang="en-US" dirty="0" err="1"/>
              <a:t>specifikus</a:t>
            </a:r>
            <a:r>
              <a:rPr lang="en-US" dirty="0"/>
              <a:t> </a:t>
            </a:r>
            <a:r>
              <a:rPr lang="en-US" dirty="0" err="1"/>
              <a:t>meghajtó</a:t>
            </a:r>
            <a:r>
              <a:rPr lang="en-US" dirty="0"/>
              <a:t> </a:t>
            </a:r>
          </a:p>
          <a:p>
            <a:pPr lvl="1"/>
            <a:r>
              <a:rPr lang="hu-HU" dirty="0"/>
              <a:t>kapcsolódás, lekérdezések, műveletek</a:t>
            </a:r>
            <a:endParaRPr lang="en-US" dirty="0"/>
          </a:p>
          <a:p>
            <a:pPr lvl="1"/>
            <a:r>
              <a:rPr lang="en-US" dirty="0" err="1"/>
              <a:t>adatbázis</a:t>
            </a:r>
            <a:r>
              <a:rPr lang="en-US" dirty="0"/>
              <a:t> </a:t>
            </a:r>
            <a:r>
              <a:rPr lang="en-US" dirty="0" err="1"/>
              <a:t>sor</a:t>
            </a:r>
            <a:r>
              <a:rPr lang="en-US" dirty="0"/>
              <a:t> ↔ </a:t>
            </a:r>
            <a:r>
              <a:rPr lang="en-US" dirty="0" err="1"/>
              <a:t>programozási</a:t>
            </a:r>
            <a:r>
              <a:rPr lang="en-US" dirty="0"/>
              <a:t> </a:t>
            </a:r>
            <a:r>
              <a:rPr lang="en-US" dirty="0" err="1"/>
              <a:t>nyelv</a:t>
            </a:r>
            <a:r>
              <a:rPr lang="en-US" dirty="0"/>
              <a:t> </a:t>
            </a:r>
            <a:r>
              <a:rPr lang="en-US" dirty="0" err="1"/>
              <a:t>objektum</a:t>
            </a:r>
            <a:r>
              <a:rPr lang="en-US" dirty="0"/>
              <a:t> </a:t>
            </a:r>
            <a:r>
              <a:rPr lang="en-US" dirty="0" err="1"/>
              <a:t>leképezés</a:t>
            </a:r>
            <a:endParaRPr lang="en-US" dirty="0"/>
          </a:p>
          <a:p>
            <a:r>
              <a:rPr lang="en-US" dirty="0" err="1"/>
              <a:t>Üzenetkezelő</a:t>
            </a:r>
            <a:r>
              <a:rPr lang="en-US" dirty="0"/>
              <a:t> </a:t>
            </a:r>
            <a:r>
              <a:rPr lang="en-US" dirty="0" err="1"/>
              <a:t>rendszerek</a:t>
            </a:r>
            <a:endParaRPr lang="en-US" dirty="0"/>
          </a:p>
          <a:p>
            <a:pPr lvl="1"/>
            <a:r>
              <a:rPr lang="en-US" dirty="0" err="1"/>
              <a:t>üzenetek</a:t>
            </a:r>
            <a:r>
              <a:rPr lang="en-US" dirty="0"/>
              <a:t> </a:t>
            </a:r>
            <a:r>
              <a:rPr lang="en-US" dirty="0" err="1"/>
              <a:t>küldése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fogadása</a:t>
            </a:r>
            <a:endParaRPr lang="en-US" dirty="0"/>
          </a:p>
          <a:p>
            <a:pPr lvl="1"/>
            <a:r>
              <a:rPr lang="en-US" dirty="0"/>
              <a:t>queue (</a:t>
            </a:r>
            <a:r>
              <a:rPr lang="en-US" dirty="0" err="1"/>
              <a:t>sor</a:t>
            </a:r>
            <a:r>
              <a:rPr lang="en-US" dirty="0"/>
              <a:t>):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valaki</a:t>
            </a:r>
            <a:r>
              <a:rPr lang="en-US" dirty="0"/>
              <a:t> </a:t>
            </a:r>
            <a:r>
              <a:rPr lang="en-US" dirty="0" err="1"/>
              <a:t>dolgozza</a:t>
            </a:r>
            <a:r>
              <a:rPr lang="en-US" dirty="0"/>
              <a:t> </a:t>
            </a:r>
            <a:r>
              <a:rPr lang="en-US" dirty="0" err="1"/>
              <a:t>fel</a:t>
            </a:r>
            <a:r>
              <a:rPr lang="en-US" dirty="0"/>
              <a:t> </a:t>
            </a:r>
          </a:p>
          <a:p>
            <a:pPr lvl="1"/>
            <a:r>
              <a:rPr lang="nl-NL" dirty="0"/>
              <a:t>topic (</a:t>
            </a:r>
            <a:r>
              <a:rPr lang="nl-NL" dirty="0" err="1"/>
              <a:t>téma</a:t>
            </a:r>
            <a:r>
              <a:rPr lang="nl-NL" dirty="0"/>
              <a:t>): minden </a:t>
            </a:r>
            <a:r>
              <a:rPr lang="nl-NL" dirty="0" err="1"/>
              <a:t>érdeklődő</a:t>
            </a:r>
            <a:r>
              <a:rPr lang="nl-NL" dirty="0"/>
              <a:t> </a:t>
            </a:r>
            <a:r>
              <a:rPr lang="nl-NL" dirty="0" err="1"/>
              <a:t>megkapja</a:t>
            </a:r>
            <a:r>
              <a:rPr lang="nl-NL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59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12947-77E4-7BD3-41ED-BA38D1B83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programozási</a:t>
            </a:r>
            <a:r>
              <a:rPr lang="en-US" dirty="0"/>
              <a:t> </a:t>
            </a:r>
            <a:r>
              <a:rPr lang="en-US" dirty="0" err="1"/>
              <a:t>nyelvek</a:t>
            </a:r>
            <a:r>
              <a:rPr lang="en-US" dirty="0"/>
              <a:t> </a:t>
            </a:r>
            <a:r>
              <a:rPr lang="en-US" dirty="0" err="1"/>
              <a:t>listája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727C1-909D-26E2-08C2-CF4E73965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Listák</a:t>
            </a:r>
            <a:r>
              <a:rPr lang="en-US" dirty="0"/>
              <a:t> </a:t>
            </a:r>
            <a:r>
              <a:rPr lang="en-US" dirty="0" err="1"/>
              <a:t>listája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https://en.wikipedia.org/wiki/Lists_of_programming_languages</a:t>
            </a:r>
            <a:endParaRPr lang="en-US" dirty="0"/>
          </a:p>
          <a:p>
            <a:r>
              <a:rPr lang="sv-SE" dirty="0" err="1"/>
              <a:t>Ömlesztett</a:t>
            </a:r>
            <a:r>
              <a:rPr lang="sv-SE" dirty="0"/>
              <a:t> lista: </a:t>
            </a:r>
            <a:r>
              <a:rPr lang="sv-SE" dirty="0">
                <a:hlinkClick r:id="rId3"/>
              </a:rPr>
              <a:t>https://en.wikipedia.org/wiki/List_of_programming_languages</a:t>
            </a:r>
            <a:endParaRPr lang="en-US" dirty="0"/>
          </a:p>
          <a:p>
            <a:r>
              <a:rPr lang="fi-FI" dirty="0" err="1"/>
              <a:t>Történelmi</a:t>
            </a:r>
            <a:r>
              <a:rPr lang="fi-FI" dirty="0"/>
              <a:t> </a:t>
            </a:r>
            <a:r>
              <a:rPr lang="fi-FI" dirty="0" err="1"/>
              <a:t>áttekintés</a:t>
            </a:r>
            <a:r>
              <a:rPr lang="fi-FI" dirty="0"/>
              <a:t>: https://en.wikipedia.org/wiki/History_of_programming_languages </a:t>
            </a:r>
            <a:endParaRPr lang="en-US" dirty="0"/>
          </a:p>
          <a:p>
            <a:r>
              <a:rPr lang="en-US" dirty="0" err="1"/>
              <a:t>Összehasonlító</a:t>
            </a:r>
            <a:r>
              <a:rPr lang="en-US" dirty="0"/>
              <a:t> </a:t>
            </a:r>
            <a:r>
              <a:rPr lang="en-US" dirty="0" err="1"/>
              <a:t>lista</a:t>
            </a:r>
            <a:r>
              <a:rPr lang="en-US" dirty="0"/>
              <a:t>: https://en.wikipedia.org/wiki/Comparison_of_programming_languages</a:t>
            </a:r>
          </a:p>
        </p:txBody>
      </p:sp>
    </p:spTree>
    <p:extLst>
      <p:ext uri="{BB962C8B-B14F-4D97-AF65-F5344CB8AC3E}">
        <p14:creationId xmlns:p14="http://schemas.microsoft.com/office/powerpoint/2010/main" val="324992266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B1FCD-B0EA-75E7-A44B-C164CBA80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Könyvtárak</a:t>
            </a:r>
            <a:r>
              <a:rPr lang="en-US" dirty="0"/>
              <a:t>: </a:t>
            </a:r>
            <a:r>
              <a:rPr lang="en-US" dirty="0" err="1"/>
              <a:t>hálózat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977AE-4DE5-F642-104A-46B888018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Webszerver</a:t>
            </a:r>
            <a:r>
              <a:rPr lang="en-US" dirty="0"/>
              <a:t> </a:t>
            </a:r>
            <a:r>
              <a:rPr lang="en-US" dirty="0" err="1"/>
              <a:t>létrehozása</a:t>
            </a:r>
            <a:r>
              <a:rPr lang="en-US" dirty="0"/>
              <a:t> </a:t>
            </a:r>
          </a:p>
          <a:p>
            <a:r>
              <a:rPr lang="en-US" dirty="0" err="1"/>
              <a:t>Kapcsolódás</a:t>
            </a:r>
            <a:r>
              <a:rPr lang="en-US" dirty="0"/>
              <a:t> </a:t>
            </a:r>
            <a:r>
              <a:rPr lang="en-US" dirty="0" err="1"/>
              <a:t>webszerverhez</a:t>
            </a:r>
            <a:r>
              <a:rPr lang="en-US" dirty="0"/>
              <a:t> </a:t>
            </a:r>
          </a:p>
          <a:p>
            <a:r>
              <a:rPr lang="en-US" dirty="0"/>
              <a:t>E-mail </a:t>
            </a:r>
            <a:r>
              <a:rPr lang="en-US" dirty="0" err="1"/>
              <a:t>küldés</a:t>
            </a:r>
            <a:r>
              <a:rPr lang="en-US" dirty="0"/>
              <a:t> </a:t>
            </a:r>
          </a:p>
          <a:p>
            <a:r>
              <a:rPr lang="en-US" dirty="0" err="1"/>
              <a:t>Távoli</a:t>
            </a:r>
            <a:r>
              <a:rPr lang="en-US" dirty="0"/>
              <a:t> </a:t>
            </a:r>
            <a:r>
              <a:rPr lang="en-US" dirty="0" err="1"/>
              <a:t>metódushívás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5119432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465FB-20EB-2AF4-A08B-9AF650F72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Könyvtárak</a:t>
            </a:r>
            <a:r>
              <a:rPr lang="en-US" dirty="0"/>
              <a:t>: t</a:t>
            </a:r>
            <a:r>
              <a:rPr lang="hu-HU" dirty="0"/>
              <a:t>ö</a:t>
            </a:r>
            <a:r>
              <a:rPr lang="en-US" dirty="0" err="1"/>
              <a:t>bbszálúság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86D01-55B6-E57B-F700-2137C3D0C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Konkurencia</a:t>
            </a:r>
            <a:endParaRPr lang="en-US" dirty="0"/>
          </a:p>
          <a:p>
            <a:pPr lvl="1"/>
            <a:r>
              <a:rPr lang="hu-HU" dirty="0"/>
              <a:t>aszinkron műveletek</a:t>
            </a:r>
            <a:endParaRPr lang="en-US" dirty="0"/>
          </a:p>
          <a:p>
            <a:pPr lvl="1"/>
            <a:r>
              <a:rPr lang="en-US" dirty="0" err="1"/>
              <a:t>Többszálúság</a:t>
            </a:r>
            <a:endParaRPr lang="en-US" dirty="0"/>
          </a:p>
          <a:p>
            <a:pPr lvl="1"/>
            <a:r>
              <a:rPr lang="en-US" dirty="0"/>
              <a:t>multiprocessing</a:t>
            </a:r>
          </a:p>
          <a:p>
            <a:r>
              <a:rPr lang="en-US" dirty="0" err="1"/>
              <a:t>Egyszerre</a:t>
            </a:r>
            <a:r>
              <a:rPr lang="en-US" dirty="0"/>
              <a:t> </a:t>
            </a:r>
            <a:r>
              <a:rPr lang="en-US" dirty="0" err="1"/>
              <a:t>több</a:t>
            </a:r>
            <a:r>
              <a:rPr lang="en-US" dirty="0"/>
              <a:t> </a:t>
            </a:r>
            <a:r>
              <a:rPr lang="en-US" dirty="0" err="1"/>
              <a:t>feladat</a:t>
            </a:r>
            <a:r>
              <a:rPr lang="en-US" dirty="0"/>
              <a:t> </a:t>
            </a:r>
            <a:r>
              <a:rPr lang="en-US" dirty="0" err="1"/>
              <a:t>párhuzamosan</a:t>
            </a:r>
            <a:endParaRPr lang="en-US" dirty="0"/>
          </a:p>
          <a:p>
            <a:pPr lvl="1"/>
            <a:r>
              <a:rPr lang="en-US" dirty="0"/>
              <a:t>pl. </a:t>
            </a:r>
            <a:r>
              <a:rPr lang="en-US" dirty="0" err="1"/>
              <a:t>webes</a:t>
            </a:r>
            <a:r>
              <a:rPr lang="en-US" dirty="0"/>
              <a:t> </a:t>
            </a:r>
            <a:r>
              <a:rPr lang="en-US" dirty="0" err="1"/>
              <a:t>alkalmazások</a:t>
            </a:r>
            <a:endParaRPr lang="en-US" dirty="0"/>
          </a:p>
          <a:p>
            <a:pPr lvl="1"/>
            <a:r>
              <a:rPr lang="en-US" dirty="0" err="1"/>
              <a:t>párhuzamos</a:t>
            </a:r>
            <a:r>
              <a:rPr lang="en-US" dirty="0"/>
              <a:t> IO </a:t>
            </a:r>
          </a:p>
          <a:p>
            <a:pPr lvl="1"/>
            <a:r>
              <a:rPr lang="en-US" dirty="0" err="1"/>
              <a:t>párhuzamosított</a:t>
            </a:r>
            <a:r>
              <a:rPr lang="en-US" dirty="0"/>
              <a:t> </a:t>
            </a:r>
            <a:r>
              <a:rPr lang="en-US" dirty="0" err="1"/>
              <a:t>számítás</a:t>
            </a:r>
            <a:endParaRPr lang="en-US" dirty="0"/>
          </a:p>
          <a:p>
            <a:r>
              <a:rPr lang="en-US" dirty="0" err="1"/>
              <a:t>Szinkronizálási</a:t>
            </a:r>
            <a:r>
              <a:rPr lang="en-US" dirty="0"/>
              <a:t> </a:t>
            </a:r>
            <a:r>
              <a:rPr lang="en-US" dirty="0" err="1"/>
              <a:t>problémák</a:t>
            </a:r>
            <a:endParaRPr lang="en-US" dirty="0"/>
          </a:p>
          <a:p>
            <a:pPr lvl="1"/>
            <a:r>
              <a:rPr lang="en-US" dirty="0"/>
              <a:t>ha </a:t>
            </a:r>
            <a:r>
              <a:rPr lang="en-US" dirty="0" err="1"/>
              <a:t>több</a:t>
            </a:r>
            <a:r>
              <a:rPr lang="en-US" dirty="0"/>
              <a:t> </a:t>
            </a:r>
            <a:r>
              <a:rPr lang="en-US" dirty="0" err="1"/>
              <a:t>szál</a:t>
            </a:r>
            <a:r>
              <a:rPr lang="en-US" dirty="0"/>
              <a:t> </a:t>
            </a:r>
            <a:r>
              <a:rPr lang="en-US" dirty="0" err="1"/>
              <a:t>ugyanazt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erőforrást</a:t>
            </a:r>
            <a:r>
              <a:rPr lang="en-US" dirty="0"/>
              <a:t> </a:t>
            </a:r>
            <a:r>
              <a:rPr lang="en-US" dirty="0" err="1"/>
              <a:t>használja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erőforrás</a:t>
            </a:r>
            <a:r>
              <a:rPr lang="en-US" dirty="0"/>
              <a:t> </a:t>
            </a:r>
            <a:r>
              <a:rPr lang="en-US" dirty="0" err="1"/>
              <a:t>lefoglalási</a:t>
            </a:r>
            <a:r>
              <a:rPr lang="en-US" dirty="0"/>
              <a:t> </a:t>
            </a:r>
            <a:r>
              <a:rPr lang="en-US" dirty="0" err="1"/>
              <a:t>stratégiák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3971659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220FB-3021-2E3A-7F15-2F883C7C4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Könyvtárak</a:t>
            </a:r>
            <a:r>
              <a:rPr lang="en-US" dirty="0"/>
              <a:t>: </a:t>
            </a:r>
            <a:r>
              <a:rPr lang="en-US" dirty="0" err="1"/>
              <a:t>grafikus</a:t>
            </a:r>
            <a:r>
              <a:rPr lang="en-US" dirty="0"/>
              <a:t> </a:t>
            </a:r>
            <a:r>
              <a:rPr lang="en-US" dirty="0" err="1"/>
              <a:t>felület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148ED-E0A8-90A7-86CF-56E25D03C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Grafikus</a:t>
            </a:r>
            <a:r>
              <a:rPr lang="en-US" dirty="0"/>
              <a:t> </a:t>
            </a:r>
            <a:r>
              <a:rPr lang="en-US" dirty="0" err="1"/>
              <a:t>elemek</a:t>
            </a:r>
            <a:endParaRPr lang="en-US" dirty="0"/>
          </a:p>
          <a:p>
            <a:pPr lvl="1"/>
            <a:r>
              <a:rPr lang="en-US" dirty="0" err="1"/>
              <a:t>Ablakok</a:t>
            </a:r>
            <a:endParaRPr lang="en-US" dirty="0"/>
          </a:p>
          <a:p>
            <a:pPr lvl="1"/>
            <a:r>
              <a:rPr lang="en-US" dirty="0" err="1"/>
              <a:t>Nyomógombok</a:t>
            </a:r>
            <a:endParaRPr lang="en-US" dirty="0"/>
          </a:p>
          <a:p>
            <a:pPr lvl="1"/>
            <a:r>
              <a:rPr lang="en-US" dirty="0" err="1"/>
              <a:t>jelölő</a:t>
            </a:r>
            <a:r>
              <a:rPr lang="en-US" dirty="0"/>
              <a:t> </a:t>
            </a:r>
            <a:r>
              <a:rPr lang="en-US" dirty="0" err="1"/>
              <a:t>négyzetek</a:t>
            </a:r>
            <a:r>
              <a:rPr lang="en-US" dirty="0"/>
              <a:t>, </a:t>
            </a:r>
            <a:r>
              <a:rPr lang="en-US" dirty="0" err="1"/>
              <a:t>rádiógombok</a:t>
            </a:r>
            <a:r>
              <a:rPr lang="en-US" dirty="0"/>
              <a:t>, ...</a:t>
            </a:r>
          </a:p>
          <a:p>
            <a:pPr lvl="1"/>
            <a:r>
              <a:rPr lang="en-US" dirty="0" err="1"/>
              <a:t>rajzvászon</a:t>
            </a:r>
            <a:endParaRPr lang="en-US" dirty="0"/>
          </a:p>
          <a:p>
            <a:r>
              <a:rPr lang="en-US" dirty="0" err="1"/>
              <a:t>Események</a:t>
            </a:r>
            <a:endParaRPr lang="en-US" dirty="0"/>
          </a:p>
          <a:p>
            <a:pPr lvl="1"/>
            <a:r>
              <a:rPr lang="en-US" dirty="0" err="1"/>
              <a:t>Kattintás</a:t>
            </a:r>
            <a:endParaRPr lang="en-US" dirty="0"/>
          </a:p>
          <a:p>
            <a:pPr lvl="1"/>
            <a:r>
              <a:rPr lang="hu-HU" dirty="0"/>
              <a:t>Egérműveletek</a:t>
            </a:r>
            <a:endParaRPr lang="en-US" dirty="0"/>
          </a:p>
          <a:p>
            <a:pPr lvl="1"/>
            <a:r>
              <a:rPr lang="hu-HU" dirty="0"/>
              <a:t>billentyűzet műveletek</a:t>
            </a:r>
            <a:endParaRPr lang="en-US" dirty="0"/>
          </a:p>
          <a:p>
            <a:r>
              <a:rPr lang="en-US" dirty="0" err="1"/>
              <a:t>Elrendezések</a:t>
            </a:r>
            <a:endParaRPr lang="en-US" dirty="0"/>
          </a:p>
          <a:p>
            <a:r>
              <a:rPr lang="en-US" dirty="0" err="1"/>
              <a:t>Multimédia</a:t>
            </a:r>
            <a:endParaRPr lang="en-US" dirty="0"/>
          </a:p>
          <a:p>
            <a:pPr lvl="1"/>
            <a:r>
              <a:rPr lang="en-US" dirty="0" err="1"/>
              <a:t>Kép</a:t>
            </a:r>
            <a:endParaRPr lang="en-US" dirty="0"/>
          </a:p>
          <a:p>
            <a:pPr lvl="1"/>
            <a:r>
              <a:rPr lang="en-US" dirty="0"/>
              <a:t>Hang</a:t>
            </a:r>
          </a:p>
          <a:p>
            <a:pPr lvl="1"/>
            <a:r>
              <a:rPr lang="en-US" dirty="0" err="1"/>
              <a:t>videó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39196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74A31-5710-A309-5014-6DC0F9BB2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Könyvtárak</a:t>
            </a:r>
            <a:r>
              <a:rPr lang="en-US" dirty="0"/>
              <a:t>: </a:t>
            </a:r>
            <a:r>
              <a:rPr lang="en-US" dirty="0" err="1"/>
              <a:t>egyebek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9B207-9324-7D65-AE8F-8A599E70D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Fájlkezelés</a:t>
            </a:r>
            <a:r>
              <a:rPr lang="en-US" dirty="0"/>
              <a:t>: </a:t>
            </a:r>
            <a:r>
              <a:rPr lang="en-US" dirty="0" err="1"/>
              <a:t>írás</a:t>
            </a:r>
            <a:r>
              <a:rPr lang="en-US" dirty="0"/>
              <a:t>/</a:t>
            </a:r>
            <a:r>
              <a:rPr lang="en-US" dirty="0" err="1"/>
              <a:t>olvasás</a:t>
            </a:r>
            <a:r>
              <a:rPr lang="en-US" dirty="0"/>
              <a:t>, </a:t>
            </a:r>
            <a:r>
              <a:rPr lang="en-US" dirty="0" err="1"/>
              <a:t>másolás</a:t>
            </a:r>
            <a:r>
              <a:rPr lang="en-US" dirty="0"/>
              <a:t>, ...</a:t>
            </a:r>
          </a:p>
          <a:p>
            <a:r>
              <a:rPr lang="en-US" dirty="0" err="1"/>
              <a:t>Dátumkezelés</a:t>
            </a:r>
            <a:endParaRPr lang="en-US" dirty="0"/>
          </a:p>
          <a:p>
            <a:r>
              <a:rPr lang="en-US" dirty="0" err="1"/>
              <a:t>Külső</a:t>
            </a:r>
            <a:r>
              <a:rPr lang="en-US" dirty="0"/>
              <a:t> </a:t>
            </a:r>
            <a:r>
              <a:rPr lang="en-US" dirty="0" err="1"/>
              <a:t>programok</a:t>
            </a:r>
            <a:r>
              <a:rPr lang="en-US" dirty="0"/>
              <a:t> </a:t>
            </a:r>
            <a:r>
              <a:rPr lang="en-US" dirty="0" err="1"/>
              <a:t>indítása</a:t>
            </a:r>
            <a:endParaRPr lang="en-US" dirty="0"/>
          </a:p>
          <a:p>
            <a:r>
              <a:rPr lang="en-US" dirty="0" err="1"/>
              <a:t>Kivételkezelés</a:t>
            </a:r>
            <a:endParaRPr lang="en-US" dirty="0"/>
          </a:p>
          <a:p>
            <a:r>
              <a:rPr lang="en-US" dirty="0" err="1"/>
              <a:t>Memóriakezelés</a:t>
            </a:r>
            <a:endParaRPr lang="en-US" dirty="0"/>
          </a:p>
          <a:p>
            <a:r>
              <a:rPr lang="en-US" dirty="0" err="1"/>
              <a:t>Reflexió</a:t>
            </a:r>
            <a:endParaRPr lang="en-US" dirty="0"/>
          </a:p>
          <a:p>
            <a:r>
              <a:rPr lang="en-US" dirty="0" err="1"/>
              <a:t>Egységtesztelés</a:t>
            </a:r>
            <a:endParaRPr lang="en-US" dirty="0"/>
          </a:p>
          <a:p>
            <a:r>
              <a:rPr lang="en-US" dirty="0" err="1"/>
              <a:t>Naplózás</a:t>
            </a:r>
            <a:endParaRPr lang="en-US" dirty="0"/>
          </a:p>
          <a:p>
            <a:r>
              <a:rPr lang="en-US" dirty="0" err="1"/>
              <a:t>Natív</a:t>
            </a:r>
            <a:r>
              <a:rPr lang="en-US" dirty="0"/>
              <a:t> </a:t>
            </a:r>
            <a:r>
              <a:rPr lang="en-US" dirty="0" err="1"/>
              <a:t>kód</a:t>
            </a:r>
            <a:r>
              <a:rPr lang="en-US" dirty="0"/>
              <a:t> </a:t>
            </a:r>
            <a:r>
              <a:rPr lang="en-US" dirty="0" err="1"/>
              <a:t>írása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97745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11E85-13EC-4420-82CD-6A22B26E1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Programozási</a:t>
            </a:r>
            <a:r>
              <a:rPr lang="en-US" dirty="0"/>
              <a:t> </a:t>
            </a:r>
            <a:r>
              <a:rPr lang="en-US" dirty="0" err="1"/>
              <a:t>területek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7E6E0-BE0E-7DE2-7024-D46749CDB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Terminál</a:t>
            </a:r>
            <a:r>
              <a:rPr lang="en-US" dirty="0"/>
              <a:t> </a:t>
            </a:r>
            <a:r>
              <a:rPr lang="en-US" dirty="0" err="1"/>
              <a:t>alkalmazás</a:t>
            </a:r>
            <a:endParaRPr lang="en-US" dirty="0"/>
          </a:p>
          <a:p>
            <a:r>
              <a:rPr lang="en-US" dirty="0"/>
              <a:t>Desktop </a:t>
            </a:r>
            <a:r>
              <a:rPr lang="en-US" dirty="0" err="1"/>
              <a:t>alkalmazás</a:t>
            </a:r>
            <a:endParaRPr lang="en-US" dirty="0"/>
          </a:p>
          <a:p>
            <a:r>
              <a:rPr lang="en-US" dirty="0" err="1"/>
              <a:t>Játék</a:t>
            </a:r>
            <a:endParaRPr lang="en-US" dirty="0"/>
          </a:p>
          <a:p>
            <a:r>
              <a:rPr lang="en-US" dirty="0" err="1"/>
              <a:t>Webalkalmazás</a:t>
            </a:r>
            <a:r>
              <a:rPr lang="en-US" dirty="0"/>
              <a:t>: frontend + backend + </a:t>
            </a:r>
            <a:r>
              <a:rPr lang="en-US" dirty="0" err="1"/>
              <a:t>adatbázis</a:t>
            </a:r>
            <a:endParaRPr lang="en-US" dirty="0"/>
          </a:p>
          <a:p>
            <a:r>
              <a:rPr lang="en-US" dirty="0" err="1"/>
              <a:t>Adatfeldolgozás</a:t>
            </a:r>
            <a:endParaRPr lang="en-US" dirty="0"/>
          </a:p>
          <a:p>
            <a:r>
              <a:rPr lang="en-US" dirty="0" err="1"/>
              <a:t>Okoseszköz</a:t>
            </a:r>
            <a:r>
              <a:rPr lang="en-US" dirty="0"/>
              <a:t> </a:t>
            </a:r>
            <a:r>
              <a:rPr lang="en-US" dirty="0" err="1"/>
              <a:t>alkalmazás</a:t>
            </a:r>
            <a:endParaRPr lang="en-US" dirty="0"/>
          </a:p>
          <a:p>
            <a:r>
              <a:rPr lang="en-US" dirty="0" err="1"/>
              <a:t>Beágyazott</a:t>
            </a:r>
            <a:r>
              <a:rPr lang="en-US" dirty="0"/>
              <a:t> </a:t>
            </a:r>
            <a:r>
              <a:rPr lang="en-US" dirty="0" err="1"/>
              <a:t>rendszerek</a:t>
            </a:r>
            <a:endParaRPr lang="en-US" dirty="0"/>
          </a:p>
          <a:p>
            <a:r>
              <a:rPr lang="en-US" dirty="0"/>
              <a:t>AI</a:t>
            </a:r>
          </a:p>
          <a:p>
            <a:r>
              <a:rPr lang="en-US" dirty="0" err="1"/>
              <a:t>Mérnöki</a:t>
            </a:r>
            <a:r>
              <a:rPr lang="en-US" dirty="0"/>
              <a:t> </a:t>
            </a:r>
            <a:r>
              <a:rPr lang="en-US" dirty="0" err="1"/>
              <a:t>szimulációk</a:t>
            </a:r>
            <a:endParaRPr lang="en-US" dirty="0"/>
          </a:p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19730835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C4450-F180-E62F-CCC4-3887D1D8E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532" y="2881903"/>
            <a:ext cx="10515600" cy="1325563"/>
          </a:xfrm>
        </p:spPr>
        <p:txBody>
          <a:bodyPr/>
          <a:lstStyle/>
          <a:p>
            <a:pPr algn="ctr"/>
            <a:r>
              <a:rPr lang="en-US" dirty="0" err="1"/>
              <a:t>Köszönöm</a:t>
            </a:r>
            <a:r>
              <a:rPr lang="en-US" dirty="0"/>
              <a:t> a </a:t>
            </a:r>
            <a:r>
              <a:rPr lang="en-US" dirty="0" err="1"/>
              <a:t>figyelmet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790234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34CD6-147E-BA19-F8AC-52897C0D6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https://www.tiobe.com/tiobe-index/ 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B19B210A-5225-CFC8-4141-9632D802D4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09" y="1549372"/>
            <a:ext cx="11303581" cy="4603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525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a computer and a bar of text&#10;&#10;Description automatically generated with medium confidence">
            <a:extLst>
              <a:ext uri="{FF2B5EF4-FFF2-40B4-BE49-F238E27FC236}">
                <a16:creationId xmlns:a16="http://schemas.microsoft.com/office/drawing/2014/main" id="{E9FB4FC7-9844-52F8-0F09-86827E3D13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370" y="274319"/>
            <a:ext cx="11324780" cy="6451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626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61987298-C5EA-CADB-0546-10DE6829F0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058" y="304242"/>
            <a:ext cx="10193883" cy="6249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053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154BD-B9F5-80A8-B7FC-5BC7EF069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Nyelvek</a:t>
            </a:r>
            <a:r>
              <a:rPr lang="en-US" dirty="0"/>
              <a:t> </a:t>
            </a:r>
            <a:r>
              <a:rPr lang="en-US" dirty="0" err="1"/>
              <a:t>részletes</a:t>
            </a:r>
            <a:r>
              <a:rPr lang="en-US" dirty="0"/>
              <a:t> </a:t>
            </a:r>
            <a:r>
              <a:rPr lang="en-US" dirty="0" err="1"/>
              <a:t>áttekintése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3F8AE-148E-A7D9-95DE-9B6357AD0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Assembly</a:t>
            </a:r>
          </a:p>
          <a:p>
            <a:r>
              <a:rPr lang="en-US" dirty="0"/>
              <a:t>C, C++</a:t>
            </a:r>
          </a:p>
          <a:p>
            <a:r>
              <a:rPr lang="en-US" dirty="0"/>
              <a:t>Java</a:t>
            </a:r>
          </a:p>
          <a:p>
            <a:r>
              <a:rPr lang="en-US" dirty="0"/>
              <a:t>C#, .NET</a:t>
            </a:r>
          </a:p>
          <a:p>
            <a:r>
              <a:rPr lang="en-US" dirty="0"/>
              <a:t>Python</a:t>
            </a:r>
          </a:p>
          <a:p>
            <a:r>
              <a:rPr lang="en-US" dirty="0"/>
              <a:t>HTML + CSS + JavaScript</a:t>
            </a:r>
          </a:p>
          <a:p>
            <a:r>
              <a:rPr lang="en-US" dirty="0"/>
              <a:t>PHP</a:t>
            </a:r>
          </a:p>
        </p:txBody>
      </p:sp>
    </p:spTree>
    <p:extLst>
      <p:ext uri="{BB962C8B-B14F-4D97-AF65-F5344CB8AC3E}">
        <p14:creationId xmlns:p14="http://schemas.microsoft.com/office/powerpoint/2010/main" val="519595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2257</Words>
  <Application>Microsoft Office PowerPoint</Application>
  <PresentationFormat>Widescreen</PresentationFormat>
  <Paragraphs>401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9" baseType="lpstr">
      <vt:lpstr>Aptos</vt:lpstr>
      <vt:lpstr>Aptos Display</vt:lpstr>
      <vt:lpstr>Arial</vt:lpstr>
      <vt:lpstr>Office Theme</vt:lpstr>
      <vt:lpstr>Programozás</vt:lpstr>
      <vt:lpstr>A nagy kép</vt:lpstr>
      <vt:lpstr>Programozási nyelvek</vt:lpstr>
      <vt:lpstr>A programozási nyelvek listája</vt:lpstr>
      <vt:lpstr>A programozási nyelvek listája</vt:lpstr>
      <vt:lpstr>https://www.tiobe.com/tiobe-index/ </vt:lpstr>
      <vt:lpstr>PowerPoint Presentation</vt:lpstr>
      <vt:lpstr>PowerPoint Presentation</vt:lpstr>
      <vt:lpstr>Nyelvek részletes áttekintése</vt:lpstr>
      <vt:lpstr>Assembly</vt:lpstr>
      <vt:lpstr>Assembly</vt:lpstr>
      <vt:lpstr>Assembly</vt:lpstr>
      <vt:lpstr>Assembly: fordítás és futtatás</vt:lpstr>
      <vt:lpstr>C, C++</vt:lpstr>
      <vt:lpstr>C, C++</vt:lpstr>
      <vt:lpstr>C, C++</vt:lpstr>
      <vt:lpstr>C, C++: fordítás és futtatás </vt:lpstr>
      <vt:lpstr>Java</vt:lpstr>
      <vt:lpstr>Java</vt:lpstr>
      <vt:lpstr>Java: fordítás és futtatás </vt:lpstr>
      <vt:lpstr>C#, .NET</vt:lpstr>
      <vt:lpstr>C#, .NET</vt:lpstr>
      <vt:lpstr>C#, .NET</vt:lpstr>
      <vt:lpstr>C#, .NET: fordítás és futtatás </vt:lpstr>
      <vt:lpstr>Python</vt:lpstr>
      <vt:lpstr>Python</vt:lpstr>
      <vt:lpstr>Python: futtatás </vt:lpstr>
      <vt:lpstr>Webes fejlesztés</vt:lpstr>
      <vt:lpstr>HTML</vt:lpstr>
      <vt:lpstr>HTML</vt:lpstr>
      <vt:lpstr>CSS</vt:lpstr>
      <vt:lpstr>CSS</vt:lpstr>
      <vt:lpstr>JavaScript</vt:lpstr>
      <vt:lpstr>JavaScript</vt:lpstr>
      <vt:lpstr>PHP</vt:lpstr>
      <vt:lpstr>PHP</vt:lpstr>
      <vt:lpstr>PowerPoint Presentation</vt:lpstr>
      <vt:lpstr>Webes fejlesztés: módszer</vt:lpstr>
      <vt:lpstr>Weboldalak készítése</vt:lpstr>
      <vt:lpstr>Futottak még…</vt:lpstr>
      <vt:lpstr>Futottak még…</vt:lpstr>
      <vt:lpstr>Programozási paradigmák</vt:lpstr>
      <vt:lpstr>Procedurális programozás </vt:lpstr>
      <vt:lpstr>Objektum-orientált programozás</vt:lpstr>
      <vt:lpstr>Könyvtárak</vt:lpstr>
      <vt:lpstr>Könyvtárak: adatszerkezetek</vt:lpstr>
      <vt:lpstr>Könyvtárak: matematika, statisztika</vt:lpstr>
      <vt:lpstr>Könyvtárak: szöveg</vt:lpstr>
      <vt:lpstr>Könyvtárak: adatok tárolása </vt:lpstr>
      <vt:lpstr>Könyvtárak: hálózat</vt:lpstr>
      <vt:lpstr>Könyvtárak: többszálúság </vt:lpstr>
      <vt:lpstr>Könyvtárak: grafikus felület</vt:lpstr>
      <vt:lpstr>Könyvtárak: egyebek</vt:lpstr>
      <vt:lpstr>Programozási területek</vt:lpstr>
      <vt:lpstr>Köszönöm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Programozás</dc:title>
  <dc:creator>Domonkos Varga (Nokia)</dc:creator>
  <cp:lastModifiedBy>Domonkos Varga (Nokia)</cp:lastModifiedBy>
  <cp:revision>44</cp:revision>
  <dcterms:created xsi:type="dcterms:W3CDTF">2024-06-17T15:07:08Z</dcterms:created>
  <dcterms:modified xsi:type="dcterms:W3CDTF">2024-06-18T08:30:41Z</dcterms:modified>
</cp:coreProperties>
</file>