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A29-D094-F044-CF45-7AEE2EC9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498CC-77BA-E033-9263-F8F7CC1FC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3B1F-6F10-54EF-2239-C07D1AB3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19F0-4CE0-424E-F617-E60C1356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4779-FD83-AB7D-6198-4ED294E8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9CA6-6C6A-5526-AB97-85DC903F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ED210-14B3-71FB-E266-1D5CA1A7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B8C5-6A08-4B8D-98DE-763973AC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0673-7FA1-AD8D-2AA0-A509B580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9E11-BB61-07F7-07AC-F97D63C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34A5C-FAD9-14C9-43DF-80D95A74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28942-A6AE-9BA3-A8AE-56477FB1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6690-F9F9-6458-9F1B-F580FD9E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0FAE-9D6E-58F8-B9F2-0A019688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E291-BB07-A069-F27C-9E2E2264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D219-A3FB-780D-4A37-DF7439E6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F302-FEC4-7C0E-A842-BE528919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BBB7-B7BA-FA61-692B-CF2C1643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074A-796C-E524-0815-623760E5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DF54-19A1-20A8-271B-60DB0293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8142-6712-429B-8775-1FEB1447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D053-1550-0C17-09C2-AA468CC9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51A6-A410-0782-D17D-8B658F28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07E4-039F-2489-7D49-EFB1F8E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08F6-6F72-7BE5-757D-E41DE615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85BF-5DBC-7069-D532-49906EB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ED80-D78E-D503-C3C5-FB610EED4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20FCF-AB96-B93C-2DDA-7A87ED6C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32174-6458-8BB5-A159-F61A58D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2065-B49C-8D7F-F9DE-BEB714D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991D-C7A8-C6B1-552C-70A68083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FA6E-AEDC-689E-34E6-960AF0A5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98695-8470-1343-2C8A-313B8806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F873-A5EE-49E1-0AA3-7D8BA9E7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5E605-6D5D-BC49-2196-A2D0D723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03A38-E9F7-12F5-8751-6D6C39B73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7FB90-6DE9-F25D-0155-50B9D63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0289-6629-7102-722C-73743A1C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6FFAE-9E6F-484C-4636-BF62F95C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4AC9-A47F-FD84-2935-ECBD4EB5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D134-7B69-9FB9-71D3-24EC7F53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09C6A-AAC5-A757-0877-9F869040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11CFE-10CF-E59D-8514-0F00654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6650-DC45-E317-EBF4-6E6E55DF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F3BB-3583-6A7F-DDBB-9826D3AD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8D78-5406-C7DE-B779-692F7554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04F6-E4B2-E5B5-8491-AF393A96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CC9F-25A0-35BE-9478-9CF9CE6A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C6B0-B034-EE28-3C7C-AADEC43E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9884D-550A-AF17-73FB-052A57E0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1D7A-63AC-C20E-72A3-F0794003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237F-5AE1-2DAF-E46E-70A153D8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FE3-1E85-EEC4-9439-D2487997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1B155-AE91-0438-FFB9-DB62A7D3E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C5554-B5B8-4060-30DD-DF236523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F1D0-EF4C-AAAB-43EA-4C0594AE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B022-3788-DD60-329E-FC8A30FC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FC9B-8920-B93E-F92A-257C4B9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6ABBF-528E-D932-B002-EE649F88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75E2-2C81-4586-C394-56D73B9C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775A-E652-755F-5E84-3E44B086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9FE57-ADD3-4C7A-A626-22E2A3A0E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ADF4-CBAB-442D-77BA-CAF2EA92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4337-0F9A-5B79-B56B-678776B9B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1F42C-22E2-4DB5-BFF5-C039A21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integrated_development_environ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0143-20C3-B181-2432-B5719A5F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62275-4ED1-35D9-6BCA-D57D1805B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50447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BAD-BEE7-50C7-11D6-243B1351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billenty</a:t>
            </a:r>
            <a:r>
              <a:rPr lang="hu-HU" dirty="0"/>
              <a:t>ű</a:t>
            </a:r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466B-3E94-B650-176B-CABF9EA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 err="1"/>
              <a:t>Angolul</a:t>
            </a:r>
            <a:r>
              <a:rPr lang="en-US" dirty="0"/>
              <a:t> shortcut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fejlesztést</a:t>
            </a:r>
            <a:r>
              <a:rPr lang="en-US" dirty="0"/>
              <a:t> </a:t>
            </a:r>
            <a:r>
              <a:rPr lang="en-US" dirty="0" err="1"/>
              <a:t>gyorsítják</a:t>
            </a:r>
            <a:endParaRPr lang="en-US" dirty="0"/>
          </a:p>
          <a:p>
            <a:pPr lvl="1"/>
            <a:r>
              <a:rPr lang="hu-HU" dirty="0"/>
              <a:t>Léteznek konvencionális gyorsbillentyűk, de végső soron IDE-függő</a:t>
            </a:r>
            <a:endParaRPr lang="en-US" dirty="0"/>
          </a:p>
          <a:p>
            <a:r>
              <a:rPr lang="en-US" dirty="0" err="1"/>
              <a:t>Navigáció</a:t>
            </a:r>
            <a:endParaRPr lang="en-US" dirty="0"/>
          </a:p>
          <a:p>
            <a:pPr lvl="1"/>
            <a:r>
              <a:rPr lang="en-US" dirty="0" err="1"/>
              <a:t>Ugrás</a:t>
            </a:r>
            <a:r>
              <a:rPr lang="en-US" dirty="0"/>
              <a:t> a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elejére</a:t>
            </a:r>
            <a:r>
              <a:rPr lang="en-US" dirty="0"/>
              <a:t>, </a:t>
            </a:r>
            <a:r>
              <a:rPr lang="en-US" dirty="0" err="1"/>
              <a:t>végére</a:t>
            </a:r>
            <a:r>
              <a:rPr lang="en-US" dirty="0"/>
              <a:t>: Ctrl + Home, Ctrl + End</a:t>
            </a:r>
          </a:p>
          <a:p>
            <a:pPr lvl="1"/>
            <a:r>
              <a:rPr lang="en-US" dirty="0" err="1"/>
              <a:t>Szavankénti</a:t>
            </a:r>
            <a:r>
              <a:rPr lang="en-US" dirty="0"/>
              <a:t> </a:t>
            </a:r>
            <a:r>
              <a:rPr lang="en-US" dirty="0" err="1"/>
              <a:t>lépkedés</a:t>
            </a:r>
            <a:r>
              <a:rPr lang="en-US" dirty="0"/>
              <a:t>: Ctrl + →, Ctrl + ←</a:t>
            </a:r>
          </a:p>
          <a:p>
            <a:r>
              <a:rPr lang="hu-HU" dirty="0"/>
              <a:t>Fájl műveletek</a:t>
            </a:r>
            <a:endParaRPr lang="en-US" dirty="0"/>
          </a:p>
          <a:p>
            <a:pPr lvl="1"/>
            <a:r>
              <a:rPr lang="en-US" dirty="0" err="1"/>
              <a:t>Megnyitás</a:t>
            </a:r>
            <a:r>
              <a:rPr lang="en-US" dirty="0"/>
              <a:t>: Ctrl + O</a:t>
            </a:r>
          </a:p>
          <a:p>
            <a:pPr lvl="1"/>
            <a:r>
              <a:rPr lang="en-US" dirty="0" err="1"/>
              <a:t>Mentés</a:t>
            </a:r>
            <a:r>
              <a:rPr lang="en-US" dirty="0"/>
              <a:t>: Ctrl + S </a:t>
            </a:r>
          </a:p>
          <a:p>
            <a:pPr lvl="1"/>
            <a:r>
              <a:rPr lang="en-US" dirty="0" err="1"/>
              <a:t>Bezárás</a:t>
            </a:r>
            <a:r>
              <a:rPr lang="en-US" dirty="0"/>
              <a:t>: Ctrl + W</a:t>
            </a:r>
          </a:p>
          <a:p>
            <a:pPr lvl="1"/>
            <a:r>
              <a:rPr lang="en-US" dirty="0" err="1"/>
              <a:t>Váltás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dokumentumra</a:t>
            </a:r>
            <a:r>
              <a:rPr lang="en-US" dirty="0"/>
              <a:t>: Ctrl + Tab </a:t>
            </a:r>
          </a:p>
        </p:txBody>
      </p:sp>
    </p:spTree>
    <p:extLst>
      <p:ext uri="{BB962C8B-B14F-4D97-AF65-F5344CB8AC3E}">
        <p14:creationId xmlns:p14="http://schemas.microsoft.com/office/powerpoint/2010/main" val="393933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C713-B2BC-DF9F-C20B-38F6081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billenty</a:t>
            </a:r>
            <a:r>
              <a:rPr lang="hu-HU" dirty="0"/>
              <a:t>ű</a:t>
            </a:r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0C79-712B-5568-E927-ABD2FFAD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Szerkesztéssel kapcsolatos gyorsbillentyűk</a:t>
            </a:r>
            <a:endParaRPr lang="en-US" dirty="0"/>
          </a:p>
          <a:p>
            <a:pPr lvl="1"/>
            <a:r>
              <a:rPr lang="en-US" dirty="0"/>
              <a:t>Sor </a:t>
            </a:r>
            <a:r>
              <a:rPr lang="en-US" dirty="0" err="1"/>
              <a:t>duplázása</a:t>
            </a:r>
            <a:r>
              <a:rPr lang="en-US" dirty="0"/>
              <a:t>: Ctrl + D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kijelölése</a:t>
            </a:r>
            <a:r>
              <a:rPr lang="en-US" dirty="0"/>
              <a:t>: Ctrl + A</a:t>
            </a:r>
          </a:p>
          <a:p>
            <a:pPr lvl="1"/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kijelölése</a:t>
            </a:r>
            <a:r>
              <a:rPr lang="en-US" dirty="0"/>
              <a:t>: Ctrl + Shift + </a:t>
            </a:r>
            <a:r>
              <a:rPr lang="en-US" dirty="0" err="1"/>
              <a:t>nyilak</a:t>
            </a:r>
            <a:r>
              <a:rPr lang="en-US" dirty="0"/>
              <a:t> (→, ←: </a:t>
            </a:r>
            <a:r>
              <a:rPr lang="en-US" dirty="0" err="1"/>
              <a:t>szavak</a:t>
            </a:r>
            <a:r>
              <a:rPr lang="en-US" dirty="0"/>
              <a:t>; ↑, ↓, </a:t>
            </a:r>
            <a:r>
              <a:rPr lang="en-US" dirty="0" err="1"/>
              <a:t>bekezdések</a:t>
            </a:r>
            <a:r>
              <a:rPr lang="en-US" dirty="0"/>
              <a:t>), Ctrl + Shift + Home, End (</a:t>
            </a:r>
            <a:r>
              <a:rPr lang="en-US" dirty="0" err="1"/>
              <a:t>elejéig</a:t>
            </a:r>
            <a:r>
              <a:rPr lang="en-US" dirty="0"/>
              <a:t>, </a:t>
            </a:r>
            <a:r>
              <a:rPr lang="en-US" dirty="0" err="1"/>
              <a:t>végéig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Vágólap műveletek; másolás : </a:t>
            </a:r>
            <a:r>
              <a:rPr lang="hu-HU" dirty="0" err="1"/>
              <a:t>Ctrl</a:t>
            </a:r>
            <a:r>
              <a:rPr lang="hu-HU" dirty="0"/>
              <a:t> + C, </a:t>
            </a:r>
            <a:r>
              <a:rPr lang="hu-HU" dirty="0" err="1"/>
              <a:t>Ctrl</a:t>
            </a:r>
            <a:r>
              <a:rPr lang="hu-HU" dirty="0"/>
              <a:t> + </a:t>
            </a:r>
            <a:r>
              <a:rPr lang="hu-HU" dirty="0" err="1"/>
              <a:t>Insert</a:t>
            </a:r>
            <a:r>
              <a:rPr lang="hu-HU" dirty="0"/>
              <a:t>, beillesztés: </a:t>
            </a:r>
            <a:r>
              <a:rPr lang="hu-HU" dirty="0" err="1"/>
              <a:t>Ctrl</a:t>
            </a:r>
            <a:r>
              <a:rPr lang="hu-HU" dirty="0"/>
              <a:t> + V, Shift + </a:t>
            </a:r>
            <a:r>
              <a:rPr lang="hu-HU" dirty="0" err="1"/>
              <a:t>Insert</a:t>
            </a:r>
            <a:endParaRPr lang="en-US" dirty="0"/>
          </a:p>
          <a:p>
            <a:pPr lvl="1"/>
            <a:r>
              <a:rPr lang="en-US" dirty="0" err="1"/>
              <a:t>Keresés</a:t>
            </a:r>
            <a:r>
              <a:rPr lang="en-US" dirty="0"/>
              <a:t>: Ctrl + F (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), Ctrl + Shift + F (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)</a:t>
            </a:r>
          </a:p>
          <a:p>
            <a:pPr lvl="1"/>
            <a:r>
              <a:rPr lang="pt-BR" dirty="0" err="1"/>
              <a:t>Csere</a:t>
            </a:r>
            <a:r>
              <a:rPr lang="pt-BR" dirty="0"/>
              <a:t>: </a:t>
            </a:r>
            <a:r>
              <a:rPr lang="pt-BR" dirty="0" err="1"/>
              <a:t>Ctrl</a:t>
            </a:r>
            <a:r>
              <a:rPr lang="pt-BR" dirty="0"/>
              <a:t> + R, </a:t>
            </a:r>
            <a:r>
              <a:rPr lang="pt-BR" dirty="0" err="1"/>
              <a:t>Ctrl</a:t>
            </a:r>
            <a:r>
              <a:rPr lang="pt-BR" dirty="0"/>
              <a:t> + G</a:t>
            </a:r>
            <a:endParaRPr lang="en-US" dirty="0"/>
          </a:p>
          <a:p>
            <a:pPr lvl="1"/>
            <a:r>
              <a:rPr lang="hu-HU" dirty="0"/>
              <a:t>Visszavonás: </a:t>
            </a:r>
            <a:r>
              <a:rPr lang="hu-HU" dirty="0" err="1"/>
              <a:t>Ctrl</a:t>
            </a:r>
            <a:r>
              <a:rPr lang="hu-HU" dirty="0"/>
              <a:t> + Z; mégis művelet: </a:t>
            </a:r>
            <a:r>
              <a:rPr lang="hu-HU" dirty="0" err="1"/>
              <a:t>Ctrl</a:t>
            </a:r>
            <a:r>
              <a:rPr lang="hu-HU" dirty="0"/>
              <a:t> + Y</a:t>
            </a:r>
            <a:endParaRPr lang="en-US" dirty="0"/>
          </a:p>
          <a:p>
            <a:r>
              <a:rPr lang="hu-HU" dirty="0"/>
              <a:t>Forráskóddal kapcsolatos gyorsbillentyűk</a:t>
            </a:r>
            <a:endParaRPr lang="en-US" dirty="0"/>
          </a:p>
          <a:p>
            <a:pPr lvl="1"/>
            <a:r>
              <a:rPr lang="en-US" dirty="0" err="1"/>
              <a:t>Deklarációra</a:t>
            </a:r>
            <a:r>
              <a:rPr lang="en-US" dirty="0"/>
              <a:t> </a:t>
            </a:r>
            <a:r>
              <a:rPr lang="en-US" dirty="0" err="1"/>
              <a:t>ugrás</a:t>
            </a:r>
            <a:r>
              <a:rPr lang="en-US" dirty="0"/>
              <a:t>: Ctrl +</a:t>
            </a:r>
            <a:r>
              <a:rPr lang="en-US" dirty="0" err="1"/>
              <a:t>kattintás</a:t>
            </a:r>
            <a:endParaRPr lang="en-US" dirty="0"/>
          </a:p>
          <a:p>
            <a:pPr lvl="1"/>
            <a:r>
              <a:rPr lang="en-US" dirty="0" err="1"/>
              <a:t>Kiegészítés</a:t>
            </a:r>
            <a:r>
              <a:rPr lang="en-US" dirty="0"/>
              <a:t>: Tab, Ctrl + Space </a:t>
            </a:r>
          </a:p>
          <a:p>
            <a:pPr lvl="1"/>
            <a:r>
              <a:rPr lang="hu-HU" dirty="0" err="1"/>
              <a:t>Debug</a:t>
            </a:r>
            <a:r>
              <a:rPr lang="hu-HU" dirty="0"/>
              <a:t>: általában F5 és F10 közötti funkció billentyűk; IDE függő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37AE-F254-E02D-2106-29179985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D3B4-58CF-52FE-CDE4-A70E8139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célú</a:t>
            </a:r>
            <a:r>
              <a:rPr lang="en-US" dirty="0"/>
              <a:t> </a:t>
            </a:r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Nem </a:t>
            </a:r>
            <a:r>
              <a:rPr lang="en-US" dirty="0" err="1"/>
              <a:t>összetévesztendő</a:t>
            </a:r>
            <a:r>
              <a:rPr lang="en-US" dirty="0"/>
              <a:t> a Microsoft Visual Studio-</a:t>
            </a:r>
            <a:r>
              <a:rPr lang="en-US" dirty="0" err="1"/>
              <a:t>val</a:t>
            </a:r>
            <a:r>
              <a:rPr lang="en-US" dirty="0"/>
              <a:t>! (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mindkettő</a:t>
            </a:r>
            <a:r>
              <a:rPr lang="en-US" dirty="0"/>
              <a:t> a Microsoft </a:t>
            </a:r>
            <a:r>
              <a:rPr lang="en-US" dirty="0" err="1"/>
              <a:t>terméke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https://code.visualstudio.com/ </a:t>
            </a:r>
          </a:p>
          <a:p>
            <a:pPr lvl="1"/>
            <a:r>
              <a:rPr lang="en-US" dirty="0" err="1"/>
              <a:t>Elérhető</a:t>
            </a:r>
            <a:r>
              <a:rPr lang="en-US" dirty="0"/>
              <a:t> Windows, Linux </a:t>
            </a:r>
            <a:r>
              <a:rPr lang="en-US" dirty="0" err="1"/>
              <a:t>és</a:t>
            </a:r>
            <a:r>
              <a:rPr lang="en-US" dirty="0"/>
              <a:t> Mac </a:t>
            </a: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rendszerekre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Önmagában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"</a:t>
            </a:r>
            <a:r>
              <a:rPr lang="en-US" dirty="0" err="1"/>
              <a:t>színes-szagos</a:t>
            </a:r>
            <a:r>
              <a:rPr lang="en-US" dirty="0"/>
              <a:t>" </a:t>
            </a:r>
            <a:r>
              <a:rPr lang="en-US" dirty="0" err="1"/>
              <a:t>szövegszerkesztő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Beépülők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jelentős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Visual Studio Code </a:t>
            </a:r>
            <a:r>
              <a:rPr lang="en-US" dirty="0" err="1"/>
              <a:t>kiterjesztés</a:t>
            </a:r>
            <a:r>
              <a:rPr lang="en-US" dirty="0"/>
              <a:t> IDE-k, pl. </a:t>
            </a:r>
            <a:r>
              <a:rPr lang="en-US" dirty="0" err="1"/>
              <a:t>PlatformIO</a:t>
            </a:r>
            <a:r>
              <a:rPr lang="en-US" dirty="0"/>
              <a:t>.</a:t>
            </a:r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 err="1"/>
              <a:t>Munkaterület</a:t>
            </a:r>
            <a:r>
              <a:rPr lang="en-US" dirty="0"/>
              <a:t> (workspace):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megnyitni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 meg a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8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FFF70B-3BD5-AEA8-6B37-0FDB061E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1" y="80325"/>
            <a:ext cx="11762897" cy="66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21B1-92BA-DC03-3671-AE82206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C121-FD08-0220-A43A-43FDC8F8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 err="1"/>
              <a:t>Elsősorban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Ma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támogatja</a:t>
            </a:r>
            <a:endParaRPr lang="en-US" dirty="0"/>
          </a:p>
          <a:p>
            <a:pPr lvl="1"/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tudású</a:t>
            </a:r>
            <a:endParaRPr lang="en-US" dirty="0"/>
          </a:p>
          <a:p>
            <a:pPr lvl="1"/>
            <a:r>
              <a:rPr lang="fr-FR" dirty="0" err="1"/>
              <a:t>Letöltés</a:t>
            </a:r>
            <a:r>
              <a:rPr lang="fr-FR" dirty="0"/>
              <a:t>: https://www.eclipse.org/downloads/ </a:t>
            </a:r>
            <a:endParaRPr lang="en-US" dirty="0"/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(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a </a:t>
            </a:r>
            <a:r>
              <a:rPr lang="en-US" dirty="0" err="1"/>
              <a:t>könyvtár</a:t>
            </a:r>
            <a:r>
              <a:rPr lang="en-US" dirty="0"/>
              <a:t> </a:t>
            </a:r>
            <a:r>
              <a:rPr lang="en-US" dirty="0" err="1"/>
              <a:t>megnyitása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Erős</a:t>
            </a:r>
            <a:r>
              <a:rPr lang="en-US" dirty="0"/>
              <a:t> </a:t>
            </a:r>
            <a:r>
              <a:rPr lang="en-US" dirty="0" err="1"/>
              <a:t>könyvtárszerkezet</a:t>
            </a:r>
            <a:r>
              <a:rPr lang="en-US" dirty="0"/>
              <a:t> </a:t>
            </a:r>
            <a:r>
              <a:rPr lang="en-US" dirty="0" err="1"/>
              <a:t>konvenció</a:t>
            </a:r>
            <a:endParaRPr lang="en-US" dirty="0"/>
          </a:p>
          <a:p>
            <a:pPr lvl="1"/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csomag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nézet</a:t>
            </a:r>
            <a:endParaRPr lang="en-US" dirty="0"/>
          </a:p>
          <a:p>
            <a:pPr lvl="1"/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nézetet</a:t>
            </a:r>
            <a:r>
              <a:rPr lang="en-US" dirty="0"/>
              <a:t> </a:t>
            </a:r>
            <a:r>
              <a:rPr lang="en-US" dirty="0" err="1"/>
              <a:t>támogat</a:t>
            </a:r>
            <a:endParaRPr lang="en-US" dirty="0"/>
          </a:p>
          <a:p>
            <a:pPr lvl="1"/>
            <a:r>
              <a:rPr lang="en-US" dirty="0" err="1"/>
              <a:t>Perspektíva</a:t>
            </a:r>
            <a:r>
              <a:rPr lang="en-US" dirty="0"/>
              <a:t>: </a:t>
            </a:r>
            <a:r>
              <a:rPr lang="en-US" dirty="0" err="1"/>
              <a:t>nézetek</a:t>
            </a:r>
            <a:r>
              <a:rPr lang="en-US" dirty="0"/>
              <a:t> </a:t>
            </a:r>
            <a:r>
              <a:rPr lang="en-US" dirty="0" err="1"/>
              <a:t>összessége</a:t>
            </a:r>
            <a:endParaRPr lang="en-US" dirty="0"/>
          </a:p>
          <a:p>
            <a:pPr lvl="1"/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szerkesztés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: http://faragocsaba.hu/ide </a:t>
            </a:r>
          </a:p>
        </p:txBody>
      </p:sp>
    </p:spTree>
    <p:extLst>
      <p:ext uri="{BB962C8B-B14F-4D97-AF65-F5344CB8AC3E}">
        <p14:creationId xmlns:p14="http://schemas.microsoft.com/office/powerpoint/2010/main" val="232966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C99F20-5B75-306E-02AF-CA9FD3D7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24" y="121167"/>
            <a:ext cx="8695967" cy="66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6882-1A36-772B-09A3-52FF014D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1360-FB78-9DFB-9816-E2956690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IDE </a:t>
            </a:r>
            <a:r>
              <a:rPr lang="en-US" dirty="0" err="1"/>
              <a:t>család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változattal</a:t>
            </a:r>
            <a:r>
              <a:rPr lang="en-US" dirty="0"/>
              <a:t> (pl. PyCharm) </a:t>
            </a:r>
          </a:p>
          <a:p>
            <a:r>
              <a:rPr lang="en-US" dirty="0" err="1"/>
              <a:t>Közösségi</a:t>
            </a:r>
            <a:r>
              <a:rPr lang="en-US" dirty="0"/>
              <a:t> </a:t>
            </a:r>
            <a:r>
              <a:rPr lang="en-US" dirty="0" err="1"/>
              <a:t>változat</a:t>
            </a:r>
            <a:r>
              <a:rPr lang="en-US" dirty="0"/>
              <a:t>: </a:t>
            </a:r>
            <a:r>
              <a:rPr lang="en-US" dirty="0" err="1"/>
              <a:t>ingyenes</a:t>
            </a:r>
            <a:r>
              <a:rPr lang="en-US" dirty="0"/>
              <a:t>. </a:t>
            </a:r>
            <a:r>
              <a:rPr lang="en-US" dirty="0" err="1"/>
              <a:t>Vállalati</a:t>
            </a:r>
            <a:r>
              <a:rPr lang="en-US" dirty="0"/>
              <a:t>: </a:t>
            </a:r>
            <a:r>
              <a:rPr lang="en-US" dirty="0" err="1"/>
              <a:t>fizetős</a:t>
            </a:r>
            <a:r>
              <a:rPr lang="en-US" dirty="0"/>
              <a:t>.</a:t>
            </a:r>
          </a:p>
          <a:p>
            <a:r>
              <a:rPr lang="en-US" dirty="0"/>
              <a:t>Nagy </a:t>
            </a:r>
            <a:r>
              <a:rPr lang="en-US" dirty="0" err="1"/>
              <a:t>tudású</a:t>
            </a:r>
            <a:r>
              <a:rPr lang="en-US" dirty="0"/>
              <a:t>. </a:t>
            </a:r>
            <a:r>
              <a:rPr lang="en-US" dirty="0" err="1"/>
              <a:t>Előnyök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Eclipse-</a:t>
            </a:r>
            <a:r>
              <a:rPr lang="en-US" dirty="0" err="1"/>
              <a:t>szel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kódelemzés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 </a:t>
            </a:r>
            <a:r>
              <a:rPr lang="en-US" dirty="0" err="1"/>
              <a:t>tár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lvl="1"/>
            <a:r>
              <a:rPr lang="en-US" dirty="0"/>
              <a:t>Van benne </a:t>
            </a:r>
            <a:r>
              <a:rPr lang="en-US" dirty="0" err="1"/>
              <a:t>automatikus</a:t>
            </a:r>
            <a:r>
              <a:rPr lang="en-US" dirty="0"/>
              <a:t> Java </a:t>
            </a:r>
            <a:r>
              <a:rPr lang="en-US" dirty="0" err="1"/>
              <a:t>Decompiler</a:t>
            </a:r>
            <a:endParaRPr lang="en-US" dirty="0"/>
          </a:p>
          <a:p>
            <a:pPr lvl="1"/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szerkesztés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benne</a:t>
            </a:r>
          </a:p>
          <a:p>
            <a:pPr lvl="1"/>
            <a:r>
              <a:rPr lang="en-US" dirty="0" err="1"/>
              <a:t>Jobbak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sablonok</a:t>
            </a:r>
            <a:endParaRPr lang="en-US" dirty="0"/>
          </a:p>
          <a:p>
            <a:pPr lvl="1"/>
            <a:r>
              <a:rPr lang="hu-HU" dirty="0"/>
              <a:t>A gyorsbillentyűk szabványosabba</a:t>
            </a:r>
            <a:r>
              <a:rPr lang="en-US" dirty="0"/>
              <a:t>k</a:t>
            </a:r>
          </a:p>
          <a:p>
            <a:r>
              <a:rPr lang="en-US" dirty="0" err="1"/>
              <a:t>Hátrányok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Eclipse-</a:t>
            </a:r>
            <a:r>
              <a:rPr lang="en-US" dirty="0" err="1"/>
              <a:t>szel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lassúbb</a:t>
            </a:r>
            <a:r>
              <a:rPr lang="en-US" dirty="0"/>
              <a:t>, </a:t>
            </a:r>
            <a:r>
              <a:rPr lang="en-US" dirty="0" err="1"/>
              <a:t>bosszantó</a:t>
            </a:r>
            <a:r>
              <a:rPr lang="en-US" dirty="0"/>
              <a:t> </a:t>
            </a:r>
            <a:r>
              <a:rPr lang="en-US" dirty="0" err="1"/>
              <a:t>hibákkal</a:t>
            </a:r>
            <a:endParaRPr lang="en-US" dirty="0"/>
          </a:p>
          <a:p>
            <a:pPr lvl="1"/>
            <a:r>
              <a:rPr lang="en-US" dirty="0" err="1"/>
              <a:t>Gyakrabban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Refresh</a:t>
            </a:r>
          </a:p>
          <a:p>
            <a:pPr lvl="1"/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hierarchia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hely</a:t>
            </a:r>
            <a:r>
              <a:rPr lang="en-US" dirty="0"/>
              <a:t> (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képernyő</a:t>
            </a:r>
            <a:r>
              <a:rPr lang="en-US" dirty="0"/>
              <a:t>)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áttekintéshez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forrás</a:t>
            </a:r>
            <a:r>
              <a:rPr lang="en-US" dirty="0"/>
              <a:t> </a:t>
            </a:r>
            <a:r>
              <a:rPr lang="en-US" dirty="0" err="1"/>
              <a:t>összekapcsolás</a:t>
            </a:r>
            <a:r>
              <a:rPr lang="en-US" dirty="0"/>
              <a:t> (Select Opened File) </a:t>
            </a:r>
          </a:p>
        </p:txBody>
      </p:sp>
    </p:spTree>
    <p:extLst>
      <p:ext uri="{BB962C8B-B14F-4D97-AF65-F5344CB8AC3E}">
        <p14:creationId xmlns:p14="http://schemas.microsoft.com/office/powerpoint/2010/main" val="286325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3068FB-42CD-7600-DEA7-414ABA49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7" y="194695"/>
            <a:ext cx="11864266" cy="64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BC59-47EE-7E24-165E-35D637E5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31EA-4280-15A4-8B9E-7776D47E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adattudomány</a:t>
            </a:r>
            <a:r>
              <a:rPr lang="en-US" dirty="0"/>
              <a:t> </a:t>
            </a:r>
            <a:r>
              <a:rPr lang="en-US" dirty="0" err="1"/>
              <a:t>célra</a:t>
            </a:r>
            <a:r>
              <a:rPr lang="en-US" dirty="0"/>
              <a:t> </a:t>
            </a:r>
          </a:p>
          <a:p>
            <a:r>
              <a:rPr lang="en-US" dirty="0" err="1"/>
              <a:t>Böngészőben</a:t>
            </a:r>
            <a:r>
              <a:rPr lang="en-US" dirty="0"/>
              <a:t> </a:t>
            </a:r>
            <a:r>
              <a:rPr lang="en-US" dirty="0" err="1"/>
              <a:t>fut</a:t>
            </a:r>
            <a:r>
              <a:rPr lang="en-US" dirty="0"/>
              <a:t> </a:t>
            </a:r>
          </a:p>
          <a:p>
            <a:r>
              <a:rPr lang="en-US" dirty="0" err="1"/>
              <a:t>Legismertebb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Kód</a:t>
            </a:r>
            <a:r>
              <a:rPr lang="en-US" dirty="0"/>
              <a:t>: </a:t>
            </a:r>
            <a:r>
              <a:rPr lang="en-US" dirty="0" err="1"/>
              <a:t>cellák</a:t>
            </a:r>
            <a:endParaRPr lang="en-US" dirty="0"/>
          </a:p>
          <a:p>
            <a:r>
              <a:rPr lang="en-US" dirty="0" err="1"/>
              <a:t>Elősegíti</a:t>
            </a:r>
            <a:r>
              <a:rPr lang="en-US" dirty="0"/>
              <a:t> a </a:t>
            </a:r>
            <a:r>
              <a:rPr lang="en-US" dirty="0" err="1"/>
              <a:t>próbálgatást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6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CE74ED-44BC-8FB6-A694-5EDF232C7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9" y="151753"/>
            <a:ext cx="11637262" cy="65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5BA1-C973-7F0E-E1AA-6553F3F6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Áttekintés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9870-0343-016F-3EF4-16B012D3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</a:t>
            </a:r>
          </a:p>
          <a:p>
            <a:r>
              <a:rPr lang="en-US" dirty="0"/>
              <a:t>A </a:t>
            </a:r>
            <a:r>
              <a:rPr lang="en-US" dirty="0" err="1"/>
              <a:t>szoftverfejlesztő</a:t>
            </a:r>
            <a:r>
              <a:rPr lang="en-US" dirty="0"/>
              <a:t> </a:t>
            </a:r>
            <a:r>
              <a:rPr lang="en-US" dirty="0" err="1"/>
              <a:t>szerszámosládája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leggyakoribb</a:t>
            </a:r>
            <a:r>
              <a:rPr lang="en-US" dirty="0"/>
              <a:t> </a:t>
            </a:r>
            <a:r>
              <a:rPr lang="en-US" dirty="0" err="1"/>
              <a:t>eszközöket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</a:t>
            </a:r>
          </a:p>
          <a:p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haszon</a:t>
            </a:r>
            <a:r>
              <a:rPr lang="en-US" dirty="0"/>
              <a:t>: </a:t>
            </a:r>
            <a:r>
              <a:rPr lang="en-US" dirty="0" err="1"/>
              <a:t>gyorsabb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32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2A9F80-89BD-B21E-643F-262E719D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288190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7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325-00B4-8C23-5E0C-EC06D1E9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élet</a:t>
            </a:r>
            <a:r>
              <a:rPr lang="en-US" dirty="0"/>
              <a:t> IDE-k </a:t>
            </a:r>
            <a:r>
              <a:rPr lang="en-US" dirty="0" err="1"/>
              <a:t>nélkül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75F4-D5FE-6C51-7863-23B7A4F3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Gondolatkísérlet</a:t>
            </a:r>
            <a:r>
              <a:rPr lang="en-US" dirty="0"/>
              <a:t>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fejlesztenénk</a:t>
            </a:r>
            <a:r>
              <a:rPr lang="en-US" dirty="0"/>
              <a:t> IDE-k </a:t>
            </a:r>
            <a:r>
              <a:rPr lang="en-US" dirty="0" err="1"/>
              <a:t>nélkül</a:t>
            </a:r>
            <a:r>
              <a:rPr lang="en-US" dirty="0"/>
              <a:t>? (STOP)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2637-0B9B-62F7-13F7-400362ED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élet</a:t>
            </a:r>
            <a:r>
              <a:rPr lang="en-US" dirty="0"/>
              <a:t> IDE-k </a:t>
            </a:r>
            <a:r>
              <a:rPr lang="en-US" dirty="0" err="1"/>
              <a:t>nélkül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FB5F-F606-4318-A68F-A12EE7FD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Gondolatkísérlet</a:t>
            </a:r>
            <a:r>
              <a:rPr lang="en-US" dirty="0"/>
              <a:t>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fejlesztenénk</a:t>
            </a:r>
            <a:r>
              <a:rPr lang="en-US" dirty="0"/>
              <a:t> IDE-k </a:t>
            </a:r>
            <a:r>
              <a:rPr lang="en-US" dirty="0" err="1"/>
              <a:t>nélkül</a:t>
            </a:r>
            <a:r>
              <a:rPr lang="en-US" dirty="0"/>
              <a:t>? (STOP)</a:t>
            </a:r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akármilyen</a:t>
            </a:r>
            <a:r>
              <a:rPr lang="en-US" dirty="0"/>
              <a:t> </a:t>
            </a:r>
            <a:r>
              <a:rPr lang="en-US" dirty="0" err="1"/>
              <a:t>szövegszerkesztő</a:t>
            </a:r>
            <a:endParaRPr lang="en-US" dirty="0"/>
          </a:p>
          <a:p>
            <a:pPr lvl="1"/>
            <a:r>
              <a:rPr lang="en-US" dirty="0" err="1"/>
              <a:t>parancssori</a:t>
            </a:r>
            <a:r>
              <a:rPr lang="en-US" dirty="0"/>
              <a:t> </a:t>
            </a:r>
            <a:r>
              <a:rPr lang="en-US" dirty="0" err="1"/>
              <a:t>fordítás</a:t>
            </a:r>
            <a:r>
              <a:rPr lang="en-US" dirty="0"/>
              <a:t>, </a:t>
            </a:r>
            <a:r>
              <a:rPr lang="en-US" dirty="0" err="1"/>
              <a:t>futtatás</a:t>
            </a:r>
            <a:endParaRPr lang="en-US" dirty="0"/>
          </a:p>
          <a:p>
            <a:pPr lvl="1"/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</a:t>
            </a:r>
            <a:r>
              <a:rPr lang="en-US" dirty="0" err="1"/>
              <a:t>mindenre</a:t>
            </a:r>
            <a:endParaRPr lang="en-US" dirty="0"/>
          </a:p>
          <a:p>
            <a:r>
              <a:rPr lang="en-US" dirty="0" err="1"/>
              <a:t>Problémák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(pl. Notepad)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minimális</a:t>
            </a:r>
            <a:r>
              <a:rPr lang="en-US" dirty="0"/>
              <a:t> (pl. Notepad++) </a:t>
            </a:r>
            <a:r>
              <a:rPr lang="en-US" dirty="0" err="1"/>
              <a:t>támogatás</a:t>
            </a:r>
            <a:endParaRPr lang="en-US" dirty="0"/>
          </a:p>
          <a:p>
            <a:pPr lvl="1"/>
            <a:r>
              <a:rPr lang="en-US" dirty="0"/>
              <a:t>debugging </a:t>
            </a:r>
            <a:r>
              <a:rPr lang="en-US" dirty="0" err="1"/>
              <a:t>nehézkes</a:t>
            </a:r>
            <a:endParaRPr lang="en-US" dirty="0"/>
          </a:p>
          <a:p>
            <a:r>
              <a:rPr lang="da-DK" dirty="0"/>
              <a:t>IDE-k </a:t>
            </a:r>
            <a:r>
              <a:rPr lang="da-DK" dirty="0" err="1"/>
              <a:t>nélkül</a:t>
            </a:r>
            <a:r>
              <a:rPr lang="da-DK" dirty="0"/>
              <a:t> </a:t>
            </a:r>
            <a:r>
              <a:rPr lang="da-DK" dirty="0" err="1"/>
              <a:t>lehet</a:t>
            </a:r>
            <a:r>
              <a:rPr lang="da-DK" dirty="0"/>
              <a:t> </a:t>
            </a:r>
            <a:r>
              <a:rPr lang="da-DK" dirty="0" err="1"/>
              <a:t>fejleszteni</a:t>
            </a:r>
            <a:r>
              <a:rPr lang="da-DK" dirty="0"/>
              <a:t>, de nem </a:t>
            </a:r>
            <a:r>
              <a:rPr lang="da-DK" dirty="0" err="1"/>
              <a:t>éri</a:t>
            </a:r>
            <a:r>
              <a:rPr lang="da-DK" dirty="0"/>
              <a:t> </a:t>
            </a:r>
            <a:r>
              <a:rPr lang="da-DK" dirty="0" err="1"/>
              <a:t>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5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321B-12C3-A0CD-B1FA-0E1C5A38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szolgáltatások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94BE-5022-CB0B-2E7E-01C6C24D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Szövegszerkesztő</a:t>
            </a:r>
            <a:r>
              <a:rPr lang="en-US" dirty="0"/>
              <a:t> (</a:t>
            </a:r>
            <a:r>
              <a:rPr lang="en-US" dirty="0" err="1"/>
              <a:t>kódszerkesztő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Színezés</a:t>
            </a:r>
            <a:endParaRPr lang="en-US" dirty="0"/>
          </a:p>
          <a:p>
            <a:pPr lvl="1"/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behúzás</a:t>
            </a:r>
            <a:endParaRPr lang="en-US" dirty="0"/>
          </a:p>
          <a:p>
            <a:pPr lvl="1"/>
            <a:r>
              <a:rPr lang="en-US" dirty="0" err="1"/>
              <a:t>tippek</a:t>
            </a:r>
            <a:r>
              <a:rPr lang="en-US" dirty="0"/>
              <a:t> (pl. </a:t>
            </a:r>
            <a:r>
              <a:rPr lang="en-US" dirty="0" err="1"/>
              <a:t>változónév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szintaxis</a:t>
            </a:r>
            <a:r>
              <a:rPr lang="en-US" dirty="0"/>
              <a:t> </a:t>
            </a:r>
            <a:r>
              <a:rPr lang="en-US" dirty="0" err="1"/>
              <a:t>ellenőrzés</a:t>
            </a:r>
            <a:endParaRPr lang="en-US" dirty="0"/>
          </a:p>
          <a:p>
            <a:pPr lvl="1"/>
            <a:r>
              <a:rPr lang="en-US" dirty="0" err="1"/>
              <a:t>sablonok</a:t>
            </a:r>
            <a:endParaRPr lang="en-US" dirty="0"/>
          </a:p>
          <a:p>
            <a:r>
              <a:rPr lang="en-US" dirty="0" err="1"/>
              <a:t>Navigálás</a:t>
            </a:r>
            <a:r>
              <a:rPr lang="en-US" dirty="0"/>
              <a:t> a </a:t>
            </a:r>
            <a:r>
              <a:rPr lang="en-US" dirty="0" err="1"/>
              <a:t>forráskódban</a:t>
            </a:r>
            <a:endParaRPr lang="en-US" dirty="0"/>
          </a:p>
          <a:p>
            <a:pPr lvl="1"/>
            <a:r>
              <a:rPr lang="en-US" dirty="0" err="1"/>
              <a:t>definíció</a:t>
            </a:r>
            <a:r>
              <a:rPr lang="en-US" dirty="0"/>
              <a:t> </a:t>
            </a:r>
            <a:r>
              <a:rPr lang="en-US" dirty="0" err="1"/>
              <a:t>helyére</a:t>
            </a:r>
            <a:r>
              <a:rPr lang="en-US" dirty="0"/>
              <a:t> </a:t>
            </a:r>
            <a:r>
              <a:rPr lang="en-US" dirty="0" err="1"/>
              <a:t>ugrás</a:t>
            </a:r>
            <a:r>
              <a:rPr lang="en-US" dirty="0"/>
              <a:t>: </a:t>
            </a:r>
            <a:r>
              <a:rPr lang="en-US" dirty="0" err="1"/>
              <a:t>változó</a:t>
            </a:r>
            <a:r>
              <a:rPr lang="en-US" dirty="0"/>
              <a:t>, </a:t>
            </a:r>
            <a:r>
              <a:rPr lang="en-US" dirty="0" err="1"/>
              <a:t>függvény</a:t>
            </a:r>
            <a:endParaRPr lang="en-US" dirty="0"/>
          </a:p>
          <a:p>
            <a:pPr lvl="1"/>
            <a:r>
              <a:rPr lang="en-US" dirty="0" err="1"/>
              <a:t>használatok</a:t>
            </a:r>
            <a:r>
              <a:rPr lang="en-US" dirty="0"/>
              <a:t>: </a:t>
            </a:r>
            <a:r>
              <a:rPr lang="en-US" dirty="0" err="1"/>
              <a:t>honnan</a:t>
            </a:r>
            <a:r>
              <a:rPr lang="en-US" dirty="0"/>
              <a:t> </a:t>
            </a:r>
            <a:r>
              <a:rPr lang="en-US" dirty="0" err="1"/>
              <a:t>hívunk</a:t>
            </a:r>
            <a:r>
              <a:rPr lang="en-US" dirty="0"/>
              <a:t> meg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függvényt</a:t>
            </a:r>
            <a:endParaRPr lang="en-US" dirty="0"/>
          </a:p>
          <a:p>
            <a:pPr lvl="1"/>
            <a:r>
              <a:rPr lang="en-US" dirty="0" err="1"/>
              <a:t>komponensek</a:t>
            </a:r>
            <a:r>
              <a:rPr lang="en-US" dirty="0"/>
              <a:t> (pl. </a:t>
            </a:r>
            <a:r>
              <a:rPr lang="en-US" dirty="0" err="1"/>
              <a:t>osztályok</a:t>
            </a:r>
            <a:r>
              <a:rPr lang="en-US" dirty="0"/>
              <a:t>)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keresése</a:t>
            </a:r>
            <a:endParaRPr lang="en-US" dirty="0"/>
          </a:p>
          <a:p>
            <a:pPr lvl="1"/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sorra</a:t>
            </a:r>
            <a:r>
              <a:rPr lang="en-US" dirty="0"/>
              <a:t> </a:t>
            </a:r>
            <a:r>
              <a:rPr lang="en-US" dirty="0" err="1"/>
              <a:t>ugrás</a:t>
            </a:r>
            <a:endParaRPr lang="en-US" dirty="0"/>
          </a:p>
          <a:p>
            <a:pPr lvl="1"/>
            <a:r>
              <a:rPr lang="en-US" dirty="0" err="1"/>
              <a:t>visszalépés</a:t>
            </a:r>
            <a:endParaRPr lang="en-US" dirty="0"/>
          </a:p>
          <a:p>
            <a:r>
              <a:rPr lang="en-US" dirty="0" err="1"/>
              <a:t>Fordítás</a:t>
            </a:r>
            <a:r>
              <a:rPr lang="en-US" dirty="0"/>
              <a:t>, </a:t>
            </a:r>
            <a:r>
              <a:rPr lang="en-US" dirty="0" err="1"/>
              <a:t>futtatás</a:t>
            </a:r>
            <a:endParaRPr lang="en-US" dirty="0"/>
          </a:p>
          <a:p>
            <a:pPr lvl="1"/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fordítás</a:t>
            </a:r>
            <a:endParaRPr lang="en-US" dirty="0"/>
          </a:p>
          <a:p>
            <a:pPr lvl="1"/>
            <a:r>
              <a:rPr lang="en-US" dirty="0" err="1"/>
              <a:t>kézi</a:t>
            </a:r>
            <a:r>
              <a:rPr lang="en-US" dirty="0"/>
              <a:t> </a:t>
            </a:r>
            <a:r>
              <a:rPr lang="en-US" dirty="0" err="1"/>
              <a:t>fordítás</a:t>
            </a:r>
            <a:endParaRPr lang="en-US" dirty="0"/>
          </a:p>
          <a:p>
            <a:pPr lvl="1"/>
            <a:r>
              <a:rPr lang="en-US" dirty="0" err="1"/>
              <a:t>indítás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0525-740F-4EF8-BE70-72CCF8D6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szolgáltatások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70D-62EC-D43F-C3FC-2145B9BE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breakpoint, </a:t>
            </a:r>
            <a:r>
              <a:rPr lang="en-US" dirty="0" err="1"/>
              <a:t>feltételes</a:t>
            </a:r>
            <a:r>
              <a:rPr lang="en-US" dirty="0"/>
              <a:t> breakpoint</a:t>
            </a:r>
          </a:p>
          <a:p>
            <a:pPr lvl="1"/>
            <a:r>
              <a:rPr lang="en-US" dirty="0" err="1"/>
              <a:t>végrehajtás</a:t>
            </a:r>
            <a:r>
              <a:rPr lang="en-US" dirty="0"/>
              <a:t> </a:t>
            </a:r>
            <a:r>
              <a:rPr lang="en-US" dirty="0" err="1"/>
              <a:t>lépésről</a:t>
            </a:r>
            <a:r>
              <a:rPr lang="en-US" dirty="0"/>
              <a:t> </a:t>
            </a:r>
            <a:r>
              <a:rPr lang="en-US" dirty="0" err="1"/>
              <a:t>lépésre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változók</a:t>
            </a:r>
            <a:r>
              <a:rPr lang="en-US" dirty="0"/>
              <a:t> </a:t>
            </a:r>
            <a:r>
              <a:rPr lang="en-US" dirty="0" err="1"/>
              <a:t>értékének</a:t>
            </a:r>
            <a:r>
              <a:rPr lang="en-US" dirty="0"/>
              <a:t> </a:t>
            </a:r>
            <a:r>
              <a:rPr lang="en-US" dirty="0" err="1"/>
              <a:t>megjelenítéss</a:t>
            </a:r>
            <a:endParaRPr lang="en-US" dirty="0"/>
          </a:p>
          <a:p>
            <a:r>
              <a:rPr lang="en-US" dirty="0" err="1"/>
              <a:t>Átalakítások</a:t>
            </a:r>
            <a:r>
              <a:rPr lang="en-US" dirty="0"/>
              <a:t> (refactoring)</a:t>
            </a:r>
          </a:p>
          <a:p>
            <a:pPr lvl="1"/>
            <a:r>
              <a:rPr lang="en-US" dirty="0" err="1"/>
              <a:t>változók</a:t>
            </a:r>
            <a:r>
              <a:rPr lang="en-US" dirty="0"/>
              <a:t>,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átnevezés</a:t>
            </a:r>
            <a:endParaRPr lang="en-US" dirty="0"/>
          </a:p>
          <a:p>
            <a:pPr lvl="1"/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átformázás</a:t>
            </a:r>
            <a:r>
              <a:rPr lang="en-US" dirty="0"/>
              <a:t> </a:t>
            </a:r>
          </a:p>
          <a:p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beépülők</a:t>
            </a:r>
            <a:r>
              <a:rPr lang="en-US" dirty="0"/>
              <a:t> (plug-in)</a:t>
            </a:r>
          </a:p>
          <a:p>
            <a:pPr lvl="1"/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támogatása</a:t>
            </a:r>
            <a:endParaRPr lang="en-US" dirty="0"/>
          </a:p>
          <a:p>
            <a:pPr lvl="1"/>
            <a:r>
              <a:rPr lang="en-US" dirty="0" err="1"/>
              <a:t>Verziókövető</a:t>
            </a:r>
            <a:endParaRPr lang="en-US" dirty="0"/>
          </a:p>
          <a:p>
            <a:pPr lvl="1"/>
            <a:r>
              <a:rPr lang="en-US" dirty="0" err="1"/>
              <a:t>webszerver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lefedettség</a:t>
            </a:r>
            <a:r>
              <a:rPr lang="en-US" dirty="0"/>
              <a:t> </a:t>
            </a:r>
            <a:r>
              <a:rPr lang="en-US" dirty="0" err="1"/>
              <a:t>mérés</a:t>
            </a:r>
            <a:endParaRPr lang="en-US" dirty="0"/>
          </a:p>
          <a:p>
            <a:r>
              <a:rPr lang="en-US" dirty="0" err="1"/>
              <a:t>Vizuális</a:t>
            </a:r>
            <a:r>
              <a:rPr lang="en-US" dirty="0"/>
              <a:t> </a:t>
            </a:r>
            <a:r>
              <a:rPr lang="en-US" dirty="0" err="1"/>
              <a:t>megjelenések</a:t>
            </a:r>
            <a:endParaRPr lang="en-US" dirty="0"/>
          </a:p>
          <a:p>
            <a:pPr lvl="1"/>
            <a:r>
              <a:rPr lang="en-US" dirty="0" err="1"/>
              <a:t>nézetek</a:t>
            </a:r>
            <a:r>
              <a:rPr lang="en-US" dirty="0"/>
              <a:t> (pl. </a:t>
            </a:r>
            <a:r>
              <a:rPr lang="en-US" dirty="0" err="1"/>
              <a:t>osztályhierarchia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perspektívák</a:t>
            </a:r>
            <a:r>
              <a:rPr lang="en-US" dirty="0"/>
              <a:t> (pl. </a:t>
            </a:r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nézetei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95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C06-06AC-7F03-9951-68E72283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Konkrét</a:t>
            </a:r>
            <a:r>
              <a:rPr lang="en-US" dirty="0"/>
              <a:t> IDE-k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D75C-6CBD-0551-10AE-D1A31312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https://en.wikipedia.org/wiki/Comparison_of_integrated_development_environments</a:t>
            </a:r>
            <a:endParaRPr lang="en-US" dirty="0"/>
          </a:p>
          <a:p>
            <a:r>
              <a:rPr lang="en-US" dirty="0"/>
              <a:t>Visual Studio Code: </a:t>
            </a:r>
            <a:r>
              <a:rPr lang="en-US" dirty="0" err="1"/>
              <a:t>nyelvfüggetlen</a:t>
            </a:r>
            <a:r>
              <a:rPr lang="en-US" dirty="0"/>
              <a:t>,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nélkül</a:t>
            </a:r>
            <a:endParaRPr lang="en-US" dirty="0"/>
          </a:p>
          <a:p>
            <a:r>
              <a:rPr lang="en-US" dirty="0"/>
              <a:t>Eclipse: </a:t>
            </a:r>
            <a:r>
              <a:rPr lang="en-US" dirty="0" err="1"/>
              <a:t>elsődlegesen</a:t>
            </a:r>
            <a:r>
              <a:rPr lang="en-US" dirty="0"/>
              <a:t> Java, de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nyelveket</a:t>
            </a:r>
            <a:r>
              <a:rPr lang="en-US" dirty="0"/>
              <a:t> is </a:t>
            </a:r>
            <a:r>
              <a:rPr lang="en-US" dirty="0" err="1"/>
              <a:t>támogat</a:t>
            </a:r>
            <a:r>
              <a:rPr lang="en-US" dirty="0"/>
              <a:t> </a:t>
            </a:r>
          </a:p>
          <a:p>
            <a:r>
              <a:rPr lang="en-US" dirty="0"/>
              <a:t>NetBeans: </a:t>
            </a:r>
            <a:r>
              <a:rPr lang="en-US" dirty="0" err="1"/>
              <a:t>elsősorban</a:t>
            </a:r>
            <a:r>
              <a:rPr lang="en-US" dirty="0"/>
              <a:t> Java </a:t>
            </a:r>
            <a:r>
              <a:rPr lang="en-US" dirty="0" err="1"/>
              <a:t>fejlesztéshez</a:t>
            </a:r>
            <a:endParaRPr lang="en-US" dirty="0"/>
          </a:p>
          <a:p>
            <a:r>
              <a:rPr lang="en-US" dirty="0"/>
              <a:t>IntelliJ IDEA: </a:t>
            </a:r>
            <a:r>
              <a:rPr lang="en-US" dirty="0" err="1"/>
              <a:t>hasonló</a:t>
            </a:r>
            <a:r>
              <a:rPr lang="en-US" dirty="0"/>
              <a:t> mint </a:t>
            </a:r>
            <a:r>
              <a:rPr lang="en-US" dirty="0" err="1"/>
              <a:t>az</a:t>
            </a:r>
            <a:r>
              <a:rPr lang="en-US" dirty="0"/>
              <a:t> Eclipse, de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szolgáltatással</a:t>
            </a:r>
            <a:endParaRPr lang="en-US" dirty="0"/>
          </a:p>
          <a:p>
            <a:r>
              <a:rPr lang="en-US" dirty="0"/>
              <a:t>PyCharm: </a:t>
            </a:r>
            <a:r>
              <a:rPr lang="en-US" dirty="0" err="1"/>
              <a:t>az</a:t>
            </a:r>
            <a:r>
              <a:rPr lang="en-US" dirty="0"/>
              <a:t> IDEA </a:t>
            </a:r>
            <a:r>
              <a:rPr lang="en-US" dirty="0" err="1"/>
              <a:t>Pythonra</a:t>
            </a:r>
            <a:r>
              <a:rPr lang="en-US" dirty="0"/>
              <a:t> </a:t>
            </a:r>
            <a:r>
              <a:rPr lang="en-US" dirty="0" err="1"/>
              <a:t>szabva</a:t>
            </a:r>
            <a:endParaRPr lang="en-US" dirty="0"/>
          </a:p>
          <a:p>
            <a:r>
              <a:rPr lang="en-US" dirty="0"/>
              <a:t>IDLE: a Python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fejlesztőkörnyezete</a:t>
            </a:r>
            <a:r>
              <a:rPr lang="en-US" dirty="0"/>
              <a:t> (L: learning) </a:t>
            </a:r>
          </a:p>
          <a:p>
            <a:r>
              <a:rPr lang="en-US" dirty="0"/>
              <a:t>MS Visual Studio: Windows </a:t>
            </a:r>
            <a:r>
              <a:rPr lang="en-US" dirty="0" err="1"/>
              <a:t>ökoszisztéma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, pl. Visual C++, C#</a:t>
            </a:r>
          </a:p>
          <a:p>
            <a:r>
              <a:rPr lang="en-US" dirty="0" err="1"/>
              <a:t>CodeBlocks</a:t>
            </a:r>
            <a:r>
              <a:rPr lang="en-US" dirty="0"/>
              <a:t>: GNU C/C++ </a:t>
            </a:r>
            <a:r>
              <a:rPr lang="en-US" dirty="0" err="1"/>
              <a:t>fejlesztéshez</a:t>
            </a:r>
            <a:r>
              <a:rPr lang="en-US" dirty="0"/>
              <a:t> </a:t>
            </a:r>
            <a:r>
              <a:rPr lang="en-US" dirty="0" err="1"/>
              <a:t>ajánlott</a:t>
            </a:r>
            <a:r>
              <a:rPr lang="en-US" dirty="0"/>
              <a:t>, de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</a:p>
          <a:p>
            <a:r>
              <a:rPr lang="en-US" dirty="0"/>
              <a:t>Arduino IDE: </a:t>
            </a:r>
            <a:r>
              <a:rPr lang="en-US" dirty="0" err="1"/>
              <a:t>mikrovezérlők</a:t>
            </a:r>
            <a:r>
              <a:rPr lang="en-US" dirty="0"/>
              <a:t> </a:t>
            </a:r>
            <a:r>
              <a:rPr lang="en-US" dirty="0" err="1"/>
              <a:t>programozása</a:t>
            </a:r>
            <a:r>
              <a:rPr lang="en-US" dirty="0"/>
              <a:t> C++-ban</a:t>
            </a:r>
          </a:p>
          <a:p>
            <a:r>
              <a:rPr lang="en-US" dirty="0"/>
              <a:t>RStudio: R </a:t>
            </a:r>
            <a:r>
              <a:rPr lang="en-US" dirty="0" err="1"/>
              <a:t>programozás</a:t>
            </a:r>
            <a:r>
              <a:rPr lang="en-US" dirty="0"/>
              <a:t> </a:t>
            </a:r>
          </a:p>
          <a:p>
            <a:r>
              <a:rPr lang="en-US" dirty="0"/>
              <a:t>Scratch Editor: Scratch ill.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blokk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2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A38-5254-8853-C29B-BD6CB4EA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144-2AED-B355-88D0-59B37A05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Notepad++: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számos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jelölő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szintaxisát</a:t>
            </a:r>
            <a:r>
              <a:rPr lang="en-US" dirty="0"/>
              <a:t>.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szövegszerkesztő</a:t>
            </a:r>
            <a:r>
              <a:rPr lang="en-US" dirty="0"/>
              <a:t>.</a:t>
            </a:r>
          </a:p>
          <a:p>
            <a:r>
              <a:rPr lang="en-US" dirty="0"/>
              <a:t>Brackets: </a:t>
            </a:r>
            <a:r>
              <a:rPr lang="en-US" dirty="0" err="1"/>
              <a:t>szövegszerkesztő</a:t>
            </a:r>
            <a:r>
              <a:rPr lang="en-US" dirty="0"/>
              <a:t> web </a:t>
            </a:r>
            <a:r>
              <a:rPr lang="en-US" dirty="0" err="1"/>
              <a:t>fejlesztéshez</a:t>
            </a:r>
            <a:endParaRPr lang="en-US" dirty="0"/>
          </a:p>
          <a:p>
            <a:r>
              <a:rPr lang="en-US" dirty="0"/>
              <a:t>Sublime: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színezését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validációját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.</a:t>
            </a:r>
          </a:p>
          <a:p>
            <a:r>
              <a:rPr lang="en-US" dirty="0"/>
              <a:t>vi: </a:t>
            </a:r>
            <a:r>
              <a:rPr lang="en-US" dirty="0" err="1"/>
              <a:t>elsősorban</a:t>
            </a:r>
            <a:r>
              <a:rPr lang="en-US" dirty="0"/>
              <a:t> Unix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nehézkes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idejétmúlt</a:t>
            </a:r>
            <a:r>
              <a:rPr lang="en-US" dirty="0"/>
              <a:t> </a:t>
            </a:r>
            <a:r>
              <a:rPr lang="en-US" dirty="0" err="1"/>
              <a:t>szövegszerkesztője</a:t>
            </a:r>
            <a:r>
              <a:rPr lang="en-US" dirty="0"/>
              <a:t>, </a:t>
            </a:r>
            <a:r>
              <a:rPr lang="en-US" dirty="0" err="1"/>
              <a:t>melyhez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sokan</a:t>
            </a:r>
            <a:r>
              <a:rPr lang="en-US" dirty="0"/>
              <a:t> </a:t>
            </a:r>
            <a:r>
              <a:rPr lang="en-US" dirty="0" err="1"/>
              <a:t>ragaszkodnak</a:t>
            </a:r>
            <a:r>
              <a:rPr lang="en-US" dirty="0"/>
              <a:t>. </a:t>
            </a:r>
            <a:r>
              <a:rPr lang="en-US" dirty="0" err="1"/>
              <a:t>Előnye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(de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mindegyik</a:t>
            </a:r>
            <a:r>
              <a:rPr lang="en-US" dirty="0"/>
              <a:t>!) Unix </a:t>
            </a:r>
            <a:r>
              <a:rPr lang="en-US" dirty="0" err="1"/>
              <a:t>rendszeren</a:t>
            </a:r>
            <a:r>
              <a:rPr lang="en-US" dirty="0"/>
              <a:t> </a:t>
            </a:r>
            <a:r>
              <a:rPr lang="en-US" dirty="0" err="1"/>
              <a:t>megtalálható</a:t>
            </a:r>
            <a:r>
              <a:rPr lang="en-US" dirty="0"/>
              <a:t>.</a:t>
            </a:r>
          </a:p>
          <a:p>
            <a:r>
              <a:rPr lang="en-US" dirty="0"/>
              <a:t>Emacs: kb. </a:t>
            </a:r>
            <a:r>
              <a:rPr lang="en-US" dirty="0" err="1"/>
              <a:t>ugyanaz</a:t>
            </a:r>
            <a:r>
              <a:rPr lang="en-US" dirty="0"/>
              <a:t> </a:t>
            </a:r>
            <a:r>
              <a:rPr lang="en-US" dirty="0" err="1"/>
              <a:t>elmondható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előzőről</a:t>
            </a:r>
            <a:r>
              <a:rPr lang="en-US" dirty="0"/>
              <a:t>. De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feltelepítve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tudású</a:t>
            </a:r>
            <a:r>
              <a:rPr lang="en-US" dirty="0"/>
              <a:t> mint a vi. </a:t>
            </a:r>
          </a:p>
        </p:txBody>
      </p:sp>
    </p:spTree>
    <p:extLst>
      <p:ext uri="{BB962C8B-B14F-4D97-AF65-F5344CB8AC3E}">
        <p14:creationId xmlns:p14="http://schemas.microsoft.com/office/powerpoint/2010/main" val="307841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351E-5B65-7ADA-8121-9E6701A0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fejlesztőkörnyezetek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642C-0496-BF9A-9D5A-9AFD6CB0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Online </a:t>
            </a:r>
            <a:r>
              <a:rPr lang="en-US" dirty="0" err="1"/>
              <a:t>kódírás</a:t>
            </a:r>
            <a:endParaRPr lang="en-US" dirty="0"/>
          </a:p>
          <a:p>
            <a:pPr lvl="1"/>
            <a:r>
              <a:rPr lang="en-US" dirty="0"/>
              <a:t>Online IDE: https://www.online-ide.com/ </a:t>
            </a:r>
          </a:p>
          <a:p>
            <a:pPr lvl="1"/>
            <a:r>
              <a:rPr lang="en-US" dirty="0" err="1"/>
              <a:t>Replit</a:t>
            </a:r>
            <a:r>
              <a:rPr lang="en-US" dirty="0"/>
              <a:t>: https://replit.com/ </a:t>
            </a:r>
          </a:p>
          <a:p>
            <a:pPr lvl="1"/>
            <a:r>
              <a:rPr lang="en-US" dirty="0" err="1"/>
              <a:t>Programiz</a:t>
            </a:r>
            <a:r>
              <a:rPr lang="en-US" dirty="0"/>
              <a:t>: https://www.programiz.com/</a:t>
            </a:r>
          </a:p>
          <a:p>
            <a:r>
              <a:rPr lang="en-US" dirty="0" err="1"/>
              <a:t>Blokk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endParaRPr lang="en-US" dirty="0"/>
          </a:p>
          <a:p>
            <a:pPr lvl="1"/>
            <a:r>
              <a:rPr lang="en-US" dirty="0"/>
              <a:t>Scratch: https://scratch.mit.edu/ </a:t>
            </a:r>
          </a:p>
          <a:p>
            <a:pPr lvl="1"/>
            <a:r>
              <a:rPr lang="it-IT" dirty="0" err="1"/>
              <a:t>micro:bit</a:t>
            </a:r>
            <a:r>
              <a:rPr lang="it-IT" dirty="0"/>
              <a:t>: https://makecode.microbit.org/</a:t>
            </a:r>
            <a:endParaRPr lang="en-US" dirty="0"/>
          </a:p>
          <a:p>
            <a:r>
              <a:rPr lang="en-US" dirty="0"/>
              <a:t>Notebook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pPr lvl="1"/>
            <a:r>
              <a:rPr lang="nl-NL" dirty="0"/>
              <a:t>Google </a:t>
            </a:r>
            <a:r>
              <a:rPr lang="nl-NL" dirty="0" err="1"/>
              <a:t>Colab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Databricks: pl. https://community.cloud.databricks.com/ </a:t>
            </a:r>
          </a:p>
        </p:txBody>
      </p:sp>
    </p:spTree>
    <p:extLst>
      <p:ext uri="{BB962C8B-B14F-4D97-AF65-F5344CB8AC3E}">
        <p14:creationId xmlns:p14="http://schemas.microsoft.com/office/powerpoint/2010/main" val="22872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984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Integrált fejlesztőkörnyezet</vt:lpstr>
      <vt:lpstr>Áttekintés</vt:lpstr>
      <vt:lpstr>Az élet IDE-k nélkül</vt:lpstr>
      <vt:lpstr>Az élet IDE-k nélkül</vt:lpstr>
      <vt:lpstr>IDE szolgáltatások</vt:lpstr>
      <vt:lpstr>IDE szolgáltatások</vt:lpstr>
      <vt:lpstr>Konkrét IDE-k</vt:lpstr>
      <vt:lpstr>További lehetőségek</vt:lpstr>
      <vt:lpstr>Online fejlesztőkörnyezetek</vt:lpstr>
      <vt:lpstr>Gyors billentyűk</vt:lpstr>
      <vt:lpstr>Gyors billentyűk</vt:lpstr>
      <vt:lpstr>Visual Studio Code</vt:lpstr>
      <vt:lpstr>PowerPoint Presentation</vt:lpstr>
      <vt:lpstr>Eclipse</vt:lpstr>
      <vt:lpstr>PowerPoint Presentation</vt:lpstr>
      <vt:lpstr>IntelliJ IDEA</vt:lpstr>
      <vt:lpstr>PowerPoint Presentation</vt:lpstr>
      <vt:lpstr>Notebook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Integrált fejlesztőkörnyezet</dc:title>
  <dc:creator>Domonkos Varga (Nokia)</dc:creator>
  <cp:lastModifiedBy>Domonkos Varga (Nokia)</cp:lastModifiedBy>
  <cp:revision>18</cp:revision>
  <dcterms:created xsi:type="dcterms:W3CDTF">2024-06-18T09:42:29Z</dcterms:created>
  <dcterms:modified xsi:type="dcterms:W3CDTF">2024-06-18T10:13:09Z</dcterms:modified>
</cp:coreProperties>
</file>