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0F582-B376-4BD4-883B-D3829B8D23D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79322-7FDC-47B8-B67B-89E7DD308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0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79322-7FDC-47B8-B67B-89E7DD3089A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85BE-0154-4C03-DF4C-C1FB9CFB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F81EC-E5AB-2453-2CB2-0F88BB847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FE19-FDCE-8D50-930D-8056DAAE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1599-36B4-7F51-5077-3B1FBC04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704C-597A-F406-F3BF-27BB902D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3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155F-564D-5BBB-D546-FFDCD6B5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3CC95-89C4-F128-E41A-25D181AF8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AFAF-1B8E-E0A5-BE74-DA1967BF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3F41-19B6-0554-8FB8-6CDB22D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851A-DFA1-BD02-7989-C4B6939D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AE191-FF62-4654-D412-DD7C618A9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47045-A0AF-1BFF-0533-041533CA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AD409-E7BD-41EE-A42A-6E768ED2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9395-9118-07D2-7CB5-E4BB2576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582B-9A1B-9981-EB89-8FD1CA12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1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1EC9-A6AB-D0EA-CCE6-03AA48CF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5D8FA-25A5-02BC-EFBC-D44466D9E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4D58-3052-455A-AD07-2B40458B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15E7-A20D-8784-C67E-F5695FF5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317A-CA97-047F-2D40-EF9AF3FA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E11E-B164-1E20-A6FC-1212200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D98D6-5C95-911B-EE05-77AC29C2F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1DFAF-DE91-0834-AF8A-6860528B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84F28-8650-F8EF-CB3A-40AD6993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EF161-99FE-C8F1-346A-1DCC0EDA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37A2-8F54-C8B4-CB1B-1AAE84F5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C8F8C-4A84-27EE-719C-3B0E7FA42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F100E-FD6D-3FA2-06BC-8641E7CFB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D1B86-3049-A096-D0C6-C696E653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8F5C0-4ECF-5B19-F3F8-31B9609F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0FC21-10B1-3EEB-758B-14802656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A7A-6218-5EFC-690B-8B0511EB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7748A-E88C-DF51-C155-53D49098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C01B4-D27F-1EA3-E3B5-EA75F8A57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D56C6-7A0A-9B85-AD99-6D0B8196F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A758E-6A80-AFB2-BA0B-6E4D2DB18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E5AD7-3351-3027-AC9D-F6588220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FA398-B50E-F040-C6A1-4A38321F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92C0D-395B-F890-A9E8-210CB100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2F94-A30C-BA1F-C312-205279D0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1E0AA-6CF0-5863-85BA-911C2897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33484-AD2F-5978-B6FE-9CA4DFBE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A33A1-D687-9767-A52A-176A33A4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117B7-34A8-BE91-5651-85C1381A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08739-7D6F-F3B0-3B51-893FC996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17C3-A806-B5E0-8FC3-DF193301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75BA-D094-3C64-9EDA-4C33EBFC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2839-AB3A-F417-52D6-63617942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C1DA5-30BF-FD3E-692E-B22968FAA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14DEF-5C32-C83C-6723-45C89C49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92762-D853-76B0-324D-026CD120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B48A6-8D17-9D69-6CE9-2B4191A5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0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42E5-5681-403C-C97A-E091CE10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849A2-DECA-E078-3E01-0655FC77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A8B4-E7E9-DA5C-7FE8-11B16E1D4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CC554-1C7B-D0D2-2F7C-57626B0F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BB97A-5C41-280A-778F-0FB5B035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D7148-DF6C-BB7C-2A3B-0C9B9483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BAB01-C99A-D519-3B25-EE502265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6741F-5292-FE91-D960-2ED24551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E1062-C7C5-4AF3-869A-7B2C60D69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7D1CC-7777-4F06-9342-F70106B9B37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FF68-F78C-0572-E5CD-AE1255288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92BE-5C7B-E2F4-3191-A17F5003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F5AAE1-9C93-4273-9E25-D520D1C0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tkwave/" TargetMode="External"/><Relationship Id="rId2" Type="http://schemas.openxmlformats.org/officeDocument/2006/relationships/hyperlink" Target="https://ghdl-rad.readthedocs.io/en/stable/using/QuickStartGu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fever.com/verilog-simulation-using-iverilog-and-gtkwave" TargetMode="External"/><Relationship Id="rId2" Type="http://schemas.openxmlformats.org/officeDocument/2006/relationships/hyperlink" Target="https://steveicarus.github.io/i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daplaygroun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638-4C73-C16A-C387-C9354F151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FPGA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9FBB7-81DC-83E3-7A8F-BCB26CE3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Written by: Domonkos VARGA, PhD</a:t>
            </a:r>
          </a:p>
          <a:p>
            <a:r>
              <a:rPr lang="en-US" dirty="0"/>
              <a:t>3/4/2025</a:t>
            </a:r>
          </a:p>
        </p:txBody>
      </p:sp>
    </p:spTree>
    <p:extLst>
      <p:ext uri="{BB962C8B-B14F-4D97-AF65-F5344CB8AC3E}">
        <p14:creationId xmlns:p14="http://schemas.microsoft.com/office/powerpoint/2010/main" val="269143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CBD6-0651-3AE6-03B9-4374F0AA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PLB and Logic Cell</a:t>
            </a:r>
          </a:p>
        </p:txBody>
      </p:sp>
      <p:pic>
        <p:nvPicPr>
          <p:cNvPr id="5" name="Picture 4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70BADE99-E7BB-51A9-9BC4-5502B94B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22" y="1475956"/>
            <a:ext cx="6569850" cy="51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9638-111F-E2A0-A9B0-93E653A0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 Development Board</a:t>
            </a:r>
          </a:p>
        </p:txBody>
      </p:sp>
      <p:pic>
        <p:nvPicPr>
          <p:cNvPr id="5" name="Picture 4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2FAB5EEB-B461-C323-04CD-2DD776AF7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541" y="1436640"/>
            <a:ext cx="6866966" cy="51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5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6BCD-1EAE-AB48-D66D-A684A88C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FPGAs Applied in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74B7B-C133-CEED-561C-EFCAF7DD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Medical imaging</a:t>
            </a:r>
          </a:p>
          <a:p>
            <a:r>
              <a:rPr lang="en-US" dirty="0"/>
              <a:t>Drives assistance systems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Bioinformatics</a:t>
            </a:r>
          </a:p>
          <a:p>
            <a:r>
              <a:rPr lang="en-US" dirty="0"/>
              <a:t>Aerospace/</a:t>
            </a:r>
            <a:r>
              <a:rPr lang="en-US" dirty="0" err="1"/>
              <a:t>Defence</a:t>
            </a:r>
            <a:endParaRPr lang="en-US" dirty="0"/>
          </a:p>
          <a:p>
            <a:r>
              <a:rPr lang="en-US" dirty="0"/>
              <a:t>5G wireless</a:t>
            </a:r>
          </a:p>
          <a:p>
            <a:r>
              <a:rPr lang="en-US" dirty="0"/>
              <a:t>Bitcoin mining</a:t>
            </a:r>
          </a:p>
          <a:p>
            <a:r>
              <a:rPr lang="en-US" dirty="0"/>
              <a:t>ASIC prototyping</a:t>
            </a:r>
          </a:p>
          <a:p>
            <a:r>
              <a:rPr lang="en-US" dirty="0"/>
              <a:t>Financial analysis</a:t>
            </a:r>
          </a:p>
          <a:p>
            <a:r>
              <a:rPr lang="en-US" dirty="0"/>
              <a:t>Video transcoding</a:t>
            </a:r>
          </a:p>
          <a:p>
            <a:r>
              <a:rPr lang="en-US" dirty="0"/>
              <a:t>Cryptography</a:t>
            </a:r>
          </a:p>
          <a:p>
            <a:r>
              <a:rPr lang="en-US" dirty="0"/>
              <a:t>Computing accelerators</a:t>
            </a:r>
          </a:p>
        </p:txBody>
      </p:sp>
    </p:spTree>
    <p:extLst>
      <p:ext uri="{BB962C8B-B14F-4D97-AF65-F5344CB8AC3E}">
        <p14:creationId xmlns:p14="http://schemas.microsoft.com/office/powerpoint/2010/main" val="324471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385-CC4B-BBAB-4942-914D8FBF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D9F1-A5D8-F16C-9455-BD1F7BB7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description languages</a:t>
            </a:r>
          </a:p>
          <a:p>
            <a:r>
              <a:rPr lang="en-US" dirty="0"/>
              <a:t>They look similar to a programming language BUT</a:t>
            </a:r>
          </a:p>
          <a:p>
            <a:pPr lvl="1"/>
            <a:r>
              <a:rPr lang="en-US" dirty="0"/>
              <a:t>Programming languages are translated into machine instructions that are executed by a CPU.</a:t>
            </a:r>
          </a:p>
          <a:p>
            <a:pPr lvl="1"/>
            <a:r>
              <a:rPr lang="en-US" dirty="0"/>
              <a:t>HDL is translated into </a:t>
            </a:r>
            <a:r>
              <a:rPr lang="en-US" dirty="0" err="1"/>
              <a:t>gateware</a:t>
            </a:r>
            <a:r>
              <a:rPr lang="en-US" dirty="0"/>
              <a:t>, that is logic gates and flip-flops</a:t>
            </a:r>
          </a:p>
          <a:p>
            <a:r>
              <a:rPr lang="en-US" dirty="0"/>
              <a:t>Common HDLs</a:t>
            </a:r>
          </a:p>
          <a:p>
            <a:pPr lvl="1"/>
            <a:r>
              <a:rPr lang="en-US" dirty="0"/>
              <a:t>VHDL</a:t>
            </a:r>
          </a:p>
          <a:p>
            <a:pPr lvl="1"/>
            <a:r>
              <a:rPr lang="en-US" dirty="0"/>
              <a:t>Verilog</a:t>
            </a:r>
          </a:p>
          <a:p>
            <a:r>
              <a:rPr lang="en-US" dirty="0"/>
              <a:t>New trends (less hardware knowledge, increased productivity)</a:t>
            </a:r>
          </a:p>
          <a:p>
            <a:pPr lvl="1"/>
            <a:r>
              <a:rPr lang="en-US" dirty="0"/>
              <a:t>High-level synthesis from C/C++</a:t>
            </a:r>
          </a:p>
          <a:p>
            <a:pPr lvl="1"/>
            <a:r>
              <a:rPr lang="en-US" dirty="0"/>
              <a:t>Other C-like languages (handle-C, System C)</a:t>
            </a:r>
          </a:p>
          <a:p>
            <a:pPr lvl="1"/>
            <a:r>
              <a:rPr lang="en-US" dirty="0"/>
              <a:t>LabView</a:t>
            </a:r>
          </a:p>
        </p:txBody>
      </p:sp>
    </p:spTree>
    <p:extLst>
      <p:ext uri="{BB962C8B-B14F-4D97-AF65-F5344CB8AC3E}">
        <p14:creationId xmlns:p14="http://schemas.microsoft.com/office/powerpoint/2010/main" val="39684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0C96-9DE0-294E-1460-8BB4C549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FPGAs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2695-799A-103A-6551-7A1A6CB2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VHDL was developed by U.S. Department of </a:t>
            </a:r>
            <a:r>
              <a:rPr lang="en-US" dirty="0" err="1"/>
              <a:t>Defence</a:t>
            </a:r>
            <a:r>
              <a:rPr lang="en-US" dirty="0"/>
              <a:t> (MIL-STD-454N) – It borrows from ADA both in concept and in syntax later IEEE standards (IEEE 1076-1987, … updates/revisions).</a:t>
            </a:r>
          </a:p>
          <a:p>
            <a:r>
              <a:rPr lang="en-US" dirty="0"/>
              <a:t>Verilog was created by Prabhu Goel, Phil </a:t>
            </a:r>
            <a:r>
              <a:rPr lang="en-US" dirty="0" err="1"/>
              <a:t>Moorby</a:t>
            </a:r>
            <a:r>
              <a:rPr lang="en-US" dirty="0"/>
              <a:t> between 1983 and 1984. It was purchased by Cadence Design Systems in 1990, standardized as IEEE 1364 (updates/revisions).</a:t>
            </a:r>
          </a:p>
          <a:p>
            <a:r>
              <a:rPr lang="en-US" dirty="0"/>
              <a:t>Verilog is somewhat more popular than VHDL maybe because it is less strict and code is not as complex.</a:t>
            </a:r>
          </a:p>
          <a:p>
            <a:r>
              <a:rPr lang="en-US" dirty="0"/>
              <a:t>High Level Synthesis (HLS): a high-level specification of the problem, where behavior is generally decoupled from low-level circuit mechanics.</a:t>
            </a:r>
          </a:p>
          <a:p>
            <a:r>
              <a:rPr lang="en-US" dirty="0"/>
              <a:t>Most common sources of input for HLS are based on standard languages, such as ANSI C/C++ or MATLAB.</a:t>
            </a:r>
          </a:p>
        </p:txBody>
      </p:sp>
    </p:spTree>
    <p:extLst>
      <p:ext uri="{BB962C8B-B14F-4D97-AF65-F5344CB8AC3E}">
        <p14:creationId xmlns:p14="http://schemas.microsoft.com/office/powerpoint/2010/main" val="323768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37C4-E7AD-7DE8-D813-6D7079CE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VHDL code</a:t>
            </a:r>
          </a:p>
        </p:txBody>
      </p:sp>
      <p:pic>
        <p:nvPicPr>
          <p:cNvPr id="5" name="Picture 4" descr="A computer code with text and words&#10;&#10;AI-generated content may be incorrect.">
            <a:extLst>
              <a:ext uri="{FF2B5EF4-FFF2-40B4-BE49-F238E27FC236}">
                <a16:creationId xmlns:a16="http://schemas.microsoft.com/office/drawing/2014/main" id="{F9B75AB6-A6FE-3F11-020A-93D5675DE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289" y="1353620"/>
            <a:ext cx="8602084" cy="55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3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753B-E910-A056-A48F-13961D20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tools for VHDL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CAA0-62B5-4D5A-381E-4736171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ghdl</a:t>
            </a:r>
            <a:r>
              <a:rPr lang="en-US" dirty="0"/>
              <a:t> is toolset for compiling/running/simulating VHDL programs </a:t>
            </a:r>
            <a:r>
              <a:rPr lang="en-US" sz="2400" dirty="0">
                <a:hlinkClick r:id="rId2"/>
              </a:rPr>
              <a:t>https://ghdl-rad.readthedocs.io/en/stable/using/QuickStartGuide.html</a:t>
            </a:r>
            <a:endParaRPr lang="en-US" sz="2400" dirty="0"/>
          </a:p>
          <a:p>
            <a:r>
              <a:rPr lang="en-US" dirty="0" err="1"/>
              <a:t>GTKWave</a:t>
            </a:r>
            <a:r>
              <a:rPr lang="en-US" dirty="0"/>
              <a:t> is a fully featured GTK+ based wave viewer </a:t>
            </a:r>
            <a:r>
              <a:rPr lang="en-US" sz="2400" dirty="0">
                <a:hlinkClick r:id="rId3"/>
              </a:rPr>
              <a:t>https://sourceforge.net/projects/gtkwave/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51A40F2-2CCA-3A00-B66C-EEF4D922D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90" y="3799846"/>
            <a:ext cx="6210619" cy="262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5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58F-3CCB-4CAB-FFF2-8B6D433F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Verilog code</a:t>
            </a:r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E74CD160-B51B-48B0-E86C-E57849D7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295" y="1488141"/>
            <a:ext cx="8225410" cy="51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6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44B4-B12D-36ED-818E-36508A7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tools for Verilog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1C5B-9C51-D277-1A0A-9A4CE619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Icarus Verilog is an open-source tool for simulating programs </a:t>
            </a:r>
            <a:r>
              <a:rPr lang="en-US" sz="2400" dirty="0">
                <a:hlinkClick r:id="rId2"/>
              </a:rPr>
              <a:t>https://steveicarus.github.io/iverilog/</a:t>
            </a:r>
            <a:endParaRPr lang="en-US" sz="2400" dirty="0"/>
          </a:p>
          <a:p>
            <a:r>
              <a:rPr lang="en-US" dirty="0" err="1"/>
              <a:t>Gtkwave</a:t>
            </a:r>
            <a:r>
              <a:rPr lang="en-US" dirty="0"/>
              <a:t> </a:t>
            </a:r>
            <a:r>
              <a:rPr lang="en-US" sz="2400" dirty="0">
                <a:hlinkClick r:id="rId3"/>
              </a:rPr>
              <a:t>https://circuitfever.com/verilog-simulation-using-iverilog-and-gtkwave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8302C9-1ACE-4820-E155-B5FFFEA39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90" y="3585910"/>
            <a:ext cx="7926082" cy="327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462B-7A7E-DB15-F5AC-AF0E9989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/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5FA3-9363-980E-BD18-0A4D2F3F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FPGA terminology</a:t>
            </a:r>
          </a:p>
          <a:p>
            <a:r>
              <a:rPr lang="en-US" dirty="0"/>
              <a:t>Simulation:</a:t>
            </a:r>
          </a:p>
          <a:p>
            <a:pPr lvl="1"/>
            <a:r>
              <a:rPr lang="en-US" dirty="0"/>
              <a:t>It is rather difficult to debug a program while it is on FPGA.</a:t>
            </a:r>
          </a:p>
          <a:p>
            <a:pPr lvl="1"/>
            <a:r>
              <a:rPr lang="en-US" dirty="0"/>
              <a:t>Simulator is a software tool that interprets VHDL/Verilog code and runs it like a computer program. Simulator mimics like an event-driven parallel programming language. It simulates the behavior of code not the hardware. Simulation output is a text file or a waveform view of selected signals.</a:t>
            </a:r>
          </a:p>
          <a:p>
            <a:r>
              <a:rPr lang="en-US" dirty="0"/>
              <a:t>Synthesis: It is a design flow step that maps VHDL/Verilog code to technology dependent netlist. It is a file format that describes the components, connectivity, placement and routing of an electronic circuit. It analyses the code and finds a way to implement the logic with primitives available on the target FPGA.</a:t>
            </a:r>
          </a:p>
        </p:txBody>
      </p:sp>
    </p:spTree>
    <p:extLst>
      <p:ext uri="{BB962C8B-B14F-4D97-AF65-F5344CB8AC3E}">
        <p14:creationId xmlns:p14="http://schemas.microsoft.com/office/powerpoint/2010/main" val="375259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17E-83A1-BBBC-C8EF-71CC9ED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E96E-218E-78A3-3D03-F23B1C44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CPU, microcontroller, GPU, FPGA</a:t>
            </a:r>
          </a:p>
          <a:p>
            <a:r>
              <a:rPr lang="en-US" dirty="0"/>
              <a:t>FPGA architecture, logic cells (blocks), application domain</a:t>
            </a:r>
          </a:p>
          <a:p>
            <a:r>
              <a:rPr lang="en-US" dirty="0"/>
              <a:t>Programming FPGA</a:t>
            </a:r>
          </a:p>
          <a:p>
            <a:pPr lvl="1"/>
            <a:r>
              <a:rPr lang="en-US" dirty="0"/>
              <a:t>Simple code in VHDL, open-source tools</a:t>
            </a:r>
          </a:p>
          <a:p>
            <a:pPr lvl="1"/>
            <a:r>
              <a:rPr lang="en-US" dirty="0"/>
              <a:t>Simple code in Verilog, open-source tools</a:t>
            </a:r>
          </a:p>
          <a:p>
            <a:pPr lvl="1"/>
            <a:r>
              <a:rPr lang="en-US" dirty="0"/>
              <a:t>Waveform viewer </a:t>
            </a:r>
            <a:r>
              <a:rPr lang="en-US" dirty="0" err="1"/>
              <a:t>GTKWave</a:t>
            </a:r>
            <a:endParaRPr lang="en-US" dirty="0"/>
          </a:p>
          <a:p>
            <a:r>
              <a:rPr lang="en-US" dirty="0" err="1"/>
              <a:t>ModelSim</a:t>
            </a:r>
            <a:r>
              <a:rPr lang="en-US" dirty="0"/>
              <a:t> GUI for compiling, simulating code, and viewing waveforms</a:t>
            </a:r>
          </a:p>
          <a:p>
            <a:r>
              <a:rPr lang="en-US" dirty="0"/>
              <a:t>Simple code testbench</a:t>
            </a:r>
          </a:p>
          <a:p>
            <a:r>
              <a:rPr lang="en-US" dirty="0"/>
              <a:t>High Level Synthesis, </a:t>
            </a:r>
            <a:r>
              <a:rPr lang="en-US" dirty="0" err="1"/>
              <a:t>SystemC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13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74F9-AD17-2659-1102-C7957D14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CA85-9AEA-B018-E468-48F00282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ModelSim</a:t>
            </a:r>
            <a:r>
              <a:rPr lang="en-US" dirty="0"/>
              <a:t> is an easy to use graphical user interface that allows you to identify and debug both Verilog and VHDL code by Siemens.</a:t>
            </a:r>
          </a:p>
          <a:p>
            <a:r>
              <a:rPr lang="en-US" dirty="0"/>
              <a:t>It can also be used with </a:t>
            </a:r>
            <a:r>
              <a:rPr lang="en-US" dirty="0" err="1"/>
              <a:t>Matlab</a:t>
            </a:r>
            <a:r>
              <a:rPr lang="en-US" dirty="0"/>
              <a:t>/Simulink.</a:t>
            </a:r>
          </a:p>
          <a:p>
            <a:r>
              <a:rPr lang="en-US" dirty="0"/>
              <a:t>It is an environment for simulation but not for synthesis.</a:t>
            </a:r>
          </a:p>
        </p:txBody>
      </p:sp>
      <p:pic>
        <p:nvPicPr>
          <p:cNvPr id="5" name="Picture 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8102B052-118C-A603-FB00-DACA1640D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458" y="4069159"/>
            <a:ext cx="4800847" cy="271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2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8FE2-D296-63C0-8E80-DF70468F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B032-8B21-BADD-3B24-188DCD97A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Testbench is used in digital design to describe a test code which initializes the design under test (DUT).</a:t>
            </a:r>
          </a:p>
          <a:p>
            <a:r>
              <a:rPr lang="en-US" dirty="0"/>
              <a:t>Stimulates DUT inputs.</a:t>
            </a:r>
          </a:p>
          <a:p>
            <a:r>
              <a:rPr lang="en-US" dirty="0"/>
              <a:t>Catches DUT outputs.</a:t>
            </a:r>
          </a:p>
        </p:txBody>
      </p:sp>
      <p:pic>
        <p:nvPicPr>
          <p:cNvPr id="5" name="Picture 4" descr="A diagram of a test bench&#10;&#10;AI-generated content may be incorrect.">
            <a:extLst>
              <a:ext uri="{FF2B5EF4-FFF2-40B4-BE49-F238E27FC236}">
                <a16:creationId xmlns:a16="http://schemas.microsoft.com/office/drawing/2014/main" id="{D8138598-9D80-ECC8-A053-27F5F737B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02" y="4001294"/>
            <a:ext cx="5721644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7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F85E-D3C7-946C-2403-F313A6C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- Testbench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4EBAA03-8042-1F4A-6614-B8DA34E2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6" y="1546190"/>
            <a:ext cx="8659908" cy="5311810"/>
          </a:xfrm>
        </p:spPr>
      </p:pic>
    </p:spTree>
    <p:extLst>
      <p:ext uri="{BB962C8B-B14F-4D97-AF65-F5344CB8AC3E}">
        <p14:creationId xmlns:p14="http://schemas.microsoft.com/office/powerpoint/2010/main" val="115754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F19E-3B16-D338-8D1A-23112972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7C42-DD93-1C12-3D36-5F302CDF6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High level synthesis is a design process that takes an abstract behavioral specification of a digital system and finds a register-transfer level structure that realizes the given behavior.</a:t>
            </a:r>
          </a:p>
          <a:p>
            <a:r>
              <a:rPr lang="en-US" sz="2000" dirty="0"/>
              <a:t>Advantage: experienced programmers can develop code without special hardware knowledge.</a:t>
            </a:r>
          </a:p>
          <a:p>
            <a:r>
              <a:rPr lang="en-US" sz="2000" dirty="0"/>
              <a:t>Most common source inputs are based on standard languages.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4F0B14FF-A61C-0548-F6FB-DD9F8D03D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706" y="2967480"/>
            <a:ext cx="3151094" cy="352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4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D435-561A-F670-AE7A-494687DB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8FD7-A1AF-153E-3F62-327462DED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SystemC</a:t>
            </a:r>
            <a:r>
              <a:rPr lang="en-US" sz="2000" dirty="0"/>
              <a:t> is not a new language but C++ with set of C++ classes and macros which provide an event-driven simulation interface.</a:t>
            </a:r>
          </a:p>
          <a:p>
            <a:r>
              <a:rPr lang="en-US" sz="2000" dirty="0"/>
              <a:t>Approved by the IEEE Standards Association as IEEE 1666-2011.</a:t>
            </a:r>
          </a:p>
          <a:p>
            <a:r>
              <a:rPr lang="en-US" sz="2000" dirty="0"/>
              <a:t>Simulating event-driven processes that are described using C++ syntax.</a:t>
            </a:r>
          </a:p>
          <a:p>
            <a:r>
              <a:rPr lang="en-US" sz="2000" dirty="0"/>
              <a:t>Applied to system-level modeling, architectural exploration, performance modeling, software development, functional verification, and high-level synthesis.</a:t>
            </a:r>
          </a:p>
          <a:p>
            <a:r>
              <a:rPr lang="en-US" sz="2000" dirty="0"/>
              <a:t>It has semantic similarities to VHDL and Verilog.</a:t>
            </a: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8A52131-3944-901B-0047-BD81256BE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041" y="4860335"/>
            <a:ext cx="3518081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3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7DD3-87D1-D976-0D05-AA70AA19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SystemC</a:t>
            </a:r>
            <a:r>
              <a:rPr lang="en-US" dirty="0"/>
              <a:t> code</a:t>
            </a:r>
          </a:p>
        </p:txBody>
      </p:sp>
      <p:pic>
        <p:nvPicPr>
          <p:cNvPr id="5" name="Content Placeholder 4" descr="A computer code with text and words&#10;&#10;AI-generated content may be incorrect.">
            <a:extLst>
              <a:ext uri="{FF2B5EF4-FFF2-40B4-BE49-F238E27FC236}">
                <a16:creationId xmlns:a16="http://schemas.microsoft.com/office/drawing/2014/main" id="{F543C365-E5F6-5AA5-0050-EB93AF9C6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87" y="1395600"/>
            <a:ext cx="9536438" cy="5372754"/>
          </a:xfrm>
        </p:spPr>
      </p:pic>
    </p:spTree>
    <p:extLst>
      <p:ext uri="{BB962C8B-B14F-4D97-AF65-F5344CB8AC3E}">
        <p14:creationId xmlns:p14="http://schemas.microsoft.com/office/powerpoint/2010/main" val="126491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F10A-D70F-7D7E-C9EE-996C5C129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Installing, compiling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5A7B-A46A-00A5-3584-94D02D9F3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It is easy to install </a:t>
            </a:r>
            <a:r>
              <a:rPr lang="en-US" sz="2000" dirty="0" err="1"/>
              <a:t>SystemC</a:t>
            </a:r>
            <a:r>
              <a:rPr lang="en-US" sz="2000" dirty="0"/>
              <a:t> locally or there is a playground on the net to test it </a:t>
            </a:r>
            <a:r>
              <a:rPr lang="en-US" sz="2000" dirty="0">
                <a:hlinkClick r:id="rId2"/>
              </a:rPr>
              <a:t>https://www.edaplayground.com/</a:t>
            </a:r>
            <a:endParaRPr lang="en-US" sz="2000" dirty="0"/>
          </a:p>
          <a:p>
            <a:r>
              <a:rPr lang="en-US" sz="2000" dirty="0"/>
              <a:t>locally compiling and running like a C++ program</a:t>
            </a:r>
          </a:p>
          <a:p>
            <a:r>
              <a:rPr lang="en-US" sz="2000" dirty="0"/>
              <a:t>g++ -I. -I /</a:t>
            </a:r>
            <a:r>
              <a:rPr lang="en-US" sz="2000" dirty="0" err="1"/>
              <a:t>usr</a:t>
            </a:r>
            <a:r>
              <a:rPr lang="en-US" sz="2000" dirty="0"/>
              <a:t>/local/systemc-2.3.3/include -L. -L/</a:t>
            </a:r>
            <a:r>
              <a:rPr lang="en-US" sz="2000" dirty="0" err="1"/>
              <a:t>usr</a:t>
            </a:r>
            <a:r>
              <a:rPr lang="en-US" sz="2000" dirty="0"/>
              <a:t>/local/systemc-2.3.3/lib-linux64 -</a:t>
            </a:r>
            <a:r>
              <a:rPr lang="en-US" sz="2000" dirty="0" err="1"/>
              <a:t>Wl</a:t>
            </a:r>
            <a:r>
              <a:rPr lang="en-US" sz="2000" dirty="0"/>
              <a:t>, -</a:t>
            </a:r>
            <a:r>
              <a:rPr lang="en-US" sz="2000" dirty="0" err="1"/>
              <a:t>rpath</a:t>
            </a:r>
            <a:r>
              <a:rPr lang="en-US" sz="2000" dirty="0"/>
              <a:t>=/</a:t>
            </a:r>
            <a:r>
              <a:rPr lang="en-US" sz="2000" dirty="0" err="1"/>
              <a:t>usr</a:t>
            </a:r>
            <a:r>
              <a:rPr lang="en-US" sz="2000" dirty="0"/>
              <a:t>/local/systemc-2.3.3/lib-linux64 -</a:t>
            </a:r>
            <a:r>
              <a:rPr lang="en-US" sz="2000" dirty="0" err="1"/>
              <a:t>lsystemc</a:t>
            </a:r>
            <a:r>
              <a:rPr lang="en-US" sz="2000" dirty="0"/>
              <a:t> -</a:t>
            </a:r>
            <a:r>
              <a:rPr lang="en-US" sz="2000" dirty="0" err="1"/>
              <a:t>lm</a:t>
            </a:r>
            <a:r>
              <a:rPr lang="en-US" sz="2000" dirty="0"/>
              <a:t> -o hello hello.cpp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7D8D56-7973-2503-A180-FF7FC53C0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72" y="3527745"/>
            <a:ext cx="6906280" cy="32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B96C-A6C8-A140-8B87-CB700135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FE74-2F8D-777F-8CED-8DC0D94F3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CPU is a computer unit tasked with processing activities</a:t>
            </a:r>
          </a:p>
          <a:p>
            <a:pPr lvl="1"/>
            <a:r>
              <a:rPr lang="en-US" dirty="0"/>
              <a:t>Register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Control unit</a:t>
            </a:r>
          </a:p>
          <a:p>
            <a:pPr lvl="1"/>
            <a:r>
              <a:rPr lang="en-US" dirty="0"/>
              <a:t>Timing</a:t>
            </a:r>
          </a:p>
          <a:p>
            <a:r>
              <a:rPr lang="en-US" dirty="0"/>
              <a:t>Main features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Width of data and address bus (8, 16, or 32 bits)</a:t>
            </a:r>
          </a:p>
          <a:p>
            <a:pPr lvl="1"/>
            <a:r>
              <a:rPr lang="en-US" dirty="0"/>
              <a:t>Set of instructions</a:t>
            </a:r>
          </a:p>
          <a:p>
            <a:pPr lvl="1"/>
            <a:r>
              <a:rPr lang="en-US" dirty="0"/>
              <a:t>Number of cores</a:t>
            </a:r>
          </a:p>
          <a:p>
            <a:r>
              <a:rPr lang="en-US" dirty="0"/>
              <a:t>Development limits</a:t>
            </a:r>
          </a:p>
          <a:p>
            <a:pPr lvl="1"/>
            <a:r>
              <a:rPr lang="en-US" dirty="0"/>
              <a:t>Heat generation</a:t>
            </a:r>
          </a:p>
          <a:p>
            <a:pPr lvl="1"/>
            <a:r>
              <a:rPr lang="en-US" dirty="0"/>
              <a:t>Width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Ideal for sequential algorithms</a:t>
            </a:r>
          </a:p>
        </p:txBody>
      </p:sp>
    </p:spTree>
    <p:extLst>
      <p:ext uri="{BB962C8B-B14F-4D97-AF65-F5344CB8AC3E}">
        <p14:creationId xmlns:p14="http://schemas.microsoft.com/office/powerpoint/2010/main" val="326148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51C5-00CF-D5B2-C6EE-51C90E58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6A51-0F00-EDB3-9AB7-E96EC3B2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microcontroller contains one or more CPUs, memory, and programmable I/O peripherals</a:t>
            </a:r>
          </a:p>
          <a:p>
            <a:r>
              <a:rPr lang="en-US" dirty="0"/>
              <a:t>Mostly used in automatically controlled devices and products</a:t>
            </a:r>
          </a:p>
          <a:p>
            <a:pPr lvl="1"/>
            <a:r>
              <a:rPr lang="en-US" dirty="0"/>
              <a:t>Engine control systems</a:t>
            </a:r>
          </a:p>
          <a:p>
            <a:pPr lvl="1"/>
            <a:r>
              <a:rPr lang="en-US" dirty="0"/>
              <a:t>Office machines</a:t>
            </a:r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Medical devices</a:t>
            </a:r>
          </a:p>
          <a:p>
            <a:pPr lvl="1"/>
            <a:r>
              <a:rPr lang="en-US" dirty="0"/>
              <a:t>Power tools</a:t>
            </a:r>
          </a:p>
          <a:p>
            <a:pPr lvl="1"/>
            <a:r>
              <a:rPr lang="en-US" dirty="0"/>
              <a:t>Toys</a:t>
            </a:r>
          </a:p>
          <a:p>
            <a:r>
              <a:rPr lang="en-US" dirty="0"/>
              <a:t>More practical for control tasks than CPU with separate memories and I/O devices.</a:t>
            </a:r>
          </a:p>
        </p:txBody>
      </p:sp>
    </p:spTree>
    <p:extLst>
      <p:ext uri="{BB962C8B-B14F-4D97-AF65-F5344CB8AC3E}">
        <p14:creationId xmlns:p14="http://schemas.microsoft.com/office/powerpoint/2010/main" val="158572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BB7A-7EF2-134C-CF13-FFDB9C97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CDC2-E0A3-8EE5-F49E-5EBA2D89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Graphics Processing Unit initially </a:t>
            </a:r>
            <a:r>
              <a:rPr lang="en-US" dirty="0" err="1"/>
              <a:t>initially</a:t>
            </a:r>
            <a:r>
              <a:rPr lang="en-US" dirty="0"/>
              <a:t> designed for computer graphics.</a:t>
            </a:r>
          </a:p>
          <a:p>
            <a:r>
              <a:rPr lang="en-US" dirty="0"/>
              <a:t>GPU are used for non-graphic applications in parallel problems/algorithms.</a:t>
            </a:r>
          </a:p>
          <a:p>
            <a:r>
              <a:rPr lang="en-US" dirty="0"/>
              <a:t>Ability to perform a huge number of parallel calculations effectively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r>
              <a:rPr lang="en-US" dirty="0"/>
              <a:t>cryptocurrency mining</a:t>
            </a:r>
          </a:p>
          <a:p>
            <a:r>
              <a:rPr lang="en-US" dirty="0"/>
              <a:t>Energy consumption is an important constraint.</a:t>
            </a:r>
          </a:p>
        </p:txBody>
      </p:sp>
    </p:spTree>
    <p:extLst>
      <p:ext uri="{BB962C8B-B14F-4D97-AF65-F5344CB8AC3E}">
        <p14:creationId xmlns:p14="http://schemas.microsoft.com/office/powerpoint/2010/main" val="40283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4E27-14DA-7A9C-04A0-CD99C591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D83F-5FC5-024A-5C95-CA96D03D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 Programmable Gate Array is a configurable integrated circuit that can be repeatedly programmed.</a:t>
            </a:r>
          </a:p>
          <a:p>
            <a:r>
              <a:rPr lang="en-US" dirty="0"/>
              <a:t>It consists of an array of programmable logic blocks with a connecting grid that can be configured to interconnect with other logic blocks (or logic cells).</a:t>
            </a:r>
          </a:p>
          <a:p>
            <a:r>
              <a:rPr lang="en-US" dirty="0"/>
              <a:t>FPGA configuration is generally written using a hardware description language (VHDL, Verilog).</a:t>
            </a:r>
          </a:p>
        </p:txBody>
      </p:sp>
      <p:pic>
        <p:nvPicPr>
          <p:cNvPr id="5" name="Picture 4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8F2A5449-28F1-5EAF-1586-A9F6D3D8E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002" y="4394073"/>
            <a:ext cx="3149762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C09A-E580-7B41-A245-677ECC08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manufacturers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4369-F5CC-CA4D-6B52-D16722DE8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AMD Xilinx</a:t>
            </a:r>
          </a:p>
          <a:p>
            <a:pPr lvl="1"/>
            <a:r>
              <a:rPr lang="en-US" dirty="0"/>
              <a:t>Xilinx: first company to produce FPGAs in 1985</a:t>
            </a:r>
          </a:p>
          <a:p>
            <a:pPr lvl="1"/>
            <a:r>
              <a:rPr lang="en-US" dirty="0"/>
              <a:t>About 55% market share</a:t>
            </a:r>
          </a:p>
          <a:p>
            <a:pPr lvl="1"/>
            <a:r>
              <a:rPr lang="en-US" dirty="0"/>
              <a:t>Bought by AMD in 2022</a:t>
            </a:r>
          </a:p>
          <a:p>
            <a:r>
              <a:rPr lang="en-US" dirty="0"/>
              <a:t>Intel FPGA (former Altera)</a:t>
            </a:r>
          </a:p>
          <a:p>
            <a:pPr lvl="1"/>
            <a:r>
              <a:rPr lang="en-US" dirty="0"/>
              <a:t>About 35% market share</a:t>
            </a:r>
          </a:p>
          <a:p>
            <a:r>
              <a:rPr lang="en-US" dirty="0"/>
              <a:t>Microchip (Microsemi, </a:t>
            </a:r>
            <a:r>
              <a:rPr lang="en-US" dirty="0" err="1"/>
              <a:t>Actel</a:t>
            </a:r>
            <a:r>
              <a:rPr lang="en-US" dirty="0"/>
              <a:t>)</a:t>
            </a:r>
          </a:p>
          <a:p>
            <a:r>
              <a:rPr lang="en-US" dirty="0"/>
              <a:t>Lattice Semiconductor</a:t>
            </a:r>
          </a:p>
        </p:txBody>
      </p:sp>
      <p:pic>
        <p:nvPicPr>
          <p:cNvPr id="5" name="Picture 4" descr="A group of logos on a white background&#10;&#10;AI-generated content may be incorrect.">
            <a:extLst>
              <a:ext uri="{FF2B5EF4-FFF2-40B4-BE49-F238E27FC236}">
                <a16:creationId xmlns:a16="http://schemas.microsoft.com/office/drawing/2014/main" id="{51B0CF0D-1DC4-68AA-3BE6-C74711AEA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06" y="1532677"/>
            <a:ext cx="2857647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7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E65D-1F4F-807E-A563-841729E9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F421-0B8C-AB04-A205-FDA18A76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Look-up tables + Flip-flops = any kind of digital electronics can be implemented</a:t>
            </a:r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EAC28682-5DDD-B73D-CEC0-1AB67443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5" y="2996133"/>
            <a:ext cx="9402530" cy="29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D07-3C09-3F62-E20C-5827362E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FPGA architecture</a:t>
            </a:r>
          </a:p>
        </p:txBody>
      </p:sp>
      <p:pic>
        <p:nvPicPr>
          <p:cNvPr id="5" name="Picture 4" descr="A diagram of a bank terminal&#10;&#10;AI-generated content may be incorrect.">
            <a:extLst>
              <a:ext uri="{FF2B5EF4-FFF2-40B4-BE49-F238E27FC236}">
                <a16:creationId xmlns:a16="http://schemas.microsoft.com/office/drawing/2014/main" id="{7599F937-7A65-D531-FB09-B78F40622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66" y="1351242"/>
            <a:ext cx="7878668" cy="53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6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1098</Words>
  <Application>Microsoft Office PowerPoint</Application>
  <PresentationFormat>Widescreen</PresentationFormat>
  <Paragraphs>135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FPGA Basics</vt:lpstr>
      <vt:lpstr>Contents</vt:lpstr>
      <vt:lpstr>CPU</vt:lpstr>
      <vt:lpstr>Microcontroller</vt:lpstr>
      <vt:lpstr>GPU</vt:lpstr>
      <vt:lpstr>FPGA</vt:lpstr>
      <vt:lpstr>Major manufacturers</vt:lpstr>
      <vt:lpstr>Principle</vt:lpstr>
      <vt:lpstr>Typical FPGA architecture</vt:lpstr>
      <vt:lpstr>PLB and Logic Cell</vt:lpstr>
      <vt:lpstr>FPGA Development Board</vt:lpstr>
      <vt:lpstr>FPGAs Applied in Domains</vt:lpstr>
      <vt:lpstr>Programming FPGAs</vt:lpstr>
      <vt:lpstr>Programming FPGAs</vt:lpstr>
      <vt:lpstr>Simple VHDL code</vt:lpstr>
      <vt:lpstr>Open-source tools for VHDL</vt:lpstr>
      <vt:lpstr>Simple Verilog code</vt:lpstr>
      <vt:lpstr>Open-source tools for Verilog</vt:lpstr>
      <vt:lpstr>Simulation / Synthesis</vt:lpstr>
      <vt:lpstr>ModelSim</vt:lpstr>
      <vt:lpstr>Testbench</vt:lpstr>
      <vt:lpstr>Simple code - Testbench</vt:lpstr>
      <vt:lpstr>High Level Synthesis</vt:lpstr>
      <vt:lpstr>SystemC</vt:lpstr>
      <vt:lpstr>Simple SystemC code</vt:lpstr>
      <vt:lpstr>Installing, compiling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Domonkos Varga (Nokia)</dc:creator>
  <cp:lastModifiedBy>Domonkos Varga (Nokia)</cp:lastModifiedBy>
  <cp:revision>24</cp:revision>
  <dcterms:created xsi:type="dcterms:W3CDTF">2025-02-25T19:29:55Z</dcterms:created>
  <dcterms:modified xsi:type="dcterms:W3CDTF">2025-03-04T09:49:28Z</dcterms:modified>
</cp:coreProperties>
</file>