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80" r:id="rId8"/>
    <p:sldId id="281" r:id="rId9"/>
    <p:sldId id="273" r:id="rId10"/>
    <p:sldId id="271" r:id="rId11"/>
    <p:sldId id="274" r:id="rId12"/>
    <p:sldId id="263" r:id="rId13"/>
    <p:sldId id="264" r:id="rId14"/>
    <p:sldId id="265" r:id="rId15"/>
    <p:sldId id="266" r:id="rId16"/>
    <p:sldId id="267" r:id="rId17"/>
    <p:sldId id="268" r:id="rId18"/>
    <p:sldId id="269" r:id="rId19"/>
    <p:sldId id="276" r:id="rId20"/>
    <p:sldId id="270" r:id="rId21"/>
    <p:sldId id="272" r:id="rId22"/>
    <p:sldId id="277" r:id="rId23"/>
    <p:sldId id="278" r:id="rId24"/>
  </p:sldIdLst>
  <p:sldSz cx="12192000" cy="6858000"/>
  <p:notesSz cx="7102475" cy="102314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ÍA DOLORES DE LEÓN ASCENSIÓN" initials="MA" lastIdx="1" clrIdx="0">
    <p:extLst>
      <p:ext uri="{19B8F6BF-5375-455C-9EA6-DF929625EA0E}">
        <p15:presenceInfo xmlns:p15="http://schemas.microsoft.com/office/powerpoint/2012/main" xmlns="" userId="S::mleoasc@gobiernodecanarias.org::03565286-d849-4c25-8cd8-06d2803e91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139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666FD-F152-1816-6457-8B806BEFC409}" v="10" dt="2021-09-28T19:06:15.137"/>
    <p1510:client id="{BDDC6A70-8BC3-4544-BB8B-5C7A6794DA8B}" v="2496" dt="2021-09-26T18:31:01.270"/>
    <p1510:client id="{C5FDB945-2F57-603E-8217-18B21981DC83}" v="2515" dt="2021-09-26T21:47:32.669"/>
    <p1510:client id="{EDFBEE5E-F681-509B-51BE-8B5AE9F102D1}" v="8" dt="2021-09-26T18:43:01.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020" autoAdjust="0"/>
    <p:restoredTop sz="82975" autoAdjust="0"/>
  </p:normalViewPr>
  <p:slideViewPr>
    <p:cSldViewPr snapToGrid="0">
      <p:cViewPr varScale="1">
        <p:scale>
          <a:sx n="60" d="100"/>
          <a:sy n="60" d="100"/>
        </p:scale>
        <p:origin x="-930"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ÍA DOLORES DE LEÓN ASCENSIÓN" userId="S::mleoasc@gobiernodecanarias.org::03565286-d849-4c25-8cd8-06d2803e91df" providerId="AD" clId="Web-{EDFBEE5E-F681-509B-51BE-8B5AE9F102D1}"/>
    <pc:docChg chg="modSld">
      <pc:chgData name="MARÍA DOLORES DE LEÓN ASCENSIÓN" userId="S::mleoasc@gobiernodecanarias.org::03565286-d849-4c25-8cd8-06d2803e91df" providerId="AD" clId="Web-{EDFBEE5E-F681-509B-51BE-8B5AE9F102D1}" dt="2021-09-26T18:44:48.441" v="184"/>
      <pc:docMkLst>
        <pc:docMk/>
      </pc:docMkLst>
      <pc:sldChg chg="modNotes">
        <pc:chgData name="MARÍA DOLORES DE LEÓN ASCENSIÓN" userId="S::mleoasc@gobiernodecanarias.org::03565286-d849-4c25-8cd8-06d2803e91df" providerId="AD" clId="Web-{EDFBEE5E-F681-509B-51BE-8B5AE9F102D1}" dt="2021-09-26T18:42:54.575" v="8"/>
        <pc:sldMkLst>
          <pc:docMk/>
          <pc:sldMk cId="454225076" sldId="257"/>
        </pc:sldMkLst>
      </pc:sldChg>
      <pc:sldChg chg="modSp addCm delCm modNotes">
        <pc:chgData name="MARÍA DOLORES DE LEÓN ASCENSIÓN" userId="S::mleoasc@gobiernodecanarias.org::03565286-d849-4c25-8cd8-06d2803e91df" providerId="AD" clId="Web-{EDFBEE5E-F681-509B-51BE-8B5AE9F102D1}" dt="2021-09-26T18:44:48.441" v="184"/>
        <pc:sldMkLst>
          <pc:docMk/>
          <pc:sldMk cId="4231837585" sldId="260"/>
        </pc:sldMkLst>
        <pc:spChg chg="mod">
          <ac:chgData name="MARÍA DOLORES DE LEÓN ASCENSIÓN" userId="S::mleoasc@gobiernodecanarias.org::03565286-d849-4c25-8cd8-06d2803e91df" providerId="AD" clId="Web-{EDFBEE5E-F681-509B-51BE-8B5AE9F102D1}" dt="2021-09-26T18:38:14.215" v="3" actId="20577"/>
          <ac:spMkLst>
            <pc:docMk/>
            <pc:sldMk cId="4231837585" sldId="260"/>
            <ac:spMk id="4" creationId="{8A37E355-EBFD-45AC-BA14-7DD16BE7F57F}"/>
          </ac:spMkLst>
        </pc:spChg>
      </pc:sldChg>
    </pc:docChg>
  </pc:docChgLst>
  <pc:docChgLst>
    <pc:chgData name="MARÍA DOLORES DE LEÓN ASCENSIÓN" userId="S::mleoasc@gobiernodecanarias.org::03565286-d849-4c25-8cd8-06d2803e91df" providerId="AD" clId="Web-{A3C666FD-F152-1816-6457-8B806BEFC409}"/>
    <pc:docChg chg="modSld">
      <pc:chgData name="MARÍA DOLORES DE LEÓN ASCENSIÓN" userId="S::mleoasc@gobiernodecanarias.org::03565286-d849-4c25-8cd8-06d2803e91df" providerId="AD" clId="Web-{A3C666FD-F152-1816-6457-8B806BEFC409}" dt="2021-09-28T19:06:09.715" v="9" actId="20577"/>
      <pc:docMkLst>
        <pc:docMk/>
      </pc:docMkLst>
      <pc:sldChg chg="modSp">
        <pc:chgData name="MARÍA DOLORES DE LEÓN ASCENSIÓN" userId="S::mleoasc@gobiernodecanarias.org::03565286-d849-4c25-8cd8-06d2803e91df" providerId="AD" clId="Web-{A3C666FD-F152-1816-6457-8B806BEFC409}" dt="2021-09-28T19:06:09.715" v="9" actId="20577"/>
        <pc:sldMkLst>
          <pc:docMk/>
          <pc:sldMk cId="3413001181" sldId="268"/>
        </pc:sldMkLst>
        <pc:spChg chg="mod">
          <ac:chgData name="MARÍA DOLORES DE LEÓN ASCENSIÓN" userId="S::mleoasc@gobiernodecanarias.org::03565286-d849-4c25-8cd8-06d2803e91df" providerId="AD" clId="Web-{A3C666FD-F152-1816-6457-8B806BEFC409}" dt="2021-09-28T19:06:09.715" v="9" actId="20577"/>
          <ac:spMkLst>
            <pc:docMk/>
            <pc:sldMk cId="3413001181" sldId="268"/>
            <ac:spMk id="3" creationId="{2FCC13EE-AD86-41CC-AB1E-9E7238C75DA8}"/>
          </ac:spMkLst>
        </pc:spChg>
      </pc:sldChg>
    </pc:docChg>
  </pc:docChgLst>
  <pc:docChgLst>
    <pc:chgData name="MARÍA DOLORES DE LEÓN ASCENSIÓN" userId="S::mleoasc@gobiernodecanarias.org::03565286-d849-4c25-8cd8-06d2803e91df" providerId="AD" clId="Web-{C5FDB945-2F57-603E-8217-18B21981DC83}"/>
    <pc:docChg chg="addSld delSld modSld sldOrd">
      <pc:chgData name="MARÍA DOLORES DE LEÓN ASCENSIÓN" userId="S::mleoasc@gobiernodecanarias.org::03565286-d849-4c25-8cd8-06d2803e91df" providerId="AD" clId="Web-{C5FDB945-2F57-603E-8217-18B21981DC83}" dt="2021-09-26T21:50:56.865" v="2434"/>
      <pc:docMkLst>
        <pc:docMk/>
      </pc:docMkLst>
      <pc:sldChg chg="modNotes">
        <pc:chgData name="MARÍA DOLORES DE LEÓN ASCENSIÓN" userId="S::mleoasc@gobiernodecanarias.org::03565286-d849-4c25-8cd8-06d2803e91df" providerId="AD" clId="Web-{C5FDB945-2F57-603E-8217-18B21981DC83}" dt="2021-09-26T21:49:45.784" v="2337"/>
        <pc:sldMkLst>
          <pc:docMk/>
          <pc:sldMk cId="2406273178" sldId="256"/>
        </pc:sldMkLst>
      </pc:sldChg>
      <pc:sldChg chg="addSp modSp modNotes">
        <pc:chgData name="MARÍA DOLORES DE LEÓN ASCENSIÓN" userId="S::mleoasc@gobiernodecanarias.org::03565286-d849-4c25-8cd8-06d2803e91df" providerId="AD" clId="Web-{C5FDB945-2F57-603E-8217-18B21981DC83}" dt="2021-09-26T20:40:04.516" v="1595" actId="20577"/>
        <pc:sldMkLst>
          <pc:docMk/>
          <pc:sldMk cId="2863443431" sldId="261"/>
        </pc:sldMkLst>
        <pc:spChg chg="mod">
          <ac:chgData name="MARÍA DOLORES DE LEÓN ASCENSIÓN" userId="S::mleoasc@gobiernodecanarias.org::03565286-d849-4c25-8cd8-06d2803e91df" providerId="AD" clId="Web-{C5FDB945-2F57-603E-8217-18B21981DC83}" dt="2021-09-26T19:00:40.163" v="21" actId="20577"/>
          <ac:spMkLst>
            <pc:docMk/>
            <pc:sldMk cId="2863443431" sldId="261"/>
            <ac:spMk id="2" creationId="{210AA6E4-097C-40C8-B937-77AD90DFC990}"/>
          </ac:spMkLst>
        </pc:spChg>
        <pc:spChg chg="mod">
          <ac:chgData name="MARÍA DOLORES DE LEÓN ASCENSIÓN" userId="S::mleoasc@gobiernodecanarias.org::03565286-d849-4c25-8cd8-06d2803e91df" providerId="AD" clId="Web-{C5FDB945-2F57-603E-8217-18B21981DC83}" dt="2021-09-26T20:40:04.516" v="1595" actId="20577"/>
          <ac:spMkLst>
            <pc:docMk/>
            <pc:sldMk cId="2863443431" sldId="261"/>
            <ac:spMk id="3" creationId="{2FCC13EE-AD86-41CC-AB1E-9E7238C75DA8}"/>
          </ac:spMkLst>
        </pc:spChg>
        <pc:picChg chg="add mod">
          <ac:chgData name="MARÍA DOLORES DE LEÓN ASCENSIÓN" userId="S::mleoasc@gobiernodecanarias.org::03565286-d849-4c25-8cd8-06d2803e91df" providerId="AD" clId="Web-{C5FDB945-2F57-603E-8217-18B21981DC83}" dt="2021-09-26T19:15:28.620" v="616" actId="14100"/>
          <ac:picMkLst>
            <pc:docMk/>
            <pc:sldMk cId="2863443431" sldId="261"/>
            <ac:picMk id="4" creationId="{8C7ABCF5-BAD5-4CB6-B3E1-8CADA4F804D2}"/>
          </ac:picMkLst>
        </pc:picChg>
      </pc:sldChg>
      <pc:sldChg chg="new del">
        <pc:chgData name="MARÍA DOLORES DE LEÓN ASCENSIÓN" userId="S::mleoasc@gobiernodecanarias.org::03565286-d849-4c25-8cd8-06d2803e91df" providerId="AD" clId="Web-{C5FDB945-2F57-603E-8217-18B21981DC83}" dt="2021-09-26T19:06:23.135" v="342"/>
        <pc:sldMkLst>
          <pc:docMk/>
          <pc:sldMk cId="2973350657" sldId="262"/>
        </pc:sldMkLst>
      </pc:sldChg>
      <pc:sldChg chg="addSp delSp modSp new del">
        <pc:chgData name="MARÍA DOLORES DE LEÓN ASCENSIÓN" userId="S::mleoasc@gobiernodecanarias.org::03565286-d849-4c25-8cd8-06d2803e91df" providerId="AD" clId="Web-{C5FDB945-2F57-603E-8217-18B21981DC83}" dt="2021-09-26T19:15:35.573" v="617"/>
        <pc:sldMkLst>
          <pc:docMk/>
          <pc:sldMk cId="4060860546" sldId="262"/>
        </pc:sldMkLst>
        <pc:picChg chg="add del mod">
          <ac:chgData name="MARÍA DOLORES DE LEÓN ASCENSIÓN" userId="S::mleoasc@gobiernodecanarias.org::03565286-d849-4c25-8cd8-06d2803e91df" providerId="AD" clId="Web-{C5FDB945-2F57-603E-8217-18B21981DC83}" dt="2021-09-26T19:09:29.553" v="348"/>
          <ac:picMkLst>
            <pc:docMk/>
            <pc:sldMk cId="4060860546" sldId="262"/>
            <ac:picMk id="2" creationId="{7BE83B38-03F9-49F8-8926-B7201FE05754}"/>
          </ac:picMkLst>
        </pc:picChg>
        <pc:picChg chg="add mod">
          <ac:chgData name="MARÍA DOLORES DE LEÓN ASCENSIÓN" userId="S::mleoasc@gobiernodecanarias.org::03565286-d849-4c25-8cd8-06d2803e91df" providerId="AD" clId="Web-{C5FDB945-2F57-603E-8217-18B21981DC83}" dt="2021-09-26T19:09:45.726" v="355" actId="1076"/>
          <ac:picMkLst>
            <pc:docMk/>
            <pc:sldMk cId="4060860546" sldId="262"/>
            <ac:picMk id="3" creationId="{891F9D72-0D88-42DE-83B2-904382FA41C8}"/>
          </ac:picMkLst>
        </pc:picChg>
      </pc:sldChg>
      <pc:sldChg chg="addSp delSp modSp add mod replId setBg modNotes">
        <pc:chgData name="MARÍA DOLORES DE LEÓN ASCENSIÓN" userId="S::mleoasc@gobiernodecanarias.org::03565286-d849-4c25-8cd8-06d2803e91df" providerId="AD" clId="Web-{C5FDB945-2F57-603E-8217-18B21981DC83}" dt="2021-09-26T20:04:38.679" v="1000"/>
        <pc:sldMkLst>
          <pc:docMk/>
          <pc:sldMk cId="2595019900" sldId="263"/>
        </pc:sldMkLst>
        <pc:spChg chg="mod">
          <ac:chgData name="MARÍA DOLORES DE LEÓN ASCENSIÓN" userId="S::mleoasc@gobiernodecanarias.org::03565286-d849-4c25-8cd8-06d2803e91df" providerId="AD" clId="Web-{C5FDB945-2F57-603E-8217-18B21981DC83}" dt="2021-09-26T19:20:34.027" v="843"/>
          <ac:spMkLst>
            <pc:docMk/>
            <pc:sldMk cId="2595019900" sldId="263"/>
            <ac:spMk id="2" creationId="{210AA6E4-097C-40C8-B937-77AD90DFC990}"/>
          </ac:spMkLst>
        </pc:spChg>
        <pc:spChg chg="mod">
          <ac:chgData name="MARÍA DOLORES DE LEÓN ASCENSIÓN" userId="S::mleoasc@gobiernodecanarias.org::03565286-d849-4c25-8cd8-06d2803e91df" providerId="AD" clId="Web-{C5FDB945-2F57-603E-8217-18B21981DC83}" dt="2021-09-26T19:20:34.027" v="843"/>
          <ac:spMkLst>
            <pc:docMk/>
            <pc:sldMk cId="2595019900" sldId="263"/>
            <ac:spMk id="3" creationId="{2FCC13EE-AD86-41CC-AB1E-9E7238C75DA8}"/>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8" creationId="{1B15ED52-F352-441B-82BF-E0EA34836D08}"/>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10" creationId="{3B2E3793-BFE6-45A2-9B7B-E18844431C99}"/>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12" creationId="{BC4C4868-CB8F-4AF9-9CDB-8108F2C19B67}"/>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14" creationId="{375E0459-6403-40CD-989D-56A4407CA12E}"/>
          </ac:spMkLst>
        </pc:spChg>
        <pc:spChg chg="add del">
          <ac:chgData name="MARÍA DOLORES DE LEÓN ASCENSIÓN" userId="S::mleoasc@gobiernodecanarias.org::03565286-d849-4c25-8cd8-06d2803e91df" providerId="AD" clId="Web-{C5FDB945-2F57-603E-8217-18B21981DC83}" dt="2021-09-26T19:20:34.027" v="843"/>
          <ac:spMkLst>
            <pc:docMk/>
            <pc:sldMk cId="2595019900" sldId="263"/>
            <ac:spMk id="16" creationId="{53E5B1A8-3AC9-4BD1-9BBC-78CA94F2D1BA}"/>
          </ac:spMkLst>
        </pc:spChg>
      </pc:sldChg>
      <pc:sldChg chg="addSp delSp modSp new">
        <pc:chgData name="MARÍA DOLORES DE LEÓN ASCENSIÓN" userId="S::mleoasc@gobiernodecanarias.org::03565286-d849-4c25-8cd8-06d2803e91df" providerId="AD" clId="Web-{C5FDB945-2F57-603E-8217-18B21981DC83}" dt="2021-09-26T19:28:22.068" v="972" actId="14100"/>
        <pc:sldMkLst>
          <pc:docMk/>
          <pc:sldMk cId="2257894113" sldId="264"/>
        </pc:sldMkLst>
        <pc:spChg chg="add mod">
          <ac:chgData name="MARÍA DOLORES DE LEÓN ASCENSIÓN" userId="S::mleoasc@gobiernodecanarias.org::03565286-d849-4c25-8cd8-06d2803e91df" providerId="AD" clId="Web-{C5FDB945-2F57-603E-8217-18B21981DC83}" dt="2021-09-26T19:25:57.368" v="968" actId="20577"/>
          <ac:spMkLst>
            <pc:docMk/>
            <pc:sldMk cId="2257894113" sldId="264"/>
            <ac:spMk id="3" creationId="{8BA3E263-0E57-4C7F-9433-8DC366CC73E9}"/>
          </ac:spMkLst>
        </pc:spChg>
        <pc:picChg chg="add del mod">
          <ac:chgData name="MARÍA DOLORES DE LEÓN ASCENSIÓN" userId="S::mleoasc@gobiernodecanarias.org::03565286-d849-4c25-8cd8-06d2803e91df" providerId="AD" clId="Web-{C5FDB945-2F57-603E-8217-18B21981DC83}" dt="2021-09-26T19:28:16.990" v="969"/>
          <ac:picMkLst>
            <pc:docMk/>
            <pc:sldMk cId="2257894113" sldId="264"/>
            <ac:picMk id="2" creationId="{AB98E03E-5B78-4065-B723-8EEC9207F0C1}"/>
          </ac:picMkLst>
        </pc:picChg>
        <pc:picChg chg="add mod">
          <ac:chgData name="MARÍA DOLORES DE LEÓN ASCENSIÓN" userId="S::mleoasc@gobiernodecanarias.org::03565286-d849-4c25-8cd8-06d2803e91df" providerId="AD" clId="Web-{C5FDB945-2F57-603E-8217-18B21981DC83}" dt="2021-09-26T19:28:22.068" v="972" actId="14100"/>
          <ac:picMkLst>
            <pc:docMk/>
            <pc:sldMk cId="2257894113" sldId="264"/>
            <ac:picMk id="4" creationId="{C1CBB287-B061-4F34-AF03-469935038977}"/>
          </ac:picMkLst>
        </pc:picChg>
      </pc:sldChg>
      <pc:sldChg chg="addSp modSp new">
        <pc:chgData name="MARÍA DOLORES DE LEÓN ASCENSIÓN" userId="S::mleoasc@gobiernodecanarias.org::03565286-d849-4c25-8cd8-06d2803e91df" providerId="AD" clId="Web-{C5FDB945-2F57-603E-8217-18B21981DC83}" dt="2021-09-26T20:36:36.602" v="1417" actId="20577"/>
        <pc:sldMkLst>
          <pc:docMk/>
          <pc:sldMk cId="3338928552" sldId="265"/>
        </pc:sldMkLst>
        <pc:spChg chg="add mod">
          <ac:chgData name="MARÍA DOLORES DE LEÓN ASCENSIÓN" userId="S::mleoasc@gobiernodecanarias.org::03565286-d849-4c25-8cd8-06d2803e91df" providerId="AD" clId="Web-{C5FDB945-2F57-603E-8217-18B21981DC83}" dt="2021-09-26T20:36:36.602" v="1417" actId="20577"/>
          <ac:spMkLst>
            <pc:docMk/>
            <pc:sldMk cId="3338928552" sldId="265"/>
            <ac:spMk id="2" creationId="{1D6D4CA8-82E8-4E0E-9B5D-B66E1C93A4FF}"/>
          </ac:spMkLst>
        </pc:spChg>
      </pc:sldChg>
      <pc:sldChg chg="modSp add ord replId modNotes">
        <pc:chgData name="MARÍA DOLORES DE LEÓN ASCENSIÓN" userId="S::mleoasc@gobiernodecanarias.org::03565286-d849-4c25-8cd8-06d2803e91df" providerId="AD" clId="Web-{C5FDB945-2F57-603E-8217-18B21981DC83}" dt="2021-09-26T20:38:22.808" v="1541"/>
        <pc:sldMkLst>
          <pc:docMk/>
          <pc:sldMk cId="2349376841" sldId="266"/>
        </pc:sldMkLst>
        <pc:spChg chg="mod">
          <ac:chgData name="MARÍA DOLORES DE LEÓN ASCENSIÓN" userId="S::mleoasc@gobiernodecanarias.org::03565286-d849-4c25-8cd8-06d2803e91df" providerId="AD" clId="Web-{C5FDB945-2F57-603E-8217-18B21981DC83}" dt="2021-09-26T20:32:05.924" v="1385" actId="20577"/>
          <ac:spMkLst>
            <pc:docMk/>
            <pc:sldMk cId="2349376841" sldId="266"/>
            <ac:spMk id="3" creationId="{2FCC13EE-AD86-41CC-AB1E-9E7238C75DA8}"/>
          </ac:spMkLst>
        </pc:spChg>
      </pc:sldChg>
      <pc:sldChg chg="modSp add replId modNotes">
        <pc:chgData name="MARÍA DOLORES DE LEÓN ASCENSIÓN" userId="S::mleoasc@gobiernodecanarias.org::03565286-d849-4c25-8cd8-06d2803e91df" providerId="AD" clId="Web-{C5FDB945-2F57-603E-8217-18B21981DC83}" dt="2021-09-26T21:04:36.769" v="1959"/>
        <pc:sldMkLst>
          <pc:docMk/>
          <pc:sldMk cId="2319436763" sldId="267"/>
        </pc:sldMkLst>
        <pc:spChg chg="mod">
          <ac:chgData name="MARÍA DOLORES DE LEÓN ASCENSIÓN" userId="S::mleoasc@gobiernodecanarias.org::03565286-d849-4c25-8cd8-06d2803e91df" providerId="AD" clId="Web-{C5FDB945-2F57-603E-8217-18B21981DC83}" dt="2021-09-26T20:56:01.367" v="1857" actId="20577"/>
          <ac:spMkLst>
            <pc:docMk/>
            <pc:sldMk cId="2319436763" sldId="267"/>
            <ac:spMk id="3" creationId="{2FCC13EE-AD86-41CC-AB1E-9E7238C75DA8}"/>
          </ac:spMkLst>
        </pc:spChg>
      </pc:sldChg>
      <pc:sldChg chg="modSp add replId modNotes">
        <pc:chgData name="MARÍA DOLORES DE LEÓN ASCENSIÓN" userId="S::mleoasc@gobiernodecanarias.org::03565286-d849-4c25-8cd8-06d2803e91df" providerId="AD" clId="Web-{C5FDB945-2F57-603E-8217-18B21981DC83}" dt="2021-09-26T21:43:59.504" v="2185" actId="20577"/>
        <pc:sldMkLst>
          <pc:docMk/>
          <pc:sldMk cId="3413001181" sldId="268"/>
        </pc:sldMkLst>
        <pc:spChg chg="mod">
          <ac:chgData name="MARÍA DOLORES DE LEÓN ASCENSIÓN" userId="S::mleoasc@gobiernodecanarias.org::03565286-d849-4c25-8cd8-06d2803e91df" providerId="AD" clId="Web-{C5FDB945-2F57-603E-8217-18B21981DC83}" dt="2021-09-26T21:43:59.504" v="2185" actId="20577"/>
          <ac:spMkLst>
            <pc:docMk/>
            <pc:sldMk cId="3413001181" sldId="268"/>
            <ac:spMk id="3" creationId="{2FCC13EE-AD86-41CC-AB1E-9E7238C75DA8}"/>
          </ac:spMkLst>
        </pc:spChg>
      </pc:sldChg>
      <pc:sldChg chg="modSp add replId">
        <pc:chgData name="MARÍA DOLORES DE LEÓN ASCENSIÓN" userId="S::mleoasc@gobiernodecanarias.org::03565286-d849-4c25-8cd8-06d2803e91df" providerId="AD" clId="Web-{C5FDB945-2F57-603E-8217-18B21981DC83}" dt="2021-09-26T21:23:56.271" v="2170" actId="20577"/>
        <pc:sldMkLst>
          <pc:docMk/>
          <pc:sldMk cId="1446194954" sldId="269"/>
        </pc:sldMkLst>
        <pc:spChg chg="mod">
          <ac:chgData name="MARÍA DOLORES DE LEÓN ASCENSIÓN" userId="S::mleoasc@gobiernodecanarias.org::03565286-d849-4c25-8cd8-06d2803e91df" providerId="AD" clId="Web-{C5FDB945-2F57-603E-8217-18B21981DC83}" dt="2021-09-26T21:23:56.271" v="2170" actId="20577"/>
          <ac:spMkLst>
            <pc:docMk/>
            <pc:sldMk cId="1446194954" sldId="269"/>
            <ac:spMk id="3" creationId="{2FCC13EE-AD86-41CC-AB1E-9E7238C75DA8}"/>
          </ac:spMkLst>
        </pc:spChg>
      </pc:sldChg>
      <pc:sldChg chg="addSp delSp modSp new modNotes">
        <pc:chgData name="MARÍA DOLORES DE LEÓN ASCENSIÓN" userId="S::mleoasc@gobiernodecanarias.org::03565286-d849-4c25-8cd8-06d2803e91df" providerId="AD" clId="Web-{C5FDB945-2F57-603E-8217-18B21981DC83}" dt="2021-09-26T21:50:56.865" v="2434"/>
        <pc:sldMkLst>
          <pc:docMk/>
          <pc:sldMk cId="4278548096" sldId="270"/>
        </pc:sldMkLst>
        <pc:spChg chg="add del mod">
          <ac:chgData name="MARÍA DOLORES DE LEÓN ASCENSIÓN" userId="S::mleoasc@gobiernodecanarias.org::03565286-d849-4c25-8cd8-06d2803e91df" providerId="AD" clId="Web-{C5FDB945-2F57-603E-8217-18B21981DC83}" dt="2021-09-26T21:25:26.273" v="2175"/>
          <ac:spMkLst>
            <pc:docMk/>
            <pc:sldMk cId="4278548096" sldId="270"/>
            <ac:spMk id="2" creationId="{1E66EF02-EDEE-4F92-836E-3DDA3FA58244}"/>
          </ac:spMkLst>
        </pc:spChg>
        <pc:spChg chg="add mod">
          <ac:chgData name="MARÍA DOLORES DE LEÓN ASCENSIÓN" userId="S::mleoasc@gobiernodecanarias.org::03565286-d849-4c25-8cd8-06d2803e91df" providerId="AD" clId="Web-{C5FDB945-2F57-603E-8217-18B21981DC83}" dt="2021-09-26T21:46:18.198" v="2263" actId="20577"/>
          <ac:spMkLst>
            <pc:docMk/>
            <pc:sldMk cId="4278548096" sldId="270"/>
            <ac:spMk id="2" creationId="{3FB0134F-E6D4-4376-81C0-B46A29D5E421}"/>
          </ac:spMkLst>
        </pc:spChg>
        <pc:picChg chg="add mod">
          <ac:chgData name="MARÍA DOLORES DE LEÓN ASCENSIÓN" userId="S::mleoasc@gobiernodecanarias.org::03565286-d849-4c25-8cd8-06d2803e91df" providerId="AD" clId="Web-{C5FDB945-2F57-603E-8217-18B21981DC83}" dt="2021-09-26T21:47:29.310" v="2269" actId="1076"/>
          <ac:picMkLst>
            <pc:docMk/>
            <pc:sldMk cId="4278548096" sldId="270"/>
            <ac:picMk id="3" creationId="{C8BC0C0F-D358-4BBA-943E-0D0E1DED3777}"/>
          </ac:picMkLst>
        </pc:picChg>
        <pc:picChg chg="add mod">
          <ac:chgData name="MARÍA DOLORES DE LEÓN ASCENSIÓN" userId="S::mleoasc@gobiernodecanarias.org::03565286-d849-4c25-8cd8-06d2803e91df" providerId="AD" clId="Web-{C5FDB945-2F57-603E-8217-18B21981DC83}" dt="2021-09-26T21:26:32.993" v="2183" actId="1076"/>
          <ac:picMkLst>
            <pc:docMk/>
            <pc:sldMk cId="4278548096" sldId="270"/>
            <ac:picMk id="4" creationId="{06531C4C-4C2F-496F-A8C1-22E3E99732C0}"/>
          </ac:picMkLst>
        </pc:picChg>
        <pc:picChg chg="add mod">
          <ac:chgData name="MARÍA DOLORES DE LEÓN ASCENSIÓN" userId="S::mleoasc@gobiernodecanarias.org::03565286-d849-4c25-8cd8-06d2803e91df" providerId="AD" clId="Web-{C5FDB945-2F57-603E-8217-18B21981DC83}" dt="2021-09-26T21:47:32.669" v="2270" actId="1076"/>
          <ac:picMkLst>
            <pc:docMk/>
            <pc:sldMk cId="4278548096" sldId="270"/>
            <ac:picMk id="5" creationId="{A4E4FE69-CCF2-4554-8B25-F7B95ABF196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B8C02-D706-4334-A7AD-4B0ECB497CD2}" type="doc">
      <dgm:prSet loTypeId="urn:microsoft.com/office/officeart/2005/8/layout/default#1" loCatId="list" qsTypeId="urn:microsoft.com/office/officeart/2005/8/quickstyle/simple1" qsCatId="simple" csTypeId="urn:microsoft.com/office/officeart/2005/8/colors/colorful1#1" csCatId="colorful"/>
      <dgm:spPr/>
      <dgm:t>
        <a:bodyPr/>
        <a:lstStyle/>
        <a:p>
          <a:endParaRPr lang="en-US"/>
        </a:p>
      </dgm:t>
    </dgm:pt>
    <dgm:pt modelId="{9D1C15A5-CA47-4F17-BD6A-6B31FE251867}">
      <dgm:prSet/>
      <dgm:spPr/>
      <dgm:t>
        <a:bodyPr/>
        <a:lstStyle/>
        <a:p>
          <a:r>
            <a:rPr lang="es-ES"/>
            <a:t>Se han utilizado herramientas gráficas para representar el diseño lógico.</a:t>
          </a:r>
          <a:endParaRPr lang="en-US"/>
        </a:p>
      </dgm:t>
    </dgm:pt>
    <dgm:pt modelId="{4CF22FD5-E234-459D-913A-C3B12839B401}" type="parTrans" cxnId="{C9B51DFD-5939-4A4A-B82F-72417D5A3280}">
      <dgm:prSet/>
      <dgm:spPr/>
      <dgm:t>
        <a:bodyPr/>
        <a:lstStyle/>
        <a:p>
          <a:endParaRPr lang="en-US"/>
        </a:p>
      </dgm:t>
    </dgm:pt>
    <dgm:pt modelId="{094BB95F-F55B-4753-83B7-D1DC97E3718F}" type="sibTrans" cxnId="{C9B51DFD-5939-4A4A-B82F-72417D5A3280}">
      <dgm:prSet/>
      <dgm:spPr/>
      <dgm:t>
        <a:bodyPr/>
        <a:lstStyle/>
        <a:p>
          <a:endParaRPr lang="en-US"/>
        </a:p>
      </dgm:t>
    </dgm:pt>
    <dgm:pt modelId="{438B210D-1A58-4279-B1EB-A48E21C6D480}">
      <dgm:prSet/>
      <dgm:spPr/>
      <dgm:t>
        <a:bodyPr/>
        <a:lstStyle/>
        <a:p>
          <a:r>
            <a:rPr lang="es-ES"/>
            <a:t>Se han identificado las tablas del diseño lógico.</a:t>
          </a:r>
          <a:endParaRPr lang="en-US"/>
        </a:p>
      </dgm:t>
    </dgm:pt>
    <dgm:pt modelId="{5424CEE5-0B8A-46A7-8726-F35A0D866ECA}" type="parTrans" cxnId="{CC85B67E-6132-4CC9-8F1A-9B946FF1139E}">
      <dgm:prSet/>
      <dgm:spPr/>
      <dgm:t>
        <a:bodyPr/>
        <a:lstStyle/>
        <a:p>
          <a:endParaRPr lang="en-US"/>
        </a:p>
      </dgm:t>
    </dgm:pt>
    <dgm:pt modelId="{2348335A-B1DF-4C9B-9047-5355A91C216A}" type="sibTrans" cxnId="{CC85B67E-6132-4CC9-8F1A-9B946FF1139E}">
      <dgm:prSet/>
      <dgm:spPr/>
      <dgm:t>
        <a:bodyPr/>
        <a:lstStyle/>
        <a:p>
          <a:endParaRPr lang="en-US"/>
        </a:p>
      </dgm:t>
    </dgm:pt>
    <dgm:pt modelId="{A26D12AC-01AA-44FE-93C9-8642056FD352}">
      <dgm:prSet/>
      <dgm:spPr/>
      <dgm:t>
        <a:bodyPr/>
        <a:lstStyle/>
        <a:p>
          <a:r>
            <a:rPr lang="es-ES"/>
            <a:t>Se han identificado los campos que forman parte de las tablas del diseño lógico.</a:t>
          </a:r>
          <a:endParaRPr lang="en-US"/>
        </a:p>
      </dgm:t>
    </dgm:pt>
    <dgm:pt modelId="{EC912D5C-FD68-41AD-8CF2-60FD1B56383B}" type="parTrans" cxnId="{F3FAFF2A-6154-4A70-B517-BA3404877A5C}">
      <dgm:prSet/>
      <dgm:spPr/>
      <dgm:t>
        <a:bodyPr/>
        <a:lstStyle/>
        <a:p>
          <a:endParaRPr lang="en-US"/>
        </a:p>
      </dgm:t>
    </dgm:pt>
    <dgm:pt modelId="{99502CAC-8160-4F48-B5A6-A8D03BDAC016}" type="sibTrans" cxnId="{F3FAFF2A-6154-4A70-B517-BA3404877A5C}">
      <dgm:prSet/>
      <dgm:spPr/>
      <dgm:t>
        <a:bodyPr/>
        <a:lstStyle/>
        <a:p>
          <a:endParaRPr lang="en-US"/>
        </a:p>
      </dgm:t>
    </dgm:pt>
    <dgm:pt modelId="{88238886-EA8A-449A-A7A0-6C56BB3783E3}">
      <dgm:prSet/>
      <dgm:spPr/>
      <dgm:t>
        <a:bodyPr/>
        <a:lstStyle/>
        <a:p>
          <a:r>
            <a:rPr lang="es-ES"/>
            <a:t>Se han analizado las relaciones entre las tablas del diseño lógico.</a:t>
          </a:r>
          <a:endParaRPr lang="en-US"/>
        </a:p>
      </dgm:t>
    </dgm:pt>
    <dgm:pt modelId="{2F93E05F-2DBE-4FCD-BC8A-065F19C66D6A}" type="parTrans" cxnId="{00265E1D-9AF9-4997-BE96-7F5C91EBFCDB}">
      <dgm:prSet/>
      <dgm:spPr/>
      <dgm:t>
        <a:bodyPr/>
        <a:lstStyle/>
        <a:p>
          <a:endParaRPr lang="en-US"/>
        </a:p>
      </dgm:t>
    </dgm:pt>
    <dgm:pt modelId="{1A5592A4-9FFA-4287-AB7E-F57A1A938BC9}" type="sibTrans" cxnId="{00265E1D-9AF9-4997-BE96-7F5C91EBFCDB}">
      <dgm:prSet/>
      <dgm:spPr/>
      <dgm:t>
        <a:bodyPr/>
        <a:lstStyle/>
        <a:p>
          <a:endParaRPr lang="en-US"/>
        </a:p>
      </dgm:t>
    </dgm:pt>
    <dgm:pt modelId="{B56EB49C-48B4-4502-9259-1C7028B17AD3}">
      <dgm:prSet/>
      <dgm:spPr/>
      <dgm:t>
        <a:bodyPr/>
        <a:lstStyle/>
        <a:p>
          <a:r>
            <a:rPr lang="es-ES"/>
            <a:t>Se han identificado los campos clave</a:t>
          </a:r>
          <a:endParaRPr lang="en-US"/>
        </a:p>
      </dgm:t>
    </dgm:pt>
    <dgm:pt modelId="{01B0775B-FEDE-46EE-8F0F-5D1FFA337A66}" type="parTrans" cxnId="{B87A9998-33F8-4B44-AE7A-60945C014738}">
      <dgm:prSet/>
      <dgm:spPr/>
      <dgm:t>
        <a:bodyPr/>
        <a:lstStyle/>
        <a:p>
          <a:endParaRPr lang="en-US"/>
        </a:p>
      </dgm:t>
    </dgm:pt>
    <dgm:pt modelId="{C6F1936E-B21F-467D-A46B-132D224D87E6}" type="sibTrans" cxnId="{B87A9998-33F8-4B44-AE7A-60945C014738}">
      <dgm:prSet/>
      <dgm:spPr/>
      <dgm:t>
        <a:bodyPr/>
        <a:lstStyle/>
        <a:p>
          <a:endParaRPr lang="en-US"/>
        </a:p>
      </dgm:t>
    </dgm:pt>
    <dgm:pt modelId="{BB90FA4C-F874-47ED-A917-66C28F3CAAC4}" type="pres">
      <dgm:prSet presAssocID="{8F8B8C02-D706-4334-A7AD-4B0ECB497CD2}" presName="diagram" presStyleCnt="0">
        <dgm:presLayoutVars>
          <dgm:dir/>
          <dgm:resizeHandles val="exact"/>
        </dgm:presLayoutVars>
      </dgm:prSet>
      <dgm:spPr/>
      <dgm:t>
        <a:bodyPr/>
        <a:lstStyle/>
        <a:p>
          <a:endParaRPr lang="es-ES"/>
        </a:p>
      </dgm:t>
    </dgm:pt>
    <dgm:pt modelId="{81FB9091-0B32-4D4C-9EA4-79BDE322FCBC}" type="pres">
      <dgm:prSet presAssocID="{9D1C15A5-CA47-4F17-BD6A-6B31FE251867}" presName="node" presStyleLbl="node1" presStyleIdx="0" presStyleCnt="5">
        <dgm:presLayoutVars>
          <dgm:bulletEnabled val="1"/>
        </dgm:presLayoutVars>
      </dgm:prSet>
      <dgm:spPr/>
      <dgm:t>
        <a:bodyPr/>
        <a:lstStyle/>
        <a:p>
          <a:endParaRPr lang="es-ES"/>
        </a:p>
      </dgm:t>
    </dgm:pt>
    <dgm:pt modelId="{042AC096-B6E2-4D3C-9C66-0266E445FE48}" type="pres">
      <dgm:prSet presAssocID="{094BB95F-F55B-4753-83B7-D1DC97E3718F}" presName="sibTrans" presStyleCnt="0"/>
      <dgm:spPr/>
    </dgm:pt>
    <dgm:pt modelId="{58E4A27F-88C2-4884-A0E8-11AA446B8E44}" type="pres">
      <dgm:prSet presAssocID="{438B210D-1A58-4279-B1EB-A48E21C6D480}" presName="node" presStyleLbl="node1" presStyleIdx="1" presStyleCnt="5">
        <dgm:presLayoutVars>
          <dgm:bulletEnabled val="1"/>
        </dgm:presLayoutVars>
      </dgm:prSet>
      <dgm:spPr/>
      <dgm:t>
        <a:bodyPr/>
        <a:lstStyle/>
        <a:p>
          <a:endParaRPr lang="es-ES"/>
        </a:p>
      </dgm:t>
    </dgm:pt>
    <dgm:pt modelId="{07AB2A23-E5F3-4B6B-BB28-45F7B81D0A8A}" type="pres">
      <dgm:prSet presAssocID="{2348335A-B1DF-4C9B-9047-5355A91C216A}" presName="sibTrans" presStyleCnt="0"/>
      <dgm:spPr/>
    </dgm:pt>
    <dgm:pt modelId="{500C5F80-A18B-495C-9B97-4DE71A447D31}" type="pres">
      <dgm:prSet presAssocID="{A26D12AC-01AA-44FE-93C9-8642056FD352}" presName="node" presStyleLbl="node1" presStyleIdx="2" presStyleCnt="5">
        <dgm:presLayoutVars>
          <dgm:bulletEnabled val="1"/>
        </dgm:presLayoutVars>
      </dgm:prSet>
      <dgm:spPr/>
      <dgm:t>
        <a:bodyPr/>
        <a:lstStyle/>
        <a:p>
          <a:endParaRPr lang="es-ES"/>
        </a:p>
      </dgm:t>
    </dgm:pt>
    <dgm:pt modelId="{53AA631A-5436-4F15-8045-3EB98F09B993}" type="pres">
      <dgm:prSet presAssocID="{99502CAC-8160-4F48-B5A6-A8D03BDAC016}" presName="sibTrans" presStyleCnt="0"/>
      <dgm:spPr/>
    </dgm:pt>
    <dgm:pt modelId="{A0B34DDE-CDE4-4004-BE0A-C5DDF78B47FF}" type="pres">
      <dgm:prSet presAssocID="{88238886-EA8A-449A-A7A0-6C56BB3783E3}" presName="node" presStyleLbl="node1" presStyleIdx="3" presStyleCnt="5">
        <dgm:presLayoutVars>
          <dgm:bulletEnabled val="1"/>
        </dgm:presLayoutVars>
      </dgm:prSet>
      <dgm:spPr/>
      <dgm:t>
        <a:bodyPr/>
        <a:lstStyle/>
        <a:p>
          <a:endParaRPr lang="es-ES"/>
        </a:p>
      </dgm:t>
    </dgm:pt>
    <dgm:pt modelId="{F63C219D-B56A-4422-A3A8-37D8C772B199}" type="pres">
      <dgm:prSet presAssocID="{1A5592A4-9FFA-4287-AB7E-F57A1A938BC9}" presName="sibTrans" presStyleCnt="0"/>
      <dgm:spPr/>
    </dgm:pt>
    <dgm:pt modelId="{A6D89F5B-9BD6-4AB1-BC27-68CC348B768E}" type="pres">
      <dgm:prSet presAssocID="{B56EB49C-48B4-4502-9259-1C7028B17AD3}" presName="node" presStyleLbl="node1" presStyleIdx="4" presStyleCnt="5">
        <dgm:presLayoutVars>
          <dgm:bulletEnabled val="1"/>
        </dgm:presLayoutVars>
      </dgm:prSet>
      <dgm:spPr/>
      <dgm:t>
        <a:bodyPr/>
        <a:lstStyle/>
        <a:p>
          <a:endParaRPr lang="es-ES"/>
        </a:p>
      </dgm:t>
    </dgm:pt>
  </dgm:ptLst>
  <dgm:cxnLst>
    <dgm:cxn modelId="{EFB76F7B-2082-47B3-823C-2E0B02D10605}" type="presOf" srcId="{438B210D-1A58-4279-B1EB-A48E21C6D480}" destId="{58E4A27F-88C2-4884-A0E8-11AA446B8E44}" srcOrd="0" destOrd="0" presId="urn:microsoft.com/office/officeart/2005/8/layout/default#1"/>
    <dgm:cxn modelId="{937707A1-7DE5-4A86-A3F5-3392081C0E54}" type="presOf" srcId="{A26D12AC-01AA-44FE-93C9-8642056FD352}" destId="{500C5F80-A18B-495C-9B97-4DE71A447D31}" srcOrd="0" destOrd="0" presId="urn:microsoft.com/office/officeart/2005/8/layout/default#1"/>
    <dgm:cxn modelId="{F3FAFF2A-6154-4A70-B517-BA3404877A5C}" srcId="{8F8B8C02-D706-4334-A7AD-4B0ECB497CD2}" destId="{A26D12AC-01AA-44FE-93C9-8642056FD352}" srcOrd="2" destOrd="0" parTransId="{EC912D5C-FD68-41AD-8CF2-60FD1B56383B}" sibTransId="{99502CAC-8160-4F48-B5A6-A8D03BDAC016}"/>
    <dgm:cxn modelId="{B87A9998-33F8-4B44-AE7A-60945C014738}" srcId="{8F8B8C02-D706-4334-A7AD-4B0ECB497CD2}" destId="{B56EB49C-48B4-4502-9259-1C7028B17AD3}" srcOrd="4" destOrd="0" parTransId="{01B0775B-FEDE-46EE-8F0F-5D1FFA337A66}" sibTransId="{C6F1936E-B21F-467D-A46B-132D224D87E6}"/>
    <dgm:cxn modelId="{00265E1D-9AF9-4997-BE96-7F5C91EBFCDB}" srcId="{8F8B8C02-D706-4334-A7AD-4B0ECB497CD2}" destId="{88238886-EA8A-449A-A7A0-6C56BB3783E3}" srcOrd="3" destOrd="0" parTransId="{2F93E05F-2DBE-4FCD-BC8A-065F19C66D6A}" sibTransId="{1A5592A4-9FFA-4287-AB7E-F57A1A938BC9}"/>
    <dgm:cxn modelId="{22A1B8F4-919D-4A65-8557-AFCBD0621405}" type="presOf" srcId="{8F8B8C02-D706-4334-A7AD-4B0ECB497CD2}" destId="{BB90FA4C-F874-47ED-A917-66C28F3CAAC4}" srcOrd="0" destOrd="0" presId="urn:microsoft.com/office/officeart/2005/8/layout/default#1"/>
    <dgm:cxn modelId="{8B3BCF07-4DEA-4684-AA61-7B96ECE7AFA1}" type="presOf" srcId="{9D1C15A5-CA47-4F17-BD6A-6B31FE251867}" destId="{81FB9091-0B32-4D4C-9EA4-79BDE322FCBC}" srcOrd="0" destOrd="0" presId="urn:microsoft.com/office/officeart/2005/8/layout/default#1"/>
    <dgm:cxn modelId="{C9B51DFD-5939-4A4A-B82F-72417D5A3280}" srcId="{8F8B8C02-D706-4334-A7AD-4B0ECB497CD2}" destId="{9D1C15A5-CA47-4F17-BD6A-6B31FE251867}" srcOrd="0" destOrd="0" parTransId="{4CF22FD5-E234-459D-913A-C3B12839B401}" sibTransId="{094BB95F-F55B-4753-83B7-D1DC97E3718F}"/>
    <dgm:cxn modelId="{3948F01B-9B38-4EFA-B047-276D31EF1D6A}" type="presOf" srcId="{88238886-EA8A-449A-A7A0-6C56BB3783E3}" destId="{A0B34DDE-CDE4-4004-BE0A-C5DDF78B47FF}" srcOrd="0" destOrd="0" presId="urn:microsoft.com/office/officeart/2005/8/layout/default#1"/>
    <dgm:cxn modelId="{BB0B85F2-7E1B-483A-AD39-CA67693A0BC2}" type="presOf" srcId="{B56EB49C-48B4-4502-9259-1C7028B17AD3}" destId="{A6D89F5B-9BD6-4AB1-BC27-68CC348B768E}" srcOrd="0" destOrd="0" presId="urn:microsoft.com/office/officeart/2005/8/layout/default#1"/>
    <dgm:cxn modelId="{CC85B67E-6132-4CC9-8F1A-9B946FF1139E}" srcId="{8F8B8C02-D706-4334-A7AD-4B0ECB497CD2}" destId="{438B210D-1A58-4279-B1EB-A48E21C6D480}" srcOrd="1" destOrd="0" parTransId="{5424CEE5-0B8A-46A7-8726-F35A0D866ECA}" sibTransId="{2348335A-B1DF-4C9B-9047-5355A91C216A}"/>
    <dgm:cxn modelId="{12633255-EF61-4FF8-BECE-BE8015AFBD88}" type="presParOf" srcId="{BB90FA4C-F874-47ED-A917-66C28F3CAAC4}" destId="{81FB9091-0B32-4D4C-9EA4-79BDE322FCBC}" srcOrd="0" destOrd="0" presId="urn:microsoft.com/office/officeart/2005/8/layout/default#1"/>
    <dgm:cxn modelId="{D08D4DB8-8F00-45CC-BE3E-9AEF0B705AB2}" type="presParOf" srcId="{BB90FA4C-F874-47ED-A917-66C28F3CAAC4}" destId="{042AC096-B6E2-4D3C-9C66-0266E445FE48}" srcOrd="1" destOrd="0" presId="urn:microsoft.com/office/officeart/2005/8/layout/default#1"/>
    <dgm:cxn modelId="{CD4A8B78-BF1B-4167-99D0-E81EE07149DC}" type="presParOf" srcId="{BB90FA4C-F874-47ED-A917-66C28F3CAAC4}" destId="{58E4A27F-88C2-4884-A0E8-11AA446B8E44}" srcOrd="2" destOrd="0" presId="urn:microsoft.com/office/officeart/2005/8/layout/default#1"/>
    <dgm:cxn modelId="{FAA2E67F-D0E8-432C-9299-B683B80BCBA4}" type="presParOf" srcId="{BB90FA4C-F874-47ED-A917-66C28F3CAAC4}" destId="{07AB2A23-E5F3-4B6B-BB28-45F7B81D0A8A}" srcOrd="3" destOrd="0" presId="urn:microsoft.com/office/officeart/2005/8/layout/default#1"/>
    <dgm:cxn modelId="{A360842B-C4C5-4844-A884-0150697527BC}" type="presParOf" srcId="{BB90FA4C-F874-47ED-A917-66C28F3CAAC4}" destId="{500C5F80-A18B-495C-9B97-4DE71A447D31}" srcOrd="4" destOrd="0" presId="urn:microsoft.com/office/officeart/2005/8/layout/default#1"/>
    <dgm:cxn modelId="{7EA85E86-705F-4AB3-8462-D876ABC0061F}" type="presParOf" srcId="{BB90FA4C-F874-47ED-A917-66C28F3CAAC4}" destId="{53AA631A-5436-4F15-8045-3EB98F09B993}" srcOrd="5" destOrd="0" presId="urn:microsoft.com/office/officeart/2005/8/layout/default#1"/>
    <dgm:cxn modelId="{7E774BD8-9EE5-49B5-AA61-A690B31C39A0}" type="presParOf" srcId="{BB90FA4C-F874-47ED-A917-66C28F3CAAC4}" destId="{A0B34DDE-CDE4-4004-BE0A-C5DDF78B47FF}" srcOrd="6" destOrd="0" presId="urn:microsoft.com/office/officeart/2005/8/layout/default#1"/>
    <dgm:cxn modelId="{F8E5EF58-A005-497F-9FC2-9E647A6610C0}" type="presParOf" srcId="{BB90FA4C-F874-47ED-A917-66C28F3CAAC4}" destId="{F63C219D-B56A-4422-A3A8-37D8C772B199}" srcOrd="7" destOrd="0" presId="urn:microsoft.com/office/officeart/2005/8/layout/default#1"/>
    <dgm:cxn modelId="{BB27D835-E4E7-411C-915A-90DBBD022C1A}" type="presParOf" srcId="{BB90FA4C-F874-47ED-A917-66C28F3CAAC4}" destId="{A6D89F5B-9BD6-4AB1-BC27-68CC348B768E}" srcOrd="8"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B9091-0B32-4D4C-9EA4-79BDE322FCBC}">
      <dsp:nvSpPr>
        <dsp:cNvPr id="0" name=""/>
        <dsp:cNvSpPr/>
      </dsp:nvSpPr>
      <dsp:spPr>
        <a:xfrm>
          <a:off x="671988" y="580"/>
          <a:ext cx="2742307" cy="1645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utilizado herramientas gráficas para representar el diseño lógico.</a:t>
          </a:r>
          <a:endParaRPr lang="en-US" sz="2200" kern="1200"/>
        </a:p>
      </dsp:txBody>
      <dsp:txXfrm>
        <a:off x="671988" y="580"/>
        <a:ext cx="2742307" cy="1645384"/>
      </dsp:txXfrm>
    </dsp:sp>
    <dsp:sp modelId="{58E4A27F-88C2-4884-A0E8-11AA446B8E44}">
      <dsp:nvSpPr>
        <dsp:cNvPr id="0" name=""/>
        <dsp:cNvSpPr/>
      </dsp:nvSpPr>
      <dsp:spPr>
        <a:xfrm>
          <a:off x="3688526" y="580"/>
          <a:ext cx="2742307" cy="16453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identificado las tablas del diseño lógico.</a:t>
          </a:r>
          <a:endParaRPr lang="en-US" sz="2200" kern="1200"/>
        </a:p>
      </dsp:txBody>
      <dsp:txXfrm>
        <a:off x="3688526" y="580"/>
        <a:ext cx="2742307" cy="1645384"/>
      </dsp:txXfrm>
    </dsp:sp>
    <dsp:sp modelId="{500C5F80-A18B-495C-9B97-4DE71A447D31}">
      <dsp:nvSpPr>
        <dsp:cNvPr id="0" name=""/>
        <dsp:cNvSpPr/>
      </dsp:nvSpPr>
      <dsp:spPr>
        <a:xfrm>
          <a:off x="6705064" y="580"/>
          <a:ext cx="2742307" cy="164538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identificado los campos que forman parte de las tablas del diseño lógico.</a:t>
          </a:r>
          <a:endParaRPr lang="en-US" sz="2200" kern="1200"/>
        </a:p>
      </dsp:txBody>
      <dsp:txXfrm>
        <a:off x="6705064" y="580"/>
        <a:ext cx="2742307" cy="1645384"/>
      </dsp:txXfrm>
    </dsp:sp>
    <dsp:sp modelId="{A0B34DDE-CDE4-4004-BE0A-C5DDF78B47FF}">
      <dsp:nvSpPr>
        <dsp:cNvPr id="0" name=""/>
        <dsp:cNvSpPr/>
      </dsp:nvSpPr>
      <dsp:spPr>
        <a:xfrm>
          <a:off x="2180257" y="1920195"/>
          <a:ext cx="2742307" cy="16453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analizado las relaciones entre las tablas del diseño lógico.</a:t>
          </a:r>
          <a:endParaRPr lang="en-US" sz="2200" kern="1200"/>
        </a:p>
      </dsp:txBody>
      <dsp:txXfrm>
        <a:off x="2180257" y="1920195"/>
        <a:ext cx="2742307" cy="1645384"/>
      </dsp:txXfrm>
    </dsp:sp>
    <dsp:sp modelId="{A6D89F5B-9BD6-4AB1-BC27-68CC348B768E}">
      <dsp:nvSpPr>
        <dsp:cNvPr id="0" name=""/>
        <dsp:cNvSpPr/>
      </dsp:nvSpPr>
      <dsp:spPr>
        <a:xfrm>
          <a:off x="5196795" y="1920195"/>
          <a:ext cx="2742307" cy="164538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Se han identificado los campos clave</a:t>
          </a:r>
          <a:endParaRPr lang="en-US" sz="2200" kern="1200"/>
        </a:p>
      </dsp:txBody>
      <dsp:txXfrm>
        <a:off x="5196795" y="1920195"/>
        <a:ext cx="2742307" cy="16453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7739" cy="513349"/>
          </a:xfrm>
          <a:prstGeom prst="rect">
            <a:avLst/>
          </a:prstGeom>
        </p:spPr>
        <p:txBody>
          <a:bodyPr vert="horz" lIns="99048" tIns="49524" rIns="99048" bIns="49524" rtlCol="0"/>
          <a:lstStyle>
            <a:lvl1pPr algn="l">
              <a:defRPr sz="1300"/>
            </a:lvl1pPr>
          </a:lstStyle>
          <a:p>
            <a:endParaRPr lang="es-ES"/>
          </a:p>
        </p:txBody>
      </p:sp>
      <p:sp>
        <p:nvSpPr>
          <p:cNvPr id="3" name="Marcador de fecha 2"/>
          <p:cNvSpPr>
            <a:spLocks noGrp="1"/>
          </p:cNvSpPr>
          <p:nvPr>
            <p:ph type="dt" idx="1"/>
          </p:nvPr>
        </p:nvSpPr>
        <p:spPr>
          <a:xfrm>
            <a:off x="4023092" y="0"/>
            <a:ext cx="3077739" cy="513349"/>
          </a:xfrm>
          <a:prstGeom prst="rect">
            <a:avLst/>
          </a:prstGeom>
        </p:spPr>
        <p:txBody>
          <a:bodyPr vert="horz" lIns="99048" tIns="49524" rIns="99048" bIns="49524" rtlCol="0"/>
          <a:lstStyle>
            <a:lvl1pPr algn="r">
              <a:defRPr sz="1300"/>
            </a:lvl1pPr>
          </a:lstStyle>
          <a:p>
            <a:fld id="{06264383-9F83-406F-93E0-4CEA5D98257E}" type="datetimeFigureOut">
              <a:rPr lang="es-ES"/>
              <a:pPr/>
              <a:t>27/10/2021</a:t>
            </a:fld>
            <a:endParaRPr lang="es-ES"/>
          </a:p>
        </p:txBody>
      </p:sp>
      <p:sp>
        <p:nvSpPr>
          <p:cNvPr id="4" name="Marcador de imagen de diapositiva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9048" tIns="49524" rIns="99048" bIns="49524" rtlCol="0" anchor="ctr"/>
          <a:lstStyle/>
          <a:p>
            <a:endParaRPr lang="es-ES"/>
          </a:p>
        </p:txBody>
      </p:sp>
      <p:sp>
        <p:nvSpPr>
          <p:cNvPr id="5" name="Marcador de notas 4"/>
          <p:cNvSpPr>
            <a:spLocks noGrp="1"/>
          </p:cNvSpPr>
          <p:nvPr>
            <p:ph type="body" sz="quarter" idx="3"/>
          </p:nvPr>
        </p:nvSpPr>
        <p:spPr>
          <a:xfrm>
            <a:off x="710248" y="4923879"/>
            <a:ext cx="5681980" cy="4028629"/>
          </a:xfrm>
          <a:prstGeom prst="rect">
            <a:avLst/>
          </a:prstGeom>
        </p:spPr>
        <p:txBody>
          <a:bodyPr vert="horz" lIns="99048" tIns="49524" rIns="99048" bIns="49524"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18091"/>
            <a:ext cx="3077739" cy="513348"/>
          </a:xfrm>
          <a:prstGeom prst="rect">
            <a:avLst/>
          </a:prstGeom>
        </p:spPr>
        <p:txBody>
          <a:bodyPr vert="horz" lIns="99048" tIns="49524" rIns="99048" bIns="49524" rtlCol="0" anchor="b"/>
          <a:lstStyle>
            <a:lvl1pPr algn="l">
              <a:defRPr sz="1300"/>
            </a:lvl1pPr>
          </a:lstStyle>
          <a:p>
            <a:endParaRPr lang="es-ES"/>
          </a:p>
        </p:txBody>
      </p:sp>
      <p:sp>
        <p:nvSpPr>
          <p:cNvPr id="7" name="Marcador de número de diapositiva 6"/>
          <p:cNvSpPr>
            <a:spLocks noGrp="1"/>
          </p:cNvSpPr>
          <p:nvPr>
            <p:ph type="sldNum" sz="quarter" idx="5"/>
          </p:nvPr>
        </p:nvSpPr>
        <p:spPr>
          <a:xfrm>
            <a:off x="4023092" y="9718091"/>
            <a:ext cx="3077739" cy="513348"/>
          </a:xfrm>
          <a:prstGeom prst="rect">
            <a:avLst/>
          </a:prstGeom>
        </p:spPr>
        <p:txBody>
          <a:bodyPr vert="horz" lIns="99048" tIns="49524" rIns="99048" bIns="49524" rtlCol="0" anchor="b"/>
          <a:lstStyle>
            <a:lvl1pPr algn="r">
              <a:defRPr sz="1300"/>
            </a:lvl1pPr>
          </a:lstStyle>
          <a:p>
            <a:fld id="{A997F083-B4B3-4E4D-9792-7DCED2323065}" type="slidenum">
              <a:rPr lang="es-ES"/>
              <a:pPr/>
              <a:t>‹Nº›</a:t>
            </a:fld>
            <a:endParaRPr lang="es-ES"/>
          </a:p>
        </p:txBody>
      </p:sp>
    </p:spTree>
    <p:extLst>
      <p:ext uri="{BB962C8B-B14F-4D97-AF65-F5344CB8AC3E}">
        <p14:creationId xmlns:p14="http://schemas.microsoft.com/office/powerpoint/2010/main" xmlns="" val="334495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cs typeface="Calibri"/>
              </a:rPr>
              <a:t>Comenzaremos por el modelo básico aunque iremos profundizando en complejidad e iremos estudiando el modelo extendido EER.</a:t>
            </a:r>
          </a:p>
        </p:txBody>
      </p:sp>
      <p:sp>
        <p:nvSpPr>
          <p:cNvPr id="4" name="Marcador de número de diapositiva 3"/>
          <p:cNvSpPr>
            <a:spLocks noGrp="1"/>
          </p:cNvSpPr>
          <p:nvPr>
            <p:ph type="sldNum" sz="quarter" idx="5"/>
          </p:nvPr>
        </p:nvSpPr>
        <p:spPr/>
        <p:txBody>
          <a:bodyPr/>
          <a:lstStyle/>
          <a:p>
            <a:fld id="{A997F083-B4B3-4E4D-9792-7DCED2323065}" type="slidenum">
              <a:rPr lang="es-ES"/>
              <a:pPr/>
              <a:t>1</a:t>
            </a:fld>
            <a:endParaRPr lang="es-ES"/>
          </a:p>
        </p:txBody>
      </p:sp>
    </p:spTree>
    <p:extLst>
      <p:ext uri="{BB962C8B-B14F-4D97-AF65-F5344CB8AC3E}">
        <p14:creationId xmlns:p14="http://schemas.microsoft.com/office/powerpoint/2010/main" xmlns="" val="214416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12</a:t>
            </a:fld>
            <a:endParaRPr lang="es-ES"/>
          </a:p>
        </p:txBody>
      </p:sp>
    </p:spTree>
    <p:extLst>
      <p:ext uri="{BB962C8B-B14F-4D97-AF65-F5344CB8AC3E}">
        <p14:creationId xmlns:p14="http://schemas.microsoft.com/office/powerpoint/2010/main" xmlns="" val="424678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a:cs typeface="Calibri"/>
              </a:rPr>
              <a:t>Entidad CLIENTE: </a:t>
            </a:r>
            <a:endParaRPr lang="en-US" dirty="0">
              <a:cs typeface="Calibri"/>
            </a:endParaRPr>
          </a:p>
          <a:p>
            <a:r>
              <a:rPr lang="en-US">
                <a:cs typeface="Calibri"/>
              </a:rPr>
              <a:t>Superclave: Nombre, ss, calle. Si le añadimos la fecha de nacimiento sigue siendo una superclave</a:t>
            </a:r>
          </a:p>
          <a:p>
            <a:r>
              <a:rPr lang="en-US">
                <a:cs typeface="Calibri"/>
              </a:rPr>
              <a:t>Clave candidata: Nombre y SS; o simplemente SS</a:t>
            </a:r>
            <a:endParaRPr lang="en-US" dirty="0">
              <a:cs typeface="Calibri"/>
            </a:endParaRPr>
          </a:p>
          <a:p>
            <a:r>
              <a:rPr lang="en-US">
                <a:cs typeface="Calibri"/>
              </a:rPr>
              <a:t>Clave primaria: SS (porque la selecciono como administrador porrque es la que me ineteresa para mi empresa)</a:t>
            </a:r>
            <a:endParaRPr lang="en-US"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15</a:t>
            </a:fld>
            <a:endParaRPr lang="es-ES"/>
          </a:p>
        </p:txBody>
      </p:sp>
    </p:spTree>
    <p:extLst>
      <p:ext uri="{BB962C8B-B14F-4D97-AF65-F5344CB8AC3E}">
        <p14:creationId xmlns:p14="http://schemas.microsoft.com/office/powerpoint/2010/main" xmlns="" val="4245262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cs typeface="Calibri"/>
              </a:rPr>
              <a:t>EMPLEADOS </a:t>
            </a:r>
            <a:r>
              <a:rPr lang="en-US" dirty="0" err="1">
                <a:cs typeface="Calibri"/>
              </a:rPr>
              <a:t>pertenece</a:t>
            </a:r>
            <a:r>
              <a:rPr lang="en-US" dirty="0">
                <a:cs typeface="Calibri"/>
              </a:rPr>
              <a:t> DEPARTAMENTO</a:t>
            </a:r>
          </a:p>
          <a:p>
            <a:r>
              <a:rPr lang="en-US" dirty="0">
                <a:cs typeface="Calibri"/>
              </a:rPr>
              <a:t>Total: No hay </a:t>
            </a:r>
            <a:r>
              <a:rPr lang="en-US" dirty="0" err="1">
                <a:cs typeface="Calibri"/>
              </a:rPr>
              <a:t>ningún</a:t>
            </a:r>
            <a:r>
              <a:rPr lang="en-US" dirty="0">
                <a:cs typeface="Calibri"/>
              </a:rPr>
              <a:t> </a:t>
            </a:r>
            <a:r>
              <a:rPr lang="en-US" dirty="0" err="1">
                <a:cs typeface="Calibri"/>
              </a:rPr>
              <a:t>empleado</a:t>
            </a:r>
            <a:r>
              <a:rPr lang="en-US" dirty="0">
                <a:cs typeface="Calibri"/>
              </a:rPr>
              <a:t> </a:t>
            </a:r>
            <a:r>
              <a:rPr lang="en-US" dirty="0" err="1">
                <a:cs typeface="Calibri"/>
              </a:rPr>
              <a:t>que</a:t>
            </a:r>
            <a:r>
              <a:rPr lang="en-US" dirty="0">
                <a:cs typeface="Calibri"/>
              </a:rPr>
              <a:t> no </a:t>
            </a:r>
            <a:r>
              <a:rPr lang="en-US" dirty="0" err="1">
                <a:cs typeface="Calibri"/>
              </a:rPr>
              <a:t>pertenezca</a:t>
            </a:r>
            <a:r>
              <a:rPr lang="en-US" dirty="0">
                <a:cs typeface="Calibri"/>
              </a:rPr>
              <a:t> al </a:t>
            </a:r>
            <a:r>
              <a:rPr lang="en-US" dirty="0" err="1">
                <a:cs typeface="Calibri"/>
              </a:rPr>
              <a:t>menos</a:t>
            </a:r>
            <a:r>
              <a:rPr lang="en-US" dirty="0">
                <a:cs typeface="Calibri"/>
              </a:rPr>
              <a:t> a un </a:t>
            </a:r>
            <a:r>
              <a:rPr lang="en-US" dirty="0" err="1">
                <a:cs typeface="Calibri"/>
              </a:rPr>
              <a:t>departamento</a:t>
            </a:r>
            <a:endParaRPr lang="en-US" dirty="0">
              <a:cs typeface="Calibri"/>
            </a:endParaRPr>
          </a:p>
          <a:p>
            <a:endParaRPr lang="en-US" dirty="0">
              <a:cs typeface="Calibri"/>
            </a:endParaRPr>
          </a:p>
          <a:p>
            <a:r>
              <a:rPr lang="en-US" dirty="0">
                <a:cs typeface="Calibri"/>
              </a:rPr>
              <a:t>EMPELADOS </a:t>
            </a:r>
            <a:r>
              <a:rPr lang="en-US" dirty="0" err="1">
                <a:cs typeface="Calibri"/>
              </a:rPr>
              <a:t>dirige</a:t>
            </a:r>
            <a:r>
              <a:rPr lang="en-US" dirty="0">
                <a:cs typeface="Calibri"/>
              </a:rPr>
              <a:t> DEPARTAMENTO</a:t>
            </a:r>
          </a:p>
          <a:p>
            <a:r>
              <a:rPr lang="en-US" dirty="0" err="1">
                <a:cs typeface="Calibri"/>
              </a:rPr>
              <a:t>Parcial</a:t>
            </a:r>
            <a:r>
              <a:rPr lang="en-US" dirty="0">
                <a:cs typeface="Calibri"/>
              </a:rPr>
              <a:t>: No </a:t>
            </a:r>
            <a:r>
              <a:rPr lang="en-US" dirty="0" err="1">
                <a:cs typeface="Calibri"/>
              </a:rPr>
              <a:t>todos</a:t>
            </a:r>
            <a:r>
              <a:rPr lang="en-US" dirty="0">
                <a:cs typeface="Calibri"/>
              </a:rPr>
              <a:t> los </a:t>
            </a:r>
            <a:r>
              <a:rPr lang="en-US" dirty="0" err="1">
                <a:cs typeface="Calibri"/>
              </a:rPr>
              <a:t>empleados</a:t>
            </a:r>
            <a:r>
              <a:rPr lang="en-US" dirty="0">
                <a:cs typeface="Calibri"/>
              </a:rPr>
              <a:t> </a:t>
            </a:r>
            <a:r>
              <a:rPr lang="en-US" dirty="0" err="1">
                <a:cs typeface="Calibri"/>
              </a:rPr>
              <a:t>dirigen</a:t>
            </a:r>
            <a:r>
              <a:rPr lang="en-US" dirty="0">
                <a:cs typeface="Calibri"/>
              </a:rPr>
              <a:t> un </a:t>
            </a:r>
            <a:r>
              <a:rPr lang="en-US" dirty="0" err="1">
                <a:cs typeface="Calibri"/>
              </a:rPr>
              <a:t>departamento</a:t>
            </a:r>
            <a:endParaRPr lang="en-US"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16</a:t>
            </a:fld>
            <a:endParaRPr lang="es-ES"/>
          </a:p>
        </p:txBody>
      </p:sp>
    </p:spTree>
    <p:extLst>
      <p:ext uri="{BB962C8B-B14F-4D97-AF65-F5344CB8AC3E}">
        <p14:creationId xmlns:p14="http://schemas.microsoft.com/office/powerpoint/2010/main" xmlns="" val="2432129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17</a:t>
            </a:fld>
            <a:endParaRPr lang="es-ES"/>
          </a:p>
        </p:txBody>
      </p:sp>
    </p:spTree>
    <p:extLst>
      <p:ext uri="{BB962C8B-B14F-4D97-AF65-F5344CB8AC3E}">
        <p14:creationId xmlns:p14="http://schemas.microsoft.com/office/powerpoint/2010/main" xmlns="" val="4267092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18</a:t>
            </a:fld>
            <a:endParaRPr lang="es-ES"/>
          </a:p>
        </p:txBody>
      </p:sp>
    </p:spTree>
    <p:extLst>
      <p:ext uri="{BB962C8B-B14F-4D97-AF65-F5344CB8AC3E}">
        <p14:creationId xmlns:p14="http://schemas.microsoft.com/office/powerpoint/2010/main" xmlns="" val="421672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19</a:t>
            </a:fld>
            <a:endParaRPr lang="es-ES"/>
          </a:p>
        </p:txBody>
      </p:sp>
    </p:spTree>
    <p:extLst>
      <p:ext uri="{BB962C8B-B14F-4D97-AF65-F5344CB8AC3E}">
        <p14:creationId xmlns:p14="http://schemas.microsoft.com/office/powerpoint/2010/main" xmlns="" val="421672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cs typeface="Calibri"/>
              </a:rPr>
              <a:t>Para </a:t>
            </a:r>
            <a:r>
              <a:rPr lang="en-US" dirty="0" err="1">
                <a:cs typeface="Calibri"/>
              </a:rPr>
              <a:t>realizar</a:t>
            </a:r>
            <a:r>
              <a:rPr lang="en-US" dirty="0">
                <a:cs typeface="Calibri"/>
              </a:rPr>
              <a:t> los </a:t>
            </a:r>
            <a:r>
              <a:rPr lang="en-US" dirty="0" err="1">
                <a:cs typeface="Calibri"/>
              </a:rPr>
              <a:t>ejercicios</a:t>
            </a:r>
            <a:r>
              <a:rPr lang="en-US" dirty="0">
                <a:cs typeface="Calibri"/>
              </a:rPr>
              <a:t> </a:t>
            </a:r>
            <a:r>
              <a:rPr lang="en-US" dirty="0" err="1">
                <a:cs typeface="Calibri"/>
              </a:rPr>
              <a:t>inicialmente</a:t>
            </a:r>
            <a:r>
              <a:rPr lang="en-US" dirty="0">
                <a:cs typeface="Calibri"/>
              </a:rPr>
              <a:t> no </a:t>
            </a:r>
            <a:r>
              <a:rPr lang="en-US" dirty="0" err="1">
                <a:cs typeface="Calibri"/>
              </a:rPr>
              <a:t>nos</a:t>
            </a:r>
            <a:r>
              <a:rPr lang="en-US" dirty="0">
                <a:cs typeface="Calibri"/>
              </a:rPr>
              <a:t> </a:t>
            </a:r>
            <a:r>
              <a:rPr lang="en-US" dirty="0" err="1">
                <a:cs typeface="Calibri"/>
              </a:rPr>
              <a:t>preocuparemos</a:t>
            </a:r>
            <a:r>
              <a:rPr lang="en-US" dirty="0">
                <a:cs typeface="Calibri"/>
              </a:rPr>
              <a:t> </a:t>
            </a:r>
            <a:r>
              <a:rPr lang="en-US" dirty="0" err="1">
                <a:cs typeface="Calibri"/>
              </a:rPr>
              <a:t>por</a:t>
            </a:r>
            <a:r>
              <a:rPr lang="en-US" dirty="0">
                <a:cs typeface="Calibri"/>
              </a:rPr>
              <a:t> </a:t>
            </a:r>
            <a:r>
              <a:rPr lang="en-US" dirty="0" err="1">
                <a:cs typeface="Calibri"/>
              </a:rPr>
              <a:t>hacerlo</a:t>
            </a:r>
            <a:r>
              <a:rPr lang="en-US" dirty="0">
                <a:cs typeface="Calibri"/>
              </a:rPr>
              <a:t> perfecto a la </a:t>
            </a:r>
            <a:r>
              <a:rPr lang="en-US" dirty="0" err="1">
                <a:cs typeface="Calibri"/>
              </a:rPr>
              <a:t>primera</a:t>
            </a:r>
            <a:r>
              <a:rPr lang="en-US" dirty="0">
                <a:cs typeface="Calibri"/>
              </a:rPr>
              <a:t>, </a:t>
            </a:r>
            <a:r>
              <a:rPr lang="en-US" dirty="0" err="1">
                <a:cs typeface="Calibri"/>
              </a:rPr>
              <a:t>sino</a:t>
            </a:r>
            <a:r>
              <a:rPr lang="en-US" dirty="0">
                <a:cs typeface="Calibri"/>
              </a:rPr>
              <a:t> </a:t>
            </a:r>
            <a:r>
              <a:rPr lang="en-US" dirty="0" err="1">
                <a:cs typeface="Calibri"/>
              </a:rPr>
              <a:t>que</a:t>
            </a:r>
            <a:r>
              <a:rPr lang="en-US" dirty="0">
                <a:cs typeface="Calibri"/>
              </a:rPr>
              <a:t> </a:t>
            </a:r>
            <a:r>
              <a:rPr lang="en-US" dirty="0" err="1">
                <a:cs typeface="Calibri"/>
              </a:rPr>
              <a:t>iremos</a:t>
            </a:r>
            <a:r>
              <a:rPr lang="en-US" dirty="0">
                <a:cs typeface="Calibri"/>
              </a:rPr>
              <a:t> de lo </a:t>
            </a:r>
            <a:r>
              <a:rPr lang="en-US" dirty="0" err="1">
                <a:cs typeface="Calibri"/>
              </a:rPr>
              <a:t>más</a:t>
            </a:r>
            <a:r>
              <a:rPr lang="en-US" dirty="0">
                <a:cs typeface="Calibri"/>
              </a:rPr>
              <a:t> general a lo particular y </a:t>
            </a:r>
            <a:r>
              <a:rPr lang="en-US" dirty="0" err="1">
                <a:cs typeface="Calibri"/>
              </a:rPr>
              <a:t>luego</a:t>
            </a:r>
            <a:r>
              <a:rPr lang="en-US" dirty="0">
                <a:cs typeface="Calibri"/>
              </a:rPr>
              <a:t> se </a:t>
            </a:r>
            <a:r>
              <a:rPr lang="en-US" dirty="0" err="1">
                <a:cs typeface="Calibri"/>
              </a:rPr>
              <a:t>irá</a:t>
            </a:r>
            <a:r>
              <a:rPr lang="en-US" dirty="0">
                <a:cs typeface="Calibri"/>
              </a:rPr>
              <a:t> </a:t>
            </a:r>
            <a:r>
              <a:rPr lang="en-US" dirty="0" err="1">
                <a:cs typeface="Calibri"/>
              </a:rPr>
              <a:t>afinando</a:t>
            </a:r>
            <a:r>
              <a:rPr lang="en-US" dirty="0">
                <a:cs typeface="Calibri"/>
              </a:rPr>
              <a:t> el </a:t>
            </a:r>
            <a:r>
              <a:rPr lang="en-US" dirty="0" err="1">
                <a:cs typeface="Calibri"/>
              </a:rPr>
              <a:t>diagrama</a:t>
            </a:r>
            <a:r>
              <a:rPr lang="en-US" dirty="0">
                <a:cs typeface="Calibri"/>
              </a:rPr>
              <a:t>.</a:t>
            </a:r>
          </a:p>
        </p:txBody>
      </p:sp>
      <p:sp>
        <p:nvSpPr>
          <p:cNvPr id="4" name="Marcador de número de diapositiva 3"/>
          <p:cNvSpPr>
            <a:spLocks noGrp="1"/>
          </p:cNvSpPr>
          <p:nvPr>
            <p:ph type="sldNum" sz="quarter" idx="5"/>
          </p:nvPr>
        </p:nvSpPr>
        <p:spPr/>
        <p:txBody>
          <a:bodyPr/>
          <a:lstStyle/>
          <a:p>
            <a:fld id="{A997F083-B4B3-4E4D-9792-7DCED2323065}" type="slidenum">
              <a:rPr lang="es-ES"/>
              <a:pPr/>
              <a:t>20</a:t>
            </a:fld>
            <a:endParaRPr lang="es-ES"/>
          </a:p>
        </p:txBody>
      </p:sp>
    </p:spTree>
    <p:extLst>
      <p:ext uri="{BB962C8B-B14F-4D97-AF65-F5344CB8AC3E}">
        <p14:creationId xmlns:p14="http://schemas.microsoft.com/office/powerpoint/2010/main" xmlns="" val="874724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22</a:t>
            </a:fld>
            <a:endParaRPr lang="es-ES"/>
          </a:p>
        </p:txBody>
      </p:sp>
    </p:spTree>
    <p:extLst>
      <p:ext uri="{BB962C8B-B14F-4D97-AF65-F5344CB8AC3E}">
        <p14:creationId xmlns:p14="http://schemas.microsoft.com/office/powerpoint/2010/main" xmlns="" val="4216725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23</a:t>
            </a:fld>
            <a:endParaRPr lang="es-ES"/>
          </a:p>
        </p:txBody>
      </p:sp>
    </p:spTree>
    <p:extLst>
      <p:ext uri="{BB962C8B-B14F-4D97-AF65-F5344CB8AC3E}">
        <p14:creationId xmlns:p14="http://schemas.microsoft.com/office/powerpoint/2010/main" xmlns="" val="4216725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cs typeface="Calibri"/>
            </a:endParaRPr>
          </a:p>
        </p:txBody>
      </p:sp>
      <p:sp>
        <p:nvSpPr>
          <p:cNvPr id="4" name="Marcador de número de diapositiva 3"/>
          <p:cNvSpPr>
            <a:spLocks noGrp="1"/>
          </p:cNvSpPr>
          <p:nvPr>
            <p:ph type="sldNum" sz="quarter" idx="5"/>
          </p:nvPr>
        </p:nvSpPr>
        <p:spPr/>
        <p:txBody>
          <a:bodyPr/>
          <a:lstStyle/>
          <a:p>
            <a:fld id="{A997F083-B4B3-4E4D-9792-7DCED2323065}" type="slidenum">
              <a:rPr lang="es-ES"/>
              <a:pPr/>
              <a:t>2</a:t>
            </a:fld>
            <a:endParaRPr lang="es-ES"/>
          </a:p>
        </p:txBody>
      </p:sp>
    </p:spTree>
    <p:extLst>
      <p:ext uri="{BB962C8B-B14F-4D97-AF65-F5344CB8AC3E}">
        <p14:creationId xmlns:p14="http://schemas.microsoft.com/office/powerpoint/2010/main" xmlns="" val="2925135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cs typeface="Calibri"/>
              </a:rPr>
              <a:t>Abstracción: Pintar una carita feliz: Representa a una persona contenta aunque no la estemos viendo realmente. Porque una persona contenta tiene una características, la boca, los ojos, </a:t>
            </a:r>
            <a:r>
              <a:rPr lang="es-ES_tradnl" dirty="0" err="1">
                <a:cs typeface="Calibri"/>
              </a:rPr>
              <a:t>etc</a:t>
            </a:r>
            <a:r>
              <a:rPr lang="es-ES_tradnl" dirty="0">
                <a:cs typeface="Calibri"/>
              </a:rPr>
              <a:t> que la identifican independientemente de quién sea esa persona.</a:t>
            </a:r>
          </a:p>
        </p:txBody>
      </p:sp>
      <p:sp>
        <p:nvSpPr>
          <p:cNvPr id="4" name="Marcador de número de diapositiva 3"/>
          <p:cNvSpPr>
            <a:spLocks noGrp="1"/>
          </p:cNvSpPr>
          <p:nvPr>
            <p:ph type="sldNum" sz="quarter" idx="5"/>
          </p:nvPr>
        </p:nvSpPr>
        <p:spPr/>
        <p:txBody>
          <a:bodyPr/>
          <a:lstStyle/>
          <a:p>
            <a:fld id="{A997F083-B4B3-4E4D-9792-7DCED2323065}" type="slidenum">
              <a:rPr lang="es-ES"/>
              <a:pPr/>
              <a:t>5</a:t>
            </a:fld>
            <a:endParaRPr lang="es-ES"/>
          </a:p>
        </p:txBody>
      </p:sp>
    </p:spTree>
    <p:extLst>
      <p:ext uri="{BB962C8B-B14F-4D97-AF65-F5344CB8AC3E}">
        <p14:creationId xmlns:p14="http://schemas.microsoft.com/office/powerpoint/2010/main" xmlns="" val="125121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Las ENTIDADES</a:t>
            </a:r>
            <a:r>
              <a:rPr lang="en-US" baseline="0" dirty="0" smtClean="0"/>
              <a:t> </a:t>
            </a:r>
            <a:r>
              <a:rPr lang="en-US" baseline="0" dirty="0" err="1" smtClean="0"/>
              <a:t>suelen</a:t>
            </a:r>
            <a:r>
              <a:rPr lang="en-US" baseline="0" dirty="0" smtClean="0"/>
              <a:t> </a:t>
            </a:r>
            <a:r>
              <a:rPr lang="en-US" baseline="0" dirty="0" err="1" smtClean="0"/>
              <a:t>identificarse</a:t>
            </a:r>
            <a:r>
              <a:rPr lang="en-US" baseline="0" dirty="0" smtClean="0"/>
              <a:t> con los “</a:t>
            </a:r>
            <a:r>
              <a:rPr lang="en-US" baseline="0" dirty="0" err="1" smtClean="0"/>
              <a:t>nombres</a:t>
            </a:r>
            <a:r>
              <a:rPr lang="en-US" baseline="0" dirty="0" smtClean="0"/>
              <a:t>” del </a:t>
            </a:r>
            <a:r>
              <a:rPr lang="en-US" baseline="0" dirty="0" err="1" smtClean="0"/>
              <a:t>enunciado</a:t>
            </a:r>
            <a:r>
              <a:rPr lang="en-US" baseline="0" dirty="0" smtClean="0"/>
              <a:t> del </a:t>
            </a:r>
            <a:r>
              <a:rPr lang="en-US" baseline="0" dirty="0" err="1" smtClean="0"/>
              <a:t>problema</a:t>
            </a:r>
            <a:r>
              <a:rPr lang="en-US" baseline="0" dirty="0" smtClean="0"/>
              <a:t>. Se </a:t>
            </a:r>
            <a:r>
              <a:rPr lang="en-US" baseline="0" dirty="0" err="1" smtClean="0"/>
              <a:t>suelen</a:t>
            </a:r>
            <a:r>
              <a:rPr lang="en-US" baseline="0" dirty="0" smtClean="0"/>
              <a:t> </a:t>
            </a:r>
            <a:r>
              <a:rPr lang="en-US" baseline="0" dirty="0" err="1" smtClean="0"/>
              <a:t>usar</a:t>
            </a:r>
            <a:r>
              <a:rPr lang="en-US" baseline="0" dirty="0" smtClean="0"/>
              <a:t> en singular “COCHE”, “EMPLEADO”</a:t>
            </a:r>
          </a:p>
          <a:p>
            <a:r>
              <a:rPr lang="en-US" baseline="0" dirty="0" err="1" smtClean="0"/>
              <a:t>Instancia</a:t>
            </a:r>
            <a:r>
              <a:rPr lang="en-US" baseline="0" dirty="0" smtClean="0"/>
              <a:t> de </a:t>
            </a:r>
            <a:r>
              <a:rPr lang="en-US" baseline="0" dirty="0" err="1" smtClean="0"/>
              <a:t>una</a:t>
            </a:r>
            <a:r>
              <a:rPr lang="en-US" baseline="0" dirty="0" smtClean="0"/>
              <a:t> </a:t>
            </a:r>
            <a:r>
              <a:rPr lang="en-US" baseline="0" dirty="0" err="1" smtClean="0"/>
              <a:t>entidad</a:t>
            </a:r>
            <a:r>
              <a:rPr lang="en-US" baseline="0" dirty="0" smtClean="0"/>
              <a:t>: </a:t>
            </a:r>
            <a:r>
              <a:rPr lang="en-US" baseline="0" dirty="0" err="1" smtClean="0"/>
              <a:t>es</a:t>
            </a:r>
            <a:r>
              <a:rPr lang="en-US" baseline="0" dirty="0" smtClean="0"/>
              <a:t> </a:t>
            </a:r>
            <a:r>
              <a:rPr lang="en-US" baseline="0" dirty="0" err="1" smtClean="0"/>
              <a:t>sólo</a:t>
            </a:r>
            <a:r>
              <a:rPr lang="en-US" baseline="0" dirty="0" smtClean="0"/>
              <a:t> </a:t>
            </a:r>
            <a:r>
              <a:rPr lang="en-US" baseline="0" dirty="0" err="1" smtClean="0"/>
              <a:t>una</a:t>
            </a:r>
            <a:r>
              <a:rPr lang="en-US" baseline="0" dirty="0" smtClean="0"/>
              <a:t> </a:t>
            </a:r>
            <a:r>
              <a:rPr lang="en-US" baseline="0" dirty="0" err="1" smtClean="0"/>
              <a:t>ocurrencia</a:t>
            </a:r>
            <a:r>
              <a:rPr lang="en-US" baseline="0" dirty="0" smtClean="0"/>
              <a:t> de </a:t>
            </a:r>
            <a:r>
              <a:rPr lang="en-US" baseline="0" dirty="0" err="1" smtClean="0"/>
              <a:t>dicha</a:t>
            </a:r>
            <a:r>
              <a:rPr lang="en-US" baseline="0" dirty="0" smtClean="0"/>
              <a:t> </a:t>
            </a:r>
            <a:r>
              <a:rPr lang="en-US" baseline="0" dirty="0" err="1" smtClean="0"/>
              <a:t>entidad</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a:t>
            </a:r>
            <a:r>
              <a:rPr lang="en-US" baseline="0" dirty="0" err="1" smtClean="0"/>
              <a:t>entidad</a:t>
            </a:r>
            <a:r>
              <a:rPr lang="en-US" baseline="0" dirty="0" smtClean="0"/>
              <a:t> EMPLEADO </a:t>
            </a:r>
            <a:r>
              <a:rPr lang="en-US" baseline="0" dirty="0" err="1" smtClean="0"/>
              <a:t>sería</a:t>
            </a:r>
            <a:r>
              <a:rPr lang="en-US" baseline="0" dirty="0" smtClean="0"/>
              <a:t> el </a:t>
            </a:r>
            <a:r>
              <a:rPr lang="en-US" baseline="0" dirty="0" err="1" smtClean="0"/>
              <a:t>conjunto</a:t>
            </a:r>
            <a:r>
              <a:rPr lang="en-US" baseline="0" dirty="0" smtClean="0"/>
              <a:t> de </a:t>
            </a:r>
            <a:r>
              <a:rPr lang="en-US" baseline="0" dirty="0" err="1" smtClean="0"/>
              <a:t>todas</a:t>
            </a:r>
            <a:r>
              <a:rPr lang="en-US" baseline="0" dirty="0" smtClean="0"/>
              <a:t> </a:t>
            </a:r>
            <a:r>
              <a:rPr lang="en-US" baseline="0" dirty="0" err="1" smtClean="0"/>
              <a:t>las</a:t>
            </a:r>
            <a:r>
              <a:rPr lang="en-US" baseline="0" dirty="0" smtClean="0"/>
              <a:t> </a:t>
            </a:r>
            <a:r>
              <a:rPr lang="en-US" baseline="0" dirty="0" err="1" smtClean="0"/>
              <a:t>instancias</a:t>
            </a:r>
            <a:r>
              <a:rPr lang="en-US" baseline="0" dirty="0" smtClean="0"/>
              <a:t> de </a:t>
            </a:r>
            <a:r>
              <a:rPr lang="en-US" baseline="0" dirty="0" err="1" smtClean="0"/>
              <a:t>entidad</a:t>
            </a:r>
            <a:r>
              <a:rPr lang="en-US" baseline="0" dirty="0" smtClean="0"/>
              <a:t> con </a:t>
            </a:r>
            <a:r>
              <a:rPr lang="en-US" baseline="0" dirty="0" err="1" smtClean="0"/>
              <a:t>las</a:t>
            </a:r>
            <a:r>
              <a:rPr lang="en-US" baseline="0" dirty="0" smtClean="0"/>
              <a:t> </a:t>
            </a:r>
            <a:r>
              <a:rPr lang="en-US" baseline="0" dirty="0" err="1" smtClean="0"/>
              <a:t>mismas</a:t>
            </a:r>
            <a:r>
              <a:rPr lang="en-US" baseline="0" dirty="0" smtClean="0"/>
              <a:t> </a:t>
            </a:r>
            <a:r>
              <a:rPr lang="en-US" baseline="0" dirty="0" err="1" smtClean="0"/>
              <a:t>características</a:t>
            </a:r>
            <a:r>
              <a:rPr lang="en-US" baseline="0" dirty="0" smtClean="0"/>
              <a:t>, </a:t>
            </a:r>
            <a:r>
              <a:rPr lang="en-US" baseline="0" dirty="0" err="1" smtClean="0"/>
              <a:t>es</a:t>
            </a:r>
            <a:r>
              <a:rPr lang="en-US" baseline="0" dirty="0" smtClean="0"/>
              <a:t> </a:t>
            </a:r>
            <a:r>
              <a:rPr lang="en-US" baseline="0" dirty="0" err="1" smtClean="0"/>
              <a:t>decir</a:t>
            </a:r>
            <a:r>
              <a:rPr lang="en-US" baseline="0" dirty="0" smtClean="0"/>
              <a:t>; la </a:t>
            </a:r>
            <a:r>
              <a:rPr lang="en-US" baseline="0" dirty="0" err="1" smtClean="0"/>
              <a:t>instancia</a:t>
            </a:r>
            <a:r>
              <a:rPr lang="en-US" baseline="0" dirty="0" smtClean="0"/>
              <a:t> de </a:t>
            </a:r>
            <a:r>
              <a:rPr lang="en-US" baseline="0" dirty="0" err="1" smtClean="0"/>
              <a:t>entidad</a:t>
            </a:r>
            <a:r>
              <a:rPr lang="en-US" baseline="0" dirty="0" smtClean="0"/>
              <a:t> </a:t>
            </a:r>
            <a:r>
              <a:rPr lang="en-US" baseline="0" dirty="0" err="1" smtClean="0"/>
              <a:t>hace</a:t>
            </a:r>
            <a:r>
              <a:rPr lang="en-US" baseline="0" dirty="0" smtClean="0"/>
              <a:t> </a:t>
            </a:r>
            <a:r>
              <a:rPr lang="en-US" baseline="0" dirty="0" err="1" smtClean="0"/>
              <a:t>referencia</a:t>
            </a:r>
            <a:r>
              <a:rPr lang="en-US" baseline="0" dirty="0" smtClean="0"/>
              <a:t> a un solo </a:t>
            </a:r>
            <a:r>
              <a:rPr lang="en-US" baseline="0" dirty="0" err="1" smtClean="0"/>
              <a:t>empleado</a:t>
            </a:r>
            <a:r>
              <a:rPr lang="en-US" baseline="0" dirty="0" smtClean="0"/>
              <a:t>, y el </a:t>
            </a:r>
            <a:r>
              <a:rPr lang="en-US" baseline="0" dirty="0" err="1" smtClean="0"/>
              <a:t>conjunto</a:t>
            </a:r>
            <a:r>
              <a:rPr lang="en-US" baseline="0" dirty="0" smtClean="0"/>
              <a:t> de </a:t>
            </a:r>
            <a:r>
              <a:rPr lang="en-US" baseline="0" dirty="0" err="1" smtClean="0"/>
              <a:t>entidades</a:t>
            </a:r>
            <a:r>
              <a:rPr lang="en-US" baseline="0" dirty="0" smtClean="0"/>
              <a:t> </a:t>
            </a:r>
            <a:r>
              <a:rPr lang="en-US" baseline="0" dirty="0" err="1" smtClean="0"/>
              <a:t>hace</a:t>
            </a:r>
            <a:r>
              <a:rPr lang="en-US" baseline="0" dirty="0" smtClean="0"/>
              <a:t> </a:t>
            </a:r>
            <a:r>
              <a:rPr lang="en-US" baseline="0" dirty="0" err="1" smtClean="0"/>
              <a:t>referencia</a:t>
            </a:r>
            <a:r>
              <a:rPr lang="en-US" baseline="0" dirty="0" smtClean="0"/>
              <a:t> a </a:t>
            </a:r>
            <a:r>
              <a:rPr lang="en-US" baseline="0" dirty="0" err="1" smtClean="0"/>
              <a:t>todos</a:t>
            </a:r>
            <a:r>
              <a:rPr lang="en-US" baseline="0" dirty="0" smtClean="0"/>
              <a:t> los </a:t>
            </a:r>
            <a:r>
              <a:rPr lang="en-US" baseline="0" dirty="0" err="1" smtClean="0"/>
              <a:t>empleados</a:t>
            </a:r>
            <a:r>
              <a:rPr lang="en-US" baseline="0" dirty="0" smtClean="0"/>
              <a:t>.</a:t>
            </a:r>
            <a:endParaRPr lang="en-US" dirty="0" smtClean="0"/>
          </a:p>
          <a:p>
            <a:endParaRPr lang="en-US" dirty="0" smtClean="0"/>
          </a:p>
          <a:p>
            <a:r>
              <a:rPr lang="en-US" dirty="0" err="1" smtClean="0"/>
              <a:t>Ejemplo</a:t>
            </a:r>
            <a:r>
              <a:rPr lang="en-US" dirty="0"/>
              <a:t>: </a:t>
            </a:r>
            <a:r>
              <a:rPr lang="en-US" dirty="0" err="1"/>
              <a:t>si</a:t>
            </a:r>
            <a:r>
              <a:rPr lang="en-US" dirty="0"/>
              <a:t> </a:t>
            </a:r>
            <a:r>
              <a:rPr lang="en-US" dirty="0" err="1"/>
              <a:t>tenemos</a:t>
            </a:r>
            <a:r>
              <a:rPr lang="en-US" dirty="0"/>
              <a:t> </a:t>
            </a:r>
            <a:r>
              <a:rPr lang="en-US" dirty="0" err="1"/>
              <a:t>una</a:t>
            </a:r>
            <a:r>
              <a:rPr lang="en-US" dirty="0"/>
              <a:t> </a:t>
            </a:r>
            <a:r>
              <a:rPr lang="en-US" dirty="0" err="1"/>
              <a:t>entidad</a:t>
            </a:r>
            <a:r>
              <a:rPr lang="en-US" dirty="0"/>
              <a:t> LIBRO y </a:t>
            </a:r>
            <a:r>
              <a:rPr lang="en-US" dirty="0" err="1"/>
              <a:t>otra</a:t>
            </a:r>
            <a:r>
              <a:rPr lang="en-US" dirty="0"/>
              <a:t> </a:t>
            </a:r>
            <a:r>
              <a:rPr lang="en-US" dirty="0" err="1"/>
              <a:t>relacionada</a:t>
            </a:r>
            <a:r>
              <a:rPr lang="en-US" dirty="0"/>
              <a:t> EDICIÓN, </a:t>
            </a:r>
            <a:r>
              <a:rPr lang="en-US" dirty="0" err="1"/>
              <a:t>para</a:t>
            </a:r>
            <a:r>
              <a:rPr lang="en-US" dirty="0"/>
              <a:t> </a:t>
            </a:r>
            <a:r>
              <a:rPr lang="en-US" dirty="0" err="1"/>
              <a:t>identificar</a:t>
            </a:r>
            <a:r>
              <a:rPr lang="en-US" dirty="0"/>
              <a:t> </a:t>
            </a:r>
            <a:r>
              <a:rPr lang="en-US" dirty="0" err="1"/>
              <a:t>una</a:t>
            </a:r>
            <a:r>
              <a:rPr lang="en-US" dirty="0"/>
              <a:t> </a:t>
            </a:r>
            <a:r>
              <a:rPr lang="en-US" dirty="0" err="1"/>
              <a:t>edición</a:t>
            </a:r>
            <a:r>
              <a:rPr lang="en-US" dirty="0"/>
              <a:t> </a:t>
            </a:r>
            <a:r>
              <a:rPr lang="en-US" dirty="0" err="1"/>
              <a:t>necesitamos</a:t>
            </a:r>
            <a:r>
              <a:rPr lang="en-US" dirty="0"/>
              <a:t> </a:t>
            </a:r>
            <a:r>
              <a:rPr lang="en-US" dirty="0" err="1"/>
              <a:t>conocer</a:t>
            </a:r>
            <a:r>
              <a:rPr lang="en-US" dirty="0"/>
              <a:t> el </a:t>
            </a:r>
            <a:r>
              <a:rPr lang="en-US" dirty="0" err="1"/>
              <a:t>identificador</a:t>
            </a:r>
            <a:r>
              <a:rPr lang="en-US" dirty="0"/>
              <a:t> del </a:t>
            </a:r>
            <a:r>
              <a:rPr lang="en-US" dirty="0" err="1"/>
              <a:t>libro</a:t>
            </a:r>
            <a:r>
              <a:rPr lang="en-US" dirty="0"/>
              <a:t>.</a:t>
            </a:r>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6</a:t>
            </a:fld>
            <a:endParaRPr lang="es-ES"/>
          </a:p>
        </p:txBody>
      </p:sp>
    </p:spTree>
    <p:extLst>
      <p:ext uri="{BB962C8B-B14F-4D97-AF65-F5344CB8AC3E}">
        <p14:creationId xmlns:p14="http://schemas.microsoft.com/office/powerpoint/2010/main" xmlns="" val="316662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smtClean="0"/>
          </a:p>
          <a:p>
            <a:r>
              <a:rPr lang="en-US" dirty="0" err="1" smtClean="0"/>
              <a:t>Ejemplo</a:t>
            </a:r>
            <a:r>
              <a:rPr lang="en-US" dirty="0"/>
              <a:t>: </a:t>
            </a:r>
            <a:r>
              <a:rPr lang="en-US" dirty="0" err="1"/>
              <a:t>si</a:t>
            </a:r>
            <a:r>
              <a:rPr lang="en-US" dirty="0"/>
              <a:t> </a:t>
            </a:r>
            <a:r>
              <a:rPr lang="en-US" dirty="0" err="1"/>
              <a:t>tenemos</a:t>
            </a:r>
            <a:r>
              <a:rPr lang="en-US" dirty="0"/>
              <a:t> </a:t>
            </a:r>
            <a:r>
              <a:rPr lang="en-US" dirty="0" err="1"/>
              <a:t>una</a:t>
            </a:r>
            <a:r>
              <a:rPr lang="en-US" dirty="0"/>
              <a:t> </a:t>
            </a:r>
            <a:r>
              <a:rPr lang="en-US" dirty="0" err="1"/>
              <a:t>entidad</a:t>
            </a:r>
            <a:r>
              <a:rPr lang="en-US" dirty="0"/>
              <a:t> LIBRO y </a:t>
            </a:r>
            <a:r>
              <a:rPr lang="en-US" dirty="0" err="1"/>
              <a:t>otra</a:t>
            </a:r>
            <a:r>
              <a:rPr lang="en-US" dirty="0"/>
              <a:t> </a:t>
            </a:r>
            <a:r>
              <a:rPr lang="en-US" dirty="0" err="1"/>
              <a:t>relacionada</a:t>
            </a:r>
            <a:r>
              <a:rPr lang="en-US" dirty="0"/>
              <a:t> EDICIÓN, </a:t>
            </a:r>
            <a:r>
              <a:rPr lang="en-US" dirty="0" err="1"/>
              <a:t>para</a:t>
            </a:r>
            <a:r>
              <a:rPr lang="en-US" dirty="0"/>
              <a:t> </a:t>
            </a:r>
            <a:r>
              <a:rPr lang="en-US" dirty="0" err="1"/>
              <a:t>identificar</a:t>
            </a:r>
            <a:r>
              <a:rPr lang="en-US" dirty="0"/>
              <a:t> </a:t>
            </a:r>
            <a:r>
              <a:rPr lang="en-US" dirty="0" err="1"/>
              <a:t>una</a:t>
            </a:r>
            <a:r>
              <a:rPr lang="en-US" dirty="0"/>
              <a:t> </a:t>
            </a:r>
            <a:r>
              <a:rPr lang="en-US" dirty="0" err="1"/>
              <a:t>edición</a:t>
            </a:r>
            <a:r>
              <a:rPr lang="en-US" dirty="0"/>
              <a:t> </a:t>
            </a:r>
            <a:r>
              <a:rPr lang="en-US" dirty="0" err="1"/>
              <a:t>necesitamos</a:t>
            </a:r>
            <a:r>
              <a:rPr lang="en-US" dirty="0"/>
              <a:t> </a:t>
            </a:r>
            <a:r>
              <a:rPr lang="en-US" dirty="0" err="1"/>
              <a:t>conocer</a:t>
            </a:r>
            <a:r>
              <a:rPr lang="en-US" dirty="0"/>
              <a:t> el </a:t>
            </a:r>
            <a:r>
              <a:rPr lang="en-US" dirty="0" err="1"/>
              <a:t>identificador</a:t>
            </a:r>
            <a:r>
              <a:rPr lang="en-US" dirty="0"/>
              <a:t> del </a:t>
            </a:r>
            <a:r>
              <a:rPr lang="en-US" dirty="0" err="1"/>
              <a:t>libro</a:t>
            </a:r>
            <a:r>
              <a:rPr lang="en-US" dirty="0"/>
              <a:t>.</a:t>
            </a:r>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7</a:t>
            </a:fld>
            <a:endParaRPr lang="es-ES"/>
          </a:p>
        </p:txBody>
      </p:sp>
    </p:spTree>
    <p:extLst>
      <p:ext uri="{BB962C8B-B14F-4D97-AF65-F5344CB8AC3E}">
        <p14:creationId xmlns:p14="http://schemas.microsoft.com/office/powerpoint/2010/main" xmlns="" val="316662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smtClean="0"/>
          </a:p>
          <a:p>
            <a:r>
              <a:rPr lang="en-US" dirty="0" err="1" smtClean="0"/>
              <a:t>Ejemplo</a:t>
            </a:r>
            <a:r>
              <a:rPr lang="en-US" dirty="0"/>
              <a:t>: </a:t>
            </a:r>
            <a:r>
              <a:rPr lang="en-US" dirty="0" err="1"/>
              <a:t>si</a:t>
            </a:r>
            <a:r>
              <a:rPr lang="en-US" dirty="0"/>
              <a:t> </a:t>
            </a:r>
            <a:r>
              <a:rPr lang="en-US" dirty="0" err="1"/>
              <a:t>tenemos</a:t>
            </a:r>
            <a:r>
              <a:rPr lang="en-US" dirty="0"/>
              <a:t> </a:t>
            </a:r>
            <a:r>
              <a:rPr lang="en-US" dirty="0" err="1"/>
              <a:t>una</a:t>
            </a:r>
            <a:r>
              <a:rPr lang="en-US" dirty="0"/>
              <a:t> </a:t>
            </a:r>
            <a:r>
              <a:rPr lang="en-US" dirty="0" err="1"/>
              <a:t>entidad</a:t>
            </a:r>
            <a:r>
              <a:rPr lang="en-US" dirty="0"/>
              <a:t> LIBRO y </a:t>
            </a:r>
            <a:r>
              <a:rPr lang="en-US" dirty="0" err="1"/>
              <a:t>otra</a:t>
            </a:r>
            <a:r>
              <a:rPr lang="en-US" dirty="0"/>
              <a:t> </a:t>
            </a:r>
            <a:r>
              <a:rPr lang="en-US" dirty="0" err="1"/>
              <a:t>relacionada</a:t>
            </a:r>
            <a:r>
              <a:rPr lang="en-US" dirty="0"/>
              <a:t> EDICIÓN, </a:t>
            </a:r>
            <a:r>
              <a:rPr lang="en-US" dirty="0" err="1"/>
              <a:t>para</a:t>
            </a:r>
            <a:r>
              <a:rPr lang="en-US" dirty="0"/>
              <a:t> </a:t>
            </a:r>
            <a:r>
              <a:rPr lang="en-US" dirty="0" err="1"/>
              <a:t>identificar</a:t>
            </a:r>
            <a:r>
              <a:rPr lang="en-US" dirty="0"/>
              <a:t> </a:t>
            </a:r>
            <a:r>
              <a:rPr lang="en-US" dirty="0" err="1"/>
              <a:t>una</a:t>
            </a:r>
            <a:r>
              <a:rPr lang="en-US" dirty="0"/>
              <a:t> </a:t>
            </a:r>
            <a:r>
              <a:rPr lang="en-US" dirty="0" err="1"/>
              <a:t>edición</a:t>
            </a:r>
            <a:r>
              <a:rPr lang="en-US" dirty="0"/>
              <a:t> </a:t>
            </a:r>
            <a:r>
              <a:rPr lang="en-US" dirty="0" err="1"/>
              <a:t>necesitamos</a:t>
            </a:r>
            <a:r>
              <a:rPr lang="en-US" dirty="0"/>
              <a:t> </a:t>
            </a:r>
            <a:r>
              <a:rPr lang="en-US" dirty="0" err="1"/>
              <a:t>conocer</a:t>
            </a:r>
            <a:r>
              <a:rPr lang="en-US" dirty="0"/>
              <a:t> el </a:t>
            </a:r>
            <a:r>
              <a:rPr lang="en-US" dirty="0" err="1"/>
              <a:t>identificador</a:t>
            </a:r>
            <a:r>
              <a:rPr lang="en-US" dirty="0"/>
              <a:t> del </a:t>
            </a:r>
            <a:r>
              <a:rPr lang="en-US" dirty="0" err="1"/>
              <a:t>libro</a:t>
            </a:r>
            <a:r>
              <a:rPr lang="en-US" dirty="0"/>
              <a:t>.</a:t>
            </a:r>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8</a:t>
            </a:fld>
            <a:endParaRPr lang="es-ES"/>
          </a:p>
        </p:txBody>
      </p:sp>
    </p:spTree>
    <p:extLst>
      <p:ext uri="{BB962C8B-B14F-4D97-AF65-F5344CB8AC3E}">
        <p14:creationId xmlns:p14="http://schemas.microsoft.com/office/powerpoint/2010/main" xmlns="" val="3166626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9</a:t>
            </a:fld>
            <a:endParaRPr lang="es-ES"/>
          </a:p>
        </p:txBody>
      </p:sp>
    </p:spTree>
    <p:extLst>
      <p:ext uri="{BB962C8B-B14F-4D97-AF65-F5344CB8AC3E}">
        <p14:creationId xmlns:p14="http://schemas.microsoft.com/office/powerpoint/2010/main" xmlns="" val="316662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10</a:t>
            </a:fld>
            <a:endParaRPr lang="es-ES"/>
          </a:p>
        </p:txBody>
      </p:sp>
    </p:spTree>
    <p:extLst>
      <p:ext uri="{BB962C8B-B14F-4D97-AF65-F5344CB8AC3E}">
        <p14:creationId xmlns:p14="http://schemas.microsoft.com/office/powerpoint/2010/main" xmlns="" val="316662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97F083-B4B3-4E4D-9792-7DCED2323065}" type="slidenum">
              <a:rPr lang="es-ES"/>
              <a:pPr/>
              <a:t>11</a:t>
            </a:fld>
            <a:endParaRPr lang="es-ES"/>
          </a:p>
        </p:txBody>
      </p:sp>
    </p:spTree>
    <p:extLst>
      <p:ext uri="{BB962C8B-B14F-4D97-AF65-F5344CB8AC3E}">
        <p14:creationId xmlns:p14="http://schemas.microsoft.com/office/powerpoint/2010/main" xmlns="" val="316662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pPr/>
              <a:t>27/10/2021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pPr/>
              <a:t>27/10/2021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pPr/>
              <a:t>‹Nº›</a:t>
            </a:fld>
            <a:endParaRPr lang="es-ES"/>
          </a:p>
        </p:txBody>
      </p:sp>
    </p:spTree>
    <p:extLst>
      <p:ext uri="{BB962C8B-B14F-4D97-AF65-F5344CB8AC3E}">
        <p14:creationId xmlns:p14="http://schemas.microsoft.com/office/powerpoint/2010/main" xmlns=""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88294908-8B00-4F58-BBBA-20F71A40AA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xmlns="" id="{4364C879-1404-4203-8E9D-CC5DE0A621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xmlns="" id="{84617302-4B0D-4351-A6BB-6F0930D94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xmlns="" id="{DA2C7802-C2E0-4218-8F89-8DD7CCD2CD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xmlns="" id="{A6D7111A-21E5-4EE9-8A78-10E5530F01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xmlns="" id="{A3969E80-A77B-49FC-9122-D89AFD5EE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xmlns="" id="{1849CA57-76BD-4CF2-80BA-D7A46A01B7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7" name="Freeform: Shape 36">
            <a:extLst>
              <a:ext uri="{FF2B5EF4-FFF2-40B4-BE49-F238E27FC236}">
                <a16:creationId xmlns:a16="http://schemas.microsoft.com/office/drawing/2014/main" xmlns="" id="{35E9085E-E730-4768-83D4-6CB7E98971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xmlns="" id="{973272FE-A474-4CAE-8CA2-BCC8B476C3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Subtítulo 4">
            <a:extLst>
              <a:ext uri="{FF2B5EF4-FFF2-40B4-BE49-F238E27FC236}">
                <a16:creationId xmlns:a16="http://schemas.microsoft.com/office/drawing/2014/main" xmlns="" id="{52E1081F-4F7E-4CFC-8FBC-FBD62300B36A}"/>
              </a:ext>
            </a:extLst>
          </p:cNvPr>
          <p:cNvSpPr>
            <a:spLocks noGrp="1"/>
          </p:cNvSpPr>
          <p:nvPr>
            <p:ph type="subTitle" idx="1"/>
          </p:nvPr>
        </p:nvSpPr>
        <p:spPr>
          <a:xfrm>
            <a:off x="4439633" y="4504546"/>
            <a:ext cx="3312734" cy="451738"/>
          </a:xfrm>
          <a:noFill/>
        </p:spPr>
        <p:txBody>
          <a:bodyPr vert="horz" lIns="91440" tIns="45720" rIns="91440" bIns="45720" rtlCol="0" anchor="t">
            <a:normAutofit/>
          </a:bodyPr>
          <a:lstStyle/>
          <a:p>
            <a:r>
              <a:rPr lang="es-ES" sz="2000" b="1" dirty="0">
                <a:solidFill>
                  <a:schemeClr val="accent1"/>
                </a:solidFill>
                <a:latin typeface="+mj-lt"/>
                <a:cs typeface="Calibri"/>
              </a:rPr>
              <a:t>- UT2 - </a:t>
            </a:r>
            <a:endParaRPr lang="es-ES" sz="2000" b="1" dirty="0">
              <a:solidFill>
                <a:schemeClr val="accent1"/>
              </a:solidFill>
              <a:latin typeface="+mj-lt"/>
            </a:endParaRPr>
          </a:p>
        </p:txBody>
      </p:sp>
      <p:sp>
        <p:nvSpPr>
          <p:cNvPr id="2" name="Título 1"/>
          <p:cNvSpPr>
            <a:spLocks noGrp="1"/>
          </p:cNvSpPr>
          <p:nvPr>
            <p:ph type="ctrTitle"/>
          </p:nvPr>
        </p:nvSpPr>
        <p:spPr>
          <a:xfrm>
            <a:off x="3204642" y="2353641"/>
            <a:ext cx="5782716" cy="2150719"/>
          </a:xfrm>
          <a:noFill/>
        </p:spPr>
        <p:txBody>
          <a:bodyPr anchor="ctr">
            <a:normAutofit/>
          </a:bodyPr>
          <a:lstStyle/>
          <a:p>
            <a:r>
              <a:rPr lang="es-ES" sz="3600" dirty="0">
                <a:solidFill>
                  <a:srgbClr val="080808"/>
                </a:solidFill>
                <a:cs typeface="Calibri Light"/>
              </a:rPr>
              <a:t>MODELO </a:t>
            </a:r>
            <a:r>
              <a:rPr lang="es-ES" sz="3600" dirty="0">
                <a:cs typeface="Calibri Light"/>
              </a:rPr>
              <a:t/>
            </a:r>
            <a:br>
              <a:rPr lang="es-ES" sz="3600" dirty="0">
                <a:cs typeface="Calibri Light"/>
              </a:rPr>
            </a:br>
            <a:r>
              <a:rPr lang="es-ES" sz="3600" dirty="0">
                <a:solidFill>
                  <a:srgbClr val="080808"/>
                </a:solidFill>
                <a:cs typeface="Calibri Light"/>
              </a:rPr>
              <a:t>ENTIDAD - RELACIÓN</a:t>
            </a:r>
          </a:p>
        </p:txBody>
      </p:sp>
      <p:sp>
        <p:nvSpPr>
          <p:cNvPr id="41" name="Freeform: Shape 40">
            <a:extLst>
              <a:ext uri="{FF2B5EF4-FFF2-40B4-BE49-F238E27FC236}">
                <a16:creationId xmlns:a16="http://schemas.microsoft.com/office/drawing/2014/main" xmlns="" id="{E07981EA-05A6-437C-88D7-B377B92B03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42">
            <a:extLst>
              <a:ext uri="{FF2B5EF4-FFF2-40B4-BE49-F238E27FC236}">
                <a16:creationId xmlns:a16="http://schemas.microsoft.com/office/drawing/2014/main" xmlns="" id="{15E3C750-986E-4769-B1AE-49289FBEE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0AA6E4-097C-40C8-B937-77AD90DFC990}"/>
              </a:ext>
            </a:extLst>
          </p:cNvPr>
          <p:cNvSpPr>
            <a:spLocks noGrp="1"/>
          </p:cNvSpPr>
          <p:nvPr>
            <p:ph type="title"/>
          </p:nvPr>
        </p:nvSpPr>
        <p:spPr>
          <a:xfrm>
            <a:off x="520262" y="352062"/>
            <a:ext cx="11449669"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(EER)   </a:t>
            </a:r>
            <a:r>
              <a:rPr lang="es-ES" sz="3600" b="1" dirty="0" smtClean="0"/>
              <a:t>SIMBOLOGÍA DE ELEMENTOS PRINCIPALES</a:t>
            </a:r>
            <a:endParaRPr lang="es-ES" sz="3600" b="1" dirty="0"/>
          </a:p>
        </p:txBody>
      </p:sp>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4423225"/>
          </a:xfrm>
        </p:spPr>
        <p:txBody>
          <a:bodyPr vert="horz" lIns="91440" tIns="45720" rIns="91440" bIns="45720" rtlCol="0" anchor="t">
            <a:normAutofit/>
          </a:bodyPr>
          <a:lstStyle/>
          <a:p>
            <a:pPr marL="0" indent="0" algn="just">
              <a:buNone/>
            </a:pPr>
            <a:r>
              <a:rPr lang="es-ES" sz="2400" dirty="0" smtClean="0">
                <a:ea typeface="+mn-lt"/>
                <a:cs typeface="+mn-lt"/>
              </a:rPr>
              <a:t>En el ejemplo, un préstamo puede tener ningún, uno o varios pagos. Si se efectúa un pago es porque se corresponde con algún préstamo. No tiene sentido que existan pagos sin asociar a ningún préstamo.</a:t>
            </a:r>
          </a:p>
          <a:p>
            <a:pPr marL="0" indent="0" algn="just">
              <a:buNone/>
            </a:pPr>
            <a:r>
              <a:rPr lang="es-ES" sz="2400" dirty="0" smtClean="0">
                <a:ea typeface="+mn-lt"/>
                <a:cs typeface="+mn-lt"/>
              </a:rPr>
              <a:t>Supongamos el nº de préstamo 201 (</a:t>
            </a:r>
            <a:r>
              <a:rPr lang="es-ES" sz="2400" b="1" dirty="0" err="1" smtClean="0">
                <a:ea typeface="+mn-lt"/>
                <a:cs typeface="+mn-lt"/>
              </a:rPr>
              <a:t>número_préstamo</a:t>
            </a:r>
            <a:r>
              <a:rPr lang="es-ES" sz="2400" b="1" dirty="0" smtClean="0">
                <a:ea typeface="+mn-lt"/>
                <a:cs typeface="+mn-lt"/>
              </a:rPr>
              <a:t> = 201</a:t>
            </a:r>
            <a:r>
              <a:rPr lang="es-ES" sz="2400" dirty="0" smtClean="0">
                <a:ea typeface="+mn-lt"/>
                <a:cs typeface="+mn-lt"/>
              </a:rPr>
              <a:t>), por importe de 1.000€ </a:t>
            </a:r>
            <a:r>
              <a:rPr lang="es-ES" sz="2400" dirty="0" err="1" smtClean="0">
                <a:ea typeface="+mn-lt"/>
                <a:cs typeface="+mn-lt"/>
              </a:rPr>
              <a:t>vel</a:t>
            </a:r>
            <a:r>
              <a:rPr lang="es-ES" sz="2400" dirty="0" smtClean="0">
                <a:ea typeface="+mn-lt"/>
                <a:cs typeface="+mn-lt"/>
              </a:rPr>
              <a:t> cual tiene asociados los pagos 1 (200€), 2 (350€), 3 (100€), 4 (250€) y 5 (100€) (</a:t>
            </a:r>
            <a:r>
              <a:rPr lang="es-ES" sz="2400" b="1" dirty="0" err="1" smtClean="0">
                <a:ea typeface="+mn-lt"/>
                <a:cs typeface="+mn-lt"/>
              </a:rPr>
              <a:t>número_pago</a:t>
            </a:r>
            <a:r>
              <a:rPr lang="es-ES" sz="2400" b="1" dirty="0" smtClean="0">
                <a:ea typeface="+mn-lt"/>
                <a:cs typeface="+mn-lt"/>
              </a:rPr>
              <a:t> =1</a:t>
            </a:r>
            <a:r>
              <a:rPr lang="es-ES" sz="2400" dirty="0" smtClean="0">
                <a:ea typeface="+mn-lt"/>
                <a:cs typeface="+mn-lt"/>
              </a:rPr>
              <a:t>, </a:t>
            </a:r>
            <a:r>
              <a:rPr lang="es-ES" sz="2400" b="1" dirty="0" err="1" smtClean="0">
                <a:ea typeface="+mn-lt"/>
                <a:cs typeface="+mn-lt"/>
              </a:rPr>
              <a:t>número_pago</a:t>
            </a:r>
            <a:r>
              <a:rPr lang="es-ES" sz="2400" b="1" dirty="0" smtClean="0">
                <a:ea typeface="+mn-lt"/>
                <a:cs typeface="+mn-lt"/>
              </a:rPr>
              <a:t> = 2</a:t>
            </a:r>
            <a:r>
              <a:rPr lang="es-ES" sz="2400" dirty="0" smtClean="0">
                <a:ea typeface="+mn-lt"/>
                <a:cs typeface="+mn-lt"/>
              </a:rPr>
              <a:t>, …). También supongamos el nº de préstamo 350 (</a:t>
            </a:r>
            <a:r>
              <a:rPr lang="es-ES" sz="2400" b="1" dirty="0" err="1" smtClean="0">
                <a:ea typeface="+mn-lt"/>
                <a:cs typeface="+mn-lt"/>
              </a:rPr>
              <a:t>número_préstamo</a:t>
            </a:r>
            <a:r>
              <a:rPr lang="es-ES" sz="2400" b="1" dirty="0" smtClean="0">
                <a:ea typeface="+mn-lt"/>
                <a:cs typeface="+mn-lt"/>
              </a:rPr>
              <a:t> = 350</a:t>
            </a:r>
            <a:r>
              <a:rPr lang="es-ES" sz="2400" dirty="0" smtClean="0">
                <a:ea typeface="+mn-lt"/>
                <a:cs typeface="+mn-lt"/>
              </a:rPr>
              <a:t>), por importe de  500 € con los pagos asociados 1 (150€), 2 (150€) y 3 (200€).</a:t>
            </a:r>
          </a:p>
          <a:p>
            <a:pPr marL="0" indent="0" algn="just">
              <a:buNone/>
            </a:pPr>
            <a:r>
              <a:rPr lang="es-ES" sz="2400" dirty="0" smtClean="0">
                <a:ea typeface="+mn-lt"/>
                <a:cs typeface="+mn-lt"/>
              </a:rPr>
              <a:t>El contable quiere contabilizar el pago con </a:t>
            </a:r>
            <a:r>
              <a:rPr lang="es-ES" sz="2400" dirty="0" err="1" smtClean="0">
                <a:ea typeface="+mn-lt"/>
                <a:cs typeface="+mn-lt"/>
              </a:rPr>
              <a:t>número_pago</a:t>
            </a:r>
            <a:r>
              <a:rPr lang="es-ES" sz="2400" dirty="0" smtClean="0">
                <a:ea typeface="+mn-lt"/>
                <a:cs typeface="+mn-lt"/>
              </a:rPr>
              <a:t> =2 ¿Qué valor contabilizará? ?¿350€ ó 150€? Imposible saberlo si no se le indica a qué </a:t>
            </a:r>
            <a:r>
              <a:rPr lang="es-ES" sz="2400" dirty="0" err="1" smtClean="0">
                <a:ea typeface="+mn-lt"/>
                <a:cs typeface="+mn-lt"/>
              </a:rPr>
              <a:t>número_préstamo</a:t>
            </a:r>
            <a:r>
              <a:rPr lang="es-ES" sz="2400" dirty="0" smtClean="0">
                <a:ea typeface="+mn-lt"/>
                <a:cs typeface="+mn-lt"/>
              </a:rPr>
              <a:t> corresponde.</a:t>
            </a:r>
          </a:p>
          <a:p>
            <a:pPr marL="0" indent="0" algn="just">
              <a:buNone/>
            </a:pPr>
            <a:endParaRPr lang="es-ES" sz="2400" dirty="0" smtClean="0">
              <a:ea typeface="+mn-lt"/>
              <a:cs typeface="+mn-lt"/>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34434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0AA6E4-097C-40C8-B937-77AD90DFC990}"/>
              </a:ext>
            </a:extLst>
          </p:cNvPr>
          <p:cNvSpPr>
            <a:spLocks noGrp="1"/>
          </p:cNvSpPr>
          <p:nvPr>
            <p:ph type="title"/>
          </p:nvPr>
        </p:nvSpPr>
        <p:spPr>
          <a:xfrm>
            <a:off x="536028" y="352062"/>
            <a:ext cx="11433903"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(EER)   </a:t>
            </a:r>
            <a:r>
              <a:rPr lang="es-ES" sz="3600" b="1" dirty="0" smtClean="0"/>
              <a:t>SIMBOLOGÍA DE ELEMENTOS PRINCIPALES</a:t>
            </a:r>
            <a:endParaRPr lang="es-ES" sz="3600" b="1" dirty="0"/>
          </a:p>
        </p:txBody>
      </p:sp>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4423225"/>
          </a:xfrm>
        </p:spPr>
        <p:txBody>
          <a:bodyPr vert="horz" lIns="91440" tIns="45720" rIns="91440" bIns="45720" rtlCol="0" anchor="t">
            <a:normAutofit/>
          </a:bodyPr>
          <a:lstStyle/>
          <a:p>
            <a:pPr marL="0" indent="0" algn="just">
              <a:buNone/>
            </a:pPr>
            <a:r>
              <a:rPr lang="es-ES" sz="2400" dirty="0" smtClean="0">
                <a:ea typeface="+mn-lt"/>
                <a:cs typeface="+mn-lt"/>
              </a:rPr>
              <a:t>Por tanto se concluye que la entidad PAGO depende de la entidad PRÉSTAMO.</a:t>
            </a:r>
          </a:p>
          <a:p>
            <a:pPr marL="0" indent="0" algn="just">
              <a:buNone/>
            </a:pPr>
            <a:r>
              <a:rPr lang="es-ES" sz="2400" dirty="0" smtClean="0">
                <a:ea typeface="+mn-lt"/>
                <a:cs typeface="+mn-lt"/>
              </a:rPr>
              <a:t>La </a:t>
            </a:r>
            <a:r>
              <a:rPr lang="es-ES" sz="2400" b="1" dirty="0" smtClean="0">
                <a:solidFill>
                  <a:srgbClr val="FF0000"/>
                </a:solidFill>
                <a:ea typeface="+mn-lt"/>
                <a:cs typeface="+mn-lt"/>
              </a:rPr>
              <a:t>clave parcial </a:t>
            </a:r>
            <a:r>
              <a:rPr lang="es-ES" sz="2400" dirty="0" smtClean="0">
                <a:ea typeface="+mn-lt"/>
                <a:cs typeface="+mn-lt"/>
              </a:rPr>
              <a:t>de la entidad débil se llama </a:t>
            </a:r>
            <a:r>
              <a:rPr lang="es-ES" sz="2400" b="1" dirty="0" smtClean="0">
                <a:solidFill>
                  <a:srgbClr val="FF0000"/>
                </a:solidFill>
                <a:ea typeface="+mn-lt"/>
                <a:cs typeface="+mn-lt"/>
              </a:rPr>
              <a:t>discriminante, </a:t>
            </a:r>
            <a:r>
              <a:rPr lang="es-ES" sz="2400" dirty="0" smtClean="0">
                <a:ea typeface="+mn-lt"/>
                <a:cs typeface="+mn-lt"/>
              </a:rPr>
              <a:t>y se representa con una línea discontinua debajo del nombre. </a:t>
            </a:r>
            <a:r>
              <a:rPr lang="es-ES" sz="2400" b="1" dirty="0" smtClean="0">
                <a:solidFill>
                  <a:srgbClr val="0070C0"/>
                </a:solidFill>
                <a:ea typeface="+mn-lt"/>
                <a:cs typeface="+mn-lt"/>
              </a:rPr>
              <a:t>La clave de la entidad débil se forma con el discriminante + clave primaria de la entidad fuerte.</a:t>
            </a:r>
          </a:p>
          <a:p>
            <a:pPr marL="0" indent="0" algn="just">
              <a:buNone/>
            </a:pPr>
            <a:r>
              <a:rPr lang="es-ES" sz="2400" dirty="0" smtClean="0">
                <a:ea typeface="+mn-lt"/>
                <a:cs typeface="+mn-lt"/>
              </a:rPr>
              <a:t>Además, la relación que asocia el conjunto de entidades débiles con el conjunto de identidades identificadoras, se denomina relación débil o relación identificadora y se representa con un doble rombo.</a:t>
            </a:r>
          </a:p>
          <a:p>
            <a:pPr marL="0" indent="0" algn="just">
              <a:buNone/>
            </a:pPr>
            <a:r>
              <a:rPr lang="es-ES" sz="2400" dirty="0" smtClean="0">
                <a:ea typeface="+mn-lt"/>
                <a:cs typeface="+mn-lt"/>
              </a:rPr>
              <a:t>La doble línea define una </a:t>
            </a:r>
            <a:r>
              <a:rPr lang="es-ES" sz="2400" b="1" dirty="0" smtClean="0">
                <a:solidFill>
                  <a:srgbClr val="AD1397"/>
                </a:solidFill>
                <a:ea typeface="+mn-lt"/>
                <a:cs typeface="+mn-lt"/>
              </a:rPr>
              <a:t>participación TOTAL </a:t>
            </a:r>
            <a:r>
              <a:rPr lang="es-ES" sz="2400" dirty="0" smtClean="0">
                <a:ea typeface="+mn-lt"/>
                <a:cs typeface="+mn-lt"/>
              </a:rPr>
              <a:t>de cada instancia de la entidad débil en la relación, es decir, cada pago obligatoriamente pertenece a un préstamo.</a:t>
            </a:r>
          </a:p>
          <a:p>
            <a:pPr marL="0" indent="0" algn="just">
              <a:buNone/>
            </a:pPr>
            <a:endParaRPr lang="es-ES" sz="2400" dirty="0" smtClean="0">
              <a:latin typeface="+mj-lt"/>
              <a:ea typeface="+mn-lt"/>
              <a:cs typeface="+mn-lt"/>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3443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5300243"/>
          </a:xfrm>
        </p:spPr>
        <p:txBody>
          <a:bodyPr vert="horz" lIns="91440" tIns="45720" rIns="91440" bIns="45720" rtlCol="0" anchor="t">
            <a:normAutofit/>
          </a:bodyPr>
          <a:lstStyle/>
          <a:p>
            <a:pPr marL="0" indent="0" algn="just">
              <a:buNone/>
            </a:pPr>
            <a:r>
              <a:rPr lang="es-ES" sz="2400" b="1" dirty="0">
                <a:solidFill>
                  <a:srgbClr val="FF0000"/>
                </a:solidFill>
                <a:latin typeface="+mj-lt"/>
                <a:cs typeface="Calibri" panose="020F0502020204030204"/>
              </a:rPr>
              <a:t>ATRIBUTO</a:t>
            </a:r>
            <a:r>
              <a:rPr lang="es-ES" sz="2400" dirty="0">
                <a:latin typeface="+mj-lt"/>
                <a:cs typeface="Calibri" panose="020F0502020204030204"/>
              </a:rPr>
              <a:t>: Representan las características o propiedades de una </a:t>
            </a:r>
            <a:r>
              <a:rPr lang="es-ES" sz="2400" b="1" dirty="0">
                <a:latin typeface="+mj-lt"/>
                <a:cs typeface="Calibri" panose="020F0502020204030204"/>
              </a:rPr>
              <a:t>entidad.</a:t>
            </a:r>
          </a:p>
          <a:p>
            <a:pPr marL="457200" indent="-457200" algn="just"/>
            <a:r>
              <a:rPr lang="es-ES" sz="2400" dirty="0">
                <a:solidFill>
                  <a:schemeClr val="accent1"/>
                </a:solidFill>
                <a:latin typeface="+mj-lt"/>
                <a:cs typeface="Calibri" panose="020F0502020204030204"/>
              </a:rPr>
              <a:t>Simples: </a:t>
            </a:r>
            <a:r>
              <a:rPr lang="es-ES" sz="2400" dirty="0">
                <a:latin typeface="+mj-lt"/>
                <a:cs typeface="Calibri" panose="020F0502020204030204"/>
              </a:rPr>
              <a:t>No se dividen en partes más pequeñas (edad, teléfono, calle)</a:t>
            </a:r>
            <a:endParaRPr lang="es-ES" sz="2400" dirty="0">
              <a:solidFill>
                <a:srgbClr val="000000"/>
              </a:solidFill>
              <a:latin typeface="+mj-lt"/>
              <a:cs typeface="Calibri" panose="020F0502020204030204"/>
            </a:endParaRPr>
          </a:p>
          <a:p>
            <a:pPr marL="457200" indent="-457200" algn="just"/>
            <a:r>
              <a:rPr lang="es-ES" sz="2400" dirty="0">
                <a:solidFill>
                  <a:schemeClr val="accent1"/>
                </a:solidFill>
                <a:latin typeface="+mj-lt"/>
                <a:cs typeface="Calibri" panose="020F0502020204030204"/>
              </a:rPr>
              <a:t>Compuestos: </a:t>
            </a:r>
            <a:r>
              <a:rPr lang="es-ES" sz="2400" dirty="0">
                <a:latin typeface="+mj-lt"/>
                <a:cs typeface="Calibri" panose="020F0502020204030204"/>
              </a:rPr>
              <a:t>Se pueden dividir (dirección: calle, </a:t>
            </a:r>
            <a:r>
              <a:rPr lang="es-ES" sz="2400" dirty="0" err="1">
                <a:latin typeface="+mj-lt"/>
                <a:cs typeface="Calibri" panose="020F0502020204030204"/>
              </a:rPr>
              <a:t>nº</a:t>
            </a:r>
            <a:r>
              <a:rPr lang="es-ES" sz="2400" dirty="0">
                <a:latin typeface="+mj-lt"/>
                <a:cs typeface="Calibri" panose="020F0502020204030204"/>
              </a:rPr>
              <a:t>, </a:t>
            </a:r>
            <a:r>
              <a:rPr lang="es-ES" sz="2400" dirty="0" err="1">
                <a:latin typeface="+mj-lt"/>
                <a:cs typeface="Calibri" panose="020F0502020204030204"/>
              </a:rPr>
              <a:t>cp</a:t>
            </a:r>
            <a:r>
              <a:rPr lang="es-ES" sz="2400" dirty="0">
                <a:latin typeface="+mj-lt"/>
                <a:cs typeface="Calibri" panose="020F0502020204030204"/>
              </a:rPr>
              <a:t>)</a:t>
            </a:r>
          </a:p>
          <a:p>
            <a:pPr marL="457200" indent="-457200" algn="just"/>
            <a:r>
              <a:rPr lang="es-ES" sz="2400" dirty="0" err="1">
                <a:solidFill>
                  <a:schemeClr val="accent1"/>
                </a:solidFill>
                <a:latin typeface="+mj-lt"/>
                <a:cs typeface="Calibri" panose="020F0502020204030204"/>
              </a:rPr>
              <a:t>Monovalorados</a:t>
            </a:r>
            <a:r>
              <a:rPr lang="es-ES" sz="2400" dirty="0">
                <a:latin typeface="+mj-lt"/>
                <a:cs typeface="Calibri" panose="020F0502020204030204"/>
              </a:rPr>
              <a:t>: </a:t>
            </a:r>
            <a:r>
              <a:rPr lang="es-ES" sz="2400" dirty="0" err="1">
                <a:latin typeface="+mj-lt"/>
                <a:cs typeface="Calibri" panose="020F0502020204030204"/>
              </a:rPr>
              <a:t>Tienenun</a:t>
            </a:r>
            <a:r>
              <a:rPr lang="es-ES" sz="2400" dirty="0">
                <a:latin typeface="+mj-lt"/>
                <a:cs typeface="Calibri" panose="020F0502020204030204"/>
              </a:rPr>
              <a:t> valor único para la entidad (edad, NIF, fecha de nacimiento)</a:t>
            </a:r>
            <a:endParaRPr lang="es-ES" sz="2400" dirty="0">
              <a:solidFill>
                <a:srgbClr val="000000"/>
              </a:solidFill>
              <a:latin typeface="+mj-lt"/>
              <a:cs typeface="Calibri" panose="020F0502020204030204"/>
            </a:endParaRPr>
          </a:p>
          <a:p>
            <a:pPr marL="457200" indent="-457200" algn="just"/>
            <a:r>
              <a:rPr lang="es-ES" sz="2400" dirty="0" err="1">
                <a:solidFill>
                  <a:schemeClr val="accent1"/>
                </a:solidFill>
                <a:latin typeface="+mj-lt"/>
                <a:cs typeface="Calibri" panose="020F0502020204030204"/>
              </a:rPr>
              <a:t>Multivalorados</a:t>
            </a:r>
            <a:r>
              <a:rPr lang="es-ES" sz="2400" dirty="0">
                <a:latin typeface="+mj-lt"/>
                <a:cs typeface="Calibri" panose="020F0502020204030204"/>
              </a:rPr>
              <a:t>: Pueden tener varios valores para una entidad (</a:t>
            </a:r>
            <a:r>
              <a:rPr lang="es-ES" sz="2400" dirty="0" err="1">
                <a:latin typeface="+mj-lt"/>
                <a:cs typeface="Calibri" panose="020F0502020204030204"/>
              </a:rPr>
              <a:t>tlf</a:t>
            </a:r>
            <a:r>
              <a:rPr lang="es-ES" sz="2400" dirty="0">
                <a:latin typeface="+mj-lt"/>
                <a:cs typeface="Calibri" panose="020F0502020204030204"/>
              </a:rPr>
              <a:t>, email)</a:t>
            </a:r>
          </a:p>
          <a:p>
            <a:pPr marL="457200" indent="-457200" algn="just"/>
            <a:r>
              <a:rPr lang="es-ES" sz="2400" dirty="0">
                <a:solidFill>
                  <a:schemeClr val="accent1"/>
                </a:solidFill>
                <a:latin typeface="+mj-lt"/>
                <a:cs typeface="Calibri" panose="020F0502020204030204"/>
              </a:rPr>
              <a:t>Derivados:</a:t>
            </a:r>
            <a:r>
              <a:rPr lang="es-ES" sz="2400" dirty="0">
                <a:latin typeface="+mj-lt"/>
                <a:cs typeface="Calibri" panose="020F0502020204030204"/>
              </a:rPr>
              <a:t> Su valor se puede obtener a partir de otros atributos (edad se puede obtener a partir de la fecha de nacimiento). El valor de este tipo de atributos no se almacena como tal en la BD. Sólo se realiza una consulta para obtenerlos.</a:t>
            </a:r>
          </a:p>
        </p:txBody>
      </p:sp>
      <p:sp>
        <p:nvSpPr>
          <p:cNvPr id="5" name="Título 1">
            <a:extLst>
              <a:ext uri="{FF2B5EF4-FFF2-40B4-BE49-F238E27FC236}">
                <a16:creationId xmlns:a16="http://schemas.microsoft.com/office/drawing/2014/main" xmlns=""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cxnSp>
        <p:nvCxnSpPr>
          <p:cNvPr id="7" name="6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9501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8BA3E263-0E57-4C7F-9433-8DC366CC73E9}"/>
              </a:ext>
            </a:extLst>
          </p:cNvPr>
          <p:cNvSpPr txBox="1"/>
          <p:nvPr/>
        </p:nvSpPr>
        <p:spPr>
          <a:xfrm>
            <a:off x="8376249" y="1173191"/>
            <a:ext cx="3347049" cy="3046988"/>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mj-lt"/>
              </a:rPr>
              <a:t>Cuando un atributo identifica de manera unívoca a una entidad, se puede decir que ese atributo es una </a:t>
            </a:r>
            <a:r>
              <a:rPr lang="es-ES" sz="2400" b="1" dirty="0">
                <a:solidFill>
                  <a:srgbClr val="FF0000"/>
                </a:solidFill>
                <a:latin typeface="+mj-lt"/>
              </a:rPr>
              <a:t>CLAVE PRIMARIA</a:t>
            </a:r>
            <a:r>
              <a:rPr lang="es-ES" sz="2400" dirty="0">
                <a:latin typeface="+mj-lt"/>
              </a:rPr>
              <a:t> y se representa como en la imagen.</a:t>
            </a:r>
            <a:endParaRPr lang="es-ES" sz="2400" dirty="0">
              <a:latin typeface="+mj-lt"/>
              <a:cs typeface="Calibri"/>
            </a:endParaRPr>
          </a:p>
        </p:txBody>
      </p:sp>
      <p:pic>
        <p:nvPicPr>
          <p:cNvPr id="4" name="Imagen 4" descr="Diagrama&#10;&#10;Descripción generada automáticamente">
            <a:extLst>
              <a:ext uri="{FF2B5EF4-FFF2-40B4-BE49-F238E27FC236}">
                <a16:creationId xmlns:a16="http://schemas.microsoft.com/office/drawing/2014/main" xmlns="" id="{C1CBB287-B061-4F34-AF03-469935038977}"/>
              </a:ext>
            </a:extLst>
          </p:cNvPr>
          <p:cNvPicPr>
            <a:picLocks noChangeAspect="1"/>
          </p:cNvPicPr>
          <p:nvPr/>
        </p:nvPicPr>
        <p:blipFill>
          <a:blip r:embed="rId2"/>
          <a:stretch>
            <a:fillRect/>
          </a:stretch>
        </p:blipFill>
        <p:spPr>
          <a:xfrm>
            <a:off x="978400" y="515170"/>
            <a:ext cx="6811992" cy="5985811"/>
          </a:xfrm>
          <a:prstGeom prst="rect">
            <a:avLst/>
          </a:prstGeom>
        </p:spPr>
      </p:pic>
    </p:spTree>
    <p:extLst>
      <p:ext uri="{BB962C8B-B14F-4D97-AF65-F5344CB8AC3E}">
        <p14:creationId xmlns:p14="http://schemas.microsoft.com/office/powerpoint/2010/main" xmlns="" val="2257894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1D6D4CA8-82E8-4E0E-9B5D-B66E1C93A4FF}"/>
              </a:ext>
            </a:extLst>
          </p:cNvPr>
          <p:cNvSpPr txBox="1"/>
          <p:nvPr/>
        </p:nvSpPr>
        <p:spPr>
          <a:xfrm>
            <a:off x="655608" y="583721"/>
            <a:ext cx="1108206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s-ES" sz="2400" b="1" dirty="0">
                <a:solidFill>
                  <a:schemeClr val="accent6"/>
                </a:solidFill>
                <a:latin typeface="+mj-lt"/>
              </a:rPr>
              <a:t>DOMINIO</a:t>
            </a:r>
            <a:r>
              <a:rPr lang="es-ES" sz="2400" dirty="0">
                <a:latin typeface="+mj-lt"/>
              </a:rPr>
              <a:t>: Es el conjunto de valores permitidos para un atributo y las restricciones previstas. Por ej. Si hablamos del atributo edad, el dominio sería los números reales del 0 al 115 (según el libro guines :)) En este modelo no se representa pero es aconsejable tenerlo en cuenta.</a:t>
            </a:r>
          </a:p>
          <a:p>
            <a:pPr algn="just">
              <a:lnSpc>
                <a:spcPct val="150000"/>
              </a:lnSpc>
            </a:pPr>
            <a:endParaRPr lang="es-ES" sz="2400" dirty="0">
              <a:latin typeface="+mj-lt"/>
            </a:endParaRPr>
          </a:p>
          <a:p>
            <a:pPr algn="just">
              <a:lnSpc>
                <a:spcPct val="150000"/>
              </a:lnSpc>
            </a:pPr>
            <a:r>
              <a:rPr lang="es-ES" sz="2400" dirty="0">
                <a:latin typeface="+mj-lt"/>
              </a:rPr>
              <a:t>Cuando no existe un valor para un determinado atributo, o no se conoce, el atributo recibe el </a:t>
            </a:r>
            <a:r>
              <a:rPr lang="es-ES" sz="2400" b="1" u="sng" dirty="0">
                <a:latin typeface="+mj-lt"/>
              </a:rPr>
              <a:t>valor nulo</a:t>
            </a:r>
            <a:r>
              <a:rPr lang="es-ES" sz="2400" b="1" dirty="0">
                <a:latin typeface="+mj-lt"/>
              </a:rPr>
              <a:t>.</a:t>
            </a:r>
          </a:p>
          <a:p>
            <a:pPr algn="just"/>
            <a:endParaRPr lang="es-ES" sz="2400" dirty="0">
              <a:latin typeface="Avenir Next LT Pro"/>
            </a:endParaRPr>
          </a:p>
          <a:p>
            <a:pPr algn="just"/>
            <a:endParaRPr lang="es-ES" sz="2400" dirty="0">
              <a:latin typeface="Avenir Next LT Pro"/>
            </a:endParaRPr>
          </a:p>
        </p:txBody>
      </p:sp>
    </p:spTree>
    <p:extLst>
      <p:ext uri="{BB962C8B-B14F-4D97-AF65-F5344CB8AC3E}">
        <p14:creationId xmlns:p14="http://schemas.microsoft.com/office/powerpoint/2010/main" xmlns="" val="3338928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5300243"/>
          </a:xfrm>
        </p:spPr>
        <p:txBody>
          <a:bodyPr vert="horz" lIns="91440" tIns="45720" rIns="91440" bIns="45720" rtlCol="0" anchor="t">
            <a:normAutofit lnSpcReduction="10000"/>
          </a:bodyPr>
          <a:lstStyle/>
          <a:p>
            <a:pPr marL="0" indent="0" algn="just">
              <a:buNone/>
            </a:pPr>
            <a:r>
              <a:rPr lang="es-ES" sz="2400" b="1" dirty="0">
                <a:solidFill>
                  <a:srgbClr val="FF0000"/>
                </a:solidFill>
                <a:latin typeface="+mj-lt"/>
                <a:cs typeface="Calibri" panose="020F0502020204030204"/>
              </a:rPr>
              <a:t>CLAVE</a:t>
            </a:r>
            <a:r>
              <a:rPr lang="es-ES" sz="2400" dirty="0">
                <a:latin typeface="+mj-lt"/>
                <a:cs typeface="Calibri" panose="020F0502020204030204"/>
              </a:rPr>
              <a:t>: Se trata de un atributo que identifica de forma unívoca a una entidad. Veamos algunas cuestiones importantes para realizar el diagrama.</a:t>
            </a:r>
          </a:p>
          <a:p>
            <a:pPr algn="just">
              <a:buFont typeface="Arial"/>
              <a:buChar char="•"/>
            </a:pPr>
            <a:r>
              <a:rPr lang="es-ES" sz="2400" b="1" dirty="0" err="1">
                <a:latin typeface="+mj-lt"/>
                <a:ea typeface="+mn-lt"/>
                <a:cs typeface="+mn-lt"/>
              </a:rPr>
              <a:t>Superclave</a:t>
            </a:r>
            <a:r>
              <a:rPr lang="es-ES" sz="2400" b="1" dirty="0">
                <a:latin typeface="+mj-lt"/>
                <a:ea typeface="+mn-lt"/>
                <a:cs typeface="+mn-lt"/>
              </a:rPr>
              <a:t>:</a:t>
            </a:r>
            <a:r>
              <a:rPr lang="es-ES" sz="2400" dirty="0">
                <a:latin typeface="+mj-lt"/>
                <a:ea typeface="+mn-lt"/>
                <a:cs typeface="+mn-lt"/>
              </a:rPr>
              <a:t> Es un subconjunto de atributos que permite distinguir unívocamente cada una de las entidades de un conjunto de entidades. Si se añade un atributo al anterior subconjunto, el resultado seguirá siendo una </a:t>
            </a:r>
            <a:r>
              <a:rPr lang="es-ES" sz="2400" dirty="0" err="1">
                <a:latin typeface="+mj-lt"/>
                <a:ea typeface="+mn-lt"/>
                <a:cs typeface="+mn-lt"/>
              </a:rPr>
              <a:t>superclave</a:t>
            </a:r>
            <a:r>
              <a:rPr lang="es-ES" sz="2400" dirty="0" smtClean="0">
                <a:latin typeface="+mj-lt"/>
                <a:ea typeface="+mn-lt"/>
                <a:cs typeface="+mn-lt"/>
              </a:rPr>
              <a:t>.</a:t>
            </a:r>
          </a:p>
          <a:p>
            <a:pPr algn="just">
              <a:buNone/>
            </a:pPr>
            <a:endParaRPr lang="es-ES" dirty="0">
              <a:latin typeface="+mj-lt"/>
            </a:endParaRPr>
          </a:p>
          <a:p>
            <a:pPr algn="just">
              <a:buFont typeface="Arial"/>
              <a:buChar char="•"/>
            </a:pPr>
            <a:r>
              <a:rPr lang="es-ES" sz="2400" b="1" dirty="0">
                <a:latin typeface="+mj-lt"/>
                <a:ea typeface="+mn-lt"/>
                <a:cs typeface="+mn-lt"/>
              </a:rPr>
              <a:t>Clave candidata:</a:t>
            </a:r>
            <a:r>
              <a:rPr lang="es-ES" sz="2400" dirty="0">
                <a:latin typeface="+mj-lt"/>
                <a:ea typeface="+mn-lt"/>
                <a:cs typeface="+mn-lt"/>
              </a:rPr>
              <a:t> Se trata de </a:t>
            </a:r>
            <a:r>
              <a:rPr lang="es-ES" sz="2400" dirty="0" err="1">
                <a:latin typeface="+mj-lt"/>
                <a:ea typeface="+mn-lt"/>
                <a:cs typeface="+mn-lt"/>
              </a:rPr>
              <a:t>superclave</a:t>
            </a:r>
            <a:r>
              <a:rPr lang="es-ES" sz="2400" dirty="0">
                <a:latin typeface="+mj-lt"/>
                <a:ea typeface="+mn-lt"/>
                <a:cs typeface="+mn-lt"/>
              </a:rPr>
              <a:t> mínima, es decir, cualquier subconjunto de atributos de la misma no puede ser una </a:t>
            </a:r>
            <a:r>
              <a:rPr lang="es-ES" sz="2400" dirty="0" err="1">
                <a:latin typeface="+mj-lt"/>
                <a:ea typeface="+mn-lt"/>
                <a:cs typeface="+mn-lt"/>
              </a:rPr>
              <a:t>superclave</a:t>
            </a:r>
            <a:r>
              <a:rPr lang="es-ES" sz="2400" dirty="0" smtClean="0">
                <a:latin typeface="+mj-lt"/>
                <a:ea typeface="+mn-lt"/>
                <a:cs typeface="+mn-lt"/>
              </a:rPr>
              <a:t>.</a:t>
            </a:r>
          </a:p>
          <a:p>
            <a:pPr algn="just">
              <a:buNone/>
            </a:pPr>
            <a:endParaRPr lang="es-ES" dirty="0">
              <a:latin typeface="+mj-lt"/>
            </a:endParaRPr>
          </a:p>
          <a:p>
            <a:pPr algn="just">
              <a:buFont typeface="Arial"/>
              <a:buChar char="•"/>
            </a:pPr>
            <a:r>
              <a:rPr lang="es-ES" sz="2400" b="1" dirty="0">
                <a:latin typeface="+mj-lt"/>
                <a:ea typeface="+mn-lt"/>
                <a:cs typeface="+mn-lt"/>
              </a:rPr>
              <a:t>Clave primaria:</a:t>
            </a:r>
            <a:r>
              <a:rPr lang="es-ES" sz="2400" dirty="0">
                <a:latin typeface="+mj-lt"/>
                <a:ea typeface="+mn-lt"/>
                <a:cs typeface="+mn-lt"/>
              </a:rPr>
              <a:t> Es una clave candidata, elegida por el diseñador de la base de datos, para identificar unívocamente las entidades en un conjunto de entidades.</a:t>
            </a:r>
            <a:endParaRPr lang="es-ES" dirty="0">
              <a:latin typeface="+mj-lt"/>
            </a:endParaRPr>
          </a:p>
          <a:p>
            <a:pPr marL="0" indent="0" algn="just">
              <a:buNone/>
            </a:pPr>
            <a:endParaRPr lang="es-ES" sz="2400" dirty="0">
              <a:latin typeface="Avenir Next LT Pro"/>
              <a:cs typeface="Calibri" panose="020F0502020204030204"/>
            </a:endParaRPr>
          </a:p>
        </p:txBody>
      </p:sp>
      <p:sp>
        <p:nvSpPr>
          <p:cNvPr id="5" name="Título 1">
            <a:extLst>
              <a:ext uri="{FF2B5EF4-FFF2-40B4-BE49-F238E27FC236}">
                <a16:creationId xmlns:a16="http://schemas.microsoft.com/office/drawing/2014/main" xmlns=""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cxnSp>
        <p:nvCxnSpPr>
          <p:cNvPr id="7" name="6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49376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5300243"/>
          </a:xfrm>
        </p:spPr>
        <p:txBody>
          <a:bodyPr vert="horz" lIns="91440" tIns="45720" rIns="91440" bIns="45720" rtlCol="0" anchor="t">
            <a:normAutofit fontScale="92500" lnSpcReduction="10000"/>
          </a:bodyPr>
          <a:lstStyle/>
          <a:p>
            <a:pPr marL="0" indent="0" algn="just">
              <a:lnSpc>
                <a:spcPct val="160000"/>
              </a:lnSpc>
              <a:buNone/>
            </a:pPr>
            <a:r>
              <a:rPr lang="es-ES" sz="2400" b="1" dirty="0">
                <a:solidFill>
                  <a:srgbClr val="FF0000"/>
                </a:solidFill>
                <a:latin typeface="+mj-lt"/>
                <a:cs typeface="Calibri" panose="020F0502020204030204"/>
              </a:rPr>
              <a:t>RELACIÓN</a:t>
            </a:r>
            <a:r>
              <a:rPr lang="es-ES" sz="2400" dirty="0">
                <a:latin typeface="+mj-lt"/>
                <a:cs typeface="Calibri" panose="020F0502020204030204"/>
              </a:rPr>
              <a:t>: Asociación entre entidades. Como pista para construir el diagrama, decir que suele identificarse por un verbo. </a:t>
            </a:r>
          </a:p>
          <a:p>
            <a:pPr marL="0" indent="0" algn="just">
              <a:buNone/>
            </a:pPr>
            <a:r>
              <a:rPr lang="es-ES" sz="2400" dirty="0">
                <a:latin typeface="+mj-lt"/>
                <a:cs typeface="Calibri" panose="020F0502020204030204"/>
              </a:rPr>
              <a:t>Por ejemplo, CLIENTES </a:t>
            </a:r>
            <a:r>
              <a:rPr lang="es-ES" sz="2400" b="1" dirty="0">
                <a:latin typeface="+mj-lt"/>
                <a:cs typeface="Calibri" panose="020F0502020204030204"/>
              </a:rPr>
              <a:t>compran </a:t>
            </a:r>
            <a:r>
              <a:rPr lang="es-ES" sz="2400" dirty="0">
                <a:latin typeface="+mj-lt"/>
                <a:cs typeface="Calibri" panose="020F0502020204030204"/>
              </a:rPr>
              <a:t>PRODUCTOS.</a:t>
            </a:r>
          </a:p>
          <a:p>
            <a:pPr marL="0" indent="0" algn="just">
              <a:buNone/>
            </a:pPr>
            <a:r>
              <a:rPr lang="es-ES" sz="2400" b="1" dirty="0">
                <a:latin typeface="+mj-lt"/>
                <a:cs typeface="Calibri" panose="020F0502020204030204"/>
              </a:rPr>
              <a:t>Las relaciones pueden tener </a:t>
            </a:r>
            <a:r>
              <a:rPr lang="es-ES" sz="2400" b="1" dirty="0">
                <a:solidFill>
                  <a:schemeClr val="accent1">
                    <a:lumMod val="75000"/>
                  </a:schemeClr>
                </a:solidFill>
                <a:latin typeface="+mj-lt"/>
                <a:cs typeface="Calibri" panose="020F0502020204030204"/>
              </a:rPr>
              <a:t>atributos descriptivos.</a:t>
            </a:r>
          </a:p>
          <a:p>
            <a:pPr marL="0" indent="0" algn="just">
              <a:buNone/>
            </a:pPr>
            <a:r>
              <a:rPr lang="es-ES" sz="2400" dirty="0">
                <a:latin typeface="+mj-lt"/>
                <a:cs typeface="Calibri" panose="020F0502020204030204"/>
              </a:rPr>
              <a:t>Ejemplo:</a:t>
            </a:r>
          </a:p>
          <a:p>
            <a:pPr marL="0" indent="0" algn="just">
              <a:buNone/>
            </a:pPr>
            <a:r>
              <a:rPr lang="es-ES" sz="2400" dirty="0">
                <a:solidFill>
                  <a:srgbClr val="000000"/>
                </a:solidFill>
                <a:latin typeface="+mj-lt"/>
                <a:cs typeface="Calibri" panose="020F0502020204030204"/>
              </a:rPr>
              <a:t>LECTORES </a:t>
            </a:r>
            <a:r>
              <a:rPr lang="es-ES" sz="2400" b="1" dirty="0">
                <a:solidFill>
                  <a:srgbClr val="000000"/>
                </a:solidFill>
                <a:latin typeface="+mj-lt"/>
                <a:cs typeface="Calibri" panose="020F0502020204030204"/>
              </a:rPr>
              <a:t>reservan</a:t>
            </a:r>
            <a:r>
              <a:rPr lang="es-ES" sz="2400" dirty="0">
                <a:solidFill>
                  <a:srgbClr val="000000"/>
                </a:solidFill>
                <a:latin typeface="+mj-lt"/>
                <a:cs typeface="Calibri" panose="020F0502020204030204"/>
              </a:rPr>
              <a:t> LIBROS</a:t>
            </a:r>
          </a:p>
          <a:p>
            <a:pPr marL="0" indent="0" algn="just">
              <a:buNone/>
            </a:pPr>
            <a:r>
              <a:rPr lang="es-ES" sz="2400" dirty="0" err="1">
                <a:solidFill>
                  <a:srgbClr val="000000"/>
                </a:solidFill>
                <a:latin typeface="+mj-lt"/>
                <a:cs typeface="Calibri" panose="020F0502020204030204"/>
              </a:rPr>
              <a:t>Fecha_reserva</a:t>
            </a:r>
            <a:r>
              <a:rPr lang="es-ES" sz="2400" dirty="0">
                <a:solidFill>
                  <a:srgbClr val="000000"/>
                </a:solidFill>
                <a:latin typeface="+mj-lt"/>
                <a:cs typeface="Calibri" panose="020F0502020204030204"/>
              </a:rPr>
              <a:t>: Puede ser un atributo de la relación.</a:t>
            </a:r>
          </a:p>
          <a:p>
            <a:pPr marL="0" indent="0" algn="just">
              <a:buNone/>
            </a:pPr>
            <a:r>
              <a:rPr lang="es-ES" sz="2400" dirty="0">
                <a:solidFill>
                  <a:srgbClr val="000000"/>
                </a:solidFill>
                <a:latin typeface="+mj-lt"/>
                <a:cs typeface="Calibri" panose="020F0502020204030204"/>
              </a:rPr>
              <a:t>Dependiendo de la </a:t>
            </a:r>
            <a:r>
              <a:rPr lang="es-ES" sz="2400" b="1" u="sng" dirty="0" smtClean="0">
                <a:solidFill>
                  <a:srgbClr val="AD1397"/>
                </a:solidFill>
                <a:latin typeface="+mj-lt"/>
                <a:cs typeface="Calibri" panose="020F0502020204030204"/>
              </a:rPr>
              <a:t>PARTICIPACIÓN</a:t>
            </a:r>
            <a:r>
              <a:rPr lang="es-ES" sz="2400" dirty="0" smtClean="0">
                <a:solidFill>
                  <a:srgbClr val="000000"/>
                </a:solidFill>
                <a:latin typeface="+mj-lt"/>
                <a:cs typeface="Calibri" panose="020F0502020204030204"/>
              </a:rPr>
              <a:t> </a:t>
            </a:r>
            <a:r>
              <a:rPr lang="es-ES" sz="2400" dirty="0">
                <a:solidFill>
                  <a:srgbClr val="000000"/>
                </a:solidFill>
                <a:latin typeface="+mj-lt"/>
                <a:cs typeface="Calibri" panose="020F0502020204030204"/>
              </a:rPr>
              <a:t>de las entidades relacionadas, la relación puede ser: </a:t>
            </a:r>
          </a:p>
          <a:p>
            <a:pPr algn="just">
              <a:buFont typeface="Arial"/>
              <a:buChar char="•"/>
            </a:pPr>
            <a:r>
              <a:rPr lang="es-ES" sz="2400" b="1" u="sng" dirty="0">
                <a:latin typeface="+mj-lt"/>
                <a:ea typeface="+mn-lt"/>
                <a:cs typeface="+mn-lt"/>
              </a:rPr>
              <a:t>Total</a:t>
            </a:r>
            <a:r>
              <a:rPr lang="es-ES" sz="2400" b="1" dirty="0">
                <a:latin typeface="+mj-lt"/>
                <a:ea typeface="+mn-lt"/>
                <a:cs typeface="+mn-lt"/>
              </a:rPr>
              <a:t>:</a:t>
            </a:r>
            <a:r>
              <a:rPr lang="es-ES" sz="2400" dirty="0">
                <a:latin typeface="+mj-lt"/>
                <a:ea typeface="+mn-lt"/>
                <a:cs typeface="+mn-lt"/>
              </a:rPr>
              <a:t> Cuando cada entidad en A participa </a:t>
            </a:r>
            <a:r>
              <a:rPr lang="es-ES" sz="2400" dirty="0" smtClean="0">
                <a:latin typeface="+mj-lt"/>
                <a:ea typeface="+mn-lt"/>
                <a:cs typeface="+mn-lt"/>
              </a:rPr>
              <a:t>al </a:t>
            </a:r>
            <a:r>
              <a:rPr lang="es-ES" sz="2400" dirty="0">
                <a:latin typeface="+mj-lt"/>
                <a:ea typeface="+mn-lt"/>
                <a:cs typeface="+mn-lt"/>
              </a:rPr>
              <a:t>menos una </a:t>
            </a:r>
            <a:r>
              <a:rPr lang="es-ES" sz="2400" dirty="0" smtClean="0">
                <a:latin typeface="+mj-lt"/>
                <a:ea typeface="+mn-lt"/>
                <a:cs typeface="+mn-lt"/>
              </a:rPr>
              <a:t>vez en la relación </a:t>
            </a:r>
            <a:r>
              <a:rPr lang="es-ES" sz="2400" dirty="0">
                <a:latin typeface="+mj-lt"/>
                <a:ea typeface="+mn-lt"/>
                <a:cs typeface="+mn-lt"/>
              </a:rPr>
              <a:t>de R.</a:t>
            </a:r>
            <a:endParaRPr lang="es-ES" dirty="0">
              <a:latin typeface="+mj-lt"/>
              <a:ea typeface="+mn-lt"/>
              <a:cs typeface="+mn-lt"/>
            </a:endParaRPr>
          </a:p>
          <a:p>
            <a:pPr algn="just">
              <a:buFont typeface="Arial"/>
              <a:buChar char="•"/>
            </a:pPr>
            <a:r>
              <a:rPr lang="es-ES" sz="2400" b="1" u="sng" dirty="0">
                <a:latin typeface="+mj-lt"/>
                <a:ea typeface="+mn-lt"/>
                <a:cs typeface="+mn-lt"/>
              </a:rPr>
              <a:t>Parcial</a:t>
            </a:r>
            <a:r>
              <a:rPr lang="es-ES" sz="2400" b="1" dirty="0">
                <a:latin typeface="+mj-lt"/>
                <a:ea typeface="+mn-lt"/>
                <a:cs typeface="+mn-lt"/>
              </a:rPr>
              <a:t>:</a:t>
            </a:r>
            <a:r>
              <a:rPr lang="es-ES" sz="2400" dirty="0">
                <a:latin typeface="+mj-lt"/>
                <a:ea typeface="+mn-lt"/>
                <a:cs typeface="+mn-lt"/>
              </a:rPr>
              <a:t> Cuando al menos una entidad en A </a:t>
            </a:r>
            <a:r>
              <a:rPr lang="es-ES" sz="2400" dirty="0" smtClean="0">
                <a:latin typeface="+mj-lt"/>
                <a:ea typeface="+mn-lt"/>
                <a:cs typeface="+mn-lt"/>
              </a:rPr>
              <a:t>puede NO participar en la relación </a:t>
            </a:r>
            <a:r>
              <a:rPr lang="es-ES" sz="2400" dirty="0">
                <a:latin typeface="+mj-lt"/>
                <a:ea typeface="+mn-lt"/>
                <a:cs typeface="+mn-lt"/>
              </a:rPr>
              <a:t>de R.</a:t>
            </a:r>
            <a:endParaRPr lang="es-ES" dirty="0">
              <a:latin typeface="+mj-lt"/>
              <a:ea typeface="+mn-lt"/>
              <a:cs typeface="+mn-lt"/>
            </a:endParaRPr>
          </a:p>
          <a:p>
            <a:pPr marL="0" indent="0" algn="just">
              <a:buNone/>
            </a:pPr>
            <a:endParaRPr lang="es-ES" sz="2400" dirty="0">
              <a:solidFill>
                <a:srgbClr val="000000"/>
              </a:solidFill>
              <a:latin typeface="Avenir Next LT Pro"/>
              <a:cs typeface="Calibri" panose="020F0502020204030204"/>
            </a:endParaRPr>
          </a:p>
        </p:txBody>
      </p:sp>
      <p:sp>
        <p:nvSpPr>
          <p:cNvPr id="5" name="Título 1">
            <a:extLst>
              <a:ext uri="{FF2B5EF4-FFF2-40B4-BE49-F238E27FC236}">
                <a16:creationId xmlns:a16="http://schemas.microsoft.com/office/drawing/2014/main" xmlns="" id="{210AA6E4-097C-40C8-B937-77AD90DFC990}"/>
              </a:ext>
            </a:extLst>
          </p:cNvPr>
          <p:cNvSpPr>
            <a:spLocks noGrp="1"/>
          </p:cNvSpPr>
          <p:nvPr>
            <p:ph type="title"/>
          </p:nvPr>
        </p:nvSpPr>
        <p:spPr>
          <a:xfrm>
            <a:off x="1676400"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cxnSp>
        <p:nvCxnSpPr>
          <p:cNvPr id="13" name="12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19436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4638885"/>
          </a:xfrm>
        </p:spPr>
        <p:txBody>
          <a:bodyPr vert="horz" lIns="91440" tIns="45720" rIns="91440" bIns="45720" rtlCol="0" anchor="t">
            <a:normAutofit/>
          </a:bodyPr>
          <a:lstStyle/>
          <a:p>
            <a:pPr marL="0" indent="0" algn="just">
              <a:lnSpc>
                <a:spcPct val="100000"/>
              </a:lnSpc>
              <a:spcAft>
                <a:spcPts val="100"/>
              </a:spcAft>
              <a:buNone/>
            </a:pPr>
            <a:r>
              <a:rPr lang="es-ES" sz="2400" b="1" dirty="0">
                <a:solidFill>
                  <a:srgbClr val="00B050"/>
                </a:solidFill>
                <a:latin typeface="+mj-lt"/>
                <a:cs typeface="Calibri" panose="020F0502020204030204"/>
              </a:rPr>
              <a:t>CARDINALIDAD EN LA RELACIÓN</a:t>
            </a:r>
            <a:r>
              <a:rPr lang="es-ES" sz="2400" dirty="0">
                <a:latin typeface="+mj-lt"/>
                <a:cs typeface="Calibri" panose="020F0502020204030204"/>
              </a:rPr>
              <a:t>: </a:t>
            </a:r>
            <a:r>
              <a:rPr lang="es-ES" sz="2400" dirty="0">
                <a:latin typeface="+mj-lt"/>
                <a:ea typeface="+mn-lt"/>
                <a:cs typeface="+mn-lt"/>
              </a:rPr>
              <a:t>Es el número de entidades con la cual otra entidad </a:t>
            </a:r>
            <a:r>
              <a:rPr lang="es-ES" sz="2400" dirty="0" smtClean="0">
                <a:latin typeface="+mj-lt"/>
                <a:ea typeface="+mn-lt"/>
                <a:cs typeface="+mn-lt"/>
              </a:rPr>
              <a:t>se puede </a:t>
            </a:r>
            <a:r>
              <a:rPr lang="es-ES" sz="2400" dirty="0">
                <a:latin typeface="+mj-lt"/>
                <a:ea typeface="+mn-lt"/>
                <a:cs typeface="+mn-lt"/>
              </a:rPr>
              <a:t>asociar mediante una relación binaria (relación entre dos entidades</a:t>
            </a:r>
            <a:r>
              <a:rPr lang="es-ES" sz="2400" dirty="0" smtClean="0">
                <a:latin typeface="+mj-lt"/>
                <a:ea typeface="+mn-lt"/>
                <a:cs typeface="+mn-lt"/>
              </a:rPr>
              <a:t>). Pueden ser de 3 tipos:</a:t>
            </a:r>
          </a:p>
          <a:p>
            <a:pPr marL="0" indent="0" algn="just">
              <a:lnSpc>
                <a:spcPct val="100000"/>
              </a:lnSpc>
              <a:spcAft>
                <a:spcPts val="100"/>
              </a:spcAft>
              <a:buNone/>
            </a:pPr>
            <a:endParaRPr lang="es-ES" dirty="0">
              <a:latin typeface="+mj-lt"/>
              <a:cs typeface="Calibri" panose="020F0502020204030204"/>
            </a:endParaRPr>
          </a:p>
          <a:p>
            <a:pPr marL="342900" indent="-342900" algn="just">
              <a:buFont typeface="Wingdings" panose="020B0604020202020204" pitchFamily="34" charset="0"/>
              <a:buChar char="§"/>
            </a:pPr>
            <a:r>
              <a:rPr lang="es-ES" sz="2400" dirty="0" smtClean="0">
                <a:latin typeface="+mj-lt"/>
                <a:ea typeface="+mn-lt"/>
                <a:cs typeface="+mn-lt"/>
              </a:rPr>
              <a:t>1:1        </a:t>
            </a:r>
            <a:r>
              <a:rPr lang="es-ES" sz="2400" dirty="0" smtClean="0">
                <a:latin typeface="Avenir Next LT Pro"/>
                <a:ea typeface="+mn-lt"/>
                <a:cs typeface="+mn-lt"/>
              </a:rPr>
              <a:t>     </a:t>
            </a:r>
            <a:r>
              <a:rPr lang="es-ES" sz="2400" dirty="0" smtClean="0">
                <a:latin typeface="+mj-lt"/>
                <a:ea typeface="+mn-lt"/>
                <a:cs typeface="+mn-lt"/>
              </a:rPr>
              <a:t>Obligatoriamente se relaciona una entidad de A con otra de B</a:t>
            </a:r>
          </a:p>
          <a:p>
            <a:pPr marL="342900" indent="-342900" algn="just">
              <a:buNone/>
            </a:pPr>
            <a:r>
              <a:rPr lang="es-ES" sz="2400" b="1" dirty="0" smtClean="0">
                <a:latin typeface="+mj-lt"/>
                <a:ea typeface="+mn-lt"/>
                <a:cs typeface="+mn-lt"/>
              </a:rPr>
              <a:t>   Ejemplo</a:t>
            </a:r>
            <a:r>
              <a:rPr lang="es-ES" sz="2400" dirty="0" smtClean="0">
                <a:latin typeface="+mj-lt"/>
                <a:ea typeface="+mn-lt"/>
                <a:cs typeface="+mn-lt"/>
              </a:rPr>
              <a:t>: </a:t>
            </a:r>
            <a:r>
              <a:rPr lang="es-ES" sz="2400" dirty="0" smtClean="0">
                <a:ea typeface="+mn-lt"/>
                <a:cs typeface="+mn-lt"/>
              </a:rPr>
              <a:t>Cada “alumno” (entidad) tiene (relación) una única matrícula (entidad) en un centro y viceversa (cada matrícula se corresponde sólo con un alumno). </a:t>
            </a:r>
            <a:r>
              <a:rPr lang="es-ES" sz="2400" b="1" dirty="0" smtClean="0">
                <a:solidFill>
                  <a:schemeClr val="accent1"/>
                </a:solidFill>
                <a:ea typeface="+mn-lt"/>
                <a:cs typeface="+mn-lt"/>
              </a:rPr>
              <a:t>Es una relación 1:1</a:t>
            </a:r>
            <a:r>
              <a:rPr lang="es-ES" sz="2400" dirty="0" smtClean="0">
                <a:ea typeface="+mn-lt"/>
                <a:cs typeface="+mn-lt"/>
              </a:rPr>
              <a:t>.</a:t>
            </a:r>
          </a:p>
          <a:p>
            <a:pPr marL="342900" indent="-342900" algn="just">
              <a:buFont typeface="Wingdings" panose="020B0604020202020204" pitchFamily="34" charset="0"/>
              <a:buChar char="§"/>
            </a:pPr>
            <a:endParaRPr lang="es-ES" sz="2400" dirty="0">
              <a:latin typeface="+mj-lt"/>
              <a:ea typeface="+mn-lt"/>
              <a:cs typeface="+mn-lt"/>
            </a:endParaRPr>
          </a:p>
          <a:p>
            <a:pPr marL="0" indent="0" algn="just">
              <a:buNone/>
            </a:pPr>
            <a:endParaRPr lang="es-ES" sz="2400" dirty="0">
              <a:solidFill>
                <a:srgbClr val="000000"/>
              </a:solidFill>
              <a:latin typeface="Avenir Next LT Pro"/>
              <a:cs typeface="Calibri" panose="020F0502020204030204"/>
            </a:endParaRPr>
          </a:p>
          <a:p>
            <a:pPr marL="0" indent="0" algn="just">
              <a:buNone/>
            </a:pPr>
            <a:endParaRPr lang="es-ES" sz="2400" dirty="0">
              <a:solidFill>
                <a:srgbClr val="000000"/>
              </a:solidFill>
              <a:latin typeface="Avenir Next LT Pro"/>
              <a:cs typeface="Calibri" panose="020F0502020204030204"/>
            </a:endParaRPr>
          </a:p>
          <a:p>
            <a:pPr marL="0" indent="0" algn="just">
              <a:buNone/>
            </a:pPr>
            <a:endParaRPr lang="es-ES" sz="2400" dirty="0">
              <a:solidFill>
                <a:srgbClr val="000000"/>
              </a:solidFill>
              <a:latin typeface="Avenir Next LT Pro"/>
              <a:cs typeface="Calibri" panose="020F0502020204030204"/>
            </a:endParaRPr>
          </a:p>
        </p:txBody>
      </p:sp>
      <p:sp>
        <p:nvSpPr>
          <p:cNvPr id="6" name="Título 1">
            <a:extLst>
              <a:ext uri="{FF2B5EF4-FFF2-40B4-BE49-F238E27FC236}">
                <a16:creationId xmlns:a16="http://schemas.microsoft.com/office/drawing/2014/main" xmlns="" id="{210AA6E4-097C-40C8-B937-77AD90DFC990}"/>
              </a:ext>
            </a:extLst>
          </p:cNvPr>
          <p:cNvSpPr>
            <a:spLocks noGrp="1"/>
          </p:cNvSpPr>
          <p:nvPr>
            <p:ph type="title"/>
          </p:nvPr>
        </p:nvSpPr>
        <p:spPr>
          <a:xfrm>
            <a:off x="1676400"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cxnSp>
        <p:nvCxnSpPr>
          <p:cNvPr id="7" name="6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1986455" y="3200400"/>
            <a:ext cx="1135117" cy="1588"/>
          </a:xfrm>
          <a:prstGeom prst="straightConnector1">
            <a:avLst/>
          </a:prstGeom>
          <a:ln w="25400">
            <a:headEnd type="arrow"/>
            <a:tailEnd type="arrow"/>
          </a:ln>
        </p:spPr>
        <p:style>
          <a:lnRef idx="3">
            <a:schemeClr val="accent2"/>
          </a:lnRef>
          <a:fillRef idx="0">
            <a:schemeClr val="accent2"/>
          </a:fillRef>
          <a:effectRef idx="2">
            <a:schemeClr val="accent2"/>
          </a:effectRef>
          <a:fontRef idx="minor">
            <a:schemeClr val="tx1"/>
          </a:fontRef>
        </p:style>
      </p:cxnSp>
      <p:pic>
        <p:nvPicPr>
          <p:cNvPr id="11" name="10 Imagen" descr="2.png"/>
          <p:cNvPicPr>
            <a:picLocks noChangeAspect="1"/>
          </p:cNvPicPr>
          <p:nvPr/>
        </p:nvPicPr>
        <p:blipFill>
          <a:blip r:embed="rId3"/>
          <a:stretch>
            <a:fillRect/>
          </a:stretch>
        </p:blipFill>
        <p:spPr>
          <a:xfrm>
            <a:off x="3414548" y="4966138"/>
            <a:ext cx="6660047" cy="1242355"/>
          </a:xfrm>
          <a:prstGeom prst="rect">
            <a:avLst/>
          </a:prstGeom>
        </p:spPr>
      </p:pic>
    </p:spTree>
    <p:extLst>
      <p:ext uri="{BB962C8B-B14F-4D97-AF65-F5344CB8AC3E}">
        <p14:creationId xmlns:p14="http://schemas.microsoft.com/office/powerpoint/2010/main" xmlns="" val="3413001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4940809"/>
          </a:xfrm>
        </p:spPr>
        <p:txBody>
          <a:bodyPr vert="horz" lIns="91440" tIns="45720" rIns="91440" bIns="45720" rtlCol="0" anchor="t">
            <a:normAutofit/>
          </a:bodyPr>
          <a:lstStyle/>
          <a:p>
            <a:pPr marL="0" indent="0" algn="just">
              <a:buFont typeface="Wingdings" pitchFamily="2" charset="2"/>
              <a:buChar char="§"/>
            </a:pPr>
            <a:r>
              <a:rPr lang="es-ES" sz="2400" dirty="0" smtClean="0">
                <a:ea typeface="+mn-lt"/>
                <a:cs typeface="+mn-lt"/>
              </a:rPr>
              <a:t>1:N                     Una entidad de A se relaciona con varias entidades de B, pero sólo una de B se relaciona con una entidad de A.</a:t>
            </a:r>
          </a:p>
          <a:p>
            <a:pPr marL="0" indent="0" algn="just">
              <a:buNone/>
            </a:pPr>
            <a:endParaRPr lang="es-ES" sz="2400" b="1" dirty="0" smtClean="0">
              <a:latin typeface="+mj-lt"/>
              <a:ea typeface="+mn-lt"/>
              <a:cs typeface="+mn-lt"/>
            </a:endParaRPr>
          </a:p>
          <a:p>
            <a:pPr marL="0" indent="0" algn="just">
              <a:buNone/>
            </a:pPr>
            <a:r>
              <a:rPr lang="es-ES" sz="2400" b="1" dirty="0" smtClean="0">
                <a:latin typeface="+mj-lt"/>
                <a:ea typeface="+mn-lt"/>
                <a:cs typeface="+mn-lt"/>
              </a:rPr>
              <a:t>Ejemplo</a:t>
            </a:r>
            <a:r>
              <a:rPr lang="es-ES" sz="2400" dirty="0" smtClean="0">
                <a:latin typeface="+mj-lt"/>
                <a:ea typeface="+mn-lt"/>
                <a:cs typeface="+mn-lt"/>
              </a:rPr>
              <a:t>: Un CLIENTE </a:t>
            </a:r>
            <a:r>
              <a:rPr lang="es-ES" sz="2400" dirty="0">
                <a:latin typeface="+mj-lt"/>
                <a:ea typeface="+mn-lt"/>
                <a:cs typeface="+mn-lt"/>
              </a:rPr>
              <a:t>(entidad) </a:t>
            </a:r>
            <a:r>
              <a:rPr lang="es-ES" sz="2400" dirty="0" smtClean="0">
                <a:latin typeface="+mj-lt"/>
                <a:ea typeface="+mn-lt"/>
                <a:cs typeface="+mn-lt"/>
              </a:rPr>
              <a:t>realiza </a:t>
            </a:r>
            <a:r>
              <a:rPr lang="es-ES" sz="2400" dirty="0">
                <a:latin typeface="+mj-lt"/>
                <a:ea typeface="+mn-lt"/>
                <a:cs typeface="+mn-lt"/>
              </a:rPr>
              <a:t>(relación) varios </a:t>
            </a:r>
            <a:r>
              <a:rPr lang="es-ES" sz="2400" dirty="0" smtClean="0">
                <a:latin typeface="+mj-lt"/>
                <a:ea typeface="+mn-lt"/>
                <a:cs typeface="+mn-lt"/>
              </a:rPr>
              <a:t>PEDIDOS </a:t>
            </a:r>
            <a:r>
              <a:rPr lang="es-ES" sz="2400" dirty="0">
                <a:latin typeface="+mj-lt"/>
                <a:ea typeface="+mn-lt"/>
                <a:cs typeface="+mn-lt"/>
              </a:rPr>
              <a:t>(entidad) pero </a:t>
            </a:r>
            <a:r>
              <a:rPr lang="es-ES" sz="2400" dirty="0" smtClean="0">
                <a:latin typeface="+mj-lt"/>
                <a:ea typeface="+mn-lt"/>
                <a:cs typeface="+mn-lt"/>
              </a:rPr>
              <a:t>un pedido sólo </a:t>
            </a:r>
            <a:r>
              <a:rPr lang="es-ES" sz="2400" dirty="0">
                <a:latin typeface="+mj-lt"/>
                <a:ea typeface="+mn-lt"/>
                <a:cs typeface="+mn-lt"/>
              </a:rPr>
              <a:t>puede </a:t>
            </a:r>
            <a:r>
              <a:rPr lang="es-ES" sz="2400" dirty="0" smtClean="0">
                <a:latin typeface="+mj-lt"/>
                <a:ea typeface="+mn-lt"/>
                <a:cs typeface="+mn-lt"/>
              </a:rPr>
              <a:t>ser realizado por un cliente. ES decir, un pedido sólo se puede corresponder con un cliente). </a:t>
            </a:r>
            <a:r>
              <a:rPr lang="es-ES" sz="2400" b="1" dirty="0">
                <a:solidFill>
                  <a:schemeClr val="accent1"/>
                </a:solidFill>
                <a:latin typeface="+mj-lt"/>
                <a:ea typeface="+mn-lt"/>
                <a:cs typeface="+mn-lt"/>
              </a:rPr>
              <a:t>Es una relación 1:N</a:t>
            </a:r>
            <a:r>
              <a:rPr lang="es-ES" sz="2400" b="1" dirty="0" smtClean="0">
                <a:solidFill>
                  <a:schemeClr val="accent1"/>
                </a:solidFill>
                <a:latin typeface="+mj-lt"/>
                <a:ea typeface="+mn-lt"/>
                <a:cs typeface="+mn-lt"/>
              </a:rPr>
              <a:t>.</a:t>
            </a:r>
          </a:p>
          <a:p>
            <a:pPr marL="0" indent="0" algn="just">
              <a:buNone/>
            </a:pPr>
            <a:endParaRPr lang="es-ES" sz="2400" b="1" dirty="0" smtClean="0">
              <a:solidFill>
                <a:schemeClr val="accent1"/>
              </a:solidFill>
              <a:latin typeface="+mj-lt"/>
              <a:ea typeface="+mn-lt"/>
              <a:cs typeface="+mn-lt"/>
            </a:endParaRPr>
          </a:p>
          <a:p>
            <a:pPr marL="0" indent="0" algn="just">
              <a:buNone/>
            </a:pPr>
            <a:endParaRPr lang="es-ES" sz="2400" b="1" dirty="0" smtClean="0">
              <a:solidFill>
                <a:schemeClr val="accent1"/>
              </a:solidFill>
              <a:latin typeface="+mj-lt"/>
              <a:ea typeface="+mn-lt"/>
              <a:cs typeface="+mn-lt"/>
            </a:endParaRPr>
          </a:p>
          <a:p>
            <a:pPr marL="0" indent="0" algn="just">
              <a:buNone/>
            </a:pPr>
            <a:endParaRPr lang="es-ES" b="1" dirty="0">
              <a:solidFill>
                <a:schemeClr val="accent1"/>
              </a:solidFill>
              <a:latin typeface="+mj-lt"/>
            </a:endParaRPr>
          </a:p>
          <a:p>
            <a:pPr algn="just">
              <a:buNone/>
            </a:pPr>
            <a:endParaRPr lang="es-ES" sz="2400" dirty="0" smtClean="0">
              <a:latin typeface="+mj-lt"/>
              <a:ea typeface="+mn-lt"/>
              <a:cs typeface="+mn-lt"/>
            </a:endParaRPr>
          </a:p>
          <a:p>
            <a:pPr marL="0" indent="0" algn="just">
              <a:buNone/>
            </a:pPr>
            <a:endParaRPr lang="es-ES" sz="2400" b="1" dirty="0">
              <a:solidFill>
                <a:schemeClr val="accent1"/>
              </a:solidFill>
              <a:latin typeface="Avenir Next LT Pro"/>
              <a:ea typeface="+mn-lt"/>
              <a:cs typeface="+mn-lt"/>
            </a:endParaRPr>
          </a:p>
          <a:p>
            <a:pPr marL="0" indent="0" algn="just">
              <a:buNone/>
            </a:pPr>
            <a:endParaRPr lang="es-ES" sz="2400" dirty="0">
              <a:latin typeface="Avenir Next LT Pro"/>
              <a:ea typeface="+mn-lt"/>
              <a:cs typeface="+mn-lt"/>
            </a:endParaRPr>
          </a:p>
          <a:p>
            <a:pPr marL="0" indent="0" algn="just">
              <a:buNone/>
            </a:pPr>
            <a:endParaRPr lang="es-ES" sz="2400" dirty="0">
              <a:solidFill>
                <a:srgbClr val="000000"/>
              </a:solidFill>
              <a:latin typeface="Avenir Next LT Pro"/>
              <a:cs typeface="Calibri" panose="020F0502020204030204"/>
            </a:endParaRPr>
          </a:p>
        </p:txBody>
      </p:sp>
      <p:sp>
        <p:nvSpPr>
          <p:cNvPr id="5" name="Título 1">
            <a:extLst>
              <a:ext uri="{FF2B5EF4-FFF2-40B4-BE49-F238E27FC236}">
                <a16:creationId xmlns:a16="http://schemas.microsoft.com/office/drawing/2014/main" xmlns="" id="{210AA6E4-097C-40C8-B937-77AD90DFC990}"/>
              </a:ext>
            </a:extLst>
          </p:cNvPr>
          <p:cNvSpPr>
            <a:spLocks noGrp="1"/>
          </p:cNvSpPr>
          <p:nvPr>
            <p:ph type="title"/>
          </p:nvPr>
        </p:nvSpPr>
        <p:spPr>
          <a:xfrm>
            <a:off x="1676400"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cxnSp>
        <p:nvCxnSpPr>
          <p:cNvPr id="6" name="5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9 Imagen" descr="2.png"/>
          <p:cNvPicPr>
            <a:picLocks noChangeAspect="1"/>
          </p:cNvPicPr>
          <p:nvPr/>
        </p:nvPicPr>
        <p:blipFill>
          <a:blip r:embed="rId3"/>
          <a:stretch>
            <a:fillRect/>
          </a:stretch>
        </p:blipFill>
        <p:spPr>
          <a:xfrm>
            <a:off x="3430314" y="4520105"/>
            <a:ext cx="4953000" cy="876300"/>
          </a:xfrm>
          <a:prstGeom prst="rect">
            <a:avLst/>
          </a:prstGeom>
        </p:spPr>
      </p:pic>
      <p:cxnSp>
        <p:nvCxnSpPr>
          <p:cNvPr id="11" name="10 Conector recto de flecha"/>
          <p:cNvCxnSpPr/>
          <p:nvPr/>
        </p:nvCxnSpPr>
        <p:spPr>
          <a:xfrm rot="10800000">
            <a:off x="1734208" y="1387366"/>
            <a:ext cx="1229711" cy="1588"/>
          </a:xfrm>
          <a:prstGeom prst="straightConnector1">
            <a:avLst/>
          </a:prstGeom>
          <a:ln w="28575">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1446194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4940809"/>
          </a:xfrm>
        </p:spPr>
        <p:txBody>
          <a:bodyPr vert="horz" lIns="91440" tIns="45720" rIns="91440" bIns="45720" rtlCol="0" anchor="t">
            <a:normAutofit/>
          </a:bodyPr>
          <a:lstStyle/>
          <a:p>
            <a:pPr algn="just">
              <a:buFont typeface="Wingdings" pitchFamily="2" charset="2"/>
              <a:buChar char="§"/>
            </a:pPr>
            <a:r>
              <a:rPr lang="es-ES" sz="2400" dirty="0" smtClean="0">
                <a:ea typeface="+mn-lt"/>
                <a:cs typeface="+mn-lt"/>
              </a:rPr>
              <a:t>N:M                   Varias entidades de A pueden relacionarse con varias entidades de B.</a:t>
            </a:r>
          </a:p>
          <a:p>
            <a:pPr algn="just">
              <a:buNone/>
            </a:pPr>
            <a:r>
              <a:rPr lang="es-ES" sz="2400" b="1" dirty="0" smtClean="0">
                <a:ea typeface="+mn-lt"/>
                <a:cs typeface="+mn-lt"/>
              </a:rPr>
              <a:t>Ejemplo</a:t>
            </a:r>
            <a:r>
              <a:rPr lang="es-ES" sz="2400" dirty="0" smtClean="0">
                <a:ea typeface="+mn-lt"/>
                <a:cs typeface="+mn-lt"/>
              </a:rPr>
              <a:t>: Un cliente (entidad) puede reservar (relación) varios vuelos (entidad) y un vuelo puede ser reservado por varios clientes distintos. </a:t>
            </a:r>
            <a:r>
              <a:rPr lang="es-ES" sz="2400" b="1" dirty="0" smtClean="0">
                <a:solidFill>
                  <a:schemeClr val="accent1"/>
                </a:solidFill>
                <a:ea typeface="+mn-lt"/>
                <a:cs typeface="+mn-lt"/>
              </a:rPr>
              <a:t>Es una relación N:M.  (N:N, M:M)</a:t>
            </a:r>
            <a:endParaRPr lang="es-ES" b="1" dirty="0" smtClean="0">
              <a:solidFill>
                <a:schemeClr val="accent1"/>
              </a:solidFill>
              <a:ea typeface="+mn-lt"/>
              <a:cs typeface="+mn-lt"/>
            </a:endParaRPr>
          </a:p>
          <a:p>
            <a:pPr marL="0" indent="0" algn="just">
              <a:buNone/>
            </a:pPr>
            <a:endParaRPr lang="es-ES" sz="2400" b="1" dirty="0" smtClean="0">
              <a:solidFill>
                <a:schemeClr val="accent1"/>
              </a:solidFill>
              <a:latin typeface="+mj-lt"/>
              <a:ea typeface="+mn-lt"/>
              <a:cs typeface="+mn-lt"/>
            </a:endParaRPr>
          </a:p>
          <a:p>
            <a:pPr marL="0" indent="0" algn="just">
              <a:buNone/>
            </a:pPr>
            <a:endParaRPr lang="es-ES" b="1" dirty="0">
              <a:solidFill>
                <a:schemeClr val="accent1"/>
              </a:solidFill>
              <a:latin typeface="+mj-lt"/>
            </a:endParaRPr>
          </a:p>
          <a:p>
            <a:pPr algn="just">
              <a:buNone/>
            </a:pPr>
            <a:endParaRPr lang="es-ES" sz="2400" dirty="0" smtClean="0">
              <a:latin typeface="+mj-lt"/>
              <a:ea typeface="+mn-lt"/>
              <a:cs typeface="+mn-lt"/>
            </a:endParaRPr>
          </a:p>
          <a:p>
            <a:pPr marL="0" indent="0" algn="just">
              <a:buNone/>
            </a:pPr>
            <a:endParaRPr lang="es-ES" sz="2400" b="1" dirty="0">
              <a:solidFill>
                <a:schemeClr val="accent1"/>
              </a:solidFill>
              <a:latin typeface="Avenir Next LT Pro"/>
              <a:ea typeface="+mn-lt"/>
              <a:cs typeface="+mn-lt"/>
            </a:endParaRPr>
          </a:p>
          <a:p>
            <a:pPr marL="0" indent="0" algn="just">
              <a:buNone/>
            </a:pPr>
            <a:endParaRPr lang="es-ES" sz="2400" dirty="0">
              <a:latin typeface="Avenir Next LT Pro"/>
              <a:ea typeface="+mn-lt"/>
              <a:cs typeface="+mn-lt"/>
            </a:endParaRPr>
          </a:p>
          <a:p>
            <a:pPr marL="0" indent="0" algn="just">
              <a:buNone/>
            </a:pPr>
            <a:endParaRPr lang="es-ES" sz="2400" dirty="0">
              <a:solidFill>
                <a:srgbClr val="000000"/>
              </a:solidFill>
              <a:latin typeface="Avenir Next LT Pro"/>
              <a:cs typeface="Calibri" panose="020F0502020204030204"/>
            </a:endParaRPr>
          </a:p>
        </p:txBody>
      </p:sp>
      <p:sp>
        <p:nvSpPr>
          <p:cNvPr id="5" name="Título 1">
            <a:extLst>
              <a:ext uri="{FF2B5EF4-FFF2-40B4-BE49-F238E27FC236}">
                <a16:creationId xmlns:a16="http://schemas.microsoft.com/office/drawing/2014/main" xmlns="" id="{210AA6E4-097C-40C8-B937-77AD90DFC990}"/>
              </a:ext>
            </a:extLst>
          </p:cNvPr>
          <p:cNvSpPr>
            <a:spLocks noGrp="1"/>
          </p:cNvSpPr>
          <p:nvPr>
            <p:ph type="title"/>
          </p:nvPr>
        </p:nvSpPr>
        <p:spPr>
          <a:xfrm>
            <a:off x="1676400"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cxnSp>
        <p:nvCxnSpPr>
          <p:cNvPr id="6" name="5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2081048" y="1371599"/>
            <a:ext cx="1261241" cy="1588"/>
          </a:xfrm>
          <a:prstGeom prst="line">
            <a:avLst/>
          </a:prstGeom>
          <a:ln w="28575"/>
        </p:spPr>
        <p:style>
          <a:lnRef idx="3">
            <a:schemeClr val="accent2"/>
          </a:lnRef>
          <a:fillRef idx="0">
            <a:schemeClr val="accent2"/>
          </a:fillRef>
          <a:effectRef idx="2">
            <a:schemeClr val="accent2"/>
          </a:effectRef>
          <a:fontRef idx="minor">
            <a:schemeClr val="tx1"/>
          </a:fontRef>
        </p:style>
      </p:cxnSp>
      <p:pic>
        <p:nvPicPr>
          <p:cNvPr id="7" name="6 Imagen" descr="2.png"/>
          <p:cNvPicPr>
            <a:picLocks noChangeAspect="1"/>
          </p:cNvPicPr>
          <p:nvPr/>
        </p:nvPicPr>
        <p:blipFill>
          <a:blip r:embed="rId3"/>
          <a:stretch>
            <a:fillRect/>
          </a:stretch>
        </p:blipFill>
        <p:spPr>
          <a:xfrm>
            <a:off x="2825804" y="3684532"/>
            <a:ext cx="7907227" cy="1344667"/>
          </a:xfrm>
          <a:prstGeom prst="rect">
            <a:avLst/>
          </a:prstGeom>
        </p:spPr>
      </p:pic>
    </p:spTree>
    <p:extLst>
      <p:ext uri="{BB962C8B-B14F-4D97-AF65-F5344CB8AC3E}">
        <p14:creationId xmlns:p14="http://schemas.microsoft.com/office/powerpoint/2010/main" xmlns="" val="1446194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45A976A-8DE3-4B67-B94B-2044FDD128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6EAAA1B9-2DDB-49C9-A037-A523D2F13C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xmlns="" id="{8D33BF52-B737-4496-8EAE-BE27A28F85A0}"/>
              </a:ext>
            </a:extLst>
          </p:cNvPr>
          <p:cNvSpPr>
            <a:spLocks noGrp="1"/>
          </p:cNvSpPr>
          <p:nvPr>
            <p:ph type="title"/>
          </p:nvPr>
        </p:nvSpPr>
        <p:spPr>
          <a:xfrm>
            <a:off x="804672" y="457200"/>
            <a:ext cx="10579608" cy="1188720"/>
          </a:xfrm>
        </p:spPr>
        <p:txBody>
          <a:bodyPr>
            <a:normAutofit fontScale="90000"/>
          </a:bodyPr>
          <a:lstStyle/>
          <a:p>
            <a:pPr algn="just"/>
            <a:r>
              <a:rPr lang="es-ES" sz="4000" b="1" dirty="0">
                <a:solidFill>
                  <a:schemeClr val="tx2"/>
                </a:solidFill>
                <a:ea typeface="+mj-lt"/>
                <a:cs typeface="+mj-lt"/>
              </a:rPr>
              <a:t>RA6: Diseña modelos relacionales normalizados interpretando diagramas entidad/relación</a:t>
            </a:r>
            <a:endParaRPr lang="es-ES" sz="4000" b="1" dirty="0">
              <a:solidFill>
                <a:schemeClr val="tx2"/>
              </a:solidFill>
              <a:cs typeface="Calibri Light" panose="020F0302020204030204"/>
            </a:endParaRPr>
          </a:p>
        </p:txBody>
      </p:sp>
      <p:grpSp>
        <p:nvGrpSpPr>
          <p:cNvPr id="22" name="Group 21">
            <a:extLst>
              <a:ext uri="{FF2B5EF4-FFF2-40B4-BE49-F238E27FC236}">
                <a16:creationId xmlns:a16="http://schemas.microsoft.com/office/drawing/2014/main" xmlns="" id="{B441F8D5-EBCE-4FB9-91A9-3425971C1F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9262397" y="134260"/>
            <a:ext cx="3142400" cy="2716805"/>
            <a:chOff x="-305" y="-4155"/>
            <a:chExt cx="2514948" cy="2174333"/>
          </a:xfrm>
        </p:grpSpPr>
        <p:sp>
          <p:nvSpPr>
            <p:cNvPr id="23" name="Freeform: Shape 22">
              <a:extLst>
                <a:ext uri="{FF2B5EF4-FFF2-40B4-BE49-F238E27FC236}">
                  <a16:creationId xmlns:a16="http://schemas.microsoft.com/office/drawing/2014/main" xmlns="" id="{9A5E80E2-35F9-41F3-A2B8-A2F17D956F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988BDEEE-0C30-49F3-8D05-B062EF890C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xmlns="" id="{F21E0C27-19E6-45DC-B154-493480207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xmlns="" id="{A3A55340-18E0-4A23-B406-BD1221643D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xmlns="" id="{08701F99-7E4C-4B92-A4B5-307CDFB7A4D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0" y="5047906"/>
            <a:ext cx="2412221" cy="1810094"/>
            <a:chOff x="-305" y="-1"/>
            <a:chExt cx="3832880" cy="2876136"/>
          </a:xfrm>
        </p:grpSpPr>
        <p:sp>
          <p:nvSpPr>
            <p:cNvPr id="29" name="Freeform: Shape 28">
              <a:extLst>
                <a:ext uri="{FF2B5EF4-FFF2-40B4-BE49-F238E27FC236}">
                  <a16:creationId xmlns:a16="http://schemas.microsoft.com/office/drawing/2014/main" xmlns="" id="{441E616B-C319-43C1-9A9C-A2074B2E8A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xmlns="" id="{CC86BD2B-CA73-48DF-9CC8-0152EA6B1B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59C1AA9D-3FCF-4B84-94D1-51F0E15171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xmlns="" id="{1D7CE92F-1DE7-4252-A62C-77ACF8CF26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 name="Marcador de contenido 2">
            <a:extLst>
              <a:ext uri="{FF2B5EF4-FFF2-40B4-BE49-F238E27FC236}">
                <a16:creationId xmlns:a16="http://schemas.microsoft.com/office/drawing/2014/main" xmlns="" id="{F4B1F395-10D4-4F9A-8570-CC8F6CA2DEE4}"/>
              </a:ext>
            </a:extLst>
          </p:cNvPr>
          <p:cNvGraphicFramePr>
            <a:graphicFrameLocks noGrp="1"/>
          </p:cNvGraphicFramePr>
          <p:nvPr>
            <p:ph idx="1"/>
            <p:extLst>
              <p:ext uri="{D42A27DB-BD31-4B8C-83A1-F6EECF244321}">
                <p14:modId xmlns:p14="http://schemas.microsoft.com/office/powerpoint/2010/main" xmlns="" val="3010690768"/>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54225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descr="Diagrama&#10;&#10;Descripción generada automáticamente">
            <a:extLst>
              <a:ext uri="{FF2B5EF4-FFF2-40B4-BE49-F238E27FC236}">
                <a16:creationId xmlns:a16="http://schemas.microsoft.com/office/drawing/2014/main" xmlns="" id="{C8BC0C0F-D358-4BBA-943E-0D0E1DED3777}"/>
              </a:ext>
            </a:extLst>
          </p:cNvPr>
          <p:cNvPicPr>
            <a:picLocks noChangeAspect="1"/>
          </p:cNvPicPr>
          <p:nvPr/>
        </p:nvPicPr>
        <p:blipFill>
          <a:blip r:embed="rId3"/>
          <a:stretch>
            <a:fillRect/>
          </a:stretch>
        </p:blipFill>
        <p:spPr>
          <a:xfrm>
            <a:off x="1049727" y="1185054"/>
            <a:ext cx="3723376" cy="2791364"/>
          </a:xfrm>
          <a:prstGeom prst="rect">
            <a:avLst/>
          </a:prstGeom>
        </p:spPr>
      </p:pic>
      <p:pic>
        <p:nvPicPr>
          <p:cNvPr id="4" name="Imagen 4" descr="Diagrama&#10;&#10;Descripción generada automáticamente">
            <a:extLst>
              <a:ext uri="{FF2B5EF4-FFF2-40B4-BE49-F238E27FC236}">
                <a16:creationId xmlns:a16="http://schemas.microsoft.com/office/drawing/2014/main" xmlns="" id="{06531C4C-4C2F-496F-A8C1-22E3E99732C0}"/>
              </a:ext>
            </a:extLst>
          </p:cNvPr>
          <p:cNvPicPr>
            <a:picLocks noChangeAspect="1"/>
          </p:cNvPicPr>
          <p:nvPr/>
        </p:nvPicPr>
        <p:blipFill>
          <a:blip r:embed="rId4"/>
          <a:stretch>
            <a:fillRect/>
          </a:stretch>
        </p:blipFill>
        <p:spPr>
          <a:xfrm>
            <a:off x="560898" y="3267614"/>
            <a:ext cx="2486923" cy="3183866"/>
          </a:xfrm>
          <a:prstGeom prst="rect">
            <a:avLst/>
          </a:prstGeom>
        </p:spPr>
      </p:pic>
      <p:sp>
        <p:nvSpPr>
          <p:cNvPr id="2" name="CuadroTexto 1">
            <a:extLst>
              <a:ext uri="{FF2B5EF4-FFF2-40B4-BE49-F238E27FC236}">
                <a16:creationId xmlns:a16="http://schemas.microsoft.com/office/drawing/2014/main" xmlns="" id="{3FB0134F-E6D4-4376-81C0-B46A29D5E421}"/>
              </a:ext>
            </a:extLst>
          </p:cNvPr>
          <p:cNvSpPr txBox="1"/>
          <p:nvPr/>
        </p:nvSpPr>
        <p:spPr>
          <a:xfrm>
            <a:off x="554966" y="526211"/>
            <a:ext cx="112258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mj-lt"/>
              </a:rPr>
              <a:t>Podemos resumirlo así:</a:t>
            </a:r>
            <a:endParaRPr lang="es-ES" dirty="0">
              <a:latin typeface="+mj-lt"/>
            </a:endParaRPr>
          </a:p>
          <a:p>
            <a:pPr algn="just"/>
            <a:r>
              <a:rPr lang="es-ES" sz="2400" dirty="0">
                <a:latin typeface="+mj-lt"/>
                <a:cs typeface="Calibri"/>
              </a:rPr>
              <a:t>Para cada entidad calculamos la </a:t>
            </a:r>
            <a:r>
              <a:rPr lang="es-ES" sz="2400" dirty="0" err="1">
                <a:latin typeface="+mj-lt"/>
                <a:cs typeface="Calibri"/>
              </a:rPr>
              <a:t>cardinalidad</a:t>
            </a:r>
            <a:r>
              <a:rPr lang="es-ES" sz="2400" dirty="0">
                <a:latin typeface="+mj-lt"/>
                <a:cs typeface="Calibri"/>
              </a:rPr>
              <a:t> mínima y máxima.</a:t>
            </a:r>
          </a:p>
          <a:p>
            <a:pPr algn="just"/>
            <a:r>
              <a:rPr lang="es-ES" sz="2400" dirty="0">
                <a:latin typeface="+mj-lt"/>
                <a:cs typeface="Calibri"/>
              </a:rPr>
              <a:t>La </a:t>
            </a:r>
            <a:r>
              <a:rPr lang="es-ES" sz="2400" dirty="0" err="1">
                <a:latin typeface="+mj-lt"/>
                <a:cs typeface="Calibri"/>
              </a:rPr>
              <a:t>cardinalidad</a:t>
            </a:r>
            <a:r>
              <a:rPr lang="es-ES" sz="2400" dirty="0">
                <a:latin typeface="+mj-lt"/>
                <a:cs typeface="Calibri"/>
              </a:rPr>
              <a:t> de la relación será la máxima de cada tabla.</a:t>
            </a:r>
          </a:p>
        </p:txBody>
      </p:sp>
      <p:pic>
        <p:nvPicPr>
          <p:cNvPr id="5" name="Imagen 5" descr="Diagrama&#10;&#10;Descripción generada automáticamente">
            <a:extLst>
              <a:ext uri="{FF2B5EF4-FFF2-40B4-BE49-F238E27FC236}">
                <a16:creationId xmlns:a16="http://schemas.microsoft.com/office/drawing/2014/main" xmlns="" id="{A4E4FE69-CCF2-4554-8B25-F7B95ABF1968}"/>
              </a:ext>
            </a:extLst>
          </p:cNvPr>
          <p:cNvPicPr>
            <a:picLocks noChangeAspect="1"/>
          </p:cNvPicPr>
          <p:nvPr/>
        </p:nvPicPr>
        <p:blipFill>
          <a:blip r:embed="rId5"/>
          <a:stretch>
            <a:fillRect/>
          </a:stretch>
        </p:blipFill>
        <p:spPr>
          <a:xfrm>
            <a:off x="5112588" y="2025346"/>
            <a:ext cx="6236897" cy="4431948"/>
          </a:xfrm>
          <a:prstGeom prst="rect">
            <a:avLst/>
          </a:prstGeom>
        </p:spPr>
      </p:pic>
    </p:spTree>
    <p:extLst>
      <p:ext uri="{BB962C8B-B14F-4D97-AF65-F5344CB8AC3E}">
        <p14:creationId xmlns:p14="http://schemas.microsoft.com/office/powerpoint/2010/main" xmlns="" val="4278548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CuadroTexto"/>
          <p:cNvSpPr txBox="1"/>
          <p:nvPr/>
        </p:nvSpPr>
        <p:spPr>
          <a:xfrm>
            <a:off x="1626476" y="693682"/>
            <a:ext cx="893904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ES" dirty="0" smtClean="0"/>
              <a:t>CÓMO SABER SI UN ATRIBUTO  PERTENECE A UNA ENTIDAD O A UNA RELACIÓN</a:t>
            </a:r>
            <a:endParaRPr lang="es-ES" dirty="0"/>
          </a:p>
        </p:txBody>
      </p:sp>
      <p:sp>
        <p:nvSpPr>
          <p:cNvPr id="4" name="3 CuadroTexto"/>
          <p:cNvSpPr txBox="1"/>
          <p:nvPr/>
        </p:nvSpPr>
        <p:spPr>
          <a:xfrm>
            <a:off x="599090" y="3972910"/>
            <a:ext cx="11035863"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s-ES" dirty="0" smtClean="0"/>
              <a:t>Supongamos la relación “Matrícula” que asocia a los alumnos de un centro con os módulos que se imparten en dicho centro en los cuales se encuentran matriculados. Supongamos también que desea  guardar la nota que cada alumno obtiene en cada módulo.</a:t>
            </a:r>
          </a:p>
          <a:p>
            <a:pPr algn="just"/>
            <a:r>
              <a:rPr lang="es-ES" dirty="0" smtClean="0"/>
              <a:t>Si asociamos el atributo “nota” a la entidad “ALUMNO”  implicaría que un alumno obtiene la misma nota para todos los módulos en los que se encuentre matriculado. Por otro lado, si asociamos el atributo “nota” a la entidad “MÓDULO” implicaría que todos los alumnos tienen la misma nota para un módulo dado. Por tanto, se concluye que dicho atributo, “nota” pertenece a la relación y no a ninguna de las entidades asociadas.</a:t>
            </a:r>
            <a:endParaRPr lang="es-ES" dirty="0"/>
          </a:p>
        </p:txBody>
      </p:sp>
      <p:pic>
        <p:nvPicPr>
          <p:cNvPr id="5" name="4 Imagen" descr="Diagrama1.png"/>
          <p:cNvPicPr>
            <a:picLocks noChangeAspect="1"/>
          </p:cNvPicPr>
          <p:nvPr/>
        </p:nvPicPr>
        <p:blipFill>
          <a:blip r:embed="rId2"/>
          <a:stretch>
            <a:fillRect/>
          </a:stretch>
        </p:blipFill>
        <p:spPr>
          <a:xfrm>
            <a:off x="1489512" y="1675578"/>
            <a:ext cx="9400137" cy="1887429"/>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4940809"/>
          </a:xfrm>
        </p:spPr>
        <p:txBody>
          <a:bodyPr vert="horz" lIns="91440" tIns="45720" rIns="91440" bIns="45720" rtlCol="0" anchor="t">
            <a:normAutofit/>
          </a:bodyPr>
          <a:lstStyle/>
          <a:p>
            <a:pPr marL="0" indent="0" algn="just">
              <a:buNone/>
            </a:pPr>
            <a:r>
              <a:rPr lang="es-ES" sz="2400" dirty="0" smtClean="0">
                <a:solidFill>
                  <a:srgbClr val="000000"/>
                </a:solidFill>
                <a:latin typeface="+mj-lt"/>
                <a:cs typeface="Calibri" panose="020F0502020204030204"/>
              </a:rPr>
              <a:t>La generalización o especialización consiste en la detección de un conjunto de atributos que se repiten para varias entidades inicialmente planteadas; para posteriormente generar </a:t>
            </a:r>
            <a:r>
              <a:rPr lang="es-ES" sz="2400" dirty="0" smtClean="0">
                <a:solidFill>
                  <a:srgbClr val="000000"/>
                </a:solidFill>
                <a:cs typeface="Calibri" panose="020F0502020204030204"/>
              </a:rPr>
              <a:t>una nueva entidad llamada superclase o </a:t>
            </a:r>
            <a:r>
              <a:rPr lang="es-ES" sz="2400" dirty="0" err="1" smtClean="0">
                <a:solidFill>
                  <a:srgbClr val="000000"/>
                </a:solidFill>
                <a:cs typeface="Calibri" panose="020F0502020204030204"/>
              </a:rPr>
              <a:t>supertipo</a:t>
            </a:r>
            <a:r>
              <a:rPr lang="es-ES" sz="2400" dirty="0" smtClean="0">
                <a:solidFill>
                  <a:srgbClr val="000000"/>
                </a:solidFill>
                <a:cs typeface="Calibri" panose="020F0502020204030204"/>
              </a:rPr>
              <a:t>. Las entidades inicialmente detectadas quedan sólo con los atributos diferenciadores (entidades subclase o subtipos) y además quedan relacionados con su superclase.</a:t>
            </a:r>
          </a:p>
          <a:p>
            <a:pPr marL="0" indent="0" algn="just">
              <a:buNone/>
            </a:pPr>
            <a:r>
              <a:rPr lang="es-ES" sz="2400" dirty="0" smtClean="0">
                <a:solidFill>
                  <a:srgbClr val="000000"/>
                </a:solidFill>
                <a:latin typeface="+mj-lt"/>
                <a:cs typeface="Calibri" panose="020F0502020204030204"/>
              </a:rPr>
              <a:t>Todos los atributos y relaciones del </a:t>
            </a:r>
            <a:r>
              <a:rPr lang="es-ES" sz="2400" dirty="0" err="1" smtClean="0">
                <a:solidFill>
                  <a:srgbClr val="000000"/>
                </a:solidFill>
                <a:latin typeface="+mj-lt"/>
                <a:cs typeface="Calibri" panose="020F0502020204030204"/>
              </a:rPr>
              <a:t>supertipo</a:t>
            </a:r>
            <a:r>
              <a:rPr lang="es-ES" sz="2400" dirty="0" smtClean="0">
                <a:solidFill>
                  <a:srgbClr val="000000"/>
                </a:solidFill>
                <a:latin typeface="+mj-lt"/>
                <a:cs typeface="Calibri" panose="020F0502020204030204"/>
              </a:rPr>
              <a:t> son heredados por los subtipos.</a:t>
            </a:r>
          </a:p>
          <a:p>
            <a:pPr marL="0" indent="0" algn="just">
              <a:buNone/>
            </a:pPr>
            <a:endParaRPr lang="es-ES" sz="2400" dirty="0" smtClean="0">
              <a:solidFill>
                <a:srgbClr val="000000"/>
              </a:solidFill>
              <a:latin typeface="+mj-lt"/>
              <a:cs typeface="Calibri" panose="020F0502020204030204"/>
            </a:endParaRPr>
          </a:p>
          <a:p>
            <a:pPr marL="0" indent="0" algn="just">
              <a:buNone/>
            </a:pPr>
            <a:r>
              <a:rPr lang="es-ES" sz="2400" dirty="0" smtClean="0">
                <a:solidFill>
                  <a:srgbClr val="000000"/>
                </a:solidFill>
                <a:latin typeface="+mj-lt"/>
                <a:cs typeface="Calibri" panose="020F0502020204030204"/>
              </a:rPr>
              <a:t>La pista para saber si en la semántica de un problema puede haber o no especialización es reconocer “tipos de” entidades. Por ejemplo hay varios “tipos de” empleados, varios </a:t>
            </a:r>
            <a:r>
              <a:rPr lang="es-ES" sz="2400" b="1" dirty="0" smtClean="0">
                <a:solidFill>
                  <a:srgbClr val="000000"/>
                </a:solidFill>
                <a:latin typeface="+mj-lt"/>
                <a:cs typeface="Calibri" panose="020F0502020204030204"/>
              </a:rPr>
              <a:t>tipos de </a:t>
            </a:r>
            <a:r>
              <a:rPr lang="es-ES" sz="2400" dirty="0" smtClean="0">
                <a:solidFill>
                  <a:srgbClr val="000000"/>
                </a:solidFill>
                <a:latin typeface="+mj-lt"/>
                <a:cs typeface="Calibri" panose="020F0502020204030204"/>
              </a:rPr>
              <a:t>médicos (otorrinos, pediatras, …), varios </a:t>
            </a:r>
            <a:r>
              <a:rPr lang="es-ES" sz="2400" b="1" dirty="0" smtClean="0">
                <a:solidFill>
                  <a:srgbClr val="000000"/>
                </a:solidFill>
                <a:latin typeface="+mj-lt"/>
                <a:cs typeface="Calibri" panose="020F0502020204030204"/>
              </a:rPr>
              <a:t>tipos de</a:t>
            </a:r>
            <a:r>
              <a:rPr lang="es-ES" sz="2400" dirty="0" smtClean="0">
                <a:solidFill>
                  <a:srgbClr val="000000"/>
                </a:solidFill>
                <a:latin typeface="+mj-lt"/>
                <a:cs typeface="Calibri" panose="020F0502020204030204"/>
              </a:rPr>
              <a:t> cuentas (ahorro, plan de pensiones, …) </a:t>
            </a:r>
          </a:p>
          <a:p>
            <a:pPr marL="0" indent="0" algn="just">
              <a:buNone/>
            </a:pPr>
            <a:endParaRPr lang="es-ES" sz="2400" dirty="0" smtClean="0">
              <a:solidFill>
                <a:srgbClr val="000000"/>
              </a:solidFill>
              <a:latin typeface="+mj-lt"/>
              <a:cs typeface="Calibri" panose="020F0502020204030204"/>
            </a:endParaRPr>
          </a:p>
        </p:txBody>
      </p:sp>
      <p:sp>
        <p:nvSpPr>
          <p:cNvPr id="5" name="Título 1">
            <a:extLst>
              <a:ext uri="{FF2B5EF4-FFF2-40B4-BE49-F238E27FC236}">
                <a16:creationId xmlns:a16="http://schemas.microsoft.com/office/drawing/2014/main" xmlns="" id="{210AA6E4-097C-40C8-B937-77AD90DFC990}"/>
              </a:ext>
            </a:extLst>
          </p:cNvPr>
          <p:cNvSpPr>
            <a:spLocks noGrp="1"/>
          </p:cNvSpPr>
          <p:nvPr>
            <p:ph type="title"/>
          </p:nvPr>
        </p:nvSpPr>
        <p:spPr>
          <a:xfrm>
            <a:off x="567559" y="320531"/>
            <a:ext cx="11419489"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200" b="1" dirty="0" smtClean="0">
                <a:latin typeface="+mj-lt"/>
              </a:rPr>
              <a:t>GENERALIZACIÓN Y ESPECIALIZACIÓN (EER)</a:t>
            </a:r>
            <a:endParaRPr lang="es-ES" sz="3200" b="1" dirty="0">
              <a:latin typeface="+mj-lt"/>
            </a:endParaRPr>
          </a:p>
        </p:txBody>
      </p:sp>
      <p:cxnSp>
        <p:nvCxnSpPr>
          <p:cNvPr id="6" name="5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46194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xmlns="" id="{210AA6E4-097C-40C8-B937-77AD90DFC990}"/>
              </a:ext>
            </a:extLst>
          </p:cNvPr>
          <p:cNvSpPr>
            <a:spLocks noGrp="1"/>
          </p:cNvSpPr>
          <p:nvPr>
            <p:ph type="title"/>
          </p:nvPr>
        </p:nvSpPr>
        <p:spPr>
          <a:xfrm>
            <a:off x="567559" y="320531"/>
            <a:ext cx="11419489" cy="635450"/>
          </a:xfrm>
          <a:ln>
            <a:noFill/>
          </a:ln>
        </p:spPr>
        <p:style>
          <a:lnRef idx="2">
            <a:schemeClr val="accent1"/>
          </a:lnRef>
          <a:fillRef idx="1">
            <a:schemeClr val="lt1"/>
          </a:fillRef>
          <a:effectRef idx="0">
            <a:schemeClr val="accent1"/>
          </a:effectRef>
          <a:fontRef idx="minor">
            <a:schemeClr val="dk1"/>
          </a:fontRef>
        </p:style>
        <p:txBody>
          <a:bodyPr>
            <a:normAutofit/>
          </a:bodyPr>
          <a:lstStyle/>
          <a:p>
            <a:pPr algn="r"/>
            <a:r>
              <a:rPr lang="es-ES" sz="3200" b="1" dirty="0" smtClean="0">
                <a:latin typeface="+mj-lt"/>
              </a:rPr>
              <a:t>GENERALIZACIÓN Y ESPECIALIZACIÓN (EER)</a:t>
            </a:r>
            <a:endParaRPr lang="es-ES" sz="3200" b="1" dirty="0">
              <a:latin typeface="+mj-lt"/>
            </a:endParaRPr>
          </a:p>
        </p:txBody>
      </p:sp>
      <p:cxnSp>
        <p:nvCxnSpPr>
          <p:cNvPr id="6" name="5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p:cNvPicPr>
            <a:picLocks noGrp="1" noChangeAspect="1" noChangeArrowheads="1"/>
          </p:cNvPicPr>
          <p:nvPr>
            <p:ph idx="1"/>
          </p:nvPr>
        </p:nvPicPr>
        <p:blipFill>
          <a:blip r:embed="rId3"/>
          <a:srcRect/>
          <a:stretch>
            <a:fillRect/>
          </a:stretch>
        </p:blipFill>
        <p:spPr bwMode="auto">
          <a:xfrm>
            <a:off x="798881" y="1348431"/>
            <a:ext cx="5938949" cy="4090672"/>
          </a:xfrm>
          <a:prstGeom prst="rect">
            <a:avLst/>
          </a:prstGeom>
          <a:noFill/>
          <a:ln w="9525">
            <a:noFill/>
            <a:miter lim="800000"/>
            <a:headEnd/>
            <a:tailEnd/>
          </a:ln>
          <a:effectLst/>
        </p:spPr>
      </p:pic>
      <p:sp>
        <p:nvSpPr>
          <p:cNvPr id="7" name="6 CuadroTexto"/>
          <p:cNvSpPr txBox="1"/>
          <p:nvPr/>
        </p:nvSpPr>
        <p:spPr>
          <a:xfrm>
            <a:off x="7252138" y="1466193"/>
            <a:ext cx="3767959" cy="4524315"/>
          </a:xfrm>
          <a:prstGeom prst="rect">
            <a:avLst/>
          </a:prstGeom>
          <a:noFill/>
        </p:spPr>
        <p:txBody>
          <a:bodyPr wrap="square" rtlCol="0">
            <a:spAutoFit/>
          </a:bodyPr>
          <a:lstStyle/>
          <a:p>
            <a:pPr algn="just"/>
            <a:r>
              <a:rPr lang="es-ES" sz="2400" dirty="0" smtClean="0"/>
              <a:t>Todos los empleados por horas con empleados; y todos los empleados asalariados también lo son.</a:t>
            </a:r>
          </a:p>
          <a:p>
            <a:pPr algn="just"/>
            <a:endParaRPr lang="es-ES" sz="2400" dirty="0" smtClean="0"/>
          </a:p>
          <a:p>
            <a:pPr algn="just"/>
            <a:r>
              <a:rPr lang="es-ES" sz="2400" dirty="0" smtClean="0"/>
              <a:t>Además,  tanto los empleados por hora como los empleados asalariados “heredan” todos los atributos del </a:t>
            </a:r>
            <a:r>
              <a:rPr lang="es-ES" sz="2400" dirty="0" err="1" smtClean="0"/>
              <a:t>supertipo</a:t>
            </a:r>
            <a:r>
              <a:rPr lang="es-ES" sz="2400" dirty="0" smtClean="0"/>
              <a:t> “EMPLEADO”</a:t>
            </a:r>
            <a:endParaRPr lang="es-ES" sz="2400" dirty="0"/>
          </a:p>
        </p:txBody>
      </p:sp>
    </p:spTree>
    <p:extLst>
      <p:ext uri="{BB962C8B-B14F-4D97-AF65-F5344CB8AC3E}">
        <p14:creationId xmlns:p14="http://schemas.microsoft.com/office/powerpoint/2010/main" xmlns="" val="1446194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9D0D5AC9-73D2-4794-826C-C98E5CEBA163}"/>
              </a:ext>
            </a:extLst>
          </p:cNvPr>
          <p:cNvSpPr>
            <a:spLocks noGrp="1"/>
          </p:cNvSpPr>
          <p:nvPr>
            <p:ph idx="1"/>
          </p:nvPr>
        </p:nvSpPr>
        <p:spPr>
          <a:xfrm>
            <a:off x="521898" y="546040"/>
            <a:ext cx="11176958" cy="5860960"/>
          </a:xfrm>
        </p:spPr>
        <p:txBody>
          <a:bodyPr vert="horz" lIns="91440" tIns="45720" rIns="91440" bIns="45720" rtlCol="0" anchor="t">
            <a:normAutofit/>
          </a:bodyPr>
          <a:lstStyle/>
          <a:p>
            <a:pPr marL="0" indent="0" algn="just">
              <a:buNone/>
            </a:pPr>
            <a:r>
              <a:rPr lang="es-ES" sz="2400" dirty="0">
                <a:latin typeface="+mj-lt"/>
                <a:cs typeface="Calibri"/>
              </a:rPr>
              <a:t>Nos hemos reunido con nuestro cliente, que es el gestor de una empresa con varias tiendas, con el que hemos llegado a un acuerdo económico para llevar la  gestión de la base de datos soporte con la que desarrollará su negocio. Nuestro cliente desconoce el mundo de la informática y de la programación, sólo tiene claro qué necesita  para que le resulte cómodo y eficiente desarrollar su negocio.</a:t>
            </a:r>
          </a:p>
          <a:p>
            <a:pPr marL="0" indent="0" algn="just">
              <a:buNone/>
            </a:pPr>
            <a:r>
              <a:rPr lang="es-ES" sz="2400" dirty="0">
                <a:latin typeface="+mj-lt"/>
                <a:cs typeface="Calibri"/>
              </a:rPr>
              <a:t>Nos cuenta lo siguiente:</a:t>
            </a:r>
          </a:p>
          <a:p>
            <a:pPr marL="0" indent="0" algn="just">
              <a:buNone/>
            </a:pPr>
            <a:r>
              <a:rPr lang="es-ES" sz="2400" dirty="0">
                <a:latin typeface="+mj-lt"/>
                <a:cs typeface="Calibri"/>
              </a:rPr>
              <a:t>- Quiero guardar los datos de las tiendas de nuestra empresa, aunque sólo necesito el código cada tienda.</a:t>
            </a:r>
          </a:p>
          <a:p>
            <a:pPr marL="0" indent="0" algn="just">
              <a:buNone/>
            </a:pPr>
            <a:r>
              <a:rPr lang="es-ES" sz="2400" dirty="0">
                <a:latin typeface="+mj-lt"/>
                <a:cs typeface="Calibri"/>
              </a:rPr>
              <a:t>- Quiere también los datos de nuestros proveedores; sobre todo el código, nombre, dirección y provincia.</a:t>
            </a:r>
          </a:p>
          <a:p>
            <a:pPr marL="0" indent="0" algn="just">
              <a:buNone/>
            </a:pPr>
            <a:r>
              <a:rPr lang="es-ES" sz="2400" dirty="0">
                <a:latin typeface="+mj-lt"/>
                <a:cs typeface="Calibri"/>
              </a:rPr>
              <a:t>- Necesitamos la información de los productos que vendemos, aunque es suficiente con su código, la descripción y el precio.</a:t>
            </a:r>
          </a:p>
          <a:p>
            <a:pPr marL="0" indent="0" algn="just">
              <a:buNone/>
            </a:pPr>
            <a:r>
              <a:rPr lang="es-ES" sz="2400" dirty="0">
                <a:latin typeface="+mj-lt"/>
                <a:cs typeface="Calibri"/>
              </a:rPr>
              <a:t>- Y por supuesto necesitamos los datos de nuestros clientes, sólo código, apellidos y dirección.</a:t>
            </a:r>
          </a:p>
          <a:p>
            <a:pPr marL="0" indent="0" algn="just">
              <a:buNone/>
            </a:pPr>
            <a:endParaRPr lang="es-ES" sz="2400" dirty="0">
              <a:latin typeface="Avenir Next LT Pro"/>
              <a:cs typeface="Calibri"/>
            </a:endParaRPr>
          </a:p>
          <a:p>
            <a:pPr marL="0" indent="0" algn="just">
              <a:buNone/>
            </a:pPr>
            <a:endParaRPr lang="es-ES" sz="2400" dirty="0">
              <a:latin typeface="Avenir Next LT Pro"/>
              <a:cs typeface="Calibri"/>
            </a:endParaRPr>
          </a:p>
        </p:txBody>
      </p:sp>
    </p:spTree>
    <p:extLst>
      <p:ext uri="{BB962C8B-B14F-4D97-AF65-F5344CB8AC3E}">
        <p14:creationId xmlns:p14="http://schemas.microsoft.com/office/powerpoint/2010/main" xmlns="" val="2728918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9D0D5AC9-73D2-4794-826C-C98E5CEBA163}"/>
              </a:ext>
            </a:extLst>
          </p:cNvPr>
          <p:cNvSpPr>
            <a:spLocks noGrp="1"/>
          </p:cNvSpPr>
          <p:nvPr>
            <p:ph idx="1"/>
          </p:nvPr>
        </p:nvSpPr>
        <p:spPr>
          <a:xfrm>
            <a:off x="521898" y="546040"/>
            <a:ext cx="11176958" cy="5972326"/>
          </a:xfrm>
        </p:spPr>
        <p:txBody>
          <a:bodyPr vert="horz" lIns="91440" tIns="45720" rIns="91440" bIns="45720" rtlCol="0" anchor="t">
            <a:normAutofit/>
          </a:bodyPr>
          <a:lstStyle/>
          <a:p>
            <a:pPr marL="0" indent="0" algn="just">
              <a:lnSpc>
                <a:spcPct val="150000"/>
              </a:lnSpc>
              <a:buNone/>
            </a:pPr>
            <a:r>
              <a:rPr lang="es-ES" sz="2400" dirty="0">
                <a:latin typeface="+mj-lt"/>
                <a:cs typeface="Calibri"/>
              </a:rPr>
              <a:t>Además el gestor nos hace saber una serie de condiciones que se dan en la empresa y son las siguientes:</a:t>
            </a:r>
            <a:endParaRPr lang="es-ES" dirty="0">
              <a:latin typeface="+mj-lt"/>
              <a:cs typeface="Calibri"/>
            </a:endParaRPr>
          </a:p>
          <a:p>
            <a:pPr marL="0" indent="0" algn="just">
              <a:lnSpc>
                <a:spcPct val="150000"/>
              </a:lnSpc>
              <a:buNone/>
            </a:pPr>
            <a:r>
              <a:rPr lang="es-ES" sz="2400" dirty="0">
                <a:latin typeface="+mj-lt"/>
                <a:cs typeface="Calibri"/>
              </a:rPr>
              <a:t>- Cada tienda puede ser abastecida por varios proveedores; pero hemos llegado a un acuerdo y los proveedores que suministran a una tienda, no pueden hacerlo a ninguna otra.</a:t>
            </a:r>
          </a:p>
          <a:p>
            <a:pPr marL="0" indent="0" algn="just">
              <a:lnSpc>
                <a:spcPct val="150000"/>
              </a:lnSpc>
              <a:buNone/>
            </a:pPr>
            <a:r>
              <a:rPr lang="es-ES" sz="2400" dirty="0">
                <a:latin typeface="+mj-lt"/>
                <a:cs typeface="Calibri"/>
              </a:rPr>
              <a:t>- Los productos pueden ser suministrados por más de un proveedor, pero cada proveedor es especialista en un solo producto.</a:t>
            </a:r>
          </a:p>
          <a:p>
            <a:pPr marL="0" indent="0" algn="just">
              <a:lnSpc>
                <a:spcPct val="150000"/>
              </a:lnSpc>
              <a:buNone/>
            </a:pPr>
            <a:r>
              <a:rPr lang="es-ES" sz="2400" dirty="0">
                <a:latin typeface="+mj-lt"/>
                <a:cs typeface="Calibri"/>
              </a:rPr>
              <a:t>- Los clientes sólo pueden comprar un producto (cosa rara, pero en fin), pero los productos pueden ser adquiridos por cualquier cliente, es decir, pueden ser comprados por varios clientes.</a:t>
            </a:r>
          </a:p>
          <a:p>
            <a:pPr marL="0" indent="0" algn="just">
              <a:buNone/>
            </a:pPr>
            <a:endParaRPr lang="es-ES" sz="2400" dirty="0">
              <a:latin typeface="Avenir Next LT Pro"/>
              <a:cs typeface="Calibri"/>
            </a:endParaRPr>
          </a:p>
          <a:p>
            <a:pPr marL="0" indent="0" algn="just">
              <a:buNone/>
            </a:pPr>
            <a:endParaRPr lang="es-ES" sz="2400" dirty="0">
              <a:latin typeface="Avenir Next LT Pro"/>
              <a:cs typeface="Calibri"/>
            </a:endParaRPr>
          </a:p>
          <a:p>
            <a:pPr marL="0" indent="0" algn="just">
              <a:buNone/>
            </a:pPr>
            <a:endParaRPr lang="es-ES" sz="2400" dirty="0">
              <a:latin typeface="Avenir Next LT Pro"/>
              <a:cs typeface="Calibri"/>
            </a:endParaRPr>
          </a:p>
        </p:txBody>
      </p:sp>
    </p:spTree>
    <p:extLst>
      <p:ext uri="{BB962C8B-B14F-4D97-AF65-F5344CB8AC3E}">
        <p14:creationId xmlns:p14="http://schemas.microsoft.com/office/powerpoint/2010/main" xmlns="" val="298234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
            <a:extLst>
              <a:ext uri="{FF2B5EF4-FFF2-40B4-BE49-F238E27FC236}">
                <a16:creationId xmlns:a16="http://schemas.microsoft.com/office/drawing/2014/main" xmlns="" id="{8A37E355-EBFD-45AC-BA14-7DD16BE7F57F}"/>
              </a:ext>
            </a:extLst>
          </p:cNvPr>
          <p:cNvSpPr txBox="1"/>
          <p:nvPr/>
        </p:nvSpPr>
        <p:spPr>
          <a:xfrm>
            <a:off x="425569" y="511834"/>
            <a:ext cx="11067690" cy="378565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ES" sz="2400" dirty="0">
                <a:latin typeface="+mj-lt"/>
              </a:rPr>
              <a:t>Pues ahora</a:t>
            </a:r>
            <a:r>
              <a:rPr lang="es-ES" sz="2000" dirty="0">
                <a:latin typeface="+mj-lt"/>
              </a:rPr>
              <a:t> </a:t>
            </a:r>
            <a:r>
              <a:rPr lang="es-ES" sz="2400" dirty="0">
                <a:latin typeface="+mj-lt"/>
              </a:rPr>
              <a:t>nos toca a nosotros ganarnos el sueldo. Llegamos a nuestra ofi con todas las notas que hemos tomado y tenemos que analizar toda la información, interpretarla y plasmar en un diagrama todos esos requerimientos. Este diagrama llamado </a:t>
            </a:r>
            <a:r>
              <a:rPr lang="es-ES" sz="2400" b="1" dirty="0">
                <a:solidFill>
                  <a:srgbClr val="FF0000"/>
                </a:solidFill>
                <a:latin typeface="+mj-lt"/>
              </a:rPr>
              <a:t>ENTIDAD - RELACIÓN,</a:t>
            </a:r>
            <a:r>
              <a:rPr lang="es-ES" sz="2400" dirty="0">
                <a:latin typeface="+mj-lt"/>
              </a:rPr>
              <a:t> es un diagrama conceptual (representación de la realidad por medio de abstracciones) y será traducido a un diagrama lógico, en este caso </a:t>
            </a:r>
            <a:r>
              <a:rPr lang="es-ES" sz="2400" b="1" dirty="0">
                <a:solidFill>
                  <a:srgbClr val="FF0000"/>
                </a:solidFill>
                <a:latin typeface="+mj-lt"/>
              </a:rPr>
              <a:t>RELACIONAL </a:t>
            </a:r>
            <a:r>
              <a:rPr lang="es-ES" sz="2400" dirty="0">
                <a:latin typeface="+mj-lt"/>
              </a:rPr>
              <a:t>(tablas), para que pueda ser interpretado por el software del SGBD y podamos implementar digitalmente la base de datos con todos los conceptos relacionados para que puedan ser consultados de forma eficiente por los usuarios de la BD.</a:t>
            </a:r>
            <a:endParaRPr lang="es-ES" dirty="0">
              <a:latin typeface="+mj-lt"/>
            </a:endParaRPr>
          </a:p>
        </p:txBody>
      </p:sp>
      <p:sp>
        <p:nvSpPr>
          <p:cNvPr id="5" name="CuadroTexto 1">
            <a:extLst>
              <a:ext uri="{FF2B5EF4-FFF2-40B4-BE49-F238E27FC236}">
                <a16:creationId xmlns:a16="http://schemas.microsoft.com/office/drawing/2014/main" xmlns="" id="{D6CB40E8-88A9-4279-B8CC-251525C76A39}"/>
              </a:ext>
            </a:extLst>
          </p:cNvPr>
          <p:cNvSpPr txBox="1"/>
          <p:nvPr/>
        </p:nvSpPr>
        <p:spPr>
          <a:xfrm>
            <a:off x="425569" y="4379343"/>
            <a:ext cx="11067690" cy="1200329"/>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ES" sz="2400" dirty="0">
                <a:latin typeface="+mj-lt"/>
              </a:rPr>
              <a:t>Para lograr realizar nuestro diagrama existen una serie de procedimientos y normas que estudiaremos en cierta profundidad para intentar hacer los modelos de la forma más eficiente posible.</a:t>
            </a:r>
          </a:p>
        </p:txBody>
      </p:sp>
    </p:spTree>
    <p:extLst>
      <p:ext uri="{BB962C8B-B14F-4D97-AF65-F5344CB8AC3E}">
        <p14:creationId xmlns:p14="http://schemas.microsoft.com/office/powerpoint/2010/main" xmlns="" val="4231837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5237922"/>
          </a:xfrm>
        </p:spPr>
        <p:txBody>
          <a:bodyPr vert="horz" lIns="91440" tIns="45720" rIns="91440" bIns="45720" rtlCol="0" anchor="t">
            <a:noAutofit/>
          </a:bodyPr>
          <a:lstStyle/>
          <a:p>
            <a:pPr marL="0" indent="0" algn="just">
              <a:lnSpc>
                <a:spcPct val="100000"/>
              </a:lnSpc>
              <a:buNone/>
            </a:pPr>
            <a:r>
              <a:rPr lang="es-ES" sz="2200" b="1" dirty="0">
                <a:solidFill>
                  <a:srgbClr val="FF0000"/>
                </a:solidFill>
                <a:latin typeface="+mj-lt"/>
                <a:cs typeface="Calibri" panose="020F0502020204030204"/>
              </a:rPr>
              <a:t>ENTIDAD</a:t>
            </a:r>
            <a:r>
              <a:rPr lang="es-ES" sz="2200" dirty="0">
                <a:latin typeface="+mj-lt"/>
                <a:cs typeface="Calibri" panose="020F0502020204030204"/>
              </a:rPr>
              <a:t>: Suelen representar personas u objetos, aunque también pueden referirse a conceptos más abstractos. En este sentido, las entidades pueden ser:</a:t>
            </a:r>
          </a:p>
          <a:p>
            <a:pPr marL="0" indent="0" algn="just">
              <a:lnSpc>
                <a:spcPct val="100000"/>
              </a:lnSpc>
              <a:buNone/>
            </a:pPr>
            <a:r>
              <a:rPr lang="es-ES" sz="2200" dirty="0">
                <a:latin typeface="+mj-lt"/>
                <a:cs typeface="Calibri" panose="020F0502020204030204"/>
              </a:rPr>
              <a:t>- </a:t>
            </a:r>
            <a:r>
              <a:rPr lang="es-ES" sz="2200" dirty="0">
                <a:solidFill>
                  <a:schemeClr val="accent1"/>
                </a:solidFill>
                <a:latin typeface="+mj-lt"/>
                <a:cs typeface="Calibri" panose="020F0502020204030204"/>
              </a:rPr>
              <a:t>Concretas</a:t>
            </a:r>
            <a:r>
              <a:rPr lang="es-ES" sz="2200" dirty="0">
                <a:latin typeface="+mj-lt"/>
                <a:cs typeface="Calibri" panose="020F0502020204030204"/>
              </a:rPr>
              <a:t> (tangibles): coche, cliente, alumno...</a:t>
            </a:r>
          </a:p>
          <a:p>
            <a:pPr marL="0" indent="0" algn="just">
              <a:lnSpc>
                <a:spcPct val="100000"/>
              </a:lnSpc>
              <a:buNone/>
            </a:pPr>
            <a:r>
              <a:rPr lang="es-ES" sz="2200" dirty="0">
                <a:latin typeface="+mj-lt"/>
                <a:cs typeface="Calibri" panose="020F0502020204030204"/>
              </a:rPr>
              <a:t>- </a:t>
            </a:r>
            <a:r>
              <a:rPr lang="es-ES" sz="2200" dirty="0">
                <a:solidFill>
                  <a:schemeClr val="accent1"/>
                </a:solidFill>
                <a:latin typeface="+mj-lt"/>
                <a:cs typeface="Calibri" panose="020F0502020204030204"/>
              </a:rPr>
              <a:t>Abstractas</a:t>
            </a:r>
            <a:r>
              <a:rPr lang="es-ES" sz="2200" dirty="0">
                <a:latin typeface="+mj-lt"/>
                <a:cs typeface="Calibri" panose="020F0502020204030204"/>
              </a:rPr>
              <a:t> (no tangibles): cuenta corriente, curso, reservas...</a:t>
            </a:r>
          </a:p>
          <a:p>
            <a:pPr marL="0" indent="0" algn="just">
              <a:lnSpc>
                <a:spcPct val="100000"/>
              </a:lnSpc>
              <a:buNone/>
            </a:pPr>
            <a:r>
              <a:rPr lang="es-ES" sz="2200" dirty="0">
                <a:latin typeface="+mj-lt"/>
                <a:ea typeface="+mn-lt"/>
                <a:cs typeface="+mn-lt"/>
              </a:rPr>
              <a:t>Cuando una entidad participa en una relación puede adquirir un papel </a:t>
            </a:r>
            <a:r>
              <a:rPr lang="es-ES" sz="2200" b="1" i="1" dirty="0">
                <a:latin typeface="+mj-lt"/>
                <a:ea typeface="+mn-lt"/>
                <a:cs typeface="+mn-lt"/>
              </a:rPr>
              <a:t>fuerte</a:t>
            </a:r>
            <a:r>
              <a:rPr lang="es-ES" sz="2200" b="1" dirty="0">
                <a:latin typeface="+mj-lt"/>
                <a:ea typeface="+mn-lt"/>
                <a:cs typeface="+mn-lt"/>
              </a:rPr>
              <a:t> o </a:t>
            </a:r>
            <a:r>
              <a:rPr lang="es-ES" sz="2200" b="1" i="1" dirty="0">
                <a:latin typeface="+mj-lt"/>
                <a:ea typeface="+mn-lt"/>
                <a:cs typeface="+mn-lt"/>
              </a:rPr>
              <a:t>débil</a:t>
            </a:r>
            <a:r>
              <a:rPr lang="es-ES" sz="2200" i="1" dirty="0">
                <a:latin typeface="+mj-lt"/>
                <a:ea typeface="+mn-lt"/>
                <a:cs typeface="+mn-lt"/>
              </a:rPr>
              <a:t>:</a:t>
            </a:r>
            <a:endParaRPr lang="es-ES" sz="2200" dirty="0">
              <a:latin typeface="+mj-lt"/>
            </a:endParaRPr>
          </a:p>
          <a:p>
            <a:pPr algn="just">
              <a:lnSpc>
                <a:spcPct val="100000"/>
              </a:lnSpc>
              <a:buFont typeface="Wingdings" panose="020B0604020202020204" pitchFamily="34" charset="0"/>
              <a:buChar char="§"/>
            </a:pPr>
            <a:r>
              <a:rPr lang="es-ES" sz="2200" dirty="0">
                <a:solidFill>
                  <a:schemeClr val="accent1"/>
                </a:solidFill>
                <a:latin typeface="+mj-lt"/>
                <a:cs typeface="Calibri" panose="020F0502020204030204"/>
              </a:rPr>
              <a:t>Entidad fuerte</a:t>
            </a:r>
            <a:r>
              <a:rPr lang="es-ES" sz="2200" dirty="0">
                <a:latin typeface="+mj-lt"/>
                <a:cs typeface="Calibri" panose="020F0502020204030204"/>
              </a:rPr>
              <a:t>: </a:t>
            </a:r>
            <a:r>
              <a:rPr lang="es-ES" sz="2200" dirty="0">
                <a:latin typeface="+mj-lt"/>
                <a:ea typeface="+mn-lt"/>
                <a:cs typeface="+mn-lt"/>
              </a:rPr>
              <a:t>Puede ser identificada unívocamente por sus atributos. Tiene una clave </a:t>
            </a:r>
            <a:r>
              <a:rPr lang="es-ES" sz="2200" dirty="0" smtClean="0">
                <a:latin typeface="+mj-lt"/>
                <a:ea typeface="+mn-lt"/>
                <a:cs typeface="+mn-lt"/>
              </a:rPr>
              <a:t>primaria y existe por sí misma, su existencia no depende de otra. Por ejemplo, en una BD hospitalaria, la entidad DOCTOR no depende de la entidad PACIENTE.</a:t>
            </a:r>
            <a:endParaRPr lang="es-ES" sz="2200" dirty="0">
              <a:latin typeface="+mj-lt"/>
              <a:ea typeface="+mn-lt"/>
              <a:cs typeface="+mn-lt"/>
            </a:endParaRPr>
          </a:p>
          <a:p>
            <a:pPr algn="just">
              <a:lnSpc>
                <a:spcPct val="100000"/>
              </a:lnSpc>
              <a:buFont typeface="Wingdings" panose="020B0604020202020204" pitchFamily="34" charset="0"/>
              <a:buChar char="§"/>
            </a:pPr>
            <a:r>
              <a:rPr lang="es-ES" sz="2200" dirty="0">
                <a:solidFill>
                  <a:schemeClr val="accent1"/>
                </a:solidFill>
                <a:latin typeface="+mj-lt"/>
                <a:cs typeface="Calibri" panose="020F0502020204030204"/>
              </a:rPr>
              <a:t>Entidad débil</a:t>
            </a:r>
            <a:r>
              <a:rPr lang="es-ES" sz="2200" dirty="0">
                <a:latin typeface="+mj-lt"/>
                <a:cs typeface="Calibri" panose="020F0502020204030204"/>
              </a:rPr>
              <a:t>: </a:t>
            </a:r>
            <a:r>
              <a:rPr lang="es-ES" sz="2200" dirty="0" smtClean="0">
                <a:latin typeface="+mj-lt"/>
                <a:cs typeface="Calibri" panose="020F0502020204030204"/>
              </a:rPr>
              <a:t>Son aquellas cuya existencia depende de que existan otras instancias de entidad. Las instancias de la entidad n</a:t>
            </a:r>
            <a:r>
              <a:rPr lang="es-ES" sz="2200" dirty="0" smtClean="0">
                <a:latin typeface="+mj-lt"/>
                <a:ea typeface="+mn-lt"/>
                <a:cs typeface="+mn-lt"/>
              </a:rPr>
              <a:t>o pueden </a:t>
            </a:r>
            <a:r>
              <a:rPr lang="es-ES" sz="2200" dirty="0">
                <a:latin typeface="+mj-lt"/>
                <a:ea typeface="+mn-lt"/>
                <a:cs typeface="+mn-lt"/>
              </a:rPr>
              <a:t>ser unívocamente </a:t>
            </a:r>
            <a:r>
              <a:rPr lang="es-ES" sz="2200" dirty="0" smtClean="0">
                <a:latin typeface="+mj-lt"/>
                <a:ea typeface="+mn-lt"/>
                <a:cs typeface="+mn-lt"/>
              </a:rPr>
              <a:t>identificadas </a:t>
            </a:r>
            <a:r>
              <a:rPr lang="es-ES" sz="2200" dirty="0">
                <a:latin typeface="+mj-lt"/>
                <a:ea typeface="+mn-lt"/>
                <a:cs typeface="+mn-lt"/>
              </a:rPr>
              <a:t>solamente por sus atributos. </a:t>
            </a:r>
            <a:r>
              <a:rPr lang="es-ES" sz="2200" dirty="0" smtClean="0">
                <a:latin typeface="+mj-lt"/>
                <a:ea typeface="+mn-lt"/>
                <a:cs typeface="+mn-lt"/>
              </a:rPr>
              <a:t>Se necesita información de la entidad fuerte. </a:t>
            </a:r>
            <a:endParaRPr lang="es-ES" sz="2200" dirty="0">
              <a:latin typeface="+mj-lt"/>
              <a:ea typeface="+mn-lt"/>
              <a:cs typeface="+mn-lt"/>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3443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5237922"/>
          </a:xfrm>
        </p:spPr>
        <p:txBody>
          <a:bodyPr vert="horz" lIns="91440" tIns="45720" rIns="91440" bIns="45720" rtlCol="0" anchor="t">
            <a:normAutofit/>
          </a:bodyPr>
          <a:lstStyle/>
          <a:p>
            <a:pPr marL="0" indent="0" algn="just">
              <a:buNone/>
            </a:pPr>
            <a:r>
              <a:rPr lang="es-ES" sz="2400" dirty="0" smtClean="0">
                <a:latin typeface="+mj-lt"/>
                <a:cs typeface="Calibri" panose="020F0502020204030204"/>
              </a:rPr>
              <a:t>Dicho de otro modo, es un tipo de entidad cuyas propiedades o atributos no la identifican completamente sino de forma parcial. Esta entidad debe participar en una relación que ayude a identificarla.</a:t>
            </a:r>
          </a:p>
          <a:p>
            <a:pPr marL="0" indent="0" algn="just">
              <a:buNone/>
            </a:pPr>
            <a:endParaRPr lang="es-ES" sz="2400" dirty="0" smtClean="0">
              <a:latin typeface="+mj-lt"/>
              <a:ea typeface="+mn-lt"/>
              <a:cs typeface="+mn-lt"/>
            </a:endParaRPr>
          </a:p>
          <a:p>
            <a:pPr marL="0" indent="0" algn="just">
              <a:buNone/>
            </a:pPr>
            <a:r>
              <a:rPr lang="es-ES" sz="2400" dirty="0" smtClean="0">
                <a:latin typeface="+mj-lt"/>
                <a:ea typeface="+mn-lt"/>
                <a:cs typeface="+mn-lt"/>
              </a:rPr>
              <a:t>Las entidades débiles presentan dos tipos de dependencia:</a:t>
            </a:r>
          </a:p>
          <a:p>
            <a:pPr marL="0" indent="0" algn="just">
              <a:buFontTx/>
              <a:buChar char="-"/>
            </a:pPr>
            <a:r>
              <a:rPr lang="es-ES" sz="2400" b="1" dirty="0" smtClean="0">
                <a:solidFill>
                  <a:srgbClr val="FF0000"/>
                </a:solidFill>
                <a:latin typeface="+mj-lt"/>
                <a:ea typeface="+mn-lt"/>
                <a:cs typeface="+mn-lt"/>
              </a:rPr>
              <a:t>En existencia</a:t>
            </a:r>
            <a:r>
              <a:rPr lang="es-ES" sz="2400" dirty="0" smtClean="0">
                <a:latin typeface="+mj-lt"/>
                <a:ea typeface="+mn-lt"/>
                <a:cs typeface="+mn-lt"/>
              </a:rPr>
              <a:t>: Si desaparece una instancia de la entidad fuerte desaparecerán las instancias de la entidad débil que dependan de la primera.</a:t>
            </a:r>
          </a:p>
          <a:p>
            <a:pPr marL="0" indent="0" algn="just">
              <a:buFontTx/>
              <a:buChar char="-"/>
            </a:pPr>
            <a:r>
              <a:rPr lang="es-ES" sz="2400" dirty="0" smtClean="0">
                <a:latin typeface="+mj-lt"/>
                <a:ea typeface="+mn-lt"/>
                <a:cs typeface="+mn-lt"/>
              </a:rPr>
              <a:t> </a:t>
            </a:r>
            <a:r>
              <a:rPr lang="es-ES" sz="2400" b="1" dirty="0" smtClean="0">
                <a:solidFill>
                  <a:srgbClr val="FF0000"/>
                </a:solidFill>
                <a:latin typeface="+mj-lt"/>
                <a:ea typeface="+mn-lt"/>
                <a:cs typeface="+mn-lt"/>
              </a:rPr>
              <a:t>En identificación</a:t>
            </a:r>
            <a:r>
              <a:rPr lang="es-ES" sz="2400" dirty="0" smtClean="0">
                <a:latin typeface="+mj-lt"/>
                <a:ea typeface="+mn-lt"/>
                <a:cs typeface="+mn-lt"/>
              </a:rPr>
              <a:t>: Debe darse una dependencia en existencia, y además, una ocurrencia de la entidad débil no puede identificarse por sí misma, debiendo hacerse mediante la clave de la entidad fuerte asociada.</a:t>
            </a:r>
            <a:endParaRPr lang="es-ES" sz="2400" dirty="0">
              <a:latin typeface="+mj-lt"/>
              <a:ea typeface="+mn-lt"/>
              <a:cs typeface="+mn-lt"/>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3443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0AA6E4-097C-40C8-B937-77AD90DFC990}"/>
              </a:ext>
            </a:extLst>
          </p:cNvPr>
          <p:cNvSpPr>
            <a:spLocks noGrp="1"/>
          </p:cNvSpPr>
          <p:nvPr>
            <p:ph type="title"/>
          </p:nvPr>
        </p:nvSpPr>
        <p:spPr>
          <a:xfrm>
            <a:off x="1454331" y="352062"/>
            <a:ext cx="10515600"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a:t>
            </a:r>
            <a:r>
              <a:rPr lang="es-ES" sz="3600" b="1" dirty="0" smtClean="0"/>
              <a:t>SIMBOLOGÍA DE ELEMENTOS PRINCIPALES</a:t>
            </a:r>
            <a:endParaRPr lang="es-ES" sz="3600" b="1" dirty="0"/>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Grp="1" noChangeAspect="1" noChangeArrowheads="1"/>
          </p:cNvPicPr>
          <p:nvPr>
            <p:ph idx="1"/>
          </p:nvPr>
        </p:nvPicPr>
        <p:blipFill>
          <a:blip r:embed="rId3"/>
          <a:srcRect/>
          <a:stretch>
            <a:fillRect/>
          </a:stretch>
        </p:blipFill>
        <p:spPr bwMode="auto">
          <a:xfrm>
            <a:off x="1181941" y="1416613"/>
            <a:ext cx="5571429" cy="3752381"/>
          </a:xfrm>
          <a:prstGeom prst="rect">
            <a:avLst/>
          </a:prstGeom>
          <a:noFill/>
          <a:ln w="9525">
            <a:noFill/>
            <a:miter lim="800000"/>
            <a:headEnd/>
            <a:tailEnd/>
          </a:ln>
          <a:effectLst/>
        </p:spPr>
      </p:pic>
      <p:sp>
        <p:nvSpPr>
          <p:cNvPr id="6" name="5 CuadroTexto"/>
          <p:cNvSpPr txBox="1"/>
          <p:nvPr/>
        </p:nvSpPr>
        <p:spPr>
          <a:xfrm>
            <a:off x="7725103" y="1560786"/>
            <a:ext cx="2711669" cy="1569660"/>
          </a:xfrm>
          <a:prstGeom prst="rect">
            <a:avLst/>
          </a:prstGeom>
          <a:noFill/>
        </p:spPr>
        <p:txBody>
          <a:bodyPr wrap="square" rtlCol="0">
            <a:spAutoFit/>
          </a:bodyPr>
          <a:lstStyle/>
          <a:p>
            <a:pPr algn="just"/>
            <a:r>
              <a:rPr lang="es-ES" sz="2400" dirty="0" smtClean="0"/>
              <a:t>Ejemplos de entidades débiles en existencia y en identificación.</a:t>
            </a:r>
            <a:endParaRPr lang="es-ES" sz="2400" dirty="0"/>
          </a:p>
        </p:txBody>
      </p:sp>
    </p:spTree>
    <p:extLst>
      <p:ext uri="{BB962C8B-B14F-4D97-AF65-F5344CB8AC3E}">
        <p14:creationId xmlns:p14="http://schemas.microsoft.com/office/powerpoint/2010/main" xmlns="" val="2863443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0AA6E4-097C-40C8-B937-77AD90DFC990}"/>
              </a:ext>
            </a:extLst>
          </p:cNvPr>
          <p:cNvSpPr>
            <a:spLocks noGrp="1"/>
          </p:cNvSpPr>
          <p:nvPr>
            <p:ph type="title"/>
          </p:nvPr>
        </p:nvSpPr>
        <p:spPr>
          <a:xfrm>
            <a:off x="662152" y="352062"/>
            <a:ext cx="11307779" cy="635450"/>
          </a:xfrm>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r"/>
            <a:r>
              <a:rPr lang="es-ES" sz="3600" dirty="0" smtClean="0"/>
              <a:t>         (EER)   </a:t>
            </a:r>
            <a:r>
              <a:rPr lang="es-ES" sz="3600" b="1" dirty="0" smtClean="0"/>
              <a:t>SIMBOLOGÍA DE ELEMENTOS PRINCIPALES</a:t>
            </a:r>
            <a:endParaRPr lang="es-ES" sz="3600" b="1" dirty="0"/>
          </a:p>
        </p:txBody>
      </p:sp>
      <p:sp>
        <p:nvSpPr>
          <p:cNvPr id="3" name="Marcador de contenido 2">
            <a:extLst>
              <a:ext uri="{FF2B5EF4-FFF2-40B4-BE49-F238E27FC236}">
                <a16:creationId xmlns:a16="http://schemas.microsoft.com/office/drawing/2014/main" xmlns="" id="{2FCC13EE-AD86-41CC-AB1E-9E7238C75DA8}"/>
              </a:ext>
            </a:extLst>
          </p:cNvPr>
          <p:cNvSpPr>
            <a:spLocks noGrp="1"/>
          </p:cNvSpPr>
          <p:nvPr>
            <p:ph idx="1"/>
          </p:nvPr>
        </p:nvSpPr>
        <p:spPr>
          <a:xfrm>
            <a:off x="838200" y="1178644"/>
            <a:ext cx="10515600" cy="4423225"/>
          </a:xfrm>
        </p:spPr>
        <p:txBody>
          <a:bodyPr vert="horz" lIns="91440" tIns="45720" rIns="91440" bIns="45720" rtlCol="0" anchor="t">
            <a:normAutofit/>
          </a:bodyPr>
          <a:lstStyle/>
          <a:p>
            <a:pPr marL="0" indent="0" algn="just">
              <a:buNone/>
            </a:pPr>
            <a:r>
              <a:rPr lang="es-ES" sz="2400" dirty="0" smtClean="0">
                <a:latin typeface="+mj-lt"/>
                <a:ea typeface="+mn-lt"/>
                <a:cs typeface="+mn-lt"/>
              </a:rPr>
              <a:t>Una entidad débil siempre tiene una dependencia de existencia (participación total) con respecto a la entidad fuerte, es decir, no existiría si no existiera la entidad fuerte.</a:t>
            </a:r>
          </a:p>
          <a:p>
            <a:pPr marL="0" indent="0" algn="just">
              <a:buNone/>
            </a:pPr>
            <a:endParaRPr lang="es-ES" sz="2400" dirty="0" smtClean="0">
              <a:latin typeface="+mj-lt"/>
              <a:ea typeface="+mn-lt"/>
              <a:cs typeface="+mn-lt"/>
            </a:endParaRPr>
          </a:p>
        </p:txBody>
      </p:sp>
      <p:cxnSp>
        <p:nvCxnSpPr>
          <p:cNvPr id="8" name="7 Conector recto"/>
          <p:cNvCxnSpPr/>
          <p:nvPr/>
        </p:nvCxnSpPr>
        <p:spPr>
          <a:xfrm>
            <a:off x="535577" y="979714"/>
            <a:ext cx="11656423"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1345430" y="2333296"/>
            <a:ext cx="9263071" cy="3184635"/>
          </a:xfrm>
          <a:prstGeom prst="rect">
            <a:avLst/>
          </a:prstGeom>
          <a:noFill/>
          <a:ln w="9525">
            <a:noFill/>
            <a:miter lim="800000"/>
            <a:headEnd/>
            <a:tailEnd/>
          </a:ln>
          <a:effectLst/>
        </p:spPr>
      </p:pic>
    </p:spTree>
    <p:extLst>
      <p:ext uri="{BB962C8B-B14F-4D97-AF65-F5344CB8AC3E}">
        <p14:creationId xmlns:p14="http://schemas.microsoft.com/office/powerpoint/2010/main" xmlns="" val="2863443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venir">
      <a:majorFont>
        <a:latin typeface="AvenirNext LT Pro Regular"/>
        <a:ea typeface=""/>
        <a:cs typeface=""/>
      </a:majorFont>
      <a:minorFont>
        <a:latin typeface="AvenirNext LT Pro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3837</TotalTime>
  <Words>1824</Words>
  <Application>Microsoft Office PowerPoint</Application>
  <PresentationFormat>Personalizado</PresentationFormat>
  <Paragraphs>151</Paragraphs>
  <Slides>23</Slides>
  <Notes>18</Notes>
  <HiddenSlides>1</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MODELO  ENTIDAD - RELACIÓN</vt:lpstr>
      <vt:lpstr>RA6: Diseña modelos relacionales normalizados interpretando diagramas entidad/relación</vt:lpstr>
      <vt:lpstr>Diapositiva 3</vt:lpstr>
      <vt:lpstr>Diapositiva 4</vt:lpstr>
      <vt:lpstr>Diapositiva 5</vt:lpstr>
      <vt:lpstr>         SIMBOLOGÍA DE ELEMENTOS PRINCIPALES</vt:lpstr>
      <vt:lpstr>         SIMBOLOGÍA DE ELEMENTOS PRINCIPALES</vt:lpstr>
      <vt:lpstr>         SIMBOLOGÍA DE ELEMENTOS PRINCIPALES</vt:lpstr>
      <vt:lpstr>         (EER)   SIMBOLOGÍA DE ELEMENTOS PRINCIPALES</vt:lpstr>
      <vt:lpstr>           (EER)   SIMBOLOGÍA DE ELEMENTOS PRINCIPALES</vt:lpstr>
      <vt:lpstr>         (EER)   SIMBOLOGÍA DE ELEMENTOS PRINCIPALES</vt:lpstr>
      <vt:lpstr>         SIMBOLOGÍA DE ELEMENTOS PRINCIPALES</vt:lpstr>
      <vt:lpstr>Diapositiva 13</vt:lpstr>
      <vt:lpstr>Diapositiva 14</vt:lpstr>
      <vt:lpstr>         SIMBOLOGÍA DE ELEMENTOS PRINCIPALES</vt:lpstr>
      <vt:lpstr>         SIMBOLOGÍA DE ELEMENTOS PRINCIPALES</vt:lpstr>
      <vt:lpstr>         SIMBOLOGÍA DE ELEMENTOS PRINCIPALES</vt:lpstr>
      <vt:lpstr>         SIMBOLOGÍA DE ELEMENTOS PRINCIPALES</vt:lpstr>
      <vt:lpstr>         SIMBOLOGÍA DE ELEMENTOS PRINCIPALES</vt:lpstr>
      <vt:lpstr>Diapositiva 20</vt:lpstr>
      <vt:lpstr>Diapositiva 21</vt:lpstr>
      <vt:lpstr>GENERALIZACIÓN Y ESPECIALIZACIÓN (EER)</vt:lpstr>
      <vt:lpstr>GENERALIZACIÓN Y ESPECIALIZACIÓN (EER)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Maido</cp:lastModifiedBy>
  <cp:revision>585</cp:revision>
  <dcterms:created xsi:type="dcterms:W3CDTF">2021-09-26T17:29:59Z</dcterms:created>
  <dcterms:modified xsi:type="dcterms:W3CDTF">2021-10-27T08:19:57Z</dcterms:modified>
</cp:coreProperties>
</file>