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1" r:id="rId4"/>
    <p:sldId id="282" r:id="rId5"/>
    <p:sldId id="283" r:id="rId6"/>
    <p:sldId id="284" r:id="rId7"/>
    <p:sldId id="292" r:id="rId8"/>
    <p:sldId id="293" r:id="rId9"/>
    <p:sldId id="285" r:id="rId10"/>
    <p:sldId id="286" r:id="rId11"/>
    <p:sldId id="287" r:id="rId12"/>
    <p:sldId id="289" r:id="rId13"/>
    <p:sldId id="290" r:id="rId14"/>
    <p:sldId id="291" r:id="rId15"/>
    <p:sldId id="310" r:id="rId16"/>
    <p:sldId id="311" r:id="rId17"/>
    <p:sldId id="294" r:id="rId18"/>
    <p:sldId id="295" r:id="rId19"/>
    <p:sldId id="296" r:id="rId20"/>
    <p:sldId id="297" r:id="rId21"/>
    <p:sldId id="306" r:id="rId22"/>
    <p:sldId id="308" r:id="rId23"/>
    <p:sldId id="298" r:id="rId24"/>
    <p:sldId id="307" r:id="rId25"/>
    <p:sldId id="320" r:id="rId26"/>
    <p:sldId id="319" r:id="rId27"/>
    <p:sldId id="322" r:id="rId28"/>
    <p:sldId id="323" r:id="rId29"/>
    <p:sldId id="324" r:id="rId30"/>
    <p:sldId id="309" r:id="rId31"/>
    <p:sldId id="299" r:id="rId32"/>
    <p:sldId id="300" r:id="rId33"/>
    <p:sldId id="301" r:id="rId34"/>
    <p:sldId id="303" r:id="rId35"/>
    <p:sldId id="302" r:id="rId36"/>
    <p:sldId id="304" r:id="rId37"/>
    <p:sldId id="305" r:id="rId38"/>
    <p:sldId id="312" r:id="rId39"/>
    <p:sldId id="313" r:id="rId40"/>
    <p:sldId id="315" r:id="rId41"/>
    <p:sldId id="316" r:id="rId42"/>
    <p:sldId id="314" r:id="rId43"/>
    <p:sldId id="317" r:id="rId44"/>
    <p:sldId id="318" r:id="rId45"/>
  </p:sldIdLst>
  <p:sldSz cx="12192000" cy="6858000"/>
  <p:notesSz cx="7102475" cy="102314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ÍA DOLORES DE LEÓN ASCENSIÓN" initials="MA" lastIdx="1" clrIdx="0">
    <p:extLst>
      <p:ext uri="{19B8F6BF-5375-455C-9EA6-DF929625EA0E}">
        <p15:presenceInfo xmlns="" xmlns:p15="http://schemas.microsoft.com/office/powerpoint/2012/main" userId="S::mleoasc@gobiernodecanarias.org::03565286-d849-4c25-8cd8-06d2803e91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99"/>
    <a:srgbClr val="AD139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666FD-F152-1816-6457-8B806BEFC409}" v="10" dt="2021-09-28T19:06:15.137"/>
    <p1510:client id="{BDDC6A70-8BC3-4544-BB8B-5C7A6794DA8B}" v="2496" dt="2021-09-26T18:31:01.270"/>
    <p1510:client id="{C5FDB945-2F57-603E-8217-18B21981DC83}" v="2515" dt="2021-09-26T21:47:32.669"/>
    <p1510:client id="{EDFBEE5E-F681-509B-51BE-8B5AE9F102D1}" v="8" dt="2021-09-26T18:43:01.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020" autoAdjust="0"/>
    <p:restoredTop sz="82975" autoAdjust="0"/>
  </p:normalViewPr>
  <p:slideViewPr>
    <p:cSldViewPr snapToGrid="0">
      <p:cViewPr varScale="1">
        <p:scale>
          <a:sx n="60" d="100"/>
          <a:sy n="60" d="100"/>
        </p:scale>
        <p:origin x="-930"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ÍA DOLORES DE LEÓN ASCENSIÓN" userId="S::mleoasc@gobiernodecanarias.org::03565286-d849-4c25-8cd8-06d2803e91df" providerId="AD" clId="Web-{EDFBEE5E-F681-509B-51BE-8B5AE9F102D1}"/>
    <pc:docChg chg="modSld">
      <pc:chgData name="MARÍA DOLORES DE LEÓN ASCENSIÓN" userId="S::mleoasc@gobiernodecanarias.org::03565286-d849-4c25-8cd8-06d2803e91df" providerId="AD" clId="Web-{EDFBEE5E-F681-509B-51BE-8B5AE9F102D1}" dt="2021-09-26T18:44:48.441" v="184"/>
      <pc:docMkLst>
        <pc:docMk/>
      </pc:docMkLst>
      <pc:sldChg chg="modNotes">
        <pc:chgData name="MARÍA DOLORES DE LEÓN ASCENSIÓN" userId="S::mleoasc@gobiernodecanarias.org::03565286-d849-4c25-8cd8-06d2803e91df" providerId="AD" clId="Web-{EDFBEE5E-F681-509B-51BE-8B5AE9F102D1}" dt="2021-09-26T18:42:54.575" v="8"/>
        <pc:sldMkLst>
          <pc:docMk/>
          <pc:sldMk cId="454225076" sldId="257"/>
        </pc:sldMkLst>
      </pc:sldChg>
      <pc:sldChg chg="modSp addCm delCm modNotes">
        <pc:chgData name="MARÍA DOLORES DE LEÓN ASCENSIÓN" userId="S::mleoasc@gobiernodecanarias.org::03565286-d849-4c25-8cd8-06d2803e91df" providerId="AD" clId="Web-{EDFBEE5E-F681-509B-51BE-8B5AE9F102D1}" dt="2021-09-26T18:44:48.441" v="184"/>
        <pc:sldMkLst>
          <pc:docMk/>
          <pc:sldMk cId="4231837585" sldId="260"/>
        </pc:sldMkLst>
        <pc:spChg chg="mod">
          <ac:chgData name="MARÍA DOLORES DE LEÓN ASCENSIÓN" userId="S::mleoasc@gobiernodecanarias.org::03565286-d849-4c25-8cd8-06d2803e91df" providerId="AD" clId="Web-{EDFBEE5E-F681-509B-51BE-8B5AE9F102D1}" dt="2021-09-26T18:38:14.215" v="3" actId="20577"/>
          <ac:spMkLst>
            <pc:docMk/>
            <pc:sldMk cId="4231837585" sldId="260"/>
            <ac:spMk id="4" creationId="{8A37E355-EBFD-45AC-BA14-7DD16BE7F57F}"/>
          </ac:spMkLst>
        </pc:spChg>
      </pc:sldChg>
    </pc:docChg>
  </pc:docChgLst>
  <pc:docChgLst>
    <pc:chgData name="MARÍA DOLORES DE LEÓN ASCENSIÓN" userId="S::mleoasc@gobiernodecanarias.org::03565286-d849-4c25-8cd8-06d2803e91df" providerId="AD" clId="Web-{A3C666FD-F152-1816-6457-8B806BEFC409}"/>
    <pc:docChg chg="modSld">
      <pc:chgData name="MARÍA DOLORES DE LEÓN ASCENSIÓN" userId="S::mleoasc@gobiernodecanarias.org::03565286-d849-4c25-8cd8-06d2803e91df" providerId="AD" clId="Web-{A3C666FD-F152-1816-6457-8B806BEFC409}" dt="2021-09-28T19:06:09.715" v="9" actId="20577"/>
      <pc:docMkLst>
        <pc:docMk/>
      </pc:docMkLst>
      <pc:sldChg chg="modSp">
        <pc:chgData name="MARÍA DOLORES DE LEÓN ASCENSIÓN" userId="S::mleoasc@gobiernodecanarias.org::03565286-d849-4c25-8cd8-06d2803e91df" providerId="AD" clId="Web-{A3C666FD-F152-1816-6457-8B806BEFC409}" dt="2021-09-28T19:06:09.715" v="9" actId="20577"/>
        <pc:sldMkLst>
          <pc:docMk/>
          <pc:sldMk cId="3413001181" sldId="268"/>
        </pc:sldMkLst>
        <pc:spChg chg="mod">
          <ac:chgData name="MARÍA DOLORES DE LEÓN ASCENSIÓN" userId="S::mleoasc@gobiernodecanarias.org::03565286-d849-4c25-8cd8-06d2803e91df" providerId="AD" clId="Web-{A3C666FD-F152-1816-6457-8B806BEFC409}" dt="2021-09-28T19:06:09.715" v="9" actId="20577"/>
          <ac:spMkLst>
            <pc:docMk/>
            <pc:sldMk cId="3413001181" sldId="268"/>
            <ac:spMk id="3" creationId="{2FCC13EE-AD86-41CC-AB1E-9E7238C75DA8}"/>
          </ac:spMkLst>
        </pc:spChg>
      </pc:sldChg>
    </pc:docChg>
  </pc:docChgLst>
  <pc:docChgLst>
    <pc:chgData name="MARÍA DOLORES DE LEÓN ASCENSIÓN" userId="S::mleoasc@gobiernodecanarias.org::03565286-d849-4c25-8cd8-06d2803e91df" providerId="AD" clId="Web-{C5FDB945-2F57-603E-8217-18B21981DC83}"/>
    <pc:docChg chg="addSld delSld modSld sldOrd">
      <pc:chgData name="MARÍA DOLORES DE LEÓN ASCENSIÓN" userId="S::mleoasc@gobiernodecanarias.org::03565286-d849-4c25-8cd8-06d2803e91df" providerId="AD" clId="Web-{C5FDB945-2F57-603E-8217-18B21981DC83}" dt="2021-09-26T21:50:56.865" v="2434"/>
      <pc:docMkLst>
        <pc:docMk/>
      </pc:docMkLst>
      <pc:sldChg chg="modNotes">
        <pc:chgData name="MARÍA DOLORES DE LEÓN ASCENSIÓN" userId="S::mleoasc@gobiernodecanarias.org::03565286-d849-4c25-8cd8-06d2803e91df" providerId="AD" clId="Web-{C5FDB945-2F57-603E-8217-18B21981DC83}" dt="2021-09-26T21:49:45.784" v="2337"/>
        <pc:sldMkLst>
          <pc:docMk/>
          <pc:sldMk cId="2406273178" sldId="256"/>
        </pc:sldMkLst>
      </pc:sldChg>
      <pc:sldChg chg="addSp modSp modNotes">
        <pc:chgData name="MARÍA DOLORES DE LEÓN ASCENSIÓN" userId="S::mleoasc@gobiernodecanarias.org::03565286-d849-4c25-8cd8-06d2803e91df" providerId="AD" clId="Web-{C5FDB945-2F57-603E-8217-18B21981DC83}" dt="2021-09-26T20:40:04.516" v="1595" actId="20577"/>
        <pc:sldMkLst>
          <pc:docMk/>
          <pc:sldMk cId="2863443431" sldId="261"/>
        </pc:sldMkLst>
        <pc:spChg chg="mod">
          <ac:chgData name="MARÍA DOLORES DE LEÓN ASCENSIÓN" userId="S::mleoasc@gobiernodecanarias.org::03565286-d849-4c25-8cd8-06d2803e91df" providerId="AD" clId="Web-{C5FDB945-2F57-603E-8217-18B21981DC83}" dt="2021-09-26T19:00:40.163" v="21" actId="20577"/>
          <ac:spMkLst>
            <pc:docMk/>
            <pc:sldMk cId="2863443431" sldId="261"/>
            <ac:spMk id="2" creationId="{210AA6E4-097C-40C8-B937-77AD90DFC990}"/>
          </ac:spMkLst>
        </pc:spChg>
        <pc:spChg chg="mod">
          <ac:chgData name="MARÍA DOLORES DE LEÓN ASCENSIÓN" userId="S::mleoasc@gobiernodecanarias.org::03565286-d849-4c25-8cd8-06d2803e91df" providerId="AD" clId="Web-{C5FDB945-2F57-603E-8217-18B21981DC83}" dt="2021-09-26T20:40:04.516" v="1595" actId="20577"/>
          <ac:spMkLst>
            <pc:docMk/>
            <pc:sldMk cId="2863443431" sldId="261"/>
            <ac:spMk id="3" creationId="{2FCC13EE-AD86-41CC-AB1E-9E7238C75DA8}"/>
          </ac:spMkLst>
        </pc:spChg>
        <pc:picChg chg="add mod">
          <ac:chgData name="MARÍA DOLORES DE LEÓN ASCENSIÓN" userId="S::mleoasc@gobiernodecanarias.org::03565286-d849-4c25-8cd8-06d2803e91df" providerId="AD" clId="Web-{C5FDB945-2F57-603E-8217-18B21981DC83}" dt="2021-09-26T19:15:28.620" v="616" actId="14100"/>
          <ac:picMkLst>
            <pc:docMk/>
            <pc:sldMk cId="2863443431" sldId="261"/>
            <ac:picMk id="4" creationId="{8C7ABCF5-BAD5-4CB6-B3E1-8CADA4F804D2}"/>
          </ac:picMkLst>
        </pc:picChg>
      </pc:sldChg>
      <pc:sldChg chg="new del">
        <pc:chgData name="MARÍA DOLORES DE LEÓN ASCENSIÓN" userId="S::mleoasc@gobiernodecanarias.org::03565286-d849-4c25-8cd8-06d2803e91df" providerId="AD" clId="Web-{C5FDB945-2F57-603E-8217-18B21981DC83}" dt="2021-09-26T19:06:23.135" v="342"/>
        <pc:sldMkLst>
          <pc:docMk/>
          <pc:sldMk cId="2973350657" sldId="262"/>
        </pc:sldMkLst>
      </pc:sldChg>
      <pc:sldChg chg="addSp delSp modSp new del">
        <pc:chgData name="MARÍA DOLORES DE LEÓN ASCENSIÓN" userId="S::mleoasc@gobiernodecanarias.org::03565286-d849-4c25-8cd8-06d2803e91df" providerId="AD" clId="Web-{C5FDB945-2F57-603E-8217-18B21981DC83}" dt="2021-09-26T19:15:35.573" v="617"/>
        <pc:sldMkLst>
          <pc:docMk/>
          <pc:sldMk cId="4060860546" sldId="262"/>
        </pc:sldMkLst>
        <pc:picChg chg="add del mod">
          <ac:chgData name="MARÍA DOLORES DE LEÓN ASCENSIÓN" userId="S::mleoasc@gobiernodecanarias.org::03565286-d849-4c25-8cd8-06d2803e91df" providerId="AD" clId="Web-{C5FDB945-2F57-603E-8217-18B21981DC83}" dt="2021-09-26T19:09:29.553" v="348"/>
          <ac:picMkLst>
            <pc:docMk/>
            <pc:sldMk cId="4060860546" sldId="262"/>
            <ac:picMk id="2" creationId="{7BE83B38-03F9-49F8-8926-B7201FE05754}"/>
          </ac:picMkLst>
        </pc:picChg>
        <pc:picChg chg="add mod">
          <ac:chgData name="MARÍA DOLORES DE LEÓN ASCENSIÓN" userId="S::mleoasc@gobiernodecanarias.org::03565286-d849-4c25-8cd8-06d2803e91df" providerId="AD" clId="Web-{C5FDB945-2F57-603E-8217-18B21981DC83}" dt="2021-09-26T19:09:45.726" v="355" actId="1076"/>
          <ac:picMkLst>
            <pc:docMk/>
            <pc:sldMk cId="4060860546" sldId="262"/>
            <ac:picMk id="3" creationId="{891F9D72-0D88-42DE-83B2-904382FA41C8}"/>
          </ac:picMkLst>
        </pc:picChg>
      </pc:sldChg>
      <pc:sldChg chg="addSp delSp modSp add mod replId setBg modNotes">
        <pc:chgData name="MARÍA DOLORES DE LEÓN ASCENSIÓN" userId="S::mleoasc@gobiernodecanarias.org::03565286-d849-4c25-8cd8-06d2803e91df" providerId="AD" clId="Web-{C5FDB945-2F57-603E-8217-18B21981DC83}" dt="2021-09-26T20:04:38.679" v="1000"/>
        <pc:sldMkLst>
          <pc:docMk/>
          <pc:sldMk cId="2595019900" sldId="263"/>
        </pc:sldMkLst>
        <pc:spChg chg="mod">
          <ac:chgData name="MARÍA DOLORES DE LEÓN ASCENSIÓN" userId="S::mleoasc@gobiernodecanarias.org::03565286-d849-4c25-8cd8-06d2803e91df" providerId="AD" clId="Web-{C5FDB945-2F57-603E-8217-18B21981DC83}" dt="2021-09-26T19:20:34.027" v="843"/>
          <ac:spMkLst>
            <pc:docMk/>
            <pc:sldMk cId="2595019900" sldId="263"/>
            <ac:spMk id="2" creationId="{210AA6E4-097C-40C8-B937-77AD90DFC990}"/>
          </ac:spMkLst>
        </pc:spChg>
        <pc:spChg chg="mod">
          <ac:chgData name="MARÍA DOLORES DE LEÓN ASCENSIÓN" userId="S::mleoasc@gobiernodecanarias.org::03565286-d849-4c25-8cd8-06d2803e91df" providerId="AD" clId="Web-{C5FDB945-2F57-603E-8217-18B21981DC83}" dt="2021-09-26T19:20:34.027" v="843"/>
          <ac:spMkLst>
            <pc:docMk/>
            <pc:sldMk cId="2595019900" sldId="263"/>
            <ac:spMk id="3" creationId="{2FCC13EE-AD86-41CC-AB1E-9E7238C75DA8}"/>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8" creationId="{1B15ED52-F352-441B-82BF-E0EA34836D08}"/>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10" creationId="{3B2E3793-BFE6-45A2-9B7B-E18844431C99}"/>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12" creationId="{BC4C4868-CB8F-4AF9-9CDB-8108F2C19B67}"/>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14" creationId="{375E0459-6403-40CD-989D-56A4407CA12E}"/>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16" creationId="{53E5B1A8-3AC9-4BD1-9BBC-78CA94F2D1BA}"/>
          </ac:spMkLst>
        </pc:spChg>
      </pc:sldChg>
      <pc:sldChg chg="addSp delSp modSp new">
        <pc:chgData name="MARÍA DOLORES DE LEÓN ASCENSIÓN" userId="S::mleoasc@gobiernodecanarias.org::03565286-d849-4c25-8cd8-06d2803e91df" providerId="AD" clId="Web-{C5FDB945-2F57-603E-8217-18B21981DC83}" dt="2021-09-26T19:28:22.068" v="972" actId="14100"/>
        <pc:sldMkLst>
          <pc:docMk/>
          <pc:sldMk cId="2257894113" sldId="264"/>
        </pc:sldMkLst>
        <pc:spChg chg="add mod">
          <ac:chgData name="MARÍA DOLORES DE LEÓN ASCENSIÓN" userId="S::mleoasc@gobiernodecanarias.org::03565286-d849-4c25-8cd8-06d2803e91df" providerId="AD" clId="Web-{C5FDB945-2F57-603E-8217-18B21981DC83}" dt="2021-09-26T19:25:57.368" v="968" actId="20577"/>
          <ac:spMkLst>
            <pc:docMk/>
            <pc:sldMk cId="2257894113" sldId="264"/>
            <ac:spMk id="3" creationId="{8BA3E263-0E57-4C7F-9433-8DC366CC73E9}"/>
          </ac:spMkLst>
        </pc:spChg>
        <pc:picChg chg="add del mod">
          <ac:chgData name="MARÍA DOLORES DE LEÓN ASCENSIÓN" userId="S::mleoasc@gobiernodecanarias.org::03565286-d849-4c25-8cd8-06d2803e91df" providerId="AD" clId="Web-{C5FDB945-2F57-603E-8217-18B21981DC83}" dt="2021-09-26T19:28:16.990" v="969"/>
          <ac:picMkLst>
            <pc:docMk/>
            <pc:sldMk cId="2257894113" sldId="264"/>
            <ac:picMk id="2" creationId="{AB98E03E-5B78-4065-B723-8EEC9207F0C1}"/>
          </ac:picMkLst>
        </pc:picChg>
        <pc:picChg chg="add mod">
          <ac:chgData name="MARÍA DOLORES DE LEÓN ASCENSIÓN" userId="S::mleoasc@gobiernodecanarias.org::03565286-d849-4c25-8cd8-06d2803e91df" providerId="AD" clId="Web-{C5FDB945-2F57-603E-8217-18B21981DC83}" dt="2021-09-26T19:28:22.068" v="972" actId="14100"/>
          <ac:picMkLst>
            <pc:docMk/>
            <pc:sldMk cId="2257894113" sldId="264"/>
            <ac:picMk id="4" creationId="{C1CBB287-B061-4F34-AF03-469935038977}"/>
          </ac:picMkLst>
        </pc:picChg>
      </pc:sldChg>
      <pc:sldChg chg="addSp modSp new">
        <pc:chgData name="MARÍA DOLORES DE LEÓN ASCENSIÓN" userId="S::mleoasc@gobiernodecanarias.org::03565286-d849-4c25-8cd8-06d2803e91df" providerId="AD" clId="Web-{C5FDB945-2F57-603E-8217-18B21981DC83}" dt="2021-09-26T20:36:36.602" v="1417" actId="20577"/>
        <pc:sldMkLst>
          <pc:docMk/>
          <pc:sldMk cId="3338928552" sldId="265"/>
        </pc:sldMkLst>
        <pc:spChg chg="add mod">
          <ac:chgData name="MARÍA DOLORES DE LEÓN ASCENSIÓN" userId="S::mleoasc@gobiernodecanarias.org::03565286-d849-4c25-8cd8-06d2803e91df" providerId="AD" clId="Web-{C5FDB945-2F57-603E-8217-18B21981DC83}" dt="2021-09-26T20:36:36.602" v="1417" actId="20577"/>
          <ac:spMkLst>
            <pc:docMk/>
            <pc:sldMk cId="3338928552" sldId="265"/>
            <ac:spMk id="2" creationId="{1D6D4CA8-82E8-4E0E-9B5D-B66E1C93A4FF}"/>
          </ac:spMkLst>
        </pc:spChg>
      </pc:sldChg>
      <pc:sldChg chg="modSp add ord replId modNotes">
        <pc:chgData name="MARÍA DOLORES DE LEÓN ASCENSIÓN" userId="S::mleoasc@gobiernodecanarias.org::03565286-d849-4c25-8cd8-06d2803e91df" providerId="AD" clId="Web-{C5FDB945-2F57-603E-8217-18B21981DC83}" dt="2021-09-26T20:38:22.808" v="1541"/>
        <pc:sldMkLst>
          <pc:docMk/>
          <pc:sldMk cId="2349376841" sldId="266"/>
        </pc:sldMkLst>
        <pc:spChg chg="mod">
          <ac:chgData name="MARÍA DOLORES DE LEÓN ASCENSIÓN" userId="S::mleoasc@gobiernodecanarias.org::03565286-d849-4c25-8cd8-06d2803e91df" providerId="AD" clId="Web-{C5FDB945-2F57-603E-8217-18B21981DC83}" dt="2021-09-26T20:32:05.924" v="1385" actId="20577"/>
          <ac:spMkLst>
            <pc:docMk/>
            <pc:sldMk cId="2349376841" sldId="266"/>
            <ac:spMk id="3" creationId="{2FCC13EE-AD86-41CC-AB1E-9E7238C75DA8}"/>
          </ac:spMkLst>
        </pc:spChg>
      </pc:sldChg>
      <pc:sldChg chg="modSp add replId modNotes">
        <pc:chgData name="MARÍA DOLORES DE LEÓN ASCENSIÓN" userId="S::mleoasc@gobiernodecanarias.org::03565286-d849-4c25-8cd8-06d2803e91df" providerId="AD" clId="Web-{C5FDB945-2F57-603E-8217-18B21981DC83}" dt="2021-09-26T21:04:36.769" v="1959"/>
        <pc:sldMkLst>
          <pc:docMk/>
          <pc:sldMk cId="2319436763" sldId="267"/>
        </pc:sldMkLst>
        <pc:spChg chg="mod">
          <ac:chgData name="MARÍA DOLORES DE LEÓN ASCENSIÓN" userId="S::mleoasc@gobiernodecanarias.org::03565286-d849-4c25-8cd8-06d2803e91df" providerId="AD" clId="Web-{C5FDB945-2F57-603E-8217-18B21981DC83}" dt="2021-09-26T20:56:01.367" v="1857" actId="20577"/>
          <ac:spMkLst>
            <pc:docMk/>
            <pc:sldMk cId="2319436763" sldId="267"/>
            <ac:spMk id="3" creationId="{2FCC13EE-AD86-41CC-AB1E-9E7238C75DA8}"/>
          </ac:spMkLst>
        </pc:spChg>
      </pc:sldChg>
      <pc:sldChg chg="modSp add replId modNotes">
        <pc:chgData name="MARÍA DOLORES DE LEÓN ASCENSIÓN" userId="S::mleoasc@gobiernodecanarias.org::03565286-d849-4c25-8cd8-06d2803e91df" providerId="AD" clId="Web-{C5FDB945-2F57-603E-8217-18B21981DC83}" dt="2021-09-26T21:43:59.504" v="2185" actId="20577"/>
        <pc:sldMkLst>
          <pc:docMk/>
          <pc:sldMk cId="3413001181" sldId="268"/>
        </pc:sldMkLst>
        <pc:spChg chg="mod">
          <ac:chgData name="MARÍA DOLORES DE LEÓN ASCENSIÓN" userId="S::mleoasc@gobiernodecanarias.org::03565286-d849-4c25-8cd8-06d2803e91df" providerId="AD" clId="Web-{C5FDB945-2F57-603E-8217-18B21981DC83}" dt="2021-09-26T21:43:59.504" v="2185" actId="20577"/>
          <ac:spMkLst>
            <pc:docMk/>
            <pc:sldMk cId="3413001181" sldId="268"/>
            <ac:spMk id="3" creationId="{2FCC13EE-AD86-41CC-AB1E-9E7238C75DA8}"/>
          </ac:spMkLst>
        </pc:spChg>
      </pc:sldChg>
      <pc:sldChg chg="modSp add replId">
        <pc:chgData name="MARÍA DOLORES DE LEÓN ASCENSIÓN" userId="S::mleoasc@gobiernodecanarias.org::03565286-d849-4c25-8cd8-06d2803e91df" providerId="AD" clId="Web-{C5FDB945-2F57-603E-8217-18B21981DC83}" dt="2021-09-26T21:23:56.271" v="2170" actId="20577"/>
        <pc:sldMkLst>
          <pc:docMk/>
          <pc:sldMk cId="1446194954" sldId="269"/>
        </pc:sldMkLst>
        <pc:spChg chg="mod">
          <ac:chgData name="MARÍA DOLORES DE LEÓN ASCENSIÓN" userId="S::mleoasc@gobiernodecanarias.org::03565286-d849-4c25-8cd8-06d2803e91df" providerId="AD" clId="Web-{C5FDB945-2F57-603E-8217-18B21981DC83}" dt="2021-09-26T21:23:56.271" v="2170" actId="20577"/>
          <ac:spMkLst>
            <pc:docMk/>
            <pc:sldMk cId="1446194954" sldId="269"/>
            <ac:spMk id="3" creationId="{2FCC13EE-AD86-41CC-AB1E-9E7238C75DA8}"/>
          </ac:spMkLst>
        </pc:spChg>
      </pc:sldChg>
      <pc:sldChg chg="addSp delSp modSp new modNotes">
        <pc:chgData name="MARÍA DOLORES DE LEÓN ASCENSIÓN" userId="S::mleoasc@gobiernodecanarias.org::03565286-d849-4c25-8cd8-06d2803e91df" providerId="AD" clId="Web-{C5FDB945-2F57-603E-8217-18B21981DC83}" dt="2021-09-26T21:50:56.865" v="2434"/>
        <pc:sldMkLst>
          <pc:docMk/>
          <pc:sldMk cId="4278548096" sldId="270"/>
        </pc:sldMkLst>
        <pc:spChg chg="add del mod">
          <ac:chgData name="MARÍA DOLORES DE LEÓN ASCENSIÓN" userId="S::mleoasc@gobiernodecanarias.org::03565286-d849-4c25-8cd8-06d2803e91df" providerId="AD" clId="Web-{C5FDB945-2F57-603E-8217-18B21981DC83}" dt="2021-09-26T21:25:26.273" v="2175"/>
          <ac:spMkLst>
            <pc:docMk/>
            <pc:sldMk cId="4278548096" sldId="270"/>
            <ac:spMk id="2" creationId="{1E66EF02-EDEE-4F92-836E-3DDA3FA58244}"/>
          </ac:spMkLst>
        </pc:spChg>
        <pc:spChg chg="add mod">
          <ac:chgData name="MARÍA DOLORES DE LEÓN ASCENSIÓN" userId="S::mleoasc@gobiernodecanarias.org::03565286-d849-4c25-8cd8-06d2803e91df" providerId="AD" clId="Web-{C5FDB945-2F57-603E-8217-18B21981DC83}" dt="2021-09-26T21:46:18.198" v="2263" actId="20577"/>
          <ac:spMkLst>
            <pc:docMk/>
            <pc:sldMk cId="4278548096" sldId="270"/>
            <ac:spMk id="2" creationId="{3FB0134F-E6D4-4376-81C0-B46A29D5E421}"/>
          </ac:spMkLst>
        </pc:spChg>
        <pc:picChg chg="add mod">
          <ac:chgData name="MARÍA DOLORES DE LEÓN ASCENSIÓN" userId="S::mleoasc@gobiernodecanarias.org::03565286-d849-4c25-8cd8-06d2803e91df" providerId="AD" clId="Web-{C5FDB945-2F57-603E-8217-18B21981DC83}" dt="2021-09-26T21:47:29.310" v="2269" actId="1076"/>
          <ac:picMkLst>
            <pc:docMk/>
            <pc:sldMk cId="4278548096" sldId="270"/>
            <ac:picMk id="3" creationId="{C8BC0C0F-D358-4BBA-943E-0D0E1DED3777}"/>
          </ac:picMkLst>
        </pc:picChg>
        <pc:picChg chg="add mod">
          <ac:chgData name="MARÍA DOLORES DE LEÓN ASCENSIÓN" userId="S::mleoasc@gobiernodecanarias.org::03565286-d849-4c25-8cd8-06d2803e91df" providerId="AD" clId="Web-{C5FDB945-2F57-603E-8217-18B21981DC83}" dt="2021-09-26T21:26:32.993" v="2183" actId="1076"/>
          <ac:picMkLst>
            <pc:docMk/>
            <pc:sldMk cId="4278548096" sldId="270"/>
            <ac:picMk id="4" creationId="{06531C4C-4C2F-496F-A8C1-22E3E99732C0}"/>
          </ac:picMkLst>
        </pc:picChg>
        <pc:picChg chg="add mod">
          <ac:chgData name="MARÍA DOLORES DE LEÓN ASCENSIÓN" userId="S::mleoasc@gobiernodecanarias.org::03565286-d849-4c25-8cd8-06d2803e91df" providerId="AD" clId="Web-{C5FDB945-2F57-603E-8217-18B21981DC83}" dt="2021-09-26T21:47:32.669" v="2270" actId="1076"/>
          <ac:picMkLst>
            <pc:docMk/>
            <pc:sldMk cId="4278548096" sldId="270"/>
            <ac:picMk id="5" creationId="{A4E4FE69-CCF2-4554-8B25-F7B95ABF196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B8C02-D706-4334-A7AD-4B0ECB497CD2}" type="doc">
      <dgm:prSet loTypeId="urn:microsoft.com/office/officeart/2005/8/layout/default#1" loCatId="list" qsTypeId="urn:microsoft.com/office/officeart/2005/8/quickstyle/simple1" qsCatId="simple" csTypeId="urn:microsoft.com/office/officeart/2005/8/colors/colorful1#1" csCatId="colorful"/>
      <dgm:spPr/>
      <dgm:t>
        <a:bodyPr/>
        <a:lstStyle/>
        <a:p>
          <a:endParaRPr lang="en-US"/>
        </a:p>
      </dgm:t>
    </dgm:pt>
    <dgm:pt modelId="{9D1C15A5-CA47-4F17-BD6A-6B31FE251867}">
      <dgm:prSet/>
      <dgm:spPr/>
      <dgm:t>
        <a:bodyPr/>
        <a:lstStyle/>
        <a:p>
          <a:r>
            <a:rPr lang="es-ES"/>
            <a:t>Se han utilizado herramientas gráficas para representar el diseño lógico.</a:t>
          </a:r>
          <a:endParaRPr lang="en-US"/>
        </a:p>
      </dgm:t>
    </dgm:pt>
    <dgm:pt modelId="{4CF22FD5-E234-459D-913A-C3B12839B401}" type="parTrans" cxnId="{C9B51DFD-5939-4A4A-B82F-72417D5A3280}">
      <dgm:prSet/>
      <dgm:spPr/>
      <dgm:t>
        <a:bodyPr/>
        <a:lstStyle/>
        <a:p>
          <a:endParaRPr lang="en-US"/>
        </a:p>
      </dgm:t>
    </dgm:pt>
    <dgm:pt modelId="{094BB95F-F55B-4753-83B7-D1DC97E3718F}" type="sibTrans" cxnId="{C9B51DFD-5939-4A4A-B82F-72417D5A3280}">
      <dgm:prSet/>
      <dgm:spPr/>
      <dgm:t>
        <a:bodyPr/>
        <a:lstStyle/>
        <a:p>
          <a:endParaRPr lang="en-US"/>
        </a:p>
      </dgm:t>
    </dgm:pt>
    <dgm:pt modelId="{438B210D-1A58-4279-B1EB-A48E21C6D480}">
      <dgm:prSet/>
      <dgm:spPr/>
      <dgm:t>
        <a:bodyPr/>
        <a:lstStyle/>
        <a:p>
          <a:r>
            <a:rPr lang="es-ES"/>
            <a:t>Se han identificado las tablas del diseño lógico.</a:t>
          </a:r>
          <a:endParaRPr lang="en-US"/>
        </a:p>
      </dgm:t>
    </dgm:pt>
    <dgm:pt modelId="{5424CEE5-0B8A-46A7-8726-F35A0D866ECA}" type="parTrans" cxnId="{CC85B67E-6132-4CC9-8F1A-9B946FF1139E}">
      <dgm:prSet/>
      <dgm:spPr/>
      <dgm:t>
        <a:bodyPr/>
        <a:lstStyle/>
        <a:p>
          <a:endParaRPr lang="en-US"/>
        </a:p>
      </dgm:t>
    </dgm:pt>
    <dgm:pt modelId="{2348335A-B1DF-4C9B-9047-5355A91C216A}" type="sibTrans" cxnId="{CC85B67E-6132-4CC9-8F1A-9B946FF1139E}">
      <dgm:prSet/>
      <dgm:spPr/>
      <dgm:t>
        <a:bodyPr/>
        <a:lstStyle/>
        <a:p>
          <a:endParaRPr lang="en-US"/>
        </a:p>
      </dgm:t>
    </dgm:pt>
    <dgm:pt modelId="{A26D12AC-01AA-44FE-93C9-8642056FD352}">
      <dgm:prSet/>
      <dgm:spPr/>
      <dgm:t>
        <a:bodyPr/>
        <a:lstStyle/>
        <a:p>
          <a:r>
            <a:rPr lang="es-ES"/>
            <a:t>Se han identificado los campos que forman parte de las tablas del diseño lógico.</a:t>
          </a:r>
          <a:endParaRPr lang="en-US"/>
        </a:p>
      </dgm:t>
    </dgm:pt>
    <dgm:pt modelId="{EC912D5C-FD68-41AD-8CF2-60FD1B56383B}" type="parTrans" cxnId="{F3FAFF2A-6154-4A70-B517-BA3404877A5C}">
      <dgm:prSet/>
      <dgm:spPr/>
      <dgm:t>
        <a:bodyPr/>
        <a:lstStyle/>
        <a:p>
          <a:endParaRPr lang="en-US"/>
        </a:p>
      </dgm:t>
    </dgm:pt>
    <dgm:pt modelId="{99502CAC-8160-4F48-B5A6-A8D03BDAC016}" type="sibTrans" cxnId="{F3FAFF2A-6154-4A70-B517-BA3404877A5C}">
      <dgm:prSet/>
      <dgm:spPr/>
      <dgm:t>
        <a:bodyPr/>
        <a:lstStyle/>
        <a:p>
          <a:endParaRPr lang="en-US"/>
        </a:p>
      </dgm:t>
    </dgm:pt>
    <dgm:pt modelId="{88238886-EA8A-449A-A7A0-6C56BB3783E3}">
      <dgm:prSet/>
      <dgm:spPr/>
      <dgm:t>
        <a:bodyPr/>
        <a:lstStyle/>
        <a:p>
          <a:r>
            <a:rPr lang="es-ES"/>
            <a:t>Se han analizado las relaciones entre las tablas del diseño lógico.</a:t>
          </a:r>
          <a:endParaRPr lang="en-US"/>
        </a:p>
      </dgm:t>
    </dgm:pt>
    <dgm:pt modelId="{2F93E05F-2DBE-4FCD-BC8A-065F19C66D6A}" type="parTrans" cxnId="{00265E1D-9AF9-4997-BE96-7F5C91EBFCDB}">
      <dgm:prSet/>
      <dgm:spPr/>
      <dgm:t>
        <a:bodyPr/>
        <a:lstStyle/>
        <a:p>
          <a:endParaRPr lang="en-US"/>
        </a:p>
      </dgm:t>
    </dgm:pt>
    <dgm:pt modelId="{1A5592A4-9FFA-4287-AB7E-F57A1A938BC9}" type="sibTrans" cxnId="{00265E1D-9AF9-4997-BE96-7F5C91EBFCDB}">
      <dgm:prSet/>
      <dgm:spPr/>
      <dgm:t>
        <a:bodyPr/>
        <a:lstStyle/>
        <a:p>
          <a:endParaRPr lang="en-US"/>
        </a:p>
      </dgm:t>
    </dgm:pt>
    <dgm:pt modelId="{B56EB49C-48B4-4502-9259-1C7028B17AD3}">
      <dgm:prSet/>
      <dgm:spPr/>
      <dgm:t>
        <a:bodyPr/>
        <a:lstStyle/>
        <a:p>
          <a:r>
            <a:rPr lang="es-ES"/>
            <a:t>Se han identificado los campos clave</a:t>
          </a:r>
          <a:endParaRPr lang="en-US"/>
        </a:p>
      </dgm:t>
    </dgm:pt>
    <dgm:pt modelId="{01B0775B-FEDE-46EE-8F0F-5D1FFA337A66}" type="parTrans" cxnId="{B87A9998-33F8-4B44-AE7A-60945C014738}">
      <dgm:prSet/>
      <dgm:spPr/>
      <dgm:t>
        <a:bodyPr/>
        <a:lstStyle/>
        <a:p>
          <a:endParaRPr lang="en-US"/>
        </a:p>
      </dgm:t>
    </dgm:pt>
    <dgm:pt modelId="{C6F1936E-B21F-467D-A46B-132D224D87E6}" type="sibTrans" cxnId="{B87A9998-33F8-4B44-AE7A-60945C014738}">
      <dgm:prSet/>
      <dgm:spPr/>
      <dgm:t>
        <a:bodyPr/>
        <a:lstStyle/>
        <a:p>
          <a:endParaRPr lang="en-US"/>
        </a:p>
      </dgm:t>
    </dgm:pt>
    <dgm:pt modelId="{BB90FA4C-F874-47ED-A917-66C28F3CAAC4}" type="pres">
      <dgm:prSet presAssocID="{8F8B8C02-D706-4334-A7AD-4B0ECB497CD2}" presName="diagram" presStyleCnt="0">
        <dgm:presLayoutVars>
          <dgm:dir/>
          <dgm:resizeHandles val="exact"/>
        </dgm:presLayoutVars>
      </dgm:prSet>
      <dgm:spPr/>
      <dgm:t>
        <a:bodyPr/>
        <a:lstStyle/>
        <a:p>
          <a:endParaRPr lang="es-ES"/>
        </a:p>
      </dgm:t>
    </dgm:pt>
    <dgm:pt modelId="{81FB9091-0B32-4D4C-9EA4-79BDE322FCBC}" type="pres">
      <dgm:prSet presAssocID="{9D1C15A5-CA47-4F17-BD6A-6B31FE251867}" presName="node" presStyleLbl="node1" presStyleIdx="0" presStyleCnt="5">
        <dgm:presLayoutVars>
          <dgm:bulletEnabled val="1"/>
        </dgm:presLayoutVars>
      </dgm:prSet>
      <dgm:spPr/>
      <dgm:t>
        <a:bodyPr/>
        <a:lstStyle/>
        <a:p>
          <a:endParaRPr lang="es-ES"/>
        </a:p>
      </dgm:t>
    </dgm:pt>
    <dgm:pt modelId="{042AC096-B6E2-4D3C-9C66-0266E445FE48}" type="pres">
      <dgm:prSet presAssocID="{094BB95F-F55B-4753-83B7-D1DC97E3718F}" presName="sibTrans" presStyleCnt="0"/>
      <dgm:spPr/>
    </dgm:pt>
    <dgm:pt modelId="{58E4A27F-88C2-4884-A0E8-11AA446B8E44}" type="pres">
      <dgm:prSet presAssocID="{438B210D-1A58-4279-B1EB-A48E21C6D480}" presName="node" presStyleLbl="node1" presStyleIdx="1" presStyleCnt="5">
        <dgm:presLayoutVars>
          <dgm:bulletEnabled val="1"/>
        </dgm:presLayoutVars>
      </dgm:prSet>
      <dgm:spPr/>
      <dgm:t>
        <a:bodyPr/>
        <a:lstStyle/>
        <a:p>
          <a:endParaRPr lang="es-ES"/>
        </a:p>
      </dgm:t>
    </dgm:pt>
    <dgm:pt modelId="{07AB2A23-E5F3-4B6B-BB28-45F7B81D0A8A}" type="pres">
      <dgm:prSet presAssocID="{2348335A-B1DF-4C9B-9047-5355A91C216A}" presName="sibTrans" presStyleCnt="0"/>
      <dgm:spPr/>
    </dgm:pt>
    <dgm:pt modelId="{500C5F80-A18B-495C-9B97-4DE71A447D31}" type="pres">
      <dgm:prSet presAssocID="{A26D12AC-01AA-44FE-93C9-8642056FD352}" presName="node" presStyleLbl="node1" presStyleIdx="2" presStyleCnt="5">
        <dgm:presLayoutVars>
          <dgm:bulletEnabled val="1"/>
        </dgm:presLayoutVars>
      </dgm:prSet>
      <dgm:spPr/>
      <dgm:t>
        <a:bodyPr/>
        <a:lstStyle/>
        <a:p>
          <a:endParaRPr lang="es-ES"/>
        </a:p>
      </dgm:t>
    </dgm:pt>
    <dgm:pt modelId="{53AA631A-5436-4F15-8045-3EB98F09B993}" type="pres">
      <dgm:prSet presAssocID="{99502CAC-8160-4F48-B5A6-A8D03BDAC016}" presName="sibTrans" presStyleCnt="0"/>
      <dgm:spPr/>
    </dgm:pt>
    <dgm:pt modelId="{A0B34DDE-CDE4-4004-BE0A-C5DDF78B47FF}" type="pres">
      <dgm:prSet presAssocID="{88238886-EA8A-449A-A7A0-6C56BB3783E3}" presName="node" presStyleLbl="node1" presStyleIdx="3" presStyleCnt="5">
        <dgm:presLayoutVars>
          <dgm:bulletEnabled val="1"/>
        </dgm:presLayoutVars>
      </dgm:prSet>
      <dgm:spPr/>
      <dgm:t>
        <a:bodyPr/>
        <a:lstStyle/>
        <a:p>
          <a:endParaRPr lang="es-ES"/>
        </a:p>
      </dgm:t>
    </dgm:pt>
    <dgm:pt modelId="{F63C219D-B56A-4422-A3A8-37D8C772B199}" type="pres">
      <dgm:prSet presAssocID="{1A5592A4-9FFA-4287-AB7E-F57A1A938BC9}" presName="sibTrans" presStyleCnt="0"/>
      <dgm:spPr/>
    </dgm:pt>
    <dgm:pt modelId="{A6D89F5B-9BD6-4AB1-BC27-68CC348B768E}" type="pres">
      <dgm:prSet presAssocID="{B56EB49C-48B4-4502-9259-1C7028B17AD3}" presName="node" presStyleLbl="node1" presStyleIdx="4" presStyleCnt="5">
        <dgm:presLayoutVars>
          <dgm:bulletEnabled val="1"/>
        </dgm:presLayoutVars>
      </dgm:prSet>
      <dgm:spPr/>
      <dgm:t>
        <a:bodyPr/>
        <a:lstStyle/>
        <a:p>
          <a:endParaRPr lang="es-ES"/>
        </a:p>
      </dgm:t>
    </dgm:pt>
  </dgm:ptLst>
  <dgm:cxnLst>
    <dgm:cxn modelId="{EFB76F7B-2082-47B3-823C-2E0B02D10605}" type="presOf" srcId="{438B210D-1A58-4279-B1EB-A48E21C6D480}" destId="{58E4A27F-88C2-4884-A0E8-11AA446B8E44}" srcOrd="0" destOrd="0" presId="urn:microsoft.com/office/officeart/2005/8/layout/default#1"/>
    <dgm:cxn modelId="{937707A1-7DE5-4A86-A3F5-3392081C0E54}" type="presOf" srcId="{A26D12AC-01AA-44FE-93C9-8642056FD352}" destId="{500C5F80-A18B-495C-9B97-4DE71A447D31}" srcOrd="0" destOrd="0" presId="urn:microsoft.com/office/officeart/2005/8/layout/default#1"/>
    <dgm:cxn modelId="{F3FAFF2A-6154-4A70-B517-BA3404877A5C}" srcId="{8F8B8C02-D706-4334-A7AD-4B0ECB497CD2}" destId="{A26D12AC-01AA-44FE-93C9-8642056FD352}" srcOrd="2" destOrd="0" parTransId="{EC912D5C-FD68-41AD-8CF2-60FD1B56383B}" sibTransId="{99502CAC-8160-4F48-B5A6-A8D03BDAC016}"/>
    <dgm:cxn modelId="{B87A9998-33F8-4B44-AE7A-60945C014738}" srcId="{8F8B8C02-D706-4334-A7AD-4B0ECB497CD2}" destId="{B56EB49C-48B4-4502-9259-1C7028B17AD3}" srcOrd="4" destOrd="0" parTransId="{01B0775B-FEDE-46EE-8F0F-5D1FFA337A66}" sibTransId="{C6F1936E-B21F-467D-A46B-132D224D87E6}"/>
    <dgm:cxn modelId="{00265E1D-9AF9-4997-BE96-7F5C91EBFCDB}" srcId="{8F8B8C02-D706-4334-A7AD-4B0ECB497CD2}" destId="{88238886-EA8A-449A-A7A0-6C56BB3783E3}" srcOrd="3" destOrd="0" parTransId="{2F93E05F-2DBE-4FCD-BC8A-065F19C66D6A}" sibTransId="{1A5592A4-9FFA-4287-AB7E-F57A1A938BC9}"/>
    <dgm:cxn modelId="{22A1B8F4-919D-4A65-8557-AFCBD0621405}" type="presOf" srcId="{8F8B8C02-D706-4334-A7AD-4B0ECB497CD2}" destId="{BB90FA4C-F874-47ED-A917-66C28F3CAAC4}" srcOrd="0" destOrd="0" presId="urn:microsoft.com/office/officeart/2005/8/layout/default#1"/>
    <dgm:cxn modelId="{8B3BCF07-4DEA-4684-AA61-7B96ECE7AFA1}" type="presOf" srcId="{9D1C15A5-CA47-4F17-BD6A-6B31FE251867}" destId="{81FB9091-0B32-4D4C-9EA4-79BDE322FCBC}" srcOrd="0" destOrd="0" presId="urn:microsoft.com/office/officeart/2005/8/layout/default#1"/>
    <dgm:cxn modelId="{3948F01B-9B38-4EFA-B047-276D31EF1D6A}" type="presOf" srcId="{88238886-EA8A-449A-A7A0-6C56BB3783E3}" destId="{A0B34DDE-CDE4-4004-BE0A-C5DDF78B47FF}" srcOrd="0" destOrd="0" presId="urn:microsoft.com/office/officeart/2005/8/layout/default#1"/>
    <dgm:cxn modelId="{C9B51DFD-5939-4A4A-B82F-72417D5A3280}" srcId="{8F8B8C02-D706-4334-A7AD-4B0ECB497CD2}" destId="{9D1C15A5-CA47-4F17-BD6A-6B31FE251867}" srcOrd="0" destOrd="0" parTransId="{4CF22FD5-E234-459D-913A-C3B12839B401}" sibTransId="{094BB95F-F55B-4753-83B7-D1DC97E3718F}"/>
    <dgm:cxn modelId="{BB0B85F2-7E1B-483A-AD39-CA67693A0BC2}" type="presOf" srcId="{B56EB49C-48B4-4502-9259-1C7028B17AD3}" destId="{A6D89F5B-9BD6-4AB1-BC27-68CC348B768E}" srcOrd="0" destOrd="0" presId="urn:microsoft.com/office/officeart/2005/8/layout/default#1"/>
    <dgm:cxn modelId="{CC85B67E-6132-4CC9-8F1A-9B946FF1139E}" srcId="{8F8B8C02-D706-4334-A7AD-4B0ECB497CD2}" destId="{438B210D-1A58-4279-B1EB-A48E21C6D480}" srcOrd="1" destOrd="0" parTransId="{5424CEE5-0B8A-46A7-8726-F35A0D866ECA}" sibTransId="{2348335A-B1DF-4C9B-9047-5355A91C216A}"/>
    <dgm:cxn modelId="{12633255-EF61-4FF8-BECE-BE8015AFBD88}" type="presParOf" srcId="{BB90FA4C-F874-47ED-A917-66C28F3CAAC4}" destId="{81FB9091-0B32-4D4C-9EA4-79BDE322FCBC}" srcOrd="0" destOrd="0" presId="urn:microsoft.com/office/officeart/2005/8/layout/default#1"/>
    <dgm:cxn modelId="{D08D4DB8-8F00-45CC-BE3E-9AEF0B705AB2}" type="presParOf" srcId="{BB90FA4C-F874-47ED-A917-66C28F3CAAC4}" destId="{042AC096-B6E2-4D3C-9C66-0266E445FE48}" srcOrd="1" destOrd="0" presId="urn:microsoft.com/office/officeart/2005/8/layout/default#1"/>
    <dgm:cxn modelId="{CD4A8B78-BF1B-4167-99D0-E81EE07149DC}" type="presParOf" srcId="{BB90FA4C-F874-47ED-A917-66C28F3CAAC4}" destId="{58E4A27F-88C2-4884-A0E8-11AA446B8E44}" srcOrd="2" destOrd="0" presId="urn:microsoft.com/office/officeart/2005/8/layout/default#1"/>
    <dgm:cxn modelId="{FAA2E67F-D0E8-432C-9299-B683B80BCBA4}" type="presParOf" srcId="{BB90FA4C-F874-47ED-A917-66C28F3CAAC4}" destId="{07AB2A23-E5F3-4B6B-BB28-45F7B81D0A8A}" srcOrd="3" destOrd="0" presId="urn:microsoft.com/office/officeart/2005/8/layout/default#1"/>
    <dgm:cxn modelId="{A360842B-C4C5-4844-A884-0150697527BC}" type="presParOf" srcId="{BB90FA4C-F874-47ED-A917-66C28F3CAAC4}" destId="{500C5F80-A18B-495C-9B97-4DE71A447D31}" srcOrd="4" destOrd="0" presId="urn:microsoft.com/office/officeart/2005/8/layout/default#1"/>
    <dgm:cxn modelId="{7EA85E86-705F-4AB3-8462-D876ABC0061F}" type="presParOf" srcId="{BB90FA4C-F874-47ED-A917-66C28F3CAAC4}" destId="{53AA631A-5436-4F15-8045-3EB98F09B993}" srcOrd="5" destOrd="0" presId="urn:microsoft.com/office/officeart/2005/8/layout/default#1"/>
    <dgm:cxn modelId="{7E774BD8-9EE5-49B5-AA61-A690B31C39A0}" type="presParOf" srcId="{BB90FA4C-F874-47ED-A917-66C28F3CAAC4}" destId="{A0B34DDE-CDE4-4004-BE0A-C5DDF78B47FF}" srcOrd="6" destOrd="0" presId="urn:microsoft.com/office/officeart/2005/8/layout/default#1"/>
    <dgm:cxn modelId="{F8E5EF58-A005-497F-9FC2-9E647A6610C0}" type="presParOf" srcId="{BB90FA4C-F874-47ED-A917-66C28F3CAAC4}" destId="{F63C219D-B56A-4422-A3A8-37D8C772B199}" srcOrd="7" destOrd="0" presId="urn:microsoft.com/office/officeart/2005/8/layout/default#1"/>
    <dgm:cxn modelId="{BB27D835-E4E7-411C-915A-90DBBD022C1A}" type="presParOf" srcId="{BB90FA4C-F874-47ED-A917-66C28F3CAAC4}" destId="{A6D89F5B-9BD6-4AB1-BC27-68CC348B768E}" srcOrd="8" destOrd="0" presId="urn:microsoft.com/office/officeart/2005/8/layout/defaul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B9091-0B32-4D4C-9EA4-79BDE322FCBC}">
      <dsp:nvSpPr>
        <dsp:cNvPr id="0" name=""/>
        <dsp:cNvSpPr/>
      </dsp:nvSpPr>
      <dsp:spPr>
        <a:xfrm>
          <a:off x="671988" y="580"/>
          <a:ext cx="2742307" cy="16453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utilizado herramientas gráficas para representar el diseño lógico.</a:t>
          </a:r>
          <a:endParaRPr lang="en-US" sz="2200" kern="1200"/>
        </a:p>
      </dsp:txBody>
      <dsp:txXfrm>
        <a:off x="671988" y="580"/>
        <a:ext cx="2742307" cy="1645384"/>
      </dsp:txXfrm>
    </dsp:sp>
    <dsp:sp modelId="{58E4A27F-88C2-4884-A0E8-11AA446B8E44}">
      <dsp:nvSpPr>
        <dsp:cNvPr id="0" name=""/>
        <dsp:cNvSpPr/>
      </dsp:nvSpPr>
      <dsp:spPr>
        <a:xfrm>
          <a:off x="3688526" y="580"/>
          <a:ext cx="2742307" cy="164538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identificado las tablas del diseño lógico.</a:t>
          </a:r>
          <a:endParaRPr lang="en-US" sz="2200" kern="1200"/>
        </a:p>
      </dsp:txBody>
      <dsp:txXfrm>
        <a:off x="3688526" y="580"/>
        <a:ext cx="2742307" cy="1645384"/>
      </dsp:txXfrm>
    </dsp:sp>
    <dsp:sp modelId="{500C5F80-A18B-495C-9B97-4DE71A447D31}">
      <dsp:nvSpPr>
        <dsp:cNvPr id="0" name=""/>
        <dsp:cNvSpPr/>
      </dsp:nvSpPr>
      <dsp:spPr>
        <a:xfrm>
          <a:off x="6705064" y="580"/>
          <a:ext cx="2742307" cy="164538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identificado los campos que forman parte de las tablas del diseño lógico.</a:t>
          </a:r>
          <a:endParaRPr lang="en-US" sz="2200" kern="1200"/>
        </a:p>
      </dsp:txBody>
      <dsp:txXfrm>
        <a:off x="6705064" y="580"/>
        <a:ext cx="2742307" cy="1645384"/>
      </dsp:txXfrm>
    </dsp:sp>
    <dsp:sp modelId="{A0B34DDE-CDE4-4004-BE0A-C5DDF78B47FF}">
      <dsp:nvSpPr>
        <dsp:cNvPr id="0" name=""/>
        <dsp:cNvSpPr/>
      </dsp:nvSpPr>
      <dsp:spPr>
        <a:xfrm>
          <a:off x="2180257" y="1920195"/>
          <a:ext cx="2742307" cy="16453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analizado las relaciones entre las tablas del diseño lógico.</a:t>
          </a:r>
          <a:endParaRPr lang="en-US" sz="2200" kern="1200"/>
        </a:p>
      </dsp:txBody>
      <dsp:txXfrm>
        <a:off x="2180257" y="1920195"/>
        <a:ext cx="2742307" cy="1645384"/>
      </dsp:txXfrm>
    </dsp:sp>
    <dsp:sp modelId="{A6D89F5B-9BD6-4AB1-BC27-68CC348B768E}">
      <dsp:nvSpPr>
        <dsp:cNvPr id="0" name=""/>
        <dsp:cNvSpPr/>
      </dsp:nvSpPr>
      <dsp:spPr>
        <a:xfrm>
          <a:off x="5196795" y="1920195"/>
          <a:ext cx="2742307" cy="164538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identificado los campos clave</a:t>
          </a:r>
          <a:endParaRPr lang="en-US" sz="2200" kern="1200"/>
        </a:p>
      </dsp:txBody>
      <dsp:txXfrm>
        <a:off x="5196795" y="1920195"/>
        <a:ext cx="2742307" cy="16453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7739" cy="513349"/>
          </a:xfrm>
          <a:prstGeom prst="rect">
            <a:avLst/>
          </a:prstGeom>
        </p:spPr>
        <p:txBody>
          <a:bodyPr vert="horz" lIns="99048" tIns="49524" rIns="99048" bIns="49524" rtlCol="0"/>
          <a:lstStyle>
            <a:lvl1pPr algn="l">
              <a:defRPr sz="1300"/>
            </a:lvl1pPr>
          </a:lstStyle>
          <a:p>
            <a:endParaRPr lang="es-ES"/>
          </a:p>
        </p:txBody>
      </p:sp>
      <p:sp>
        <p:nvSpPr>
          <p:cNvPr id="3" name="Marcador de fecha 2"/>
          <p:cNvSpPr>
            <a:spLocks noGrp="1"/>
          </p:cNvSpPr>
          <p:nvPr>
            <p:ph type="dt" idx="1"/>
          </p:nvPr>
        </p:nvSpPr>
        <p:spPr>
          <a:xfrm>
            <a:off x="4023092" y="0"/>
            <a:ext cx="3077739" cy="513349"/>
          </a:xfrm>
          <a:prstGeom prst="rect">
            <a:avLst/>
          </a:prstGeom>
        </p:spPr>
        <p:txBody>
          <a:bodyPr vert="horz" lIns="99048" tIns="49524" rIns="99048" bIns="49524" rtlCol="0"/>
          <a:lstStyle>
            <a:lvl1pPr algn="r">
              <a:defRPr sz="1300"/>
            </a:lvl1pPr>
          </a:lstStyle>
          <a:p>
            <a:fld id="{06264383-9F83-406F-93E0-4CEA5D98257E}" type="datetimeFigureOut">
              <a:rPr lang="es-ES"/>
              <a:pPr/>
              <a:t>07/11/2022</a:t>
            </a:fld>
            <a:endParaRPr lang="es-ES"/>
          </a:p>
        </p:txBody>
      </p:sp>
      <p:sp>
        <p:nvSpPr>
          <p:cNvPr id="4" name="Marcador de imagen de diapositiva 3"/>
          <p:cNvSpPr>
            <a:spLocks noGrp="1" noRot="1" noChangeAspect="1"/>
          </p:cNvSpPr>
          <p:nvPr>
            <p:ph type="sldImg" idx="2"/>
          </p:nvPr>
        </p:nvSpPr>
        <p:spPr>
          <a:xfrm>
            <a:off x="482600" y="1279525"/>
            <a:ext cx="6137275" cy="3452813"/>
          </a:xfrm>
          <a:prstGeom prst="rect">
            <a:avLst/>
          </a:prstGeom>
          <a:noFill/>
          <a:ln w="12700">
            <a:solidFill>
              <a:prstClr val="black"/>
            </a:solidFill>
          </a:ln>
        </p:spPr>
        <p:txBody>
          <a:bodyPr vert="horz" lIns="99048" tIns="49524" rIns="99048" bIns="49524" rtlCol="0" anchor="ctr"/>
          <a:lstStyle/>
          <a:p>
            <a:endParaRPr lang="es-ES"/>
          </a:p>
        </p:txBody>
      </p:sp>
      <p:sp>
        <p:nvSpPr>
          <p:cNvPr id="5" name="Marcador de notas 4"/>
          <p:cNvSpPr>
            <a:spLocks noGrp="1"/>
          </p:cNvSpPr>
          <p:nvPr>
            <p:ph type="body" sz="quarter" idx="3"/>
          </p:nvPr>
        </p:nvSpPr>
        <p:spPr>
          <a:xfrm>
            <a:off x="710248" y="4923879"/>
            <a:ext cx="5681980" cy="4028629"/>
          </a:xfrm>
          <a:prstGeom prst="rect">
            <a:avLst/>
          </a:prstGeom>
        </p:spPr>
        <p:txBody>
          <a:bodyPr vert="horz" lIns="99048" tIns="49524" rIns="99048" bIns="49524"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718091"/>
            <a:ext cx="3077739" cy="513348"/>
          </a:xfrm>
          <a:prstGeom prst="rect">
            <a:avLst/>
          </a:prstGeom>
        </p:spPr>
        <p:txBody>
          <a:bodyPr vert="horz" lIns="99048" tIns="49524" rIns="99048" bIns="49524" rtlCol="0" anchor="b"/>
          <a:lstStyle>
            <a:lvl1pPr algn="l">
              <a:defRPr sz="1300"/>
            </a:lvl1pPr>
          </a:lstStyle>
          <a:p>
            <a:endParaRPr lang="es-ES"/>
          </a:p>
        </p:txBody>
      </p:sp>
      <p:sp>
        <p:nvSpPr>
          <p:cNvPr id="7" name="Marcador de número de diapositiva 6"/>
          <p:cNvSpPr>
            <a:spLocks noGrp="1"/>
          </p:cNvSpPr>
          <p:nvPr>
            <p:ph type="sldNum" sz="quarter" idx="5"/>
          </p:nvPr>
        </p:nvSpPr>
        <p:spPr>
          <a:xfrm>
            <a:off x="4023092" y="9718091"/>
            <a:ext cx="3077739" cy="513348"/>
          </a:xfrm>
          <a:prstGeom prst="rect">
            <a:avLst/>
          </a:prstGeom>
        </p:spPr>
        <p:txBody>
          <a:bodyPr vert="horz" lIns="99048" tIns="49524" rIns="99048" bIns="49524" rtlCol="0" anchor="b"/>
          <a:lstStyle>
            <a:lvl1pPr algn="r">
              <a:defRPr sz="1300"/>
            </a:lvl1pPr>
          </a:lstStyle>
          <a:p>
            <a:fld id="{A997F083-B4B3-4E4D-9792-7DCED2323065}" type="slidenum">
              <a:rPr lang="es-ES"/>
              <a:pPr/>
              <a:t>‹Nº›</a:t>
            </a:fld>
            <a:endParaRPr lang="es-ES"/>
          </a:p>
        </p:txBody>
      </p:sp>
    </p:spTree>
    <p:extLst>
      <p:ext uri="{BB962C8B-B14F-4D97-AF65-F5344CB8AC3E}">
        <p14:creationId xmlns="" xmlns:p14="http://schemas.microsoft.com/office/powerpoint/2010/main" val="334495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cs typeface="Calibri"/>
              </a:rPr>
              <a:t>Comenzaremos por el modelo básico aunque iremos profundizando en complejidad e iremos estudiando el modelo extendido EER.</a:t>
            </a:r>
          </a:p>
        </p:txBody>
      </p:sp>
      <p:sp>
        <p:nvSpPr>
          <p:cNvPr id="4" name="Marcador de número de diapositiva 3"/>
          <p:cNvSpPr>
            <a:spLocks noGrp="1"/>
          </p:cNvSpPr>
          <p:nvPr>
            <p:ph type="sldNum" sz="quarter" idx="5"/>
          </p:nvPr>
        </p:nvSpPr>
        <p:spPr/>
        <p:txBody>
          <a:bodyPr/>
          <a:lstStyle/>
          <a:p>
            <a:fld id="{A997F083-B4B3-4E4D-9792-7DCED2323065}" type="slidenum">
              <a:rPr lang="es-ES"/>
              <a:pPr/>
              <a:t>1</a:t>
            </a:fld>
            <a:endParaRPr lang="es-ES"/>
          </a:p>
        </p:txBody>
      </p:sp>
    </p:spTree>
    <p:extLst>
      <p:ext uri="{BB962C8B-B14F-4D97-AF65-F5344CB8AC3E}">
        <p14:creationId xmlns="" xmlns:p14="http://schemas.microsoft.com/office/powerpoint/2010/main" val="2144163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10</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997F083-B4B3-4E4D-9792-7DCED2323065}"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12</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13</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14</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15</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16</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17</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18</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19</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2</a:t>
            </a:fld>
            <a:endParaRPr lang="es-ES"/>
          </a:p>
        </p:txBody>
      </p:sp>
    </p:spTree>
    <p:extLst>
      <p:ext uri="{BB962C8B-B14F-4D97-AF65-F5344CB8AC3E}">
        <p14:creationId xmlns="" xmlns:p14="http://schemas.microsoft.com/office/powerpoint/2010/main" val="2925135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20</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21</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 empleado tiene un único jefe; y un jefe (que también es empleado), es jefe de</a:t>
            </a:r>
            <a:r>
              <a:rPr lang="es-ES" baseline="0" dirty="0" smtClean="0"/>
              <a:t> muchos empleados.</a:t>
            </a:r>
          </a:p>
          <a:p>
            <a:r>
              <a:rPr lang="es-ES" baseline="0" dirty="0" smtClean="0"/>
              <a:t>Podríamos decir que el campo </a:t>
            </a:r>
            <a:r>
              <a:rPr lang="es-ES" baseline="0" dirty="0" err="1" smtClean="0"/>
              <a:t>ID_jefe</a:t>
            </a:r>
            <a:r>
              <a:rPr lang="es-ES" baseline="0" dirty="0" smtClean="0"/>
              <a:t> no puede estar vacío, ya que obligatoriamente, todo empleado tiene un jefe Pero que pasa con los jefes que no tienen jefes? En ese caso el campo </a:t>
            </a:r>
            <a:r>
              <a:rPr lang="es-ES" baseline="0" dirty="0" err="1" smtClean="0"/>
              <a:t>ID_jefe</a:t>
            </a:r>
            <a:r>
              <a:rPr lang="es-ES" baseline="0" dirty="0" smtClean="0"/>
              <a:t> debe estar vacío (</a:t>
            </a:r>
            <a:r>
              <a:rPr lang="es-ES" baseline="0" dirty="0" err="1" smtClean="0"/>
              <a:t>null</a:t>
            </a:r>
            <a:r>
              <a:rPr lang="es-ES" baseline="0" dirty="0" smtClean="0"/>
              <a:t>)</a:t>
            </a:r>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22</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Interpretación</a:t>
            </a:r>
            <a:r>
              <a:rPr lang="es-ES" baseline="0" dirty="0" smtClean="0"/>
              <a:t> de la relación: Un alquiler puede ser renovado o no (0,1); si un alquiler es renovado, lo es de un solo ID (pertenece a un solo alquiler, no puede ser renovado de varios)</a:t>
            </a:r>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23</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Recuerda</a:t>
            </a:r>
            <a:r>
              <a:rPr lang="es-ES" baseline="0" dirty="0" smtClean="0"/>
              <a:t> que en este tipo de transformaciones se generaban las dos tablas correspondientes a las dos entidades, y una nueva tabla para la relación cuya PK era la concatenación de las PK de ambas entidades. En este caso como sólo tenemos una tabla, se genera otro campo que también hace referencia al ID. Ambas PK son además FK de la tabla haciendo referencia a la clave principal ID.</a:t>
            </a:r>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24</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25</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26</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27</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28</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29</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mtClean="0"/>
              <a:t>https://medium.com/enredando-con-bases-de-datos/bbdd-jerarqu%C3%ADas-9c43fef4b487</a:t>
            </a:r>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30</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31</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32</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33</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34</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35</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36</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37</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38</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39</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Mínimamente: Recordar</a:t>
            </a:r>
            <a:r>
              <a:rPr lang="es-ES" baseline="0" dirty="0" smtClean="0"/>
              <a:t> los conceptos de </a:t>
            </a:r>
            <a:r>
              <a:rPr lang="es-ES" baseline="0" dirty="0" err="1" smtClean="0"/>
              <a:t>superclave</a:t>
            </a:r>
            <a:r>
              <a:rPr lang="es-ES" baseline="0" dirty="0" smtClean="0"/>
              <a:t> y clave candidata.</a:t>
            </a:r>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4</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40</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41</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42</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43</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44</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5</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6</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7</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8</a:t>
            </a:fld>
            <a:endParaRPr lang="es-ES"/>
          </a:p>
        </p:txBody>
      </p:sp>
    </p:spTree>
    <p:extLst>
      <p:ext uri="{BB962C8B-B14F-4D97-AF65-F5344CB8AC3E}">
        <p14:creationId xmlns="" xmlns:p14="http://schemas.microsoft.com/office/powerpoint/2010/main" val="316662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9</a:t>
            </a:fld>
            <a:endParaRPr lang="es-ES"/>
          </a:p>
        </p:txBody>
      </p:sp>
    </p:spTree>
    <p:extLst>
      <p:ext uri="{BB962C8B-B14F-4D97-AF65-F5344CB8AC3E}">
        <p14:creationId xmlns="" xmlns:p14="http://schemas.microsoft.com/office/powerpoint/2010/main" val="316662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pPr/>
              <a:t>07/11/2022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pPr/>
              <a:t>07/11/2022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pPr/>
              <a:t>‹Nº›</a:t>
            </a:fld>
            <a:endParaRPr lang="es-ES"/>
          </a:p>
        </p:txBody>
      </p:sp>
    </p:spTree>
    <p:extLst>
      <p:ext uri="{BB962C8B-B14F-4D97-AF65-F5344CB8AC3E}">
        <p14:creationId xmlns=""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ev.mysql.com/doc/refman/8.0/en/data-types.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88294908-8B00-4F58-BBBA-20F71A40AA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 xmlns:a16="http://schemas.microsoft.com/office/drawing/2014/main" id="{4364C879-1404-4203-8E9D-CC5DE0A621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 xmlns:a16="http://schemas.microsoft.com/office/drawing/2014/main" id="{84617302-4B0D-4351-A6BB-6F0930D943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 xmlns:a16="http://schemas.microsoft.com/office/drawing/2014/main" id="{DA2C7802-C2E0-4218-8F89-8DD7CCD2CD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 xmlns:a16="http://schemas.microsoft.com/office/drawing/2014/main" id="{A6D7111A-21E5-4EE9-8A78-10E5530F01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 xmlns:a16="http://schemas.microsoft.com/office/drawing/2014/main" id="{A3969E80-A77B-49FC-9122-D89AFD5EE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849CA57-76BD-4CF2-80BA-D7A46A01B7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7" name="Freeform: Shape 36">
            <a:extLst>
              <a:ext uri="{FF2B5EF4-FFF2-40B4-BE49-F238E27FC236}">
                <a16:creationId xmlns="" xmlns:a16="http://schemas.microsoft.com/office/drawing/2014/main" id="{35E9085E-E730-4768-83D4-6CB7E98971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 xmlns:a16="http://schemas.microsoft.com/office/drawing/2014/main" id="{973272FE-A474-4CAE-8CA2-BCC8B476C3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Subtítulo 4">
            <a:extLst>
              <a:ext uri="{FF2B5EF4-FFF2-40B4-BE49-F238E27FC236}">
                <a16:creationId xmlns="" xmlns:a16="http://schemas.microsoft.com/office/drawing/2014/main" id="{52E1081F-4F7E-4CFC-8FBC-FBD62300B36A}"/>
              </a:ext>
            </a:extLst>
          </p:cNvPr>
          <p:cNvSpPr>
            <a:spLocks noGrp="1"/>
          </p:cNvSpPr>
          <p:nvPr>
            <p:ph type="subTitle" idx="1"/>
          </p:nvPr>
        </p:nvSpPr>
        <p:spPr>
          <a:xfrm>
            <a:off x="4439633" y="4504546"/>
            <a:ext cx="3312734" cy="451738"/>
          </a:xfrm>
          <a:noFill/>
        </p:spPr>
        <p:txBody>
          <a:bodyPr vert="horz" lIns="91440" tIns="45720" rIns="91440" bIns="45720" rtlCol="0" anchor="t">
            <a:normAutofit/>
          </a:bodyPr>
          <a:lstStyle/>
          <a:p>
            <a:r>
              <a:rPr lang="es-ES" sz="2000" b="1" dirty="0">
                <a:solidFill>
                  <a:schemeClr val="accent1"/>
                </a:solidFill>
                <a:latin typeface="+mj-lt"/>
                <a:cs typeface="Calibri"/>
              </a:rPr>
              <a:t>- </a:t>
            </a:r>
            <a:r>
              <a:rPr lang="es-ES" sz="2000" b="1" dirty="0" smtClean="0">
                <a:solidFill>
                  <a:schemeClr val="accent1"/>
                </a:solidFill>
                <a:latin typeface="+mj-lt"/>
                <a:cs typeface="Calibri"/>
              </a:rPr>
              <a:t>UT3 </a:t>
            </a:r>
            <a:r>
              <a:rPr lang="es-ES" sz="2000" b="1" dirty="0">
                <a:solidFill>
                  <a:schemeClr val="accent1"/>
                </a:solidFill>
                <a:latin typeface="+mj-lt"/>
                <a:cs typeface="Calibri"/>
              </a:rPr>
              <a:t>- </a:t>
            </a:r>
            <a:endParaRPr lang="es-ES" sz="2000" b="1" dirty="0">
              <a:solidFill>
                <a:schemeClr val="accent1"/>
              </a:solidFill>
              <a:latin typeface="+mj-lt"/>
            </a:endParaRPr>
          </a:p>
        </p:txBody>
      </p:sp>
      <p:sp>
        <p:nvSpPr>
          <p:cNvPr id="2" name="Título 1"/>
          <p:cNvSpPr>
            <a:spLocks noGrp="1"/>
          </p:cNvSpPr>
          <p:nvPr>
            <p:ph type="ctrTitle"/>
          </p:nvPr>
        </p:nvSpPr>
        <p:spPr>
          <a:xfrm>
            <a:off x="3204642" y="2353641"/>
            <a:ext cx="5782716" cy="2150719"/>
          </a:xfrm>
          <a:noFill/>
        </p:spPr>
        <p:txBody>
          <a:bodyPr anchor="ctr">
            <a:normAutofit/>
          </a:bodyPr>
          <a:lstStyle/>
          <a:p>
            <a:r>
              <a:rPr lang="es-ES" sz="3600" dirty="0">
                <a:solidFill>
                  <a:srgbClr val="080808"/>
                </a:solidFill>
                <a:cs typeface="Calibri Light"/>
              </a:rPr>
              <a:t>MODELO </a:t>
            </a:r>
            <a:r>
              <a:rPr lang="es-ES" sz="3600" dirty="0">
                <a:cs typeface="Calibri Light"/>
              </a:rPr>
              <a:t/>
            </a:r>
            <a:br>
              <a:rPr lang="es-ES" sz="3600" dirty="0">
                <a:cs typeface="Calibri Light"/>
              </a:rPr>
            </a:br>
            <a:r>
              <a:rPr lang="es-ES" sz="3600" dirty="0" smtClean="0">
                <a:solidFill>
                  <a:srgbClr val="080808"/>
                </a:solidFill>
                <a:cs typeface="Calibri Light"/>
              </a:rPr>
              <a:t>RELACIONAL</a:t>
            </a:r>
            <a:endParaRPr lang="es-ES" sz="3600" dirty="0">
              <a:solidFill>
                <a:srgbClr val="080808"/>
              </a:solidFill>
              <a:cs typeface="Calibri Light"/>
            </a:endParaRPr>
          </a:p>
        </p:txBody>
      </p:sp>
      <p:sp>
        <p:nvSpPr>
          <p:cNvPr id="41" name="Freeform: Shape 40">
            <a:extLst>
              <a:ext uri="{FF2B5EF4-FFF2-40B4-BE49-F238E27FC236}">
                <a16:creationId xmlns="" xmlns:a16="http://schemas.microsoft.com/office/drawing/2014/main" id="{E07981EA-05A6-437C-88D7-B377B92B03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42">
            <a:extLst>
              <a:ext uri="{FF2B5EF4-FFF2-40B4-BE49-F238E27FC236}">
                <a16:creationId xmlns="" xmlns:a16="http://schemas.microsoft.com/office/drawing/2014/main" id="{15E3C750-986E-4769-B1AE-49289FBEE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630621" y="352062"/>
            <a:ext cx="1133931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Transformación de entidades fuertes y sus atributos</a:t>
            </a:r>
            <a:endParaRPr lang="es-ES" sz="3600" b="1" dirty="0"/>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567558" y="1087820"/>
            <a:ext cx="11209283" cy="2244653"/>
          </a:xfrm>
          <a:prstGeom prst="rect">
            <a:avLst/>
          </a:prstGeom>
          <a:noFill/>
        </p:spPr>
        <p:txBody>
          <a:bodyPr wrap="square" rtlCol="0">
            <a:spAutoFit/>
          </a:bodyPr>
          <a:lstStyle/>
          <a:p>
            <a:pPr algn="just">
              <a:lnSpc>
                <a:spcPct val="150000"/>
              </a:lnSpc>
              <a:buBlip>
                <a:blip r:embed="rId3"/>
              </a:buBlip>
            </a:pPr>
            <a:r>
              <a:rPr lang="es-ES" sz="2400" dirty="0" smtClean="0"/>
              <a:t>  </a:t>
            </a:r>
            <a:r>
              <a:rPr lang="es-ES" sz="2400" b="1" dirty="0" smtClean="0"/>
              <a:t>Atributos compuestos</a:t>
            </a:r>
            <a:r>
              <a:rPr lang="es-ES" sz="2400" dirty="0" smtClean="0"/>
              <a:t>: Se transforma en campos simples que componen el atributo compuesto, desapareciendo este como tal de la tabla.</a:t>
            </a:r>
          </a:p>
          <a:p>
            <a:pPr algn="just">
              <a:lnSpc>
                <a:spcPct val="150000"/>
              </a:lnSpc>
              <a:buBlip>
                <a:blip r:embed="rId3"/>
              </a:buBlip>
            </a:pPr>
            <a:r>
              <a:rPr lang="es-ES" sz="2400" dirty="0" smtClean="0"/>
              <a:t>  </a:t>
            </a:r>
            <a:r>
              <a:rPr lang="es-ES" sz="2400" b="1" dirty="0" smtClean="0"/>
              <a:t>Atributos derivados</a:t>
            </a:r>
            <a:r>
              <a:rPr lang="es-ES" sz="2400" dirty="0" smtClean="0"/>
              <a:t>: No formaran parte del modelo relacional resultante, quedando eliminados en esta parte del diseño.</a:t>
            </a:r>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553929" y="453587"/>
            <a:ext cx="6198161" cy="5584606"/>
          </a:xfrm>
          <a:prstGeom prst="rect">
            <a:avLst/>
          </a:prstGeom>
          <a:noFill/>
          <a:ln w="9525">
            <a:noFill/>
            <a:miter lim="800000"/>
            <a:headEnd/>
            <a:tailEnd/>
          </a:ln>
          <a:effectLst/>
        </p:spPr>
      </p:pic>
      <p:sp>
        <p:nvSpPr>
          <p:cNvPr id="3" name="2 CuadroTexto"/>
          <p:cNvSpPr txBox="1"/>
          <p:nvPr/>
        </p:nvSpPr>
        <p:spPr>
          <a:xfrm>
            <a:off x="6905297" y="504496"/>
            <a:ext cx="4745420" cy="5632311"/>
          </a:xfrm>
          <a:prstGeom prst="rect">
            <a:avLst/>
          </a:prstGeom>
          <a:noFill/>
        </p:spPr>
        <p:txBody>
          <a:bodyPr wrap="square" rtlCol="0">
            <a:spAutoFit/>
          </a:bodyPr>
          <a:lstStyle/>
          <a:p>
            <a:pPr algn="just"/>
            <a:r>
              <a:rPr lang="es-ES" sz="2000" dirty="0" smtClean="0"/>
              <a:t>Observamos la entidad EMPLEADO que se ha transformado en una tabla cuyos campos son los atributos asociados.</a:t>
            </a:r>
          </a:p>
          <a:p>
            <a:pPr algn="just"/>
            <a:r>
              <a:rPr lang="es-ES" sz="2000" dirty="0" smtClean="0"/>
              <a:t>- El atributo clave pasa a ser clave primaria de la tabla.</a:t>
            </a:r>
          </a:p>
          <a:p>
            <a:pPr algn="just"/>
            <a:r>
              <a:rPr lang="es-ES" sz="2000" dirty="0" smtClean="0"/>
              <a:t>- El atributo compuesto “Dirección” desaparece como campo de la tabla y en su lugar se incluyen los elementos que lo componen como campos individuales.</a:t>
            </a:r>
          </a:p>
          <a:p>
            <a:pPr algn="just"/>
            <a:r>
              <a:rPr lang="es-ES" sz="2000" dirty="0" smtClean="0"/>
              <a:t>- El atributo “Teléfono” que es </a:t>
            </a:r>
            <a:r>
              <a:rPr lang="es-ES" sz="2000" dirty="0" err="1" smtClean="0"/>
              <a:t>multivaluado</a:t>
            </a:r>
            <a:r>
              <a:rPr lang="es-ES" sz="2000" dirty="0" smtClean="0"/>
              <a:t>, desaparece de la tabla y se genera una tabla nueva que lo incluye como un campo además de la PK de la entidad. Ambos campos forman ahora la PK de la nueva tabla generada.</a:t>
            </a:r>
            <a:endParaRPr lang="es-ES" sz="2000" dirty="0"/>
          </a:p>
        </p:txBody>
      </p:sp>
      <p:cxnSp>
        <p:nvCxnSpPr>
          <p:cNvPr id="5" name="4 Conector angular"/>
          <p:cNvCxnSpPr/>
          <p:nvPr/>
        </p:nvCxnSpPr>
        <p:spPr>
          <a:xfrm>
            <a:off x="3468414" y="3294993"/>
            <a:ext cx="804041" cy="44143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Transformación de entidades débiles y sus atributos</a:t>
            </a:r>
            <a:endParaRPr lang="es-ES" sz="3600" b="1" dirty="0"/>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567559" y="1182414"/>
            <a:ext cx="11209283" cy="2677656"/>
          </a:xfrm>
          <a:prstGeom prst="rect">
            <a:avLst/>
          </a:prstGeom>
          <a:noFill/>
        </p:spPr>
        <p:txBody>
          <a:bodyPr wrap="square" rtlCol="0">
            <a:spAutoFit/>
          </a:bodyPr>
          <a:lstStyle/>
          <a:p>
            <a:pPr algn="just">
              <a:buNone/>
            </a:pPr>
            <a:r>
              <a:rPr lang="es-ES" sz="2400" dirty="0" smtClean="0"/>
              <a:t>Se crea una nueva tabla cuyo nombre coincidirá con el nombre de la entidad débil y los atributos de la misma pasarán a ser los campos de la tabla. Además se añadirá un campo nuevo con la PK de la entidad fuerte de la que depende.</a:t>
            </a:r>
          </a:p>
          <a:p>
            <a:pPr algn="just">
              <a:buNone/>
            </a:pPr>
            <a:endParaRPr lang="es-ES" sz="2400" dirty="0" smtClean="0"/>
          </a:p>
          <a:p>
            <a:pPr algn="just"/>
            <a:endParaRPr lang="es-ES" sz="2400" dirty="0" smtClean="0"/>
          </a:p>
          <a:p>
            <a:pPr algn="just"/>
            <a:endParaRPr lang="es-ES" sz="2400" dirty="0" smtClean="0"/>
          </a:p>
          <a:p>
            <a:pPr algn="just"/>
            <a:endParaRPr lang="es-ES" sz="2400" dirty="0" smtClean="0"/>
          </a:p>
        </p:txBody>
      </p:sp>
      <p:pic>
        <p:nvPicPr>
          <p:cNvPr id="3074" name="Picture 2"/>
          <p:cNvPicPr>
            <a:picLocks noChangeAspect="1" noChangeArrowheads="1"/>
          </p:cNvPicPr>
          <p:nvPr/>
        </p:nvPicPr>
        <p:blipFill>
          <a:blip r:embed="rId3"/>
          <a:srcRect/>
          <a:stretch>
            <a:fillRect/>
          </a:stretch>
        </p:blipFill>
        <p:spPr bwMode="auto">
          <a:xfrm>
            <a:off x="2541861" y="2464601"/>
            <a:ext cx="5135945" cy="4393399"/>
          </a:xfrm>
          <a:prstGeom prst="rect">
            <a:avLst/>
          </a:prstGeom>
          <a:noFill/>
          <a:ln w="9525">
            <a:noFill/>
            <a:miter lim="800000"/>
            <a:headEnd/>
            <a:tailEnd/>
          </a:ln>
          <a:effectLst/>
        </p:spPr>
      </p:pic>
      <p:sp>
        <p:nvSpPr>
          <p:cNvPr id="6" name="5 CuadroTexto"/>
          <p:cNvSpPr txBox="1"/>
          <p:nvPr/>
        </p:nvSpPr>
        <p:spPr>
          <a:xfrm>
            <a:off x="8403020" y="2758966"/>
            <a:ext cx="3294993" cy="3170099"/>
          </a:xfrm>
          <a:prstGeom prst="rect">
            <a:avLst/>
          </a:prstGeom>
          <a:solidFill>
            <a:srgbClr val="FFFF99"/>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ES" sz="2000" dirty="0" smtClean="0"/>
              <a:t>NOTA: Tener en cuenta que la línea de conexión es continua. Esto significa que se trata de una relación identificativa, es decir, la entidad con </a:t>
            </a:r>
            <a:r>
              <a:rPr lang="es-ES" sz="2000" dirty="0" err="1" smtClean="0"/>
              <a:t>cardinalidad</a:t>
            </a:r>
            <a:r>
              <a:rPr lang="es-ES" sz="2000" dirty="0" smtClean="0"/>
              <a:t> N, sólo se identifica si se acompaña de la entidad con </a:t>
            </a:r>
            <a:r>
              <a:rPr lang="es-ES" sz="2000" dirty="0" err="1" smtClean="0"/>
              <a:t>cardinalidad</a:t>
            </a:r>
            <a:r>
              <a:rPr lang="es-ES" sz="2000" dirty="0" smtClean="0"/>
              <a:t> 1.</a:t>
            </a:r>
            <a:endParaRPr lang="es-ES" sz="20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Transformación de RELACIONES </a:t>
            </a:r>
            <a:r>
              <a:rPr lang="es-ES" sz="3600" b="1" dirty="0" smtClean="0">
                <a:solidFill>
                  <a:srgbClr val="FF0000"/>
                </a:solidFill>
              </a:rPr>
              <a:t>M:N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520262" y="1324303"/>
            <a:ext cx="11161986" cy="4893647"/>
          </a:xfrm>
          <a:prstGeom prst="rect">
            <a:avLst/>
          </a:prstGeom>
          <a:noFill/>
        </p:spPr>
        <p:txBody>
          <a:bodyPr wrap="square" rtlCol="0">
            <a:spAutoFit/>
          </a:bodyPr>
          <a:lstStyle/>
          <a:p>
            <a:pPr algn="just">
              <a:lnSpc>
                <a:spcPct val="150000"/>
              </a:lnSpc>
            </a:pPr>
            <a:r>
              <a:rPr lang="es-ES" sz="2400" dirty="0" smtClean="0"/>
              <a:t>Teniendo en cuenta que en el modelo relacional sólo se pueden representar tablas, las relaciones M:N del modelo E/R se convierten en una </a:t>
            </a:r>
            <a:r>
              <a:rPr lang="es-ES" sz="2400" b="1" dirty="0" smtClean="0"/>
              <a:t>nueva tabla </a:t>
            </a:r>
            <a:r>
              <a:rPr lang="es-ES" sz="2400" dirty="0" smtClean="0"/>
              <a:t>cuyos campos son las PK de las entidades relacionadas. En caso de que la relación tuviera atributos propios, éstos se añadirían como campos en  la  tabla. La PK de esta nueva tabla es la </a:t>
            </a:r>
            <a:r>
              <a:rPr lang="es-ES" sz="2400" dirty="0" smtClean="0">
                <a:solidFill>
                  <a:srgbClr val="FF0000"/>
                </a:solidFill>
              </a:rPr>
              <a:t>concatenación de las PK de las entidades relacionadas, y además son FK.</a:t>
            </a:r>
          </a:p>
          <a:p>
            <a:pPr algn="just"/>
            <a:r>
              <a:rPr lang="es-ES" sz="2400" i="1" dirty="0" smtClean="0"/>
              <a:t>Nota: En </a:t>
            </a:r>
            <a:r>
              <a:rPr lang="es-ES" sz="2400" i="1" dirty="0" err="1" smtClean="0"/>
              <a:t>Workbech</a:t>
            </a:r>
            <a:r>
              <a:rPr lang="es-ES" sz="2400" i="1" dirty="0" smtClean="0"/>
              <a:t>, sólo es necesario representar las dos entidades relacionadas y emplear el conector correcto. El aplicativo genera de forma automática la tabla resultante. Luego puedes editar el nombre o lo que se requiera.</a:t>
            </a:r>
            <a:endParaRPr lang="es-ES" sz="2400" i="1"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Transformación de RELACIONES </a:t>
            </a:r>
            <a:r>
              <a:rPr lang="es-ES" sz="3600" b="1" dirty="0" smtClean="0">
                <a:solidFill>
                  <a:srgbClr val="FF0000"/>
                </a:solidFill>
              </a:rPr>
              <a:t>1:N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7756635" y="1403131"/>
            <a:ext cx="4067503" cy="5016758"/>
          </a:xfrm>
          <a:prstGeom prst="rect">
            <a:avLst/>
          </a:prstGeom>
          <a:solidFill>
            <a:srgbClr val="FFFF99"/>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s-ES" sz="2000" dirty="0" smtClean="0"/>
              <a:t>La entidad con </a:t>
            </a:r>
            <a:r>
              <a:rPr lang="es-ES" sz="2000" dirty="0" err="1" smtClean="0"/>
              <a:t>cardinalidad</a:t>
            </a:r>
            <a:r>
              <a:rPr lang="es-ES" sz="2000" dirty="0" smtClean="0"/>
              <a:t> (1,1) se convierte en una tabla con sus atributos y su PK (PK1)</a:t>
            </a:r>
          </a:p>
          <a:p>
            <a:pPr algn="just"/>
            <a:endParaRPr lang="es-ES" sz="2000" dirty="0" smtClean="0"/>
          </a:p>
          <a:p>
            <a:pPr algn="just"/>
            <a:r>
              <a:rPr lang="es-ES" sz="2000" dirty="0" smtClean="0"/>
              <a:t>La entidad con </a:t>
            </a:r>
            <a:r>
              <a:rPr lang="es-ES" sz="2000" dirty="0" err="1" smtClean="0"/>
              <a:t>cardinalidad</a:t>
            </a:r>
            <a:r>
              <a:rPr lang="es-ES" sz="2000" dirty="0" smtClean="0"/>
              <a:t> (1,N) se convierte en una tabla con sus atributos y su PK (PK2) y además se le añade un campo con la PK de la entidad (1,1). En este caso PK1. Esta clave pasa a ser sólo clave foránea  (FK) de la entidad 2 (no forma parte de la PK). En esta tabla se añadirían los atributos de la relación.</a:t>
            </a:r>
          </a:p>
          <a:p>
            <a:pPr algn="just"/>
            <a:r>
              <a:rPr lang="es-ES" sz="2000" i="1" dirty="0" smtClean="0"/>
              <a:t>El esquema representa la transformación.</a:t>
            </a:r>
            <a:endParaRPr lang="es-ES" sz="2000" i="1" dirty="0"/>
          </a:p>
        </p:txBody>
      </p:sp>
      <p:sp>
        <p:nvSpPr>
          <p:cNvPr id="9" name="8 Rectángulo redondeado"/>
          <p:cNvSpPr/>
          <p:nvPr/>
        </p:nvSpPr>
        <p:spPr>
          <a:xfrm>
            <a:off x="646386" y="1277007"/>
            <a:ext cx="1608083" cy="7567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b="1" dirty="0" smtClean="0"/>
              <a:t>CASO 1:1</a:t>
            </a:r>
            <a:endParaRPr lang="es-ES" b="1" dirty="0"/>
          </a:p>
        </p:txBody>
      </p:sp>
      <p:pic>
        <p:nvPicPr>
          <p:cNvPr id="7" name="6 Imagen" descr="Imagen1.png"/>
          <p:cNvPicPr>
            <a:picLocks noChangeAspect="1"/>
          </p:cNvPicPr>
          <p:nvPr/>
        </p:nvPicPr>
        <p:blipFill>
          <a:blip r:embed="rId3"/>
          <a:stretch>
            <a:fillRect/>
          </a:stretch>
        </p:blipFill>
        <p:spPr>
          <a:xfrm>
            <a:off x="894655" y="2138607"/>
            <a:ext cx="5641503" cy="1288014"/>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801413" y="3570398"/>
            <a:ext cx="6763849" cy="2168250"/>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Transformación de RELACIONES </a:t>
            </a:r>
            <a:r>
              <a:rPr lang="es-ES" sz="3600" b="1" dirty="0" smtClean="0">
                <a:solidFill>
                  <a:srgbClr val="FF0000"/>
                </a:solidFill>
              </a:rPr>
              <a:t>1:N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46386" y="1277007"/>
            <a:ext cx="2932386" cy="7567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b="1" dirty="0" smtClean="0"/>
              <a:t>CASO 1:1 EXCEPCIONES</a:t>
            </a:r>
            <a:endParaRPr lang="es-ES" b="1" dirty="0"/>
          </a:p>
        </p:txBody>
      </p:sp>
      <p:pic>
        <p:nvPicPr>
          <p:cNvPr id="7" name="6 Imagen" descr="Imagen1.png"/>
          <p:cNvPicPr>
            <a:picLocks noChangeAspect="1"/>
          </p:cNvPicPr>
          <p:nvPr/>
        </p:nvPicPr>
        <p:blipFill>
          <a:blip r:embed="rId3"/>
          <a:stretch>
            <a:fillRect/>
          </a:stretch>
        </p:blipFill>
        <p:spPr>
          <a:xfrm>
            <a:off x="5435124" y="1035021"/>
            <a:ext cx="5641503" cy="1288014"/>
          </a:xfrm>
          <a:prstGeom prst="rect">
            <a:avLst/>
          </a:prstGeom>
        </p:spPr>
      </p:pic>
      <p:pic>
        <p:nvPicPr>
          <p:cNvPr id="2050" name="Picture 2"/>
          <p:cNvPicPr>
            <a:picLocks noChangeAspect="1" noChangeArrowheads="1"/>
          </p:cNvPicPr>
          <p:nvPr/>
        </p:nvPicPr>
        <p:blipFill>
          <a:blip r:embed="rId4"/>
          <a:srcRect/>
          <a:stretch>
            <a:fillRect/>
          </a:stretch>
        </p:blipFill>
        <p:spPr bwMode="auto">
          <a:xfrm>
            <a:off x="581519" y="2270728"/>
            <a:ext cx="9099513" cy="4161603"/>
          </a:xfrm>
          <a:prstGeom prst="rect">
            <a:avLst/>
          </a:prstGeom>
          <a:noFill/>
          <a:ln w="9525">
            <a:noFill/>
            <a:miter lim="800000"/>
            <a:headEnd/>
            <a:tailEnd/>
          </a:ln>
          <a:effectLst/>
        </p:spPr>
      </p:pic>
      <p:sp>
        <p:nvSpPr>
          <p:cNvPr id="10" name="9 CuadroTexto"/>
          <p:cNvSpPr txBox="1"/>
          <p:nvPr/>
        </p:nvSpPr>
        <p:spPr>
          <a:xfrm>
            <a:off x="9900745" y="2475186"/>
            <a:ext cx="1939158" cy="193899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s-ES" sz="2000" dirty="0" smtClean="0"/>
              <a:t>Casos en los que puede interesar crear una nueva tabla para la relación</a:t>
            </a:r>
            <a:endParaRPr lang="es-ES" sz="20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Transformación de RELACIONES </a:t>
            </a:r>
            <a:r>
              <a:rPr lang="es-ES" sz="3600" b="1" dirty="0" smtClean="0">
                <a:solidFill>
                  <a:srgbClr val="FF0000"/>
                </a:solidFill>
              </a:rPr>
              <a:t>1:N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46386" y="1277007"/>
            <a:ext cx="2932386" cy="7567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b="1" dirty="0" smtClean="0"/>
              <a:t>CASO 1:1 EXCEPCIONES</a:t>
            </a:r>
            <a:endParaRPr lang="es-ES" b="1" dirty="0"/>
          </a:p>
        </p:txBody>
      </p:sp>
      <p:pic>
        <p:nvPicPr>
          <p:cNvPr id="7" name="6 Imagen" descr="Imagen1.png"/>
          <p:cNvPicPr>
            <a:picLocks noChangeAspect="1"/>
          </p:cNvPicPr>
          <p:nvPr/>
        </p:nvPicPr>
        <p:blipFill>
          <a:blip r:embed="rId3"/>
          <a:stretch>
            <a:fillRect/>
          </a:stretch>
        </p:blipFill>
        <p:spPr>
          <a:xfrm>
            <a:off x="5435124" y="1035021"/>
            <a:ext cx="5641503" cy="1288014"/>
          </a:xfrm>
          <a:prstGeom prst="rect">
            <a:avLst/>
          </a:prstGeom>
        </p:spPr>
      </p:pic>
      <p:sp>
        <p:nvSpPr>
          <p:cNvPr id="10" name="9 CuadroTexto"/>
          <p:cNvSpPr txBox="1"/>
          <p:nvPr/>
        </p:nvSpPr>
        <p:spPr>
          <a:xfrm>
            <a:off x="630621" y="2617076"/>
            <a:ext cx="10893972" cy="255454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just">
              <a:buAutoNum type="arabicParenR"/>
            </a:pPr>
            <a:r>
              <a:rPr lang="es-ES" sz="2000" dirty="0" smtClean="0"/>
              <a:t>Cuando el número de ocurrencias de la entidad que propaga la clave es muy pequeño y cabe la posibilidad de que al propagar la clave quedan muchos valores repetidos o nulos.</a:t>
            </a:r>
          </a:p>
          <a:p>
            <a:pPr marL="457200" indent="-457200" algn="just">
              <a:buAutoNum type="arabicParenR"/>
            </a:pPr>
            <a:endParaRPr lang="es-ES" sz="2000" dirty="0" smtClean="0"/>
          </a:p>
          <a:p>
            <a:pPr marL="457200" indent="-457200" algn="just">
              <a:buAutoNum type="arabicParenR"/>
            </a:pPr>
            <a:r>
              <a:rPr lang="es-ES" sz="2000" dirty="0" smtClean="0"/>
              <a:t>Cuando se prevea que en el futuro se puede convertir en una relación N:M</a:t>
            </a:r>
          </a:p>
          <a:p>
            <a:pPr marL="457200" indent="-457200" algn="just">
              <a:buAutoNum type="arabicParenR"/>
            </a:pPr>
            <a:endParaRPr lang="es-ES" sz="2000" dirty="0" smtClean="0"/>
          </a:p>
          <a:p>
            <a:pPr marL="457200" indent="-457200" algn="just">
              <a:buAutoNum type="arabicParenR"/>
            </a:pPr>
            <a:r>
              <a:rPr lang="es-ES" sz="2000" dirty="0" smtClean="0"/>
              <a:t>Cuando la relación tenga atributos propios. En algunos casos se pueden migrar estos atributos junto con la clave pero, en general, se crea una nueva tabla.</a:t>
            </a:r>
            <a:endParaRPr lang="es-ES" sz="20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Transformación de RELACIONES </a:t>
            </a:r>
            <a:r>
              <a:rPr lang="es-ES" sz="3600" b="1" dirty="0" smtClean="0">
                <a:solidFill>
                  <a:srgbClr val="FF0000"/>
                </a:solidFill>
              </a:rPr>
              <a:t>1:N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7756635" y="1150882"/>
            <a:ext cx="4067503" cy="5262979"/>
          </a:xfrm>
          <a:prstGeom prst="rect">
            <a:avLst/>
          </a:prstGeom>
          <a:solidFill>
            <a:srgbClr val="FFFF99"/>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s-ES" sz="2400" dirty="0" smtClean="0"/>
              <a:t>Las entidades se transforman en tablas  con sus atributos como campos y sus claves primarias. La relación se transforma también en  otra tabla cuyos campos son las PK (que actuarían de FK) de ambas entidades más los atributos que tuviera la relación.</a:t>
            </a:r>
          </a:p>
          <a:p>
            <a:pPr algn="just"/>
            <a:r>
              <a:rPr lang="es-ES" sz="2400" i="1" dirty="0" smtClean="0"/>
              <a:t>La PK de esta tabla es la PK de la entidad con </a:t>
            </a:r>
            <a:r>
              <a:rPr lang="es-ES" sz="2400" i="1" dirty="0" err="1" smtClean="0"/>
              <a:t>cardinalidad</a:t>
            </a:r>
            <a:r>
              <a:rPr lang="es-ES" sz="2400" i="1" dirty="0" smtClean="0"/>
              <a:t> N. </a:t>
            </a:r>
            <a:endParaRPr lang="es-ES" sz="2400" i="1" dirty="0"/>
          </a:p>
        </p:txBody>
      </p:sp>
      <p:pic>
        <p:nvPicPr>
          <p:cNvPr id="7171" name="Picture 3"/>
          <p:cNvPicPr>
            <a:picLocks noChangeAspect="1" noChangeArrowheads="1"/>
          </p:cNvPicPr>
          <p:nvPr/>
        </p:nvPicPr>
        <p:blipFill>
          <a:blip r:embed="rId3"/>
          <a:srcRect/>
          <a:stretch>
            <a:fillRect/>
          </a:stretch>
        </p:blipFill>
        <p:spPr bwMode="auto">
          <a:xfrm>
            <a:off x="1788072" y="1704318"/>
            <a:ext cx="5715000" cy="1809750"/>
          </a:xfrm>
          <a:prstGeom prst="rect">
            <a:avLst/>
          </a:prstGeom>
          <a:noFill/>
          <a:ln w="9525">
            <a:noFill/>
            <a:miter lim="800000"/>
            <a:headEnd/>
            <a:tailEnd/>
          </a:ln>
          <a:effectLst/>
        </p:spPr>
      </p:pic>
      <p:sp>
        <p:nvSpPr>
          <p:cNvPr id="9" name="8 Rectángulo redondeado"/>
          <p:cNvSpPr/>
          <p:nvPr/>
        </p:nvSpPr>
        <p:spPr>
          <a:xfrm>
            <a:off x="646386" y="1277007"/>
            <a:ext cx="1608083" cy="7567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b="1" dirty="0" smtClean="0"/>
              <a:t>CASO 0:1</a:t>
            </a:r>
            <a:endParaRPr lang="es-ES" b="1" dirty="0"/>
          </a:p>
        </p:txBody>
      </p:sp>
      <p:pic>
        <p:nvPicPr>
          <p:cNvPr id="7173" name="Picture 5"/>
          <p:cNvPicPr>
            <a:picLocks noChangeAspect="1" noChangeArrowheads="1"/>
          </p:cNvPicPr>
          <p:nvPr/>
        </p:nvPicPr>
        <p:blipFill>
          <a:blip r:embed="rId4"/>
          <a:srcRect/>
          <a:stretch>
            <a:fillRect/>
          </a:stretch>
        </p:blipFill>
        <p:spPr bwMode="auto">
          <a:xfrm>
            <a:off x="1322825" y="3576473"/>
            <a:ext cx="5762625" cy="2952750"/>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Transformación de RELACIONES </a:t>
            </a:r>
            <a:r>
              <a:rPr lang="es-ES" sz="3600" b="1" dirty="0" smtClean="0">
                <a:solidFill>
                  <a:srgbClr val="FF0000"/>
                </a:solidFill>
              </a:rPr>
              <a:t>1:1</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3"/>
          <a:srcRect/>
          <a:stretch>
            <a:fillRect/>
          </a:stretch>
        </p:blipFill>
        <p:spPr bwMode="auto">
          <a:xfrm>
            <a:off x="545552" y="1957880"/>
            <a:ext cx="5772150" cy="1428750"/>
          </a:xfrm>
          <a:prstGeom prst="rect">
            <a:avLst/>
          </a:prstGeom>
          <a:noFill/>
          <a:ln w="9525">
            <a:noFill/>
            <a:miter lim="800000"/>
            <a:headEnd/>
            <a:tailEnd/>
          </a:ln>
          <a:effectLst/>
        </p:spPr>
      </p:pic>
      <p:sp>
        <p:nvSpPr>
          <p:cNvPr id="9" name="8 Rectángulo redondeado"/>
          <p:cNvSpPr/>
          <p:nvPr/>
        </p:nvSpPr>
        <p:spPr>
          <a:xfrm>
            <a:off x="646386" y="1277007"/>
            <a:ext cx="2664373" cy="7567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b="1" dirty="0" smtClean="0"/>
              <a:t>CASO (1,1) (1,1)</a:t>
            </a:r>
            <a:endParaRPr lang="es-ES" b="1" dirty="0"/>
          </a:p>
        </p:txBody>
      </p:sp>
      <p:sp>
        <p:nvSpPr>
          <p:cNvPr id="6" name="5 CuadroTexto"/>
          <p:cNvSpPr txBox="1"/>
          <p:nvPr/>
        </p:nvSpPr>
        <p:spPr>
          <a:xfrm>
            <a:off x="6984123" y="1150882"/>
            <a:ext cx="4840015" cy="3170099"/>
          </a:xfrm>
          <a:prstGeom prst="rect">
            <a:avLst/>
          </a:prstGeom>
          <a:solidFill>
            <a:srgbClr val="FFFF99"/>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s-ES" sz="2000" dirty="0" smtClean="0"/>
              <a:t>Se crea una tabla por cada entidad y sus campos son los atributos asociados incluyendo sus PK correspondientes.</a:t>
            </a:r>
          </a:p>
          <a:p>
            <a:pPr algn="just"/>
            <a:r>
              <a:rPr lang="es-ES" sz="2000" dirty="0" smtClean="0"/>
              <a:t>Además la PK de una de las tablas debe pasar como PK de la otra. Da igual qué clave pasa (puede pasar la PK1 a la tabla de la entidad 2; o PK2 a la tabla de la entidad 1). En ambos casos la clave migrada es sólo una FK (no forma parte de la clave primaria de la tabla). </a:t>
            </a:r>
            <a:endParaRPr lang="es-ES" sz="2000" dirty="0"/>
          </a:p>
        </p:txBody>
      </p:sp>
      <p:pic>
        <p:nvPicPr>
          <p:cNvPr id="8197" name="Picture 5"/>
          <p:cNvPicPr>
            <a:picLocks noChangeAspect="1" noChangeArrowheads="1"/>
          </p:cNvPicPr>
          <p:nvPr/>
        </p:nvPicPr>
        <p:blipFill>
          <a:blip r:embed="rId4"/>
          <a:srcRect/>
          <a:stretch>
            <a:fillRect/>
          </a:stretch>
        </p:blipFill>
        <p:spPr bwMode="auto">
          <a:xfrm>
            <a:off x="622736" y="3609318"/>
            <a:ext cx="6124905" cy="2296839"/>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Transformación de RELACIONES </a:t>
            </a:r>
            <a:r>
              <a:rPr lang="es-ES" sz="3600" b="1" dirty="0" smtClean="0">
                <a:solidFill>
                  <a:srgbClr val="FF0000"/>
                </a:solidFill>
              </a:rPr>
              <a:t>1:1</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46385" y="1277007"/>
            <a:ext cx="2317531" cy="7567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b="1" dirty="0" smtClean="0"/>
              <a:t>CASO  (1,1) (0,1)</a:t>
            </a:r>
            <a:endParaRPr lang="es-ES" b="1" dirty="0"/>
          </a:p>
        </p:txBody>
      </p:sp>
      <p:sp>
        <p:nvSpPr>
          <p:cNvPr id="6" name="5 CuadroTexto"/>
          <p:cNvSpPr txBox="1"/>
          <p:nvPr/>
        </p:nvSpPr>
        <p:spPr>
          <a:xfrm>
            <a:off x="8040414" y="1150882"/>
            <a:ext cx="3783724" cy="3785652"/>
          </a:xfrm>
          <a:prstGeom prst="rect">
            <a:avLst/>
          </a:prstGeom>
          <a:solidFill>
            <a:srgbClr val="FFFF99"/>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s-ES" sz="2000" dirty="0" smtClean="0"/>
              <a:t>Se crea una tabla por cada entidad y sus campos son los atributos asociados incluyendo sus PK correspondientes.</a:t>
            </a:r>
          </a:p>
          <a:p>
            <a:pPr algn="just"/>
            <a:r>
              <a:rPr lang="es-ES" sz="2000" dirty="0" smtClean="0"/>
              <a:t>Además la PK con </a:t>
            </a:r>
            <a:r>
              <a:rPr lang="es-ES" sz="2000" dirty="0" err="1" smtClean="0"/>
              <a:t>cardinalidad</a:t>
            </a:r>
            <a:r>
              <a:rPr lang="es-ES" sz="2000" dirty="0" smtClean="0"/>
              <a:t> (1,1) migra como FK a la tabla con </a:t>
            </a:r>
            <a:r>
              <a:rPr lang="es-ES" sz="2000" dirty="0" err="1" smtClean="0"/>
              <a:t>cardinalidad</a:t>
            </a:r>
            <a:r>
              <a:rPr lang="es-ES" sz="2000" dirty="0" smtClean="0"/>
              <a:t> (0,1) pero no forma parte de la clave primaria.</a:t>
            </a:r>
          </a:p>
          <a:p>
            <a:pPr algn="just"/>
            <a:r>
              <a:rPr lang="es-ES" sz="2000" dirty="0" smtClean="0"/>
              <a:t>Si la relación tuviera atributos se añadirían a la tabla con </a:t>
            </a:r>
            <a:r>
              <a:rPr lang="es-ES" sz="2000" dirty="0" err="1" smtClean="0"/>
              <a:t>cardinalidad</a:t>
            </a:r>
            <a:r>
              <a:rPr lang="es-ES" sz="2000" dirty="0" smtClean="0"/>
              <a:t> (0,1)</a:t>
            </a:r>
            <a:endParaRPr lang="es-ES" sz="2000" dirty="0"/>
          </a:p>
        </p:txBody>
      </p:sp>
      <p:pic>
        <p:nvPicPr>
          <p:cNvPr id="9218" name="Picture 2"/>
          <p:cNvPicPr>
            <a:picLocks noChangeAspect="1" noChangeArrowheads="1"/>
          </p:cNvPicPr>
          <p:nvPr/>
        </p:nvPicPr>
        <p:blipFill>
          <a:blip r:embed="rId3"/>
          <a:srcRect/>
          <a:stretch>
            <a:fillRect/>
          </a:stretch>
        </p:blipFill>
        <p:spPr bwMode="auto">
          <a:xfrm>
            <a:off x="1070578" y="2096813"/>
            <a:ext cx="5425463" cy="1353701"/>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a:srcRect/>
          <a:stretch>
            <a:fillRect/>
          </a:stretch>
        </p:blipFill>
        <p:spPr bwMode="auto">
          <a:xfrm>
            <a:off x="602868" y="3519817"/>
            <a:ext cx="6746200" cy="2471080"/>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345A976A-8DE3-4B67-B94B-2044FDD128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6EAAA1B9-2DDB-49C9-A037-A523D2F13C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 xmlns:a16="http://schemas.microsoft.com/office/drawing/2014/main" id="{8D33BF52-B737-4496-8EAE-BE27A28F85A0}"/>
              </a:ext>
            </a:extLst>
          </p:cNvPr>
          <p:cNvSpPr>
            <a:spLocks noGrp="1"/>
          </p:cNvSpPr>
          <p:nvPr>
            <p:ph type="title"/>
          </p:nvPr>
        </p:nvSpPr>
        <p:spPr>
          <a:xfrm>
            <a:off x="804672" y="457200"/>
            <a:ext cx="10579608" cy="1188720"/>
          </a:xfrm>
        </p:spPr>
        <p:txBody>
          <a:bodyPr>
            <a:normAutofit fontScale="90000"/>
          </a:bodyPr>
          <a:lstStyle/>
          <a:p>
            <a:pPr algn="just"/>
            <a:r>
              <a:rPr lang="es-ES" sz="4000" b="1" dirty="0">
                <a:solidFill>
                  <a:schemeClr val="tx2"/>
                </a:solidFill>
                <a:ea typeface="+mj-lt"/>
                <a:cs typeface="+mj-lt"/>
              </a:rPr>
              <a:t>RA6: Diseña modelos relacionales normalizados interpretando diagramas entidad/relación</a:t>
            </a:r>
            <a:endParaRPr lang="es-ES" sz="4000" b="1" dirty="0">
              <a:solidFill>
                <a:schemeClr val="tx2"/>
              </a:solidFill>
              <a:cs typeface="Calibri Light" panose="020F0302020204030204"/>
            </a:endParaRPr>
          </a:p>
        </p:txBody>
      </p:sp>
      <p:grpSp>
        <p:nvGrpSpPr>
          <p:cNvPr id="22" name="Group 21">
            <a:extLst>
              <a:ext uri="{FF2B5EF4-FFF2-40B4-BE49-F238E27FC236}">
                <a16:creationId xmlns="" xmlns:a16="http://schemas.microsoft.com/office/drawing/2014/main" id="{B441F8D5-EBCE-4FB9-91A9-3425971C1F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5400000">
            <a:off x="9262397" y="134260"/>
            <a:ext cx="3142400" cy="2716805"/>
            <a:chOff x="-305" y="-4155"/>
            <a:chExt cx="2514948" cy="2174333"/>
          </a:xfrm>
        </p:grpSpPr>
        <p:sp>
          <p:nvSpPr>
            <p:cNvPr id="23" name="Freeform: Shape 22">
              <a:extLst>
                <a:ext uri="{FF2B5EF4-FFF2-40B4-BE49-F238E27FC236}">
                  <a16:creationId xmlns="" xmlns:a16="http://schemas.microsoft.com/office/drawing/2014/main" id="{9A5E80E2-35F9-41F3-A2B8-A2F17D956FC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 xmlns:a16="http://schemas.microsoft.com/office/drawing/2014/main" id="{988BDEEE-0C30-49F3-8D05-B062EF890C9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 xmlns:a16="http://schemas.microsoft.com/office/drawing/2014/main" id="{F21E0C27-19E6-45DC-B154-493480207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 xmlns:a16="http://schemas.microsoft.com/office/drawing/2014/main" id="{A3A55340-18E0-4A23-B406-BD1221643D8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 xmlns:a16="http://schemas.microsoft.com/office/drawing/2014/main" id="{08701F99-7E4C-4B92-A4B5-307CDFB7A4D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flipH="1">
            <a:off x="0" y="5047906"/>
            <a:ext cx="2412221" cy="1810094"/>
            <a:chOff x="-305" y="-1"/>
            <a:chExt cx="3832880" cy="2876136"/>
          </a:xfrm>
        </p:grpSpPr>
        <p:sp>
          <p:nvSpPr>
            <p:cNvPr id="29" name="Freeform: Shape 28">
              <a:extLst>
                <a:ext uri="{FF2B5EF4-FFF2-40B4-BE49-F238E27FC236}">
                  <a16:creationId xmlns="" xmlns:a16="http://schemas.microsoft.com/office/drawing/2014/main" id="{441E616B-C319-43C1-9A9C-A2074B2E8AD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 xmlns:a16="http://schemas.microsoft.com/office/drawing/2014/main" id="{CC86BD2B-CA73-48DF-9CC8-0152EA6B1B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59C1AA9D-3FCF-4B84-94D1-51F0E151711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 xmlns:a16="http://schemas.microsoft.com/office/drawing/2014/main" id="{1D7CE92F-1DE7-4252-A62C-77ACF8CF26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 name="Marcador de contenido 2">
            <a:extLst>
              <a:ext uri="{FF2B5EF4-FFF2-40B4-BE49-F238E27FC236}">
                <a16:creationId xmlns="" xmlns:a16="http://schemas.microsoft.com/office/drawing/2014/main" id="{F4B1F395-10D4-4F9A-8570-CC8F6CA2DEE4}"/>
              </a:ext>
            </a:extLst>
          </p:cNvPr>
          <p:cNvGraphicFramePr>
            <a:graphicFrameLocks noGrp="1"/>
          </p:cNvGraphicFramePr>
          <p:nvPr>
            <p:ph idx="1"/>
            <p:extLst>
              <p:ext uri="{D42A27DB-BD31-4B8C-83A1-F6EECF244321}">
                <p14:modId xmlns="" xmlns:p14="http://schemas.microsoft.com/office/powerpoint/2010/main" val="3010690768"/>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454225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Transformación de RELACIONES </a:t>
            </a:r>
            <a:r>
              <a:rPr lang="es-ES" sz="3600" b="1" dirty="0" smtClean="0">
                <a:solidFill>
                  <a:srgbClr val="FF0000"/>
                </a:solidFill>
              </a:rPr>
              <a:t>1:1</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46385" y="1277007"/>
            <a:ext cx="2317531" cy="7567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b="1" dirty="0" smtClean="0"/>
              <a:t>CASO  (0,1) (0,1)</a:t>
            </a:r>
            <a:endParaRPr lang="es-ES" b="1" dirty="0"/>
          </a:p>
        </p:txBody>
      </p:sp>
      <p:sp>
        <p:nvSpPr>
          <p:cNvPr id="6" name="5 CuadroTexto"/>
          <p:cNvSpPr txBox="1"/>
          <p:nvPr/>
        </p:nvSpPr>
        <p:spPr>
          <a:xfrm>
            <a:off x="8040414" y="1150882"/>
            <a:ext cx="3783724" cy="4401205"/>
          </a:xfrm>
          <a:prstGeom prst="rect">
            <a:avLst/>
          </a:prstGeom>
          <a:solidFill>
            <a:srgbClr val="FFFF99"/>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s-ES" sz="2000" dirty="0" smtClean="0"/>
              <a:t>Se crea una tabla por cada entidad y sus campos son los atributos asociados incluyendo sus PK correspondientes.</a:t>
            </a:r>
          </a:p>
          <a:p>
            <a:pPr algn="just"/>
            <a:r>
              <a:rPr lang="es-ES" sz="2000" dirty="0" smtClean="0"/>
              <a:t>Además se crea una nueva tabla correspondiente a la relación cuyos campos son las PK de las entidades asociadas. La clave primaria de esta tabla es la concatenación de las PK de cada entidad (que a su vez son FK). Si la relación tuviera atributos se incluirían en la tabla.</a:t>
            </a:r>
            <a:endParaRPr lang="es-ES" sz="2000" dirty="0"/>
          </a:p>
        </p:txBody>
      </p:sp>
      <p:pic>
        <p:nvPicPr>
          <p:cNvPr id="9220" name="Picture 4"/>
          <p:cNvPicPr>
            <a:picLocks noChangeAspect="1" noChangeArrowheads="1"/>
          </p:cNvPicPr>
          <p:nvPr/>
        </p:nvPicPr>
        <p:blipFill>
          <a:blip r:embed="rId3"/>
          <a:srcRect/>
          <a:stretch>
            <a:fillRect/>
          </a:stretch>
        </p:blipFill>
        <p:spPr bwMode="auto">
          <a:xfrm>
            <a:off x="373116" y="3606361"/>
            <a:ext cx="7432318" cy="2920563"/>
          </a:xfrm>
          <a:prstGeom prst="rect">
            <a:avLst/>
          </a:prstGeom>
          <a:noFill/>
          <a:ln w="9525">
            <a:noFill/>
            <a:miter lim="800000"/>
            <a:headEnd/>
            <a:tailEnd/>
          </a:ln>
          <a:effectLst/>
        </p:spPr>
      </p:pic>
      <p:pic>
        <p:nvPicPr>
          <p:cNvPr id="10242" name="Picture 2"/>
          <p:cNvPicPr>
            <a:picLocks noChangeAspect="1" noChangeArrowheads="1"/>
          </p:cNvPicPr>
          <p:nvPr/>
        </p:nvPicPr>
        <p:blipFill>
          <a:blip r:embed="rId4"/>
          <a:srcRect/>
          <a:stretch>
            <a:fillRect/>
          </a:stretch>
        </p:blipFill>
        <p:spPr bwMode="auto">
          <a:xfrm>
            <a:off x="1651766" y="2067418"/>
            <a:ext cx="5010150" cy="1209675"/>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Transformación de relaciones REFLEXIVAS </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536028" y="1229710"/>
            <a:ext cx="11161986" cy="2462213"/>
          </a:xfrm>
          <a:prstGeom prst="rect">
            <a:avLst/>
          </a:prstGeom>
          <a:noFill/>
        </p:spPr>
        <p:txBody>
          <a:bodyPr wrap="square" rtlCol="0">
            <a:spAutoFit/>
          </a:bodyPr>
          <a:lstStyle/>
          <a:p>
            <a:pPr algn="just"/>
            <a:r>
              <a:rPr lang="es-ES" sz="2200" dirty="0" smtClean="0"/>
              <a:t>La transformación de las relaciones reflexivas se realiza de la misma forma que el resto de relaciones teniendo en cuenta sus </a:t>
            </a:r>
            <a:r>
              <a:rPr lang="es-ES" sz="2200" dirty="0" err="1" smtClean="0"/>
              <a:t>cardinalidades</a:t>
            </a:r>
            <a:r>
              <a:rPr lang="es-ES" sz="2200" dirty="0" smtClean="0"/>
              <a:t>. Lo que ocurre es que en lugar de tener dos entidades relacionadas, sólo tenemos una y por tanto sólo habrá una tabla en lo que respecta a la entidad. Eso significa que las FK harán referencia a la PK de la propia tabla.</a:t>
            </a:r>
          </a:p>
          <a:p>
            <a:pPr algn="just"/>
            <a:endParaRPr lang="es-ES" sz="2200" dirty="0" smtClean="0"/>
          </a:p>
          <a:p>
            <a:pPr algn="just"/>
            <a:r>
              <a:rPr lang="es-ES" sz="2200" dirty="0" smtClean="0"/>
              <a:t>Para una mejor comprensión ten en cuenta el siguiente esquema:</a:t>
            </a:r>
            <a:endParaRPr lang="es-ES" sz="2200" dirty="0"/>
          </a:p>
        </p:txBody>
      </p:sp>
      <p:pic>
        <p:nvPicPr>
          <p:cNvPr id="1028" name="Picture 4"/>
          <p:cNvPicPr>
            <a:picLocks noChangeAspect="1" noChangeArrowheads="1"/>
          </p:cNvPicPr>
          <p:nvPr/>
        </p:nvPicPr>
        <p:blipFill>
          <a:blip r:embed="rId3"/>
          <a:srcRect/>
          <a:stretch>
            <a:fillRect/>
          </a:stretch>
        </p:blipFill>
        <p:spPr bwMode="auto">
          <a:xfrm>
            <a:off x="1697092" y="3898846"/>
            <a:ext cx="8323263" cy="2276475"/>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Ejemplo trasformación relación reflexiva 1:N, caso (1,1)</a:t>
            </a:r>
            <a:endParaRPr lang="es-ES" sz="3600"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6731875" y="1292773"/>
            <a:ext cx="4745421" cy="347787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s-ES" sz="2000" dirty="0" smtClean="0"/>
              <a:t>Si tenemos en cuenta la teoría explicada respecto a estos casos, tenemos que a la entidad con </a:t>
            </a:r>
            <a:r>
              <a:rPr lang="es-ES" sz="2000" dirty="0" err="1" smtClean="0"/>
              <a:t>cardinalidad</a:t>
            </a:r>
            <a:r>
              <a:rPr lang="es-ES" sz="2000" dirty="0" smtClean="0"/>
              <a:t> (1,N) se le añade como FK la PK con </a:t>
            </a:r>
            <a:r>
              <a:rPr lang="es-ES" sz="2000" dirty="0" err="1" smtClean="0"/>
              <a:t>cardinalidad</a:t>
            </a:r>
            <a:r>
              <a:rPr lang="es-ES" sz="2000" dirty="0" smtClean="0"/>
              <a:t> (1,1). Al ser una relación reflexiva, la entidad EMPLEADO tiene las dos </a:t>
            </a:r>
            <a:r>
              <a:rPr lang="es-ES" sz="2000" dirty="0" err="1" smtClean="0"/>
              <a:t>cardinalidades</a:t>
            </a:r>
            <a:r>
              <a:rPr lang="es-ES" sz="2000" dirty="0" smtClean="0"/>
              <a:t>, por tanto, se añade un campo que llamamos </a:t>
            </a:r>
            <a:r>
              <a:rPr lang="es-ES" sz="2000" dirty="0" err="1" smtClean="0"/>
              <a:t>ID_jefe</a:t>
            </a:r>
            <a:r>
              <a:rPr lang="es-ES" sz="2000" dirty="0" smtClean="0"/>
              <a:t>, que hace referencia al ID de la misma tabla (puede contener valores nulos)</a:t>
            </a:r>
            <a:endParaRPr lang="es-ES" sz="2000" dirty="0"/>
          </a:p>
        </p:txBody>
      </p:sp>
      <p:pic>
        <p:nvPicPr>
          <p:cNvPr id="3" name="Picture 2"/>
          <p:cNvPicPr>
            <a:picLocks noChangeAspect="1" noChangeArrowheads="1"/>
          </p:cNvPicPr>
          <p:nvPr/>
        </p:nvPicPr>
        <p:blipFill>
          <a:blip r:embed="rId3"/>
          <a:srcRect/>
          <a:stretch>
            <a:fillRect/>
          </a:stretch>
        </p:blipFill>
        <p:spPr bwMode="auto">
          <a:xfrm>
            <a:off x="654762" y="1178309"/>
            <a:ext cx="5185599" cy="2305870"/>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1475226" y="3693729"/>
            <a:ext cx="2639574" cy="2737336"/>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Ejemplo de transformación reflexiva 1:1, caso (0,1)(1,1)</a:t>
            </a:r>
            <a:endParaRPr lang="es-ES" sz="3600"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1304105" y="1252373"/>
            <a:ext cx="5538130" cy="2534601"/>
          </a:xfrm>
          <a:prstGeom prst="rect">
            <a:avLst/>
          </a:prstGeom>
          <a:noFill/>
          <a:ln w="9525">
            <a:noFill/>
            <a:miter lim="800000"/>
            <a:headEnd/>
            <a:tailEnd/>
          </a:ln>
          <a:effectLst/>
        </p:spPr>
      </p:pic>
      <p:sp>
        <p:nvSpPr>
          <p:cNvPr id="7" name="6 CuadroTexto"/>
          <p:cNvSpPr txBox="1"/>
          <p:nvPr/>
        </p:nvSpPr>
        <p:spPr>
          <a:xfrm>
            <a:off x="7315200" y="1718441"/>
            <a:ext cx="3515710" cy="415498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s-ES" sz="2400" dirty="0" smtClean="0"/>
              <a:t>Igual que en el caso anterior, la tabla tiene ambas </a:t>
            </a:r>
            <a:r>
              <a:rPr lang="es-ES" sz="2400" dirty="0" err="1" smtClean="0"/>
              <a:t>cardinalidades</a:t>
            </a:r>
            <a:r>
              <a:rPr lang="es-ES" sz="2400" dirty="0" smtClean="0"/>
              <a:t>  y por tanto se añade un nuevo campo llamado </a:t>
            </a:r>
            <a:r>
              <a:rPr lang="es-ES" sz="2400" dirty="0" err="1" smtClean="0"/>
              <a:t>Id_alquiler_anterior</a:t>
            </a:r>
            <a:r>
              <a:rPr lang="es-ES" sz="2400" dirty="0" smtClean="0"/>
              <a:t>, que es FK de la propia tabla y que hace referencia al ID de la tabla. Puede contener valores nulos.</a:t>
            </a:r>
            <a:endParaRPr lang="es-ES" sz="2400" dirty="0"/>
          </a:p>
        </p:txBody>
      </p:sp>
      <p:pic>
        <p:nvPicPr>
          <p:cNvPr id="2050" name="Picture 2"/>
          <p:cNvPicPr>
            <a:picLocks noChangeAspect="1" noChangeArrowheads="1"/>
          </p:cNvPicPr>
          <p:nvPr/>
        </p:nvPicPr>
        <p:blipFill>
          <a:blip r:embed="rId4"/>
          <a:srcRect/>
          <a:stretch>
            <a:fillRect/>
          </a:stretch>
        </p:blipFill>
        <p:spPr bwMode="auto">
          <a:xfrm>
            <a:off x="898142" y="3795713"/>
            <a:ext cx="2554506" cy="2821994"/>
          </a:xfrm>
          <a:prstGeom prst="rect">
            <a:avLst/>
          </a:prstGeom>
          <a:noFill/>
          <a:ln w="9525">
            <a:noFill/>
            <a:miter lim="800000"/>
            <a:headEnd/>
            <a:tailEnd/>
          </a:ln>
          <a:effectLst/>
        </p:spPr>
      </p:pic>
      <p:cxnSp>
        <p:nvCxnSpPr>
          <p:cNvPr id="10" name="9 Conector recto de flecha"/>
          <p:cNvCxnSpPr/>
          <p:nvPr/>
        </p:nvCxnSpPr>
        <p:spPr>
          <a:xfrm flipV="1">
            <a:off x="488731" y="5943600"/>
            <a:ext cx="614855" cy="23648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Ejemplo transformación relación reflexiva M:N</a:t>
            </a:r>
            <a:endParaRPr lang="es-ES" sz="3600"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6968357" y="1277007"/>
            <a:ext cx="4162097"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s-ES" dirty="0" smtClean="0"/>
              <a:t>Se crea una  nueva tabla con la PK de la entidad y nuevamente se añade  otro campo que también forma parte de la PK de la tabla</a:t>
            </a:r>
            <a:endParaRPr lang="es-ES" dirty="0"/>
          </a:p>
        </p:txBody>
      </p:sp>
      <p:pic>
        <p:nvPicPr>
          <p:cNvPr id="3074" name="Picture 2"/>
          <p:cNvPicPr>
            <a:picLocks noChangeAspect="1" noChangeArrowheads="1"/>
          </p:cNvPicPr>
          <p:nvPr/>
        </p:nvPicPr>
        <p:blipFill>
          <a:blip r:embed="rId3"/>
          <a:srcRect/>
          <a:stretch>
            <a:fillRect/>
          </a:stretch>
        </p:blipFill>
        <p:spPr bwMode="auto">
          <a:xfrm>
            <a:off x="1076161" y="1109663"/>
            <a:ext cx="5450763" cy="2042753"/>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608905" y="3867149"/>
            <a:ext cx="6829764" cy="2502119"/>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dirty="0" smtClean="0"/>
              <a:t>Transformación </a:t>
            </a:r>
            <a:r>
              <a:rPr lang="es-ES" sz="3600" dirty="0" smtClean="0"/>
              <a:t>relación </a:t>
            </a:r>
            <a:r>
              <a:rPr lang="es-ES" sz="3600" dirty="0" smtClean="0"/>
              <a:t>ternaria N:M:P</a:t>
            </a:r>
            <a:endParaRPr lang="es-ES" sz="3600"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5707117" y="1277007"/>
            <a:ext cx="5423337" cy="34163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s-ES" dirty="0" smtClean="0"/>
              <a:t>ESTUDIANTE (</a:t>
            </a:r>
            <a:r>
              <a:rPr lang="es-ES" dirty="0" err="1" smtClean="0"/>
              <a:t>est</a:t>
            </a:r>
            <a:r>
              <a:rPr lang="es-ES" dirty="0" smtClean="0"/>
              <a:t>, ...)</a:t>
            </a:r>
            <a:br>
              <a:rPr lang="es-ES" dirty="0" smtClean="0"/>
            </a:br>
            <a:endParaRPr lang="es-ES" dirty="0" smtClean="0"/>
          </a:p>
          <a:p>
            <a:r>
              <a:rPr lang="es-ES" dirty="0" smtClean="0"/>
              <a:t>ASIGNATURA (</a:t>
            </a:r>
            <a:r>
              <a:rPr lang="es-ES" dirty="0" err="1" smtClean="0"/>
              <a:t>asig</a:t>
            </a:r>
            <a:r>
              <a:rPr lang="es-ES" dirty="0" smtClean="0"/>
              <a:t>, ...)</a:t>
            </a:r>
            <a:br>
              <a:rPr lang="es-ES" dirty="0" smtClean="0"/>
            </a:br>
            <a:endParaRPr lang="es-ES" dirty="0" smtClean="0"/>
          </a:p>
          <a:p>
            <a:r>
              <a:rPr lang="es-ES" dirty="0" smtClean="0"/>
              <a:t>SEMESTRE (</a:t>
            </a:r>
            <a:r>
              <a:rPr lang="es-ES" dirty="0" err="1" smtClean="0"/>
              <a:t>sem</a:t>
            </a:r>
            <a:r>
              <a:rPr lang="es-ES" dirty="0" smtClean="0"/>
              <a:t>, ...)</a:t>
            </a:r>
            <a:br>
              <a:rPr lang="es-ES" dirty="0" smtClean="0"/>
            </a:br>
            <a:endParaRPr lang="es-ES" dirty="0" smtClean="0"/>
          </a:p>
          <a:p>
            <a:r>
              <a:rPr lang="es-ES" dirty="0" smtClean="0"/>
              <a:t>EVALUACIÓN-SEMESTRAL (</a:t>
            </a:r>
            <a:r>
              <a:rPr lang="es-ES" dirty="0" err="1" smtClean="0"/>
              <a:t>est</a:t>
            </a:r>
            <a:r>
              <a:rPr lang="es-ES" dirty="0" smtClean="0"/>
              <a:t>, </a:t>
            </a:r>
            <a:r>
              <a:rPr lang="es-ES" dirty="0" err="1" smtClean="0"/>
              <a:t>asig</a:t>
            </a:r>
            <a:r>
              <a:rPr lang="es-ES" dirty="0" smtClean="0"/>
              <a:t>, </a:t>
            </a:r>
            <a:r>
              <a:rPr lang="es-ES" dirty="0" err="1" smtClean="0"/>
              <a:t>sem</a:t>
            </a:r>
            <a:r>
              <a:rPr lang="es-ES" dirty="0" smtClean="0"/>
              <a:t>, nota)</a:t>
            </a:r>
            <a:br>
              <a:rPr lang="es-ES" dirty="0" smtClean="0"/>
            </a:br>
            <a:r>
              <a:rPr lang="es-ES" dirty="0" smtClean="0"/>
              <a:t>  </a:t>
            </a:r>
            <a:endParaRPr lang="es-ES" dirty="0" smtClean="0"/>
          </a:p>
          <a:p>
            <a:r>
              <a:rPr lang="es-ES" dirty="0" smtClean="0"/>
              <a:t>donde </a:t>
            </a:r>
            <a:r>
              <a:rPr lang="es-ES" dirty="0" smtClean="0"/>
              <a:t>{</a:t>
            </a:r>
            <a:r>
              <a:rPr lang="es-ES" dirty="0" err="1" smtClean="0"/>
              <a:t>est</a:t>
            </a:r>
            <a:r>
              <a:rPr lang="es-ES" dirty="0" smtClean="0"/>
              <a:t>} referencia ESTUDIANTE,</a:t>
            </a:r>
            <a:br>
              <a:rPr lang="es-ES" dirty="0" smtClean="0"/>
            </a:br>
            <a:r>
              <a:rPr lang="es-ES" dirty="0" smtClean="0"/>
              <a:t>  {</a:t>
            </a:r>
            <a:r>
              <a:rPr lang="es-ES" dirty="0" err="1" smtClean="0"/>
              <a:t>asig</a:t>
            </a:r>
            <a:r>
              <a:rPr lang="es-ES" dirty="0" smtClean="0"/>
              <a:t>} referencia ASIGNATURA</a:t>
            </a:r>
            <a:br>
              <a:rPr lang="es-ES" dirty="0" smtClean="0"/>
            </a:br>
            <a:r>
              <a:rPr lang="es-ES" dirty="0" smtClean="0"/>
              <a:t>  y {</a:t>
            </a:r>
            <a:r>
              <a:rPr lang="es-ES" dirty="0" err="1" smtClean="0"/>
              <a:t>sem</a:t>
            </a:r>
            <a:r>
              <a:rPr lang="es-ES" dirty="0" smtClean="0"/>
              <a:t>} referencia </a:t>
            </a:r>
            <a:r>
              <a:rPr lang="es-ES" dirty="0" smtClean="0"/>
              <a:t>SEMESTRE</a:t>
            </a:r>
          </a:p>
          <a:p>
            <a:endParaRPr lang="es-ES" dirty="0" smtClean="0"/>
          </a:p>
        </p:txBody>
      </p:sp>
      <p:pic>
        <p:nvPicPr>
          <p:cNvPr id="2050" name="Picture 2"/>
          <p:cNvPicPr>
            <a:picLocks noChangeAspect="1" noChangeArrowheads="1"/>
          </p:cNvPicPr>
          <p:nvPr/>
        </p:nvPicPr>
        <p:blipFill>
          <a:blip r:embed="rId3"/>
          <a:srcRect/>
          <a:stretch>
            <a:fillRect/>
          </a:stretch>
        </p:blipFill>
        <p:spPr bwMode="auto">
          <a:xfrm>
            <a:off x="801085" y="1269451"/>
            <a:ext cx="4545146" cy="3081831"/>
          </a:xfrm>
          <a:prstGeom prst="rect">
            <a:avLst/>
          </a:prstGeom>
          <a:noFill/>
          <a:ln w="9525">
            <a:noFill/>
            <a:miter lim="800000"/>
            <a:headEnd/>
            <a:tailEnd/>
          </a:ln>
          <a:effectLst/>
        </p:spPr>
      </p:pic>
      <p:sp>
        <p:nvSpPr>
          <p:cNvPr id="9" name="8 CuadroTexto"/>
          <p:cNvSpPr txBox="1"/>
          <p:nvPr/>
        </p:nvSpPr>
        <p:spPr>
          <a:xfrm>
            <a:off x="804042" y="5186855"/>
            <a:ext cx="10877914"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s-ES" sz="2400" dirty="0" smtClean="0"/>
              <a:t>La PK de la tabla EVALUACIÓN-SEMESTRAL es la combinación de las tres FK</a:t>
            </a:r>
            <a:endParaRPr lang="es-ES" sz="24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dirty="0" smtClean="0"/>
              <a:t>Transformación </a:t>
            </a:r>
            <a:r>
              <a:rPr lang="es-ES" sz="3600" dirty="0" smtClean="0"/>
              <a:t>relación </a:t>
            </a:r>
            <a:r>
              <a:rPr lang="es-ES" sz="3600" dirty="0" smtClean="0"/>
              <a:t>ternaria </a:t>
            </a:r>
            <a:r>
              <a:rPr lang="es-ES" sz="3600" dirty="0" smtClean="0"/>
              <a:t>1</a:t>
            </a:r>
            <a:r>
              <a:rPr lang="es-ES" sz="3600" dirty="0" smtClean="0"/>
              <a:t>:1:1</a:t>
            </a:r>
            <a:endParaRPr lang="es-ES" sz="3600"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6369269" y="1277007"/>
            <a:ext cx="5155324" cy="224676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s-ES" sz="2000" dirty="0" smtClean="0"/>
              <a:t>Esta interrelación registra información de defensas de proyectos de fin de carrera. Intervienen en ella el estudiante que presenta el proyecto, el proyecto presentado y el tribunal evaluador.</a:t>
            </a:r>
            <a:br>
              <a:rPr lang="es-ES" sz="2000" dirty="0" smtClean="0"/>
            </a:br>
            <a:r>
              <a:rPr lang="es-ES" sz="2000" dirty="0" smtClean="0"/>
              <a:t>La transformación del ejemplo anterior se muestra a continuación:</a:t>
            </a:r>
            <a:endParaRPr lang="es-ES" sz="2000" dirty="0"/>
          </a:p>
        </p:txBody>
      </p:sp>
      <p:pic>
        <p:nvPicPr>
          <p:cNvPr id="1026" name="Picture 2"/>
          <p:cNvPicPr>
            <a:picLocks noChangeAspect="1" noChangeArrowheads="1"/>
          </p:cNvPicPr>
          <p:nvPr/>
        </p:nvPicPr>
        <p:blipFill>
          <a:blip r:embed="rId3"/>
          <a:srcRect/>
          <a:stretch>
            <a:fillRect/>
          </a:stretch>
        </p:blipFill>
        <p:spPr bwMode="auto">
          <a:xfrm>
            <a:off x="673812" y="1349265"/>
            <a:ext cx="4982312" cy="3112376"/>
          </a:xfrm>
          <a:prstGeom prst="rect">
            <a:avLst/>
          </a:prstGeom>
          <a:noFill/>
          <a:ln w="9525">
            <a:noFill/>
            <a:miter lim="800000"/>
            <a:headEnd/>
            <a:tailEnd/>
          </a:ln>
          <a:effectLst/>
        </p:spPr>
      </p:pic>
      <p:sp>
        <p:nvSpPr>
          <p:cNvPr id="9" name="8 Rectángulo"/>
          <p:cNvSpPr/>
          <p:nvPr/>
        </p:nvSpPr>
        <p:spPr>
          <a:xfrm>
            <a:off x="903891" y="4922261"/>
            <a:ext cx="4487917"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s-ES" dirty="0" smtClean="0"/>
              <a:t>TRIBUNAL (</a:t>
            </a:r>
            <a:r>
              <a:rPr lang="es-ES" dirty="0" err="1" smtClean="0"/>
              <a:t>trib</a:t>
            </a:r>
            <a:r>
              <a:rPr lang="es-ES" dirty="0" smtClean="0"/>
              <a:t>, ...)</a:t>
            </a:r>
            <a:br>
              <a:rPr lang="es-ES" dirty="0" smtClean="0"/>
            </a:br>
            <a:r>
              <a:rPr lang="es-ES" dirty="0" smtClean="0"/>
              <a:t>ESTUDIANTE (</a:t>
            </a:r>
            <a:r>
              <a:rPr lang="es-ES" dirty="0" err="1" smtClean="0"/>
              <a:t>est</a:t>
            </a:r>
            <a:r>
              <a:rPr lang="es-ES" dirty="0" smtClean="0"/>
              <a:t>, ...)</a:t>
            </a:r>
            <a:br>
              <a:rPr lang="es-ES" dirty="0" smtClean="0"/>
            </a:br>
            <a:r>
              <a:rPr lang="es-ES" dirty="0" smtClean="0"/>
              <a:t>PROYECTO-FIN-CARRERA (</a:t>
            </a:r>
            <a:r>
              <a:rPr lang="es-ES" dirty="0" smtClean="0"/>
              <a:t>pro, ...)</a:t>
            </a:r>
            <a:endParaRPr lang="es-ES" dirty="0"/>
          </a:p>
        </p:txBody>
      </p:sp>
      <p:sp>
        <p:nvSpPr>
          <p:cNvPr id="10" name="9 Rectángulo"/>
          <p:cNvSpPr/>
          <p:nvPr/>
        </p:nvSpPr>
        <p:spPr>
          <a:xfrm>
            <a:off x="6432331" y="3846786"/>
            <a:ext cx="5486400" cy="2677656"/>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just"/>
            <a:r>
              <a:rPr lang="es-ES" sz="2400" dirty="0" smtClean="0"/>
              <a:t>Cuando la conectividad de la interrelación es 1:1:1, la relación que se obtiene de su transformación </a:t>
            </a:r>
            <a:r>
              <a:rPr lang="es-ES" sz="2400" b="1" dirty="0" smtClean="0">
                <a:solidFill>
                  <a:srgbClr val="002060"/>
                </a:solidFill>
              </a:rPr>
              <a:t>tiene como clave primaria los atributos que forman la clave primaria de dos entidades cualesquiera de las tres interrelacionadas.</a:t>
            </a:r>
            <a:endParaRPr lang="es-ES" sz="2400" b="1" dirty="0">
              <a:solidFill>
                <a:srgbClr val="002060"/>
              </a:solidFill>
            </a:endParaRPr>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dirty="0" smtClean="0"/>
              <a:t>Transformación </a:t>
            </a:r>
            <a:r>
              <a:rPr lang="es-ES" sz="3600" dirty="0" smtClean="0"/>
              <a:t>relación </a:t>
            </a:r>
            <a:r>
              <a:rPr lang="es-ES" sz="3600" dirty="0" smtClean="0"/>
              <a:t>ternaria </a:t>
            </a:r>
            <a:r>
              <a:rPr lang="es-ES" sz="3600" dirty="0" smtClean="0"/>
              <a:t>1</a:t>
            </a:r>
            <a:r>
              <a:rPr lang="es-ES" sz="3600" dirty="0" smtClean="0"/>
              <a:t>:1:1</a:t>
            </a:r>
            <a:endParaRPr lang="es-ES" sz="3600"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777765" y="1473001"/>
            <a:ext cx="10699532"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2000" dirty="0" smtClean="0"/>
              <a:t>DEFENSA (</a:t>
            </a:r>
            <a:r>
              <a:rPr lang="es-ES" sz="2000" b="1" dirty="0" err="1" smtClean="0"/>
              <a:t>trib</a:t>
            </a:r>
            <a:r>
              <a:rPr lang="es-ES" sz="2000" b="1" dirty="0" smtClean="0"/>
              <a:t>, </a:t>
            </a:r>
            <a:r>
              <a:rPr lang="es-ES" sz="2000" b="1" dirty="0" err="1" smtClean="0"/>
              <a:t>est</a:t>
            </a:r>
            <a:r>
              <a:rPr lang="es-ES" sz="2000" dirty="0" smtClean="0"/>
              <a:t>, pro, fecha-defensa)</a:t>
            </a:r>
            <a:br>
              <a:rPr lang="es-ES" sz="2000" dirty="0" smtClean="0"/>
            </a:br>
            <a:r>
              <a:rPr lang="es-ES" sz="2000" dirty="0" smtClean="0"/>
              <a:t>  donde {</a:t>
            </a:r>
            <a:r>
              <a:rPr lang="es-ES" sz="2000" dirty="0" err="1" smtClean="0"/>
              <a:t>trib</a:t>
            </a:r>
            <a:r>
              <a:rPr lang="es-ES" sz="2000" dirty="0" smtClean="0"/>
              <a:t>} referencia TRIBUNAL,</a:t>
            </a:r>
            <a:br>
              <a:rPr lang="es-ES" sz="2000" dirty="0" smtClean="0"/>
            </a:br>
            <a:r>
              <a:rPr lang="es-ES" sz="2000" dirty="0" smtClean="0"/>
              <a:t>  {</a:t>
            </a:r>
            <a:r>
              <a:rPr lang="es-ES" sz="2000" dirty="0" err="1" smtClean="0"/>
              <a:t>est</a:t>
            </a:r>
            <a:r>
              <a:rPr lang="es-ES" sz="2000" dirty="0" smtClean="0"/>
              <a:t>} referencia ESTUDIANTE</a:t>
            </a:r>
            <a:br>
              <a:rPr lang="es-ES" sz="2000" dirty="0" smtClean="0"/>
            </a:br>
            <a:r>
              <a:rPr lang="es-ES" sz="2000" dirty="0" smtClean="0"/>
              <a:t>  y {pro} referencia </a:t>
            </a:r>
            <a:r>
              <a:rPr lang="es-ES" sz="2000" dirty="0" smtClean="0"/>
              <a:t>PROYECTO-FIN-CARRERA</a:t>
            </a:r>
          </a:p>
          <a:p>
            <a:endParaRPr lang="es-ES" sz="2000" dirty="0" smtClean="0"/>
          </a:p>
          <a:p>
            <a:r>
              <a:rPr lang="es-ES" sz="2000" dirty="0" smtClean="0"/>
              <a:t>En este caso se ha elegido como PK </a:t>
            </a:r>
            <a:r>
              <a:rPr lang="es-ES" sz="2000" b="1" dirty="0" err="1" smtClean="0"/>
              <a:t>trib</a:t>
            </a:r>
            <a:r>
              <a:rPr lang="es-ES" sz="2000" b="1" dirty="0" smtClean="0"/>
              <a:t>, </a:t>
            </a:r>
            <a:r>
              <a:rPr lang="es-ES" sz="2000" b="1" dirty="0" err="1" smtClean="0"/>
              <a:t>est</a:t>
            </a:r>
            <a:r>
              <a:rPr lang="es-ES" sz="2000" dirty="0" smtClean="0"/>
              <a:t>, pero podían haberse elegido las combinaciones </a:t>
            </a:r>
            <a:r>
              <a:rPr lang="es-ES" sz="2000" b="1" dirty="0" smtClean="0"/>
              <a:t>(</a:t>
            </a:r>
            <a:r>
              <a:rPr lang="es-ES" sz="2000" b="1" dirty="0" err="1" smtClean="0"/>
              <a:t>trib</a:t>
            </a:r>
            <a:r>
              <a:rPr lang="es-ES" sz="2000" b="1" dirty="0" smtClean="0"/>
              <a:t>, pro) </a:t>
            </a:r>
            <a:r>
              <a:rPr lang="es-ES" sz="2000" dirty="0" smtClean="0"/>
              <a:t>o </a:t>
            </a:r>
            <a:r>
              <a:rPr lang="es-ES" sz="2000" b="1" dirty="0" smtClean="0"/>
              <a:t>(</a:t>
            </a:r>
            <a:r>
              <a:rPr lang="es-ES" sz="2000" b="1" dirty="0" err="1" smtClean="0"/>
              <a:t>est</a:t>
            </a:r>
            <a:r>
              <a:rPr lang="es-ES" sz="2000" b="1" dirty="0" smtClean="0"/>
              <a:t>, pro)</a:t>
            </a:r>
            <a:endParaRPr lang="es-ES" sz="2000" b="1"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dirty="0" smtClean="0"/>
              <a:t>Transformación </a:t>
            </a:r>
            <a:r>
              <a:rPr lang="es-ES" sz="3600" dirty="0" smtClean="0"/>
              <a:t>relación </a:t>
            </a:r>
            <a:r>
              <a:rPr lang="es-ES" sz="3600" dirty="0" smtClean="0"/>
              <a:t>ternaria </a:t>
            </a:r>
            <a:r>
              <a:rPr lang="es-ES" sz="3600" dirty="0" smtClean="0"/>
              <a:t>1</a:t>
            </a:r>
            <a:r>
              <a:rPr lang="es-ES" sz="3600" dirty="0" smtClean="0"/>
              <a:t>:1:N</a:t>
            </a:r>
            <a:endParaRPr lang="es-ES" sz="3600"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6369269" y="1277007"/>
            <a:ext cx="5155324"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s-ES" sz="2000" dirty="0" smtClean="0"/>
              <a:t>Se crea una nueva tabla para la </a:t>
            </a:r>
            <a:r>
              <a:rPr lang="es-ES" sz="2000" dirty="0" smtClean="0"/>
              <a:t>relación </a:t>
            </a:r>
            <a:r>
              <a:rPr lang="es-ES" sz="2000" dirty="0" smtClean="0"/>
              <a:t>que tiene </a:t>
            </a:r>
            <a:r>
              <a:rPr lang="es-ES" sz="2000" dirty="0" smtClean="0"/>
              <a:t>como </a:t>
            </a:r>
            <a:r>
              <a:rPr lang="es-ES" sz="2000" dirty="0" smtClean="0"/>
              <a:t>PK los </a:t>
            </a:r>
            <a:r>
              <a:rPr lang="es-ES" sz="2000" dirty="0" smtClean="0"/>
              <a:t>atributos que forman la </a:t>
            </a:r>
            <a:r>
              <a:rPr lang="es-ES" sz="2000" dirty="0" smtClean="0"/>
              <a:t>PK </a:t>
            </a:r>
            <a:r>
              <a:rPr lang="es-ES" sz="2000" dirty="0" smtClean="0"/>
              <a:t>de la entidad del lado N y los </a:t>
            </a:r>
            <a:r>
              <a:rPr lang="es-ES" sz="2000" dirty="0" smtClean="0"/>
              <a:t>atributos que forman </a:t>
            </a:r>
            <a:r>
              <a:rPr lang="es-ES" sz="2000" dirty="0" smtClean="0"/>
              <a:t>la </a:t>
            </a:r>
            <a:r>
              <a:rPr lang="es-ES" sz="2000" dirty="0" smtClean="0"/>
              <a:t>PK de </a:t>
            </a:r>
            <a:r>
              <a:rPr lang="es-ES" sz="2000" dirty="0" smtClean="0"/>
              <a:t>cualquiera de las dos entidades que están conectadas con 1.</a:t>
            </a:r>
            <a:endParaRPr lang="es-ES" sz="2000" dirty="0"/>
          </a:p>
        </p:txBody>
      </p:sp>
      <p:pic>
        <p:nvPicPr>
          <p:cNvPr id="3074" name="Picture 2"/>
          <p:cNvPicPr>
            <a:picLocks noChangeAspect="1" noChangeArrowheads="1"/>
          </p:cNvPicPr>
          <p:nvPr/>
        </p:nvPicPr>
        <p:blipFill>
          <a:blip r:embed="rId3"/>
          <a:srcRect/>
          <a:stretch>
            <a:fillRect/>
          </a:stretch>
        </p:blipFill>
        <p:spPr bwMode="auto">
          <a:xfrm>
            <a:off x="803549" y="1345161"/>
            <a:ext cx="4737661" cy="2832701"/>
          </a:xfrm>
          <a:prstGeom prst="rect">
            <a:avLst/>
          </a:prstGeom>
          <a:noFill/>
          <a:ln w="9525">
            <a:noFill/>
            <a:miter lim="800000"/>
            <a:headEnd/>
            <a:tailEnd/>
          </a:ln>
          <a:effectLst/>
        </p:spPr>
      </p:pic>
      <p:sp>
        <p:nvSpPr>
          <p:cNvPr id="11" name="10 Rectángulo"/>
          <p:cNvSpPr/>
          <p:nvPr/>
        </p:nvSpPr>
        <p:spPr>
          <a:xfrm>
            <a:off x="5791200" y="3422331"/>
            <a:ext cx="6096000"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s-ES" sz="2200" dirty="0" smtClean="0"/>
              <a:t>HORA-SEMANAL (</a:t>
            </a:r>
            <a:r>
              <a:rPr lang="es-ES" sz="2200" dirty="0" smtClean="0"/>
              <a:t>código-hora, ...)</a:t>
            </a:r>
            <a:br>
              <a:rPr lang="es-ES" sz="2200" dirty="0" smtClean="0"/>
            </a:br>
            <a:r>
              <a:rPr lang="es-ES" sz="2200" dirty="0" smtClean="0"/>
              <a:t>AULA (</a:t>
            </a:r>
            <a:r>
              <a:rPr lang="es-ES" sz="2200" dirty="0" smtClean="0"/>
              <a:t>código-aula, ...)</a:t>
            </a:r>
            <a:br>
              <a:rPr lang="es-ES" sz="2200" dirty="0" smtClean="0"/>
            </a:br>
            <a:r>
              <a:rPr lang="es-ES" sz="2200" dirty="0" smtClean="0"/>
              <a:t>ASIGNATURA (</a:t>
            </a:r>
            <a:r>
              <a:rPr lang="es-ES" sz="2200" dirty="0" err="1" smtClean="0"/>
              <a:t>asig</a:t>
            </a:r>
            <a:r>
              <a:rPr lang="es-ES" sz="2200" dirty="0" smtClean="0"/>
              <a:t>, ...)</a:t>
            </a:r>
            <a:br>
              <a:rPr lang="es-ES" sz="2200" dirty="0" smtClean="0"/>
            </a:br>
            <a:r>
              <a:rPr lang="es-ES" sz="2200" dirty="0" smtClean="0"/>
              <a:t>CLASE </a:t>
            </a:r>
            <a:r>
              <a:rPr lang="es-ES" sz="2200" dirty="0" smtClean="0"/>
              <a:t> (</a:t>
            </a:r>
            <a:r>
              <a:rPr lang="es-ES" sz="2200" b="1" dirty="0" smtClean="0"/>
              <a:t>código-hora, código-aula</a:t>
            </a:r>
            <a:r>
              <a:rPr lang="es-ES" sz="2200" dirty="0" smtClean="0"/>
              <a:t>, </a:t>
            </a:r>
            <a:r>
              <a:rPr lang="es-ES" sz="2200" dirty="0" err="1" smtClean="0"/>
              <a:t>asig</a:t>
            </a:r>
            <a:r>
              <a:rPr lang="es-ES" sz="2200" dirty="0" smtClean="0"/>
              <a:t>, duración)</a:t>
            </a:r>
            <a:br>
              <a:rPr lang="es-ES" sz="2200" dirty="0" smtClean="0"/>
            </a:br>
            <a:r>
              <a:rPr lang="es-ES" sz="2200" dirty="0" smtClean="0"/>
              <a:t>  </a:t>
            </a:r>
            <a:r>
              <a:rPr lang="es-ES" sz="2200" dirty="0" smtClean="0"/>
              <a:t>{</a:t>
            </a:r>
            <a:r>
              <a:rPr lang="es-ES" sz="2200" dirty="0" smtClean="0"/>
              <a:t>código-hora} referencia HORA-SEMANAL,</a:t>
            </a:r>
            <a:br>
              <a:rPr lang="es-ES" sz="2200" dirty="0" smtClean="0"/>
            </a:br>
            <a:r>
              <a:rPr lang="es-ES" sz="2200" dirty="0" smtClean="0"/>
              <a:t>  {código-aula} referencia AULA</a:t>
            </a:r>
            <a:br>
              <a:rPr lang="es-ES" sz="2200" dirty="0" smtClean="0"/>
            </a:br>
            <a:r>
              <a:rPr lang="es-ES" sz="2200" dirty="0" smtClean="0"/>
              <a:t>  y {</a:t>
            </a:r>
            <a:r>
              <a:rPr lang="es-ES" sz="2200" dirty="0" err="1" smtClean="0"/>
              <a:t>asig</a:t>
            </a:r>
            <a:r>
              <a:rPr lang="es-ES" sz="2200" dirty="0" smtClean="0"/>
              <a:t>} referencia ASIGNATURA</a:t>
            </a:r>
            <a:endParaRPr lang="es-ES" sz="2200" dirty="0"/>
          </a:p>
        </p:txBody>
      </p:sp>
      <p:sp>
        <p:nvSpPr>
          <p:cNvPr id="13" name="12 Rectángulo"/>
          <p:cNvSpPr/>
          <p:nvPr/>
        </p:nvSpPr>
        <p:spPr>
          <a:xfrm>
            <a:off x="662152" y="4384028"/>
            <a:ext cx="488731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dirty="0" smtClean="0"/>
              <a:t>La nueva tabla tiene todas las PK de las </a:t>
            </a:r>
          </a:p>
          <a:p>
            <a:r>
              <a:rPr lang="es-ES" dirty="0" smtClean="0"/>
              <a:t>Entidades relacionadas, pero la PK propia de la tabla sólo es la combinación de la entidad con </a:t>
            </a:r>
            <a:r>
              <a:rPr lang="es-ES" dirty="0" err="1" smtClean="0"/>
              <a:t>cardinalidad</a:t>
            </a:r>
            <a:r>
              <a:rPr lang="es-ES" dirty="0" smtClean="0"/>
              <a:t> N y cualquiera de las otras dos</a:t>
            </a:r>
          </a:p>
          <a:p>
            <a:r>
              <a:rPr lang="es-ES" dirty="0" smtClean="0"/>
              <a:t>(En este caso </a:t>
            </a:r>
            <a:r>
              <a:rPr lang="es-ES" dirty="0" err="1" smtClean="0"/>
              <a:t>código_aula</a:t>
            </a:r>
            <a:r>
              <a:rPr lang="es-ES" dirty="0" smtClean="0"/>
              <a:t>)</a:t>
            </a:r>
            <a:endParaRPr lang="es-ES"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dirty="0" smtClean="0"/>
              <a:t>Transformación </a:t>
            </a:r>
            <a:r>
              <a:rPr lang="es-ES" sz="3600" dirty="0" smtClean="0"/>
              <a:t>relación </a:t>
            </a:r>
            <a:r>
              <a:rPr lang="es-ES" sz="3600" dirty="0" smtClean="0"/>
              <a:t>ternaria </a:t>
            </a:r>
            <a:r>
              <a:rPr lang="es-ES" sz="3600" dirty="0" smtClean="0"/>
              <a:t>1</a:t>
            </a:r>
            <a:r>
              <a:rPr lang="es-ES" sz="3600" dirty="0" smtClean="0"/>
              <a:t>:1:N</a:t>
            </a:r>
            <a:endParaRPr lang="es-ES" sz="3600"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5612525" y="1497724"/>
            <a:ext cx="5155324" cy="415498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s-ES" sz="2400" dirty="0" smtClean="0"/>
              <a:t>Se crea una nueva tabla para la </a:t>
            </a:r>
            <a:r>
              <a:rPr lang="es-ES" sz="2400" dirty="0" smtClean="0"/>
              <a:t>relación </a:t>
            </a:r>
            <a:r>
              <a:rPr lang="es-ES" sz="2400" dirty="0" smtClean="0"/>
              <a:t>que tiene </a:t>
            </a:r>
            <a:r>
              <a:rPr lang="es-ES" sz="2400" dirty="0" smtClean="0"/>
              <a:t>como </a:t>
            </a:r>
            <a:r>
              <a:rPr lang="es-ES" sz="2400" dirty="0" smtClean="0"/>
              <a:t>PK todos </a:t>
            </a:r>
            <a:r>
              <a:rPr lang="es-ES" sz="2400" dirty="0" smtClean="0"/>
              <a:t>los atributos que forman las claves primarias de las dos entidades de los lados de la interrelación </a:t>
            </a:r>
            <a:r>
              <a:rPr lang="es-ES" sz="2400" dirty="0" smtClean="0"/>
              <a:t>con </a:t>
            </a:r>
            <a:r>
              <a:rPr lang="es-ES" sz="2400" dirty="0" err="1" smtClean="0"/>
              <a:t>cardinalidad</a:t>
            </a:r>
            <a:r>
              <a:rPr lang="es-ES" sz="2400" dirty="0" smtClean="0"/>
              <a:t> M y N.</a:t>
            </a:r>
          </a:p>
          <a:p>
            <a:pPr algn="just"/>
            <a:r>
              <a:rPr lang="es-ES" sz="2400" dirty="0" smtClean="0"/>
              <a:t>Al igual que en los casos anteriores, debe también incluirse en la nueva tabla la PK de </a:t>
            </a:r>
            <a:r>
              <a:rPr lang="es-ES" sz="2400" dirty="0" err="1" smtClean="0"/>
              <a:t>cardinalidad</a:t>
            </a:r>
            <a:r>
              <a:rPr lang="es-ES" sz="2400" dirty="0" smtClean="0"/>
              <a:t> 1, aunque no forme parte de la clave primaria de esta nueva tabla.</a:t>
            </a:r>
            <a:endParaRPr lang="es-ES" sz="2400" dirty="0"/>
          </a:p>
        </p:txBody>
      </p:sp>
      <p:pic>
        <p:nvPicPr>
          <p:cNvPr id="4098" name="Picture 2"/>
          <p:cNvPicPr>
            <a:picLocks noChangeAspect="1" noChangeArrowheads="1"/>
          </p:cNvPicPr>
          <p:nvPr/>
        </p:nvPicPr>
        <p:blipFill>
          <a:blip r:embed="rId3"/>
          <a:srcRect/>
          <a:stretch>
            <a:fillRect/>
          </a:stretch>
        </p:blipFill>
        <p:spPr bwMode="auto">
          <a:xfrm>
            <a:off x="735066" y="1253687"/>
            <a:ext cx="3458561" cy="3121688"/>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INTRODUCCIÓN</a:t>
            </a:r>
            <a:endParaRPr lang="es-ES" sz="3600" b="1" dirty="0"/>
          </a:p>
        </p:txBody>
      </p:sp>
      <p:sp>
        <p:nvSpPr>
          <p:cNvPr id="3" name="Marcador de contenido 2">
            <a:extLst>
              <a:ext uri="{FF2B5EF4-FFF2-40B4-BE49-F238E27FC236}">
                <a16:creationId xmlns="" xmlns:a16="http://schemas.microsoft.com/office/drawing/2014/main" id="{2FCC13EE-AD86-41CC-AB1E-9E7238C75DA8}"/>
              </a:ext>
            </a:extLst>
          </p:cNvPr>
          <p:cNvSpPr>
            <a:spLocks noGrp="1"/>
          </p:cNvSpPr>
          <p:nvPr>
            <p:ph idx="1"/>
          </p:nvPr>
        </p:nvSpPr>
        <p:spPr>
          <a:xfrm>
            <a:off x="838200" y="1178644"/>
            <a:ext cx="10515600" cy="5237922"/>
          </a:xfrm>
        </p:spPr>
        <p:txBody>
          <a:bodyPr vert="horz" lIns="91440" tIns="45720" rIns="91440" bIns="45720" rtlCol="0" anchor="t">
            <a:noAutofit/>
          </a:bodyPr>
          <a:lstStyle/>
          <a:p>
            <a:pPr marL="0" indent="0" algn="just">
              <a:lnSpc>
                <a:spcPct val="100000"/>
              </a:lnSpc>
              <a:buNone/>
            </a:pPr>
            <a:r>
              <a:rPr lang="es-ES" sz="2400" dirty="0" smtClean="0"/>
              <a:t>Una </a:t>
            </a:r>
            <a:r>
              <a:rPr lang="es-ES" sz="2400" b="1" dirty="0" smtClean="0">
                <a:solidFill>
                  <a:srgbClr val="FF0000"/>
                </a:solidFill>
              </a:rPr>
              <a:t>base de datos relacional</a:t>
            </a:r>
            <a:r>
              <a:rPr lang="es-ES" sz="2400" dirty="0" smtClean="0"/>
              <a:t> es un conjunto de una o más relaciones estructuradas en </a:t>
            </a:r>
            <a:r>
              <a:rPr lang="es-ES" sz="2400" dirty="0" err="1" smtClean="0"/>
              <a:t>tuplas</a:t>
            </a:r>
            <a:r>
              <a:rPr lang="es-ES" sz="2400" dirty="0" smtClean="0"/>
              <a:t> (que son las filas o registros) que se vinculan entre sí por un campo en común (un elemento de la </a:t>
            </a:r>
            <a:r>
              <a:rPr lang="es-ES" sz="2400" dirty="0" err="1" smtClean="0"/>
              <a:t>tupla</a:t>
            </a:r>
            <a:r>
              <a:rPr lang="es-ES" sz="2400" dirty="0" smtClean="0"/>
              <a:t>). En la práctica lo entendemos mejor si pensamos en una relación como una tabla con filas (registros) y columnas (campos).</a:t>
            </a:r>
          </a:p>
          <a:p>
            <a:pPr marL="0" indent="0" algn="just">
              <a:lnSpc>
                <a:spcPct val="100000"/>
              </a:lnSpc>
              <a:buNone/>
            </a:pPr>
            <a:r>
              <a:rPr lang="es-ES" sz="2200" dirty="0" smtClean="0">
                <a:latin typeface="+mj-lt"/>
                <a:cs typeface="Calibri" panose="020F0502020204030204"/>
              </a:rPr>
              <a:t>Un </a:t>
            </a:r>
            <a:r>
              <a:rPr lang="es-ES" sz="2200" b="1" dirty="0" smtClean="0">
                <a:solidFill>
                  <a:srgbClr val="00B050"/>
                </a:solidFill>
                <a:latin typeface="+mj-lt"/>
                <a:cs typeface="Calibri" panose="020F0502020204030204"/>
              </a:rPr>
              <a:t>SGBD relacional</a:t>
            </a:r>
            <a:r>
              <a:rPr lang="es-ES" sz="2200" dirty="0" smtClean="0">
                <a:solidFill>
                  <a:srgbClr val="00B050"/>
                </a:solidFill>
                <a:latin typeface="+mj-lt"/>
                <a:cs typeface="Calibri" panose="020F0502020204030204"/>
              </a:rPr>
              <a:t> </a:t>
            </a:r>
            <a:r>
              <a:rPr lang="es-ES" sz="2200" dirty="0" smtClean="0">
                <a:latin typeface="+mj-lt"/>
                <a:cs typeface="Calibri" panose="020F0502020204030204"/>
              </a:rPr>
              <a:t>gestiona bases de datos construidas bajo estos principios.</a:t>
            </a:r>
          </a:p>
          <a:p>
            <a:pPr marL="0" indent="0" algn="just">
              <a:lnSpc>
                <a:spcPct val="100000"/>
              </a:lnSpc>
              <a:buNone/>
            </a:pPr>
            <a:r>
              <a:rPr lang="es-ES" sz="2200" dirty="0" smtClean="0">
                <a:latin typeface="+mj-lt"/>
                <a:cs typeface="Calibri" panose="020F0502020204030204"/>
              </a:rPr>
              <a:t>Una vez que hemos diseñado nuestro modelo E-R, debemos transformarlo al modelo relacional el cual es interpretable por los SGBD relacionales.  Para ello haremos una serie de consideraciones y se tendrán en cuenta algunos conceptos.</a:t>
            </a: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b="1" dirty="0" smtClean="0"/>
              <a:t>         Generalización y Especialización (Relaciones ISA)</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557047" y="1198374"/>
            <a:ext cx="11172497" cy="5170646"/>
          </a:xfrm>
          <a:prstGeom prst="rect">
            <a:avLst/>
          </a:prstGeom>
        </p:spPr>
        <p:txBody>
          <a:bodyPr wrap="square">
            <a:spAutoFit/>
          </a:bodyPr>
          <a:lstStyle/>
          <a:p>
            <a:pPr algn="just">
              <a:buBlip>
                <a:blip r:embed="rId3"/>
              </a:buBlip>
            </a:pPr>
            <a:r>
              <a:rPr lang="es-ES" sz="2200" dirty="0" smtClean="0"/>
              <a:t>Existen varias soluciones para realizar el paso a tablas de una especialización. La solución que se elija en cada caso dependerá del tipo de especialización que estemos resolviendo: </a:t>
            </a:r>
            <a:r>
              <a:rPr lang="es-ES" sz="2200" b="1" dirty="0" smtClean="0"/>
              <a:t>total, parcial, inclusiva o exclusiva</a:t>
            </a:r>
            <a:r>
              <a:rPr lang="es-ES" sz="2200" dirty="0" smtClean="0"/>
              <a:t>.</a:t>
            </a:r>
          </a:p>
          <a:p>
            <a:pPr algn="just"/>
            <a:endParaRPr lang="es-ES" sz="2200" dirty="0" smtClean="0"/>
          </a:p>
          <a:p>
            <a:pPr algn="just">
              <a:buBlip>
                <a:blip r:embed="rId3"/>
              </a:buBlip>
            </a:pPr>
            <a:r>
              <a:rPr lang="es-ES" sz="2200" dirty="0" smtClean="0"/>
              <a:t>Las 3 soluciones posibles que podemos aplicar son las siguientes:</a:t>
            </a:r>
          </a:p>
          <a:p>
            <a:pPr algn="just"/>
            <a:endParaRPr lang="es-ES" sz="2200" dirty="0" smtClean="0"/>
          </a:p>
          <a:p>
            <a:pPr lvl="1" algn="just">
              <a:buBlip>
                <a:blip r:embed="rId4"/>
              </a:buBlip>
            </a:pPr>
            <a:r>
              <a:rPr lang="es-ES" sz="2200" dirty="0" smtClean="0"/>
              <a:t> Crear una tabla para cada una de las entidades, tanto para la superclase como las subclases. En este caso las subclases tendrían que guardar la clave de la primaria de la superclase.</a:t>
            </a:r>
          </a:p>
          <a:p>
            <a:pPr lvl="1" algn="just"/>
            <a:endParaRPr lang="es-ES" sz="2200" dirty="0" smtClean="0"/>
          </a:p>
          <a:p>
            <a:pPr lvl="1" algn="just">
              <a:buBlip>
                <a:blip r:embed="rId4"/>
              </a:buBlip>
            </a:pPr>
            <a:r>
              <a:rPr lang="es-ES" sz="2200" dirty="0" smtClean="0"/>
              <a:t> Crear una tabla sólo para las subclases. En este caso los atributos de la superclase habría que guardarlos en cada una de las subclases.</a:t>
            </a:r>
          </a:p>
          <a:p>
            <a:pPr lvl="1" algn="just"/>
            <a:endParaRPr lang="es-ES" sz="2200" dirty="0" smtClean="0"/>
          </a:p>
          <a:p>
            <a:pPr lvl="1" algn="just">
              <a:buBlip>
                <a:blip r:embed="rId4"/>
              </a:buBlip>
            </a:pPr>
            <a:r>
              <a:rPr lang="es-ES" sz="2200" dirty="0" smtClean="0"/>
              <a:t> Crear una única tabla para la superclase. En este caso todos los atributos de las subclases se guardarían en la superclase.</a:t>
            </a:r>
            <a:endParaRPr lang="es-ES" sz="22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RESTRICCIONES SEMÁNTICAS</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1785104"/>
          </a:xfrm>
          <a:prstGeom prst="rect">
            <a:avLst/>
          </a:prstGeom>
          <a:ln w="28575"/>
        </p:spPr>
        <p:style>
          <a:lnRef idx="2">
            <a:schemeClr val="accent6"/>
          </a:lnRef>
          <a:fillRef idx="1">
            <a:schemeClr val="lt1"/>
          </a:fillRef>
          <a:effectRef idx="0">
            <a:schemeClr val="accent6"/>
          </a:effectRef>
          <a:fontRef idx="minor">
            <a:schemeClr val="dk1"/>
          </a:fontRef>
        </p:style>
        <p:txBody>
          <a:bodyPr wrap="square">
            <a:spAutoFit/>
          </a:bodyPr>
          <a:lstStyle/>
          <a:p>
            <a:r>
              <a:rPr lang="es-ES" sz="2200" b="1" dirty="0" smtClean="0"/>
              <a:t>RESTRICCIÓN DE CLAVE PRINCIPAL (PRIMARY KEY : PK)</a:t>
            </a:r>
          </a:p>
          <a:p>
            <a:pPr algn="just"/>
            <a:r>
              <a:rPr lang="es-ES" sz="2200" dirty="0" smtClean="0"/>
              <a:t>Esta restricción (además de marcar los datos identificativos de una tabla) prohíbe que las columnas que forman la clave primaria puedan contener valores repetidos en distintas filas o que queden vacías (nulos) en alguna fila. Es decir, el contenido de las claves primarias es único y distinto de nulo.</a:t>
            </a:r>
            <a:endParaRPr lang="es-ES" sz="2200" dirty="0"/>
          </a:p>
        </p:txBody>
      </p:sp>
      <p:sp>
        <p:nvSpPr>
          <p:cNvPr id="9" name="8 Rectángulo"/>
          <p:cNvSpPr/>
          <p:nvPr/>
        </p:nvSpPr>
        <p:spPr>
          <a:xfrm>
            <a:off x="522988" y="3302141"/>
            <a:ext cx="11295893" cy="3385542"/>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r>
              <a:rPr lang="es-ES" sz="2200" b="1" dirty="0" smtClean="0"/>
              <a:t>RESTRICCIÓN UNIQUE</a:t>
            </a:r>
          </a:p>
          <a:p>
            <a:pPr algn="just"/>
            <a:r>
              <a:rPr lang="es-ES" sz="2400" dirty="0" smtClean="0"/>
              <a:t>Impide que los valores de los campos marcados como UNIQUE, puedan repetirse en distintas filas. Es decir, en esa columna los valores deben ser distintos para cada fila. Además se permite un solo valor NULL. No es necesario marcar como UNIQUE un campo que sea PK ya que inherentemente, una PK es UNIQUE.</a:t>
            </a:r>
          </a:p>
          <a:p>
            <a:pPr algn="just"/>
            <a:r>
              <a:rPr lang="es-ES" sz="2400" dirty="0" smtClean="0"/>
              <a:t>Si tenemos una columna donde ya hemos insertado valores duplicados y queremos modificarlo añadiendo la restricción UNIQUE, el SGBD indicará un error y no aplicará tal modificación.</a:t>
            </a:r>
            <a:endParaRPr lang="es-ES" sz="22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RESTRICCIONES SEMÁNTICAS</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1107996"/>
          </a:xfrm>
          <a:prstGeom prst="rect">
            <a:avLst/>
          </a:prstGeom>
          <a:ln w="28575"/>
        </p:spPr>
        <p:style>
          <a:lnRef idx="2">
            <a:schemeClr val="accent6"/>
          </a:lnRef>
          <a:fillRef idx="1">
            <a:schemeClr val="lt1"/>
          </a:fillRef>
          <a:effectRef idx="0">
            <a:schemeClr val="accent6"/>
          </a:effectRef>
          <a:fontRef idx="minor">
            <a:schemeClr val="dk1"/>
          </a:fontRef>
        </p:style>
        <p:txBody>
          <a:bodyPr wrap="square">
            <a:spAutoFit/>
          </a:bodyPr>
          <a:lstStyle/>
          <a:p>
            <a:r>
              <a:rPr lang="es-ES" sz="2200" b="1" dirty="0" smtClean="0"/>
              <a:t>OBLIGATORIEDAD: NOT NULL</a:t>
            </a:r>
          </a:p>
          <a:p>
            <a:endParaRPr lang="es-ES" sz="2200" b="1" dirty="0" smtClean="0"/>
          </a:p>
          <a:p>
            <a:pPr algn="just"/>
            <a:r>
              <a:rPr lang="es-ES" sz="2200" dirty="0" smtClean="0"/>
              <a:t>Esta restricción prohíbe que el campo macado quede vacío sin ningún valor.</a:t>
            </a:r>
            <a:endParaRPr lang="es-ES" sz="2200" dirty="0"/>
          </a:p>
        </p:txBody>
      </p:sp>
      <p:sp>
        <p:nvSpPr>
          <p:cNvPr id="9" name="8 Rectángulo"/>
          <p:cNvSpPr/>
          <p:nvPr/>
        </p:nvSpPr>
        <p:spPr>
          <a:xfrm>
            <a:off x="507222" y="2813410"/>
            <a:ext cx="11295893" cy="2985433"/>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r>
              <a:rPr lang="es-ES" sz="2200" b="1" dirty="0" smtClean="0"/>
              <a:t>INTEGRIDAD REFERENCIAL: FOREING KEY (FK)</a:t>
            </a:r>
          </a:p>
          <a:p>
            <a:endParaRPr lang="es-ES" sz="2200" b="1" dirty="0" smtClean="0"/>
          </a:p>
          <a:p>
            <a:pPr algn="just"/>
            <a:r>
              <a:rPr lang="es-ES" sz="2400" dirty="0" smtClean="0"/>
              <a:t>Las claves externas o secundarias es el mecanismo del modelo relacional para poder asociar datos de diferentes tablas.</a:t>
            </a:r>
          </a:p>
          <a:p>
            <a:pPr algn="just"/>
            <a:r>
              <a:rPr lang="es-ES" sz="2400" dirty="0" smtClean="0"/>
              <a:t>Implica que las columnas marcadas como FK no puedan contener valores que no se puedan relacionar con el campo asociado de la tabla que relacionan; aunque si pueden contener valores nulos (a no ser que el campo referenciado sea PK).</a:t>
            </a:r>
            <a:endParaRPr lang="es-ES" sz="2200" b="1" dirty="0" smtClean="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RESTRICCIONES SEMÁNTICAS</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4985980"/>
          </a:xfrm>
          <a:prstGeom prst="rect">
            <a:avLst/>
          </a:prstGeom>
          <a:solidFill>
            <a:srgbClr val="CCECFF"/>
          </a:solidFill>
          <a:ln w="28575">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s-ES" sz="2200" b="1" dirty="0" smtClean="0"/>
              <a:t>POLÍTICAS DE ACTUALIZACIÓN Y ELIMINACIÓN</a:t>
            </a:r>
          </a:p>
          <a:p>
            <a:endParaRPr lang="es-ES" sz="2200" b="1" dirty="0" smtClean="0"/>
          </a:p>
          <a:p>
            <a:pPr algn="just">
              <a:lnSpc>
                <a:spcPct val="150000"/>
              </a:lnSpc>
            </a:pPr>
            <a:r>
              <a:rPr lang="es-ES" sz="2400" dirty="0" smtClean="0"/>
              <a:t>La restricción de integridad referencial causa problemas en las operaciones de borrado y modificación de registros, ya que si se ejecutan esas operaciones sobre la tabla principal quedarán filas en la tabla secundaria con el campo FK haciendo referencia a un valor que ya no existe, y eso la propia restricción no lo permite.</a:t>
            </a:r>
          </a:p>
          <a:p>
            <a:pPr algn="just">
              <a:lnSpc>
                <a:spcPct val="150000"/>
              </a:lnSpc>
            </a:pPr>
            <a:r>
              <a:rPr lang="es-ES" sz="2400" dirty="0" smtClean="0"/>
              <a:t>Para solventar esta situación se utilizan </a:t>
            </a:r>
            <a:r>
              <a:rPr lang="es-ES" sz="2400" b="1" dirty="0" smtClean="0"/>
              <a:t>políticas</a:t>
            </a:r>
            <a:r>
              <a:rPr lang="es-ES" sz="2400" dirty="0" smtClean="0"/>
              <a:t> especiales al crear la restricción ene l campo FK.</a:t>
            </a:r>
          </a:p>
          <a:p>
            <a:pPr algn="just"/>
            <a:endParaRPr lang="es-ES" sz="22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RESTRICCIONES SEMÁNTICAS</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446276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r>
              <a:rPr lang="es-ES" sz="2200" b="1" dirty="0" smtClean="0"/>
              <a:t>POLÍTICAS DE ACTUALIZACIÓN Y ELIMINACIÓN</a:t>
            </a:r>
          </a:p>
          <a:p>
            <a:endParaRPr lang="es-ES" sz="2200" b="1" dirty="0" smtClean="0"/>
          </a:p>
          <a:p>
            <a:pPr algn="just">
              <a:buBlip>
                <a:blip r:embed="rId3"/>
              </a:buBlip>
            </a:pPr>
            <a:r>
              <a:rPr lang="es-ES" sz="2400" b="1" dirty="0" smtClean="0"/>
              <a:t> Prohibir la operación</a:t>
            </a:r>
            <a:r>
              <a:rPr lang="es-ES" sz="2400" dirty="0" smtClean="0"/>
              <a:t> (</a:t>
            </a:r>
            <a:r>
              <a:rPr lang="es-ES" sz="2400" i="1" dirty="0" smtClean="0">
                <a:solidFill>
                  <a:srgbClr val="FF0000"/>
                </a:solidFill>
              </a:rPr>
              <a:t>NO ACTION</a:t>
            </a:r>
            <a:r>
              <a:rPr lang="es-ES" sz="2400" i="1" dirty="0" smtClean="0"/>
              <a:t>)</a:t>
            </a:r>
            <a:r>
              <a:rPr lang="es-ES" sz="2400" dirty="0" smtClean="0"/>
              <a:t>. Esto no permitiría hacer en las claves principales ninguna operación si hay claves secundarias relacionadas con ellas. Suele ser la opción por defecto. Es muy rígida.</a:t>
            </a:r>
            <a:r>
              <a:rPr lang="es-ES" sz="2400" b="1" dirty="0" smtClean="0"/>
              <a:t> </a:t>
            </a:r>
          </a:p>
          <a:p>
            <a:pPr algn="just"/>
            <a:endParaRPr lang="es-ES" sz="2400" b="1" dirty="0" smtClean="0"/>
          </a:p>
          <a:p>
            <a:pPr algn="just">
              <a:buBlip>
                <a:blip r:embed="rId3"/>
              </a:buBlip>
            </a:pPr>
            <a:r>
              <a:rPr lang="es-ES" sz="2400" b="1" dirty="0" smtClean="0"/>
              <a:t>Transmitir la operación en cascada </a:t>
            </a:r>
            <a:r>
              <a:rPr lang="es-ES" sz="2400" i="1" dirty="0" smtClean="0"/>
              <a:t>(</a:t>
            </a:r>
            <a:r>
              <a:rPr lang="es-ES" sz="2400" i="1" dirty="0" smtClean="0">
                <a:solidFill>
                  <a:srgbClr val="FF0000"/>
                </a:solidFill>
              </a:rPr>
              <a:t>CASCADE</a:t>
            </a:r>
            <a:r>
              <a:rPr lang="es-ES" sz="2400" dirty="0" smtClean="0"/>
              <a:t>). Es decir si se modifica o borra un registro, también se modificarán o borrarán los registros relacionados con él.</a:t>
            </a:r>
          </a:p>
          <a:p>
            <a:pPr algn="just">
              <a:buBlip>
                <a:blip r:embed="rId3"/>
              </a:buBlip>
            </a:pPr>
            <a:endParaRPr lang="es-ES" sz="2400" dirty="0" smtClean="0"/>
          </a:p>
          <a:p>
            <a:pPr algn="just">
              <a:buBlip>
                <a:blip r:embed="rId3"/>
              </a:buBlip>
            </a:pPr>
            <a:r>
              <a:rPr lang="es-ES" sz="2400" b="1" dirty="0" smtClean="0"/>
              <a:t>Colocar nulos </a:t>
            </a:r>
            <a:r>
              <a:rPr lang="es-ES" sz="2400" i="1" dirty="0" smtClean="0"/>
              <a:t>(</a:t>
            </a:r>
            <a:r>
              <a:rPr lang="es-ES" sz="2400" i="1" dirty="0" smtClean="0">
                <a:solidFill>
                  <a:srgbClr val="FF0000"/>
                </a:solidFill>
              </a:rPr>
              <a:t>SET NULL</a:t>
            </a:r>
            <a:r>
              <a:rPr lang="es-ES" sz="2400" dirty="0" smtClean="0"/>
              <a:t>). Si modificamos o borramos un registro, los registros relacionados se marcarán como nulo. </a:t>
            </a:r>
            <a:endParaRPr lang="es-ES" sz="22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RESTRICCIONES SEMÁNTICAS</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187743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r>
              <a:rPr lang="es-ES" sz="2200" b="1" dirty="0" smtClean="0"/>
              <a:t>POLÍTICAS DE ACTUALIZACIÓN Y ELIMINACIÓN</a:t>
            </a:r>
          </a:p>
          <a:p>
            <a:endParaRPr lang="es-ES" sz="2200" b="1" dirty="0" smtClean="0"/>
          </a:p>
          <a:p>
            <a:pPr algn="just">
              <a:buBlip>
                <a:blip r:embed="rId3"/>
              </a:buBlip>
            </a:pPr>
            <a:r>
              <a:rPr lang="es-ES" sz="2400" b="1" dirty="0" smtClean="0"/>
              <a:t>Usar el valor por defecto </a:t>
            </a:r>
            <a:r>
              <a:rPr lang="es-ES" sz="2400" i="1" dirty="0" smtClean="0"/>
              <a:t>(</a:t>
            </a:r>
            <a:r>
              <a:rPr lang="es-ES" sz="2400" i="1" dirty="0" smtClean="0">
                <a:solidFill>
                  <a:srgbClr val="FF0000"/>
                </a:solidFill>
              </a:rPr>
              <a:t>DEFAULT</a:t>
            </a:r>
            <a:r>
              <a:rPr lang="es-ES" sz="2400" i="1" dirty="0" smtClean="0"/>
              <a:t>).</a:t>
            </a:r>
            <a:r>
              <a:rPr lang="es-ES" sz="2400" dirty="0" smtClean="0"/>
              <a:t> Se coloca un valor por defecto en las claves externas relacionadas cuando se borre o modifique la clave principal relacionada. Este valor por defecto se indica al crear la tabla (opción </a:t>
            </a:r>
            <a:r>
              <a:rPr lang="es-ES" sz="2400" b="1" dirty="0" smtClean="0"/>
              <a:t>default</a:t>
            </a:r>
            <a:r>
              <a:rPr lang="es-ES" sz="2400" dirty="0" smtClean="0"/>
              <a:t>).</a:t>
            </a:r>
            <a:endParaRPr lang="es-ES" sz="2400" dirty="0"/>
          </a:p>
        </p:txBody>
      </p:sp>
      <p:sp>
        <p:nvSpPr>
          <p:cNvPr id="5" name="4 Rectángulo"/>
          <p:cNvSpPr/>
          <p:nvPr/>
        </p:nvSpPr>
        <p:spPr>
          <a:xfrm>
            <a:off x="667406" y="3453862"/>
            <a:ext cx="11140965" cy="212365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es-ES" sz="2200" dirty="0" smtClean="0"/>
              <a:t>No todas las bases de datos admiten todas estas posibles políticas a aplicar en operaciones de actualizar o eliminar. Además, podemos </a:t>
            </a:r>
            <a:r>
              <a:rPr lang="es-ES" sz="2200" b="1" dirty="0" smtClean="0"/>
              <a:t>indicar una política al actualizar y otra al eliminar</a:t>
            </a:r>
            <a:r>
              <a:rPr lang="es-ES" sz="2200" dirty="0" smtClean="0"/>
              <a:t>. Es decir podremos, por ejemplo, indicar nulos ante cambios en las claves principales y actuar en cascada ante eliminaciones en las claves.</a:t>
            </a:r>
            <a:endParaRPr lang="es-ES" sz="22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RESTRICCIONES SEMÁNTICAS</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4985980"/>
          </a:xfrm>
          <a:prstGeom prst="rect">
            <a:avLst/>
          </a:prstGeom>
          <a:ln w="28575"/>
        </p:spPr>
        <p:style>
          <a:lnRef idx="2">
            <a:schemeClr val="accent6"/>
          </a:lnRef>
          <a:fillRef idx="1">
            <a:schemeClr val="lt1"/>
          </a:fillRef>
          <a:effectRef idx="0">
            <a:schemeClr val="accent6"/>
          </a:effectRef>
          <a:fontRef idx="minor">
            <a:schemeClr val="dk1"/>
          </a:fontRef>
        </p:style>
        <p:txBody>
          <a:bodyPr wrap="square">
            <a:spAutoFit/>
          </a:bodyPr>
          <a:lstStyle/>
          <a:p>
            <a:r>
              <a:rPr lang="es-ES" sz="2200" b="1" dirty="0" smtClean="0"/>
              <a:t>REGLA DE VALIDACIÓN (CHECK)</a:t>
            </a:r>
          </a:p>
          <a:p>
            <a:endParaRPr lang="es-ES" sz="2200" b="1" dirty="0" smtClean="0"/>
          </a:p>
          <a:p>
            <a:pPr algn="just">
              <a:lnSpc>
                <a:spcPct val="150000"/>
              </a:lnSpc>
            </a:pPr>
            <a:r>
              <a:rPr lang="es-ES" sz="2400" dirty="0" smtClean="0"/>
              <a:t>Es una restricción que impone una condición lógica que deberá de cumplir una o más columnas cuando se la añadan o modifiquen los datos. Por ejemplo, podríamos restringir la columna llamada </a:t>
            </a:r>
            <a:r>
              <a:rPr lang="es-ES" sz="2400" i="1" dirty="0" smtClean="0"/>
              <a:t>sueldo </a:t>
            </a:r>
            <a:r>
              <a:rPr lang="es-ES" sz="2400" dirty="0" smtClean="0"/>
              <a:t>para que siempre acepte valores mayores de </a:t>
            </a:r>
            <a:r>
              <a:rPr lang="es-ES" sz="2400" i="1" dirty="0" smtClean="0"/>
              <a:t>1000</a:t>
            </a:r>
            <a:r>
              <a:rPr lang="es-ES" sz="2400" dirty="0" smtClean="0"/>
              <a:t>; no se permitiría entonces indicar sueldos menores de 1000 en dicha columna.</a:t>
            </a:r>
          </a:p>
          <a:p>
            <a:pPr algn="just">
              <a:lnSpc>
                <a:spcPct val="150000"/>
              </a:lnSpc>
            </a:pPr>
            <a:r>
              <a:rPr lang="es-ES" sz="2400" dirty="0" smtClean="0"/>
              <a:t>A veces las reglas implican a varias columnas, como por ejemplo que la </a:t>
            </a:r>
            <a:r>
              <a:rPr lang="es-ES" sz="2400" i="1" dirty="0" smtClean="0"/>
              <a:t>fecha de inicio </a:t>
            </a:r>
            <a:r>
              <a:rPr lang="es-ES" sz="2400" dirty="0" smtClean="0"/>
              <a:t>sea mayor que la </a:t>
            </a:r>
            <a:r>
              <a:rPr lang="es-ES" sz="2400" i="1" dirty="0" smtClean="0"/>
              <a:t>fecha final</a:t>
            </a:r>
            <a:r>
              <a:rPr lang="es-ES" sz="2400" dirty="0" smtClean="0"/>
              <a:t>.</a:t>
            </a:r>
          </a:p>
          <a:p>
            <a:endParaRPr lang="es-ES" sz="2200" b="1" dirty="0" smtClean="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RESTRICCIONES SEMÁNTICAS</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5170646"/>
          </a:xfrm>
          <a:prstGeom prst="rect">
            <a:avLst/>
          </a:prstGeom>
          <a:ln w="28575"/>
        </p:spPr>
        <p:style>
          <a:lnRef idx="2">
            <a:schemeClr val="accent4"/>
          </a:lnRef>
          <a:fillRef idx="1">
            <a:schemeClr val="lt1"/>
          </a:fillRef>
          <a:effectRef idx="0">
            <a:schemeClr val="accent4"/>
          </a:effectRef>
          <a:fontRef idx="minor">
            <a:schemeClr val="dk1"/>
          </a:fontRef>
        </p:style>
        <p:txBody>
          <a:bodyPr wrap="square">
            <a:spAutoFit/>
          </a:bodyPr>
          <a:lstStyle/>
          <a:p>
            <a:r>
              <a:rPr lang="es-ES" sz="2200" b="1" dirty="0" smtClean="0"/>
              <a:t>DISPARADORES (TRIGGERS)</a:t>
            </a:r>
          </a:p>
          <a:p>
            <a:endParaRPr lang="es-ES" sz="2200" b="1" dirty="0" smtClean="0"/>
          </a:p>
          <a:p>
            <a:pPr algn="just"/>
            <a:r>
              <a:rPr lang="es-ES" sz="2400" dirty="0" smtClean="0"/>
              <a:t>Son restricciones más complejas, presentes en sistemas avanzados de bases de datos. Se trata de código almacenado en la base de datos, cuyas instrucciones se ejecutan automáticamente cuando ocurre un determinado evento (añadir una fila, modificar filas, iniciar sesión por parte del usuario,...).</a:t>
            </a:r>
          </a:p>
          <a:p>
            <a:pPr algn="just"/>
            <a:r>
              <a:rPr lang="es-ES" sz="2400" dirty="0" smtClean="0"/>
              <a:t>Las instrucciones pueden realizar cualquier operación permitida. Por ejemplo, podemos hacer que ningún usuario pueda añadir datos de 12 de la noche a 5 de la mañana, o que no podamos añadir una cuenta bancaria si sus dígitos de control no cumplen la compleja regla que se les aplica.</a:t>
            </a:r>
          </a:p>
          <a:p>
            <a:pPr algn="just"/>
            <a:r>
              <a:rPr lang="es-ES" sz="2400" dirty="0" smtClean="0"/>
              <a:t>Los </a:t>
            </a:r>
            <a:r>
              <a:rPr lang="es-ES" sz="2400" dirty="0" err="1" smtClean="0"/>
              <a:t>triggers</a:t>
            </a:r>
            <a:r>
              <a:rPr lang="es-ES" sz="2400" dirty="0" smtClean="0"/>
              <a:t> permiten realizar restricciones muy potentes, pero son las restricciones más complejas de definir ya que implican conocimientos de programación.</a:t>
            </a:r>
          </a:p>
          <a:p>
            <a:endParaRPr lang="es-ES" sz="2200" b="1" dirty="0" smtClean="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a:off x="331076" y="5076497"/>
            <a:ext cx="5470634" cy="13243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NORMALIZACIÓN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364715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s-ES" sz="2200" dirty="0" smtClean="0">
                <a:solidFill>
                  <a:srgbClr val="FF0000"/>
                </a:solidFill>
              </a:rPr>
              <a:t>PROCESO DE SIMPLIFICACIÓN Y OPTIMIZACIÓN DE LOS DATOS SIN PERDER INFORMACIÓN</a:t>
            </a:r>
          </a:p>
          <a:p>
            <a:pPr>
              <a:lnSpc>
                <a:spcPct val="150000"/>
              </a:lnSpc>
            </a:pPr>
            <a:r>
              <a:rPr lang="es-ES" sz="2200" dirty="0" smtClean="0"/>
              <a:t>Los objetivos que se persiguen con la normalización son: </a:t>
            </a:r>
          </a:p>
          <a:p>
            <a:pPr>
              <a:lnSpc>
                <a:spcPct val="150000"/>
              </a:lnSpc>
              <a:buFontTx/>
              <a:buChar char="-"/>
            </a:pPr>
            <a:r>
              <a:rPr lang="es-ES" sz="2200" dirty="0" smtClean="0"/>
              <a:t>Emplear el menor espacio posible</a:t>
            </a:r>
          </a:p>
          <a:p>
            <a:pPr>
              <a:lnSpc>
                <a:spcPct val="150000"/>
              </a:lnSpc>
              <a:buFontTx/>
              <a:buChar char="-"/>
            </a:pPr>
            <a:r>
              <a:rPr lang="es-ES" sz="2200" dirty="0" smtClean="0"/>
              <a:t>Eliminar la redundancia a la mínima posible (redundancia = repetición de datos)</a:t>
            </a:r>
          </a:p>
          <a:p>
            <a:pPr>
              <a:lnSpc>
                <a:spcPct val="150000"/>
              </a:lnSpc>
              <a:buFontTx/>
              <a:buChar char="-"/>
            </a:pPr>
            <a:r>
              <a:rPr lang="es-ES" sz="2200" dirty="0" smtClean="0"/>
              <a:t>Eliminar errores lógicos</a:t>
            </a:r>
          </a:p>
          <a:p>
            <a:pPr>
              <a:lnSpc>
                <a:spcPct val="150000"/>
              </a:lnSpc>
              <a:buFontTx/>
              <a:buChar char="-"/>
            </a:pPr>
            <a:r>
              <a:rPr lang="es-ES" sz="2200" dirty="0" smtClean="0"/>
              <a:t>Mantener los datos ordenados</a:t>
            </a:r>
          </a:p>
          <a:p>
            <a:pPr>
              <a:buFontTx/>
              <a:buChar char="-"/>
            </a:pPr>
            <a:endParaRPr lang="es-ES" sz="2200" b="1" dirty="0" smtClean="0"/>
          </a:p>
        </p:txBody>
      </p:sp>
      <p:sp>
        <p:nvSpPr>
          <p:cNvPr id="5" name="4 Rectángulo redondeado"/>
          <p:cNvSpPr/>
          <p:nvPr/>
        </p:nvSpPr>
        <p:spPr>
          <a:xfrm>
            <a:off x="693684" y="5365531"/>
            <a:ext cx="1292772" cy="7252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smtClean="0"/>
              <a:t>1FN</a:t>
            </a:r>
            <a:endParaRPr lang="es-ES" dirty="0"/>
          </a:p>
        </p:txBody>
      </p:sp>
      <p:sp>
        <p:nvSpPr>
          <p:cNvPr id="6" name="5 Rectángulo redondeado"/>
          <p:cNvSpPr/>
          <p:nvPr/>
        </p:nvSpPr>
        <p:spPr>
          <a:xfrm>
            <a:off x="2375339" y="5365531"/>
            <a:ext cx="1292772" cy="7252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2FN</a:t>
            </a:r>
            <a:endParaRPr lang="es-ES" dirty="0"/>
          </a:p>
        </p:txBody>
      </p:sp>
      <p:sp>
        <p:nvSpPr>
          <p:cNvPr id="9" name="8 Rectángulo redondeado"/>
          <p:cNvSpPr/>
          <p:nvPr/>
        </p:nvSpPr>
        <p:spPr>
          <a:xfrm>
            <a:off x="4235670" y="5365531"/>
            <a:ext cx="1292772" cy="72521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dirty="0" smtClean="0"/>
              <a:t>3FN</a:t>
            </a:r>
            <a:endParaRPr lang="es-ES" dirty="0"/>
          </a:p>
        </p:txBody>
      </p:sp>
      <p:sp>
        <p:nvSpPr>
          <p:cNvPr id="10" name="9 Rectángulo redondeado"/>
          <p:cNvSpPr/>
          <p:nvPr/>
        </p:nvSpPr>
        <p:spPr>
          <a:xfrm>
            <a:off x="6111767" y="5365531"/>
            <a:ext cx="1292772" cy="72521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smtClean="0"/>
              <a:t>FNBC</a:t>
            </a:r>
            <a:endParaRPr lang="es-ES" dirty="0"/>
          </a:p>
        </p:txBody>
      </p:sp>
      <p:sp>
        <p:nvSpPr>
          <p:cNvPr id="11" name="10 Rectángulo redondeado"/>
          <p:cNvSpPr/>
          <p:nvPr/>
        </p:nvSpPr>
        <p:spPr>
          <a:xfrm>
            <a:off x="7956332" y="5365531"/>
            <a:ext cx="1292772" cy="7252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dirty="0" smtClean="0"/>
              <a:t>4FN</a:t>
            </a:r>
            <a:endParaRPr lang="es-ES" dirty="0"/>
          </a:p>
        </p:txBody>
      </p:sp>
      <p:sp>
        <p:nvSpPr>
          <p:cNvPr id="13" name="12 Rectángulo redondeado"/>
          <p:cNvSpPr/>
          <p:nvPr/>
        </p:nvSpPr>
        <p:spPr>
          <a:xfrm>
            <a:off x="9974318" y="5365531"/>
            <a:ext cx="1292772" cy="7252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dirty="0" smtClean="0"/>
              <a:t>5FN</a:t>
            </a:r>
            <a:endParaRPr lang="es-ES"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NORMALIZACIÓN: 1FN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520142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fontAlgn="base">
              <a:buFont typeface="Arial" pitchFamily="34" charset="0"/>
              <a:buChar char="•"/>
            </a:pPr>
            <a:r>
              <a:rPr lang="es-ES" sz="2400" b="1" dirty="0" smtClean="0"/>
              <a:t>Todos los atributos son «atómicos»</a:t>
            </a:r>
            <a:r>
              <a:rPr lang="es-ES" sz="2400" dirty="0" smtClean="0"/>
              <a:t>. No puede haber más de un valor en un campo.</a:t>
            </a:r>
          </a:p>
          <a:p>
            <a:pPr algn="just" fontAlgn="base">
              <a:buFont typeface="Arial" pitchFamily="34" charset="0"/>
              <a:buChar char="•"/>
            </a:pPr>
            <a:r>
              <a:rPr lang="es-ES" sz="2400" dirty="0" smtClean="0"/>
              <a:t>La tabla contiene una </a:t>
            </a:r>
            <a:r>
              <a:rPr lang="es-ES" sz="2400" b="1" dirty="0" smtClean="0"/>
              <a:t>PK única</a:t>
            </a:r>
            <a:r>
              <a:rPr lang="es-ES" sz="2400" dirty="0" smtClean="0"/>
              <a:t>. </a:t>
            </a:r>
          </a:p>
          <a:p>
            <a:pPr algn="just" fontAlgn="base">
              <a:buFont typeface="Arial" pitchFamily="34" charset="0"/>
              <a:buChar char="•"/>
            </a:pPr>
            <a:r>
              <a:rPr lang="es-ES" sz="2400" b="1" dirty="0" smtClean="0"/>
              <a:t>La PK no contiene atributos nulos</a:t>
            </a:r>
            <a:r>
              <a:rPr lang="es-ES" sz="2400" dirty="0" smtClean="0"/>
              <a:t>. </a:t>
            </a:r>
          </a:p>
          <a:p>
            <a:pPr algn="just" fontAlgn="base">
              <a:buFont typeface="Arial" pitchFamily="34" charset="0"/>
              <a:buChar char="•"/>
            </a:pPr>
            <a:r>
              <a:rPr lang="es-ES" sz="2400" b="1" dirty="0" smtClean="0"/>
              <a:t>No debe existir variación en el número de columnas</a:t>
            </a:r>
            <a:r>
              <a:rPr lang="es-ES" sz="2400" dirty="0" smtClean="0"/>
              <a:t>. Si algunas filas tienen 8 columnas y otras 3, pues no estamos en 1FN.</a:t>
            </a:r>
          </a:p>
          <a:p>
            <a:pPr algn="just" fontAlgn="base">
              <a:buFont typeface="Arial" pitchFamily="34" charset="0"/>
              <a:buChar char="•"/>
            </a:pPr>
            <a:r>
              <a:rPr lang="es-ES" sz="2400" b="1" dirty="0" smtClean="0"/>
              <a:t>Debe Existir una independencia del orden tanto de las filas como de las columnas</a:t>
            </a:r>
            <a:r>
              <a:rPr lang="es-ES" sz="2400" dirty="0" smtClean="0"/>
              <a:t>, es decir, si los datos cambian de orden no deben cambiar sus significados. Por ejemplo, si en la columna 1 tenemos el primer apellido y en la columna 2 tenemos el segundo, pues no estamos en 1FN. Igualmente si en la tercera fila tenemos el tercer mejor expediente y en la quinta fila el quinto, no estamos en 1FN.</a:t>
            </a:r>
          </a:p>
          <a:p>
            <a:endParaRPr lang="es-ES" sz="2200" b="1" dirty="0" smtClean="0"/>
          </a:p>
          <a:p>
            <a:endParaRPr lang="es-ES" sz="2200" b="1" dirty="0" smtClean="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Conceptos básicos</a:t>
            </a:r>
            <a:endParaRPr lang="es-ES" sz="3600" b="1" dirty="0"/>
          </a:p>
        </p:txBody>
      </p:sp>
      <p:sp>
        <p:nvSpPr>
          <p:cNvPr id="3" name="Marcador de contenido 2">
            <a:extLst>
              <a:ext uri="{FF2B5EF4-FFF2-40B4-BE49-F238E27FC236}">
                <a16:creationId xmlns="" xmlns:a16="http://schemas.microsoft.com/office/drawing/2014/main" id="{2FCC13EE-AD86-41CC-AB1E-9E7238C75DA8}"/>
              </a:ext>
            </a:extLst>
          </p:cNvPr>
          <p:cNvSpPr>
            <a:spLocks noGrp="1"/>
          </p:cNvSpPr>
          <p:nvPr>
            <p:ph idx="1"/>
          </p:nvPr>
        </p:nvSpPr>
        <p:spPr>
          <a:xfrm>
            <a:off x="838200" y="1178644"/>
            <a:ext cx="10515600" cy="5237922"/>
          </a:xfrm>
        </p:spPr>
        <p:txBody>
          <a:bodyPr vert="horz" lIns="91440" tIns="45720" rIns="91440" bIns="45720" rtlCol="0" anchor="t">
            <a:noAutofit/>
          </a:bodyPr>
          <a:lstStyle/>
          <a:p>
            <a:pPr marL="0" indent="0" algn="just">
              <a:lnSpc>
                <a:spcPct val="100000"/>
              </a:lnSpc>
              <a:buBlip>
                <a:blip r:embed="rId3"/>
              </a:buBlip>
            </a:pPr>
            <a:r>
              <a:rPr lang="es-ES" sz="2200" dirty="0" smtClean="0">
                <a:latin typeface="+mj-lt"/>
                <a:cs typeface="Calibri" panose="020F0502020204030204"/>
              </a:rPr>
              <a:t>  </a:t>
            </a:r>
            <a:r>
              <a:rPr lang="es-ES" sz="2200" dirty="0" smtClean="0">
                <a:solidFill>
                  <a:srgbClr val="0070C0"/>
                </a:solidFill>
                <a:latin typeface="+mj-lt"/>
                <a:cs typeface="Calibri" panose="020F0502020204030204"/>
              </a:rPr>
              <a:t>Grado de una tabla</a:t>
            </a:r>
            <a:r>
              <a:rPr lang="es-ES" sz="2200" dirty="0" smtClean="0">
                <a:latin typeface="+mj-lt"/>
                <a:cs typeface="Calibri" panose="020F0502020204030204"/>
              </a:rPr>
              <a:t>: Nº de campos que tiene. No tiene que ver con el grado del modelo E/R que define el nº de entidades que intervienen en una relación.</a:t>
            </a:r>
          </a:p>
          <a:p>
            <a:pPr marL="0" indent="0" algn="just">
              <a:lnSpc>
                <a:spcPct val="100000"/>
              </a:lnSpc>
              <a:buBlip>
                <a:blip r:embed="rId3"/>
              </a:buBlip>
            </a:pPr>
            <a:r>
              <a:rPr lang="es-ES" sz="2200" dirty="0" smtClean="0">
                <a:latin typeface="+mj-lt"/>
                <a:cs typeface="Calibri" panose="020F0502020204030204"/>
              </a:rPr>
              <a:t>  </a:t>
            </a:r>
            <a:r>
              <a:rPr lang="es-ES" sz="2200" dirty="0" err="1" smtClean="0">
                <a:solidFill>
                  <a:srgbClr val="0070C0"/>
                </a:solidFill>
                <a:latin typeface="+mj-lt"/>
                <a:cs typeface="Calibri" panose="020F0502020204030204"/>
              </a:rPr>
              <a:t>Cardinalidad</a:t>
            </a:r>
            <a:r>
              <a:rPr lang="es-ES" sz="2200" dirty="0" smtClean="0">
                <a:solidFill>
                  <a:srgbClr val="0070C0"/>
                </a:solidFill>
                <a:latin typeface="+mj-lt"/>
                <a:cs typeface="Calibri" panose="020F0502020204030204"/>
              </a:rPr>
              <a:t> de una tabla</a:t>
            </a:r>
            <a:r>
              <a:rPr lang="es-ES" sz="2200" dirty="0" smtClean="0">
                <a:latin typeface="+mj-lt"/>
                <a:cs typeface="Calibri" panose="020F0502020204030204"/>
              </a:rPr>
              <a:t>: Nº de filas que tiene. No tiene que ver con el conceptos de </a:t>
            </a:r>
            <a:r>
              <a:rPr lang="es-ES" sz="2200" dirty="0" err="1" smtClean="0">
                <a:latin typeface="+mj-lt"/>
                <a:cs typeface="Calibri" panose="020F0502020204030204"/>
              </a:rPr>
              <a:t>cardinalidad</a:t>
            </a:r>
            <a:r>
              <a:rPr lang="es-ES" sz="2200" dirty="0" smtClean="0">
                <a:latin typeface="+mj-lt"/>
                <a:cs typeface="Calibri" panose="020F0502020204030204"/>
              </a:rPr>
              <a:t> estudiado en el modelo E/R que definía el nº de instancias de una entidad que participaba en una relación.</a:t>
            </a:r>
          </a:p>
          <a:p>
            <a:pPr marL="0" indent="0" algn="just">
              <a:lnSpc>
                <a:spcPct val="100000"/>
              </a:lnSpc>
              <a:buBlip>
                <a:blip r:embed="rId3"/>
              </a:buBlip>
            </a:pPr>
            <a:r>
              <a:rPr lang="es-ES" sz="2200" dirty="0" smtClean="0">
                <a:latin typeface="+mj-lt"/>
                <a:cs typeface="Calibri" panose="020F0502020204030204"/>
              </a:rPr>
              <a:t>  </a:t>
            </a:r>
            <a:r>
              <a:rPr lang="es-ES" sz="2200" dirty="0" smtClean="0">
                <a:solidFill>
                  <a:srgbClr val="0070C0"/>
                </a:solidFill>
                <a:latin typeface="+mj-lt"/>
                <a:cs typeface="Calibri" panose="020F0502020204030204"/>
              </a:rPr>
              <a:t>Dominio de un campo</a:t>
            </a:r>
            <a:r>
              <a:rPr lang="es-ES" sz="2200" dirty="0" smtClean="0">
                <a:latin typeface="+mj-lt"/>
                <a:cs typeface="Calibri" panose="020F0502020204030204"/>
              </a:rPr>
              <a:t>: Conjunto de valores homogéneos y atómicos que puede tomar el campo caracterizados por un nombre.  (</a:t>
            </a:r>
            <a:r>
              <a:rPr lang="es-ES" sz="2200" i="1" dirty="0" smtClean="0">
                <a:latin typeface="+mj-lt"/>
                <a:cs typeface="Calibri" panose="020F0502020204030204"/>
              </a:rPr>
              <a:t>Atómico: que no se puede subdividir). </a:t>
            </a:r>
            <a:r>
              <a:rPr lang="es-ES" sz="2200" dirty="0" smtClean="0">
                <a:latin typeface="+mj-lt"/>
                <a:cs typeface="Calibri" panose="020F0502020204030204"/>
              </a:rPr>
              <a:t>Este dominio define el tipo de datos que toma un campo y puede ser definido por el administrador de la BD. </a:t>
            </a:r>
            <a:r>
              <a:rPr lang="es-ES" sz="2200" i="1" dirty="0" smtClean="0">
                <a:latin typeface="+mj-lt"/>
                <a:cs typeface="Calibri" panose="020F0502020204030204"/>
              </a:rPr>
              <a:t>(</a:t>
            </a:r>
            <a:r>
              <a:rPr lang="es-ES" sz="2200" i="1" dirty="0" smtClean="0">
                <a:latin typeface="+mj-lt"/>
                <a:cs typeface="Calibri" panose="020F0502020204030204"/>
                <a:hlinkClick r:id="rId4"/>
              </a:rPr>
              <a:t>Ver tabla de tipos de datos</a:t>
            </a:r>
            <a:r>
              <a:rPr lang="es-ES" sz="2200" i="1" dirty="0" smtClean="0">
                <a:latin typeface="+mj-lt"/>
                <a:cs typeface="Calibri" panose="020F0502020204030204"/>
              </a:rPr>
              <a:t>)</a:t>
            </a:r>
          </a:p>
          <a:p>
            <a:pPr marL="0" indent="0" algn="just">
              <a:lnSpc>
                <a:spcPct val="100000"/>
              </a:lnSpc>
              <a:buBlip>
                <a:blip r:embed="rId3"/>
              </a:buBlip>
            </a:pPr>
            <a:r>
              <a:rPr lang="es-ES" sz="2200" dirty="0" smtClean="0">
                <a:latin typeface="+mj-lt"/>
                <a:cs typeface="Calibri" panose="020F0502020204030204"/>
              </a:rPr>
              <a:t>  </a:t>
            </a:r>
            <a:r>
              <a:rPr lang="es-ES" sz="2200" dirty="0" smtClean="0">
                <a:solidFill>
                  <a:srgbClr val="0070C0"/>
                </a:solidFill>
                <a:latin typeface="+mj-lt"/>
                <a:cs typeface="Calibri" panose="020F0502020204030204"/>
              </a:rPr>
              <a:t>Clave o llave primaria (PK)</a:t>
            </a:r>
            <a:r>
              <a:rPr lang="es-ES" sz="2200" dirty="0" smtClean="0">
                <a:latin typeface="+mj-lt"/>
                <a:cs typeface="Calibri" panose="020F0502020204030204"/>
              </a:rPr>
              <a:t>: Conjunto </a:t>
            </a:r>
            <a:r>
              <a:rPr lang="es-ES" sz="2200" b="1" u="sng" dirty="0" smtClean="0">
                <a:latin typeface="+mj-lt"/>
                <a:cs typeface="Calibri" panose="020F0502020204030204"/>
              </a:rPr>
              <a:t>no vacío </a:t>
            </a:r>
            <a:r>
              <a:rPr lang="es-ES" sz="2200" dirty="0" smtClean="0">
                <a:latin typeface="+mj-lt"/>
                <a:cs typeface="Calibri" panose="020F0502020204030204"/>
              </a:rPr>
              <a:t>de atributos que identifican unívoca y mínimamente una fila.</a:t>
            </a:r>
          </a:p>
          <a:p>
            <a:pPr marL="0" indent="0" algn="just">
              <a:lnSpc>
                <a:spcPct val="100000"/>
              </a:lnSpc>
              <a:buBlip>
                <a:blip r:embed="rId3"/>
              </a:buBlip>
            </a:pPr>
            <a:r>
              <a:rPr lang="es-ES" sz="2200" dirty="0" smtClean="0">
                <a:latin typeface="+mj-lt"/>
                <a:cs typeface="Calibri" panose="020F0502020204030204"/>
              </a:rPr>
              <a:t>  </a:t>
            </a:r>
            <a:r>
              <a:rPr lang="es-ES" sz="2200" dirty="0" smtClean="0">
                <a:solidFill>
                  <a:srgbClr val="0070C0"/>
                </a:solidFill>
                <a:latin typeface="+mj-lt"/>
                <a:cs typeface="Calibri" panose="020F0502020204030204"/>
              </a:rPr>
              <a:t>Clave o llave foránea (FK)</a:t>
            </a:r>
            <a:r>
              <a:rPr lang="es-ES" sz="2200" dirty="0" smtClean="0">
                <a:latin typeface="+mj-lt"/>
                <a:cs typeface="Calibri" panose="020F0502020204030204"/>
              </a:rPr>
              <a:t>: Clave primaria de otra tabla con la que está relacionada y a  la que hace referencia . Pueden llamarse de distinta forma en las distintas tablas aunque se recomienda que tengan el mismo nombre.</a:t>
            </a: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NORMALIZACIÓN: 1FN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1027223" y="1112947"/>
            <a:ext cx="9852136" cy="144106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025745" y="2531844"/>
            <a:ext cx="10010117" cy="128729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977752" y="3731500"/>
            <a:ext cx="7828399" cy="2886449"/>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NORMALIZACIÓN: 1FN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536028" y="1466193"/>
            <a:ext cx="9333186" cy="1477328"/>
          </a:xfrm>
          <a:prstGeom prst="rect">
            <a:avLst/>
          </a:prstGeom>
          <a:noFill/>
        </p:spPr>
        <p:txBody>
          <a:bodyPr wrap="square" rtlCol="0">
            <a:spAutoFit/>
          </a:bodyPr>
          <a:lstStyle/>
          <a:p>
            <a:pPr>
              <a:lnSpc>
                <a:spcPct val="150000"/>
              </a:lnSpc>
            </a:pPr>
            <a:r>
              <a:rPr lang="es-ES" sz="2000" dirty="0" smtClean="0"/>
              <a:t>Tabla 1: Valores no atómico</a:t>
            </a:r>
          </a:p>
          <a:p>
            <a:pPr>
              <a:lnSpc>
                <a:spcPct val="150000"/>
              </a:lnSpc>
            </a:pPr>
            <a:r>
              <a:rPr lang="es-ES" sz="2000" dirty="0" smtClean="0"/>
              <a:t>Tabla 2: Distinto número de campos en los registros de la misma tabla.</a:t>
            </a:r>
          </a:p>
          <a:p>
            <a:pPr>
              <a:lnSpc>
                <a:spcPct val="150000"/>
              </a:lnSpc>
            </a:pPr>
            <a:r>
              <a:rPr lang="es-ES" sz="2000" dirty="0" smtClean="0"/>
              <a:t>Tabla 3: Grupos de valores repetidos.</a:t>
            </a:r>
            <a:endParaRPr lang="es-ES" dirty="0"/>
          </a:p>
        </p:txBody>
      </p:sp>
      <p:pic>
        <p:nvPicPr>
          <p:cNvPr id="2050" name="Picture 2"/>
          <p:cNvPicPr>
            <a:picLocks noChangeAspect="1" noChangeArrowheads="1"/>
          </p:cNvPicPr>
          <p:nvPr/>
        </p:nvPicPr>
        <p:blipFill>
          <a:blip r:embed="rId3"/>
          <a:srcRect/>
          <a:stretch>
            <a:fillRect/>
          </a:stretch>
        </p:blipFill>
        <p:spPr bwMode="auto">
          <a:xfrm>
            <a:off x="6455159" y="2682931"/>
            <a:ext cx="4523375" cy="266158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955785" y="3072634"/>
            <a:ext cx="4514098" cy="1436304"/>
          </a:xfrm>
          <a:prstGeom prst="rect">
            <a:avLst/>
          </a:prstGeom>
          <a:noFill/>
          <a:ln w="9525">
            <a:noFill/>
            <a:miter lim="800000"/>
            <a:headEnd/>
            <a:tailEnd/>
          </a:ln>
          <a:effectLst/>
        </p:spPr>
      </p:pic>
      <p:sp>
        <p:nvSpPr>
          <p:cNvPr id="10" name="9 CuadroTexto"/>
          <p:cNvSpPr txBox="1"/>
          <p:nvPr/>
        </p:nvSpPr>
        <p:spPr>
          <a:xfrm>
            <a:off x="1292772" y="4981903"/>
            <a:ext cx="3799490" cy="369332"/>
          </a:xfrm>
          <a:prstGeom prst="rect">
            <a:avLst/>
          </a:prstGeom>
          <a:noFill/>
        </p:spPr>
        <p:txBody>
          <a:bodyPr wrap="square" rtlCol="0">
            <a:spAutoFit/>
          </a:bodyPr>
          <a:lstStyle/>
          <a:p>
            <a:r>
              <a:rPr lang="es-ES" dirty="0" smtClean="0"/>
              <a:t>La tabla inicial ya estaría en 1FN</a:t>
            </a:r>
            <a:endParaRPr lang="es-ES"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NORMALIZACIÓN: 2FN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512478" y="1226348"/>
            <a:ext cx="11295893"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s-ES" sz="2400" dirty="0" smtClean="0"/>
              <a:t>Una tabla está en 2FN si está en 1FN y además cumple que </a:t>
            </a:r>
            <a:r>
              <a:rPr lang="es-ES" sz="2400" b="1" dirty="0" smtClean="0"/>
              <a:t>los atributos no clave depende de TODA la clave principal</a:t>
            </a:r>
            <a:r>
              <a:rPr lang="es-ES" sz="2400" dirty="0" smtClean="0"/>
              <a:t>.</a:t>
            </a:r>
          </a:p>
        </p:txBody>
      </p:sp>
      <p:pic>
        <p:nvPicPr>
          <p:cNvPr id="5" name="Picture 2"/>
          <p:cNvPicPr>
            <a:picLocks noChangeAspect="1" noChangeArrowheads="1"/>
          </p:cNvPicPr>
          <p:nvPr/>
        </p:nvPicPr>
        <p:blipFill>
          <a:blip r:embed="rId3"/>
          <a:srcRect/>
          <a:stretch>
            <a:fillRect/>
          </a:stretch>
        </p:blipFill>
        <p:spPr bwMode="auto">
          <a:xfrm>
            <a:off x="543090" y="2351854"/>
            <a:ext cx="5434357" cy="3197607"/>
          </a:xfrm>
          <a:prstGeom prst="rect">
            <a:avLst/>
          </a:prstGeom>
          <a:noFill/>
          <a:ln w="9525">
            <a:noFill/>
            <a:miter lim="800000"/>
            <a:headEnd/>
            <a:tailEnd/>
          </a:ln>
          <a:effectLst/>
        </p:spPr>
      </p:pic>
      <p:sp>
        <p:nvSpPr>
          <p:cNvPr id="6" name="5 CuadroTexto"/>
          <p:cNvSpPr txBox="1"/>
          <p:nvPr/>
        </p:nvSpPr>
        <p:spPr>
          <a:xfrm>
            <a:off x="6227380" y="2254469"/>
            <a:ext cx="5249918" cy="707886"/>
          </a:xfrm>
          <a:prstGeom prst="rect">
            <a:avLst/>
          </a:prstGeom>
          <a:noFill/>
        </p:spPr>
        <p:txBody>
          <a:bodyPr wrap="square" rtlCol="0">
            <a:spAutoFit/>
          </a:bodyPr>
          <a:lstStyle/>
          <a:p>
            <a:r>
              <a:rPr lang="es-ES" sz="2000" dirty="0" smtClean="0"/>
              <a:t>En esta tabla la PK es (</a:t>
            </a:r>
            <a:r>
              <a:rPr lang="es-ES" sz="2000" u="sng" dirty="0" smtClean="0"/>
              <a:t>ID_EMPLEADO, COD_PROF</a:t>
            </a:r>
            <a:r>
              <a:rPr lang="es-ES" sz="2000" dirty="0" smtClean="0"/>
              <a:t>)</a:t>
            </a:r>
            <a:endParaRPr lang="es-ES" sz="2000" dirty="0"/>
          </a:p>
        </p:txBody>
      </p:sp>
      <p:sp>
        <p:nvSpPr>
          <p:cNvPr id="9" name="8 CuadroTexto"/>
          <p:cNvSpPr txBox="1"/>
          <p:nvPr/>
        </p:nvSpPr>
        <p:spPr>
          <a:xfrm>
            <a:off x="6269421" y="2974428"/>
            <a:ext cx="5249918" cy="1015663"/>
          </a:xfrm>
          <a:prstGeom prst="rect">
            <a:avLst/>
          </a:prstGeom>
          <a:noFill/>
        </p:spPr>
        <p:txBody>
          <a:bodyPr wrap="square" rtlCol="0">
            <a:spAutoFit/>
          </a:bodyPr>
          <a:lstStyle/>
          <a:p>
            <a:pPr algn="just"/>
            <a:r>
              <a:rPr lang="es-ES" sz="2000" dirty="0" smtClean="0"/>
              <a:t>¿El campo PROFESIÓN depende de la PK?</a:t>
            </a:r>
          </a:p>
          <a:p>
            <a:pPr algn="just"/>
            <a:r>
              <a:rPr lang="es-ES" sz="2000" dirty="0" smtClean="0"/>
              <a:t>¿Qué modificaciones harías para resolverlo?</a:t>
            </a:r>
            <a:endParaRPr lang="es-ES" sz="2000" dirty="0"/>
          </a:p>
        </p:txBody>
      </p:sp>
      <p:pic>
        <p:nvPicPr>
          <p:cNvPr id="3074" name="Picture 2"/>
          <p:cNvPicPr>
            <a:picLocks noChangeAspect="1" noChangeArrowheads="1"/>
          </p:cNvPicPr>
          <p:nvPr/>
        </p:nvPicPr>
        <p:blipFill>
          <a:blip r:embed="rId4"/>
          <a:srcRect/>
          <a:stretch>
            <a:fillRect/>
          </a:stretch>
        </p:blipFill>
        <p:spPr bwMode="auto">
          <a:xfrm>
            <a:off x="7807543" y="3757447"/>
            <a:ext cx="3401739" cy="2850982"/>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NORMALIZACIÓN: 2FN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srcRect/>
          <a:stretch>
            <a:fillRect/>
          </a:stretch>
        </p:blipFill>
        <p:spPr bwMode="auto">
          <a:xfrm>
            <a:off x="8028260" y="1187667"/>
            <a:ext cx="3401739" cy="2850982"/>
          </a:xfrm>
          <a:prstGeom prst="rect">
            <a:avLst/>
          </a:prstGeom>
          <a:noFill/>
          <a:ln w="9525">
            <a:noFill/>
            <a:miter lim="800000"/>
            <a:headEnd/>
            <a:tailEnd/>
          </a:ln>
          <a:effectLst/>
        </p:spPr>
      </p:pic>
      <p:pic>
        <p:nvPicPr>
          <p:cNvPr id="10" name="Picture 3"/>
          <p:cNvPicPr>
            <a:picLocks noChangeAspect="1" noChangeArrowheads="1"/>
          </p:cNvPicPr>
          <p:nvPr/>
        </p:nvPicPr>
        <p:blipFill>
          <a:blip r:embed="rId4"/>
          <a:srcRect/>
          <a:stretch>
            <a:fillRect/>
          </a:stretch>
        </p:blipFill>
        <p:spPr bwMode="auto">
          <a:xfrm>
            <a:off x="782365" y="1212303"/>
            <a:ext cx="4514098" cy="1436304"/>
          </a:xfrm>
          <a:prstGeom prst="rect">
            <a:avLst/>
          </a:prstGeom>
          <a:noFill/>
          <a:ln w="9525">
            <a:noFill/>
            <a:miter lim="800000"/>
            <a:headEnd/>
            <a:tailEnd/>
          </a:ln>
          <a:effectLst/>
        </p:spPr>
      </p:pic>
      <p:pic>
        <p:nvPicPr>
          <p:cNvPr id="4098" name="Picture 2"/>
          <p:cNvPicPr>
            <a:picLocks noChangeAspect="1" noChangeArrowheads="1"/>
          </p:cNvPicPr>
          <p:nvPr/>
        </p:nvPicPr>
        <p:blipFill>
          <a:blip r:embed="rId5"/>
          <a:srcRect/>
          <a:stretch>
            <a:fillRect/>
          </a:stretch>
        </p:blipFill>
        <p:spPr bwMode="auto">
          <a:xfrm>
            <a:off x="1783310" y="2913501"/>
            <a:ext cx="3621689" cy="3187754"/>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b="1" dirty="0" smtClean="0"/>
              <a:t>NORMALIZACIÓN: 3FN</a:t>
            </a:r>
            <a:endParaRPr lang="es-ES" sz="3600" b="1" dirty="0">
              <a:solidFill>
                <a:srgbClr val="FF0000"/>
              </a:solidFill>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512478" y="1226348"/>
            <a:ext cx="11295893"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fontAlgn="base"/>
            <a:r>
              <a:rPr lang="es-ES" sz="2400" dirty="0" smtClean="0"/>
              <a:t>Una tabla está en 3FN si está en 1FN, también está en 2FN y además cumple que </a:t>
            </a:r>
            <a:r>
              <a:rPr lang="es-ES" sz="2400" b="1" dirty="0" smtClean="0"/>
              <a:t>no existen dependencias transitivas entre los campos que no son PK de la tabla</a:t>
            </a:r>
            <a:r>
              <a:rPr lang="es-ES" sz="2400" dirty="0" smtClean="0"/>
              <a:t>.</a:t>
            </a:r>
          </a:p>
        </p:txBody>
      </p:sp>
      <p:pic>
        <p:nvPicPr>
          <p:cNvPr id="5122" name="Picture 2"/>
          <p:cNvPicPr>
            <a:picLocks noChangeAspect="1" noChangeArrowheads="1"/>
          </p:cNvPicPr>
          <p:nvPr/>
        </p:nvPicPr>
        <p:blipFill>
          <a:blip r:embed="rId3"/>
          <a:srcRect/>
          <a:stretch>
            <a:fillRect/>
          </a:stretch>
        </p:blipFill>
        <p:spPr bwMode="auto">
          <a:xfrm>
            <a:off x="1964119" y="2110935"/>
            <a:ext cx="9043325" cy="1704319"/>
          </a:xfrm>
          <a:prstGeom prst="rect">
            <a:avLst/>
          </a:prstGeom>
          <a:noFill/>
          <a:ln w="9525">
            <a:noFill/>
            <a:miter lim="800000"/>
            <a:headEnd/>
            <a:tailEnd/>
          </a:ln>
          <a:effectLst/>
        </p:spPr>
      </p:pic>
      <p:sp>
        <p:nvSpPr>
          <p:cNvPr id="11" name="10 Rectángulo"/>
          <p:cNvSpPr/>
          <p:nvPr/>
        </p:nvSpPr>
        <p:spPr>
          <a:xfrm>
            <a:off x="459926" y="4185010"/>
            <a:ext cx="11295893"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fontAlgn="base"/>
            <a:r>
              <a:rPr lang="es-ES" sz="2400" dirty="0" smtClean="0"/>
              <a:t>Los campos NOMBRE, APELLIDO Y COD_CARGO dependen de la PK ID_EMPLEADO, pero el campo CARGO depende del campo COD_CARGO.</a:t>
            </a:r>
          </a:p>
          <a:p>
            <a:pPr algn="just" fontAlgn="base"/>
            <a:r>
              <a:rPr lang="es-ES" sz="2400" dirty="0" smtClean="0"/>
              <a:t>Por  tanto hay una dependencia transitiva.</a:t>
            </a:r>
          </a:p>
        </p:txBody>
      </p:sp>
      <p:pic>
        <p:nvPicPr>
          <p:cNvPr id="5123" name="Picture 3"/>
          <p:cNvPicPr>
            <a:picLocks noChangeAspect="1" noChangeArrowheads="1"/>
          </p:cNvPicPr>
          <p:nvPr/>
        </p:nvPicPr>
        <p:blipFill>
          <a:blip r:embed="rId4"/>
          <a:srcRect/>
          <a:stretch>
            <a:fillRect/>
          </a:stretch>
        </p:blipFill>
        <p:spPr bwMode="auto">
          <a:xfrm>
            <a:off x="990271" y="5480653"/>
            <a:ext cx="3235217" cy="1172395"/>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5121165" y="5324146"/>
            <a:ext cx="5777835" cy="1328902"/>
          </a:xfrm>
          <a:prstGeom prst="rect">
            <a:avLst/>
          </a:prstGeom>
          <a:noFill/>
          <a:ln w="9525">
            <a:noFill/>
            <a:miter lim="800000"/>
            <a:headEnd/>
            <a:tailEnd/>
          </a:ln>
          <a:effectLst/>
        </p:spPr>
      </p:pic>
    </p:spTree>
    <p:extLst>
      <p:ext uri="{BB962C8B-B14F-4D97-AF65-F5344CB8AC3E}">
        <p14:creationId xmlns="" xmlns:p14="http://schemas.microsoft.com/office/powerpoint/2010/main" val="286344343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Conceptos básicos</a:t>
            </a:r>
            <a:endParaRPr lang="es-ES" sz="3600" b="1" dirty="0"/>
          </a:p>
        </p:txBody>
      </p:sp>
      <p:sp>
        <p:nvSpPr>
          <p:cNvPr id="3" name="Marcador de contenido 2">
            <a:extLst>
              <a:ext uri="{FF2B5EF4-FFF2-40B4-BE49-F238E27FC236}">
                <a16:creationId xmlns="" xmlns:a16="http://schemas.microsoft.com/office/drawing/2014/main" id="{2FCC13EE-AD86-41CC-AB1E-9E7238C75DA8}"/>
              </a:ext>
            </a:extLst>
          </p:cNvPr>
          <p:cNvSpPr>
            <a:spLocks noGrp="1"/>
          </p:cNvSpPr>
          <p:nvPr>
            <p:ph idx="1"/>
          </p:nvPr>
        </p:nvSpPr>
        <p:spPr>
          <a:xfrm>
            <a:off x="838200" y="1178644"/>
            <a:ext cx="10515600" cy="5237922"/>
          </a:xfrm>
        </p:spPr>
        <p:txBody>
          <a:bodyPr vert="horz" lIns="91440" tIns="45720" rIns="91440" bIns="45720" rtlCol="0" anchor="t">
            <a:noAutofit/>
          </a:bodyPr>
          <a:lstStyle/>
          <a:p>
            <a:pPr marL="0" indent="0" algn="just">
              <a:lnSpc>
                <a:spcPct val="150000"/>
              </a:lnSpc>
              <a:buBlip>
                <a:blip r:embed="rId3"/>
              </a:buBlip>
            </a:pPr>
            <a:r>
              <a:rPr lang="es-ES" sz="2200" dirty="0" smtClean="0">
                <a:latin typeface="+mj-lt"/>
                <a:cs typeface="Calibri" panose="020F0502020204030204"/>
              </a:rPr>
              <a:t>  En la intersección de una fila con una columna sólo puede haber un único valor. Por este motivo los atributos </a:t>
            </a:r>
            <a:r>
              <a:rPr lang="es-ES" sz="2200" dirty="0" err="1" smtClean="0">
                <a:latin typeface="+mj-lt"/>
                <a:cs typeface="Calibri" panose="020F0502020204030204"/>
              </a:rPr>
              <a:t>multievaluados</a:t>
            </a:r>
            <a:r>
              <a:rPr lang="es-ES" sz="2200" dirty="0" smtClean="0">
                <a:latin typeface="+mj-lt"/>
                <a:cs typeface="Calibri" panose="020F0502020204030204"/>
              </a:rPr>
              <a:t> no se representan como tal en la tabla sino que deben buscarse otras alternativas. (las veremos más adelante).</a:t>
            </a:r>
          </a:p>
          <a:p>
            <a:pPr marL="0" indent="0" algn="just">
              <a:lnSpc>
                <a:spcPct val="150000"/>
              </a:lnSpc>
              <a:buBlip>
                <a:blip r:embed="rId3"/>
              </a:buBlip>
            </a:pPr>
            <a:r>
              <a:rPr lang="es-ES" sz="2200" dirty="0" smtClean="0">
                <a:latin typeface="+mj-lt"/>
                <a:cs typeface="Calibri" panose="020F0502020204030204"/>
              </a:rPr>
              <a:t>  No se permiten filas duplicadas.</a:t>
            </a:r>
          </a:p>
          <a:p>
            <a:pPr marL="0" indent="0" algn="just">
              <a:lnSpc>
                <a:spcPct val="150000"/>
              </a:lnSpc>
              <a:buBlip>
                <a:blip r:embed="rId3"/>
              </a:buBlip>
            </a:pPr>
            <a:r>
              <a:rPr lang="es-ES" sz="2200" dirty="0" smtClean="0">
                <a:latin typeface="+mj-lt"/>
                <a:cs typeface="Calibri" panose="020F0502020204030204"/>
              </a:rPr>
              <a:t>  En la definición del esquema de la tabla es indiferente tanto el orden de las filas como el orden de las columnas.</a:t>
            </a:r>
          </a:p>
          <a:p>
            <a:pPr marL="0" indent="0" algn="just">
              <a:lnSpc>
                <a:spcPct val="150000"/>
              </a:lnSpc>
              <a:buBlip>
                <a:blip r:embed="rId3"/>
              </a:buBlip>
            </a:pPr>
            <a:r>
              <a:rPr lang="es-ES" sz="2200" dirty="0" smtClean="0">
                <a:latin typeface="+mj-lt"/>
                <a:cs typeface="Calibri" panose="020F0502020204030204"/>
              </a:rPr>
              <a:t>  Se pueden repetir los nombres de atributos en distintas tablas </a:t>
            </a:r>
            <a:r>
              <a:rPr lang="es-ES" sz="2200" i="1" dirty="0" smtClean="0">
                <a:latin typeface="+mj-lt"/>
                <a:cs typeface="Calibri" panose="020F0502020204030204"/>
              </a:rPr>
              <a:t>(cuidado con esto porque si se incluyen FK de otras tablas con el mismo nombre puede haber conflictos).</a:t>
            </a:r>
          </a:p>
          <a:p>
            <a:pPr marL="0" indent="0" algn="just">
              <a:lnSpc>
                <a:spcPct val="100000"/>
              </a:lnSpc>
              <a:buNone/>
            </a:pPr>
            <a:endParaRPr lang="es-ES" sz="2200" dirty="0" smtClean="0">
              <a:latin typeface="+mj-lt"/>
              <a:cs typeface="Calibri" panose="020F0502020204030204"/>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Conceptos básicos</a:t>
            </a:r>
            <a:endParaRPr lang="es-ES" sz="3600" b="1" dirty="0"/>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Grp="1" noChangeAspect="1" noChangeArrowheads="1"/>
          </p:cNvPicPr>
          <p:nvPr>
            <p:ph idx="1"/>
          </p:nvPr>
        </p:nvPicPr>
        <p:blipFill>
          <a:blip r:embed="rId3"/>
          <a:srcRect/>
          <a:stretch>
            <a:fillRect/>
          </a:stretch>
        </p:blipFill>
        <p:spPr bwMode="auto">
          <a:xfrm>
            <a:off x="1481543" y="1199841"/>
            <a:ext cx="9610683" cy="1764075"/>
          </a:xfrm>
          <a:prstGeom prst="rect">
            <a:avLst/>
          </a:prstGeom>
          <a:noFill/>
          <a:ln w="9525">
            <a:noFill/>
            <a:miter lim="800000"/>
            <a:headEnd/>
            <a:tailEnd/>
          </a:ln>
          <a:effectLst/>
        </p:spPr>
      </p:pic>
      <p:sp>
        <p:nvSpPr>
          <p:cNvPr id="6" name="5 CuadroTexto"/>
          <p:cNvSpPr txBox="1"/>
          <p:nvPr/>
        </p:nvSpPr>
        <p:spPr>
          <a:xfrm>
            <a:off x="725214" y="3373821"/>
            <a:ext cx="11035862" cy="1615827"/>
          </a:xfrm>
          <a:prstGeom prst="rect">
            <a:avLst/>
          </a:prstGeom>
          <a:noFill/>
        </p:spPr>
        <p:txBody>
          <a:bodyPr wrap="square" rtlCol="0">
            <a:spAutoFit/>
          </a:bodyPr>
          <a:lstStyle/>
          <a:p>
            <a:pPr>
              <a:lnSpc>
                <a:spcPct val="150000"/>
              </a:lnSpc>
            </a:pPr>
            <a:r>
              <a:rPr lang="es-ES" sz="2200" dirty="0" smtClean="0"/>
              <a:t>En una tabla identificamos dos conceptos:</a:t>
            </a:r>
          </a:p>
          <a:p>
            <a:pPr>
              <a:lnSpc>
                <a:spcPct val="150000"/>
              </a:lnSpc>
            </a:pPr>
            <a:r>
              <a:rPr lang="es-ES" sz="2200" dirty="0" smtClean="0"/>
              <a:t>- </a:t>
            </a:r>
            <a:r>
              <a:rPr lang="es-ES" sz="2200" b="1" dirty="0" smtClean="0"/>
              <a:t>Esquema</a:t>
            </a:r>
            <a:r>
              <a:rPr lang="es-ES" sz="2200" dirty="0" smtClean="0"/>
              <a:t>: Contiene el nombre de la tabla y la definición de los campos.</a:t>
            </a:r>
          </a:p>
          <a:p>
            <a:pPr>
              <a:lnSpc>
                <a:spcPct val="150000"/>
              </a:lnSpc>
            </a:pPr>
            <a:r>
              <a:rPr lang="es-ES" sz="2200" dirty="0" smtClean="0"/>
              <a:t>- </a:t>
            </a:r>
            <a:r>
              <a:rPr lang="es-ES" sz="2200" b="1" dirty="0" smtClean="0"/>
              <a:t>Extensión</a:t>
            </a:r>
            <a:r>
              <a:rPr lang="es-ES" sz="2200" dirty="0" smtClean="0"/>
              <a:t>: Contiene  los datos propiamente dichos.</a:t>
            </a:r>
            <a:endParaRPr lang="es-ES" sz="22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Conceptos básicos – Notación </a:t>
            </a:r>
            <a:r>
              <a:rPr lang="es-ES" sz="3600" b="1" dirty="0" err="1" smtClean="0"/>
              <a:t>Crow's</a:t>
            </a:r>
            <a:r>
              <a:rPr lang="es-ES" sz="3600" b="1" dirty="0" smtClean="0"/>
              <a:t> </a:t>
            </a:r>
            <a:r>
              <a:rPr lang="es-ES" sz="3600" b="1" dirty="0" err="1" smtClean="0"/>
              <a:t>feet</a:t>
            </a:r>
            <a:endParaRPr lang="es-ES" sz="3600" b="1" dirty="0"/>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646387" y="1403131"/>
            <a:ext cx="1450428" cy="1938992"/>
          </a:xfrm>
          <a:prstGeom prst="rect">
            <a:avLst/>
          </a:prstGeom>
          <a:noFill/>
        </p:spPr>
        <p:txBody>
          <a:bodyPr wrap="square" rtlCol="0">
            <a:spAutoFit/>
          </a:bodyPr>
          <a:lstStyle/>
          <a:p>
            <a:r>
              <a:rPr lang="es-ES" sz="2400" dirty="0" smtClean="0"/>
              <a:t>Cero    </a:t>
            </a:r>
          </a:p>
          <a:p>
            <a:endParaRPr lang="es-ES" sz="2400" dirty="0" smtClean="0"/>
          </a:p>
          <a:p>
            <a:r>
              <a:rPr lang="es-ES" sz="2400" dirty="0" smtClean="0"/>
              <a:t>Uno</a:t>
            </a:r>
          </a:p>
          <a:p>
            <a:endParaRPr lang="es-ES" sz="2400" dirty="0" smtClean="0"/>
          </a:p>
          <a:p>
            <a:r>
              <a:rPr lang="es-ES" sz="2400" dirty="0" smtClean="0"/>
              <a:t>Muchos</a:t>
            </a:r>
            <a:endParaRPr lang="es-ES" sz="2400" dirty="0"/>
          </a:p>
        </p:txBody>
      </p:sp>
      <p:pic>
        <p:nvPicPr>
          <p:cNvPr id="5123" name="Picture 3"/>
          <p:cNvPicPr>
            <a:picLocks noChangeAspect="1" noChangeArrowheads="1"/>
          </p:cNvPicPr>
          <p:nvPr/>
        </p:nvPicPr>
        <p:blipFill>
          <a:blip r:embed="rId3"/>
          <a:srcRect/>
          <a:stretch>
            <a:fillRect/>
          </a:stretch>
        </p:blipFill>
        <p:spPr bwMode="auto">
          <a:xfrm>
            <a:off x="2253155" y="1336456"/>
            <a:ext cx="685800" cy="59055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2253155" y="2093202"/>
            <a:ext cx="685800" cy="5905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2253155" y="2786885"/>
            <a:ext cx="685800" cy="590550"/>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5863296" y="1270438"/>
            <a:ext cx="1190625" cy="3276600"/>
          </a:xfrm>
          <a:prstGeom prst="rect">
            <a:avLst/>
          </a:prstGeom>
          <a:noFill/>
          <a:ln w="9525">
            <a:noFill/>
            <a:miter lim="800000"/>
            <a:headEnd/>
            <a:tailEnd/>
          </a:ln>
          <a:effectLst/>
        </p:spPr>
      </p:pic>
      <p:sp>
        <p:nvSpPr>
          <p:cNvPr id="14" name="13 CuadroTexto"/>
          <p:cNvSpPr txBox="1"/>
          <p:nvPr/>
        </p:nvSpPr>
        <p:spPr>
          <a:xfrm>
            <a:off x="7740869" y="1418897"/>
            <a:ext cx="2443655" cy="2862322"/>
          </a:xfrm>
          <a:prstGeom prst="rect">
            <a:avLst/>
          </a:prstGeom>
          <a:noFill/>
        </p:spPr>
        <p:txBody>
          <a:bodyPr wrap="square" rtlCol="0">
            <a:spAutoFit/>
          </a:bodyPr>
          <a:lstStyle/>
          <a:p>
            <a:r>
              <a:rPr lang="es-ES" dirty="0" smtClean="0"/>
              <a:t>(0,1)</a:t>
            </a:r>
          </a:p>
          <a:p>
            <a:endParaRPr lang="es-ES" dirty="0" smtClean="0"/>
          </a:p>
          <a:p>
            <a:endParaRPr lang="es-ES" dirty="0" smtClean="0"/>
          </a:p>
          <a:p>
            <a:r>
              <a:rPr lang="es-ES" dirty="0" smtClean="0"/>
              <a:t>(1,1)</a:t>
            </a:r>
          </a:p>
          <a:p>
            <a:endParaRPr lang="es-ES" dirty="0" smtClean="0"/>
          </a:p>
          <a:p>
            <a:endParaRPr lang="es-ES" dirty="0" smtClean="0"/>
          </a:p>
          <a:p>
            <a:r>
              <a:rPr lang="es-ES" dirty="0" smtClean="0"/>
              <a:t>(0,N)</a:t>
            </a:r>
          </a:p>
          <a:p>
            <a:endParaRPr lang="es-ES" dirty="0" smtClean="0"/>
          </a:p>
          <a:p>
            <a:endParaRPr lang="es-ES" dirty="0" smtClean="0"/>
          </a:p>
          <a:p>
            <a:r>
              <a:rPr lang="es-ES" dirty="0" smtClean="0"/>
              <a:t>(1,N)</a:t>
            </a:r>
            <a:endParaRPr lang="es-ES"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600" dirty="0" smtClean="0"/>
              <a:t>         </a:t>
            </a:r>
            <a:r>
              <a:rPr lang="es-ES" sz="3600" b="1" dirty="0" smtClean="0"/>
              <a:t>Conceptos básicos – Notación </a:t>
            </a:r>
            <a:r>
              <a:rPr lang="es-ES" sz="3600" b="1" dirty="0" err="1" smtClean="0"/>
              <a:t>Crow's</a:t>
            </a:r>
            <a:r>
              <a:rPr lang="es-ES" sz="3600" b="1" dirty="0" smtClean="0"/>
              <a:t> </a:t>
            </a:r>
            <a:r>
              <a:rPr lang="es-ES" sz="3600" b="1" dirty="0" err="1" smtClean="0"/>
              <a:t>feet</a:t>
            </a:r>
            <a:endParaRPr lang="es-ES" sz="3600" b="1" dirty="0"/>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3"/>
          <a:srcRect/>
          <a:stretch>
            <a:fillRect/>
          </a:stretch>
        </p:blipFill>
        <p:spPr bwMode="auto">
          <a:xfrm>
            <a:off x="924090" y="1114589"/>
            <a:ext cx="5760489" cy="5510485"/>
          </a:xfrm>
          <a:prstGeom prst="rect">
            <a:avLst/>
          </a:prstGeom>
          <a:noFill/>
          <a:ln w="9525">
            <a:noFill/>
            <a:miter lim="800000"/>
            <a:headEnd/>
            <a:tailEnd/>
          </a:ln>
          <a:effectLst/>
        </p:spPr>
      </p:pic>
      <p:sp>
        <p:nvSpPr>
          <p:cNvPr id="11" name="10 Rectángulo"/>
          <p:cNvSpPr/>
          <p:nvPr/>
        </p:nvSpPr>
        <p:spPr>
          <a:xfrm>
            <a:off x="7131269" y="1844592"/>
            <a:ext cx="4377558"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s-ES" sz="2000" dirty="0" smtClean="0"/>
              <a:t>NOTACIONES MODELO ER / RELACIONAL</a:t>
            </a:r>
          </a:p>
          <a:p>
            <a:endParaRPr lang="es-ES" sz="2000" dirty="0" smtClean="0"/>
          </a:p>
          <a:p>
            <a:r>
              <a:rPr lang="es-ES" sz="2000" dirty="0" smtClean="0"/>
              <a:t>https://rua.ua.es/dspace/bitstream/10045/23898/6/T2B-3%20ERnotaci%C3%B3n.pdf</a:t>
            </a:r>
            <a:endParaRPr lang="es-ES" sz="2000" dirty="0"/>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0AA6E4-097C-40C8-B937-77AD90DFC990}"/>
              </a:ext>
            </a:extLst>
          </p:cNvPr>
          <p:cNvSpPr>
            <a:spLocks noGrp="1"/>
          </p:cNvSpPr>
          <p:nvPr>
            <p:ph type="title"/>
          </p:nvPr>
        </p:nvSpPr>
        <p:spPr>
          <a:xfrm>
            <a:off x="567559" y="352062"/>
            <a:ext cx="11402372"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Transformación de entidades fuertes y sus atributos</a:t>
            </a:r>
            <a:endParaRPr lang="es-ES" sz="3600" b="1" dirty="0"/>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567559" y="1182414"/>
            <a:ext cx="11209283" cy="4893647"/>
          </a:xfrm>
          <a:prstGeom prst="rect">
            <a:avLst/>
          </a:prstGeom>
          <a:noFill/>
        </p:spPr>
        <p:txBody>
          <a:bodyPr wrap="square" rtlCol="0">
            <a:spAutoFit/>
          </a:bodyPr>
          <a:lstStyle/>
          <a:p>
            <a:pPr algn="just">
              <a:buNone/>
            </a:pPr>
            <a:r>
              <a:rPr lang="es-ES" sz="2400" dirty="0" smtClean="0"/>
              <a:t>Se crea una nueva tabla cuyo nombre coincidirá con el nombre de la entidad y los atributos de la misma pasarán a ser los campos de la tabla según las siguientes consideraciones:</a:t>
            </a:r>
          </a:p>
          <a:p>
            <a:pPr algn="just">
              <a:buNone/>
            </a:pPr>
            <a:endParaRPr lang="es-ES" sz="2400" dirty="0" smtClean="0"/>
          </a:p>
          <a:p>
            <a:pPr algn="just">
              <a:buBlip>
                <a:blip r:embed="rId3"/>
              </a:buBlip>
            </a:pPr>
            <a:r>
              <a:rPr lang="es-ES" sz="2400" dirty="0" smtClean="0"/>
              <a:t>  El </a:t>
            </a:r>
            <a:r>
              <a:rPr lang="es-ES" sz="2400" b="1" dirty="0" smtClean="0"/>
              <a:t>atributo “clave”</a:t>
            </a:r>
            <a:r>
              <a:rPr lang="es-ES" sz="2400" dirty="0" smtClean="0"/>
              <a:t> de la entidad pasará a ser la clave primaria (PK) de la tabla.</a:t>
            </a:r>
          </a:p>
          <a:p>
            <a:pPr algn="just">
              <a:buBlip>
                <a:blip r:embed="rId3"/>
              </a:buBlip>
            </a:pPr>
            <a:r>
              <a:rPr lang="es-ES" sz="2400" dirty="0" smtClean="0"/>
              <a:t>  </a:t>
            </a:r>
            <a:r>
              <a:rPr lang="es-ES" sz="2400" b="1" dirty="0" smtClean="0"/>
              <a:t>Atributos obligatorios</a:t>
            </a:r>
            <a:r>
              <a:rPr lang="es-ES" sz="2400" dirty="0" smtClean="0"/>
              <a:t>: Se transforman en una columna no admitiendo valores nulos (</a:t>
            </a:r>
            <a:r>
              <a:rPr lang="es-ES" sz="2400" dirty="0" err="1" smtClean="0"/>
              <a:t>not</a:t>
            </a:r>
            <a:r>
              <a:rPr lang="es-ES" sz="2400" dirty="0" smtClean="0"/>
              <a:t> </a:t>
            </a:r>
            <a:r>
              <a:rPr lang="es-ES" sz="2400" dirty="0" err="1" smtClean="0"/>
              <a:t>null</a:t>
            </a:r>
            <a:r>
              <a:rPr lang="es-ES" sz="2400" dirty="0" smtClean="0"/>
              <a:t> – NN).</a:t>
            </a:r>
          </a:p>
          <a:p>
            <a:pPr algn="just">
              <a:buBlip>
                <a:blip r:embed="rId3"/>
              </a:buBlip>
            </a:pPr>
            <a:r>
              <a:rPr lang="es-ES" sz="2400" dirty="0" smtClean="0"/>
              <a:t>  </a:t>
            </a:r>
            <a:r>
              <a:rPr lang="es-ES" sz="2400" b="1" dirty="0" smtClean="0"/>
              <a:t>Atributos opcionales</a:t>
            </a:r>
            <a:r>
              <a:rPr lang="es-ES" sz="2400" dirty="0" smtClean="0"/>
              <a:t>: Se transforman en una columna admitiendo valores nulos.</a:t>
            </a:r>
          </a:p>
          <a:p>
            <a:pPr algn="just">
              <a:buBlip>
                <a:blip r:embed="rId3"/>
              </a:buBlip>
            </a:pPr>
            <a:r>
              <a:rPr lang="es-ES" sz="2400" dirty="0" smtClean="0"/>
              <a:t>  </a:t>
            </a:r>
            <a:r>
              <a:rPr lang="es-ES" sz="2400" b="1" dirty="0" smtClean="0"/>
              <a:t>Atributos </a:t>
            </a:r>
            <a:r>
              <a:rPr lang="es-ES" sz="2400" b="1" dirty="0" err="1" smtClean="0"/>
              <a:t>multivaluados</a:t>
            </a:r>
            <a:r>
              <a:rPr lang="es-ES" sz="2400" dirty="0" smtClean="0"/>
              <a:t>: Se crea una nueva tabla formada con la clave primaria de la entidad y el atributo </a:t>
            </a:r>
            <a:r>
              <a:rPr lang="es-ES" sz="2400" dirty="0" err="1" smtClean="0"/>
              <a:t>multivaluado</a:t>
            </a:r>
            <a:r>
              <a:rPr lang="es-ES" sz="2400" dirty="0" smtClean="0"/>
              <a:t>, siendo ambos clave primaria de la nueva tabla (hay otras posibilidades).</a:t>
            </a:r>
          </a:p>
        </p:txBody>
      </p:sp>
    </p:spTree>
    <p:extLst>
      <p:ext uri="{BB962C8B-B14F-4D97-AF65-F5344CB8AC3E}">
        <p14:creationId xmlns="" xmlns:p14="http://schemas.microsoft.com/office/powerpoint/2010/main" val="2863443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venir">
      <a:majorFont>
        <a:latin typeface="AvenirNext LT Pro Regular"/>
        <a:ea typeface=""/>
        <a:cs typeface=""/>
      </a:majorFont>
      <a:minorFont>
        <a:latin typeface="AvenirNext LT Pro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10641</TotalTime>
  <Words>3228</Words>
  <Application>Microsoft Office PowerPoint</Application>
  <PresentationFormat>Personalizado</PresentationFormat>
  <Paragraphs>275</Paragraphs>
  <Slides>44</Slides>
  <Notes>44</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Tema de Office</vt:lpstr>
      <vt:lpstr>MODELO  RELACIONAL</vt:lpstr>
      <vt:lpstr>RA6: Diseña modelos relacionales normalizados interpretando diagramas entidad/relación</vt:lpstr>
      <vt:lpstr>         INTRODUCCIÓN</vt:lpstr>
      <vt:lpstr>         Conceptos básicos</vt:lpstr>
      <vt:lpstr>         Conceptos básicos</vt:lpstr>
      <vt:lpstr>         Conceptos básicos</vt:lpstr>
      <vt:lpstr>         Conceptos básicos – Notación Crow's feet</vt:lpstr>
      <vt:lpstr>         Conceptos básicos – Notación Crow's feet</vt:lpstr>
      <vt:lpstr>         Transformación de entidades fuertes y sus atributos</vt:lpstr>
      <vt:lpstr>         Transformación de entidades fuertes y sus atributos</vt:lpstr>
      <vt:lpstr>Diapositiva 11</vt:lpstr>
      <vt:lpstr>         Transformación de entidades débiles y sus atributos</vt:lpstr>
      <vt:lpstr>         Transformación de RELACIONES M:N</vt:lpstr>
      <vt:lpstr>         Transformación de RELACIONES 1:N</vt:lpstr>
      <vt:lpstr>         Transformación de RELACIONES 1:N</vt:lpstr>
      <vt:lpstr>         Transformación de RELACIONES 1:N</vt:lpstr>
      <vt:lpstr>         Transformación de RELACIONES 1:N</vt:lpstr>
      <vt:lpstr>         Transformación de RELACIONES 1:1</vt:lpstr>
      <vt:lpstr>         Transformación de RELACIONES 1:1</vt:lpstr>
      <vt:lpstr>         Transformación de RELACIONES 1:1</vt:lpstr>
      <vt:lpstr>         Transformación de relaciones REFLEXIVAS </vt:lpstr>
      <vt:lpstr>         Ejemplo trasformación relación reflexiva 1:N, caso (1,1)</vt:lpstr>
      <vt:lpstr>         Ejemplo de transformación reflexiva 1:1, caso (0,1)(1,1)</vt:lpstr>
      <vt:lpstr>         Ejemplo transformación relación reflexiva M:N</vt:lpstr>
      <vt:lpstr>         Transformación relación ternaria N:M:P</vt:lpstr>
      <vt:lpstr>         Transformación relación ternaria 1:1:1</vt:lpstr>
      <vt:lpstr>         Transformación relación ternaria 1:1:1</vt:lpstr>
      <vt:lpstr>         Transformación relación ternaria 1:1:N</vt:lpstr>
      <vt:lpstr>         Transformación relación ternaria 1:1:N</vt:lpstr>
      <vt:lpstr>         Generalización y Especialización (Relaciones ISA)</vt:lpstr>
      <vt:lpstr>RESTRICCIONES SEMÁNTICAS</vt:lpstr>
      <vt:lpstr>RESTRICCIONES SEMÁNTICAS</vt:lpstr>
      <vt:lpstr>RESTRICCIONES SEMÁNTICAS</vt:lpstr>
      <vt:lpstr>RESTRICCIONES SEMÁNTICAS</vt:lpstr>
      <vt:lpstr>RESTRICCIONES SEMÁNTICAS</vt:lpstr>
      <vt:lpstr>RESTRICCIONES SEMÁNTICAS</vt:lpstr>
      <vt:lpstr>RESTRICCIONES SEMÁNTICAS</vt:lpstr>
      <vt:lpstr>NORMALIZACIÓN</vt:lpstr>
      <vt:lpstr>NORMALIZACIÓN: 1FN</vt:lpstr>
      <vt:lpstr>NORMALIZACIÓN: 1FN</vt:lpstr>
      <vt:lpstr>NORMALIZACIÓN: 1FN</vt:lpstr>
      <vt:lpstr>NORMALIZACIÓN: 2FN</vt:lpstr>
      <vt:lpstr>NORMALIZACIÓN: 2FN</vt:lpstr>
      <vt:lpstr>NORMALIZACIÓN: 3FN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Maido</dc:creator>
  <cp:lastModifiedBy>Maido</cp:lastModifiedBy>
  <cp:revision>656</cp:revision>
  <dcterms:created xsi:type="dcterms:W3CDTF">2021-09-26T17:29:59Z</dcterms:created>
  <dcterms:modified xsi:type="dcterms:W3CDTF">2022-11-07T21:53:37Z</dcterms:modified>
</cp:coreProperties>
</file>