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59" r:id="rId4"/>
    <p:sldId id="262" r:id="rId5"/>
    <p:sldId id="281" r:id="rId6"/>
    <p:sldId id="267" r:id="rId7"/>
    <p:sldId id="265" r:id="rId8"/>
    <p:sldId id="266" r:id="rId9"/>
    <p:sldId id="283" r:id="rId10"/>
    <p:sldId id="277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</p:embeddedFontLst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6600"/>
    <a:srgbClr val="4D4D4D"/>
    <a:srgbClr val="EFEFEF"/>
    <a:srgbClr val="E7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22" autoAdjust="0"/>
  </p:normalViewPr>
  <p:slideViewPr>
    <p:cSldViewPr>
      <p:cViewPr varScale="1">
        <p:scale>
          <a:sx n="92" d="100"/>
          <a:sy n="92" d="100"/>
        </p:scale>
        <p:origin x="7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C46EA-53AB-4869-85CF-0766C84CC1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0E5B-2CF5-4FFD-BDE4-360C045D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0E5B-2CF5-4FFD-BDE4-360C045DB1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0E5B-2CF5-4FFD-BDE4-360C045DB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6BA21242-C597-86FB-E786-FAF3E7EEE3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22608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5" imgW="395" imgH="394" progId="TCLayout.ActiveDocument.1">
                  <p:embed/>
                </p:oleObj>
              </mc:Choice>
              <mc:Fallback>
                <p:oleObj name="think-cell Slide" r:id="rId1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6.sv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39.png"/><Relationship Id="rId2" Type="http://schemas.openxmlformats.org/officeDocument/2006/relationships/image" Target="../media/image4.png"/><Relationship Id="rId16" Type="http://schemas.openxmlformats.org/officeDocument/2006/relationships/image" Target="../media/image86.sv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81.svg"/><Relationship Id="rId5" Type="http://schemas.openxmlformats.org/officeDocument/2006/relationships/image" Target="../media/image6.png"/><Relationship Id="rId15" Type="http://schemas.openxmlformats.org/officeDocument/2006/relationships/image" Target="../media/image54.png"/><Relationship Id="rId10" Type="http://schemas.openxmlformats.org/officeDocument/2006/relationships/image" Target="../media/image51.png"/><Relationship Id="rId19" Type="http://schemas.openxmlformats.org/officeDocument/2006/relationships/image" Target="../media/image64.svg"/><Relationship Id="rId4" Type="http://schemas.openxmlformats.org/officeDocument/2006/relationships/image" Target="../media/image5.png"/><Relationship Id="rId9" Type="http://schemas.openxmlformats.org/officeDocument/2006/relationships/image" Target="../media/image79.svg"/><Relationship Id="rId14" Type="http://schemas.openxmlformats.org/officeDocument/2006/relationships/image" Target="../media/image8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9.svg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svg"/><Relationship Id="rId18" Type="http://schemas.openxmlformats.org/officeDocument/2006/relationships/image" Target="../media/image23.png"/><Relationship Id="rId26" Type="http://schemas.openxmlformats.org/officeDocument/2006/relationships/image" Target="../media/image30.png"/><Relationship Id="rId3" Type="http://schemas.openxmlformats.org/officeDocument/2006/relationships/image" Target="../media/image6.svg"/><Relationship Id="rId21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openxmlformats.org/officeDocument/2006/relationships/image" Target="../media/image36.svg"/><Relationship Id="rId17" Type="http://schemas.openxmlformats.org/officeDocument/2006/relationships/image" Target="../media/image22.png"/><Relationship Id="rId25" Type="http://schemas.openxmlformats.org/officeDocument/2006/relationships/image" Target="../media/image49.svg"/><Relationship Id="rId2" Type="http://schemas.openxmlformats.org/officeDocument/2006/relationships/image" Target="../media/image4.png"/><Relationship Id="rId16" Type="http://schemas.openxmlformats.org/officeDocument/2006/relationships/image" Target="../media/image40.svg"/><Relationship Id="rId20" Type="http://schemas.openxmlformats.org/officeDocument/2006/relationships/image" Target="../media/image25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11" Type="http://schemas.openxmlformats.org/officeDocument/2006/relationships/image" Target="../media/image20.png"/><Relationship Id="rId24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28" Type="http://schemas.openxmlformats.org/officeDocument/2006/relationships/image" Target="../media/image31.png"/><Relationship Id="rId10" Type="http://schemas.openxmlformats.org/officeDocument/2006/relationships/image" Target="../media/image34.sv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4" Type="http://schemas.openxmlformats.org/officeDocument/2006/relationships/image" Target="../media/image38.svg"/><Relationship Id="rId22" Type="http://schemas.openxmlformats.org/officeDocument/2006/relationships/image" Target="../media/image27.png"/><Relationship Id="rId27" Type="http://schemas.openxmlformats.org/officeDocument/2006/relationships/image" Target="../media/image5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6.svg"/><Relationship Id="rId18" Type="http://schemas.openxmlformats.org/officeDocument/2006/relationships/image" Target="../media/image34.png"/><Relationship Id="rId3" Type="http://schemas.openxmlformats.org/officeDocument/2006/relationships/image" Target="../media/image6.svg"/><Relationship Id="rId21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20.png"/><Relationship Id="rId17" Type="http://schemas.openxmlformats.org/officeDocument/2006/relationships/image" Target="../media/image40.sv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20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11" Type="http://schemas.openxmlformats.org/officeDocument/2006/relationships/image" Target="../media/image56.svg"/><Relationship Id="rId5" Type="http://schemas.openxmlformats.org/officeDocument/2006/relationships/image" Target="../media/image17.png"/><Relationship Id="rId15" Type="http://schemas.openxmlformats.org/officeDocument/2006/relationships/image" Target="../media/image38.svg"/><Relationship Id="rId23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58.svg"/><Relationship Id="rId4" Type="http://schemas.openxmlformats.org/officeDocument/2006/relationships/image" Target="../media/image5.png"/><Relationship Id="rId9" Type="http://schemas.openxmlformats.org/officeDocument/2006/relationships/image" Target="../media/image32.svg"/><Relationship Id="rId14" Type="http://schemas.openxmlformats.org/officeDocument/2006/relationships/image" Target="../media/image37.sv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image" Target="../media/image9.sv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64.svg"/><Relationship Id="rId12" Type="http://schemas.openxmlformats.org/officeDocument/2006/relationships/image" Target="../media/image43.png"/><Relationship Id="rId17" Type="http://schemas.openxmlformats.org/officeDocument/2006/relationships/image" Target="../media/image7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13.sv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66.svg"/><Relationship Id="rId14" Type="http://schemas.openxmlformats.org/officeDocument/2006/relationships/image" Target="../media/image7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sv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6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9.svg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2FF7080-11EE-6EA5-7747-7737CC08F34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4536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28F7B66-671F-E262-7F39-D58F3B732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381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60914B-D38B-FA87-8E7F-646D924CD391}"/>
              </a:ext>
            </a:extLst>
          </p:cNvPr>
          <p:cNvSpPr/>
          <p:nvPr/>
        </p:nvSpPr>
        <p:spPr>
          <a:xfrm>
            <a:off x="0" y="-19050"/>
            <a:ext cx="9144000" cy="3810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1560596" y="822997"/>
            <a:ext cx="853326" cy="853326"/>
          </a:xfrm>
          <a:custGeom>
            <a:avLst/>
            <a:gdLst/>
            <a:ahLst/>
            <a:cxnLst/>
            <a:rect l="l" t="t" r="r" b="b"/>
            <a:pathLst>
              <a:path w="853326" h="853326">
                <a:moveTo>
                  <a:pt x="0" y="0"/>
                </a:moveTo>
                <a:lnTo>
                  <a:pt x="853325" y="0"/>
                </a:lnTo>
                <a:lnTo>
                  <a:pt x="853325" y="853325"/>
                </a:lnTo>
                <a:lnTo>
                  <a:pt x="0" y="8533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3729685"/>
            <a:ext cx="9144000" cy="1477299"/>
          </a:xfrm>
          <a:custGeom>
            <a:avLst/>
            <a:gdLst/>
            <a:ahLst/>
            <a:cxnLst/>
            <a:rect l="l" t="t" r="r" b="b"/>
            <a:pathLst>
              <a:path w="9270997" h="1477299">
                <a:moveTo>
                  <a:pt x="0" y="0"/>
                </a:moveTo>
                <a:lnTo>
                  <a:pt x="9270997" y="0"/>
                </a:lnTo>
                <a:lnTo>
                  <a:pt x="9270997" y="1477299"/>
                </a:lnTo>
                <a:lnTo>
                  <a:pt x="0" y="14772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22034" y="1123950"/>
            <a:ext cx="8112366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1"/>
              </a:lnSpc>
            </a:pPr>
            <a:r>
              <a:rPr lang="en-US" sz="2600" spc="23" dirty="0">
                <a:solidFill>
                  <a:srgbClr val="4D4D4D"/>
                </a:solidFill>
                <a:latin typeface="Arial Black" panose="020B0A04020102020204" pitchFamily="34" charset="0"/>
              </a:rPr>
              <a:t>Prediction of Oil, Gas </a:t>
            </a:r>
            <a:r>
              <a:rPr lang="en-US" sz="2600" spc="23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&amp; Water </a:t>
            </a:r>
            <a:r>
              <a:rPr lang="en-US" sz="2600" spc="23" dirty="0">
                <a:solidFill>
                  <a:srgbClr val="4D4D4D"/>
                </a:solidFill>
                <a:latin typeface="Arial Black" panose="020B0A04020102020204" pitchFamily="34" charset="0"/>
              </a:rPr>
              <a:t>Production in the DSEATS Field Using Machine Learning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7749" y="2824033"/>
            <a:ext cx="2121748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dirty="0">
                <a:solidFill>
                  <a:srgbClr val="4D4D4D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SPE number: 5742059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7749" y="4050259"/>
            <a:ext cx="7935688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50"/>
              </a:lnSpc>
            </a:pPr>
            <a:r>
              <a:rPr lang="en-US" sz="1399" spc="-22" dirty="0">
                <a:solidFill>
                  <a:srgbClr val="FFFFFF"/>
                </a:solidFill>
                <a:latin typeface="Open Sans"/>
              </a:rPr>
              <a:t>SPE Section: 	Port Harcourt, Nigeria</a:t>
            </a:r>
          </a:p>
          <a:p>
            <a:pPr>
              <a:lnSpc>
                <a:spcPts val="1650"/>
              </a:lnSpc>
            </a:pPr>
            <a:r>
              <a:rPr lang="en-US" sz="1399" spc="-22" dirty="0">
                <a:solidFill>
                  <a:srgbClr val="FFFFFF"/>
                </a:solidFill>
                <a:latin typeface="Open Sans"/>
              </a:rPr>
              <a:t>Category: 		Student</a:t>
            </a:r>
          </a:p>
          <a:p>
            <a:pPr>
              <a:lnSpc>
                <a:spcPts val="1650"/>
              </a:lnSpc>
            </a:pPr>
            <a:r>
              <a:rPr lang="en-US" sz="1399" spc="-22" dirty="0">
                <a:solidFill>
                  <a:srgbClr val="FFFFFF"/>
                </a:solidFill>
                <a:latin typeface="Open Sans"/>
              </a:rPr>
              <a:t>Course of Study:	Electronic/Computer Engineering</a:t>
            </a:r>
          </a:p>
          <a:p>
            <a:pPr>
              <a:lnSpc>
                <a:spcPts val="1650"/>
              </a:lnSpc>
            </a:pPr>
            <a:r>
              <a:rPr lang="en-US" sz="1399" spc="-22" dirty="0">
                <a:solidFill>
                  <a:srgbClr val="FFFFFF"/>
                </a:solidFill>
                <a:latin typeface="Open Sans"/>
              </a:rPr>
              <a:t>School: 		University of Port Harcourt</a:t>
            </a:r>
          </a:p>
          <a:p>
            <a:pPr>
              <a:lnSpc>
                <a:spcPts val="1650"/>
              </a:lnSpc>
            </a:pPr>
            <a:endParaRPr lang="en-US" sz="1399" spc="-22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1650"/>
              </a:lnSpc>
            </a:pPr>
            <a:endParaRPr lang="en-US" sz="1399" spc="-22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034" y="249555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D4D4D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Samuel </a:t>
            </a:r>
            <a:r>
              <a:rPr lang="en-US" b="1" dirty="0" err="1" smtClean="0">
                <a:solidFill>
                  <a:srgbClr val="4D4D4D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Elema</a:t>
            </a:r>
            <a:endParaRPr lang="en-US" b="1" dirty="0">
              <a:solidFill>
                <a:srgbClr val="4D4D4D"/>
              </a:solidFill>
              <a:latin typeface="Arial" panose="020B0604020202020204" pitchFamily="34" charset="0"/>
              <a:ea typeface="Open Sans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507749" y="3308809"/>
            <a:ext cx="1235859" cy="28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700" b="1" spc="-27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738188"/>
            <a:ext cx="9144000" cy="28575"/>
          </a:xfrm>
          <a:custGeom>
            <a:avLst/>
            <a:gdLst/>
            <a:ahLst/>
            <a:cxnLst/>
            <a:rect l="l" t="t" r="r" b="b"/>
            <a:pathLst>
              <a:path w="9144000" h="28575">
                <a:moveTo>
                  <a:pt x="0" y="0"/>
                </a:moveTo>
                <a:lnTo>
                  <a:pt x="9144000" y="0"/>
                </a:lnTo>
                <a:lnTo>
                  <a:pt x="914400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58521" y="1214990"/>
            <a:ext cx="3375279" cy="3490360"/>
          </a:xfrm>
          <a:custGeom>
            <a:avLst/>
            <a:gdLst/>
            <a:ahLst/>
            <a:cxnLst/>
            <a:rect l="l" t="t" r="r" b="b"/>
            <a:pathLst>
              <a:path w="4920996" h="1038101">
                <a:moveTo>
                  <a:pt x="0" y="0"/>
                </a:moveTo>
                <a:lnTo>
                  <a:pt x="4920996" y="0"/>
                </a:lnTo>
                <a:lnTo>
                  <a:pt x="4920996" y="1038101"/>
                </a:lnTo>
                <a:lnTo>
                  <a:pt x="0" y="10381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58521" y="1188053"/>
            <a:ext cx="3375279" cy="3517297"/>
          </a:xfrm>
          <a:custGeom>
            <a:avLst/>
            <a:gdLst/>
            <a:ahLst/>
            <a:cxnLst/>
            <a:rect l="l" t="t" r="r" b="b"/>
            <a:pathLst>
              <a:path w="4920996" h="1038101">
                <a:moveTo>
                  <a:pt x="0" y="0"/>
                </a:moveTo>
                <a:lnTo>
                  <a:pt x="4920996" y="0"/>
                </a:lnTo>
                <a:lnTo>
                  <a:pt x="4920996" y="1038101"/>
                </a:lnTo>
                <a:lnTo>
                  <a:pt x="0" y="103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422034" y="122634"/>
            <a:ext cx="8299799" cy="624002"/>
          </a:xfrm>
          <a:custGeom>
            <a:avLst/>
            <a:gdLst/>
            <a:ahLst/>
            <a:cxnLst/>
            <a:rect l="l" t="t" r="r" b="b"/>
            <a:pathLst>
              <a:path w="8299799" h="624002">
                <a:moveTo>
                  <a:pt x="0" y="0"/>
                </a:moveTo>
                <a:lnTo>
                  <a:pt x="8299799" y="0"/>
                </a:lnTo>
                <a:lnTo>
                  <a:pt x="8299799" y="624002"/>
                </a:lnTo>
                <a:lnTo>
                  <a:pt x="0" y="6240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58521" y="808444"/>
            <a:ext cx="3375279" cy="448599"/>
          </a:xfrm>
          <a:custGeom>
            <a:avLst/>
            <a:gdLst/>
            <a:ahLst/>
            <a:cxnLst/>
            <a:rect l="l" t="t" r="r" b="b"/>
            <a:pathLst>
              <a:path w="4920996" h="448599">
                <a:moveTo>
                  <a:pt x="0" y="0"/>
                </a:moveTo>
                <a:lnTo>
                  <a:pt x="4920996" y="0"/>
                </a:lnTo>
                <a:lnTo>
                  <a:pt x="4920996" y="448599"/>
                </a:lnTo>
                <a:lnTo>
                  <a:pt x="0" y="44859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422024" y="845001"/>
            <a:ext cx="3288173" cy="321602"/>
          </a:xfrm>
          <a:custGeom>
            <a:avLst/>
            <a:gdLst/>
            <a:ahLst/>
            <a:cxnLst/>
            <a:rect l="l" t="t" r="r" b="b"/>
            <a:pathLst>
              <a:path w="4793999" h="321602">
                <a:moveTo>
                  <a:pt x="0" y="0"/>
                </a:moveTo>
                <a:lnTo>
                  <a:pt x="4793999" y="0"/>
                </a:lnTo>
                <a:lnTo>
                  <a:pt x="4793999" y="321602"/>
                </a:lnTo>
                <a:lnTo>
                  <a:pt x="0" y="3216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5457377" y="4220775"/>
            <a:ext cx="3574875" cy="573129"/>
          </a:xfrm>
          <a:custGeom>
            <a:avLst/>
            <a:gdLst/>
            <a:ahLst/>
            <a:cxnLst/>
            <a:rect l="l" t="t" r="r" b="b"/>
            <a:pathLst>
              <a:path w="3574875" h="573129">
                <a:moveTo>
                  <a:pt x="0" y="0"/>
                </a:moveTo>
                <a:lnTo>
                  <a:pt x="3574876" y="0"/>
                </a:lnTo>
                <a:lnTo>
                  <a:pt x="3574876" y="573129"/>
                </a:lnTo>
                <a:lnTo>
                  <a:pt x="0" y="57312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345834" y="115317"/>
            <a:ext cx="7731366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2100" spc="18" dirty="0">
                <a:solidFill>
                  <a:srgbClr val="177B57"/>
                </a:solidFill>
                <a:latin typeface="Open Sans"/>
              </a:rPr>
              <a:t>Prediction by Random Forest </a:t>
            </a:r>
            <a:r>
              <a:rPr lang="en-US" sz="2100" spc="18" dirty="0" err="1">
                <a:solidFill>
                  <a:srgbClr val="177B57"/>
                </a:solidFill>
                <a:latin typeface="Open Sans"/>
              </a:rPr>
              <a:t>Regressor</a:t>
            </a:r>
            <a:endParaRPr lang="en-US" sz="2100" spc="18" dirty="0">
              <a:solidFill>
                <a:srgbClr val="177B57"/>
              </a:solidFill>
              <a:latin typeface="Open Sans"/>
            </a:endParaRPr>
          </a:p>
          <a:p>
            <a:pPr algn="l">
              <a:lnSpc>
                <a:spcPts val="1959"/>
              </a:lnSpc>
            </a:pPr>
            <a:r>
              <a:rPr lang="en-US" sz="1200" spc="10" dirty="0" err="1">
                <a:solidFill>
                  <a:srgbClr val="177B57"/>
                </a:solidFill>
                <a:latin typeface="Open Sans"/>
              </a:rPr>
              <a:t>Hyperparameter</a:t>
            </a:r>
            <a:r>
              <a:rPr lang="en-US" sz="1200" spc="10" dirty="0">
                <a:solidFill>
                  <a:srgbClr val="177B57"/>
                </a:solidFill>
                <a:latin typeface="Open Sans"/>
              </a:rPr>
              <a:t> tuning with </a:t>
            </a:r>
            <a:r>
              <a:rPr lang="en-US" sz="1200" spc="10" dirty="0" err="1">
                <a:solidFill>
                  <a:srgbClr val="177B57"/>
                </a:solidFill>
                <a:latin typeface="Open Sans"/>
              </a:rPr>
              <a:t>RandomizedSearchCV</a:t>
            </a:r>
            <a:endParaRPr lang="en-US" sz="1200" spc="10" dirty="0">
              <a:solidFill>
                <a:srgbClr val="177B57"/>
              </a:solidFill>
              <a:latin typeface="Open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90600" y="883820"/>
            <a:ext cx="2272659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59"/>
              </a:lnSpc>
            </a:pPr>
            <a:r>
              <a:rPr lang="en-US" sz="1399" spc="12" dirty="0">
                <a:solidFill>
                  <a:srgbClr val="FFFFFF"/>
                </a:solidFill>
                <a:latin typeface="Open Sans"/>
              </a:rPr>
              <a:t>Random Forest </a:t>
            </a:r>
            <a:r>
              <a:rPr lang="en-US" sz="1399" spc="12" dirty="0" err="1">
                <a:solidFill>
                  <a:srgbClr val="FFFFFF"/>
                </a:solidFill>
                <a:latin typeface="Open Sans"/>
              </a:rPr>
              <a:t>Regressor</a:t>
            </a:r>
            <a:endParaRPr lang="en-US" sz="1399" spc="12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2024" y="1352550"/>
            <a:ext cx="3205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MAE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before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is </a:t>
            </a: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179663.418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RMSE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before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is </a:t>
            </a: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502616.45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MSE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before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is </a:t>
            </a: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753348032589.6094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R^2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before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is </a:t>
            </a: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0.95199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MAE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after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is </a:t>
            </a: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180145.861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RMSE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after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is </a:t>
            </a: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494302.55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MSE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after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is </a:t>
            </a: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728676035585.3427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R^2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after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is </a:t>
            </a: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0.954168</a:t>
            </a:r>
          </a:p>
          <a:p>
            <a:pPr>
              <a:lnSpc>
                <a:spcPct val="150000"/>
              </a:lnSpc>
            </a:pPr>
            <a:endParaRPr lang="en-US" sz="11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94B825-1C67-2AAD-7675-97392A9DAB42}"/>
              </a:ext>
            </a:extLst>
          </p:cNvPr>
          <p:cNvGrpSpPr/>
          <p:nvPr/>
        </p:nvGrpSpPr>
        <p:grpSpPr>
          <a:xfrm>
            <a:off x="3717492" y="2013415"/>
            <a:ext cx="484803" cy="1283115"/>
            <a:chOff x="4121727" y="1926301"/>
            <a:chExt cx="800787" cy="211942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6B234D-E617-512B-DE70-7C84186BD51A}"/>
                </a:ext>
              </a:extLst>
            </p:cNvPr>
            <p:cNvSpPr/>
            <p:nvPr/>
          </p:nvSpPr>
          <p:spPr>
            <a:xfrm>
              <a:off x="4121727" y="2124847"/>
              <a:ext cx="402403" cy="1593999"/>
            </a:xfrm>
            <a:custGeom>
              <a:avLst/>
              <a:gdLst/>
              <a:ahLst/>
              <a:cxnLst/>
              <a:rect l="l" t="t" r="r" b="b"/>
              <a:pathLst>
                <a:path w="402403" h="1593999">
                  <a:moveTo>
                    <a:pt x="0" y="0"/>
                  </a:moveTo>
                  <a:lnTo>
                    <a:pt x="402402" y="0"/>
                  </a:lnTo>
                  <a:lnTo>
                    <a:pt x="402402" y="1593999"/>
                  </a:lnTo>
                  <a:lnTo>
                    <a:pt x="0" y="1593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E7A1957-F752-ADA1-C971-A50AADD1A3FB}"/>
                </a:ext>
              </a:extLst>
            </p:cNvPr>
            <p:cNvSpPr/>
            <p:nvPr/>
          </p:nvSpPr>
          <p:spPr>
            <a:xfrm rot="5400000">
              <a:off x="3486934" y="2724373"/>
              <a:ext cx="2117984" cy="524711"/>
            </a:xfrm>
            <a:prstGeom prst="triangle">
              <a:avLst>
                <a:gd name="adj" fmla="val 5064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D6FE101-1256-0F2C-DF2F-C04BF03EAA0C}"/>
                </a:ext>
              </a:extLst>
            </p:cNvPr>
            <p:cNvSpPr/>
            <p:nvPr/>
          </p:nvSpPr>
          <p:spPr>
            <a:xfrm rot="5400000">
              <a:off x="3601167" y="2722937"/>
              <a:ext cx="2117984" cy="524711"/>
            </a:xfrm>
            <a:prstGeom prst="triangle">
              <a:avLst>
                <a:gd name="adj" fmla="val 50641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70" y="818075"/>
            <a:ext cx="4525764" cy="3673796"/>
          </a:xfrm>
          <a:prstGeom prst="rect">
            <a:avLst/>
          </a:prstGeom>
        </p:spPr>
      </p:pic>
      <p:sp>
        <p:nvSpPr>
          <p:cNvPr id="21" name="TextBox 29"/>
          <p:cNvSpPr txBox="1"/>
          <p:nvPr/>
        </p:nvSpPr>
        <p:spPr>
          <a:xfrm>
            <a:off x="6096000" y="4612644"/>
            <a:ext cx="2362200" cy="408680"/>
          </a:xfrm>
          <a:prstGeom prst="rect">
            <a:avLst/>
          </a:prstGeom>
          <a:solidFill>
            <a:srgbClr val="006600"/>
          </a:solidFill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425"/>
              </a:lnSpc>
            </a:pPr>
            <a:r>
              <a:rPr kumimoji="0" lang="en-US" sz="12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Feature Importance Score:</a:t>
            </a:r>
          </a:p>
          <a:p>
            <a:pPr algn="ctr">
              <a:lnSpc>
                <a:spcPts val="1425"/>
              </a:lnSpc>
            </a:pPr>
            <a:r>
              <a:rPr lang="en-US" sz="1200" spc="10" dirty="0" smtClean="0">
                <a:solidFill>
                  <a:srgbClr val="FFFFFF"/>
                </a:solidFill>
                <a:latin typeface="Open Sans"/>
              </a:rPr>
              <a:t>Most important attributes</a:t>
            </a:r>
            <a:endParaRPr kumimoji="0" lang="en-US" sz="12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TextBox 28"/>
          <p:cNvSpPr txBox="1"/>
          <p:nvPr/>
        </p:nvSpPr>
        <p:spPr>
          <a:xfrm>
            <a:off x="8665521" y="5000130"/>
            <a:ext cx="144380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pc="-12" noProof="0" dirty="0" smtClean="0">
                <a:solidFill>
                  <a:srgbClr val="000000"/>
                </a:solidFill>
                <a:latin typeface="Open Sans"/>
              </a:rPr>
              <a:t>10</a:t>
            </a:r>
            <a:endParaRPr kumimoji="0" lang="en-US" sz="800" b="0" i="0" u="none" strike="noStrike" kern="1200" cap="none" spc="-1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6AE4B7C-FD4F-3A15-8E7F-6CF5ADC19C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6AE4B7C-FD4F-3A15-8E7F-6CF5ADC19C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50" r="-8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738188"/>
            <a:ext cx="9144000" cy="28575"/>
          </a:xfrm>
          <a:custGeom>
            <a:avLst/>
            <a:gdLst/>
            <a:ahLst/>
            <a:cxnLst/>
            <a:rect l="l" t="t" r="r" b="b"/>
            <a:pathLst>
              <a:path w="9144000" h="28575">
                <a:moveTo>
                  <a:pt x="0" y="0"/>
                </a:moveTo>
                <a:lnTo>
                  <a:pt x="9144000" y="0"/>
                </a:lnTo>
                <a:lnTo>
                  <a:pt x="914400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92696" y="1680229"/>
            <a:ext cx="7758598" cy="2595601"/>
          </a:xfrm>
          <a:custGeom>
            <a:avLst/>
            <a:gdLst/>
            <a:ahLst/>
            <a:cxnLst/>
            <a:rect l="l" t="t" r="r" b="b"/>
            <a:pathLst>
              <a:path w="7758598" h="2595601">
                <a:moveTo>
                  <a:pt x="0" y="0"/>
                </a:moveTo>
                <a:lnTo>
                  <a:pt x="7758598" y="0"/>
                </a:lnTo>
                <a:lnTo>
                  <a:pt x="7758598" y="2595601"/>
                </a:lnTo>
                <a:lnTo>
                  <a:pt x="0" y="25956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A5D2701-8762-038A-7C0D-499EBBFCC028}"/>
              </a:ext>
            </a:extLst>
          </p:cNvPr>
          <p:cNvSpPr/>
          <p:nvPr/>
        </p:nvSpPr>
        <p:spPr>
          <a:xfrm rot="5400000">
            <a:off x="2887209" y="1235426"/>
            <a:ext cx="3280475" cy="2286000"/>
          </a:xfrm>
          <a:prstGeom prst="homePlat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25493" y="1586865"/>
            <a:ext cx="420390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spc="54" dirty="0">
                <a:solidFill>
                  <a:schemeClr val="bg1"/>
                </a:solidFill>
                <a:latin typeface="Open Sans"/>
              </a:rPr>
              <a:t>Data</a:t>
            </a:r>
          </a:p>
          <a:p>
            <a:pPr algn="ctr"/>
            <a:r>
              <a:rPr lang="en-US" sz="3200" spc="54" dirty="0" smtClean="0">
                <a:solidFill>
                  <a:schemeClr val="bg1"/>
                </a:solidFill>
                <a:latin typeface="Open Sans"/>
              </a:rPr>
              <a:t>Exploration</a:t>
            </a:r>
            <a:endParaRPr lang="en-US" sz="3200" spc="54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0" name="TextBox 28"/>
          <p:cNvSpPr txBox="1"/>
          <p:nvPr/>
        </p:nvSpPr>
        <p:spPr>
          <a:xfrm>
            <a:off x="8665521" y="5000130"/>
            <a:ext cx="57617" cy="13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pc="-12" dirty="0">
                <a:solidFill>
                  <a:srgbClr val="000000"/>
                </a:solidFill>
                <a:latin typeface="Open Sans"/>
              </a:rPr>
              <a:t>2</a:t>
            </a:r>
            <a:endParaRPr kumimoji="0" lang="en-US" sz="800" b="0" i="0" u="none" strike="noStrike" kern="1200" cap="none" spc="-1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75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0" r="-8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3503" y="59131"/>
            <a:ext cx="9270997" cy="771125"/>
          </a:xfrm>
          <a:custGeom>
            <a:avLst/>
            <a:gdLst/>
            <a:ahLst/>
            <a:cxnLst/>
            <a:rect l="l" t="t" r="r" b="b"/>
            <a:pathLst>
              <a:path w="9270997" h="771125">
                <a:moveTo>
                  <a:pt x="0" y="0"/>
                </a:moveTo>
                <a:lnTo>
                  <a:pt x="9270997" y="0"/>
                </a:lnTo>
                <a:lnTo>
                  <a:pt x="9270997" y="771125"/>
                </a:lnTo>
                <a:lnTo>
                  <a:pt x="0" y="7711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11774" y="1423963"/>
            <a:ext cx="5557523" cy="4118505"/>
          </a:xfrm>
          <a:custGeom>
            <a:avLst/>
            <a:gdLst/>
            <a:ahLst/>
            <a:cxnLst/>
            <a:rect l="l" t="t" r="r" b="b"/>
            <a:pathLst>
              <a:path w="5557523" h="4118505">
                <a:moveTo>
                  <a:pt x="0" y="0"/>
                </a:moveTo>
                <a:lnTo>
                  <a:pt x="5557523" y="0"/>
                </a:lnTo>
                <a:lnTo>
                  <a:pt x="5557523" y="4118505"/>
                </a:lnTo>
                <a:lnTo>
                  <a:pt x="0" y="41185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381000" y="127397"/>
            <a:ext cx="81227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2000" spc="18" dirty="0">
                <a:solidFill>
                  <a:srgbClr val="177B57"/>
                </a:solidFill>
                <a:latin typeface="Open Sans"/>
              </a:rPr>
              <a:t>The Objective is to Predict Oil, Gas and Water Production with RMSE, R</a:t>
            </a:r>
            <a:r>
              <a:rPr lang="en-US" sz="2000" spc="18" baseline="30000" dirty="0">
                <a:solidFill>
                  <a:srgbClr val="177B57"/>
                </a:solidFill>
                <a:latin typeface="Open Sans"/>
              </a:rPr>
              <a:t>2</a:t>
            </a:r>
            <a:r>
              <a:rPr lang="en-US" sz="2000" spc="18" dirty="0">
                <a:solidFill>
                  <a:srgbClr val="177B57"/>
                </a:solidFill>
                <a:latin typeface="Open Sans"/>
              </a:rPr>
              <a:t>, MAE and MSE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7A5F558-0F34-20B5-5C44-198F2B4D9574}"/>
              </a:ext>
            </a:extLst>
          </p:cNvPr>
          <p:cNvGrpSpPr/>
          <p:nvPr/>
        </p:nvGrpSpPr>
        <p:grpSpPr>
          <a:xfrm>
            <a:off x="353758" y="1366247"/>
            <a:ext cx="2438724" cy="3682517"/>
            <a:chOff x="353758" y="1366247"/>
            <a:chExt cx="2438724" cy="3682517"/>
          </a:xfrm>
        </p:grpSpPr>
        <p:sp>
          <p:nvSpPr>
            <p:cNvPr id="5" name="Freeform 5"/>
            <p:cNvSpPr/>
            <p:nvPr/>
          </p:nvSpPr>
          <p:spPr>
            <a:xfrm>
              <a:off x="358531" y="1919230"/>
              <a:ext cx="2429199" cy="402098"/>
            </a:xfrm>
            <a:custGeom>
              <a:avLst/>
              <a:gdLst/>
              <a:ahLst/>
              <a:cxnLst/>
              <a:rect l="l" t="t" r="r" b="b"/>
              <a:pathLst>
                <a:path w="2429199" h="402098">
                  <a:moveTo>
                    <a:pt x="0" y="0"/>
                  </a:moveTo>
                  <a:lnTo>
                    <a:pt x="2429198" y="0"/>
                  </a:lnTo>
                  <a:lnTo>
                    <a:pt x="2429198" y="402098"/>
                  </a:lnTo>
                  <a:lnTo>
                    <a:pt x="0" y="402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22024" y="1955787"/>
              <a:ext cx="2302202" cy="275101"/>
            </a:xfrm>
            <a:custGeom>
              <a:avLst/>
              <a:gdLst/>
              <a:ahLst/>
              <a:cxnLst/>
              <a:rect l="l" t="t" r="r" b="b"/>
              <a:pathLst>
                <a:path w="2302202" h="275101">
                  <a:moveTo>
                    <a:pt x="0" y="0"/>
                  </a:moveTo>
                  <a:lnTo>
                    <a:pt x="2302202" y="0"/>
                  </a:lnTo>
                  <a:lnTo>
                    <a:pt x="2302202" y="275101"/>
                  </a:lnTo>
                  <a:lnTo>
                    <a:pt x="0" y="275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422024" y="2350484"/>
              <a:ext cx="2302202" cy="275101"/>
            </a:xfrm>
            <a:custGeom>
              <a:avLst/>
              <a:gdLst/>
              <a:ahLst/>
              <a:cxnLst/>
              <a:rect l="l" t="t" r="r" b="b"/>
              <a:pathLst>
                <a:path w="2302202" h="275101">
                  <a:moveTo>
                    <a:pt x="0" y="0"/>
                  </a:moveTo>
                  <a:lnTo>
                    <a:pt x="2302202" y="0"/>
                  </a:lnTo>
                  <a:lnTo>
                    <a:pt x="2302202" y="275101"/>
                  </a:lnTo>
                  <a:lnTo>
                    <a:pt x="0" y="275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422024" y="2745171"/>
              <a:ext cx="2302202" cy="275101"/>
            </a:xfrm>
            <a:custGeom>
              <a:avLst/>
              <a:gdLst/>
              <a:ahLst/>
              <a:cxnLst/>
              <a:rect l="l" t="t" r="r" b="b"/>
              <a:pathLst>
                <a:path w="2302202" h="275101">
                  <a:moveTo>
                    <a:pt x="0" y="0"/>
                  </a:moveTo>
                  <a:lnTo>
                    <a:pt x="2302202" y="0"/>
                  </a:lnTo>
                  <a:lnTo>
                    <a:pt x="2302202" y="275101"/>
                  </a:lnTo>
                  <a:lnTo>
                    <a:pt x="0" y="275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422024" y="3748678"/>
              <a:ext cx="2302202" cy="275101"/>
            </a:xfrm>
            <a:custGeom>
              <a:avLst/>
              <a:gdLst/>
              <a:ahLst/>
              <a:cxnLst/>
              <a:rect l="l" t="t" r="r" b="b"/>
              <a:pathLst>
                <a:path w="2302202" h="275101">
                  <a:moveTo>
                    <a:pt x="0" y="0"/>
                  </a:moveTo>
                  <a:lnTo>
                    <a:pt x="2302202" y="0"/>
                  </a:lnTo>
                  <a:lnTo>
                    <a:pt x="2302202" y="275101"/>
                  </a:lnTo>
                  <a:lnTo>
                    <a:pt x="0" y="275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22024" y="4215946"/>
              <a:ext cx="2302202" cy="275101"/>
            </a:xfrm>
            <a:custGeom>
              <a:avLst/>
              <a:gdLst/>
              <a:ahLst/>
              <a:cxnLst/>
              <a:rect l="l" t="t" r="r" b="b"/>
              <a:pathLst>
                <a:path w="2302202" h="275101">
                  <a:moveTo>
                    <a:pt x="0" y="0"/>
                  </a:moveTo>
                  <a:lnTo>
                    <a:pt x="2302202" y="0"/>
                  </a:lnTo>
                  <a:lnTo>
                    <a:pt x="2302202" y="275101"/>
                  </a:lnTo>
                  <a:lnTo>
                    <a:pt x="0" y="275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58531" y="2055628"/>
              <a:ext cx="2429199" cy="660397"/>
            </a:xfrm>
            <a:custGeom>
              <a:avLst/>
              <a:gdLst/>
              <a:ahLst/>
              <a:cxnLst/>
              <a:rect l="l" t="t" r="r" b="b"/>
              <a:pathLst>
                <a:path w="2429199" h="660397">
                  <a:moveTo>
                    <a:pt x="0" y="0"/>
                  </a:moveTo>
                  <a:lnTo>
                    <a:pt x="2429198" y="0"/>
                  </a:lnTo>
                  <a:lnTo>
                    <a:pt x="2429198" y="660397"/>
                  </a:lnTo>
                  <a:lnTo>
                    <a:pt x="0" y="6603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58531" y="2708614"/>
              <a:ext cx="2429199" cy="402098"/>
            </a:xfrm>
            <a:custGeom>
              <a:avLst/>
              <a:gdLst/>
              <a:ahLst/>
              <a:cxnLst/>
              <a:rect l="l" t="t" r="r" b="b"/>
              <a:pathLst>
                <a:path w="2429199" h="402098">
                  <a:moveTo>
                    <a:pt x="0" y="0"/>
                  </a:moveTo>
                  <a:lnTo>
                    <a:pt x="2429198" y="0"/>
                  </a:lnTo>
                  <a:lnTo>
                    <a:pt x="2429198" y="402098"/>
                  </a:lnTo>
                  <a:lnTo>
                    <a:pt x="0" y="402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58531" y="3712111"/>
              <a:ext cx="2429199" cy="402098"/>
            </a:xfrm>
            <a:custGeom>
              <a:avLst/>
              <a:gdLst/>
              <a:ahLst/>
              <a:cxnLst/>
              <a:rect l="l" t="t" r="r" b="b"/>
              <a:pathLst>
                <a:path w="2429199" h="402098">
                  <a:moveTo>
                    <a:pt x="0" y="0"/>
                  </a:moveTo>
                  <a:lnTo>
                    <a:pt x="2429198" y="0"/>
                  </a:lnTo>
                  <a:lnTo>
                    <a:pt x="2429198" y="402098"/>
                  </a:lnTo>
                  <a:lnTo>
                    <a:pt x="0" y="402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58531" y="4179389"/>
              <a:ext cx="2429199" cy="402098"/>
            </a:xfrm>
            <a:custGeom>
              <a:avLst/>
              <a:gdLst/>
              <a:ahLst/>
              <a:cxnLst/>
              <a:rect l="l" t="t" r="r" b="b"/>
              <a:pathLst>
                <a:path w="2429199" h="402098">
                  <a:moveTo>
                    <a:pt x="0" y="0"/>
                  </a:moveTo>
                  <a:lnTo>
                    <a:pt x="2429198" y="0"/>
                  </a:lnTo>
                  <a:lnTo>
                    <a:pt x="2429198" y="402098"/>
                  </a:lnTo>
                  <a:lnTo>
                    <a:pt x="0" y="402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58531" y="4646666"/>
              <a:ext cx="2429199" cy="402098"/>
            </a:xfrm>
            <a:custGeom>
              <a:avLst/>
              <a:gdLst/>
              <a:ahLst/>
              <a:cxnLst/>
              <a:rect l="l" t="t" r="r" b="b"/>
              <a:pathLst>
                <a:path w="2429199" h="402098">
                  <a:moveTo>
                    <a:pt x="0" y="0"/>
                  </a:moveTo>
                  <a:lnTo>
                    <a:pt x="2429198" y="0"/>
                  </a:lnTo>
                  <a:lnTo>
                    <a:pt x="2429198" y="402098"/>
                  </a:lnTo>
                  <a:lnTo>
                    <a:pt x="0" y="402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353758" y="1366247"/>
              <a:ext cx="2438724" cy="535524"/>
            </a:xfrm>
            <a:custGeom>
              <a:avLst/>
              <a:gdLst/>
              <a:ahLst/>
              <a:cxnLst/>
              <a:rect l="l" t="t" r="r" b="b"/>
              <a:pathLst>
                <a:path w="2438724" h="535524">
                  <a:moveTo>
                    <a:pt x="0" y="0"/>
                  </a:moveTo>
                  <a:lnTo>
                    <a:pt x="2438724" y="0"/>
                  </a:lnTo>
                  <a:lnTo>
                    <a:pt x="2438724" y="535524"/>
                  </a:lnTo>
                  <a:lnTo>
                    <a:pt x="0" y="535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422024" y="4683223"/>
              <a:ext cx="2302202" cy="275101"/>
            </a:xfrm>
            <a:custGeom>
              <a:avLst/>
              <a:gdLst/>
              <a:ahLst/>
              <a:cxnLst/>
              <a:rect l="l" t="t" r="r" b="b"/>
              <a:pathLst>
                <a:path w="2302202" h="275101">
                  <a:moveTo>
                    <a:pt x="0" y="0"/>
                  </a:moveTo>
                  <a:lnTo>
                    <a:pt x="2302202" y="0"/>
                  </a:lnTo>
                  <a:lnTo>
                    <a:pt x="2302202" y="275101"/>
                  </a:lnTo>
                  <a:lnTo>
                    <a:pt x="0" y="275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428226" y="2912926"/>
              <a:ext cx="289798" cy="767096"/>
            </a:xfrm>
            <a:custGeom>
              <a:avLst/>
              <a:gdLst/>
              <a:ahLst/>
              <a:cxnLst/>
              <a:rect l="l" t="t" r="r" b="b"/>
              <a:pathLst>
                <a:path w="289798" h="767096">
                  <a:moveTo>
                    <a:pt x="0" y="0"/>
                  </a:moveTo>
                  <a:lnTo>
                    <a:pt x="289798" y="0"/>
                  </a:lnTo>
                  <a:lnTo>
                    <a:pt x="289798" y="767096"/>
                  </a:lnTo>
                  <a:lnTo>
                    <a:pt x="0" y="7670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513951" y="3022787"/>
              <a:ext cx="50235" cy="628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650"/>
                </a:lnSpc>
              </a:pPr>
              <a:r>
                <a:rPr lang="en-US" sz="1399" spc="-22">
                  <a:solidFill>
                    <a:srgbClr val="000000"/>
                  </a:solidFill>
                  <a:latin typeface="Open Sans"/>
                </a:rPr>
                <a:t>. . .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22024" y="4257722"/>
              <a:ext cx="2302201" cy="1677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000" b="1" spc="9" dirty="0">
                  <a:solidFill>
                    <a:schemeClr val="bg1"/>
                  </a:solidFill>
                  <a:latin typeface="Open Sans"/>
                </a:rPr>
                <a:t>Downhole Temperature in Kelvin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125083" y="1997554"/>
              <a:ext cx="1140534" cy="1677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400"/>
                </a:lnSpc>
              </a:pPr>
              <a:r>
                <a:rPr lang="en-US" sz="1000" b="1" spc="9" dirty="0">
                  <a:solidFill>
                    <a:srgbClr val="000000"/>
                  </a:solidFill>
                  <a:latin typeface="Open Sans"/>
                </a:rPr>
                <a:t>Well Bore Code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906485" y="4724990"/>
              <a:ext cx="1359132" cy="167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000" b="1" spc="9" dirty="0">
                  <a:solidFill>
                    <a:srgbClr val="000000"/>
                  </a:solidFill>
                  <a:latin typeface="Open Sans"/>
                </a:rPr>
                <a:t>Choke Size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813597" y="2392261"/>
              <a:ext cx="1548651" cy="167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000" b="1" spc="9" dirty="0">
                  <a:solidFill>
                    <a:schemeClr val="bg1"/>
                  </a:solidFill>
                  <a:latin typeface="Open Sans"/>
                </a:rPr>
                <a:t>Well Bore Name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83126" y="3790446"/>
              <a:ext cx="1684059" cy="1677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400"/>
                </a:lnSpc>
              </a:pPr>
              <a:r>
                <a:rPr lang="en-US" sz="1000" b="1" spc="9" dirty="0">
                  <a:solidFill>
                    <a:schemeClr val="bg1"/>
                  </a:solidFill>
                  <a:latin typeface="Open Sans"/>
                </a:rPr>
                <a:t>Downhole Pressure in PSI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12432" y="2786948"/>
              <a:ext cx="1754753" cy="167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000" b="1" spc="9" dirty="0">
                  <a:solidFill>
                    <a:schemeClr val="bg1"/>
                  </a:solidFill>
                  <a:latin typeface="Open Sans"/>
                </a:rPr>
                <a:t>Flow Kind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422024" y="1454229"/>
              <a:ext cx="2302201" cy="1795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25"/>
                </a:lnSpc>
              </a:pPr>
              <a:r>
                <a:rPr lang="en-US" sz="1200" b="1" spc="10" dirty="0">
                  <a:solidFill>
                    <a:srgbClr val="FFFFFF"/>
                  </a:solidFill>
                  <a:latin typeface="Open Sans"/>
                </a:rPr>
                <a:t>Over 10 Columns: 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13756" y="1662617"/>
              <a:ext cx="1906572" cy="179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25"/>
                </a:lnSpc>
              </a:pPr>
              <a:r>
                <a:rPr lang="en-US" sz="1200" b="1" spc="10" dirty="0">
                  <a:solidFill>
                    <a:srgbClr val="FFFFFF"/>
                  </a:solidFill>
                  <a:latin typeface="Open Sans"/>
                </a:rPr>
                <a:t>Information about Wells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76CB9-ABE6-B3FE-9FA4-5D1B3E8CF2CB}"/>
              </a:ext>
            </a:extLst>
          </p:cNvPr>
          <p:cNvGrpSpPr/>
          <p:nvPr/>
        </p:nvGrpSpPr>
        <p:grpSpPr>
          <a:xfrm>
            <a:off x="6149864" y="1454229"/>
            <a:ext cx="2573274" cy="4089321"/>
            <a:chOff x="6149864" y="1454229"/>
            <a:chExt cx="2573274" cy="4089321"/>
          </a:xfrm>
        </p:grpSpPr>
        <p:sp>
          <p:nvSpPr>
            <p:cNvPr id="2" name="Freeform 2"/>
            <p:cNvSpPr/>
            <p:nvPr/>
          </p:nvSpPr>
          <p:spPr>
            <a:xfrm>
              <a:off x="8546125" y="5409943"/>
              <a:ext cx="175851" cy="100012"/>
            </a:xfrm>
            <a:custGeom>
              <a:avLst/>
              <a:gdLst/>
              <a:ahLst/>
              <a:cxnLst/>
              <a:rect l="l" t="t" r="r" b="b"/>
              <a:pathLst>
                <a:path w="175851" h="100012">
                  <a:moveTo>
                    <a:pt x="0" y="0"/>
                  </a:moveTo>
                  <a:lnTo>
                    <a:pt x="175851" y="0"/>
                  </a:lnTo>
                  <a:lnTo>
                    <a:pt x="175851" y="100012"/>
                  </a:lnTo>
                  <a:lnTo>
                    <a:pt x="0" y="100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6149864" y="1454229"/>
              <a:ext cx="2438724" cy="3648542"/>
            </a:xfrm>
            <a:custGeom>
              <a:avLst/>
              <a:gdLst/>
              <a:ahLst/>
              <a:cxnLst/>
              <a:rect l="l" t="t" r="r" b="b"/>
              <a:pathLst>
                <a:path w="2438724" h="3736524">
                  <a:moveTo>
                    <a:pt x="0" y="0"/>
                  </a:moveTo>
                  <a:lnTo>
                    <a:pt x="2438724" y="0"/>
                  </a:lnTo>
                  <a:lnTo>
                    <a:pt x="2438724" y="3736524"/>
                  </a:lnTo>
                  <a:lnTo>
                    <a:pt x="0" y="3736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/>
            <a:lstStyle/>
            <a:p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665521" y="5404685"/>
              <a:ext cx="57617" cy="138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20"/>
                </a:lnSpc>
              </a:pPr>
              <a:r>
                <a:rPr lang="en-US" sz="800" spc="-12">
                  <a:solidFill>
                    <a:srgbClr val="000000"/>
                  </a:solidFill>
                  <a:latin typeface="Open Sans"/>
                </a:rPr>
                <a:t>4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6324600" y="2519105"/>
              <a:ext cx="2101577" cy="13997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74"/>
                </a:lnSpc>
              </a:pPr>
              <a:r>
                <a:rPr lang="en-US" sz="1800" b="1" spc="16" dirty="0">
                  <a:solidFill>
                    <a:srgbClr val="FFFFFF"/>
                  </a:solidFill>
                  <a:latin typeface="Open Sans"/>
                </a:rPr>
                <a:t>Output Variable: Oil, Gas and Water </a:t>
              </a:r>
            </a:p>
            <a:p>
              <a:pPr algn="ctr">
                <a:lnSpc>
                  <a:spcPts val="2174"/>
                </a:lnSpc>
              </a:pPr>
              <a:r>
                <a:rPr lang="en-US" sz="1800" b="1" spc="16" dirty="0">
                  <a:solidFill>
                    <a:srgbClr val="FFFFFF"/>
                  </a:solidFill>
                  <a:latin typeface="Open Sans"/>
                </a:rPr>
                <a:t>Production</a:t>
              </a:r>
            </a:p>
            <a:p>
              <a:pPr algn="ctr">
                <a:lnSpc>
                  <a:spcPts val="2174"/>
                </a:lnSpc>
              </a:pPr>
              <a:r>
                <a:rPr lang="en-US" sz="1800" b="1" spc="16" dirty="0">
                  <a:solidFill>
                    <a:srgbClr val="FFFFFF"/>
                  </a:solidFill>
                  <a:latin typeface="Open Sans"/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7BE1D2-13A8-4A10-2C52-F68749700E39}"/>
              </a:ext>
            </a:extLst>
          </p:cNvPr>
          <p:cNvGrpSpPr/>
          <p:nvPr/>
        </p:nvGrpSpPr>
        <p:grpSpPr>
          <a:xfrm>
            <a:off x="3486141" y="1633765"/>
            <a:ext cx="2075620" cy="3324559"/>
            <a:chOff x="3486141" y="1633765"/>
            <a:chExt cx="2075620" cy="3324559"/>
          </a:xfrm>
        </p:grpSpPr>
        <p:sp>
          <p:nvSpPr>
            <p:cNvPr id="35" name="TextBox 35"/>
            <p:cNvSpPr txBox="1"/>
            <p:nvPr/>
          </p:nvSpPr>
          <p:spPr>
            <a:xfrm>
              <a:off x="3658505" y="3068945"/>
              <a:ext cx="1580159" cy="427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50"/>
                </a:lnSpc>
              </a:pPr>
              <a:r>
                <a:rPr lang="en-US" sz="1399" spc="12" dirty="0">
                  <a:solidFill>
                    <a:srgbClr val="000000"/>
                  </a:solidFill>
                  <a:latin typeface="Open Sans"/>
                </a:rPr>
                <a:t>Random Forest </a:t>
              </a:r>
              <a:r>
                <a:rPr lang="en-US" sz="1399" spc="12" dirty="0" err="1">
                  <a:solidFill>
                    <a:srgbClr val="000000"/>
                  </a:solidFill>
                  <a:latin typeface="Open Sans"/>
                </a:rPr>
                <a:t>Regressor</a:t>
              </a:r>
              <a:endParaRPr lang="en-US" sz="1399" spc="12" dirty="0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86141" y="1633765"/>
              <a:ext cx="2075620" cy="33245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Random Forest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Regressor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58A3129C-6E71-BCFF-939B-42468F673AF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19" y="767531"/>
            <a:ext cx="685764" cy="6857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B2E8568-CE58-19FD-3CF2-B433E3F7391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27087" y="819150"/>
            <a:ext cx="593728" cy="5595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9F927B1-344F-65C9-E7C7-C53436AEF05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8" y="760706"/>
            <a:ext cx="685764" cy="685764"/>
          </a:xfrm>
          <a:prstGeom prst="rect">
            <a:avLst/>
          </a:prstGeom>
        </p:spPr>
      </p:pic>
      <p:sp>
        <p:nvSpPr>
          <p:cNvPr id="45" name="TextBox 28"/>
          <p:cNvSpPr txBox="1"/>
          <p:nvPr/>
        </p:nvSpPr>
        <p:spPr>
          <a:xfrm>
            <a:off x="8665521" y="5000130"/>
            <a:ext cx="57617" cy="13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pc="-12" dirty="0">
                <a:solidFill>
                  <a:srgbClr val="000000"/>
                </a:solidFill>
                <a:latin typeface="Open Sans"/>
              </a:rPr>
              <a:t>3</a:t>
            </a:r>
            <a:endParaRPr kumimoji="0" lang="en-US" sz="800" b="0" i="0" u="none" strike="noStrike" kern="1200" cap="none" spc="-1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3503" y="-150800"/>
            <a:ext cx="9270997" cy="893750"/>
          </a:xfrm>
          <a:custGeom>
            <a:avLst/>
            <a:gdLst/>
            <a:ahLst/>
            <a:cxnLst/>
            <a:rect l="l" t="t" r="r" b="b"/>
            <a:pathLst>
              <a:path w="9270997" h="893750">
                <a:moveTo>
                  <a:pt x="0" y="0"/>
                </a:moveTo>
                <a:lnTo>
                  <a:pt x="9270997" y="0"/>
                </a:lnTo>
                <a:lnTo>
                  <a:pt x="9270997" y="893750"/>
                </a:lnTo>
                <a:lnTo>
                  <a:pt x="0" y="893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71301" y="1624051"/>
            <a:ext cx="3194580" cy="2796492"/>
          </a:xfrm>
          <a:custGeom>
            <a:avLst/>
            <a:gdLst/>
            <a:ahLst/>
            <a:cxnLst/>
            <a:rect l="l" t="t" r="r" b="b"/>
            <a:pathLst>
              <a:path w="3194580" h="2796492">
                <a:moveTo>
                  <a:pt x="0" y="0"/>
                </a:moveTo>
                <a:lnTo>
                  <a:pt x="3194580" y="0"/>
                </a:lnTo>
                <a:lnTo>
                  <a:pt x="3194580" y="2796492"/>
                </a:lnTo>
                <a:lnTo>
                  <a:pt x="0" y="27964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4317569" y="1227477"/>
            <a:ext cx="1571577" cy="989581"/>
          </a:xfrm>
          <a:custGeom>
            <a:avLst/>
            <a:gdLst/>
            <a:ahLst/>
            <a:cxnLst/>
            <a:rect l="l" t="t" r="r" b="b"/>
            <a:pathLst>
              <a:path w="1571577" h="989581">
                <a:moveTo>
                  <a:pt x="0" y="0"/>
                </a:moveTo>
                <a:lnTo>
                  <a:pt x="1571577" y="0"/>
                </a:lnTo>
                <a:lnTo>
                  <a:pt x="1571577" y="989581"/>
                </a:lnTo>
                <a:lnTo>
                  <a:pt x="0" y="9895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6350698" y="1314879"/>
            <a:ext cx="2246100" cy="1214476"/>
          </a:xfrm>
          <a:custGeom>
            <a:avLst/>
            <a:gdLst/>
            <a:ahLst/>
            <a:cxnLst/>
            <a:rect l="l" t="t" r="r" b="b"/>
            <a:pathLst>
              <a:path w="2246100" h="1214476">
                <a:moveTo>
                  <a:pt x="0" y="0"/>
                </a:moveTo>
                <a:lnTo>
                  <a:pt x="2246100" y="0"/>
                </a:lnTo>
                <a:lnTo>
                  <a:pt x="2246100" y="1214475"/>
                </a:lnTo>
                <a:lnTo>
                  <a:pt x="0" y="12144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6350698" y="2545575"/>
            <a:ext cx="2246100" cy="1214485"/>
          </a:xfrm>
          <a:custGeom>
            <a:avLst/>
            <a:gdLst/>
            <a:ahLst/>
            <a:cxnLst/>
            <a:rect l="l" t="t" r="r" b="b"/>
            <a:pathLst>
              <a:path w="2246100" h="1214485">
                <a:moveTo>
                  <a:pt x="0" y="0"/>
                </a:moveTo>
                <a:lnTo>
                  <a:pt x="2246100" y="0"/>
                </a:lnTo>
                <a:lnTo>
                  <a:pt x="2246100" y="1214485"/>
                </a:lnTo>
                <a:lnTo>
                  <a:pt x="0" y="12144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6350698" y="3806847"/>
            <a:ext cx="2246100" cy="1214476"/>
          </a:xfrm>
          <a:custGeom>
            <a:avLst/>
            <a:gdLst/>
            <a:ahLst/>
            <a:cxnLst/>
            <a:rect l="l" t="t" r="r" b="b"/>
            <a:pathLst>
              <a:path w="2246100" h="1214476">
                <a:moveTo>
                  <a:pt x="0" y="0"/>
                </a:moveTo>
                <a:lnTo>
                  <a:pt x="2246100" y="0"/>
                </a:lnTo>
                <a:lnTo>
                  <a:pt x="2246100" y="1214476"/>
                </a:lnTo>
                <a:lnTo>
                  <a:pt x="0" y="12144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3465871" y="1656226"/>
            <a:ext cx="312630" cy="2884551"/>
          </a:xfrm>
          <a:custGeom>
            <a:avLst/>
            <a:gdLst/>
            <a:ahLst/>
            <a:cxnLst/>
            <a:rect l="l" t="t" r="r" b="b"/>
            <a:pathLst>
              <a:path w="312630" h="2884551">
                <a:moveTo>
                  <a:pt x="0" y="0"/>
                </a:moveTo>
                <a:lnTo>
                  <a:pt x="312630" y="0"/>
                </a:lnTo>
                <a:lnTo>
                  <a:pt x="312630" y="2884551"/>
                </a:lnTo>
                <a:lnTo>
                  <a:pt x="0" y="28845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838200" y="4346277"/>
            <a:ext cx="2171574" cy="359073"/>
          </a:xfrm>
          <a:prstGeom prst="rect">
            <a:avLst/>
          </a:prstGeom>
          <a:solidFill>
            <a:srgbClr val="00660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z="1200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 of dates to enrich the time and date component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22053" y="-19050"/>
            <a:ext cx="742654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pc="18" dirty="0">
                <a:solidFill>
                  <a:srgbClr val="177B57"/>
                </a:solidFill>
                <a:latin typeface="Open Sans"/>
              </a:rPr>
              <a:t>Data Exploration</a:t>
            </a:r>
          </a:p>
          <a:p>
            <a:pPr>
              <a:lnSpc>
                <a:spcPts val="1959"/>
              </a:lnSpc>
            </a:pPr>
            <a:r>
              <a:rPr lang="en-US" sz="1200" spc="-22" dirty="0">
                <a:solidFill>
                  <a:srgbClr val="177B57"/>
                </a:solidFill>
                <a:latin typeface="Open Sans"/>
              </a:rPr>
              <a:t>Exploration of dataset is the foundation of the following pre-processing and modeling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60387" y="895350"/>
            <a:ext cx="2235213" cy="23825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6600">
                <a:alpha val="96000"/>
              </a:srgbClr>
            </a:outerShdw>
          </a:effectLst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959"/>
              </a:lnSpc>
            </a:pPr>
            <a:r>
              <a:rPr lang="en-US" sz="1399" spc="12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Distributions </a:t>
            </a:r>
            <a:r>
              <a:rPr lang="en-US" sz="1399" spc="1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variables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941064" y="895350"/>
            <a:ext cx="2231136" cy="23320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6600">
                <a:alpha val="96000"/>
              </a:srgbClr>
            </a:outerShdw>
          </a:effectLst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lnSpc>
                <a:spcPts val="1959"/>
              </a:lnSpc>
              <a:defRPr sz="1399" spc="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Before Parsing Dates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3" y="1293763"/>
            <a:ext cx="3469017" cy="26570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19" y="1226011"/>
            <a:ext cx="2102281" cy="12801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26011"/>
            <a:ext cx="2038860" cy="128016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79" y="2495550"/>
            <a:ext cx="1987184" cy="12801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96" y="2495550"/>
            <a:ext cx="2050604" cy="12801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19" y="3774005"/>
            <a:ext cx="2102281" cy="12801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43" y="3775917"/>
            <a:ext cx="2038860" cy="1280160"/>
          </a:xfrm>
          <a:prstGeom prst="rect">
            <a:avLst/>
          </a:prstGeom>
        </p:spPr>
      </p:pic>
      <p:sp>
        <p:nvSpPr>
          <p:cNvPr id="48" name="TextBox 36"/>
          <p:cNvSpPr txBox="1"/>
          <p:nvPr/>
        </p:nvSpPr>
        <p:spPr>
          <a:xfrm>
            <a:off x="6608064" y="895350"/>
            <a:ext cx="2231136" cy="23320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6600">
                <a:alpha val="96000"/>
              </a:srgbClr>
            </a:outerShdw>
          </a:effectLst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959"/>
              </a:lnSpc>
              <a:defRPr sz="1399" spc="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After Parsing Dates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351B9D-CDB8-F167-485B-D4D9767B80AC}"/>
              </a:ext>
            </a:extLst>
          </p:cNvPr>
          <p:cNvCxnSpPr/>
          <p:nvPr/>
        </p:nvCxnSpPr>
        <p:spPr>
          <a:xfrm>
            <a:off x="3778501" y="914400"/>
            <a:ext cx="0" cy="41047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4DF41E-B8F0-C31A-1491-A66551BEEBE2}"/>
              </a:ext>
            </a:extLst>
          </p:cNvPr>
          <p:cNvCxnSpPr/>
          <p:nvPr/>
        </p:nvCxnSpPr>
        <p:spPr>
          <a:xfrm>
            <a:off x="6400800" y="895350"/>
            <a:ext cx="0" cy="41047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ACBE8593-4038-6C6C-3BB7-0B7A302E8D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721858" y="923225"/>
            <a:ext cx="182880" cy="1828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701A9B8-2BD8-21DA-2CAF-848168A38B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4008120" y="930862"/>
            <a:ext cx="182880" cy="18288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8A38415-45BA-B58E-533D-6F83C019482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655320" y="932192"/>
            <a:ext cx="182880" cy="1828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5521" y="5000130"/>
            <a:ext cx="57617" cy="13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pc="-12" noProof="0" dirty="0">
                <a:solidFill>
                  <a:srgbClr val="000000"/>
                </a:solidFill>
                <a:latin typeface="Open Sans"/>
              </a:rPr>
              <a:t>4</a:t>
            </a:r>
            <a:endParaRPr kumimoji="0" lang="en-US" sz="800" b="0" i="0" u="none" strike="noStrike" kern="1200" cap="none" spc="-1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3503" y="-63494"/>
            <a:ext cx="9270997" cy="893750"/>
          </a:xfrm>
          <a:custGeom>
            <a:avLst/>
            <a:gdLst/>
            <a:ahLst/>
            <a:cxnLst/>
            <a:rect l="l" t="t" r="r" b="b"/>
            <a:pathLst>
              <a:path w="9270997" h="893750">
                <a:moveTo>
                  <a:pt x="0" y="0"/>
                </a:moveTo>
                <a:lnTo>
                  <a:pt x="9270997" y="0"/>
                </a:lnTo>
                <a:lnTo>
                  <a:pt x="9270997" y="893750"/>
                </a:lnTo>
                <a:lnTo>
                  <a:pt x="0" y="893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11401" y="1034063"/>
            <a:ext cx="3152804" cy="448599"/>
          </a:xfrm>
          <a:custGeom>
            <a:avLst/>
            <a:gdLst/>
            <a:ahLst/>
            <a:cxnLst/>
            <a:rect l="l" t="t" r="r" b="b"/>
            <a:pathLst>
              <a:path w="3152804" h="448599">
                <a:moveTo>
                  <a:pt x="0" y="0"/>
                </a:moveTo>
                <a:lnTo>
                  <a:pt x="3152803" y="0"/>
                </a:lnTo>
                <a:lnTo>
                  <a:pt x="3152803" y="448599"/>
                </a:lnTo>
                <a:lnTo>
                  <a:pt x="0" y="4485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71301" y="1624051"/>
            <a:ext cx="3194580" cy="2796492"/>
          </a:xfrm>
          <a:custGeom>
            <a:avLst/>
            <a:gdLst/>
            <a:ahLst/>
            <a:cxnLst/>
            <a:rect l="l" t="t" r="r" b="b"/>
            <a:pathLst>
              <a:path w="3194580" h="2796492">
                <a:moveTo>
                  <a:pt x="0" y="0"/>
                </a:moveTo>
                <a:lnTo>
                  <a:pt x="3194580" y="0"/>
                </a:lnTo>
                <a:lnTo>
                  <a:pt x="3194580" y="2796492"/>
                </a:lnTo>
                <a:lnTo>
                  <a:pt x="0" y="2796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74904" y="1070629"/>
            <a:ext cx="3025797" cy="321602"/>
          </a:xfrm>
          <a:custGeom>
            <a:avLst/>
            <a:gdLst/>
            <a:ahLst/>
            <a:cxnLst/>
            <a:rect l="l" t="t" r="r" b="b"/>
            <a:pathLst>
              <a:path w="3025797" h="321602">
                <a:moveTo>
                  <a:pt x="0" y="0"/>
                </a:moveTo>
                <a:lnTo>
                  <a:pt x="3025797" y="0"/>
                </a:lnTo>
                <a:lnTo>
                  <a:pt x="3025797" y="321602"/>
                </a:lnTo>
                <a:lnTo>
                  <a:pt x="0" y="3216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6350698" y="1314879"/>
            <a:ext cx="2246100" cy="1214476"/>
          </a:xfrm>
          <a:custGeom>
            <a:avLst/>
            <a:gdLst/>
            <a:ahLst/>
            <a:cxnLst/>
            <a:rect l="l" t="t" r="r" b="b"/>
            <a:pathLst>
              <a:path w="2246100" h="1214476">
                <a:moveTo>
                  <a:pt x="0" y="0"/>
                </a:moveTo>
                <a:lnTo>
                  <a:pt x="2246100" y="0"/>
                </a:lnTo>
                <a:lnTo>
                  <a:pt x="2246100" y="1214475"/>
                </a:lnTo>
                <a:lnTo>
                  <a:pt x="0" y="12144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6350698" y="2545575"/>
            <a:ext cx="2246100" cy="1214485"/>
          </a:xfrm>
          <a:custGeom>
            <a:avLst/>
            <a:gdLst/>
            <a:ahLst/>
            <a:cxnLst/>
            <a:rect l="l" t="t" r="r" b="b"/>
            <a:pathLst>
              <a:path w="2246100" h="1214485">
                <a:moveTo>
                  <a:pt x="0" y="0"/>
                </a:moveTo>
                <a:lnTo>
                  <a:pt x="2246100" y="0"/>
                </a:lnTo>
                <a:lnTo>
                  <a:pt x="2246100" y="1214485"/>
                </a:lnTo>
                <a:lnTo>
                  <a:pt x="0" y="12144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6350698" y="3806847"/>
            <a:ext cx="2246100" cy="1214476"/>
          </a:xfrm>
          <a:custGeom>
            <a:avLst/>
            <a:gdLst/>
            <a:ahLst/>
            <a:cxnLst/>
            <a:rect l="l" t="t" r="r" b="b"/>
            <a:pathLst>
              <a:path w="2246100" h="1214476">
                <a:moveTo>
                  <a:pt x="0" y="0"/>
                </a:moveTo>
                <a:lnTo>
                  <a:pt x="2246100" y="0"/>
                </a:lnTo>
                <a:lnTo>
                  <a:pt x="2246100" y="1214476"/>
                </a:lnTo>
                <a:lnTo>
                  <a:pt x="0" y="12144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3465871" y="1656226"/>
            <a:ext cx="312630" cy="2884551"/>
          </a:xfrm>
          <a:custGeom>
            <a:avLst/>
            <a:gdLst/>
            <a:ahLst/>
            <a:cxnLst/>
            <a:rect l="l" t="t" r="r" b="b"/>
            <a:pathLst>
              <a:path w="312630" h="2884551">
                <a:moveTo>
                  <a:pt x="0" y="0"/>
                </a:moveTo>
                <a:lnTo>
                  <a:pt x="312630" y="0"/>
                </a:lnTo>
                <a:lnTo>
                  <a:pt x="312630" y="2884551"/>
                </a:lnTo>
                <a:lnTo>
                  <a:pt x="0" y="28845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6413678" y="898274"/>
            <a:ext cx="2246100" cy="321602"/>
          </a:xfrm>
          <a:custGeom>
            <a:avLst/>
            <a:gdLst/>
            <a:ahLst/>
            <a:cxnLst/>
            <a:rect l="l" t="t" r="r" b="b"/>
            <a:pathLst>
              <a:path w="2246100" h="321602">
                <a:moveTo>
                  <a:pt x="0" y="0"/>
                </a:moveTo>
                <a:lnTo>
                  <a:pt x="2246100" y="0"/>
                </a:lnTo>
                <a:lnTo>
                  <a:pt x="2246100" y="321602"/>
                </a:lnTo>
                <a:lnTo>
                  <a:pt x="0" y="32160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3954570" y="1656226"/>
            <a:ext cx="312630" cy="2884551"/>
          </a:xfrm>
          <a:custGeom>
            <a:avLst/>
            <a:gdLst/>
            <a:ahLst/>
            <a:cxnLst/>
            <a:rect l="l" t="t" r="r" b="b"/>
            <a:pathLst>
              <a:path w="312630" h="2884551">
                <a:moveTo>
                  <a:pt x="0" y="0"/>
                </a:moveTo>
                <a:lnTo>
                  <a:pt x="312630" y="0"/>
                </a:lnTo>
                <a:lnTo>
                  <a:pt x="312630" y="2884551"/>
                </a:lnTo>
                <a:lnTo>
                  <a:pt x="0" y="2884551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8665521" y="5000130"/>
            <a:ext cx="57617" cy="13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pc="-12" dirty="0">
                <a:solidFill>
                  <a:srgbClr val="000000"/>
                </a:solidFill>
                <a:latin typeface="Open Sans"/>
              </a:rPr>
              <a:t>5</a:t>
            </a:r>
            <a:endParaRPr kumimoji="0" lang="en-US" sz="800" b="0" i="0" u="none" strike="noStrike" kern="1200" cap="none" spc="-1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62000" y="4612644"/>
            <a:ext cx="2362200" cy="408680"/>
          </a:xfrm>
          <a:prstGeom prst="rect">
            <a:avLst/>
          </a:prstGeom>
          <a:solidFill>
            <a:srgbClr val="006600"/>
          </a:solidFill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425"/>
              </a:lnSpc>
            </a:pPr>
            <a:r>
              <a:rPr kumimoji="0" lang="en-US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Check important features with </a:t>
            </a:r>
            <a:r>
              <a:rPr lang="en-US" sz="1200" spc="10" dirty="0">
                <a:solidFill>
                  <a:srgbClr val="FFFFFF"/>
                </a:solidFill>
                <a:latin typeface="Open Sans"/>
              </a:rPr>
              <a:t>high correlation with our target</a:t>
            </a:r>
          </a:p>
          <a:p>
            <a:pPr marL="0" marR="0" lvl="0" indent="0" algn="ctr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22053" y="143056"/>
            <a:ext cx="6837693" cy="60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6" normalizeH="0" baseline="0" noProof="0" dirty="0">
                <a:ln>
                  <a:noFill/>
                </a:ln>
                <a:solidFill>
                  <a:srgbClr val="177B57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Dealing with Outliers </a:t>
            </a:r>
          </a:p>
          <a:p>
            <a:pPr marL="0" marR="0" lvl="0" indent="0" algn="just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9" normalizeH="0" baseline="0" noProof="0" dirty="0">
                <a:ln>
                  <a:noFill/>
                </a:ln>
                <a:solidFill>
                  <a:srgbClr val="177B57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Filter out outliers in Water Production and replace them with the median.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91747" y="1111282"/>
            <a:ext cx="2235213" cy="2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1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Correlation Check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" y="1577918"/>
            <a:ext cx="3347054" cy="29435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09" y="883735"/>
            <a:ext cx="3779865" cy="210798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09" y="3045197"/>
            <a:ext cx="3741318" cy="197729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105400" y="1034063"/>
            <a:ext cx="158470" cy="112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6AE4B7C-FD4F-3A15-8E7F-6CF5ADC19C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8568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850" r="-8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738188"/>
            <a:ext cx="9144000" cy="28575"/>
          </a:xfrm>
          <a:custGeom>
            <a:avLst/>
            <a:gdLst/>
            <a:ahLst/>
            <a:cxnLst/>
            <a:rect l="l" t="t" r="r" b="b"/>
            <a:pathLst>
              <a:path w="9144000" h="28575">
                <a:moveTo>
                  <a:pt x="0" y="0"/>
                </a:moveTo>
                <a:lnTo>
                  <a:pt x="9144000" y="0"/>
                </a:lnTo>
                <a:lnTo>
                  <a:pt x="914400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92696" y="1680229"/>
            <a:ext cx="7758598" cy="2595601"/>
          </a:xfrm>
          <a:custGeom>
            <a:avLst/>
            <a:gdLst/>
            <a:ahLst/>
            <a:cxnLst/>
            <a:rect l="l" t="t" r="r" b="b"/>
            <a:pathLst>
              <a:path w="7758598" h="2595601">
                <a:moveTo>
                  <a:pt x="0" y="0"/>
                </a:moveTo>
                <a:lnTo>
                  <a:pt x="7758598" y="0"/>
                </a:lnTo>
                <a:lnTo>
                  <a:pt x="7758598" y="2595601"/>
                </a:lnTo>
                <a:lnTo>
                  <a:pt x="0" y="2595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A5D2701-8762-038A-7C0D-499EBBFCC028}"/>
              </a:ext>
            </a:extLst>
          </p:cNvPr>
          <p:cNvSpPr/>
          <p:nvPr/>
        </p:nvSpPr>
        <p:spPr>
          <a:xfrm rot="5400000">
            <a:off x="2887209" y="1235426"/>
            <a:ext cx="3280475" cy="2286000"/>
          </a:xfrm>
          <a:prstGeom prst="homePlat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425493" y="1586865"/>
            <a:ext cx="420390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spc="54" dirty="0">
                <a:solidFill>
                  <a:schemeClr val="bg1"/>
                </a:solidFill>
                <a:latin typeface="Open Sans"/>
              </a:rPr>
              <a:t>Feature </a:t>
            </a:r>
          </a:p>
          <a:p>
            <a:pPr algn="ctr"/>
            <a:r>
              <a:rPr lang="en-US" sz="3200" spc="54" dirty="0">
                <a:solidFill>
                  <a:schemeClr val="bg1"/>
                </a:solidFill>
                <a:latin typeface="Open Sans"/>
              </a:rPr>
              <a:t>Engineering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8665521" y="5000130"/>
            <a:ext cx="57617" cy="13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pc="-12" noProof="0" dirty="0">
                <a:solidFill>
                  <a:srgbClr val="000000"/>
                </a:solidFill>
                <a:latin typeface="Open Sans"/>
              </a:rPr>
              <a:t>6</a:t>
            </a:r>
            <a:endParaRPr kumimoji="0" lang="en-US" sz="800" b="0" i="0" u="none" strike="noStrike" kern="1200" cap="none" spc="-1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522482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50" r="-8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3503" y="-66135"/>
            <a:ext cx="9270997" cy="771125"/>
          </a:xfrm>
          <a:custGeom>
            <a:avLst/>
            <a:gdLst/>
            <a:ahLst/>
            <a:cxnLst/>
            <a:rect l="l" t="t" r="r" b="b"/>
            <a:pathLst>
              <a:path w="9270997" h="771125">
                <a:moveTo>
                  <a:pt x="0" y="0"/>
                </a:moveTo>
                <a:lnTo>
                  <a:pt x="9270997" y="0"/>
                </a:lnTo>
                <a:lnTo>
                  <a:pt x="9270997" y="771125"/>
                </a:lnTo>
                <a:lnTo>
                  <a:pt x="0" y="771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004500" y="2068513"/>
            <a:ext cx="402403" cy="1593999"/>
          </a:xfrm>
          <a:custGeom>
            <a:avLst/>
            <a:gdLst/>
            <a:ahLst/>
            <a:cxnLst/>
            <a:rect l="l" t="t" r="r" b="b"/>
            <a:pathLst>
              <a:path w="402403" h="1593999">
                <a:moveTo>
                  <a:pt x="0" y="0"/>
                </a:moveTo>
                <a:lnTo>
                  <a:pt x="402403" y="0"/>
                </a:lnTo>
                <a:lnTo>
                  <a:pt x="402403" y="1593999"/>
                </a:lnTo>
                <a:lnTo>
                  <a:pt x="0" y="15939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307119" y="1656299"/>
            <a:ext cx="341081" cy="1408043"/>
          </a:xfrm>
          <a:custGeom>
            <a:avLst/>
            <a:gdLst/>
            <a:ahLst/>
            <a:cxnLst/>
            <a:rect l="l" t="t" r="r" b="b"/>
            <a:pathLst>
              <a:path w="341081" h="1408043">
                <a:moveTo>
                  <a:pt x="0" y="0"/>
                </a:moveTo>
                <a:lnTo>
                  <a:pt x="341080" y="0"/>
                </a:lnTo>
                <a:lnTo>
                  <a:pt x="341080" y="1408043"/>
                </a:lnTo>
                <a:lnTo>
                  <a:pt x="0" y="1408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422034" y="57150"/>
            <a:ext cx="7213406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18" dirty="0">
                <a:solidFill>
                  <a:srgbClr val="177B57"/>
                </a:solidFill>
                <a:latin typeface="Open Sans"/>
              </a:rPr>
              <a:t>Converting Strings to Categories and then to Numbers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116707" y="2885996"/>
            <a:ext cx="539667" cy="17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>
                <a:solidFill>
                  <a:srgbClr val="FFFFFF"/>
                </a:solidFill>
                <a:latin typeface="Open Sans"/>
              </a:rPr>
              <a:t>Features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47334" y="2885996"/>
            <a:ext cx="388106" cy="17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>
                <a:solidFill>
                  <a:srgbClr val="FFFFFF"/>
                </a:solidFill>
                <a:latin typeface="Open Sans"/>
              </a:rPr>
              <a:t>Group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169773" y="2885996"/>
            <a:ext cx="661302" cy="17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>
                <a:solidFill>
                  <a:srgbClr val="FFFFFF"/>
                </a:solidFill>
                <a:latin typeface="Open Sans"/>
              </a:rPr>
              <a:t>Imputation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90354" y="1648270"/>
            <a:ext cx="433588" cy="40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sz="900" spc="8">
                <a:solidFill>
                  <a:srgbClr val="FFFFFF"/>
                </a:solidFill>
                <a:latin typeface="Open Sans"/>
              </a:rPr>
              <a:t>Pseudo Missing Values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61" b="23360"/>
          <a:stretch/>
        </p:blipFill>
        <p:spPr>
          <a:xfrm>
            <a:off x="152400" y="796819"/>
            <a:ext cx="2743200" cy="309746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4" b="23879"/>
          <a:stretch/>
        </p:blipFill>
        <p:spPr>
          <a:xfrm>
            <a:off x="5194429" y="804716"/>
            <a:ext cx="901571" cy="3089568"/>
          </a:xfrm>
          <a:prstGeom prst="rect">
            <a:avLst/>
          </a:prstGeom>
        </p:spPr>
      </p:pic>
      <p:sp>
        <p:nvSpPr>
          <p:cNvPr id="53" name="Freeform 10"/>
          <p:cNvSpPr/>
          <p:nvPr/>
        </p:nvSpPr>
        <p:spPr>
          <a:xfrm>
            <a:off x="762000" y="3988086"/>
            <a:ext cx="2980296" cy="515798"/>
          </a:xfrm>
          <a:custGeom>
            <a:avLst/>
            <a:gdLst/>
            <a:ahLst/>
            <a:cxnLst/>
            <a:rect l="l" t="t" r="r" b="b"/>
            <a:pathLst>
              <a:path w="2980296" h="515798">
                <a:moveTo>
                  <a:pt x="0" y="0"/>
                </a:moveTo>
                <a:lnTo>
                  <a:pt x="2980297" y="0"/>
                </a:lnTo>
                <a:lnTo>
                  <a:pt x="2980297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Freeform 11"/>
          <p:cNvSpPr/>
          <p:nvPr/>
        </p:nvSpPr>
        <p:spPr>
          <a:xfrm>
            <a:off x="762000" y="3961149"/>
            <a:ext cx="3741801" cy="515798"/>
          </a:xfrm>
          <a:custGeom>
            <a:avLst/>
            <a:gdLst/>
            <a:ahLst/>
            <a:cxnLst/>
            <a:rect l="l" t="t" r="r" b="b"/>
            <a:pathLst>
              <a:path w="3741801" h="515798">
                <a:moveTo>
                  <a:pt x="0" y="0"/>
                </a:moveTo>
                <a:lnTo>
                  <a:pt x="3741801" y="0"/>
                </a:lnTo>
                <a:lnTo>
                  <a:pt x="3741801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5" name="Freeform 12"/>
          <p:cNvSpPr/>
          <p:nvPr/>
        </p:nvSpPr>
        <p:spPr>
          <a:xfrm>
            <a:off x="4376805" y="3988086"/>
            <a:ext cx="3677202" cy="515798"/>
          </a:xfrm>
          <a:custGeom>
            <a:avLst/>
            <a:gdLst/>
            <a:ahLst/>
            <a:cxnLst/>
            <a:rect l="l" t="t" r="r" b="b"/>
            <a:pathLst>
              <a:path w="3677202" h="515798">
                <a:moveTo>
                  <a:pt x="0" y="0"/>
                </a:moveTo>
                <a:lnTo>
                  <a:pt x="3677202" y="0"/>
                </a:lnTo>
                <a:lnTo>
                  <a:pt x="3677202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14"/>
          <p:cNvSpPr/>
          <p:nvPr/>
        </p:nvSpPr>
        <p:spPr>
          <a:xfrm>
            <a:off x="4440298" y="4024652"/>
            <a:ext cx="3550196" cy="388801"/>
          </a:xfrm>
          <a:custGeom>
            <a:avLst/>
            <a:gdLst/>
            <a:ahLst/>
            <a:cxnLst/>
            <a:rect l="l" t="t" r="r" b="b"/>
            <a:pathLst>
              <a:path w="3550196" h="388801">
                <a:moveTo>
                  <a:pt x="0" y="0"/>
                </a:moveTo>
                <a:lnTo>
                  <a:pt x="3550196" y="0"/>
                </a:lnTo>
                <a:lnTo>
                  <a:pt x="3550196" y="388801"/>
                </a:lnTo>
                <a:lnTo>
                  <a:pt x="0" y="3888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TextBox 19"/>
          <p:cNvSpPr txBox="1"/>
          <p:nvPr/>
        </p:nvSpPr>
        <p:spPr>
          <a:xfrm>
            <a:off x="901704" y="4105653"/>
            <a:ext cx="1993896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12" dirty="0">
                <a:solidFill>
                  <a:srgbClr val="666666"/>
                </a:solidFill>
                <a:latin typeface="Open Sans"/>
              </a:rPr>
              <a:t>If data type is string</a:t>
            </a:r>
          </a:p>
        </p:txBody>
      </p:sp>
      <p:sp>
        <p:nvSpPr>
          <p:cNvPr id="60" name="TextBox 22"/>
          <p:cNvSpPr txBox="1"/>
          <p:nvPr/>
        </p:nvSpPr>
        <p:spPr>
          <a:xfrm>
            <a:off x="4561209" y="4105653"/>
            <a:ext cx="3373765" cy="238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12" dirty="0">
                <a:solidFill>
                  <a:srgbClr val="666666"/>
                </a:solidFill>
                <a:latin typeface="Open Sans"/>
              </a:rPr>
              <a:t>Convert to categories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8" r="1900" b="22081"/>
          <a:stretch/>
        </p:blipFill>
        <p:spPr>
          <a:xfrm>
            <a:off x="3124917" y="811602"/>
            <a:ext cx="685083" cy="3136589"/>
          </a:xfrm>
          <a:prstGeom prst="rect">
            <a:avLst/>
          </a:prstGeom>
        </p:spPr>
      </p:pic>
      <p:sp>
        <p:nvSpPr>
          <p:cNvPr id="28" name="Freeform 11"/>
          <p:cNvSpPr/>
          <p:nvPr/>
        </p:nvSpPr>
        <p:spPr>
          <a:xfrm>
            <a:off x="6440719" y="1656299"/>
            <a:ext cx="341081" cy="1408043"/>
          </a:xfrm>
          <a:custGeom>
            <a:avLst/>
            <a:gdLst/>
            <a:ahLst/>
            <a:cxnLst/>
            <a:rect l="l" t="t" r="r" b="b"/>
            <a:pathLst>
              <a:path w="341081" h="1408043">
                <a:moveTo>
                  <a:pt x="0" y="0"/>
                </a:moveTo>
                <a:lnTo>
                  <a:pt x="341080" y="0"/>
                </a:lnTo>
                <a:lnTo>
                  <a:pt x="341080" y="1408043"/>
                </a:lnTo>
                <a:lnTo>
                  <a:pt x="0" y="1408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1" b="40084"/>
          <a:stretch/>
        </p:blipFill>
        <p:spPr>
          <a:xfrm>
            <a:off x="7239000" y="765055"/>
            <a:ext cx="751869" cy="32054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1151084"/>
            <a:ext cx="7762269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8599" y="1720416"/>
            <a:ext cx="7762269" cy="5674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0"/>
          <p:cNvSpPr/>
          <p:nvPr/>
        </p:nvSpPr>
        <p:spPr>
          <a:xfrm>
            <a:off x="737755" y="4494352"/>
            <a:ext cx="2980296" cy="515798"/>
          </a:xfrm>
          <a:custGeom>
            <a:avLst/>
            <a:gdLst/>
            <a:ahLst/>
            <a:cxnLst/>
            <a:rect l="l" t="t" r="r" b="b"/>
            <a:pathLst>
              <a:path w="2980296" h="515798">
                <a:moveTo>
                  <a:pt x="0" y="0"/>
                </a:moveTo>
                <a:lnTo>
                  <a:pt x="2980297" y="0"/>
                </a:lnTo>
                <a:lnTo>
                  <a:pt x="2980297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11"/>
          <p:cNvSpPr/>
          <p:nvPr/>
        </p:nvSpPr>
        <p:spPr>
          <a:xfrm>
            <a:off x="737755" y="4467415"/>
            <a:ext cx="3741801" cy="515798"/>
          </a:xfrm>
          <a:custGeom>
            <a:avLst/>
            <a:gdLst/>
            <a:ahLst/>
            <a:cxnLst/>
            <a:rect l="l" t="t" r="r" b="b"/>
            <a:pathLst>
              <a:path w="3741801" h="515798">
                <a:moveTo>
                  <a:pt x="0" y="0"/>
                </a:moveTo>
                <a:lnTo>
                  <a:pt x="3741801" y="0"/>
                </a:lnTo>
                <a:lnTo>
                  <a:pt x="3741801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12"/>
          <p:cNvSpPr/>
          <p:nvPr/>
        </p:nvSpPr>
        <p:spPr>
          <a:xfrm>
            <a:off x="4352560" y="4494352"/>
            <a:ext cx="3677202" cy="515798"/>
          </a:xfrm>
          <a:custGeom>
            <a:avLst/>
            <a:gdLst/>
            <a:ahLst/>
            <a:cxnLst/>
            <a:rect l="l" t="t" r="r" b="b"/>
            <a:pathLst>
              <a:path w="3677202" h="515798">
                <a:moveTo>
                  <a:pt x="0" y="0"/>
                </a:moveTo>
                <a:lnTo>
                  <a:pt x="3677202" y="0"/>
                </a:lnTo>
                <a:lnTo>
                  <a:pt x="3677202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14"/>
          <p:cNvSpPr/>
          <p:nvPr/>
        </p:nvSpPr>
        <p:spPr>
          <a:xfrm>
            <a:off x="4416053" y="4530918"/>
            <a:ext cx="3550196" cy="388801"/>
          </a:xfrm>
          <a:custGeom>
            <a:avLst/>
            <a:gdLst/>
            <a:ahLst/>
            <a:cxnLst/>
            <a:rect l="l" t="t" r="r" b="b"/>
            <a:pathLst>
              <a:path w="3550196" h="388801">
                <a:moveTo>
                  <a:pt x="0" y="0"/>
                </a:moveTo>
                <a:lnTo>
                  <a:pt x="3550196" y="0"/>
                </a:lnTo>
                <a:lnTo>
                  <a:pt x="3550196" y="388801"/>
                </a:lnTo>
                <a:lnTo>
                  <a:pt x="0" y="3888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19"/>
          <p:cNvSpPr txBox="1"/>
          <p:nvPr/>
        </p:nvSpPr>
        <p:spPr>
          <a:xfrm>
            <a:off x="877459" y="4611919"/>
            <a:ext cx="2399141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12" dirty="0">
                <a:solidFill>
                  <a:srgbClr val="666666"/>
                </a:solidFill>
                <a:latin typeface="Open Sans"/>
              </a:rPr>
              <a:t>If data type is not numeric</a:t>
            </a:r>
          </a:p>
        </p:txBody>
      </p:sp>
      <p:sp>
        <p:nvSpPr>
          <p:cNvPr id="35" name="TextBox 22"/>
          <p:cNvSpPr txBox="1"/>
          <p:nvPr/>
        </p:nvSpPr>
        <p:spPr>
          <a:xfrm>
            <a:off x="4536964" y="4611919"/>
            <a:ext cx="3373765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59"/>
              </a:lnSpc>
            </a:pPr>
            <a:r>
              <a:rPr lang="en-US" sz="1399" spc="12" dirty="0">
                <a:solidFill>
                  <a:srgbClr val="666666"/>
                </a:solidFill>
                <a:latin typeface="Open Sans"/>
              </a:rPr>
              <a:t>Turn categories into numbers </a:t>
            </a:r>
          </a:p>
        </p:txBody>
      </p:sp>
      <p:sp>
        <p:nvSpPr>
          <p:cNvPr id="36" name="TextBox 28"/>
          <p:cNvSpPr txBox="1"/>
          <p:nvPr/>
        </p:nvSpPr>
        <p:spPr>
          <a:xfrm>
            <a:off x="8665521" y="5000130"/>
            <a:ext cx="57617" cy="13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pc="-12" noProof="0" dirty="0">
                <a:solidFill>
                  <a:srgbClr val="000000"/>
                </a:solidFill>
                <a:latin typeface="Open Sans"/>
              </a:rPr>
              <a:t>7</a:t>
            </a:r>
            <a:endParaRPr kumimoji="0" lang="en-US" sz="800" b="0" i="0" u="none" strike="noStrike" kern="1200" cap="none" spc="-1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3503" y="59131"/>
            <a:ext cx="9270997" cy="771125"/>
          </a:xfrm>
          <a:custGeom>
            <a:avLst/>
            <a:gdLst/>
            <a:ahLst/>
            <a:cxnLst/>
            <a:rect l="l" t="t" r="r" b="b"/>
            <a:pathLst>
              <a:path w="9270997" h="771125">
                <a:moveTo>
                  <a:pt x="0" y="0"/>
                </a:moveTo>
                <a:lnTo>
                  <a:pt x="9270997" y="0"/>
                </a:lnTo>
                <a:lnTo>
                  <a:pt x="9270997" y="771125"/>
                </a:lnTo>
                <a:lnTo>
                  <a:pt x="0" y="7711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422034" y="85534"/>
            <a:ext cx="5164569" cy="352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18" dirty="0">
                <a:solidFill>
                  <a:srgbClr val="177B57"/>
                </a:solidFill>
                <a:latin typeface="Open Sans"/>
              </a:rPr>
              <a:t>Dealing with Missing Values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419600" y="3875208"/>
            <a:ext cx="654568" cy="17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>
                <a:solidFill>
                  <a:srgbClr val="FFFFFF"/>
                </a:solidFill>
                <a:latin typeface="Open Sans"/>
              </a:rPr>
              <a:t>No Garage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896591" y="1657350"/>
            <a:ext cx="1362293" cy="2286000"/>
          </a:xfrm>
          <a:prstGeom prst="rect">
            <a:avLst/>
          </a:prstGeom>
          <a:solidFill>
            <a:srgbClr val="006600"/>
          </a:solidFill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1400"/>
              </a:lnSpc>
            </a:pPr>
            <a:endParaRPr lang="en-US" sz="1200" spc="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400"/>
              </a:lnSpc>
            </a:pPr>
            <a:endParaRPr lang="en-US" sz="1200" spc="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400"/>
              </a:lnSpc>
            </a:pPr>
            <a:r>
              <a:rPr lang="en-US" sz="1200" spc="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Column:</a:t>
            </a:r>
          </a:p>
          <a:p>
            <a:pPr algn="ctr">
              <a:lnSpc>
                <a:spcPts val="1400"/>
              </a:lnSpc>
            </a:pPr>
            <a:r>
              <a:rPr lang="en-US" sz="1200" spc="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Choke Size</a:t>
            </a:r>
          </a:p>
          <a:p>
            <a:pPr algn="ctr">
              <a:lnSpc>
                <a:spcPts val="1400"/>
              </a:lnSpc>
            </a:pPr>
            <a:endParaRPr lang="en-US" sz="1200" spc="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400"/>
              </a:lnSpc>
            </a:pPr>
            <a:r>
              <a:rPr lang="en-US" sz="1200" spc="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Indexes:</a:t>
            </a:r>
          </a:p>
          <a:p>
            <a:pPr algn="ctr">
              <a:lnSpc>
                <a:spcPts val="1400"/>
              </a:lnSpc>
            </a:pPr>
            <a:r>
              <a:rPr lang="en-US" sz="1200" spc="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[452, 454, 465, 468, 469, 472]</a:t>
            </a:r>
            <a:endParaRPr lang="en-US" sz="1200" spc="8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152024" y="1669364"/>
            <a:ext cx="1314091" cy="2286000"/>
          </a:xfrm>
          <a:prstGeom prst="rect">
            <a:avLst/>
          </a:prstGeom>
          <a:solidFill>
            <a:srgbClr val="00660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200" spc="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missing numeric values with </a:t>
            </a:r>
            <a:r>
              <a:rPr lang="en-US" sz="1200" b="1" spc="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  <a:p>
            <a:pPr algn="ctr">
              <a:lnSpc>
                <a:spcPts val="2175"/>
              </a:lnSpc>
            </a:pPr>
            <a:r>
              <a:rPr lang="en-US" sz="1200" spc="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>
              <a:lnSpc>
                <a:spcPts val="2175"/>
              </a:lnSpc>
            </a:pPr>
            <a:r>
              <a:rPr lang="en-US" sz="1200" spc="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binary column which tells us if the data is missing or not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25431"/>
            <a:ext cx="3481262" cy="401050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81000" y="3105150"/>
            <a:ext cx="33528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F05068-2409-3580-875C-0254A68C36E5}"/>
              </a:ext>
            </a:extLst>
          </p:cNvPr>
          <p:cNvGrpSpPr/>
          <p:nvPr/>
        </p:nvGrpSpPr>
        <p:grpSpPr>
          <a:xfrm>
            <a:off x="3962400" y="1758661"/>
            <a:ext cx="800787" cy="2119420"/>
            <a:chOff x="4121727" y="1926301"/>
            <a:chExt cx="800787" cy="2119420"/>
          </a:xfrm>
        </p:grpSpPr>
        <p:sp>
          <p:nvSpPr>
            <p:cNvPr id="5" name="Freeform 5"/>
            <p:cNvSpPr/>
            <p:nvPr/>
          </p:nvSpPr>
          <p:spPr>
            <a:xfrm>
              <a:off x="4121727" y="2124847"/>
              <a:ext cx="402403" cy="1593999"/>
            </a:xfrm>
            <a:custGeom>
              <a:avLst/>
              <a:gdLst/>
              <a:ahLst/>
              <a:cxnLst/>
              <a:rect l="l" t="t" r="r" b="b"/>
              <a:pathLst>
                <a:path w="402403" h="1593999">
                  <a:moveTo>
                    <a:pt x="0" y="0"/>
                  </a:moveTo>
                  <a:lnTo>
                    <a:pt x="402402" y="0"/>
                  </a:lnTo>
                  <a:lnTo>
                    <a:pt x="402402" y="1593999"/>
                  </a:lnTo>
                  <a:lnTo>
                    <a:pt x="0" y="1593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338B544-75DF-A61A-0C14-D785E3FBB7C4}"/>
                </a:ext>
              </a:extLst>
            </p:cNvPr>
            <p:cNvSpPr/>
            <p:nvPr/>
          </p:nvSpPr>
          <p:spPr>
            <a:xfrm rot="5400000">
              <a:off x="3486934" y="2724373"/>
              <a:ext cx="2117984" cy="524711"/>
            </a:xfrm>
            <a:prstGeom prst="triangle">
              <a:avLst>
                <a:gd name="adj" fmla="val 5064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26A7358-6FAA-A20E-F8C2-0C25969BC087}"/>
                </a:ext>
              </a:extLst>
            </p:cNvPr>
            <p:cNvSpPr/>
            <p:nvPr/>
          </p:nvSpPr>
          <p:spPr>
            <a:xfrm rot="5400000">
              <a:off x="3601167" y="2722937"/>
              <a:ext cx="2117984" cy="524711"/>
            </a:xfrm>
            <a:prstGeom prst="triangle">
              <a:avLst>
                <a:gd name="adj" fmla="val 50641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0B1477-3905-472F-4746-526F487A9E75}"/>
              </a:ext>
            </a:extLst>
          </p:cNvPr>
          <p:cNvGrpSpPr/>
          <p:nvPr/>
        </p:nvGrpSpPr>
        <p:grpSpPr>
          <a:xfrm>
            <a:off x="6248400" y="1746647"/>
            <a:ext cx="800787" cy="2119420"/>
            <a:chOff x="4121727" y="1926301"/>
            <a:chExt cx="800787" cy="2119420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CFEF848-CBB8-0C07-5C12-76755E7A2355}"/>
                </a:ext>
              </a:extLst>
            </p:cNvPr>
            <p:cNvSpPr/>
            <p:nvPr/>
          </p:nvSpPr>
          <p:spPr>
            <a:xfrm>
              <a:off x="4121727" y="2124847"/>
              <a:ext cx="402403" cy="1593999"/>
            </a:xfrm>
            <a:custGeom>
              <a:avLst/>
              <a:gdLst/>
              <a:ahLst/>
              <a:cxnLst/>
              <a:rect l="l" t="t" r="r" b="b"/>
              <a:pathLst>
                <a:path w="402403" h="1593999">
                  <a:moveTo>
                    <a:pt x="0" y="0"/>
                  </a:moveTo>
                  <a:lnTo>
                    <a:pt x="402402" y="0"/>
                  </a:lnTo>
                  <a:lnTo>
                    <a:pt x="402402" y="1593999"/>
                  </a:lnTo>
                  <a:lnTo>
                    <a:pt x="0" y="1593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19D51F2-D084-6B13-3D4B-42C9F01D5F17}"/>
                </a:ext>
              </a:extLst>
            </p:cNvPr>
            <p:cNvSpPr/>
            <p:nvPr/>
          </p:nvSpPr>
          <p:spPr>
            <a:xfrm rot="5400000">
              <a:off x="3486934" y="2724373"/>
              <a:ext cx="2117984" cy="524711"/>
            </a:xfrm>
            <a:prstGeom prst="triangle">
              <a:avLst>
                <a:gd name="adj" fmla="val 5064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FBDAD3-57F6-BA8D-359D-C65BE97D9973}"/>
                </a:ext>
              </a:extLst>
            </p:cNvPr>
            <p:cNvSpPr/>
            <p:nvPr/>
          </p:nvSpPr>
          <p:spPr>
            <a:xfrm rot="5400000">
              <a:off x="3601167" y="2722937"/>
              <a:ext cx="2117984" cy="524711"/>
            </a:xfrm>
            <a:prstGeom prst="triangle">
              <a:avLst>
                <a:gd name="adj" fmla="val 50641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28"/>
          <p:cNvSpPr txBox="1"/>
          <p:nvPr/>
        </p:nvSpPr>
        <p:spPr>
          <a:xfrm>
            <a:off x="8665521" y="5000130"/>
            <a:ext cx="57617" cy="13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pc="-12" noProof="0" dirty="0">
                <a:solidFill>
                  <a:srgbClr val="000000"/>
                </a:solidFill>
                <a:latin typeface="Open Sans"/>
              </a:rPr>
              <a:t>8</a:t>
            </a:r>
            <a:endParaRPr kumimoji="0" lang="en-US" sz="800" b="0" i="0" u="none" strike="noStrike" kern="1200" cap="none" spc="-1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6AE4B7C-FD4F-3A15-8E7F-6CF5ADC19C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6AE4B7C-FD4F-3A15-8E7F-6CF5ADC19C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50" r="-8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738188"/>
            <a:ext cx="9144000" cy="28575"/>
          </a:xfrm>
          <a:custGeom>
            <a:avLst/>
            <a:gdLst/>
            <a:ahLst/>
            <a:cxnLst/>
            <a:rect l="l" t="t" r="r" b="b"/>
            <a:pathLst>
              <a:path w="9144000" h="28575">
                <a:moveTo>
                  <a:pt x="0" y="0"/>
                </a:moveTo>
                <a:lnTo>
                  <a:pt x="9144000" y="0"/>
                </a:lnTo>
                <a:lnTo>
                  <a:pt x="914400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92696" y="1680229"/>
            <a:ext cx="7758598" cy="2595601"/>
          </a:xfrm>
          <a:custGeom>
            <a:avLst/>
            <a:gdLst/>
            <a:ahLst/>
            <a:cxnLst/>
            <a:rect l="l" t="t" r="r" b="b"/>
            <a:pathLst>
              <a:path w="7758598" h="2595601">
                <a:moveTo>
                  <a:pt x="0" y="0"/>
                </a:moveTo>
                <a:lnTo>
                  <a:pt x="7758598" y="0"/>
                </a:lnTo>
                <a:lnTo>
                  <a:pt x="7758598" y="2595601"/>
                </a:lnTo>
                <a:lnTo>
                  <a:pt x="0" y="25956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A5D2701-8762-038A-7C0D-499EBBFCC028}"/>
              </a:ext>
            </a:extLst>
          </p:cNvPr>
          <p:cNvSpPr/>
          <p:nvPr/>
        </p:nvSpPr>
        <p:spPr>
          <a:xfrm rot="5400000">
            <a:off x="2887209" y="1235426"/>
            <a:ext cx="3280475" cy="2286000"/>
          </a:xfrm>
          <a:prstGeom prst="homePlat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425493" y="1586865"/>
            <a:ext cx="420390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spc="54" dirty="0">
                <a:solidFill>
                  <a:schemeClr val="bg1"/>
                </a:solidFill>
                <a:latin typeface="Open Sans"/>
              </a:rPr>
              <a:t>Model</a:t>
            </a:r>
          </a:p>
          <a:p>
            <a:pPr algn="ctr"/>
            <a:r>
              <a:rPr lang="en-US" sz="3200" spc="54" dirty="0">
                <a:solidFill>
                  <a:schemeClr val="bg1"/>
                </a:solidFill>
                <a:latin typeface="Open Sans"/>
              </a:rPr>
              <a:t>Evaluation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8665521" y="5000130"/>
            <a:ext cx="57617" cy="13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pc="-12" noProof="0" dirty="0">
                <a:solidFill>
                  <a:srgbClr val="000000"/>
                </a:solidFill>
                <a:latin typeface="Open Sans"/>
              </a:rPr>
              <a:t>9</a:t>
            </a:r>
            <a:endParaRPr kumimoji="0" lang="en-US" sz="800" b="0" i="0" u="none" strike="noStrike" kern="1200" cap="none" spc="-1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060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316</Words>
  <Application>Microsoft Office PowerPoint</Application>
  <PresentationFormat>On-screen Show (16:9)</PresentationFormat>
  <Paragraphs>90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Open Sans</vt:lpstr>
      <vt:lpstr>Calibri</vt:lpstr>
      <vt:lpstr>Arial Black</vt:lpstr>
      <vt:lpstr>Arial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Prediction.pdf</dc:title>
  <dc:creator>ADMIN</dc:creator>
  <cp:lastModifiedBy>ADMIN</cp:lastModifiedBy>
  <cp:revision>67</cp:revision>
  <dcterms:created xsi:type="dcterms:W3CDTF">2006-08-16T00:00:00Z</dcterms:created>
  <dcterms:modified xsi:type="dcterms:W3CDTF">2024-07-05T14:23:44Z</dcterms:modified>
  <dc:identifier>DAGJgpWwoyw</dc:identifier>
</cp:coreProperties>
</file>