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2" r:id="rId4"/>
    <p:sldId id="281" r:id="rId5"/>
    <p:sldId id="267" r:id="rId6"/>
    <p:sldId id="265" r:id="rId7"/>
    <p:sldId id="266" r:id="rId8"/>
    <p:sldId id="277" r:id="rId9"/>
    <p:sldId id="278" r:id="rId10"/>
    <p:sldId id="280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EFEFEF"/>
    <a:srgbClr val="E7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22" autoAdjust="0"/>
  </p:normalViewPr>
  <p:slideViewPr>
    <p:cSldViewPr>
      <p:cViewPr varScale="1">
        <p:scale>
          <a:sx n="92" d="100"/>
          <a:sy n="92" d="100"/>
        </p:scale>
        <p:origin x="7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svg"/><Relationship Id="rId3" Type="http://schemas.openxmlformats.org/officeDocument/2006/relationships/image" Target="../media/image11.svg"/><Relationship Id="rId7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43.svg"/><Relationship Id="rId3" Type="http://schemas.openxmlformats.org/officeDocument/2006/relationships/image" Target="../media/image11.svg"/><Relationship Id="rId7" Type="http://schemas.openxmlformats.org/officeDocument/2006/relationships/image" Target="../media/image6.png"/><Relationship Id="rId12" Type="http://schemas.openxmlformats.org/officeDocument/2006/relationships/image" Target="../media/image37.svg"/><Relationship Id="rId17" Type="http://schemas.openxmlformats.org/officeDocument/2006/relationships/image" Target="../media/image12.png"/><Relationship Id="rId2" Type="http://schemas.openxmlformats.org/officeDocument/2006/relationships/image" Target="../media/image3.png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34.svg"/><Relationship Id="rId14" Type="http://schemas.openxmlformats.org/officeDocument/2006/relationships/image" Target="../media/image3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13" Type="http://schemas.openxmlformats.org/officeDocument/2006/relationships/image" Target="../media/image96.svg"/><Relationship Id="rId18" Type="http://schemas.openxmlformats.org/officeDocument/2006/relationships/image" Target="../media/image20.png"/><Relationship Id="rId3" Type="http://schemas.openxmlformats.org/officeDocument/2006/relationships/image" Target="../media/image11.svg"/><Relationship Id="rId42" Type="http://schemas.openxmlformats.org/officeDocument/2006/relationships/image" Target="../media/image25.png"/><Relationship Id="rId47" Type="http://schemas.openxmlformats.org/officeDocument/2006/relationships/image" Target="../media/image3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100.svg"/><Relationship Id="rId25" Type="http://schemas.openxmlformats.org/officeDocument/2006/relationships/image" Target="../media/image21.png"/><Relationship Id="rId46" Type="http://schemas.openxmlformats.org/officeDocument/2006/relationships/image" Target="../media/image29.png"/><Relationship Id="rId2" Type="http://schemas.openxmlformats.org/officeDocument/2006/relationships/image" Target="../media/image3.png"/><Relationship Id="rId29" Type="http://schemas.openxmlformats.org/officeDocument/2006/relationships/image" Target="../media/image112.sv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svg"/><Relationship Id="rId11" Type="http://schemas.openxmlformats.org/officeDocument/2006/relationships/image" Target="../media/image94.svg"/><Relationship Id="rId24" Type="http://schemas.openxmlformats.org/officeDocument/2006/relationships/image" Target="../media/image107.svg"/><Relationship Id="rId40" Type="http://schemas.openxmlformats.org/officeDocument/2006/relationships/image" Target="../media/image123.svg"/><Relationship Id="rId45" Type="http://schemas.openxmlformats.org/officeDocument/2006/relationships/image" Target="../media/image28.png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36" Type="http://schemas.openxmlformats.org/officeDocument/2006/relationships/image" Target="../media/image23.png"/><Relationship Id="rId10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27" Type="http://schemas.openxmlformats.org/officeDocument/2006/relationships/image" Target="../media/image110.svg"/><Relationship Id="rId30" Type="http://schemas.openxmlformats.org/officeDocument/2006/relationships/image" Target="../media/image113.svg"/><Relationship Id="rId35" Type="http://schemas.openxmlformats.org/officeDocument/2006/relationships/image" Target="../media/image118.svg"/><Relationship Id="rId43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svg"/><Relationship Id="rId13" Type="http://schemas.openxmlformats.org/officeDocument/2006/relationships/image" Target="../media/image960.svg"/><Relationship Id="rId39" Type="http://schemas.openxmlformats.org/officeDocument/2006/relationships/image" Target="../media/image33.png"/><Relationship Id="rId3" Type="http://schemas.openxmlformats.org/officeDocument/2006/relationships/image" Target="../media/image111.sv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38" Type="http://schemas.openxmlformats.org/officeDocument/2006/relationships/image" Target="../media/image32.jpeg"/><Relationship Id="rId2" Type="http://schemas.openxmlformats.org/officeDocument/2006/relationships/image" Target="../media/image3.png"/><Relationship Id="rId29" Type="http://schemas.openxmlformats.org/officeDocument/2006/relationships/image" Target="../media/image1120.sv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0.svg"/><Relationship Id="rId11" Type="http://schemas.openxmlformats.org/officeDocument/2006/relationships/image" Target="../media/image940.svg"/><Relationship Id="rId37" Type="http://schemas.openxmlformats.org/officeDocument/2006/relationships/image" Target="../media/image120.svg"/><Relationship Id="rId40" Type="http://schemas.openxmlformats.org/officeDocument/2006/relationships/image" Target="../media/image34.png"/><Relationship Id="rId5" Type="http://schemas.openxmlformats.org/officeDocument/2006/relationships/image" Target="../media/image13.png"/><Relationship Id="rId36" Type="http://schemas.openxmlformats.org/officeDocument/2006/relationships/image" Target="../media/image31.png"/><Relationship Id="rId10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7" Type="http://schemas.openxmlformats.org/officeDocument/2006/relationships/image" Target="../media/image1100.svg"/><Relationship Id="rId30" Type="http://schemas.openxmlformats.org/officeDocument/2006/relationships/image" Target="../media/image1130.svg"/><Relationship Id="rId35" Type="http://schemas.openxmlformats.org/officeDocument/2006/relationships/image" Target="../media/image118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svg"/><Relationship Id="rId18" Type="http://schemas.openxmlformats.org/officeDocument/2006/relationships/image" Target="../media/image145.svg"/><Relationship Id="rId26" Type="http://schemas.openxmlformats.org/officeDocument/2006/relationships/image" Target="../media/image46.png"/><Relationship Id="rId3" Type="http://schemas.openxmlformats.org/officeDocument/2006/relationships/image" Target="../media/image5.png"/><Relationship Id="rId21" Type="http://schemas.openxmlformats.org/officeDocument/2006/relationships/image" Target="../media/image42.png"/><Relationship Id="rId7" Type="http://schemas.openxmlformats.org/officeDocument/2006/relationships/image" Target="../media/image38.png"/><Relationship Id="rId25" Type="http://schemas.openxmlformats.org/officeDocument/2006/relationships/image" Target="../media/image257.svg"/><Relationship Id="rId2" Type="http://schemas.openxmlformats.org/officeDocument/2006/relationships/image" Target="../media/image4.png"/><Relationship Id="rId20" Type="http://schemas.openxmlformats.org/officeDocument/2006/relationships/image" Target="../media/image41.png"/><Relationship Id="rId16" Type="http://schemas.openxmlformats.org/officeDocument/2006/relationships/image" Target="../media/image25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24" Type="http://schemas.openxmlformats.org/officeDocument/2006/relationships/image" Target="../media/image45.png"/><Relationship Id="rId23" Type="http://schemas.openxmlformats.org/officeDocument/2006/relationships/image" Target="../media/image44.png"/><Relationship Id="rId19" Type="http://schemas.openxmlformats.org/officeDocument/2006/relationships/image" Target="../media/image40.png"/><Relationship Id="rId9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svg"/><Relationship Id="rId3" Type="http://schemas.openxmlformats.org/officeDocument/2006/relationships/image" Target="../media/image11.svg"/><Relationship Id="rId7" Type="http://schemas.openxmlformats.org/officeDocument/2006/relationships/image" Target="../media/image38.png"/><Relationship Id="rId3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32" Type="http://schemas.openxmlformats.org/officeDocument/2006/relationships/image" Target="../media/image181.svg"/><Relationship Id="rId5" Type="http://schemas.openxmlformats.org/officeDocument/2006/relationships/image" Target="../media/image5.png"/><Relationship Id="rId10" Type="http://schemas.openxmlformats.org/officeDocument/2006/relationships/image" Target="../media/image48.png"/><Relationship Id="rId31" Type="http://schemas.openxmlformats.org/officeDocument/2006/relationships/image" Target="../media/image49.png"/><Relationship Id="rId4" Type="http://schemas.openxmlformats.org/officeDocument/2006/relationships/image" Target="../media/image4.png"/><Relationship Id="rId9" Type="http://schemas.openxmlformats.org/officeDocument/2006/relationships/image" Target="../media/image47.png"/><Relationship Id="rId30" Type="http://schemas.openxmlformats.org/officeDocument/2006/relationships/image" Target="../media/image18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image" Target="../media/image11.svg"/><Relationship Id="rId7" Type="http://schemas.openxmlformats.org/officeDocument/2006/relationships/image" Target="../media/image51.png"/><Relationship Id="rId12" Type="http://schemas.openxmlformats.org/officeDocument/2006/relationships/image" Target="../media/image25.svg"/><Relationship Id="rId25" Type="http://schemas.openxmlformats.org/officeDocument/2006/relationships/image" Target="../media/image348.svg"/><Relationship Id="rId2" Type="http://schemas.openxmlformats.org/officeDocument/2006/relationships/image" Target="../media/image3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36.png"/><Relationship Id="rId15" Type="http://schemas.openxmlformats.org/officeDocument/2006/relationships/image" Target="../media/image338.svg"/><Relationship Id="rId23" Type="http://schemas.openxmlformats.org/officeDocument/2006/relationships/image" Target="../media/image57.png"/><Relationship Id="rId10" Type="http://schemas.openxmlformats.org/officeDocument/2006/relationships/image" Target="../media/image53.png"/><Relationship Id="rId4" Type="http://schemas.openxmlformats.org/officeDocument/2006/relationships/image" Target="../media/image4.png"/><Relationship Id="rId9" Type="http://schemas.openxmlformats.org/officeDocument/2006/relationships/image" Target="../media/image334.svg"/><Relationship Id="rId14" Type="http://schemas.openxmlformats.org/officeDocument/2006/relationships/image" Target="../media/image55.png"/><Relationship Id="rId22" Type="http://schemas.openxmlformats.org/officeDocument/2006/relationships/image" Target="../media/image34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1.svg"/><Relationship Id="rId7" Type="http://schemas.openxmlformats.org/officeDocument/2006/relationships/image" Target="../media/image5.png"/><Relationship Id="rId12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7.svg"/><Relationship Id="rId11" Type="http://schemas.openxmlformats.org/officeDocument/2006/relationships/image" Target="../media/image360.svg"/><Relationship Id="rId5" Type="http://schemas.openxmlformats.org/officeDocument/2006/relationships/image" Target="../media/image59.png"/><Relationship Id="rId4" Type="http://schemas.openxmlformats.org/officeDocument/2006/relationships/image" Target="../media/image4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0596" y="822997"/>
            <a:ext cx="853326" cy="853326"/>
          </a:xfrm>
          <a:custGeom>
            <a:avLst/>
            <a:gdLst/>
            <a:ahLst/>
            <a:cxnLst/>
            <a:rect l="l" t="t" r="r" b="b"/>
            <a:pathLst>
              <a:path w="853326" h="853326">
                <a:moveTo>
                  <a:pt x="0" y="0"/>
                </a:moveTo>
                <a:lnTo>
                  <a:pt x="853325" y="0"/>
                </a:lnTo>
                <a:lnTo>
                  <a:pt x="853325" y="853325"/>
                </a:lnTo>
                <a:lnTo>
                  <a:pt x="0" y="8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3503" y="3729685"/>
            <a:ext cx="9270997" cy="1477299"/>
          </a:xfrm>
          <a:custGeom>
            <a:avLst/>
            <a:gdLst/>
            <a:ahLst/>
            <a:cxnLst/>
            <a:rect l="l" t="t" r="r" b="b"/>
            <a:pathLst>
              <a:path w="9270997" h="1477299">
                <a:moveTo>
                  <a:pt x="0" y="0"/>
                </a:moveTo>
                <a:lnTo>
                  <a:pt x="9270997" y="0"/>
                </a:lnTo>
                <a:lnTo>
                  <a:pt x="9270997" y="1477299"/>
                </a:lnTo>
                <a:lnTo>
                  <a:pt x="0" y="147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22034" y="686864"/>
            <a:ext cx="7532961" cy="1214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1"/>
              </a:lnSpc>
            </a:pPr>
            <a:r>
              <a:rPr lang="en-US" sz="2600" spc="23" dirty="0">
                <a:solidFill>
                  <a:srgbClr val="4D4D4D"/>
                </a:solidFill>
                <a:latin typeface="Open Sans"/>
              </a:rPr>
              <a:t>Prediction of Oil, Gas &amp;</a:t>
            </a:r>
          </a:p>
          <a:p>
            <a:pPr>
              <a:lnSpc>
                <a:spcPts val="3151"/>
              </a:lnSpc>
            </a:pPr>
            <a:r>
              <a:rPr lang="en-US" sz="2600" spc="23" dirty="0">
                <a:solidFill>
                  <a:srgbClr val="4D4D4D"/>
                </a:solidFill>
                <a:latin typeface="Open Sans"/>
              </a:rPr>
              <a:t>Water Production in the DSEATS Field Using Machine Learning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07749" y="2533244"/>
            <a:ext cx="2121748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4D4D4D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SPE number: 5742059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7749" y="4050259"/>
            <a:ext cx="7935688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50"/>
              </a:lnSpc>
            </a:pPr>
            <a:r>
              <a:rPr lang="en-US" sz="1399" spc="-22" dirty="0" smtClean="0">
                <a:solidFill>
                  <a:srgbClr val="FFFFFF"/>
                </a:solidFill>
                <a:latin typeface="Open Sans"/>
              </a:rPr>
              <a:t>SPE Section: 	Port </a:t>
            </a:r>
            <a:r>
              <a:rPr lang="en-US" sz="1399" spc="-22" dirty="0">
                <a:solidFill>
                  <a:srgbClr val="FFFFFF"/>
                </a:solidFill>
                <a:latin typeface="Open Sans"/>
              </a:rPr>
              <a:t>Harcourt, Nigeria</a:t>
            </a:r>
          </a:p>
          <a:p>
            <a:pPr>
              <a:lnSpc>
                <a:spcPts val="1650"/>
              </a:lnSpc>
            </a:pPr>
            <a:r>
              <a:rPr lang="en-US" sz="1399" spc="-22" dirty="0" smtClean="0">
                <a:solidFill>
                  <a:srgbClr val="FFFFFF"/>
                </a:solidFill>
                <a:latin typeface="Open Sans"/>
              </a:rPr>
              <a:t>Category: 		Student</a:t>
            </a:r>
          </a:p>
          <a:p>
            <a:pPr>
              <a:lnSpc>
                <a:spcPts val="1650"/>
              </a:lnSpc>
            </a:pPr>
            <a:r>
              <a:rPr lang="en-US" sz="1399" spc="-22" dirty="0" smtClean="0">
                <a:solidFill>
                  <a:srgbClr val="FFFFFF"/>
                </a:solidFill>
                <a:latin typeface="Open Sans"/>
              </a:rPr>
              <a:t>Course of Study:	Electronic/Computer Engineering</a:t>
            </a:r>
          </a:p>
          <a:p>
            <a:pPr>
              <a:lnSpc>
                <a:spcPts val="1650"/>
              </a:lnSpc>
            </a:pPr>
            <a:r>
              <a:rPr lang="en-US" sz="1399" spc="-22" dirty="0" smtClean="0">
                <a:solidFill>
                  <a:srgbClr val="FFFFFF"/>
                </a:solidFill>
                <a:latin typeface="Open Sans"/>
              </a:rPr>
              <a:t>School: 		University of Port Harcourt</a:t>
            </a:r>
          </a:p>
          <a:p>
            <a:pPr>
              <a:lnSpc>
                <a:spcPts val="1650"/>
              </a:lnSpc>
            </a:pPr>
            <a:endParaRPr lang="en-US" sz="1399" spc="-22" dirty="0" smtClean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1650"/>
              </a:lnSpc>
            </a:pPr>
            <a:endParaRPr lang="en-US" sz="1399" spc="-22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034" y="2204761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4D4D4D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Elema</a:t>
            </a:r>
            <a:r>
              <a:rPr lang="en-US" dirty="0" smtClean="0">
                <a:solidFill>
                  <a:srgbClr val="4D4D4D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Samuel </a:t>
            </a:r>
            <a:r>
              <a:rPr lang="en-US" dirty="0" err="1" smtClean="0">
                <a:solidFill>
                  <a:srgbClr val="4D4D4D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Obinna</a:t>
            </a:r>
            <a:endParaRPr lang="en-US" dirty="0" smtClean="0">
              <a:solidFill>
                <a:srgbClr val="4D4D4D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507749" y="3308809"/>
            <a:ext cx="1235859" cy="28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700" spc="-27" dirty="0" smtClean="0">
                <a:solidFill>
                  <a:srgbClr val="4D4D4D"/>
                </a:solidFill>
                <a:latin typeface="Open Sans"/>
              </a:rPr>
              <a:t>July 2024</a:t>
            </a:r>
            <a:endParaRPr lang="en-US" sz="1700" spc="-27" dirty="0">
              <a:solidFill>
                <a:srgbClr val="4D4D4D"/>
              </a:solid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46125" y="5005388"/>
            <a:ext cx="175851" cy="100012"/>
          </a:xfrm>
          <a:custGeom>
            <a:avLst/>
            <a:gdLst/>
            <a:ahLst/>
            <a:cxnLst/>
            <a:rect l="l" t="t" r="r" b="b"/>
            <a:pathLst>
              <a:path w="175851" h="100012">
                <a:moveTo>
                  <a:pt x="0" y="0"/>
                </a:moveTo>
                <a:lnTo>
                  <a:pt x="175851" y="0"/>
                </a:lnTo>
                <a:lnTo>
                  <a:pt x="175851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50" r="-8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738188"/>
            <a:ext cx="9144000" cy="28575"/>
          </a:xfrm>
          <a:custGeom>
            <a:avLst/>
            <a:gdLst/>
            <a:ahLst/>
            <a:cxnLst/>
            <a:rect l="l" t="t" r="r" b="b"/>
            <a:pathLst>
              <a:path w="9144000" h="28575">
                <a:moveTo>
                  <a:pt x="0" y="0"/>
                </a:moveTo>
                <a:lnTo>
                  <a:pt x="9144000" y="0"/>
                </a:lnTo>
                <a:lnTo>
                  <a:pt x="914400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565902" y="2000926"/>
            <a:ext cx="4012197" cy="1730397"/>
          </a:xfrm>
          <a:custGeom>
            <a:avLst/>
            <a:gdLst/>
            <a:ahLst/>
            <a:cxnLst/>
            <a:rect l="l" t="t" r="r" b="b"/>
            <a:pathLst>
              <a:path w="4012197" h="1730397">
                <a:moveTo>
                  <a:pt x="0" y="0"/>
                </a:moveTo>
                <a:lnTo>
                  <a:pt x="4012196" y="0"/>
                </a:lnTo>
                <a:lnTo>
                  <a:pt x="4012196" y="1730398"/>
                </a:lnTo>
                <a:lnTo>
                  <a:pt x="0" y="17303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609066" y="5000130"/>
            <a:ext cx="115243" cy="138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"/>
              </a:lnSpc>
            </a:pPr>
            <a:r>
              <a:rPr lang="en-US" sz="800" spc="-12">
                <a:solidFill>
                  <a:srgbClr val="000000"/>
                </a:solidFill>
                <a:latin typeface="Open Sans"/>
              </a:rPr>
              <a:t>25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46349" y="2115379"/>
            <a:ext cx="3312909" cy="804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spc="43">
                <a:solidFill>
                  <a:srgbClr val="177B57"/>
                </a:solidFill>
                <a:latin typeface="Open San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46125" y="5005388"/>
            <a:ext cx="175851" cy="100012"/>
          </a:xfrm>
          <a:custGeom>
            <a:avLst/>
            <a:gdLst/>
            <a:ahLst/>
            <a:cxnLst/>
            <a:rect l="l" t="t" r="r" b="b"/>
            <a:pathLst>
              <a:path w="175851" h="100012">
                <a:moveTo>
                  <a:pt x="0" y="0"/>
                </a:moveTo>
                <a:lnTo>
                  <a:pt x="175851" y="0"/>
                </a:lnTo>
                <a:lnTo>
                  <a:pt x="175851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50" r="-8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3503" y="59131"/>
            <a:ext cx="9270997" cy="771125"/>
          </a:xfrm>
          <a:custGeom>
            <a:avLst/>
            <a:gdLst/>
            <a:ahLst/>
            <a:cxnLst/>
            <a:rect l="l" t="t" r="r" b="b"/>
            <a:pathLst>
              <a:path w="9270997" h="771125">
                <a:moveTo>
                  <a:pt x="0" y="0"/>
                </a:moveTo>
                <a:lnTo>
                  <a:pt x="9270997" y="0"/>
                </a:lnTo>
                <a:lnTo>
                  <a:pt x="9270997" y="771125"/>
                </a:lnTo>
                <a:lnTo>
                  <a:pt x="0" y="7711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58531" y="1514675"/>
            <a:ext cx="2429199" cy="402098"/>
          </a:xfrm>
          <a:custGeom>
            <a:avLst/>
            <a:gdLst/>
            <a:ahLst/>
            <a:cxnLst/>
            <a:rect l="l" t="t" r="r" b="b"/>
            <a:pathLst>
              <a:path w="2429199" h="402098">
                <a:moveTo>
                  <a:pt x="0" y="0"/>
                </a:moveTo>
                <a:lnTo>
                  <a:pt x="2429198" y="0"/>
                </a:lnTo>
                <a:lnTo>
                  <a:pt x="2429198" y="402098"/>
                </a:lnTo>
                <a:lnTo>
                  <a:pt x="0" y="4020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22024" y="1551232"/>
            <a:ext cx="2302202" cy="275101"/>
          </a:xfrm>
          <a:custGeom>
            <a:avLst/>
            <a:gdLst/>
            <a:ahLst/>
            <a:cxnLst/>
            <a:rect l="l" t="t" r="r" b="b"/>
            <a:pathLst>
              <a:path w="2302202" h="275101">
                <a:moveTo>
                  <a:pt x="0" y="0"/>
                </a:moveTo>
                <a:lnTo>
                  <a:pt x="2302202" y="0"/>
                </a:lnTo>
                <a:lnTo>
                  <a:pt x="2302202" y="275101"/>
                </a:lnTo>
                <a:lnTo>
                  <a:pt x="0" y="275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22024" y="1945929"/>
            <a:ext cx="2302202" cy="275101"/>
          </a:xfrm>
          <a:custGeom>
            <a:avLst/>
            <a:gdLst/>
            <a:ahLst/>
            <a:cxnLst/>
            <a:rect l="l" t="t" r="r" b="b"/>
            <a:pathLst>
              <a:path w="2302202" h="275101">
                <a:moveTo>
                  <a:pt x="0" y="0"/>
                </a:moveTo>
                <a:lnTo>
                  <a:pt x="2302202" y="0"/>
                </a:lnTo>
                <a:lnTo>
                  <a:pt x="2302202" y="275101"/>
                </a:lnTo>
                <a:lnTo>
                  <a:pt x="0" y="275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22024" y="2340616"/>
            <a:ext cx="2302202" cy="275101"/>
          </a:xfrm>
          <a:custGeom>
            <a:avLst/>
            <a:gdLst/>
            <a:ahLst/>
            <a:cxnLst/>
            <a:rect l="l" t="t" r="r" b="b"/>
            <a:pathLst>
              <a:path w="2302202" h="275101">
                <a:moveTo>
                  <a:pt x="0" y="0"/>
                </a:moveTo>
                <a:lnTo>
                  <a:pt x="2302202" y="0"/>
                </a:lnTo>
                <a:lnTo>
                  <a:pt x="2302202" y="275101"/>
                </a:lnTo>
                <a:lnTo>
                  <a:pt x="0" y="275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22024" y="3344123"/>
            <a:ext cx="2302202" cy="275101"/>
          </a:xfrm>
          <a:custGeom>
            <a:avLst/>
            <a:gdLst/>
            <a:ahLst/>
            <a:cxnLst/>
            <a:rect l="l" t="t" r="r" b="b"/>
            <a:pathLst>
              <a:path w="2302202" h="275101">
                <a:moveTo>
                  <a:pt x="0" y="0"/>
                </a:moveTo>
                <a:lnTo>
                  <a:pt x="2302202" y="0"/>
                </a:lnTo>
                <a:lnTo>
                  <a:pt x="2302202" y="275101"/>
                </a:lnTo>
                <a:lnTo>
                  <a:pt x="0" y="275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22024" y="3811391"/>
            <a:ext cx="2302202" cy="275101"/>
          </a:xfrm>
          <a:custGeom>
            <a:avLst/>
            <a:gdLst/>
            <a:ahLst/>
            <a:cxnLst/>
            <a:rect l="l" t="t" r="r" b="b"/>
            <a:pathLst>
              <a:path w="2302202" h="275101">
                <a:moveTo>
                  <a:pt x="0" y="0"/>
                </a:moveTo>
                <a:lnTo>
                  <a:pt x="2302202" y="0"/>
                </a:lnTo>
                <a:lnTo>
                  <a:pt x="2302202" y="275101"/>
                </a:lnTo>
                <a:lnTo>
                  <a:pt x="0" y="275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58531" y="1651073"/>
            <a:ext cx="2429199" cy="660397"/>
          </a:xfrm>
          <a:custGeom>
            <a:avLst/>
            <a:gdLst/>
            <a:ahLst/>
            <a:cxnLst/>
            <a:rect l="l" t="t" r="r" b="b"/>
            <a:pathLst>
              <a:path w="2429199" h="660397">
                <a:moveTo>
                  <a:pt x="0" y="0"/>
                </a:moveTo>
                <a:lnTo>
                  <a:pt x="2429198" y="0"/>
                </a:lnTo>
                <a:lnTo>
                  <a:pt x="2429198" y="660397"/>
                </a:lnTo>
                <a:lnTo>
                  <a:pt x="0" y="6603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58531" y="2304059"/>
            <a:ext cx="2429199" cy="402098"/>
          </a:xfrm>
          <a:custGeom>
            <a:avLst/>
            <a:gdLst/>
            <a:ahLst/>
            <a:cxnLst/>
            <a:rect l="l" t="t" r="r" b="b"/>
            <a:pathLst>
              <a:path w="2429199" h="402098">
                <a:moveTo>
                  <a:pt x="0" y="0"/>
                </a:moveTo>
                <a:lnTo>
                  <a:pt x="2429198" y="0"/>
                </a:lnTo>
                <a:lnTo>
                  <a:pt x="2429198" y="402098"/>
                </a:lnTo>
                <a:lnTo>
                  <a:pt x="0" y="4020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58531" y="3307556"/>
            <a:ext cx="2429199" cy="402098"/>
          </a:xfrm>
          <a:custGeom>
            <a:avLst/>
            <a:gdLst/>
            <a:ahLst/>
            <a:cxnLst/>
            <a:rect l="l" t="t" r="r" b="b"/>
            <a:pathLst>
              <a:path w="2429199" h="402098">
                <a:moveTo>
                  <a:pt x="0" y="0"/>
                </a:moveTo>
                <a:lnTo>
                  <a:pt x="2429198" y="0"/>
                </a:lnTo>
                <a:lnTo>
                  <a:pt x="2429198" y="402098"/>
                </a:lnTo>
                <a:lnTo>
                  <a:pt x="0" y="4020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58531" y="3774834"/>
            <a:ext cx="2429199" cy="402098"/>
          </a:xfrm>
          <a:custGeom>
            <a:avLst/>
            <a:gdLst/>
            <a:ahLst/>
            <a:cxnLst/>
            <a:rect l="l" t="t" r="r" b="b"/>
            <a:pathLst>
              <a:path w="2429199" h="402098">
                <a:moveTo>
                  <a:pt x="0" y="0"/>
                </a:moveTo>
                <a:lnTo>
                  <a:pt x="2429198" y="0"/>
                </a:lnTo>
                <a:lnTo>
                  <a:pt x="2429198" y="402098"/>
                </a:lnTo>
                <a:lnTo>
                  <a:pt x="0" y="4020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358531" y="4242111"/>
            <a:ext cx="2429199" cy="402098"/>
          </a:xfrm>
          <a:custGeom>
            <a:avLst/>
            <a:gdLst/>
            <a:ahLst/>
            <a:cxnLst/>
            <a:rect l="l" t="t" r="r" b="b"/>
            <a:pathLst>
              <a:path w="2429199" h="402098">
                <a:moveTo>
                  <a:pt x="0" y="0"/>
                </a:moveTo>
                <a:lnTo>
                  <a:pt x="2429198" y="0"/>
                </a:lnTo>
                <a:lnTo>
                  <a:pt x="2429198" y="402098"/>
                </a:lnTo>
                <a:lnTo>
                  <a:pt x="0" y="4020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53758" y="961692"/>
            <a:ext cx="2438724" cy="535524"/>
          </a:xfrm>
          <a:custGeom>
            <a:avLst/>
            <a:gdLst/>
            <a:ahLst/>
            <a:cxnLst/>
            <a:rect l="l" t="t" r="r" b="b"/>
            <a:pathLst>
              <a:path w="2438724" h="535524">
                <a:moveTo>
                  <a:pt x="0" y="0"/>
                </a:moveTo>
                <a:lnTo>
                  <a:pt x="2438724" y="0"/>
                </a:lnTo>
                <a:lnTo>
                  <a:pt x="2438724" y="535524"/>
                </a:lnTo>
                <a:lnTo>
                  <a:pt x="0" y="5355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22024" y="4278668"/>
            <a:ext cx="2302202" cy="275101"/>
          </a:xfrm>
          <a:custGeom>
            <a:avLst/>
            <a:gdLst/>
            <a:ahLst/>
            <a:cxnLst/>
            <a:rect l="l" t="t" r="r" b="b"/>
            <a:pathLst>
              <a:path w="2302202" h="275101">
                <a:moveTo>
                  <a:pt x="0" y="0"/>
                </a:moveTo>
                <a:lnTo>
                  <a:pt x="2302202" y="0"/>
                </a:lnTo>
                <a:lnTo>
                  <a:pt x="2302202" y="275101"/>
                </a:lnTo>
                <a:lnTo>
                  <a:pt x="0" y="275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428226" y="2508371"/>
            <a:ext cx="289798" cy="767096"/>
          </a:xfrm>
          <a:custGeom>
            <a:avLst/>
            <a:gdLst/>
            <a:ahLst/>
            <a:cxnLst/>
            <a:rect l="l" t="t" r="r" b="b"/>
            <a:pathLst>
              <a:path w="289798" h="767096">
                <a:moveTo>
                  <a:pt x="0" y="0"/>
                </a:moveTo>
                <a:lnTo>
                  <a:pt x="289798" y="0"/>
                </a:lnTo>
                <a:lnTo>
                  <a:pt x="289798" y="767096"/>
                </a:lnTo>
                <a:lnTo>
                  <a:pt x="0" y="7670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11774" y="1019408"/>
            <a:ext cx="5557523" cy="4118505"/>
          </a:xfrm>
          <a:custGeom>
            <a:avLst/>
            <a:gdLst/>
            <a:ahLst/>
            <a:cxnLst/>
            <a:rect l="l" t="t" r="r" b="b"/>
            <a:pathLst>
              <a:path w="5557523" h="4118505">
                <a:moveTo>
                  <a:pt x="0" y="0"/>
                </a:moveTo>
                <a:lnTo>
                  <a:pt x="5557523" y="0"/>
                </a:lnTo>
                <a:lnTo>
                  <a:pt x="5557523" y="4118505"/>
                </a:lnTo>
                <a:lnTo>
                  <a:pt x="0" y="411850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6149864" y="961692"/>
            <a:ext cx="2438724" cy="3736524"/>
          </a:xfrm>
          <a:custGeom>
            <a:avLst/>
            <a:gdLst/>
            <a:ahLst/>
            <a:cxnLst/>
            <a:rect l="l" t="t" r="r" b="b"/>
            <a:pathLst>
              <a:path w="2438724" h="3736524">
                <a:moveTo>
                  <a:pt x="0" y="0"/>
                </a:moveTo>
                <a:lnTo>
                  <a:pt x="2438724" y="0"/>
                </a:lnTo>
                <a:lnTo>
                  <a:pt x="2438724" y="3736524"/>
                </a:lnTo>
                <a:lnTo>
                  <a:pt x="0" y="373652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8665521" y="5000130"/>
            <a:ext cx="57617" cy="138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"/>
              </a:lnSpc>
            </a:pPr>
            <a:r>
              <a:rPr lang="en-US" sz="800" spc="-12">
                <a:solidFill>
                  <a:srgbClr val="000000"/>
                </a:solidFill>
                <a:latin typeface="Open Sans"/>
              </a:rPr>
              <a:t>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22034" y="194253"/>
            <a:ext cx="812274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2000" spc="18" dirty="0">
                <a:solidFill>
                  <a:srgbClr val="177B57"/>
                </a:solidFill>
                <a:latin typeface="Open Sans"/>
              </a:rPr>
              <a:t>The Purpose is to Predict </a:t>
            </a:r>
            <a:r>
              <a:rPr lang="en-US" sz="2000" spc="18" dirty="0" smtClean="0">
                <a:solidFill>
                  <a:srgbClr val="177B57"/>
                </a:solidFill>
                <a:latin typeface="Open Sans"/>
              </a:rPr>
              <a:t>Oil, Gas and Water Production </a:t>
            </a:r>
            <a:r>
              <a:rPr lang="en-US" sz="2000" spc="18" dirty="0">
                <a:solidFill>
                  <a:srgbClr val="177B57"/>
                </a:solidFill>
                <a:latin typeface="Open Sans"/>
              </a:rPr>
              <a:t>with </a:t>
            </a:r>
            <a:r>
              <a:rPr lang="en-US" sz="2000" spc="18" dirty="0" smtClean="0">
                <a:solidFill>
                  <a:srgbClr val="177B57"/>
                </a:solidFill>
                <a:latin typeface="Open Sans"/>
              </a:rPr>
              <a:t>RMSE, R</a:t>
            </a:r>
            <a:r>
              <a:rPr lang="en-US" sz="2000" spc="18" baseline="30000" dirty="0" smtClean="0">
                <a:solidFill>
                  <a:srgbClr val="177B57"/>
                </a:solidFill>
                <a:latin typeface="Open Sans"/>
              </a:rPr>
              <a:t>2</a:t>
            </a:r>
            <a:r>
              <a:rPr lang="en-US" sz="2000" spc="18" dirty="0" smtClean="0">
                <a:solidFill>
                  <a:srgbClr val="177B57"/>
                </a:solidFill>
                <a:latin typeface="Open Sans"/>
              </a:rPr>
              <a:t>, MAE and MSE</a:t>
            </a:r>
            <a:endParaRPr lang="en-US" sz="2000" spc="18" dirty="0">
              <a:solidFill>
                <a:srgbClr val="177B57"/>
              </a:solidFill>
              <a:latin typeface="Open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13951" y="2618232"/>
            <a:ext cx="50235" cy="628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50"/>
              </a:lnSpc>
            </a:pPr>
            <a:r>
              <a:rPr lang="en-US" sz="1399" spc="-22">
                <a:solidFill>
                  <a:srgbClr val="000000"/>
                </a:solidFill>
                <a:latin typeface="Open Sans"/>
              </a:rPr>
              <a:t>. . 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22024" y="3853167"/>
            <a:ext cx="2302201" cy="167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 spc="9" dirty="0" smtClean="0">
                <a:solidFill>
                  <a:srgbClr val="000000"/>
                </a:solidFill>
                <a:latin typeface="Open Sans"/>
              </a:rPr>
              <a:t>Downhole Temperature in Kelvin</a:t>
            </a:r>
            <a:endParaRPr lang="en-US" sz="1000" spc="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25083" y="1592999"/>
            <a:ext cx="1140534" cy="179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9" dirty="0" smtClean="0">
                <a:solidFill>
                  <a:srgbClr val="000000"/>
                </a:solidFill>
                <a:latin typeface="Open Sans"/>
              </a:rPr>
              <a:t>Well Bore Code</a:t>
            </a:r>
            <a:endParaRPr lang="en-US" sz="1000" spc="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06485" y="4320435"/>
            <a:ext cx="1359132" cy="16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 spc="9" dirty="0" smtClean="0">
                <a:solidFill>
                  <a:srgbClr val="000000"/>
                </a:solidFill>
                <a:latin typeface="Open Sans"/>
              </a:rPr>
              <a:t>Choke Size</a:t>
            </a:r>
            <a:endParaRPr lang="en-US" sz="1000" spc="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813597" y="1987706"/>
            <a:ext cx="1548651" cy="16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 spc="9" dirty="0" smtClean="0">
                <a:solidFill>
                  <a:srgbClr val="000000"/>
                </a:solidFill>
                <a:latin typeface="Open Sans"/>
              </a:rPr>
              <a:t>Well Bore Name</a:t>
            </a:r>
            <a:endParaRPr lang="en-US" sz="1000" spc="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83126" y="3385890"/>
            <a:ext cx="1610439" cy="16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9" dirty="0" smtClean="0">
                <a:solidFill>
                  <a:srgbClr val="000000"/>
                </a:solidFill>
                <a:latin typeface="Open Sans"/>
              </a:rPr>
              <a:t>Downhole Pressure in PSI</a:t>
            </a:r>
            <a:endParaRPr lang="en-US" sz="1000" spc="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12432" y="2382393"/>
            <a:ext cx="1754753" cy="16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 spc="9" dirty="0" smtClean="0">
                <a:solidFill>
                  <a:srgbClr val="000000"/>
                </a:solidFill>
                <a:latin typeface="Open Sans"/>
              </a:rPr>
              <a:t>Flow Kind</a:t>
            </a:r>
            <a:endParaRPr lang="en-US" sz="1000" spc="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422024" y="1049674"/>
            <a:ext cx="2302201" cy="179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z="1200" spc="10" dirty="0" smtClean="0">
                <a:solidFill>
                  <a:srgbClr val="FFFFFF"/>
                </a:solidFill>
                <a:latin typeface="Open Sans"/>
              </a:rPr>
              <a:t>Over 10 Columns: </a:t>
            </a:r>
            <a:endParaRPr lang="en-US" sz="1200" spc="1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13756" y="1258062"/>
            <a:ext cx="1906572" cy="17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sz="1200" spc="10" dirty="0">
                <a:solidFill>
                  <a:srgbClr val="FFFFFF"/>
                </a:solidFill>
                <a:latin typeface="Open Sans"/>
              </a:rPr>
              <a:t>Information about </a:t>
            </a:r>
            <a:r>
              <a:rPr lang="en-US" sz="1200" spc="10" dirty="0" smtClean="0">
                <a:solidFill>
                  <a:srgbClr val="FFFFFF"/>
                </a:solidFill>
                <a:latin typeface="Open Sans"/>
              </a:rPr>
              <a:t>Wells</a:t>
            </a:r>
            <a:endParaRPr lang="en-US" sz="1200" spc="1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24600" y="2468061"/>
            <a:ext cx="2101577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74"/>
              </a:lnSpc>
            </a:pPr>
            <a:r>
              <a:rPr lang="en-US" sz="1800" spc="16" dirty="0">
                <a:solidFill>
                  <a:srgbClr val="FFFFFF"/>
                </a:solidFill>
                <a:latin typeface="Open Sans"/>
              </a:rPr>
              <a:t>Output Variable: </a:t>
            </a:r>
            <a:r>
              <a:rPr lang="en-US" sz="1800" spc="16" dirty="0" smtClean="0">
                <a:solidFill>
                  <a:srgbClr val="FFFFFF"/>
                </a:solidFill>
                <a:latin typeface="Open Sans"/>
              </a:rPr>
              <a:t>Oil, Gas and Water </a:t>
            </a:r>
            <a:endParaRPr lang="en-US" sz="1800" spc="16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6740118" y="3022689"/>
            <a:ext cx="1260367" cy="282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800" spc="16" dirty="0" smtClean="0">
                <a:solidFill>
                  <a:srgbClr val="FFFFFF"/>
                </a:solidFill>
                <a:latin typeface="Open Sans"/>
              </a:rPr>
              <a:t>Production</a:t>
            </a:r>
            <a:endParaRPr lang="en-US" sz="1800" spc="16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3658505" y="2664390"/>
            <a:ext cx="1580159" cy="427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0"/>
              </a:lnSpc>
            </a:pPr>
            <a:r>
              <a:rPr lang="en-US" sz="1399" spc="12" dirty="0" smtClean="0">
                <a:solidFill>
                  <a:srgbClr val="000000"/>
                </a:solidFill>
                <a:latin typeface="Open Sans"/>
              </a:rPr>
              <a:t>Random Forest </a:t>
            </a:r>
            <a:r>
              <a:rPr lang="en-US" sz="1399" spc="12" dirty="0" err="1" smtClean="0">
                <a:solidFill>
                  <a:srgbClr val="000000"/>
                </a:solidFill>
                <a:latin typeface="Open Sans"/>
              </a:rPr>
              <a:t>Regressor</a:t>
            </a:r>
            <a:endParaRPr lang="en-US" sz="1399" spc="12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86141" y="1229210"/>
            <a:ext cx="2075620" cy="33245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 Forest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Regressor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46125" y="5005388"/>
            <a:ext cx="175851" cy="100012"/>
          </a:xfrm>
          <a:custGeom>
            <a:avLst/>
            <a:gdLst/>
            <a:ahLst/>
            <a:cxnLst/>
            <a:rect l="l" t="t" r="r" b="b"/>
            <a:pathLst>
              <a:path w="175851" h="100012">
                <a:moveTo>
                  <a:pt x="0" y="0"/>
                </a:moveTo>
                <a:lnTo>
                  <a:pt x="175851" y="0"/>
                </a:lnTo>
                <a:lnTo>
                  <a:pt x="175851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50" r="-8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3503" y="-63494"/>
            <a:ext cx="9270997" cy="893750"/>
          </a:xfrm>
          <a:custGeom>
            <a:avLst/>
            <a:gdLst/>
            <a:ahLst/>
            <a:cxnLst/>
            <a:rect l="l" t="t" r="r" b="b"/>
            <a:pathLst>
              <a:path w="9270997" h="893750">
                <a:moveTo>
                  <a:pt x="0" y="0"/>
                </a:moveTo>
                <a:lnTo>
                  <a:pt x="9270997" y="0"/>
                </a:lnTo>
                <a:lnTo>
                  <a:pt x="9270997" y="893750"/>
                </a:lnTo>
                <a:lnTo>
                  <a:pt x="0" y="893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09600" y="4463279"/>
            <a:ext cx="2637625" cy="561023"/>
          </a:xfrm>
          <a:custGeom>
            <a:avLst/>
            <a:gdLst/>
            <a:ahLst/>
            <a:cxnLst/>
            <a:rect l="l" t="t" r="r" b="b"/>
            <a:pathLst>
              <a:path w="2637625" h="561023">
                <a:moveTo>
                  <a:pt x="0" y="0"/>
                </a:moveTo>
                <a:lnTo>
                  <a:pt x="2637625" y="0"/>
                </a:lnTo>
                <a:lnTo>
                  <a:pt x="2637625" y="561023"/>
                </a:lnTo>
                <a:lnTo>
                  <a:pt x="0" y="561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11401" y="1034063"/>
            <a:ext cx="3152804" cy="448599"/>
          </a:xfrm>
          <a:custGeom>
            <a:avLst/>
            <a:gdLst/>
            <a:ahLst/>
            <a:cxnLst/>
            <a:rect l="l" t="t" r="r" b="b"/>
            <a:pathLst>
              <a:path w="3152804" h="448599">
                <a:moveTo>
                  <a:pt x="0" y="0"/>
                </a:moveTo>
                <a:lnTo>
                  <a:pt x="3152803" y="0"/>
                </a:lnTo>
                <a:lnTo>
                  <a:pt x="3152803" y="448599"/>
                </a:lnTo>
                <a:lnTo>
                  <a:pt x="0" y="4485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71301" y="1624051"/>
            <a:ext cx="3194580" cy="2796492"/>
          </a:xfrm>
          <a:custGeom>
            <a:avLst/>
            <a:gdLst/>
            <a:ahLst/>
            <a:cxnLst/>
            <a:rect l="l" t="t" r="r" b="b"/>
            <a:pathLst>
              <a:path w="3194580" h="2796492">
                <a:moveTo>
                  <a:pt x="0" y="0"/>
                </a:moveTo>
                <a:lnTo>
                  <a:pt x="3194580" y="0"/>
                </a:lnTo>
                <a:lnTo>
                  <a:pt x="3194580" y="2796492"/>
                </a:lnTo>
                <a:lnTo>
                  <a:pt x="0" y="27964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74904" y="1070629"/>
            <a:ext cx="3025797" cy="321602"/>
          </a:xfrm>
          <a:custGeom>
            <a:avLst/>
            <a:gdLst/>
            <a:ahLst/>
            <a:cxnLst/>
            <a:rect l="l" t="t" r="r" b="b"/>
            <a:pathLst>
              <a:path w="3025797" h="321602">
                <a:moveTo>
                  <a:pt x="0" y="0"/>
                </a:moveTo>
                <a:lnTo>
                  <a:pt x="3025797" y="0"/>
                </a:lnTo>
                <a:lnTo>
                  <a:pt x="3025797" y="321602"/>
                </a:lnTo>
                <a:lnTo>
                  <a:pt x="0" y="3216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084996" y="819150"/>
            <a:ext cx="1630004" cy="402098"/>
          </a:xfrm>
          <a:custGeom>
            <a:avLst/>
            <a:gdLst/>
            <a:ahLst/>
            <a:cxnLst/>
            <a:rect l="l" t="t" r="r" b="b"/>
            <a:pathLst>
              <a:path w="1630004" h="402098">
                <a:moveTo>
                  <a:pt x="0" y="0"/>
                </a:moveTo>
                <a:lnTo>
                  <a:pt x="1630004" y="0"/>
                </a:lnTo>
                <a:lnTo>
                  <a:pt x="1630004" y="402098"/>
                </a:lnTo>
                <a:lnTo>
                  <a:pt x="0" y="40209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148500" y="855716"/>
            <a:ext cx="1502997" cy="275101"/>
          </a:xfrm>
          <a:custGeom>
            <a:avLst/>
            <a:gdLst/>
            <a:ahLst/>
            <a:cxnLst/>
            <a:rect l="l" t="t" r="r" b="b"/>
            <a:pathLst>
              <a:path w="1502997" h="275101">
                <a:moveTo>
                  <a:pt x="0" y="0"/>
                </a:moveTo>
                <a:lnTo>
                  <a:pt x="1502997" y="0"/>
                </a:lnTo>
                <a:lnTo>
                  <a:pt x="1502997" y="275101"/>
                </a:lnTo>
                <a:lnTo>
                  <a:pt x="0" y="27510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3905250" y="1227477"/>
            <a:ext cx="1571577" cy="989581"/>
          </a:xfrm>
          <a:custGeom>
            <a:avLst/>
            <a:gdLst/>
            <a:ahLst/>
            <a:cxnLst/>
            <a:rect l="l" t="t" r="r" b="b"/>
            <a:pathLst>
              <a:path w="1571577" h="989581">
                <a:moveTo>
                  <a:pt x="0" y="0"/>
                </a:moveTo>
                <a:lnTo>
                  <a:pt x="1571577" y="0"/>
                </a:lnTo>
                <a:lnTo>
                  <a:pt x="1571577" y="989581"/>
                </a:lnTo>
                <a:lnTo>
                  <a:pt x="0" y="98958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350698" y="1314879"/>
            <a:ext cx="2246100" cy="1214476"/>
          </a:xfrm>
          <a:custGeom>
            <a:avLst/>
            <a:gdLst/>
            <a:ahLst/>
            <a:cxnLst/>
            <a:rect l="l" t="t" r="r" b="b"/>
            <a:pathLst>
              <a:path w="2246100" h="1214476">
                <a:moveTo>
                  <a:pt x="0" y="0"/>
                </a:moveTo>
                <a:lnTo>
                  <a:pt x="2246100" y="0"/>
                </a:lnTo>
                <a:lnTo>
                  <a:pt x="2246100" y="1214475"/>
                </a:lnTo>
                <a:lnTo>
                  <a:pt x="0" y="121447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6350698" y="2545575"/>
            <a:ext cx="2246100" cy="1214485"/>
          </a:xfrm>
          <a:custGeom>
            <a:avLst/>
            <a:gdLst/>
            <a:ahLst/>
            <a:cxnLst/>
            <a:rect l="l" t="t" r="r" b="b"/>
            <a:pathLst>
              <a:path w="2246100" h="1214485">
                <a:moveTo>
                  <a:pt x="0" y="0"/>
                </a:moveTo>
                <a:lnTo>
                  <a:pt x="2246100" y="0"/>
                </a:lnTo>
                <a:lnTo>
                  <a:pt x="2246100" y="1214485"/>
                </a:lnTo>
                <a:lnTo>
                  <a:pt x="0" y="121448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6350698" y="3806847"/>
            <a:ext cx="2246100" cy="1214476"/>
          </a:xfrm>
          <a:custGeom>
            <a:avLst/>
            <a:gdLst/>
            <a:ahLst/>
            <a:cxnLst/>
            <a:rect l="l" t="t" r="r" b="b"/>
            <a:pathLst>
              <a:path w="2246100" h="1214476">
                <a:moveTo>
                  <a:pt x="0" y="0"/>
                </a:moveTo>
                <a:lnTo>
                  <a:pt x="2246100" y="0"/>
                </a:lnTo>
                <a:lnTo>
                  <a:pt x="2246100" y="1214476"/>
                </a:lnTo>
                <a:lnTo>
                  <a:pt x="0" y="121447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3465871" y="1656226"/>
            <a:ext cx="312630" cy="2884551"/>
          </a:xfrm>
          <a:custGeom>
            <a:avLst/>
            <a:gdLst/>
            <a:ahLst/>
            <a:cxnLst/>
            <a:rect l="l" t="t" r="r" b="b"/>
            <a:pathLst>
              <a:path w="312630" h="2884551">
                <a:moveTo>
                  <a:pt x="0" y="0"/>
                </a:moveTo>
                <a:lnTo>
                  <a:pt x="312630" y="0"/>
                </a:lnTo>
                <a:lnTo>
                  <a:pt x="312630" y="2884551"/>
                </a:lnTo>
                <a:lnTo>
                  <a:pt x="0" y="2884551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=""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6019800" y="1845735"/>
            <a:ext cx="382934" cy="2505532"/>
          </a:xfrm>
          <a:custGeom>
            <a:avLst/>
            <a:gdLst/>
            <a:ahLst/>
            <a:cxnLst/>
            <a:rect l="l" t="t" r="r" b="b"/>
            <a:pathLst>
              <a:path w="382934" h="2505532">
                <a:moveTo>
                  <a:pt x="0" y="0"/>
                </a:moveTo>
                <a:lnTo>
                  <a:pt x="382934" y="0"/>
                </a:lnTo>
                <a:lnTo>
                  <a:pt x="382934" y="2505533"/>
                </a:lnTo>
                <a:lnTo>
                  <a:pt x="0" y="2505533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=""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8665521" y="5000130"/>
            <a:ext cx="57617" cy="138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"/>
              </a:lnSpc>
            </a:pPr>
            <a:r>
              <a:rPr lang="en-US" sz="800" spc="-12" dirty="0">
                <a:solidFill>
                  <a:srgbClr val="000000"/>
                </a:solidFill>
                <a:latin typeface="Open Sans"/>
              </a:rPr>
              <a:t>7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38200" y="4582314"/>
            <a:ext cx="217157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sz="1200" spc="10" dirty="0" smtClean="0">
                <a:solidFill>
                  <a:srgbClr val="FFFFFF"/>
                </a:solidFill>
                <a:latin typeface="Open Sans"/>
              </a:rPr>
              <a:t>Parsing of dates to enrich the time and date component</a:t>
            </a:r>
            <a:endParaRPr lang="en-US" sz="1200" spc="1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422053" y="143056"/>
            <a:ext cx="7426547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pc="18" dirty="0" smtClean="0">
                <a:solidFill>
                  <a:srgbClr val="177B57"/>
                </a:solidFill>
                <a:latin typeface="Open Sans"/>
              </a:rPr>
              <a:t>Data Exploration</a:t>
            </a:r>
            <a:endParaRPr lang="en-US" spc="18" dirty="0">
              <a:solidFill>
                <a:srgbClr val="177B57"/>
              </a:solidFill>
              <a:latin typeface="Open Sans"/>
            </a:endParaRPr>
          </a:p>
          <a:p>
            <a:pPr>
              <a:lnSpc>
                <a:spcPts val="1959"/>
              </a:lnSpc>
            </a:pPr>
            <a:r>
              <a:rPr lang="en-US" sz="1200" spc="-22" dirty="0" smtClean="0">
                <a:solidFill>
                  <a:srgbClr val="177B57"/>
                </a:solidFill>
                <a:latin typeface="Open Sans"/>
              </a:rPr>
              <a:t>Exploration of </a:t>
            </a:r>
            <a:r>
              <a:rPr lang="en-US" sz="1200" spc="-22" dirty="0">
                <a:solidFill>
                  <a:srgbClr val="177B57"/>
                </a:solidFill>
                <a:latin typeface="Open Sans"/>
              </a:rPr>
              <a:t>dataset is the foundation of the following pre-processing and modeling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91747" y="1111282"/>
            <a:ext cx="2235213" cy="23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59"/>
              </a:lnSpc>
            </a:pPr>
            <a:r>
              <a:rPr lang="en-US" sz="1399" spc="12" dirty="0">
                <a:solidFill>
                  <a:srgbClr val="000000"/>
                </a:solidFill>
                <a:latin typeface="Open Sans"/>
              </a:rPr>
              <a:t>Distributions of variables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273668" y="897058"/>
            <a:ext cx="1417014" cy="179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9" dirty="0" smtClean="0">
                <a:solidFill>
                  <a:srgbClr val="000000"/>
                </a:solidFill>
                <a:latin typeface="Open Sans"/>
              </a:rPr>
              <a:t>Before Parsing Dates</a:t>
            </a:r>
            <a:endParaRPr lang="en-US" sz="1000" spc="9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3" y="1644433"/>
            <a:ext cx="3469017" cy="26570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19" y="1226011"/>
            <a:ext cx="2102281" cy="12801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37" y="1226011"/>
            <a:ext cx="2038860" cy="128016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16" y="2495550"/>
            <a:ext cx="1987184" cy="12801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996" y="2495550"/>
            <a:ext cx="2050604" cy="128016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19" y="3774005"/>
            <a:ext cx="2102281" cy="12801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980" y="3775917"/>
            <a:ext cx="2038860" cy="1280160"/>
          </a:xfrm>
          <a:prstGeom prst="rect">
            <a:avLst/>
          </a:prstGeom>
        </p:spPr>
      </p:pic>
      <p:sp>
        <p:nvSpPr>
          <p:cNvPr id="46" name="Freeform 10"/>
          <p:cNvSpPr/>
          <p:nvPr/>
        </p:nvSpPr>
        <p:spPr>
          <a:xfrm>
            <a:off x="6781800" y="798052"/>
            <a:ext cx="1630004" cy="402098"/>
          </a:xfrm>
          <a:custGeom>
            <a:avLst/>
            <a:gdLst/>
            <a:ahLst/>
            <a:cxnLst/>
            <a:rect l="l" t="t" r="r" b="b"/>
            <a:pathLst>
              <a:path w="1630004" h="402098">
                <a:moveTo>
                  <a:pt x="0" y="0"/>
                </a:moveTo>
                <a:lnTo>
                  <a:pt x="1630004" y="0"/>
                </a:lnTo>
                <a:lnTo>
                  <a:pt x="1630004" y="402098"/>
                </a:lnTo>
                <a:lnTo>
                  <a:pt x="0" y="40209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47" name="Freeform 11"/>
          <p:cNvSpPr/>
          <p:nvPr/>
        </p:nvSpPr>
        <p:spPr>
          <a:xfrm>
            <a:off x="6858000" y="849361"/>
            <a:ext cx="1502997" cy="275101"/>
          </a:xfrm>
          <a:custGeom>
            <a:avLst/>
            <a:gdLst/>
            <a:ahLst/>
            <a:cxnLst/>
            <a:rect l="l" t="t" r="r" b="b"/>
            <a:pathLst>
              <a:path w="1502997" h="275101">
                <a:moveTo>
                  <a:pt x="0" y="0"/>
                </a:moveTo>
                <a:lnTo>
                  <a:pt x="1502997" y="0"/>
                </a:lnTo>
                <a:lnTo>
                  <a:pt x="1502997" y="275101"/>
                </a:lnTo>
                <a:lnTo>
                  <a:pt x="0" y="27510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36"/>
          <p:cNvSpPr txBox="1"/>
          <p:nvPr/>
        </p:nvSpPr>
        <p:spPr>
          <a:xfrm>
            <a:off x="7041186" y="895350"/>
            <a:ext cx="1417014" cy="179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9" dirty="0" smtClean="0">
                <a:solidFill>
                  <a:srgbClr val="000000"/>
                </a:solidFill>
                <a:latin typeface="Open Sans"/>
              </a:rPr>
              <a:t>After Parsing Dates</a:t>
            </a:r>
            <a:endParaRPr lang="en-US" sz="1000" spc="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0" name="Freeform 27"/>
          <p:cNvSpPr/>
          <p:nvPr/>
        </p:nvSpPr>
        <p:spPr>
          <a:xfrm>
            <a:off x="3400594" y="4405745"/>
            <a:ext cx="328454" cy="663817"/>
          </a:xfrm>
          <a:custGeom>
            <a:avLst/>
            <a:gdLst/>
            <a:ahLst/>
            <a:cxnLst/>
            <a:rect l="l" t="t" r="r" b="b"/>
            <a:pathLst>
              <a:path w="382934" h="2505532">
                <a:moveTo>
                  <a:pt x="0" y="0"/>
                </a:moveTo>
                <a:lnTo>
                  <a:pt x="382934" y="0"/>
                </a:lnTo>
                <a:lnTo>
                  <a:pt x="382934" y="2505533"/>
                </a:lnTo>
                <a:lnTo>
                  <a:pt x="0" y="2505533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=""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46125" y="5005388"/>
            <a:ext cx="175851" cy="100012"/>
          </a:xfrm>
          <a:custGeom>
            <a:avLst/>
            <a:gdLst/>
            <a:ahLst/>
            <a:cxnLst/>
            <a:rect l="l" t="t" r="r" b="b"/>
            <a:pathLst>
              <a:path w="175851" h="100012">
                <a:moveTo>
                  <a:pt x="0" y="0"/>
                </a:moveTo>
                <a:lnTo>
                  <a:pt x="175851" y="0"/>
                </a:lnTo>
                <a:lnTo>
                  <a:pt x="175851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50" r="-8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3503" y="-63494"/>
            <a:ext cx="9270997" cy="893750"/>
          </a:xfrm>
          <a:custGeom>
            <a:avLst/>
            <a:gdLst/>
            <a:ahLst/>
            <a:cxnLst/>
            <a:rect l="l" t="t" r="r" b="b"/>
            <a:pathLst>
              <a:path w="9270997" h="893750">
                <a:moveTo>
                  <a:pt x="0" y="0"/>
                </a:moveTo>
                <a:lnTo>
                  <a:pt x="9270997" y="0"/>
                </a:lnTo>
                <a:lnTo>
                  <a:pt x="9270997" y="893750"/>
                </a:lnTo>
                <a:lnTo>
                  <a:pt x="0" y="893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68985" y="4484484"/>
            <a:ext cx="2637625" cy="620916"/>
          </a:xfrm>
          <a:custGeom>
            <a:avLst/>
            <a:gdLst/>
            <a:ahLst/>
            <a:cxnLst/>
            <a:rect l="l" t="t" r="r" b="b"/>
            <a:pathLst>
              <a:path w="2637625" h="561023">
                <a:moveTo>
                  <a:pt x="0" y="0"/>
                </a:moveTo>
                <a:lnTo>
                  <a:pt x="2637625" y="0"/>
                </a:lnTo>
                <a:lnTo>
                  <a:pt x="2637625" y="561023"/>
                </a:lnTo>
                <a:lnTo>
                  <a:pt x="0" y="561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11401" y="1034063"/>
            <a:ext cx="3152804" cy="448599"/>
          </a:xfrm>
          <a:custGeom>
            <a:avLst/>
            <a:gdLst/>
            <a:ahLst/>
            <a:cxnLst/>
            <a:rect l="l" t="t" r="r" b="b"/>
            <a:pathLst>
              <a:path w="3152804" h="448599">
                <a:moveTo>
                  <a:pt x="0" y="0"/>
                </a:moveTo>
                <a:lnTo>
                  <a:pt x="3152803" y="0"/>
                </a:lnTo>
                <a:lnTo>
                  <a:pt x="3152803" y="448599"/>
                </a:lnTo>
                <a:lnTo>
                  <a:pt x="0" y="4485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71301" y="1624051"/>
            <a:ext cx="3194580" cy="2796492"/>
          </a:xfrm>
          <a:custGeom>
            <a:avLst/>
            <a:gdLst/>
            <a:ahLst/>
            <a:cxnLst/>
            <a:rect l="l" t="t" r="r" b="b"/>
            <a:pathLst>
              <a:path w="3194580" h="2796492">
                <a:moveTo>
                  <a:pt x="0" y="0"/>
                </a:moveTo>
                <a:lnTo>
                  <a:pt x="3194580" y="0"/>
                </a:lnTo>
                <a:lnTo>
                  <a:pt x="3194580" y="2796492"/>
                </a:lnTo>
                <a:lnTo>
                  <a:pt x="0" y="27964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74904" y="1070629"/>
            <a:ext cx="3025797" cy="321602"/>
          </a:xfrm>
          <a:custGeom>
            <a:avLst/>
            <a:gdLst/>
            <a:ahLst/>
            <a:cxnLst/>
            <a:rect l="l" t="t" r="r" b="b"/>
            <a:pathLst>
              <a:path w="3025797" h="321602">
                <a:moveTo>
                  <a:pt x="0" y="0"/>
                </a:moveTo>
                <a:lnTo>
                  <a:pt x="3025797" y="0"/>
                </a:lnTo>
                <a:lnTo>
                  <a:pt x="3025797" y="321602"/>
                </a:lnTo>
                <a:lnTo>
                  <a:pt x="0" y="3216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350698" y="1314879"/>
            <a:ext cx="2246100" cy="1214476"/>
          </a:xfrm>
          <a:custGeom>
            <a:avLst/>
            <a:gdLst/>
            <a:ahLst/>
            <a:cxnLst/>
            <a:rect l="l" t="t" r="r" b="b"/>
            <a:pathLst>
              <a:path w="2246100" h="1214476">
                <a:moveTo>
                  <a:pt x="0" y="0"/>
                </a:moveTo>
                <a:lnTo>
                  <a:pt x="2246100" y="0"/>
                </a:lnTo>
                <a:lnTo>
                  <a:pt x="2246100" y="1214475"/>
                </a:lnTo>
                <a:lnTo>
                  <a:pt x="0" y="12144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6350698" y="2545575"/>
            <a:ext cx="2246100" cy="1214485"/>
          </a:xfrm>
          <a:custGeom>
            <a:avLst/>
            <a:gdLst/>
            <a:ahLst/>
            <a:cxnLst/>
            <a:rect l="l" t="t" r="r" b="b"/>
            <a:pathLst>
              <a:path w="2246100" h="1214485">
                <a:moveTo>
                  <a:pt x="0" y="0"/>
                </a:moveTo>
                <a:lnTo>
                  <a:pt x="2246100" y="0"/>
                </a:lnTo>
                <a:lnTo>
                  <a:pt x="2246100" y="1214485"/>
                </a:lnTo>
                <a:lnTo>
                  <a:pt x="0" y="121448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6350698" y="3806847"/>
            <a:ext cx="2246100" cy="1214476"/>
          </a:xfrm>
          <a:custGeom>
            <a:avLst/>
            <a:gdLst/>
            <a:ahLst/>
            <a:cxnLst/>
            <a:rect l="l" t="t" r="r" b="b"/>
            <a:pathLst>
              <a:path w="2246100" h="1214476">
                <a:moveTo>
                  <a:pt x="0" y="0"/>
                </a:moveTo>
                <a:lnTo>
                  <a:pt x="2246100" y="0"/>
                </a:lnTo>
                <a:lnTo>
                  <a:pt x="2246100" y="1214476"/>
                </a:lnTo>
                <a:lnTo>
                  <a:pt x="0" y="121447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3465871" y="1656226"/>
            <a:ext cx="312630" cy="2884551"/>
          </a:xfrm>
          <a:custGeom>
            <a:avLst/>
            <a:gdLst/>
            <a:ahLst/>
            <a:cxnLst/>
            <a:rect l="l" t="t" r="r" b="b"/>
            <a:pathLst>
              <a:path w="312630" h="2884551">
                <a:moveTo>
                  <a:pt x="0" y="0"/>
                </a:moveTo>
                <a:lnTo>
                  <a:pt x="312630" y="0"/>
                </a:lnTo>
                <a:lnTo>
                  <a:pt x="312630" y="2884551"/>
                </a:lnTo>
                <a:lnTo>
                  <a:pt x="0" y="2884551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=""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6413678" y="898274"/>
            <a:ext cx="2246100" cy="321602"/>
          </a:xfrm>
          <a:custGeom>
            <a:avLst/>
            <a:gdLst/>
            <a:ahLst/>
            <a:cxnLst/>
            <a:rect l="l" t="t" r="r" b="b"/>
            <a:pathLst>
              <a:path w="2246100" h="321602">
                <a:moveTo>
                  <a:pt x="0" y="0"/>
                </a:moveTo>
                <a:lnTo>
                  <a:pt x="2246100" y="0"/>
                </a:lnTo>
                <a:lnTo>
                  <a:pt x="2246100" y="321602"/>
                </a:lnTo>
                <a:lnTo>
                  <a:pt x="0" y="321602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="" xmlns:asvg="http://schemas.microsoft.com/office/drawing/2016/SVG/main" r:embed="rId3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3954570" y="1656226"/>
            <a:ext cx="312630" cy="2884551"/>
          </a:xfrm>
          <a:custGeom>
            <a:avLst/>
            <a:gdLst/>
            <a:ahLst/>
            <a:cxnLst/>
            <a:rect l="l" t="t" r="r" b="b"/>
            <a:pathLst>
              <a:path w="312630" h="2884551">
                <a:moveTo>
                  <a:pt x="0" y="0"/>
                </a:moveTo>
                <a:lnTo>
                  <a:pt x="312630" y="0"/>
                </a:lnTo>
                <a:lnTo>
                  <a:pt x="312630" y="2884551"/>
                </a:lnTo>
                <a:lnTo>
                  <a:pt x="0" y="2884551"/>
                </a:lnTo>
                <a:lnTo>
                  <a:pt x="0" y="0"/>
                </a:lnTo>
                <a:close/>
              </a:path>
            </a:pathLst>
          </a:custGeom>
          <a:blipFill>
            <a:blip r:embed="rId38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8665521" y="5000130"/>
            <a:ext cx="57617" cy="138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7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62000" y="4612643"/>
            <a:ext cx="2260987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25"/>
              </a:lnSpc>
            </a:pPr>
            <a:r>
              <a:rPr kumimoji="0" lang="en-US" sz="12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Check </a:t>
            </a:r>
            <a:r>
              <a:rPr kumimoji="0" lang="en-US" sz="1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important features </a:t>
            </a:r>
            <a:r>
              <a:rPr kumimoji="0" lang="en-US" sz="12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with </a:t>
            </a:r>
            <a:r>
              <a:rPr lang="en-US" sz="1200" spc="10" dirty="0">
                <a:solidFill>
                  <a:srgbClr val="FFFFFF"/>
                </a:solidFill>
                <a:latin typeface="Open Sans"/>
              </a:rPr>
              <a:t>high correlation with our target</a:t>
            </a:r>
          </a:p>
          <a:p>
            <a:pPr marL="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422053" y="143056"/>
            <a:ext cx="6837693" cy="600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6" normalizeH="0" baseline="0" noProof="0" dirty="0" smtClean="0">
                <a:ln>
                  <a:noFill/>
                </a:ln>
                <a:solidFill>
                  <a:srgbClr val="177B57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Dealing with </a:t>
            </a:r>
            <a:r>
              <a:rPr kumimoji="0" lang="en-US" sz="1800" b="0" i="0" u="none" strike="noStrike" kern="1200" cap="none" spc="16" normalizeH="0" baseline="0" noProof="0" dirty="0">
                <a:ln>
                  <a:noFill/>
                </a:ln>
                <a:solidFill>
                  <a:srgbClr val="177B57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Outliers </a:t>
            </a:r>
            <a:endParaRPr kumimoji="0" lang="en-US" sz="1800" b="0" i="0" u="none" strike="noStrike" kern="1200" cap="none" spc="16" normalizeH="0" baseline="0" noProof="0" dirty="0" smtClean="0">
              <a:ln>
                <a:noFill/>
              </a:ln>
              <a:solidFill>
                <a:srgbClr val="177B57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9" normalizeH="0" baseline="0" noProof="0" dirty="0" smtClean="0">
                <a:ln>
                  <a:noFill/>
                </a:ln>
                <a:solidFill>
                  <a:srgbClr val="177B57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Filter </a:t>
            </a:r>
            <a:r>
              <a:rPr kumimoji="0" lang="en-US" sz="1200" b="0" i="0" u="none" strike="noStrike" kern="1200" cap="none" spc="-19" normalizeH="0" baseline="0" noProof="0" dirty="0">
                <a:ln>
                  <a:noFill/>
                </a:ln>
                <a:solidFill>
                  <a:srgbClr val="177B57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out outliers in </a:t>
            </a:r>
            <a:r>
              <a:rPr kumimoji="0" lang="en-US" sz="1200" b="0" i="0" u="none" strike="noStrike" kern="1200" cap="none" spc="-19" normalizeH="0" baseline="0" noProof="0" dirty="0" smtClean="0">
                <a:ln>
                  <a:noFill/>
                </a:ln>
                <a:solidFill>
                  <a:srgbClr val="177B57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Water Production and replace them with the median.</a:t>
            </a:r>
            <a:endParaRPr kumimoji="0" lang="en-US" sz="1200" b="0" i="0" u="none" strike="noStrike" kern="1200" cap="none" spc="-19" normalizeH="0" baseline="0" noProof="0" dirty="0">
              <a:ln>
                <a:noFill/>
              </a:ln>
              <a:solidFill>
                <a:srgbClr val="177B57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91747" y="1111282"/>
            <a:ext cx="2235213" cy="23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12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Correlation Check</a:t>
            </a:r>
            <a:endParaRPr kumimoji="0" lang="en-US" sz="1399" b="0" i="0" u="none" strike="noStrike" kern="1200" cap="none" spc="12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2" y="1577918"/>
            <a:ext cx="3347054" cy="29435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09" y="883735"/>
            <a:ext cx="3779865" cy="210798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09" y="3045197"/>
            <a:ext cx="3741318" cy="1977292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105400" y="1034063"/>
            <a:ext cx="158470" cy="112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46125" y="5005388"/>
            <a:ext cx="175851" cy="100012"/>
          </a:xfrm>
          <a:custGeom>
            <a:avLst/>
            <a:gdLst/>
            <a:ahLst/>
            <a:cxnLst/>
            <a:rect l="l" t="t" r="r" b="b"/>
            <a:pathLst>
              <a:path w="175851" h="100012">
                <a:moveTo>
                  <a:pt x="0" y="0"/>
                </a:moveTo>
                <a:lnTo>
                  <a:pt x="175851" y="0"/>
                </a:lnTo>
                <a:lnTo>
                  <a:pt x="175851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50" r="-8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738188"/>
            <a:ext cx="9144000" cy="28575"/>
          </a:xfrm>
          <a:custGeom>
            <a:avLst/>
            <a:gdLst/>
            <a:ahLst/>
            <a:cxnLst/>
            <a:rect l="l" t="t" r="r" b="b"/>
            <a:pathLst>
              <a:path w="9144000" h="28575">
                <a:moveTo>
                  <a:pt x="0" y="0"/>
                </a:moveTo>
                <a:lnTo>
                  <a:pt x="9144000" y="0"/>
                </a:lnTo>
                <a:lnTo>
                  <a:pt x="914400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92696" y="1680229"/>
            <a:ext cx="7758598" cy="2595601"/>
          </a:xfrm>
          <a:custGeom>
            <a:avLst/>
            <a:gdLst/>
            <a:ahLst/>
            <a:cxnLst/>
            <a:rect l="l" t="t" r="r" b="b"/>
            <a:pathLst>
              <a:path w="7758598" h="2595601">
                <a:moveTo>
                  <a:pt x="0" y="0"/>
                </a:moveTo>
                <a:lnTo>
                  <a:pt x="7758598" y="0"/>
                </a:lnTo>
                <a:lnTo>
                  <a:pt x="7758598" y="2595601"/>
                </a:lnTo>
                <a:lnTo>
                  <a:pt x="0" y="2595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609066" y="5000130"/>
            <a:ext cx="115243" cy="138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"/>
              </a:lnSpc>
            </a:pPr>
            <a:r>
              <a:rPr lang="en-US" sz="800" spc="-12">
                <a:solidFill>
                  <a:srgbClr val="000000"/>
                </a:solidFill>
                <a:latin typeface="Open Sans"/>
              </a:rPr>
              <a:t>12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8321" y="1794720"/>
            <a:ext cx="7506586" cy="101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4">
                <a:solidFill>
                  <a:srgbClr val="177B57"/>
                </a:solidFill>
                <a:latin typeface="Open Sans"/>
              </a:rPr>
              <a:t>Feature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522482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0" r="-8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3503" y="-66135"/>
            <a:ext cx="9270997" cy="771125"/>
          </a:xfrm>
          <a:custGeom>
            <a:avLst/>
            <a:gdLst/>
            <a:ahLst/>
            <a:cxnLst/>
            <a:rect l="l" t="t" r="r" b="b"/>
            <a:pathLst>
              <a:path w="9270997" h="771125">
                <a:moveTo>
                  <a:pt x="0" y="0"/>
                </a:moveTo>
                <a:lnTo>
                  <a:pt x="9270997" y="0"/>
                </a:lnTo>
                <a:lnTo>
                  <a:pt x="9270997" y="771125"/>
                </a:lnTo>
                <a:lnTo>
                  <a:pt x="0" y="7711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004500" y="2068513"/>
            <a:ext cx="402403" cy="1593999"/>
          </a:xfrm>
          <a:custGeom>
            <a:avLst/>
            <a:gdLst/>
            <a:ahLst/>
            <a:cxnLst/>
            <a:rect l="l" t="t" r="r" b="b"/>
            <a:pathLst>
              <a:path w="402403" h="1593999">
                <a:moveTo>
                  <a:pt x="0" y="0"/>
                </a:moveTo>
                <a:lnTo>
                  <a:pt x="402403" y="0"/>
                </a:lnTo>
                <a:lnTo>
                  <a:pt x="402403" y="1593999"/>
                </a:lnTo>
                <a:lnTo>
                  <a:pt x="0" y="15939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307119" y="1656299"/>
            <a:ext cx="341081" cy="1408043"/>
          </a:xfrm>
          <a:custGeom>
            <a:avLst/>
            <a:gdLst/>
            <a:ahLst/>
            <a:cxnLst/>
            <a:rect l="l" t="t" r="r" b="b"/>
            <a:pathLst>
              <a:path w="341081" h="1408043">
                <a:moveTo>
                  <a:pt x="0" y="0"/>
                </a:moveTo>
                <a:lnTo>
                  <a:pt x="341080" y="0"/>
                </a:lnTo>
                <a:lnTo>
                  <a:pt x="341080" y="1408043"/>
                </a:lnTo>
                <a:lnTo>
                  <a:pt x="0" y="14080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422034" y="271393"/>
            <a:ext cx="7213406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18" dirty="0" smtClean="0">
                <a:solidFill>
                  <a:srgbClr val="177B57"/>
                </a:solidFill>
                <a:latin typeface="Open Sans"/>
              </a:rPr>
              <a:t>Converting Strings to Categories and then to Numbers</a:t>
            </a:r>
            <a:endParaRPr lang="en-US" sz="2100" spc="18" dirty="0">
              <a:solidFill>
                <a:srgbClr val="177B57"/>
              </a:solidFill>
              <a:latin typeface="Open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116707" y="2885996"/>
            <a:ext cx="539667" cy="178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9">
                <a:solidFill>
                  <a:srgbClr val="FFFFFF"/>
                </a:solidFill>
                <a:latin typeface="Open Sans"/>
              </a:rPr>
              <a:t>Features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247334" y="2885996"/>
            <a:ext cx="388106" cy="178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9">
                <a:solidFill>
                  <a:srgbClr val="FFFFFF"/>
                </a:solidFill>
                <a:latin typeface="Open Sans"/>
              </a:rPr>
              <a:t>Group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169773" y="2885996"/>
            <a:ext cx="661302" cy="178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9">
                <a:solidFill>
                  <a:srgbClr val="FFFFFF"/>
                </a:solidFill>
                <a:latin typeface="Open Sans"/>
              </a:rPr>
              <a:t>Imputation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90354" y="1648270"/>
            <a:ext cx="433588" cy="401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sz="900" spc="8">
                <a:solidFill>
                  <a:srgbClr val="FFFFFF"/>
                </a:solidFill>
                <a:latin typeface="Open Sans"/>
              </a:rPr>
              <a:t>Pseudo Missing Values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61" b="23360"/>
          <a:stretch/>
        </p:blipFill>
        <p:spPr>
          <a:xfrm>
            <a:off x="152400" y="796819"/>
            <a:ext cx="2743200" cy="309746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44" b="23879"/>
          <a:stretch/>
        </p:blipFill>
        <p:spPr>
          <a:xfrm>
            <a:off x="5194429" y="804716"/>
            <a:ext cx="901571" cy="3089568"/>
          </a:xfrm>
          <a:prstGeom prst="rect">
            <a:avLst/>
          </a:prstGeom>
        </p:spPr>
      </p:pic>
      <p:sp>
        <p:nvSpPr>
          <p:cNvPr id="53" name="Freeform 10"/>
          <p:cNvSpPr/>
          <p:nvPr/>
        </p:nvSpPr>
        <p:spPr>
          <a:xfrm>
            <a:off x="762000" y="3988086"/>
            <a:ext cx="2980296" cy="515798"/>
          </a:xfrm>
          <a:custGeom>
            <a:avLst/>
            <a:gdLst/>
            <a:ahLst/>
            <a:cxnLst/>
            <a:rect l="l" t="t" r="r" b="b"/>
            <a:pathLst>
              <a:path w="2980296" h="515798">
                <a:moveTo>
                  <a:pt x="0" y="0"/>
                </a:moveTo>
                <a:lnTo>
                  <a:pt x="2980297" y="0"/>
                </a:lnTo>
                <a:lnTo>
                  <a:pt x="2980297" y="515798"/>
                </a:lnTo>
                <a:lnTo>
                  <a:pt x="0" y="515798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</p:sp>
      <p:sp>
        <p:nvSpPr>
          <p:cNvPr id="54" name="Freeform 11"/>
          <p:cNvSpPr/>
          <p:nvPr/>
        </p:nvSpPr>
        <p:spPr>
          <a:xfrm>
            <a:off x="762000" y="3961149"/>
            <a:ext cx="3741801" cy="515798"/>
          </a:xfrm>
          <a:custGeom>
            <a:avLst/>
            <a:gdLst/>
            <a:ahLst/>
            <a:cxnLst/>
            <a:rect l="l" t="t" r="r" b="b"/>
            <a:pathLst>
              <a:path w="3741801" h="515798">
                <a:moveTo>
                  <a:pt x="0" y="0"/>
                </a:moveTo>
                <a:lnTo>
                  <a:pt x="3741801" y="0"/>
                </a:lnTo>
                <a:lnTo>
                  <a:pt x="3741801" y="515798"/>
                </a:lnTo>
                <a:lnTo>
                  <a:pt x="0" y="51579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12"/>
          <p:cNvSpPr/>
          <p:nvPr/>
        </p:nvSpPr>
        <p:spPr>
          <a:xfrm>
            <a:off x="4376805" y="3988086"/>
            <a:ext cx="3677202" cy="515798"/>
          </a:xfrm>
          <a:custGeom>
            <a:avLst/>
            <a:gdLst/>
            <a:ahLst/>
            <a:cxnLst/>
            <a:rect l="l" t="t" r="r" b="b"/>
            <a:pathLst>
              <a:path w="3677202" h="515798">
                <a:moveTo>
                  <a:pt x="0" y="0"/>
                </a:moveTo>
                <a:lnTo>
                  <a:pt x="3677202" y="0"/>
                </a:lnTo>
                <a:lnTo>
                  <a:pt x="3677202" y="515798"/>
                </a:lnTo>
                <a:lnTo>
                  <a:pt x="0" y="515798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/>
            </a:stretch>
          </a:blipFill>
        </p:spPr>
      </p:sp>
      <p:sp>
        <p:nvSpPr>
          <p:cNvPr id="56" name="Freeform 14"/>
          <p:cNvSpPr/>
          <p:nvPr/>
        </p:nvSpPr>
        <p:spPr>
          <a:xfrm>
            <a:off x="4440298" y="4024652"/>
            <a:ext cx="3550196" cy="388801"/>
          </a:xfrm>
          <a:custGeom>
            <a:avLst/>
            <a:gdLst/>
            <a:ahLst/>
            <a:cxnLst/>
            <a:rect l="l" t="t" r="r" b="b"/>
            <a:pathLst>
              <a:path w="3550196" h="388801">
                <a:moveTo>
                  <a:pt x="0" y="0"/>
                </a:moveTo>
                <a:lnTo>
                  <a:pt x="3550196" y="0"/>
                </a:lnTo>
                <a:lnTo>
                  <a:pt x="3550196" y="388801"/>
                </a:lnTo>
                <a:lnTo>
                  <a:pt x="0" y="38880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57" name="TextBox 19"/>
          <p:cNvSpPr txBox="1"/>
          <p:nvPr/>
        </p:nvSpPr>
        <p:spPr>
          <a:xfrm>
            <a:off x="901704" y="4105653"/>
            <a:ext cx="1993896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12" dirty="0">
                <a:solidFill>
                  <a:srgbClr val="666666"/>
                </a:solidFill>
                <a:latin typeface="Open Sans"/>
              </a:rPr>
              <a:t>If </a:t>
            </a:r>
            <a:r>
              <a:rPr lang="en-US" sz="1399" spc="12" dirty="0" smtClean="0">
                <a:solidFill>
                  <a:srgbClr val="666666"/>
                </a:solidFill>
                <a:latin typeface="Open Sans"/>
              </a:rPr>
              <a:t>data type is string</a:t>
            </a:r>
            <a:endParaRPr lang="en-US" sz="1399" spc="12" dirty="0">
              <a:solidFill>
                <a:srgbClr val="666666"/>
              </a:solidFill>
              <a:latin typeface="Open Sans"/>
            </a:endParaRPr>
          </a:p>
        </p:txBody>
      </p:sp>
      <p:sp>
        <p:nvSpPr>
          <p:cNvPr id="60" name="TextBox 22"/>
          <p:cNvSpPr txBox="1"/>
          <p:nvPr/>
        </p:nvSpPr>
        <p:spPr>
          <a:xfrm>
            <a:off x="4561209" y="4105653"/>
            <a:ext cx="3373765" cy="238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12" dirty="0" smtClean="0">
                <a:solidFill>
                  <a:srgbClr val="666666"/>
                </a:solidFill>
                <a:latin typeface="Open Sans"/>
              </a:rPr>
              <a:t>Convert to categories</a:t>
            </a:r>
            <a:endParaRPr lang="en-US" sz="1399" spc="12" dirty="0">
              <a:solidFill>
                <a:srgbClr val="666666"/>
              </a:solidFill>
              <a:latin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8" r="1900" b="22081"/>
          <a:stretch/>
        </p:blipFill>
        <p:spPr>
          <a:xfrm>
            <a:off x="3124917" y="811602"/>
            <a:ext cx="685083" cy="3136589"/>
          </a:xfrm>
          <a:prstGeom prst="rect">
            <a:avLst/>
          </a:prstGeom>
        </p:spPr>
      </p:pic>
      <p:sp>
        <p:nvSpPr>
          <p:cNvPr id="28" name="Freeform 11"/>
          <p:cNvSpPr/>
          <p:nvPr/>
        </p:nvSpPr>
        <p:spPr>
          <a:xfrm>
            <a:off x="6440719" y="1656299"/>
            <a:ext cx="341081" cy="1408043"/>
          </a:xfrm>
          <a:custGeom>
            <a:avLst/>
            <a:gdLst/>
            <a:ahLst/>
            <a:cxnLst/>
            <a:rect l="l" t="t" r="r" b="b"/>
            <a:pathLst>
              <a:path w="341081" h="1408043">
                <a:moveTo>
                  <a:pt x="0" y="0"/>
                </a:moveTo>
                <a:lnTo>
                  <a:pt x="341080" y="0"/>
                </a:lnTo>
                <a:lnTo>
                  <a:pt x="341080" y="1408043"/>
                </a:lnTo>
                <a:lnTo>
                  <a:pt x="0" y="14080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1" b="40084"/>
          <a:stretch/>
        </p:blipFill>
        <p:spPr>
          <a:xfrm>
            <a:off x="7239000" y="765055"/>
            <a:ext cx="751869" cy="32054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1151084"/>
            <a:ext cx="7762269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8599" y="1720416"/>
            <a:ext cx="7762269" cy="5674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0"/>
          <p:cNvSpPr/>
          <p:nvPr/>
        </p:nvSpPr>
        <p:spPr>
          <a:xfrm>
            <a:off x="737755" y="4494352"/>
            <a:ext cx="2980296" cy="515798"/>
          </a:xfrm>
          <a:custGeom>
            <a:avLst/>
            <a:gdLst/>
            <a:ahLst/>
            <a:cxnLst/>
            <a:rect l="l" t="t" r="r" b="b"/>
            <a:pathLst>
              <a:path w="2980296" h="515798">
                <a:moveTo>
                  <a:pt x="0" y="0"/>
                </a:moveTo>
                <a:lnTo>
                  <a:pt x="2980297" y="0"/>
                </a:lnTo>
                <a:lnTo>
                  <a:pt x="2980297" y="515798"/>
                </a:lnTo>
                <a:lnTo>
                  <a:pt x="0" y="515798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</p:sp>
      <p:sp>
        <p:nvSpPr>
          <p:cNvPr id="31" name="Freeform 11"/>
          <p:cNvSpPr/>
          <p:nvPr/>
        </p:nvSpPr>
        <p:spPr>
          <a:xfrm>
            <a:off x="737755" y="4467415"/>
            <a:ext cx="3741801" cy="515798"/>
          </a:xfrm>
          <a:custGeom>
            <a:avLst/>
            <a:gdLst/>
            <a:ahLst/>
            <a:cxnLst/>
            <a:rect l="l" t="t" r="r" b="b"/>
            <a:pathLst>
              <a:path w="3741801" h="515798">
                <a:moveTo>
                  <a:pt x="0" y="0"/>
                </a:moveTo>
                <a:lnTo>
                  <a:pt x="3741801" y="0"/>
                </a:lnTo>
                <a:lnTo>
                  <a:pt x="3741801" y="515798"/>
                </a:lnTo>
                <a:lnTo>
                  <a:pt x="0" y="51579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12"/>
          <p:cNvSpPr/>
          <p:nvPr/>
        </p:nvSpPr>
        <p:spPr>
          <a:xfrm>
            <a:off x="4352560" y="4494352"/>
            <a:ext cx="3677202" cy="515798"/>
          </a:xfrm>
          <a:custGeom>
            <a:avLst/>
            <a:gdLst/>
            <a:ahLst/>
            <a:cxnLst/>
            <a:rect l="l" t="t" r="r" b="b"/>
            <a:pathLst>
              <a:path w="3677202" h="515798">
                <a:moveTo>
                  <a:pt x="0" y="0"/>
                </a:moveTo>
                <a:lnTo>
                  <a:pt x="3677202" y="0"/>
                </a:lnTo>
                <a:lnTo>
                  <a:pt x="3677202" y="515798"/>
                </a:lnTo>
                <a:lnTo>
                  <a:pt x="0" y="515798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/>
            </a:stretch>
          </a:blipFill>
        </p:spPr>
      </p:sp>
      <p:sp>
        <p:nvSpPr>
          <p:cNvPr id="33" name="Freeform 14"/>
          <p:cNvSpPr/>
          <p:nvPr/>
        </p:nvSpPr>
        <p:spPr>
          <a:xfrm>
            <a:off x="4416053" y="4530918"/>
            <a:ext cx="3550196" cy="388801"/>
          </a:xfrm>
          <a:custGeom>
            <a:avLst/>
            <a:gdLst/>
            <a:ahLst/>
            <a:cxnLst/>
            <a:rect l="l" t="t" r="r" b="b"/>
            <a:pathLst>
              <a:path w="3550196" h="388801">
                <a:moveTo>
                  <a:pt x="0" y="0"/>
                </a:moveTo>
                <a:lnTo>
                  <a:pt x="3550196" y="0"/>
                </a:lnTo>
                <a:lnTo>
                  <a:pt x="3550196" y="388801"/>
                </a:lnTo>
                <a:lnTo>
                  <a:pt x="0" y="38880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19"/>
          <p:cNvSpPr txBox="1"/>
          <p:nvPr/>
        </p:nvSpPr>
        <p:spPr>
          <a:xfrm>
            <a:off x="877459" y="4611919"/>
            <a:ext cx="2399141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12" dirty="0">
                <a:solidFill>
                  <a:srgbClr val="666666"/>
                </a:solidFill>
                <a:latin typeface="Open Sans"/>
              </a:rPr>
              <a:t>If </a:t>
            </a:r>
            <a:r>
              <a:rPr lang="en-US" sz="1399" spc="12" dirty="0" smtClean="0">
                <a:solidFill>
                  <a:srgbClr val="666666"/>
                </a:solidFill>
                <a:latin typeface="Open Sans"/>
              </a:rPr>
              <a:t>data type is not numeric</a:t>
            </a:r>
            <a:endParaRPr lang="en-US" sz="1399" spc="12" dirty="0">
              <a:solidFill>
                <a:srgbClr val="666666"/>
              </a:solidFill>
              <a:latin typeface="Open Sans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4536964" y="4611919"/>
            <a:ext cx="3373765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59"/>
              </a:lnSpc>
            </a:pPr>
            <a:r>
              <a:rPr lang="en-US" sz="1399" spc="12" dirty="0">
                <a:solidFill>
                  <a:srgbClr val="666666"/>
                </a:solidFill>
                <a:latin typeface="Open Sans"/>
              </a:rPr>
              <a:t>Turn categories into numbers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46125" y="5005388"/>
            <a:ext cx="175851" cy="100012"/>
          </a:xfrm>
          <a:custGeom>
            <a:avLst/>
            <a:gdLst/>
            <a:ahLst/>
            <a:cxnLst/>
            <a:rect l="l" t="t" r="r" b="b"/>
            <a:pathLst>
              <a:path w="175851" h="100012">
                <a:moveTo>
                  <a:pt x="0" y="0"/>
                </a:moveTo>
                <a:lnTo>
                  <a:pt x="175851" y="0"/>
                </a:lnTo>
                <a:lnTo>
                  <a:pt x="175851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50" r="-8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3503" y="59131"/>
            <a:ext cx="9270997" cy="771125"/>
          </a:xfrm>
          <a:custGeom>
            <a:avLst/>
            <a:gdLst/>
            <a:ahLst/>
            <a:cxnLst/>
            <a:rect l="l" t="t" r="r" b="b"/>
            <a:pathLst>
              <a:path w="9270997" h="771125">
                <a:moveTo>
                  <a:pt x="0" y="0"/>
                </a:moveTo>
                <a:lnTo>
                  <a:pt x="9270997" y="0"/>
                </a:lnTo>
                <a:lnTo>
                  <a:pt x="9270997" y="771125"/>
                </a:lnTo>
                <a:lnTo>
                  <a:pt x="0" y="7711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121727" y="2124847"/>
            <a:ext cx="402403" cy="1593999"/>
          </a:xfrm>
          <a:custGeom>
            <a:avLst/>
            <a:gdLst/>
            <a:ahLst/>
            <a:cxnLst/>
            <a:rect l="l" t="t" r="r" b="b"/>
            <a:pathLst>
              <a:path w="402403" h="1593999">
                <a:moveTo>
                  <a:pt x="0" y="0"/>
                </a:moveTo>
                <a:lnTo>
                  <a:pt x="402402" y="0"/>
                </a:lnTo>
                <a:lnTo>
                  <a:pt x="402402" y="1593999"/>
                </a:lnTo>
                <a:lnTo>
                  <a:pt x="0" y="15939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16200000">
            <a:off x="3286949" y="2662866"/>
            <a:ext cx="2025825" cy="370122"/>
          </a:xfrm>
          <a:custGeom>
            <a:avLst/>
            <a:gdLst/>
            <a:ahLst/>
            <a:cxnLst/>
            <a:rect l="l" t="t" r="r" b="b"/>
            <a:pathLst>
              <a:path w="2025825" h="370122">
                <a:moveTo>
                  <a:pt x="0" y="0"/>
                </a:moveTo>
                <a:lnTo>
                  <a:pt x="2025825" y="0"/>
                </a:lnTo>
                <a:lnTo>
                  <a:pt x="2025825" y="370123"/>
                </a:lnTo>
                <a:lnTo>
                  <a:pt x="0" y="3701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16200000">
            <a:off x="3254407" y="2637472"/>
            <a:ext cx="2103768" cy="382981"/>
          </a:xfrm>
          <a:custGeom>
            <a:avLst/>
            <a:gdLst/>
            <a:ahLst/>
            <a:cxnLst/>
            <a:rect l="l" t="t" r="r" b="b"/>
            <a:pathLst>
              <a:path w="2103768" h="382981">
                <a:moveTo>
                  <a:pt x="0" y="0"/>
                </a:moveTo>
                <a:lnTo>
                  <a:pt x="2103768" y="0"/>
                </a:lnTo>
                <a:lnTo>
                  <a:pt x="2103768" y="382982"/>
                </a:lnTo>
                <a:lnTo>
                  <a:pt x="0" y="3829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651168" y="1343705"/>
            <a:ext cx="4073914" cy="3220082"/>
          </a:xfrm>
          <a:custGeom>
            <a:avLst/>
            <a:gdLst/>
            <a:ahLst/>
            <a:cxnLst/>
            <a:rect l="l" t="t" r="r" b="b"/>
            <a:pathLst>
              <a:path w="2257301" h="1784204">
                <a:moveTo>
                  <a:pt x="0" y="0"/>
                </a:moveTo>
                <a:lnTo>
                  <a:pt x="2257301" y="0"/>
                </a:lnTo>
                <a:lnTo>
                  <a:pt x="2257301" y="1784203"/>
                </a:lnTo>
                <a:lnTo>
                  <a:pt x="0" y="1784203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=""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616610" y="5000130"/>
            <a:ext cx="107566" cy="138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"/>
              </a:lnSpc>
            </a:pPr>
            <a:r>
              <a:rPr lang="en-US" sz="800" spc="-12">
                <a:solidFill>
                  <a:srgbClr val="000000"/>
                </a:solidFill>
                <a:latin typeface="Open Sans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22034" y="396659"/>
            <a:ext cx="5164569" cy="352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18" dirty="0" smtClean="0">
                <a:solidFill>
                  <a:srgbClr val="177B57"/>
                </a:solidFill>
                <a:latin typeface="Open Sans"/>
              </a:rPr>
              <a:t>Dealing with Missing Values</a:t>
            </a:r>
            <a:endParaRPr lang="en-US" sz="2100" spc="18" dirty="0">
              <a:solidFill>
                <a:srgbClr val="177B57"/>
              </a:solidFill>
              <a:latin typeface="Open San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4419600" y="4042848"/>
            <a:ext cx="654568" cy="178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9">
                <a:solidFill>
                  <a:srgbClr val="FFFFFF"/>
                </a:solidFill>
                <a:latin typeface="Open Sans"/>
              </a:rPr>
              <a:t>No Garage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896591" y="2309318"/>
            <a:ext cx="1362293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200" spc="9" dirty="0" smtClean="0">
                <a:solidFill>
                  <a:srgbClr val="38761D"/>
                </a:solidFill>
                <a:latin typeface="Open Sans"/>
              </a:rPr>
              <a:t>Column:</a:t>
            </a:r>
          </a:p>
          <a:p>
            <a:pPr algn="ctr">
              <a:lnSpc>
                <a:spcPts val="1400"/>
              </a:lnSpc>
            </a:pPr>
            <a:r>
              <a:rPr lang="en-US" sz="1200" spc="9" dirty="0" smtClean="0">
                <a:solidFill>
                  <a:srgbClr val="38761D"/>
                </a:solidFill>
                <a:latin typeface="Open Sans"/>
              </a:rPr>
              <a:t>Choke Size</a:t>
            </a:r>
          </a:p>
          <a:p>
            <a:pPr algn="ctr">
              <a:lnSpc>
                <a:spcPts val="1400"/>
              </a:lnSpc>
            </a:pPr>
            <a:endParaRPr lang="en-US" sz="1200" spc="9" dirty="0" smtClean="0">
              <a:solidFill>
                <a:srgbClr val="38761D"/>
              </a:solidFill>
              <a:latin typeface="Open Sans"/>
            </a:endParaRPr>
          </a:p>
          <a:p>
            <a:pPr algn="ctr">
              <a:lnSpc>
                <a:spcPts val="1400"/>
              </a:lnSpc>
            </a:pPr>
            <a:r>
              <a:rPr lang="en-US" sz="1200" spc="9" dirty="0" smtClean="0">
                <a:solidFill>
                  <a:srgbClr val="38761D"/>
                </a:solidFill>
                <a:latin typeface="Open Sans"/>
              </a:rPr>
              <a:t>Indexes:</a:t>
            </a:r>
          </a:p>
          <a:p>
            <a:pPr algn="ctr">
              <a:lnSpc>
                <a:spcPts val="1400"/>
              </a:lnSpc>
            </a:pPr>
            <a:r>
              <a:rPr lang="en-US" sz="1200" spc="9" dirty="0" smtClean="0">
                <a:solidFill>
                  <a:srgbClr val="38761D"/>
                </a:solidFill>
                <a:latin typeface="Open Sans"/>
              </a:rPr>
              <a:t>[452, 454, 465, 468, 469, 472]</a:t>
            </a:r>
            <a:endParaRPr lang="en-US" sz="1200" spc="8" dirty="0">
              <a:solidFill>
                <a:srgbClr val="38761D"/>
              </a:solidFill>
              <a:latin typeface="Open Sans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152024" y="1827301"/>
            <a:ext cx="1314091" cy="2257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200" spc="9" dirty="0">
                <a:solidFill>
                  <a:srgbClr val="FFFFFF"/>
                </a:solidFill>
                <a:latin typeface="Open Sans"/>
              </a:rPr>
              <a:t>Fill missing numeric values with </a:t>
            </a:r>
            <a:r>
              <a:rPr lang="en-US" sz="1200" b="1" spc="9" dirty="0" smtClean="0">
                <a:solidFill>
                  <a:srgbClr val="FFFFFF"/>
                </a:solidFill>
                <a:latin typeface="Open Sans"/>
              </a:rPr>
              <a:t>median</a:t>
            </a:r>
          </a:p>
          <a:p>
            <a:pPr algn="ctr">
              <a:lnSpc>
                <a:spcPts val="2175"/>
              </a:lnSpc>
            </a:pPr>
            <a:r>
              <a:rPr lang="en-US" sz="1200" spc="9" dirty="0" smtClean="0">
                <a:solidFill>
                  <a:srgbClr val="FFFFFF"/>
                </a:solidFill>
                <a:latin typeface="Open Sans"/>
              </a:rPr>
              <a:t>+</a:t>
            </a:r>
          </a:p>
          <a:p>
            <a:pPr algn="ctr">
              <a:lnSpc>
                <a:spcPts val="2175"/>
              </a:lnSpc>
            </a:pPr>
            <a:r>
              <a:rPr lang="en-US" sz="1200" spc="9" dirty="0">
                <a:solidFill>
                  <a:srgbClr val="FFFFFF"/>
                </a:solidFill>
                <a:latin typeface="Open Sans"/>
              </a:rPr>
              <a:t>Add a binary column which tells us if the data is missing or not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5" y="925431"/>
            <a:ext cx="3481262" cy="401050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33400" y="3105150"/>
            <a:ext cx="33528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46125" y="5005388"/>
            <a:ext cx="175851" cy="100012"/>
          </a:xfrm>
          <a:custGeom>
            <a:avLst/>
            <a:gdLst/>
            <a:ahLst/>
            <a:cxnLst/>
            <a:rect l="l" t="t" r="r" b="b"/>
            <a:pathLst>
              <a:path w="175851" h="100012">
                <a:moveTo>
                  <a:pt x="0" y="0"/>
                </a:moveTo>
                <a:lnTo>
                  <a:pt x="175851" y="0"/>
                </a:lnTo>
                <a:lnTo>
                  <a:pt x="175851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50" r="-8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738188"/>
            <a:ext cx="9144000" cy="28575"/>
          </a:xfrm>
          <a:custGeom>
            <a:avLst/>
            <a:gdLst/>
            <a:ahLst/>
            <a:cxnLst/>
            <a:rect l="l" t="t" r="r" b="b"/>
            <a:pathLst>
              <a:path w="9144000" h="28575">
                <a:moveTo>
                  <a:pt x="0" y="0"/>
                </a:moveTo>
                <a:lnTo>
                  <a:pt x="9144000" y="0"/>
                </a:lnTo>
                <a:lnTo>
                  <a:pt x="9144000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58521" y="1214990"/>
            <a:ext cx="3375279" cy="3490360"/>
          </a:xfrm>
          <a:custGeom>
            <a:avLst/>
            <a:gdLst/>
            <a:ahLst/>
            <a:cxnLst/>
            <a:rect l="l" t="t" r="r" b="b"/>
            <a:pathLst>
              <a:path w="4920996" h="1038101">
                <a:moveTo>
                  <a:pt x="0" y="0"/>
                </a:moveTo>
                <a:lnTo>
                  <a:pt x="4920996" y="0"/>
                </a:lnTo>
                <a:lnTo>
                  <a:pt x="4920996" y="1038101"/>
                </a:lnTo>
                <a:lnTo>
                  <a:pt x="0" y="10381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58521" y="1188053"/>
            <a:ext cx="3375279" cy="3517297"/>
          </a:xfrm>
          <a:custGeom>
            <a:avLst/>
            <a:gdLst/>
            <a:ahLst/>
            <a:cxnLst/>
            <a:rect l="l" t="t" r="r" b="b"/>
            <a:pathLst>
              <a:path w="4920996" h="1038101">
                <a:moveTo>
                  <a:pt x="0" y="0"/>
                </a:moveTo>
                <a:lnTo>
                  <a:pt x="4920996" y="0"/>
                </a:lnTo>
                <a:lnTo>
                  <a:pt x="4920996" y="1038101"/>
                </a:lnTo>
                <a:lnTo>
                  <a:pt x="0" y="103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22034" y="122634"/>
            <a:ext cx="8299799" cy="624002"/>
          </a:xfrm>
          <a:custGeom>
            <a:avLst/>
            <a:gdLst/>
            <a:ahLst/>
            <a:cxnLst/>
            <a:rect l="l" t="t" r="r" b="b"/>
            <a:pathLst>
              <a:path w="8299799" h="624002">
                <a:moveTo>
                  <a:pt x="0" y="0"/>
                </a:moveTo>
                <a:lnTo>
                  <a:pt x="8299799" y="0"/>
                </a:lnTo>
                <a:lnTo>
                  <a:pt x="8299799" y="624002"/>
                </a:lnTo>
                <a:lnTo>
                  <a:pt x="0" y="6240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58521" y="808444"/>
            <a:ext cx="3375279" cy="448599"/>
          </a:xfrm>
          <a:custGeom>
            <a:avLst/>
            <a:gdLst/>
            <a:ahLst/>
            <a:cxnLst/>
            <a:rect l="l" t="t" r="r" b="b"/>
            <a:pathLst>
              <a:path w="4920996" h="448599">
                <a:moveTo>
                  <a:pt x="0" y="0"/>
                </a:moveTo>
                <a:lnTo>
                  <a:pt x="4920996" y="0"/>
                </a:lnTo>
                <a:lnTo>
                  <a:pt x="4920996" y="448599"/>
                </a:lnTo>
                <a:lnTo>
                  <a:pt x="0" y="44859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22024" y="845001"/>
            <a:ext cx="3288173" cy="321602"/>
          </a:xfrm>
          <a:custGeom>
            <a:avLst/>
            <a:gdLst/>
            <a:ahLst/>
            <a:cxnLst/>
            <a:rect l="l" t="t" r="r" b="b"/>
            <a:pathLst>
              <a:path w="4793999" h="321602">
                <a:moveTo>
                  <a:pt x="0" y="0"/>
                </a:moveTo>
                <a:lnTo>
                  <a:pt x="4793999" y="0"/>
                </a:lnTo>
                <a:lnTo>
                  <a:pt x="4793999" y="321602"/>
                </a:lnTo>
                <a:lnTo>
                  <a:pt x="0" y="3216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842603" y="921829"/>
            <a:ext cx="3182341" cy="3298946"/>
          </a:xfrm>
          <a:custGeom>
            <a:avLst/>
            <a:gdLst/>
            <a:ahLst/>
            <a:cxnLst/>
            <a:rect l="l" t="t" r="r" b="b"/>
            <a:pathLst>
              <a:path w="3182341" h="3298946">
                <a:moveTo>
                  <a:pt x="0" y="0"/>
                </a:moveTo>
                <a:lnTo>
                  <a:pt x="3182340" y="0"/>
                </a:lnTo>
                <a:lnTo>
                  <a:pt x="3182340" y="3298946"/>
                </a:lnTo>
                <a:lnTo>
                  <a:pt x="0" y="329894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457377" y="4220775"/>
            <a:ext cx="3574875" cy="573129"/>
          </a:xfrm>
          <a:custGeom>
            <a:avLst/>
            <a:gdLst/>
            <a:ahLst/>
            <a:cxnLst/>
            <a:rect l="l" t="t" r="r" b="b"/>
            <a:pathLst>
              <a:path w="3574875" h="573129">
                <a:moveTo>
                  <a:pt x="0" y="0"/>
                </a:moveTo>
                <a:lnTo>
                  <a:pt x="3574876" y="0"/>
                </a:lnTo>
                <a:lnTo>
                  <a:pt x="3574876" y="573129"/>
                </a:lnTo>
                <a:lnTo>
                  <a:pt x="0" y="57312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8609066" y="5000130"/>
            <a:ext cx="115243" cy="138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"/>
              </a:lnSpc>
            </a:pPr>
            <a:r>
              <a:rPr lang="en-US" sz="800" spc="-12">
                <a:solidFill>
                  <a:srgbClr val="000000"/>
                </a:solidFill>
                <a:latin typeface="Open Sans"/>
              </a:rPr>
              <a:t>22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22034" y="272834"/>
            <a:ext cx="7731366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2100" spc="18" dirty="0" smtClean="0">
                <a:solidFill>
                  <a:srgbClr val="177B57"/>
                </a:solidFill>
                <a:latin typeface="Open Sans"/>
              </a:rPr>
              <a:t>Prediction </a:t>
            </a:r>
            <a:r>
              <a:rPr lang="en-US" sz="2100" spc="18" dirty="0">
                <a:solidFill>
                  <a:srgbClr val="177B57"/>
                </a:solidFill>
                <a:latin typeface="Open Sans"/>
              </a:rPr>
              <a:t>by </a:t>
            </a:r>
            <a:r>
              <a:rPr lang="en-US" sz="2100" spc="18" dirty="0" smtClean="0">
                <a:solidFill>
                  <a:srgbClr val="177B57"/>
                </a:solidFill>
                <a:latin typeface="Open Sans"/>
              </a:rPr>
              <a:t>Random Forest </a:t>
            </a:r>
            <a:r>
              <a:rPr lang="en-US" sz="2100" spc="18" dirty="0" err="1" smtClean="0">
                <a:solidFill>
                  <a:srgbClr val="177B57"/>
                </a:solidFill>
                <a:latin typeface="Open Sans"/>
              </a:rPr>
              <a:t>Regressor</a:t>
            </a:r>
            <a:endParaRPr lang="en-US" sz="2100" spc="18" dirty="0">
              <a:solidFill>
                <a:srgbClr val="177B57"/>
              </a:solidFill>
              <a:latin typeface="Open Sans"/>
            </a:endParaRPr>
          </a:p>
          <a:p>
            <a:pPr algn="l">
              <a:lnSpc>
                <a:spcPts val="1959"/>
              </a:lnSpc>
            </a:pPr>
            <a:r>
              <a:rPr lang="en-US" sz="1200" spc="10" dirty="0" err="1" smtClean="0">
                <a:solidFill>
                  <a:srgbClr val="177B57"/>
                </a:solidFill>
                <a:latin typeface="Open Sans"/>
              </a:rPr>
              <a:t>Hyperparameter</a:t>
            </a:r>
            <a:r>
              <a:rPr lang="en-US" sz="1200" spc="10" dirty="0" smtClean="0">
                <a:solidFill>
                  <a:srgbClr val="177B57"/>
                </a:solidFill>
                <a:latin typeface="Open Sans"/>
              </a:rPr>
              <a:t> tuning with </a:t>
            </a:r>
            <a:r>
              <a:rPr lang="en-US" sz="1200" spc="10" dirty="0" err="1" smtClean="0">
                <a:solidFill>
                  <a:srgbClr val="177B57"/>
                </a:solidFill>
                <a:latin typeface="Open Sans"/>
              </a:rPr>
              <a:t>RandomizedSearchCV</a:t>
            </a:r>
            <a:endParaRPr lang="en-US" sz="1200" spc="10" dirty="0">
              <a:solidFill>
                <a:srgbClr val="177B57"/>
              </a:solidFill>
              <a:latin typeface="Open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90600" y="883820"/>
            <a:ext cx="2272659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59"/>
              </a:lnSpc>
            </a:pPr>
            <a:r>
              <a:rPr lang="en-US" sz="1399" spc="12" dirty="0" smtClean="0">
                <a:solidFill>
                  <a:srgbClr val="FFFFFF"/>
                </a:solidFill>
                <a:latin typeface="Open Sans"/>
              </a:rPr>
              <a:t>Random Forest </a:t>
            </a:r>
            <a:r>
              <a:rPr lang="en-US" sz="1399" spc="12" dirty="0" err="1" smtClean="0">
                <a:solidFill>
                  <a:srgbClr val="FFFFFF"/>
                </a:solidFill>
                <a:latin typeface="Open Sans"/>
              </a:rPr>
              <a:t>Regressor</a:t>
            </a:r>
            <a:endParaRPr lang="en-US" sz="1399" spc="12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2024" y="1352550"/>
            <a:ext cx="32054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MAE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before </a:t>
            </a:r>
            <a:r>
              <a:rPr lang="en-US" sz="10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tuning is </a:t>
            </a:r>
            <a:r>
              <a:rPr lang="en-US" sz="1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179663.418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RMSE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before </a:t>
            </a:r>
            <a:r>
              <a:rPr lang="en-US" sz="1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tuning 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 </a:t>
            </a:r>
            <a:r>
              <a:rPr lang="en-US" sz="1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502616.45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MSE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before </a:t>
            </a:r>
            <a:r>
              <a:rPr lang="en-US" sz="1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tuning 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 </a:t>
            </a:r>
            <a:r>
              <a:rPr lang="en-US" sz="1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753348032589.6094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R^2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before </a:t>
            </a:r>
            <a:r>
              <a:rPr lang="en-US" sz="1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tuning 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 </a:t>
            </a:r>
            <a:r>
              <a:rPr lang="en-US" sz="1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0.95199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MAE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after </a:t>
            </a:r>
            <a:r>
              <a:rPr lang="en-US" sz="1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tuning 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 </a:t>
            </a:r>
            <a:r>
              <a:rPr lang="en-US" sz="1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180145.861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endParaRPr lang="en-US" sz="1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RMSE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after </a:t>
            </a:r>
            <a:r>
              <a:rPr lang="en-US" sz="1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tuning 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 </a:t>
            </a:r>
            <a:r>
              <a:rPr lang="en-US" sz="1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494302.55</a:t>
            </a:r>
            <a:endParaRPr lang="en-US" sz="1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MSE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after </a:t>
            </a:r>
            <a:r>
              <a:rPr lang="en-US" sz="1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tuning 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 </a:t>
            </a:r>
            <a:r>
              <a:rPr lang="en-US" sz="1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728676035585.3427</a:t>
            </a:r>
            <a:endParaRPr lang="en-US" sz="1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R^2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after </a:t>
            </a:r>
            <a:r>
              <a:rPr lang="en-US" sz="1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hyperparameter</a:t>
            </a:r>
            <a:r>
              <a:rPr lang="en-US" sz="1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tuning is </a:t>
            </a:r>
            <a:r>
              <a:rPr lang="en-US" sz="10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0.954168</a:t>
            </a:r>
            <a:endParaRPr lang="en-US" sz="1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11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endParaRPr lang="en-US" sz="11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00" y="1005802"/>
            <a:ext cx="5268060" cy="34199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46125" y="5005388"/>
            <a:ext cx="175851" cy="100012"/>
          </a:xfrm>
          <a:custGeom>
            <a:avLst/>
            <a:gdLst/>
            <a:ahLst/>
            <a:cxnLst/>
            <a:rect l="l" t="t" r="r" b="b"/>
            <a:pathLst>
              <a:path w="175851" h="100012">
                <a:moveTo>
                  <a:pt x="0" y="0"/>
                </a:moveTo>
                <a:lnTo>
                  <a:pt x="175851" y="0"/>
                </a:lnTo>
                <a:lnTo>
                  <a:pt x="175851" y="100012"/>
                </a:lnTo>
                <a:lnTo>
                  <a:pt x="0" y="100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647748"/>
            <a:ext cx="9144000" cy="155572"/>
          </a:xfrm>
          <a:custGeom>
            <a:avLst/>
            <a:gdLst/>
            <a:ahLst/>
            <a:cxnLst/>
            <a:rect l="l" t="t" r="r" b="b"/>
            <a:pathLst>
              <a:path w="9144000" h="155572">
                <a:moveTo>
                  <a:pt x="0" y="0"/>
                </a:moveTo>
                <a:lnTo>
                  <a:pt x="9144000" y="0"/>
                </a:lnTo>
                <a:lnTo>
                  <a:pt x="9144000" y="155571"/>
                </a:lnTo>
                <a:lnTo>
                  <a:pt x="0" y="155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50" r="-85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8428" y="1318622"/>
            <a:ext cx="5236855" cy="3757051"/>
          </a:xfrm>
          <a:custGeom>
            <a:avLst/>
            <a:gdLst/>
            <a:ahLst/>
            <a:cxnLst/>
            <a:rect l="l" t="t" r="r" b="b"/>
            <a:pathLst>
              <a:path w="5236855" h="3757051">
                <a:moveTo>
                  <a:pt x="0" y="0"/>
                </a:moveTo>
                <a:lnTo>
                  <a:pt x="5236854" y="0"/>
                </a:lnTo>
                <a:lnTo>
                  <a:pt x="5236854" y="3757050"/>
                </a:lnTo>
                <a:lnTo>
                  <a:pt x="0" y="3757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63503" y="59131"/>
            <a:ext cx="9270997" cy="771125"/>
          </a:xfrm>
          <a:custGeom>
            <a:avLst/>
            <a:gdLst/>
            <a:ahLst/>
            <a:cxnLst/>
            <a:rect l="l" t="t" r="r" b="b"/>
            <a:pathLst>
              <a:path w="9270997" h="771125">
                <a:moveTo>
                  <a:pt x="0" y="0"/>
                </a:moveTo>
                <a:lnTo>
                  <a:pt x="9270997" y="0"/>
                </a:lnTo>
                <a:lnTo>
                  <a:pt x="9270997" y="771125"/>
                </a:lnTo>
                <a:lnTo>
                  <a:pt x="0" y="7711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139729" y="1318622"/>
            <a:ext cx="2842374" cy="3501628"/>
          </a:xfrm>
          <a:custGeom>
            <a:avLst/>
            <a:gdLst/>
            <a:ahLst/>
            <a:cxnLst/>
            <a:rect l="l" t="t" r="r" b="b"/>
            <a:pathLst>
              <a:path w="2842374" h="3501628">
                <a:moveTo>
                  <a:pt x="0" y="0"/>
                </a:moveTo>
                <a:lnTo>
                  <a:pt x="2842375" y="0"/>
                </a:lnTo>
                <a:lnTo>
                  <a:pt x="2842375" y="3501628"/>
                </a:lnTo>
                <a:lnTo>
                  <a:pt x="0" y="35016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8609066" y="5000130"/>
            <a:ext cx="115243" cy="138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"/>
              </a:lnSpc>
            </a:pPr>
            <a:r>
              <a:rPr lang="en-US" sz="800" spc="-12">
                <a:solidFill>
                  <a:srgbClr val="000000"/>
                </a:solidFill>
                <a:latin typeface="Open Sans"/>
              </a:rPr>
              <a:t>23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2034" y="215684"/>
            <a:ext cx="6893166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59"/>
              </a:lnSpc>
            </a:pPr>
            <a:r>
              <a:rPr lang="en-US" sz="2400" spc="12" dirty="0">
                <a:solidFill>
                  <a:srgbClr val="177B57"/>
                </a:solidFill>
                <a:latin typeface="Open Sans"/>
              </a:rPr>
              <a:t>Feature Importance Score</a:t>
            </a:r>
          </a:p>
          <a:p>
            <a:pPr>
              <a:lnSpc>
                <a:spcPts val="1679"/>
              </a:lnSpc>
            </a:pPr>
            <a:r>
              <a:rPr lang="en-US" sz="1200" spc="10" dirty="0" smtClean="0">
                <a:solidFill>
                  <a:srgbClr val="177B57"/>
                </a:solidFill>
                <a:latin typeface="Open Sans"/>
              </a:rPr>
              <a:t>Most </a:t>
            </a:r>
            <a:r>
              <a:rPr lang="en-US" sz="1200" spc="10" dirty="0">
                <a:solidFill>
                  <a:srgbClr val="177B57"/>
                </a:solidFill>
                <a:latin typeface="Open Sans"/>
              </a:rPr>
              <a:t>important attributes of the data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6" y="830256"/>
            <a:ext cx="7748197" cy="4324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312</Words>
  <Application>Microsoft Office PowerPoint</Application>
  <PresentationFormat>On-screen Show (16:9)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Prediction.pdf</dc:title>
  <dc:creator>ADMIN</dc:creator>
  <cp:lastModifiedBy>ADMIN</cp:lastModifiedBy>
  <cp:revision>58</cp:revision>
  <dcterms:created xsi:type="dcterms:W3CDTF">2006-08-16T00:00:00Z</dcterms:created>
  <dcterms:modified xsi:type="dcterms:W3CDTF">2024-07-04T20:02:08Z</dcterms:modified>
  <dc:identifier>DAGJgpWwoyw</dc:identifier>
</cp:coreProperties>
</file>