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7" d="100"/>
          <a:sy n="6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635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23283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809869"/>
            <a:ext cx="7477601" cy="2499598"/>
          </a:xfrm>
          <a:prstGeom prst="rect">
            <a:avLst/>
          </a:prstGeom>
          <a:noFill/>
          <a:ln/>
        </p:spPr>
        <p:txBody>
          <a:bodyPr wrap="square" rtlCol="0" anchor="t"/>
          <a:lstStyle/>
          <a:p>
            <a:pPr marL="0" indent="0">
              <a:buNone/>
            </a:pPr>
            <a:r>
              <a:rPr lang="en-US" sz="5249" b="1" dirty="0">
                <a:solidFill>
                  <a:srgbClr val="484237"/>
                </a:solidFill>
                <a:latin typeface="Book Antiqua" panose="02040602050305030304" pitchFamily="18" charset="0"/>
                <a:ea typeface="Gelasio" pitchFamily="34" charset="-122"/>
                <a:cs typeface="Gelasio" pitchFamily="34" charset="-120"/>
              </a:rPr>
              <a:t>Model to Predict Student Dropout and Academic Success</a:t>
            </a:r>
            <a:endParaRPr lang="en-US" sz="5249" dirty="0">
              <a:latin typeface="Book Antiqua" panose="02040602050305030304" pitchFamily="18" charset="0"/>
            </a:endParaRPr>
          </a:p>
        </p:txBody>
      </p:sp>
      <p:sp>
        <p:nvSpPr>
          <p:cNvPr id="6" name="Text 3"/>
          <p:cNvSpPr/>
          <p:nvPr/>
        </p:nvSpPr>
        <p:spPr>
          <a:xfrm>
            <a:off x="6319599" y="4642722"/>
            <a:ext cx="7477601" cy="2112407"/>
          </a:xfrm>
          <a:prstGeom prst="rect">
            <a:avLst/>
          </a:prstGeom>
          <a:noFill/>
          <a:ln/>
        </p:spPr>
        <p:txBody>
          <a:bodyPr wrap="square" rtlCol="0" anchor="t"/>
          <a:lstStyle/>
          <a:p>
            <a:pPr marL="0" indent="0">
              <a:lnSpc>
                <a:spcPct val="150000"/>
              </a:lnSpc>
              <a:buNone/>
            </a:pPr>
            <a:r>
              <a:rPr lang="en-US" sz="2800" b="1" u="sng" dirty="0">
                <a:solidFill>
                  <a:srgbClr val="484237"/>
                </a:solidFill>
                <a:latin typeface="Book Antiqua" panose="02040602050305030304" pitchFamily="18" charset="0"/>
                <a:ea typeface="Gelasio" pitchFamily="34" charset="-122"/>
                <a:cs typeface="Gelasio" pitchFamily="34" charset="-120"/>
              </a:rPr>
              <a:t>Team members-</a:t>
            </a:r>
            <a:r>
              <a:rPr lang="en-US" sz="2400" dirty="0">
                <a:solidFill>
                  <a:srgbClr val="484237"/>
                </a:solidFill>
                <a:latin typeface="Book Antiqua" panose="02040602050305030304" pitchFamily="18" charset="0"/>
                <a:ea typeface="Gelasio" pitchFamily="34" charset="-122"/>
                <a:cs typeface="Gelasio" pitchFamily="34" charset="-120"/>
              </a:rPr>
              <a:t>
</a:t>
            </a:r>
            <a:r>
              <a:rPr lang="en-US" sz="2400" b="1" dirty="0">
                <a:solidFill>
                  <a:srgbClr val="484237"/>
                </a:solidFill>
                <a:latin typeface="Book Antiqua" panose="02040602050305030304" pitchFamily="18" charset="0"/>
                <a:ea typeface="Gelasio" pitchFamily="34" charset="-122"/>
                <a:cs typeface="Gelasio" pitchFamily="34" charset="-120"/>
              </a:rPr>
              <a:t> SAIBA SAIFI- 20CSE47</a:t>
            </a:r>
            <a:r>
              <a:rPr lang="en-US" sz="2400" dirty="0">
                <a:solidFill>
                  <a:srgbClr val="484237"/>
                </a:solidFill>
                <a:latin typeface="Book Antiqua" panose="02040602050305030304" pitchFamily="18" charset="0"/>
                <a:ea typeface="Gelasio" pitchFamily="34" charset="-122"/>
                <a:cs typeface="Gelasio" pitchFamily="34" charset="-120"/>
              </a:rPr>
              <a:t>
</a:t>
            </a:r>
            <a:r>
              <a:rPr lang="en-US" sz="2400" b="1" dirty="0">
                <a:solidFill>
                  <a:srgbClr val="484237"/>
                </a:solidFill>
                <a:latin typeface="Book Antiqua" panose="02040602050305030304" pitchFamily="18" charset="0"/>
                <a:ea typeface="Gelasio" pitchFamily="34" charset="-122"/>
                <a:cs typeface="Gelasio" pitchFamily="34" charset="-120"/>
              </a:rPr>
              <a:t> HARSHIT KUMAR- 20CSE22 </a:t>
            </a:r>
            <a:r>
              <a:rPr lang="en-US" sz="2400" dirty="0">
                <a:solidFill>
                  <a:srgbClr val="484237"/>
                </a:solidFill>
                <a:latin typeface="Book Antiqua" panose="02040602050305030304" pitchFamily="18" charset="0"/>
                <a:ea typeface="Gelasio" pitchFamily="34" charset="-122"/>
                <a:cs typeface="Gelasio" pitchFamily="34" charset="-120"/>
              </a:rPr>
              <a:t>
</a:t>
            </a:r>
            <a:r>
              <a:rPr lang="en-US" sz="2400" b="1" dirty="0">
                <a:solidFill>
                  <a:srgbClr val="484237"/>
                </a:solidFill>
                <a:latin typeface="Book Antiqua" panose="02040602050305030304" pitchFamily="18" charset="0"/>
                <a:ea typeface="Gelasio" pitchFamily="34" charset="-122"/>
                <a:cs typeface="Gelasio" pitchFamily="34" charset="-120"/>
              </a:rPr>
              <a:t> ANUSHKA- 20CSE09</a:t>
            </a:r>
            <a:r>
              <a:rPr lang="en-US" sz="2400" dirty="0">
                <a:solidFill>
                  <a:srgbClr val="484237"/>
                </a:solidFill>
                <a:latin typeface="Book Antiqua" panose="02040602050305030304" pitchFamily="18" charset="0"/>
                <a:ea typeface="Gelasio" pitchFamily="34" charset="-122"/>
                <a:cs typeface="Gelasio" pitchFamily="34" charset="-120"/>
              </a:rPr>
              <a:t>
</a:t>
            </a:r>
            <a:r>
              <a:rPr lang="en-US" sz="2400" b="1" dirty="0">
                <a:solidFill>
                  <a:srgbClr val="484237"/>
                </a:solidFill>
                <a:latin typeface="Book Antiqua" panose="02040602050305030304" pitchFamily="18" charset="0"/>
                <a:ea typeface="Gelasio" pitchFamily="34" charset="-122"/>
                <a:cs typeface="Gelasio" pitchFamily="34" charset="-120"/>
              </a:rPr>
              <a:t> YASH VERMA- 20CSE69</a:t>
            </a:r>
            <a:endParaRPr lang="en-US" sz="2400" dirty="0">
              <a:latin typeface="Book Antiqua" panose="020406020503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txBody>
          <a:bodyPr/>
          <a:lstStyle/>
          <a:p>
            <a:endParaRPr lang="en-IN" dirty="0"/>
          </a:p>
        </p:txBody>
      </p:sp>
      <p:sp>
        <p:nvSpPr>
          <p:cNvPr id="4" name="Text 2"/>
          <p:cNvSpPr/>
          <p:nvPr/>
        </p:nvSpPr>
        <p:spPr>
          <a:xfrm>
            <a:off x="2212526" y="1309761"/>
            <a:ext cx="9120068" cy="694373"/>
          </a:xfrm>
          <a:prstGeom prst="rect">
            <a:avLst/>
          </a:prstGeom>
          <a:noFill/>
          <a:ln/>
        </p:spPr>
        <p:txBody>
          <a:bodyPr wrap="none" rtlCol="0" anchor="t"/>
          <a:lstStyle/>
          <a:p>
            <a:pPr marL="0" indent="0">
              <a:lnSpc>
                <a:spcPts val="5468"/>
              </a:lnSpc>
              <a:buNone/>
            </a:pPr>
            <a:r>
              <a:rPr lang="en-US" sz="4374" b="1" dirty="0">
                <a:solidFill>
                  <a:srgbClr val="484237"/>
                </a:solidFill>
                <a:latin typeface="Book Antiqua" panose="02040602050305030304" pitchFamily="18" charset="0"/>
                <a:ea typeface="Gelasio" pitchFamily="34" charset="-122"/>
                <a:cs typeface="Gelasio" pitchFamily="34" charset="-120"/>
              </a:rPr>
              <a:t>Results and Performance Metrics</a:t>
            </a:r>
            <a:endParaRPr lang="en-US" sz="4374" dirty="0">
              <a:latin typeface="Book Antiqua" panose="02040602050305030304" pitchFamily="18" charset="0"/>
            </a:endParaRPr>
          </a:p>
        </p:txBody>
      </p:sp>
      <p:sp>
        <p:nvSpPr>
          <p:cNvPr id="5" name="Text 3"/>
          <p:cNvSpPr/>
          <p:nvPr/>
        </p:nvSpPr>
        <p:spPr>
          <a:xfrm>
            <a:off x="2037993" y="2631162"/>
            <a:ext cx="10554414" cy="444341"/>
          </a:xfrm>
          <a:prstGeom prst="rect">
            <a:avLst/>
          </a:prstGeom>
          <a:noFill/>
          <a:ln/>
        </p:spPr>
        <p:txBody>
          <a:bodyPr wrap="none" rtlCol="0" anchor="t"/>
          <a:lstStyle/>
          <a:p>
            <a:pPr marL="0" indent="0">
              <a:lnSpc>
                <a:spcPts val="3499"/>
              </a:lnSpc>
              <a:buNone/>
            </a:pPr>
            <a:r>
              <a:rPr lang="en-US" sz="2800" dirty="0">
                <a:solidFill>
                  <a:srgbClr val="000000"/>
                </a:solidFill>
                <a:latin typeface="Book Antiqua" panose="02040602050305030304" pitchFamily="18" charset="0"/>
                <a:ea typeface="Gelasio" pitchFamily="34" charset="-122"/>
                <a:cs typeface="Gelasio" pitchFamily="34" charset="-120"/>
              </a:rPr>
              <a:t>The model's predictions, along with its accuracy, precision, and recall are</a:t>
            </a:r>
          </a:p>
          <a:p>
            <a:pPr marL="0" indent="0">
              <a:lnSpc>
                <a:spcPts val="3499"/>
              </a:lnSpc>
              <a:buNone/>
            </a:pPr>
            <a:r>
              <a:rPr lang="en-US" sz="2800" dirty="0">
                <a:solidFill>
                  <a:srgbClr val="000000"/>
                </a:solidFill>
                <a:latin typeface="Book Antiqua" panose="02040602050305030304" pitchFamily="18" charset="0"/>
                <a:ea typeface="Gelasio" pitchFamily="34" charset="-122"/>
                <a:cs typeface="Gelasio" pitchFamily="34" charset="-120"/>
              </a:rPr>
              <a:t> analyzed. </a:t>
            </a:r>
            <a:endParaRPr lang="en-US" sz="2800" dirty="0">
              <a:latin typeface="Book Antiqua" panose="02040602050305030304" pitchFamily="18" charset="0"/>
            </a:endParaRPr>
          </a:p>
        </p:txBody>
      </p:sp>
      <p:pic>
        <p:nvPicPr>
          <p:cNvPr id="6" name="Image 0" descr="preencoded.png"/>
          <p:cNvPicPr>
            <a:picLocks noChangeAspect="1"/>
          </p:cNvPicPr>
          <p:nvPr/>
        </p:nvPicPr>
        <p:blipFill>
          <a:blip r:embed="rId3"/>
          <a:stretch>
            <a:fillRect/>
          </a:stretch>
        </p:blipFill>
        <p:spPr>
          <a:xfrm>
            <a:off x="2212526" y="3642568"/>
            <a:ext cx="8771002" cy="40199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26670"/>
            <a:ext cx="14630400" cy="8229600"/>
          </a:xfrm>
          <a:prstGeom prst="rect">
            <a:avLst/>
          </a:prstGeom>
          <a:solidFill>
            <a:srgbClr val="F9F6F0"/>
          </a:solidFill>
          <a:ln/>
        </p:spPr>
        <p:txBody>
          <a:bodyPr/>
          <a:lstStyle/>
          <a:p>
            <a:endParaRPr lang="en-IN" dirty="0"/>
          </a:p>
        </p:txBody>
      </p:sp>
      <p:sp>
        <p:nvSpPr>
          <p:cNvPr id="4" name="Text 2"/>
          <p:cNvSpPr/>
          <p:nvPr/>
        </p:nvSpPr>
        <p:spPr>
          <a:xfrm>
            <a:off x="2037993" y="1093232"/>
            <a:ext cx="10554414" cy="1388745"/>
          </a:xfrm>
          <a:prstGeom prst="rect">
            <a:avLst/>
          </a:prstGeom>
          <a:noFill/>
          <a:ln/>
        </p:spPr>
        <p:txBody>
          <a:bodyPr wrap="square" rtlCol="0" anchor="t"/>
          <a:lstStyle/>
          <a:p>
            <a:pPr marL="0" indent="0">
              <a:lnSpc>
                <a:spcPts val="5468"/>
              </a:lnSpc>
              <a:buNone/>
            </a:pPr>
            <a:r>
              <a:rPr lang="en-US" sz="4374" b="1" dirty="0">
                <a:solidFill>
                  <a:srgbClr val="484237"/>
                </a:solidFill>
                <a:latin typeface="Book Antiqua" panose="02040602050305030304" pitchFamily="18" charset="0"/>
                <a:ea typeface="Gelasio" pitchFamily="34" charset="-122"/>
                <a:cs typeface="Gelasio" pitchFamily="34" charset="-120"/>
              </a:rPr>
              <a:t>Potential Applications and Future Work</a:t>
            </a:r>
            <a:endParaRPr lang="en-US" sz="4374" dirty="0">
              <a:latin typeface="Book Antiqua" panose="02040602050305030304" pitchFamily="18" charset="0"/>
            </a:endParaRPr>
          </a:p>
        </p:txBody>
      </p:sp>
      <p:sp>
        <p:nvSpPr>
          <p:cNvPr id="5" name="Text 3"/>
          <p:cNvSpPr/>
          <p:nvPr/>
        </p:nvSpPr>
        <p:spPr>
          <a:xfrm>
            <a:off x="2037993" y="2481976"/>
            <a:ext cx="10554414" cy="2310407"/>
          </a:xfrm>
          <a:prstGeom prst="rect">
            <a:avLst/>
          </a:prstGeom>
          <a:noFill/>
          <a:ln/>
        </p:spPr>
        <p:txBody>
          <a:bodyPr wrap="square" rtlCol="0" anchor="t"/>
          <a:lstStyle/>
          <a:p>
            <a:pPr marL="0" indent="0">
              <a:lnSpc>
                <a:spcPts val="3499"/>
              </a:lnSpc>
              <a:buNone/>
            </a:pPr>
            <a:r>
              <a:rPr lang="en-US" sz="2800" dirty="0">
                <a:solidFill>
                  <a:srgbClr val="000000"/>
                </a:solidFill>
                <a:latin typeface="Book Antiqua" panose="02040602050305030304" pitchFamily="18" charset="0"/>
                <a:ea typeface="Gelasio" pitchFamily="34" charset="-122"/>
                <a:cs typeface="Gelasio" pitchFamily="34" charset="-120"/>
              </a:rPr>
              <a:t>The model's insights enable the implementation of interventions, personalized learning, and targeted support to reduce dropout rates and improve student success. Future work involves expanding the model's scope and enhancing predictive accuracy</a:t>
            </a:r>
            <a:r>
              <a:rPr lang="en-US" sz="2800" dirty="0">
                <a:solidFill>
                  <a:srgbClr val="000000"/>
                </a:solidFill>
                <a:latin typeface="Gelasio" pitchFamily="34" charset="0"/>
                <a:ea typeface="Gelasio" pitchFamily="34" charset="-122"/>
                <a:cs typeface="Gelasio" pitchFamily="34" charset="-120"/>
              </a:rPr>
              <a:t>.</a:t>
            </a:r>
            <a:endParaRPr lang="en-US" sz="2800" dirty="0"/>
          </a:p>
        </p:txBody>
      </p:sp>
      <p:pic>
        <p:nvPicPr>
          <p:cNvPr id="6" name="Image 0" descr="preencoded.png"/>
          <p:cNvPicPr>
            <a:picLocks noChangeAspect="1"/>
          </p:cNvPicPr>
          <p:nvPr/>
        </p:nvPicPr>
        <p:blipFill>
          <a:blip r:embed="rId3"/>
          <a:stretch>
            <a:fillRect/>
          </a:stretch>
        </p:blipFill>
        <p:spPr>
          <a:xfrm>
            <a:off x="1889878" y="4953595"/>
            <a:ext cx="3518059" cy="888682"/>
          </a:xfrm>
          <a:prstGeom prst="rect">
            <a:avLst/>
          </a:prstGeom>
        </p:spPr>
      </p:pic>
      <p:sp>
        <p:nvSpPr>
          <p:cNvPr id="7" name="Text 4"/>
          <p:cNvSpPr/>
          <p:nvPr/>
        </p:nvSpPr>
        <p:spPr>
          <a:xfrm>
            <a:off x="1889878" y="5904548"/>
            <a:ext cx="2777490" cy="347186"/>
          </a:xfrm>
          <a:prstGeom prst="rect">
            <a:avLst/>
          </a:prstGeom>
          <a:noFill/>
          <a:ln/>
        </p:spPr>
        <p:txBody>
          <a:bodyPr wrap="none" rtlCol="0" anchor="t"/>
          <a:lstStyle/>
          <a:p>
            <a:pPr marL="0" indent="0" algn="ctr">
              <a:lnSpc>
                <a:spcPts val="2734"/>
              </a:lnSpc>
              <a:buNone/>
            </a:pPr>
            <a:r>
              <a:rPr lang="en-US" sz="2800" b="1" dirty="0">
                <a:solidFill>
                  <a:srgbClr val="484237"/>
                </a:solidFill>
                <a:latin typeface="Gelasio" pitchFamily="34" charset="0"/>
                <a:ea typeface="Gelasio" pitchFamily="34" charset="-122"/>
                <a:cs typeface="Gelasio" pitchFamily="34" charset="-120"/>
              </a:rPr>
              <a:t>Early Interventions</a:t>
            </a:r>
            <a:endParaRPr lang="en-US" sz="2800" dirty="0"/>
          </a:p>
        </p:txBody>
      </p:sp>
      <p:pic>
        <p:nvPicPr>
          <p:cNvPr id="8" name="Image 1" descr="preencoded.png"/>
          <p:cNvPicPr>
            <a:picLocks noChangeAspect="1"/>
          </p:cNvPicPr>
          <p:nvPr/>
        </p:nvPicPr>
        <p:blipFill>
          <a:blip r:embed="rId4"/>
          <a:stretch>
            <a:fillRect/>
          </a:stretch>
        </p:blipFill>
        <p:spPr>
          <a:xfrm>
            <a:off x="5593079" y="4929545"/>
            <a:ext cx="3518178" cy="888682"/>
          </a:xfrm>
          <a:prstGeom prst="rect">
            <a:avLst/>
          </a:prstGeom>
        </p:spPr>
      </p:pic>
      <p:sp>
        <p:nvSpPr>
          <p:cNvPr id="9" name="Text 5"/>
          <p:cNvSpPr/>
          <p:nvPr/>
        </p:nvSpPr>
        <p:spPr>
          <a:xfrm>
            <a:off x="5778222" y="5929552"/>
            <a:ext cx="3073837" cy="694373"/>
          </a:xfrm>
          <a:prstGeom prst="rect">
            <a:avLst/>
          </a:prstGeom>
          <a:noFill/>
          <a:ln/>
        </p:spPr>
        <p:txBody>
          <a:bodyPr wrap="square" rtlCol="0" anchor="t"/>
          <a:lstStyle/>
          <a:p>
            <a:pPr marL="0" indent="0" algn="ctr">
              <a:lnSpc>
                <a:spcPts val="2734"/>
              </a:lnSpc>
              <a:buNone/>
            </a:pPr>
            <a:r>
              <a:rPr lang="en-US" sz="2800" b="1" dirty="0">
                <a:solidFill>
                  <a:srgbClr val="484237"/>
                </a:solidFill>
                <a:latin typeface="Gelasio" pitchFamily="34" charset="0"/>
                <a:ea typeface="Gelasio" pitchFamily="34" charset="-122"/>
                <a:cs typeface="Gelasio" pitchFamily="34" charset="-120"/>
              </a:rPr>
              <a:t>Personalized Learning</a:t>
            </a:r>
            <a:endParaRPr lang="en-US" sz="2800" dirty="0"/>
          </a:p>
        </p:txBody>
      </p:sp>
      <p:sp>
        <p:nvSpPr>
          <p:cNvPr id="10" name="Text 6"/>
          <p:cNvSpPr/>
          <p:nvPr/>
        </p:nvSpPr>
        <p:spPr>
          <a:xfrm>
            <a:off x="5778222" y="6558796"/>
            <a:ext cx="3073837" cy="355402"/>
          </a:xfrm>
          <a:prstGeom prst="rect">
            <a:avLst/>
          </a:prstGeom>
          <a:noFill/>
          <a:ln/>
        </p:spPr>
        <p:txBody>
          <a:bodyPr wrap="none" rtlCol="0" anchor="t"/>
          <a:lstStyle/>
          <a:p>
            <a:pPr marL="0" indent="0" algn="l">
              <a:lnSpc>
                <a:spcPts val="2799"/>
              </a:lnSpc>
              <a:buNone/>
            </a:pPr>
            <a:endParaRPr lang="en-US" sz="1750" dirty="0"/>
          </a:p>
        </p:txBody>
      </p:sp>
      <p:pic>
        <p:nvPicPr>
          <p:cNvPr id="11" name="Image 2" descr="preencoded.png"/>
          <p:cNvPicPr>
            <a:picLocks noChangeAspect="1"/>
          </p:cNvPicPr>
          <p:nvPr/>
        </p:nvPicPr>
        <p:blipFill>
          <a:blip r:embed="rId5"/>
          <a:stretch>
            <a:fillRect/>
          </a:stretch>
        </p:blipFill>
        <p:spPr>
          <a:xfrm>
            <a:off x="9163289" y="4903709"/>
            <a:ext cx="3518178" cy="888682"/>
          </a:xfrm>
          <a:prstGeom prst="rect">
            <a:avLst/>
          </a:prstGeom>
        </p:spPr>
      </p:pic>
      <p:sp>
        <p:nvSpPr>
          <p:cNvPr id="12" name="Text 7"/>
          <p:cNvSpPr/>
          <p:nvPr/>
        </p:nvSpPr>
        <p:spPr>
          <a:xfrm>
            <a:off x="9533633" y="5946221"/>
            <a:ext cx="2777490" cy="347186"/>
          </a:xfrm>
          <a:prstGeom prst="rect">
            <a:avLst/>
          </a:prstGeom>
          <a:noFill/>
          <a:ln/>
        </p:spPr>
        <p:txBody>
          <a:bodyPr wrap="none" rtlCol="0" anchor="t"/>
          <a:lstStyle/>
          <a:p>
            <a:pPr marL="0" indent="0" algn="l">
              <a:lnSpc>
                <a:spcPts val="2734"/>
              </a:lnSpc>
              <a:buNone/>
            </a:pPr>
            <a:r>
              <a:rPr lang="en-US" sz="2800" b="1" dirty="0">
                <a:solidFill>
                  <a:srgbClr val="484237"/>
                </a:solidFill>
                <a:latin typeface="Gelasio" pitchFamily="34" charset="0"/>
                <a:ea typeface="Gelasio" pitchFamily="34" charset="-122"/>
                <a:cs typeface="Gelasio" pitchFamily="34" charset="-120"/>
              </a:rPr>
              <a:t>Model Expansion</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txBody>
          <a:bodyPr/>
          <a:lstStyle/>
          <a:p>
            <a:endParaRPr lang="en-IN" dirty="0"/>
          </a:p>
        </p:txBody>
      </p:sp>
      <p:sp>
        <p:nvSpPr>
          <p:cNvPr id="4" name="Text 2"/>
          <p:cNvSpPr/>
          <p:nvPr/>
        </p:nvSpPr>
        <p:spPr>
          <a:xfrm>
            <a:off x="2037993" y="1312783"/>
            <a:ext cx="8679537" cy="694373"/>
          </a:xfrm>
          <a:prstGeom prst="rect">
            <a:avLst/>
          </a:prstGeom>
          <a:noFill/>
          <a:ln/>
        </p:spPr>
        <p:txBody>
          <a:bodyPr wrap="none" rtlCol="0" anchor="t"/>
          <a:lstStyle/>
          <a:p>
            <a:pPr marL="0" indent="0">
              <a:lnSpc>
                <a:spcPts val="5468"/>
              </a:lnSpc>
              <a:buNone/>
            </a:pPr>
            <a:r>
              <a:rPr lang="en-US" sz="4374" b="1" dirty="0">
                <a:solidFill>
                  <a:srgbClr val="484237"/>
                </a:solidFill>
                <a:latin typeface="Book Antiqua" panose="02040602050305030304" pitchFamily="18" charset="0"/>
                <a:ea typeface="Gelasio" pitchFamily="34" charset="-122"/>
                <a:cs typeface="Gelasio" pitchFamily="34" charset="-120"/>
              </a:rPr>
              <a:t> Conclusion and Key Takeaways</a:t>
            </a:r>
            <a:endParaRPr lang="en-US" sz="4374" dirty="0">
              <a:latin typeface="Book Antiqua" panose="02040602050305030304" pitchFamily="18" charset="0"/>
            </a:endParaRPr>
          </a:p>
        </p:txBody>
      </p:sp>
      <p:sp>
        <p:nvSpPr>
          <p:cNvPr id="5" name="Text 3"/>
          <p:cNvSpPr/>
          <p:nvPr/>
        </p:nvSpPr>
        <p:spPr>
          <a:xfrm>
            <a:off x="2037993" y="2451497"/>
            <a:ext cx="10554414" cy="888682"/>
          </a:xfrm>
          <a:prstGeom prst="rect">
            <a:avLst/>
          </a:prstGeom>
          <a:noFill/>
          <a:ln/>
        </p:spPr>
        <p:txBody>
          <a:bodyPr wrap="square" rtlCol="0" anchor="t"/>
          <a:lstStyle/>
          <a:p>
            <a:pPr marL="0" indent="0">
              <a:lnSpc>
                <a:spcPts val="3499"/>
              </a:lnSpc>
              <a:buNone/>
            </a:pPr>
            <a:r>
              <a:rPr lang="en-US" sz="2800" dirty="0">
                <a:solidFill>
                  <a:srgbClr val="000000"/>
                </a:solidFill>
                <a:latin typeface="Book Antiqua" panose="02040602050305030304" pitchFamily="18" charset="0"/>
                <a:ea typeface="Gelasio" pitchFamily="34" charset="-122"/>
                <a:cs typeface="Gelasio" pitchFamily="34" charset="-120"/>
              </a:rPr>
              <a:t>The XGBoost Algorithm yielded the most favorable outcomes, excelling in both recall and accuracy</a:t>
            </a:r>
            <a:r>
              <a:rPr lang="en-US" sz="2800" dirty="0">
                <a:solidFill>
                  <a:srgbClr val="000000"/>
                </a:solidFill>
                <a:latin typeface="Gelasio" pitchFamily="34" charset="0"/>
                <a:ea typeface="Gelasio" pitchFamily="34" charset="-122"/>
                <a:cs typeface="Gelasio" pitchFamily="34" charset="-120"/>
              </a:rPr>
              <a:t>.</a:t>
            </a:r>
            <a:endParaRPr lang="en-US" sz="2800" dirty="0"/>
          </a:p>
        </p:txBody>
      </p:sp>
      <p:pic>
        <p:nvPicPr>
          <p:cNvPr id="6" name="Image 0" descr="preencoded.png"/>
          <p:cNvPicPr>
            <a:picLocks noChangeAspect="1"/>
          </p:cNvPicPr>
          <p:nvPr/>
        </p:nvPicPr>
        <p:blipFill>
          <a:blip r:embed="rId3"/>
          <a:stretch>
            <a:fillRect/>
          </a:stretch>
        </p:blipFill>
        <p:spPr>
          <a:xfrm>
            <a:off x="3370421" y="3590092"/>
            <a:ext cx="2612112" cy="1635562"/>
          </a:xfrm>
          <a:prstGeom prst="rect">
            <a:avLst/>
          </a:prstGeom>
        </p:spPr>
      </p:pic>
      <p:sp>
        <p:nvSpPr>
          <p:cNvPr id="7" name="Text 4"/>
          <p:cNvSpPr/>
          <p:nvPr/>
        </p:nvSpPr>
        <p:spPr>
          <a:xfrm>
            <a:off x="4610933" y="4397573"/>
            <a:ext cx="130969" cy="444341"/>
          </a:xfrm>
          <a:prstGeom prst="rect">
            <a:avLst/>
          </a:prstGeom>
          <a:noFill/>
          <a:ln/>
        </p:spPr>
        <p:txBody>
          <a:bodyPr wrap="none" rtlCol="0" anchor="t"/>
          <a:lstStyle/>
          <a:p>
            <a:pPr marL="0" indent="0" algn="ctr">
              <a:lnSpc>
                <a:spcPts val="3499"/>
              </a:lnSpc>
              <a:buNone/>
            </a:pPr>
            <a:r>
              <a:rPr lang="en-US" sz="2187" b="1" dirty="0">
                <a:solidFill>
                  <a:srgbClr val="000000"/>
                </a:solidFill>
                <a:latin typeface="Gelasio" pitchFamily="34" charset="0"/>
                <a:ea typeface="Gelasio" pitchFamily="34" charset="-122"/>
                <a:cs typeface="Gelasio" pitchFamily="34" charset="-120"/>
              </a:rPr>
              <a:t>1</a:t>
            </a:r>
            <a:endParaRPr lang="en-US" sz="2187" dirty="0"/>
          </a:p>
        </p:txBody>
      </p:sp>
      <p:sp>
        <p:nvSpPr>
          <p:cNvPr id="8" name="Text 5"/>
          <p:cNvSpPr/>
          <p:nvPr/>
        </p:nvSpPr>
        <p:spPr>
          <a:xfrm>
            <a:off x="6204704" y="3989903"/>
            <a:ext cx="4233863" cy="347186"/>
          </a:xfrm>
          <a:prstGeom prst="rect">
            <a:avLst/>
          </a:prstGeom>
          <a:noFill/>
          <a:ln/>
        </p:spPr>
        <p:txBody>
          <a:bodyPr wrap="none" rtlCol="0" anchor="t"/>
          <a:lstStyle/>
          <a:p>
            <a:pPr marL="0" indent="0" algn="l">
              <a:lnSpc>
                <a:spcPts val="2734"/>
              </a:lnSpc>
              <a:buNone/>
            </a:pPr>
            <a:r>
              <a:rPr lang="en-US" sz="2800" b="1" dirty="0">
                <a:solidFill>
                  <a:srgbClr val="484237"/>
                </a:solidFill>
                <a:latin typeface="Book Antiqua" panose="02040602050305030304" pitchFamily="18" charset="0"/>
                <a:ea typeface="Gelasio" pitchFamily="34" charset="-122"/>
                <a:cs typeface="Gelasio" pitchFamily="34" charset="-120"/>
              </a:rPr>
              <a:t>              </a:t>
            </a:r>
            <a:r>
              <a:rPr lang="en-US" sz="2800" b="1" dirty="0">
                <a:solidFill>
                  <a:srgbClr val="000000"/>
                </a:solidFill>
                <a:latin typeface="Book Antiqua" panose="02040602050305030304" pitchFamily="18" charset="0"/>
                <a:ea typeface="Gelasio" pitchFamily="34" charset="-122"/>
                <a:cs typeface="Gelasio" pitchFamily="34" charset="-120"/>
              </a:rPr>
              <a:t>Insightful Predictions</a:t>
            </a:r>
            <a:endParaRPr lang="en-US" sz="2800" dirty="0">
              <a:latin typeface="Book Antiqua" panose="02040602050305030304" pitchFamily="18" charset="0"/>
            </a:endParaRPr>
          </a:p>
        </p:txBody>
      </p:sp>
      <p:sp>
        <p:nvSpPr>
          <p:cNvPr id="9" name="Text 6"/>
          <p:cNvSpPr/>
          <p:nvPr/>
        </p:nvSpPr>
        <p:spPr>
          <a:xfrm>
            <a:off x="6204704" y="4470321"/>
            <a:ext cx="5271135" cy="355402"/>
          </a:xfrm>
          <a:prstGeom prst="rect">
            <a:avLst/>
          </a:prstGeom>
          <a:noFill/>
          <a:ln/>
        </p:spPr>
        <p:txBody>
          <a:bodyPr wrap="none" rtlCol="0" anchor="t"/>
          <a:lstStyle/>
          <a:p>
            <a:pPr marL="0" indent="0" algn="l">
              <a:lnSpc>
                <a:spcPts val="2799"/>
              </a:lnSpc>
              <a:buNone/>
            </a:pPr>
            <a:r>
              <a:rPr lang="en-US" sz="2400" dirty="0">
                <a:solidFill>
                  <a:srgbClr val="746558"/>
                </a:solidFill>
                <a:latin typeface="Gelasio" pitchFamily="34" charset="0"/>
                <a:ea typeface="Gelasio" pitchFamily="34" charset="-122"/>
                <a:cs typeface="Gelasio" pitchFamily="34" charset="-120"/>
              </a:rPr>
              <a:t>                   Providing actionable information </a:t>
            </a:r>
          </a:p>
          <a:p>
            <a:pPr marL="0" indent="0" algn="l">
              <a:lnSpc>
                <a:spcPts val="2799"/>
              </a:lnSpc>
              <a:buNone/>
            </a:pPr>
            <a:r>
              <a:rPr lang="en-US" sz="2400" dirty="0">
                <a:solidFill>
                  <a:srgbClr val="746558"/>
                </a:solidFill>
                <a:latin typeface="Gelasio" pitchFamily="34" charset="0"/>
                <a:ea typeface="Gelasio" pitchFamily="34" charset="-122"/>
                <a:cs typeface="Gelasio" pitchFamily="34" charset="-120"/>
              </a:rPr>
              <a:t>                   for student support.</a:t>
            </a:r>
            <a:endParaRPr lang="en-US" sz="2400" dirty="0"/>
          </a:p>
        </p:txBody>
      </p:sp>
      <p:sp>
        <p:nvSpPr>
          <p:cNvPr id="10" name="Shape 7"/>
          <p:cNvSpPr/>
          <p:nvPr/>
        </p:nvSpPr>
        <p:spPr>
          <a:xfrm>
            <a:off x="6038017" y="5227707"/>
            <a:ext cx="6498907" cy="22205"/>
          </a:xfrm>
          <a:prstGeom prst="rect">
            <a:avLst/>
          </a:prstGeom>
          <a:solidFill>
            <a:srgbClr val="E08787"/>
          </a:solidFill>
          <a:ln/>
        </p:spPr>
      </p:sp>
      <p:pic>
        <p:nvPicPr>
          <p:cNvPr id="11" name="Image 1" descr="preencoded.png"/>
          <p:cNvPicPr>
            <a:picLocks noChangeAspect="1"/>
          </p:cNvPicPr>
          <p:nvPr/>
        </p:nvPicPr>
        <p:blipFill>
          <a:blip r:embed="rId4"/>
          <a:stretch>
            <a:fillRect/>
          </a:stretch>
        </p:blipFill>
        <p:spPr>
          <a:xfrm>
            <a:off x="2064306" y="5281136"/>
            <a:ext cx="5224343" cy="1635562"/>
          </a:xfrm>
          <a:prstGeom prst="rect">
            <a:avLst/>
          </a:prstGeom>
        </p:spPr>
      </p:pic>
      <p:sp>
        <p:nvSpPr>
          <p:cNvPr id="12" name="Text 8"/>
          <p:cNvSpPr/>
          <p:nvPr/>
        </p:nvSpPr>
        <p:spPr>
          <a:xfrm>
            <a:off x="4592241" y="5876687"/>
            <a:ext cx="168354" cy="444341"/>
          </a:xfrm>
          <a:prstGeom prst="rect">
            <a:avLst/>
          </a:prstGeom>
          <a:noFill/>
          <a:ln/>
        </p:spPr>
        <p:txBody>
          <a:bodyPr wrap="none" rtlCol="0" anchor="t"/>
          <a:lstStyle/>
          <a:p>
            <a:pPr marL="0" indent="0" algn="ctr">
              <a:lnSpc>
                <a:spcPts val="3499"/>
              </a:lnSpc>
              <a:buNone/>
            </a:pPr>
            <a:r>
              <a:rPr lang="en-US" sz="2187" b="1" dirty="0">
                <a:solidFill>
                  <a:srgbClr val="000000"/>
                </a:solidFill>
                <a:latin typeface="Gelasio" pitchFamily="34" charset="0"/>
                <a:ea typeface="Gelasio" pitchFamily="34" charset="-122"/>
                <a:cs typeface="Gelasio" pitchFamily="34" charset="-120"/>
              </a:rPr>
              <a:t>2</a:t>
            </a:r>
            <a:endParaRPr lang="en-US" sz="2187" dirty="0"/>
          </a:p>
        </p:txBody>
      </p:sp>
      <p:sp>
        <p:nvSpPr>
          <p:cNvPr id="13" name="Text 9"/>
          <p:cNvSpPr/>
          <p:nvPr/>
        </p:nvSpPr>
        <p:spPr>
          <a:xfrm>
            <a:off x="7510820" y="5503307"/>
            <a:ext cx="3303746" cy="347186"/>
          </a:xfrm>
          <a:prstGeom prst="rect">
            <a:avLst/>
          </a:prstGeom>
          <a:noFill/>
          <a:ln/>
        </p:spPr>
        <p:txBody>
          <a:bodyPr wrap="none" rtlCol="0" anchor="t"/>
          <a:lstStyle/>
          <a:p>
            <a:pPr marL="0" indent="0" algn="l">
              <a:lnSpc>
                <a:spcPts val="2734"/>
              </a:lnSpc>
              <a:buNone/>
            </a:pPr>
            <a:r>
              <a:rPr lang="en-US" sz="2800" b="1" dirty="0">
                <a:solidFill>
                  <a:srgbClr val="000000"/>
                </a:solidFill>
                <a:latin typeface="Book Antiqua" panose="02040602050305030304" pitchFamily="18" charset="0"/>
                <a:ea typeface="Gelasio" pitchFamily="34" charset="-122"/>
                <a:cs typeface="Gelasio" pitchFamily="34" charset="-120"/>
              </a:rPr>
              <a:t>Enhanced Interventions</a:t>
            </a:r>
            <a:endParaRPr lang="en-US" sz="2800" dirty="0">
              <a:latin typeface="Book Antiqua" panose="02040602050305030304" pitchFamily="18" charset="0"/>
            </a:endParaRPr>
          </a:p>
        </p:txBody>
      </p:sp>
      <p:sp>
        <p:nvSpPr>
          <p:cNvPr id="14" name="Text 10"/>
          <p:cNvSpPr/>
          <p:nvPr/>
        </p:nvSpPr>
        <p:spPr>
          <a:xfrm>
            <a:off x="7510820" y="5983724"/>
            <a:ext cx="4859417" cy="710803"/>
          </a:xfrm>
          <a:prstGeom prst="rect">
            <a:avLst/>
          </a:prstGeom>
          <a:noFill/>
          <a:ln/>
        </p:spPr>
        <p:txBody>
          <a:bodyPr wrap="square" rtlCol="0" anchor="t"/>
          <a:lstStyle/>
          <a:p>
            <a:pPr marL="0" indent="0" algn="l">
              <a:lnSpc>
                <a:spcPts val="2799"/>
              </a:lnSpc>
              <a:buNone/>
            </a:pPr>
            <a:r>
              <a:rPr lang="en-US" sz="2400" dirty="0">
                <a:solidFill>
                  <a:srgbClr val="746558"/>
                </a:solidFill>
                <a:latin typeface="Gelasio" pitchFamily="34" charset="0"/>
                <a:ea typeface="Gelasio" pitchFamily="34" charset="-122"/>
                <a:cs typeface="Gelasio" pitchFamily="34" charset="-120"/>
              </a:rPr>
              <a:t>Enabling targeted strategies to improve student outcomes.</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4782145" y="1581745"/>
            <a:ext cx="5066109" cy="50661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719"/>
          </a:xfrm>
          <a:prstGeom prst="rect">
            <a:avLst/>
          </a:prstGeom>
          <a:solidFill>
            <a:srgbClr val="F9F6F0"/>
          </a:solidFill>
          <a:ln/>
        </p:spPr>
      </p:sp>
      <p:sp>
        <p:nvSpPr>
          <p:cNvPr id="4" name="Text 2"/>
          <p:cNvSpPr/>
          <p:nvPr/>
        </p:nvSpPr>
        <p:spPr>
          <a:xfrm>
            <a:off x="2311360" y="579358"/>
            <a:ext cx="6759178" cy="658416"/>
          </a:xfrm>
          <a:prstGeom prst="rect">
            <a:avLst/>
          </a:prstGeom>
          <a:noFill/>
          <a:ln/>
        </p:spPr>
        <p:txBody>
          <a:bodyPr wrap="none" rtlCol="0" anchor="t"/>
          <a:lstStyle/>
          <a:p>
            <a:pPr marL="0" indent="0">
              <a:lnSpc>
                <a:spcPts val="5184"/>
              </a:lnSpc>
              <a:buNone/>
            </a:pPr>
            <a:r>
              <a:rPr lang="en-US" sz="4147" b="1" dirty="0">
                <a:solidFill>
                  <a:srgbClr val="484237"/>
                </a:solidFill>
                <a:latin typeface="Book Antiqua" panose="02040602050305030304" pitchFamily="18" charset="0"/>
                <a:ea typeface="Gelasio" pitchFamily="34" charset="-122"/>
                <a:cs typeface="Gelasio" pitchFamily="34" charset="-120"/>
              </a:rPr>
              <a:t>                         Introduction </a:t>
            </a:r>
            <a:endParaRPr lang="en-US" sz="4147" dirty="0">
              <a:latin typeface="Book Antiqua" panose="02040602050305030304" pitchFamily="18" charset="0"/>
            </a:endParaRPr>
          </a:p>
        </p:txBody>
      </p:sp>
      <p:sp>
        <p:nvSpPr>
          <p:cNvPr id="5" name="Text 3"/>
          <p:cNvSpPr/>
          <p:nvPr/>
        </p:nvSpPr>
        <p:spPr>
          <a:xfrm>
            <a:off x="2311360" y="1659136"/>
            <a:ext cx="10007679" cy="1264087"/>
          </a:xfrm>
          <a:prstGeom prst="rect">
            <a:avLst/>
          </a:prstGeom>
          <a:noFill/>
          <a:ln/>
        </p:spPr>
        <p:txBody>
          <a:bodyPr wrap="square" rtlCol="0" anchor="t"/>
          <a:lstStyle/>
          <a:p>
            <a:pPr marL="0" indent="0">
              <a:lnSpc>
                <a:spcPts val="3318"/>
              </a:lnSpc>
              <a:buNone/>
            </a:pPr>
            <a:r>
              <a:rPr lang="en-US" sz="2800" dirty="0">
                <a:solidFill>
                  <a:srgbClr val="000000"/>
                </a:solidFill>
                <a:latin typeface="Book Antiqua" panose="02040602050305030304" pitchFamily="18" charset="0"/>
                <a:ea typeface="Gelasio" pitchFamily="34" charset="-122"/>
                <a:cs typeface="Gelasio" pitchFamily="34" charset="-120"/>
              </a:rPr>
              <a:t>The capacity to predict and proactively identify potential challenges faced by students is crucial for institutions seeking to develop strategies that support and guide those at risk of academic failure or dropout</a:t>
            </a:r>
            <a:r>
              <a:rPr lang="en-US" sz="2074" dirty="0">
                <a:solidFill>
                  <a:srgbClr val="484237"/>
                </a:solidFill>
                <a:latin typeface="Book Antiqua" panose="02040602050305030304" pitchFamily="18" charset="0"/>
                <a:ea typeface="Gelasio" pitchFamily="34" charset="-122"/>
                <a:cs typeface="Gelasio" pitchFamily="34" charset="-120"/>
              </a:rPr>
              <a:t>.</a:t>
            </a:r>
            <a:endParaRPr lang="en-US" sz="2074" dirty="0">
              <a:latin typeface="Book Antiqua" panose="02040602050305030304" pitchFamily="18" charset="0"/>
            </a:endParaRPr>
          </a:p>
        </p:txBody>
      </p:sp>
      <p:pic>
        <p:nvPicPr>
          <p:cNvPr id="6" name="Image 0" descr="preencoded.png"/>
          <p:cNvPicPr>
            <a:picLocks noChangeAspect="1"/>
          </p:cNvPicPr>
          <p:nvPr/>
        </p:nvPicPr>
        <p:blipFill>
          <a:blip r:embed="rId3"/>
          <a:stretch>
            <a:fillRect/>
          </a:stretch>
        </p:blipFill>
        <p:spPr>
          <a:xfrm>
            <a:off x="4254341" y="3669684"/>
            <a:ext cx="6121598" cy="3916085"/>
          </a:xfrm>
          <a:prstGeom prst="rect">
            <a:avLst/>
          </a:prstGeom>
        </p:spPr>
      </p:pic>
      <p:sp>
        <p:nvSpPr>
          <p:cNvPr id="7" name="Text 4"/>
          <p:cNvSpPr/>
          <p:nvPr/>
        </p:nvSpPr>
        <p:spPr>
          <a:xfrm>
            <a:off x="2311360" y="7313176"/>
            <a:ext cx="10007679" cy="337185"/>
          </a:xfrm>
          <a:prstGeom prst="rect">
            <a:avLst/>
          </a:prstGeom>
          <a:noFill/>
          <a:ln/>
        </p:spPr>
        <p:txBody>
          <a:bodyPr wrap="none" rtlCol="0" anchor="t"/>
          <a:lstStyle/>
          <a:p>
            <a:pPr marL="0" indent="0">
              <a:lnSpc>
                <a:spcPts val="2654"/>
              </a:lnSpc>
              <a:buNone/>
            </a:pPr>
            <a:endParaRPr lang="en-US" sz="1659" dirty="0">
              <a:latin typeface="Book Antiqua" panose="020406020503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4537710" y="765096"/>
            <a:ext cx="5554980" cy="694373"/>
          </a:xfrm>
          <a:prstGeom prst="rect">
            <a:avLst/>
          </a:prstGeom>
          <a:noFill/>
          <a:ln/>
        </p:spPr>
        <p:txBody>
          <a:bodyPr wrap="none" rtlCol="0" anchor="t"/>
          <a:lstStyle/>
          <a:p>
            <a:pPr marL="0" indent="0" algn="ctr">
              <a:lnSpc>
                <a:spcPts val="5468"/>
              </a:lnSpc>
              <a:buNone/>
            </a:pPr>
            <a:r>
              <a:rPr lang="en-US" sz="4374" b="1" dirty="0">
                <a:solidFill>
                  <a:srgbClr val="484237"/>
                </a:solidFill>
                <a:latin typeface="Book Antiqua" panose="02040602050305030304" pitchFamily="18" charset="0"/>
                <a:ea typeface="Gelasio" pitchFamily="34" charset="-122"/>
                <a:cs typeface="Gelasio" pitchFamily="34" charset="-120"/>
              </a:rPr>
              <a:t>Objective</a:t>
            </a:r>
            <a:endParaRPr lang="en-US" sz="4374" dirty="0">
              <a:latin typeface="Book Antiqua" panose="02040602050305030304" pitchFamily="18" charset="0"/>
            </a:endParaRPr>
          </a:p>
        </p:txBody>
      </p:sp>
      <p:sp>
        <p:nvSpPr>
          <p:cNvPr id="5" name="Text 3"/>
          <p:cNvSpPr/>
          <p:nvPr/>
        </p:nvSpPr>
        <p:spPr>
          <a:xfrm>
            <a:off x="2037993" y="1903809"/>
            <a:ext cx="10554414" cy="888682"/>
          </a:xfrm>
          <a:prstGeom prst="rect">
            <a:avLst/>
          </a:prstGeom>
          <a:noFill/>
          <a:ln/>
        </p:spPr>
        <p:txBody>
          <a:bodyPr wrap="square" rtlCol="0" anchor="t"/>
          <a:lstStyle/>
          <a:p>
            <a:pPr marL="0" indent="0" algn="l">
              <a:lnSpc>
                <a:spcPts val="3499"/>
              </a:lnSpc>
              <a:buNone/>
            </a:pPr>
            <a:r>
              <a:rPr lang="en-US" sz="2800" dirty="0">
                <a:solidFill>
                  <a:srgbClr val="746558"/>
                </a:solidFill>
                <a:latin typeface="Book Antiqua" panose="02040602050305030304" pitchFamily="18" charset="0"/>
                <a:ea typeface="Gelasio" pitchFamily="34" charset="-122"/>
                <a:cs typeface="Gelasio" pitchFamily="34" charset="-120"/>
              </a:rPr>
              <a:t>•</a:t>
            </a:r>
            <a:r>
              <a:rPr lang="en-US" sz="2800" dirty="0">
                <a:solidFill>
                  <a:srgbClr val="000000"/>
                </a:solidFill>
                <a:latin typeface="Book Antiqua" panose="02040602050305030304" pitchFamily="18" charset="0"/>
                <a:ea typeface="Gelasio" pitchFamily="34" charset="-122"/>
                <a:cs typeface="Gelasio" pitchFamily="34" charset="-120"/>
              </a:rPr>
              <a:t> To develop a predictive model that can effectively identify students at risk of dropping out or predict academic success</a:t>
            </a:r>
            <a:r>
              <a:rPr lang="en-US" sz="2187" dirty="0">
                <a:solidFill>
                  <a:srgbClr val="000000"/>
                </a:solidFill>
                <a:latin typeface="Book Antiqua" panose="02040602050305030304" pitchFamily="18" charset="0"/>
                <a:ea typeface="Gelasio" pitchFamily="34" charset="-122"/>
                <a:cs typeface="Gelasio" pitchFamily="34" charset="-120"/>
              </a:rPr>
              <a:t>. </a:t>
            </a:r>
            <a:endParaRPr lang="en-US" sz="2187" dirty="0">
              <a:latin typeface="Book Antiqua" panose="02040602050305030304" pitchFamily="18" charset="0"/>
            </a:endParaRPr>
          </a:p>
        </p:txBody>
      </p:sp>
      <p:pic>
        <p:nvPicPr>
          <p:cNvPr id="6" name="Image 0" descr="preencoded.png"/>
          <p:cNvPicPr>
            <a:picLocks noChangeAspect="1"/>
          </p:cNvPicPr>
          <p:nvPr/>
        </p:nvPicPr>
        <p:blipFill>
          <a:blip r:embed="rId3"/>
          <a:stretch>
            <a:fillRect/>
          </a:stretch>
        </p:blipFill>
        <p:spPr>
          <a:xfrm>
            <a:off x="4919070" y="3042404"/>
            <a:ext cx="4792259" cy="1443395"/>
          </a:xfrm>
          <a:prstGeom prst="rect">
            <a:avLst/>
          </a:prstGeom>
        </p:spPr>
      </p:pic>
      <p:sp>
        <p:nvSpPr>
          <p:cNvPr id="7" name="Text 4"/>
          <p:cNvSpPr/>
          <p:nvPr/>
        </p:nvSpPr>
        <p:spPr>
          <a:xfrm>
            <a:off x="2037993" y="4485799"/>
            <a:ext cx="10554414" cy="888682"/>
          </a:xfrm>
          <a:prstGeom prst="rect">
            <a:avLst/>
          </a:prstGeom>
          <a:noFill/>
          <a:ln/>
        </p:spPr>
        <p:txBody>
          <a:bodyPr wrap="square" rtlCol="0" anchor="t"/>
          <a:lstStyle/>
          <a:p>
            <a:pPr marL="0" indent="0" algn="l">
              <a:lnSpc>
                <a:spcPts val="3499"/>
              </a:lnSpc>
              <a:buNone/>
            </a:pPr>
            <a:r>
              <a:rPr lang="en-US" sz="2187" dirty="0">
                <a:solidFill>
                  <a:srgbClr val="000000"/>
                </a:solidFill>
                <a:latin typeface="Book Antiqua" panose="02040602050305030304" pitchFamily="18" charset="0"/>
                <a:ea typeface="Gelasio" pitchFamily="34" charset="-122"/>
                <a:cs typeface="Gelasio" pitchFamily="34" charset="-120"/>
              </a:rPr>
              <a:t>• </a:t>
            </a:r>
            <a:r>
              <a:rPr lang="en-US" sz="2800" dirty="0">
                <a:solidFill>
                  <a:srgbClr val="000000"/>
                </a:solidFill>
                <a:latin typeface="Book Antiqua" panose="02040602050305030304" pitchFamily="18" charset="0"/>
                <a:ea typeface="Gelasio" pitchFamily="34" charset="-122"/>
                <a:cs typeface="Gelasio" pitchFamily="34" charset="-120"/>
              </a:rPr>
              <a:t>Aims to enhance educational outcomes by providing early intervention and support to students who may be facing challenges in their academic journey.</a:t>
            </a:r>
            <a:endParaRPr lang="en-US" sz="2187" dirty="0">
              <a:latin typeface="Book Antiqua" panose="02040602050305030304" pitchFamily="18" charset="0"/>
            </a:endParaRPr>
          </a:p>
        </p:txBody>
      </p:sp>
      <p:pic>
        <p:nvPicPr>
          <p:cNvPr id="8" name="Image 1" descr="preencoded.png"/>
          <p:cNvPicPr>
            <a:picLocks noChangeAspect="1"/>
          </p:cNvPicPr>
          <p:nvPr/>
        </p:nvPicPr>
        <p:blipFill>
          <a:blip r:embed="rId4"/>
          <a:stretch>
            <a:fillRect/>
          </a:stretch>
        </p:blipFill>
        <p:spPr>
          <a:xfrm>
            <a:off x="5048131" y="6023848"/>
            <a:ext cx="4579739" cy="1839992"/>
          </a:xfrm>
          <a:prstGeom prst="rect">
            <a:avLst/>
          </a:prstGeom>
        </p:spPr>
      </p:pic>
      <p:pic>
        <p:nvPicPr>
          <p:cNvPr id="9" name="Image 2" descr="preencoded.png">
            <a:hlinkClick r:id="rId5"/>
          </p:cNvPr>
          <p:cNvPicPr>
            <a:picLocks noChangeAspect="1"/>
          </p:cNvPicPr>
          <p:nvPr/>
        </p:nvPicPr>
        <p:blipFill>
          <a:blip r:embed="rId6"/>
          <a:stretch>
            <a:fillRect/>
          </a:stretch>
        </p:blipFill>
        <p:spPr>
          <a:xfrm>
            <a:off x="1504250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txBody>
          <a:bodyPr/>
          <a:lstStyle/>
          <a:p>
            <a:endParaRPr lang="en-IN" dirty="0"/>
          </a:p>
        </p:txBody>
      </p:sp>
      <p:sp>
        <p:nvSpPr>
          <p:cNvPr id="4" name="Text 2"/>
          <p:cNvSpPr/>
          <p:nvPr/>
        </p:nvSpPr>
        <p:spPr>
          <a:xfrm>
            <a:off x="4537710" y="1407200"/>
            <a:ext cx="5554980" cy="694373"/>
          </a:xfrm>
          <a:prstGeom prst="rect">
            <a:avLst/>
          </a:prstGeom>
          <a:noFill/>
          <a:ln/>
        </p:spPr>
        <p:txBody>
          <a:bodyPr wrap="none" rtlCol="0" anchor="t"/>
          <a:lstStyle/>
          <a:p>
            <a:pPr marL="0" indent="0" algn="ctr">
              <a:lnSpc>
                <a:spcPts val="5468"/>
              </a:lnSpc>
              <a:buNone/>
            </a:pPr>
            <a:r>
              <a:rPr lang="en-US" sz="4374" b="1" dirty="0">
                <a:solidFill>
                  <a:srgbClr val="484237"/>
                </a:solidFill>
                <a:latin typeface="Book Antiqua" panose="02040602050305030304" pitchFamily="18" charset="0"/>
                <a:ea typeface="Gelasio" pitchFamily="34" charset="-122"/>
                <a:cs typeface="Gelasio" pitchFamily="34" charset="-120"/>
              </a:rPr>
              <a:t>Dataset Used</a:t>
            </a:r>
            <a:endParaRPr lang="en-US" sz="4374" dirty="0">
              <a:latin typeface="Book Antiqua" panose="02040602050305030304" pitchFamily="18" charset="0"/>
            </a:endParaRPr>
          </a:p>
        </p:txBody>
      </p:sp>
      <p:sp>
        <p:nvSpPr>
          <p:cNvPr id="5" name="Text 3"/>
          <p:cNvSpPr/>
          <p:nvPr/>
        </p:nvSpPr>
        <p:spPr>
          <a:xfrm>
            <a:off x="2037993" y="2545913"/>
            <a:ext cx="10554414" cy="888682"/>
          </a:xfrm>
          <a:prstGeom prst="rect">
            <a:avLst/>
          </a:prstGeom>
          <a:noFill/>
          <a:ln/>
        </p:spPr>
        <p:txBody>
          <a:bodyPr wrap="square" rtlCol="0" anchor="t"/>
          <a:lstStyle/>
          <a:p>
            <a:pPr marL="0" indent="0" algn="l">
              <a:lnSpc>
                <a:spcPts val="3499"/>
              </a:lnSpc>
              <a:buNone/>
            </a:pPr>
            <a:r>
              <a:rPr lang="en-US" sz="2800" dirty="0">
                <a:solidFill>
                  <a:srgbClr val="000000"/>
                </a:solidFill>
                <a:latin typeface="Book Antiqua" panose="02040602050305030304" pitchFamily="18" charset="0"/>
                <a:ea typeface="Gelasio" pitchFamily="34" charset="-122"/>
                <a:cs typeface="Gelasio" pitchFamily="34" charset="-120"/>
              </a:rPr>
              <a:t>The dataset comprises 50 entries, each delineating an individual student and encompassing 22 attributes.</a:t>
            </a:r>
            <a:endParaRPr lang="en-US" sz="2800" dirty="0">
              <a:latin typeface="Book Antiqua" panose="02040602050305030304" pitchFamily="18" charset="0"/>
            </a:endParaRPr>
          </a:p>
        </p:txBody>
      </p:sp>
      <p:sp>
        <p:nvSpPr>
          <p:cNvPr id="6" name="Text 4"/>
          <p:cNvSpPr/>
          <p:nvPr/>
        </p:nvSpPr>
        <p:spPr>
          <a:xfrm>
            <a:off x="2482334" y="3934420"/>
            <a:ext cx="4561880" cy="444341"/>
          </a:xfrm>
          <a:prstGeom prst="rect">
            <a:avLst/>
          </a:prstGeom>
          <a:noFill/>
          <a:ln/>
        </p:spPr>
        <p:txBody>
          <a:bodyPr wrap="none" rtlCol="0" anchor="t"/>
          <a:lstStyle/>
          <a:p>
            <a:pPr marL="342900" indent="-342900" algn="l">
              <a:lnSpc>
                <a:spcPts val="3499"/>
              </a:lnSpc>
              <a:buSzPct val="100000"/>
              <a:buChar char="•"/>
            </a:pPr>
            <a:r>
              <a:rPr lang="en-US" sz="2800" dirty="0">
                <a:solidFill>
                  <a:srgbClr val="000000"/>
                </a:solidFill>
                <a:latin typeface="Book Antiqua" panose="02040602050305030304" pitchFamily="18" charset="0"/>
                <a:ea typeface="Gelasio" pitchFamily="34" charset="-122"/>
                <a:cs typeface="Gelasio" pitchFamily="34" charset="-120"/>
              </a:rPr>
              <a:t>Application mode</a:t>
            </a:r>
            <a:endParaRPr lang="en-US" sz="2800" dirty="0">
              <a:latin typeface="Book Antiqua" panose="02040602050305030304" pitchFamily="18" charset="0"/>
            </a:endParaRPr>
          </a:p>
        </p:txBody>
      </p:sp>
      <p:sp>
        <p:nvSpPr>
          <p:cNvPr id="7" name="Text 5"/>
          <p:cNvSpPr/>
          <p:nvPr/>
        </p:nvSpPr>
        <p:spPr>
          <a:xfrm>
            <a:off x="2482334" y="4467582"/>
            <a:ext cx="4561880" cy="444341"/>
          </a:xfrm>
          <a:prstGeom prst="rect">
            <a:avLst/>
          </a:prstGeom>
          <a:noFill/>
          <a:ln/>
        </p:spPr>
        <p:txBody>
          <a:bodyPr wrap="none" rtlCol="0" anchor="t"/>
          <a:lstStyle/>
          <a:p>
            <a:pPr marL="342900" indent="-342900" algn="l">
              <a:lnSpc>
                <a:spcPts val="3499"/>
              </a:lnSpc>
              <a:buSzPct val="100000"/>
              <a:buChar char="•"/>
            </a:pPr>
            <a:r>
              <a:rPr lang="en-US" sz="2800" dirty="0">
                <a:solidFill>
                  <a:srgbClr val="000000"/>
                </a:solidFill>
                <a:latin typeface="Book Antiqua" panose="02040602050305030304" pitchFamily="18" charset="0"/>
                <a:ea typeface="Gelasio" pitchFamily="34" charset="-122"/>
                <a:cs typeface="Gelasio" pitchFamily="34" charset="-120"/>
              </a:rPr>
              <a:t>Gender</a:t>
            </a:r>
            <a:endParaRPr lang="en-US" sz="2187" dirty="0">
              <a:latin typeface="Book Antiqua" panose="02040602050305030304" pitchFamily="18" charset="0"/>
            </a:endParaRPr>
          </a:p>
        </p:txBody>
      </p:sp>
      <p:sp>
        <p:nvSpPr>
          <p:cNvPr id="8" name="Text 6"/>
          <p:cNvSpPr/>
          <p:nvPr/>
        </p:nvSpPr>
        <p:spPr>
          <a:xfrm>
            <a:off x="2482334" y="5000744"/>
            <a:ext cx="4561880" cy="444341"/>
          </a:xfrm>
          <a:prstGeom prst="rect">
            <a:avLst/>
          </a:prstGeom>
          <a:noFill/>
          <a:ln/>
        </p:spPr>
        <p:txBody>
          <a:bodyPr wrap="none" rtlCol="0" anchor="t"/>
          <a:lstStyle/>
          <a:p>
            <a:pPr marL="342900" indent="-342900" algn="l">
              <a:lnSpc>
                <a:spcPts val="3499"/>
              </a:lnSpc>
              <a:buSzPct val="100000"/>
              <a:buChar char="•"/>
            </a:pPr>
            <a:r>
              <a:rPr lang="en-US" sz="2800" dirty="0">
                <a:solidFill>
                  <a:srgbClr val="000000"/>
                </a:solidFill>
                <a:latin typeface="Book Antiqua" panose="02040602050305030304" pitchFamily="18" charset="0"/>
                <a:ea typeface="Gelasio" pitchFamily="34" charset="-122"/>
                <a:cs typeface="Gelasio" pitchFamily="34" charset="-120"/>
              </a:rPr>
              <a:t>Scholarship holder</a:t>
            </a:r>
            <a:endParaRPr lang="en-US" sz="2800" dirty="0">
              <a:latin typeface="Book Antiqua" panose="02040602050305030304" pitchFamily="18" charset="0"/>
            </a:endParaRPr>
          </a:p>
        </p:txBody>
      </p:sp>
      <p:sp>
        <p:nvSpPr>
          <p:cNvPr id="9" name="Text 7"/>
          <p:cNvSpPr/>
          <p:nvPr/>
        </p:nvSpPr>
        <p:spPr>
          <a:xfrm>
            <a:off x="2482334" y="5533906"/>
            <a:ext cx="4561880" cy="444341"/>
          </a:xfrm>
          <a:prstGeom prst="rect">
            <a:avLst/>
          </a:prstGeom>
          <a:noFill/>
          <a:ln/>
        </p:spPr>
        <p:txBody>
          <a:bodyPr wrap="none" rtlCol="0" anchor="t"/>
          <a:lstStyle/>
          <a:p>
            <a:pPr marL="342900" indent="-342900" algn="l">
              <a:lnSpc>
                <a:spcPts val="3499"/>
              </a:lnSpc>
              <a:buSzPct val="100000"/>
              <a:buChar char="•"/>
            </a:pPr>
            <a:r>
              <a:rPr lang="en-US" sz="2800" dirty="0">
                <a:solidFill>
                  <a:srgbClr val="000000"/>
                </a:solidFill>
                <a:latin typeface="Book Antiqua" panose="02040602050305030304" pitchFamily="18" charset="0"/>
                <a:ea typeface="Gelasio" pitchFamily="34" charset="-122"/>
                <a:cs typeface="Gelasio" pitchFamily="34" charset="-120"/>
              </a:rPr>
              <a:t>Debtor</a:t>
            </a:r>
            <a:endParaRPr lang="en-US" sz="2800" dirty="0">
              <a:latin typeface="Book Antiqua" panose="02040602050305030304" pitchFamily="18" charset="0"/>
            </a:endParaRPr>
          </a:p>
        </p:txBody>
      </p:sp>
      <p:sp>
        <p:nvSpPr>
          <p:cNvPr id="10" name="Text 8"/>
          <p:cNvSpPr/>
          <p:nvPr/>
        </p:nvSpPr>
        <p:spPr>
          <a:xfrm>
            <a:off x="2037993" y="6178153"/>
            <a:ext cx="5006221" cy="444341"/>
          </a:xfrm>
          <a:prstGeom prst="rect">
            <a:avLst/>
          </a:prstGeom>
          <a:noFill/>
          <a:ln/>
        </p:spPr>
        <p:txBody>
          <a:bodyPr wrap="none" rtlCol="0" anchor="t"/>
          <a:lstStyle/>
          <a:p>
            <a:pPr marL="0" indent="0">
              <a:lnSpc>
                <a:spcPts val="3499"/>
              </a:lnSpc>
              <a:buNone/>
            </a:pPr>
            <a:endParaRPr lang="en-US" sz="2187" dirty="0">
              <a:latin typeface="Book Antiqua" panose="02040602050305030304" pitchFamily="18" charset="0"/>
            </a:endParaRPr>
          </a:p>
        </p:txBody>
      </p:sp>
      <p:sp>
        <p:nvSpPr>
          <p:cNvPr id="11" name="Text 9"/>
          <p:cNvSpPr/>
          <p:nvPr/>
        </p:nvSpPr>
        <p:spPr>
          <a:xfrm>
            <a:off x="8038148" y="3934420"/>
            <a:ext cx="4561880" cy="444341"/>
          </a:xfrm>
          <a:prstGeom prst="rect">
            <a:avLst/>
          </a:prstGeom>
          <a:noFill/>
          <a:ln/>
        </p:spPr>
        <p:txBody>
          <a:bodyPr wrap="none" rtlCol="0" anchor="t"/>
          <a:lstStyle/>
          <a:p>
            <a:pPr marL="342900" indent="-342900" algn="l">
              <a:lnSpc>
                <a:spcPts val="3499"/>
              </a:lnSpc>
              <a:buSzPct val="100000"/>
              <a:buChar char="•"/>
            </a:pPr>
            <a:r>
              <a:rPr lang="en-US" sz="2800" dirty="0">
                <a:solidFill>
                  <a:srgbClr val="000000"/>
                </a:solidFill>
                <a:latin typeface="Book Antiqua" panose="02040602050305030304" pitchFamily="18" charset="0"/>
                <a:ea typeface="Gelasio" pitchFamily="34" charset="-122"/>
                <a:cs typeface="Gelasio" pitchFamily="34" charset="-120"/>
              </a:rPr>
              <a:t>Age at enrollment</a:t>
            </a:r>
            <a:endParaRPr lang="en-US" sz="2800" dirty="0">
              <a:latin typeface="Book Antiqua" panose="02040602050305030304" pitchFamily="18" charset="0"/>
            </a:endParaRPr>
          </a:p>
        </p:txBody>
      </p:sp>
      <p:sp>
        <p:nvSpPr>
          <p:cNvPr id="12" name="Text 10"/>
          <p:cNvSpPr/>
          <p:nvPr/>
        </p:nvSpPr>
        <p:spPr>
          <a:xfrm>
            <a:off x="8038148" y="4467582"/>
            <a:ext cx="4561880" cy="444341"/>
          </a:xfrm>
          <a:prstGeom prst="rect">
            <a:avLst/>
          </a:prstGeom>
          <a:noFill/>
          <a:ln/>
        </p:spPr>
        <p:txBody>
          <a:bodyPr wrap="none" rtlCol="0" anchor="t"/>
          <a:lstStyle/>
          <a:p>
            <a:pPr marL="342900" indent="-342900" algn="l">
              <a:lnSpc>
                <a:spcPts val="3499"/>
              </a:lnSpc>
              <a:buSzPct val="100000"/>
              <a:buChar char="•"/>
            </a:pPr>
            <a:r>
              <a:rPr lang="en-US" sz="2800" dirty="0">
                <a:solidFill>
                  <a:srgbClr val="000000"/>
                </a:solidFill>
                <a:latin typeface="Book Antiqua" panose="02040602050305030304" pitchFamily="18" charset="0"/>
                <a:ea typeface="Gelasio" pitchFamily="34" charset="-122"/>
                <a:cs typeface="Gelasio" pitchFamily="34" charset="-120"/>
              </a:rPr>
              <a:t>Tuition fees up to date</a:t>
            </a:r>
            <a:endParaRPr lang="en-US" sz="2800" dirty="0">
              <a:latin typeface="Book Antiqua" panose="02040602050305030304" pitchFamily="18" charset="0"/>
            </a:endParaRPr>
          </a:p>
        </p:txBody>
      </p:sp>
      <p:sp>
        <p:nvSpPr>
          <p:cNvPr id="13" name="Text 11"/>
          <p:cNvSpPr/>
          <p:nvPr/>
        </p:nvSpPr>
        <p:spPr>
          <a:xfrm>
            <a:off x="8038148" y="5000744"/>
            <a:ext cx="4561880" cy="444341"/>
          </a:xfrm>
          <a:prstGeom prst="rect">
            <a:avLst/>
          </a:prstGeom>
          <a:noFill/>
          <a:ln/>
        </p:spPr>
        <p:txBody>
          <a:bodyPr wrap="none" rtlCol="0" anchor="t"/>
          <a:lstStyle/>
          <a:p>
            <a:pPr marL="342900" indent="-342900" algn="l">
              <a:lnSpc>
                <a:spcPts val="3499"/>
              </a:lnSpc>
              <a:buSzPct val="100000"/>
              <a:buChar char="•"/>
            </a:pPr>
            <a:r>
              <a:rPr lang="en-US" sz="2800" dirty="0">
                <a:solidFill>
                  <a:srgbClr val="000000"/>
                </a:solidFill>
                <a:latin typeface="Book Antiqua" panose="02040602050305030304" pitchFamily="18" charset="0"/>
                <a:ea typeface="Gelasio" pitchFamily="34" charset="-122"/>
                <a:cs typeface="Gelasio" pitchFamily="34" charset="-120"/>
              </a:rPr>
              <a:t>Nationality</a:t>
            </a:r>
            <a:endParaRPr lang="en-US" sz="2187" dirty="0">
              <a:latin typeface="Book Antiqua" panose="02040602050305030304" pitchFamily="18" charset="0"/>
            </a:endParaRPr>
          </a:p>
        </p:txBody>
      </p:sp>
      <p:sp>
        <p:nvSpPr>
          <p:cNvPr id="14" name="Text 12"/>
          <p:cNvSpPr/>
          <p:nvPr/>
        </p:nvSpPr>
        <p:spPr>
          <a:xfrm>
            <a:off x="8038148" y="5533906"/>
            <a:ext cx="4561880" cy="444341"/>
          </a:xfrm>
          <a:prstGeom prst="rect">
            <a:avLst/>
          </a:prstGeom>
          <a:noFill/>
          <a:ln/>
        </p:spPr>
        <p:txBody>
          <a:bodyPr wrap="none" rtlCol="0" anchor="t"/>
          <a:lstStyle/>
          <a:p>
            <a:pPr marL="342900" indent="-342900" algn="l">
              <a:lnSpc>
                <a:spcPts val="3499"/>
              </a:lnSpc>
              <a:buSzPct val="100000"/>
              <a:buChar char="•"/>
            </a:pPr>
            <a:r>
              <a:rPr lang="en-US" sz="2800" dirty="0">
                <a:solidFill>
                  <a:srgbClr val="000000"/>
                </a:solidFill>
                <a:latin typeface="Book Antiqua" panose="02040602050305030304" pitchFamily="18" charset="0"/>
                <a:ea typeface="Gelasio" pitchFamily="34" charset="-122"/>
                <a:cs typeface="Gelasio" pitchFamily="34" charset="-120"/>
              </a:rPr>
              <a:t>Course, etc.</a:t>
            </a:r>
            <a:endParaRPr lang="en-US" sz="2800" dirty="0">
              <a:latin typeface="Book Antiqua" panose="02040602050305030304" pitchFamily="18" charset="0"/>
            </a:endParaRPr>
          </a:p>
        </p:txBody>
      </p:sp>
      <p:pic>
        <p:nvPicPr>
          <p:cNvPr id="15" name="Image 0" descr="preencoded.png">
            <a:hlinkClick r:id="rId3"/>
          </p:cNvPr>
          <p:cNvPicPr>
            <a:picLocks noChangeAspect="1"/>
          </p:cNvPicPr>
          <p:nvPr/>
        </p:nvPicPr>
        <p:blipFill>
          <a:blip r:embed="rId4"/>
          <a:stretch>
            <a:fillRect/>
          </a:stretch>
        </p:blipFill>
        <p:spPr>
          <a:xfrm>
            <a:off x="14905343" y="722376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txBody>
          <a:bodyPr/>
          <a:lstStyle/>
          <a:p>
            <a:endParaRPr lang="en-IN" dirty="0"/>
          </a:p>
        </p:txBody>
      </p:sp>
      <p:sp>
        <p:nvSpPr>
          <p:cNvPr id="4" name="Text 2"/>
          <p:cNvSpPr/>
          <p:nvPr/>
        </p:nvSpPr>
        <p:spPr>
          <a:xfrm>
            <a:off x="4537710" y="1407200"/>
            <a:ext cx="5554980" cy="694373"/>
          </a:xfrm>
          <a:prstGeom prst="rect">
            <a:avLst/>
          </a:prstGeom>
          <a:noFill/>
          <a:ln/>
        </p:spPr>
        <p:txBody>
          <a:bodyPr wrap="none" rtlCol="0" anchor="t"/>
          <a:lstStyle/>
          <a:p>
            <a:pPr marL="0" indent="0" algn="ctr">
              <a:lnSpc>
                <a:spcPts val="5468"/>
              </a:lnSpc>
              <a:buNone/>
            </a:pPr>
            <a:endParaRPr lang="en-US" sz="4374" dirty="0">
              <a:latin typeface="Book Antiqua" panose="02040602050305030304" pitchFamily="18" charset="0"/>
            </a:endParaRPr>
          </a:p>
        </p:txBody>
      </p:sp>
      <p:sp>
        <p:nvSpPr>
          <p:cNvPr id="5" name="Text 3"/>
          <p:cNvSpPr/>
          <p:nvPr/>
        </p:nvSpPr>
        <p:spPr>
          <a:xfrm>
            <a:off x="2037993" y="2545913"/>
            <a:ext cx="10554414" cy="888682"/>
          </a:xfrm>
          <a:prstGeom prst="rect">
            <a:avLst/>
          </a:prstGeom>
          <a:noFill/>
          <a:ln/>
        </p:spPr>
        <p:txBody>
          <a:bodyPr wrap="square" rtlCol="0" anchor="t"/>
          <a:lstStyle/>
          <a:p>
            <a:pPr marL="0" indent="0" algn="l">
              <a:lnSpc>
                <a:spcPts val="3499"/>
              </a:lnSpc>
              <a:buNone/>
            </a:pPr>
            <a:endParaRPr lang="en-US" sz="2800" dirty="0">
              <a:latin typeface="Book Antiqua" panose="02040602050305030304" pitchFamily="18" charset="0"/>
            </a:endParaRPr>
          </a:p>
        </p:txBody>
      </p:sp>
      <p:sp>
        <p:nvSpPr>
          <p:cNvPr id="6" name="Text 4"/>
          <p:cNvSpPr/>
          <p:nvPr/>
        </p:nvSpPr>
        <p:spPr>
          <a:xfrm>
            <a:off x="2482334" y="3934420"/>
            <a:ext cx="4561880" cy="444341"/>
          </a:xfrm>
          <a:prstGeom prst="rect">
            <a:avLst/>
          </a:prstGeom>
          <a:noFill/>
          <a:ln/>
        </p:spPr>
        <p:txBody>
          <a:bodyPr wrap="none" rtlCol="0" anchor="t"/>
          <a:lstStyle/>
          <a:p>
            <a:pPr marL="342900" indent="-342900" algn="l">
              <a:lnSpc>
                <a:spcPts val="3499"/>
              </a:lnSpc>
              <a:buSzPct val="100000"/>
              <a:buChar char="•"/>
            </a:pPr>
            <a:endParaRPr lang="en-US" sz="2800" dirty="0">
              <a:latin typeface="Book Antiqua" panose="02040602050305030304" pitchFamily="18" charset="0"/>
            </a:endParaRPr>
          </a:p>
        </p:txBody>
      </p:sp>
      <p:sp>
        <p:nvSpPr>
          <p:cNvPr id="7" name="Text 5"/>
          <p:cNvSpPr/>
          <p:nvPr/>
        </p:nvSpPr>
        <p:spPr>
          <a:xfrm>
            <a:off x="2482334" y="4467582"/>
            <a:ext cx="4561880" cy="444341"/>
          </a:xfrm>
          <a:prstGeom prst="rect">
            <a:avLst/>
          </a:prstGeom>
          <a:noFill/>
          <a:ln/>
        </p:spPr>
        <p:txBody>
          <a:bodyPr wrap="none" rtlCol="0" anchor="t"/>
          <a:lstStyle/>
          <a:p>
            <a:pPr algn="l">
              <a:lnSpc>
                <a:spcPts val="3499"/>
              </a:lnSpc>
              <a:buSzPct val="100000"/>
            </a:pPr>
            <a:endParaRPr lang="en-US" sz="2187" dirty="0">
              <a:latin typeface="Book Antiqua" panose="02040602050305030304" pitchFamily="18" charset="0"/>
            </a:endParaRPr>
          </a:p>
        </p:txBody>
      </p:sp>
      <p:sp>
        <p:nvSpPr>
          <p:cNvPr id="8" name="Text 6"/>
          <p:cNvSpPr/>
          <p:nvPr/>
        </p:nvSpPr>
        <p:spPr>
          <a:xfrm>
            <a:off x="2482334" y="5000744"/>
            <a:ext cx="4561880" cy="444341"/>
          </a:xfrm>
          <a:prstGeom prst="rect">
            <a:avLst/>
          </a:prstGeom>
          <a:noFill/>
          <a:ln/>
        </p:spPr>
        <p:txBody>
          <a:bodyPr wrap="none" rtlCol="0" anchor="t"/>
          <a:lstStyle/>
          <a:p>
            <a:pPr marL="342900" indent="-342900" algn="l">
              <a:lnSpc>
                <a:spcPts val="3499"/>
              </a:lnSpc>
              <a:buSzPct val="100000"/>
              <a:buChar char="•"/>
            </a:pPr>
            <a:endParaRPr lang="en-US" sz="2800" dirty="0">
              <a:latin typeface="Book Antiqua" panose="02040602050305030304" pitchFamily="18" charset="0"/>
            </a:endParaRPr>
          </a:p>
        </p:txBody>
      </p:sp>
      <p:sp>
        <p:nvSpPr>
          <p:cNvPr id="9" name="Text 7"/>
          <p:cNvSpPr/>
          <p:nvPr/>
        </p:nvSpPr>
        <p:spPr>
          <a:xfrm>
            <a:off x="2482334" y="5533906"/>
            <a:ext cx="4561880" cy="444341"/>
          </a:xfrm>
          <a:prstGeom prst="rect">
            <a:avLst/>
          </a:prstGeom>
          <a:noFill/>
          <a:ln/>
        </p:spPr>
        <p:txBody>
          <a:bodyPr wrap="none" rtlCol="0" anchor="t"/>
          <a:lstStyle/>
          <a:p>
            <a:pPr algn="l">
              <a:lnSpc>
                <a:spcPts val="3499"/>
              </a:lnSpc>
              <a:buSzPct val="100000"/>
            </a:pPr>
            <a:endParaRPr lang="en-US" sz="2800" dirty="0">
              <a:latin typeface="Book Antiqua" panose="02040602050305030304" pitchFamily="18" charset="0"/>
            </a:endParaRPr>
          </a:p>
        </p:txBody>
      </p:sp>
      <p:sp>
        <p:nvSpPr>
          <p:cNvPr id="10" name="Text 8"/>
          <p:cNvSpPr/>
          <p:nvPr/>
        </p:nvSpPr>
        <p:spPr>
          <a:xfrm>
            <a:off x="2037993" y="6178153"/>
            <a:ext cx="5006221" cy="444341"/>
          </a:xfrm>
          <a:prstGeom prst="rect">
            <a:avLst/>
          </a:prstGeom>
          <a:noFill/>
          <a:ln/>
        </p:spPr>
        <p:txBody>
          <a:bodyPr wrap="none" rtlCol="0" anchor="t"/>
          <a:lstStyle/>
          <a:p>
            <a:pPr marL="0" indent="0">
              <a:lnSpc>
                <a:spcPts val="3499"/>
              </a:lnSpc>
              <a:buNone/>
            </a:pPr>
            <a:endParaRPr lang="en-US" sz="2187" dirty="0">
              <a:latin typeface="Book Antiqua" panose="02040602050305030304" pitchFamily="18" charset="0"/>
            </a:endParaRPr>
          </a:p>
        </p:txBody>
      </p:sp>
      <p:sp>
        <p:nvSpPr>
          <p:cNvPr id="11" name="Text 9"/>
          <p:cNvSpPr/>
          <p:nvPr/>
        </p:nvSpPr>
        <p:spPr>
          <a:xfrm>
            <a:off x="8038148" y="3934420"/>
            <a:ext cx="4561880" cy="444341"/>
          </a:xfrm>
          <a:prstGeom prst="rect">
            <a:avLst/>
          </a:prstGeom>
          <a:noFill/>
          <a:ln/>
        </p:spPr>
        <p:txBody>
          <a:bodyPr wrap="none" rtlCol="0" anchor="t"/>
          <a:lstStyle/>
          <a:p>
            <a:pPr marL="342900" indent="-342900" algn="l">
              <a:lnSpc>
                <a:spcPts val="3499"/>
              </a:lnSpc>
              <a:buSzPct val="100000"/>
              <a:buChar char="•"/>
            </a:pPr>
            <a:endParaRPr lang="en-US" sz="2800" dirty="0">
              <a:latin typeface="Book Antiqua" panose="02040602050305030304" pitchFamily="18" charset="0"/>
            </a:endParaRPr>
          </a:p>
        </p:txBody>
      </p:sp>
      <p:sp>
        <p:nvSpPr>
          <p:cNvPr id="12" name="Text 10"/>
          <p:cNvSpPr/>
          <p:nvPr/>
        </p:nvSpPr>
        <p:spPr>
          <a:xfrm>
            <a:off x="8038148" y="4467582"/>
            <a:ext cx="4561880" cy="444341"/>
          </a:xfrm>
          <a:prstGeom prst="rect">
            <a:avLst/>
          </a:prstGeom>
          <a:noFill/>
          <a:ln/>
        </p:spPr>
        <p:txBody>
          <a:bodyPr wrap="none" rtlCol="0" anchor="t"/>
          <a:lstStyle/>
          <a:p>
            <a:pPr marL="342900" indent="-342900" algn="l">
              <a:lnSpc>
                <a:spcPts val="3499"/>
              </a:lnSpc>
              <a:buSzPct val="100000"/>
              <a:buChar char="•"/>
            </a:pPr>
            <a:endParaRPr lang="en-US" sz="2800" dirty="0">
              <a:latin typeface="Book Antiqua" panose="02040602050305030304" pitchFamily="18" charset="0"/>
            </a:endParaRPr>
          </a:p>
        </p:txBody>
      </p:sp>
      <p:sp>
        <p:nvSpPr>
          <p:cNvPr id="13" name="Text 11"/>
          <p:cNvSpPr/>
          <p:nvPr/>
        </p:nvSpPr>
        <p:spPr>
          <a:xfrm>
            <a:off x="8038148" y="5000744"/>
            <a:ext cx="4561880" cy="444341"/>
          </a:xfrm>
          <a:prstGeom prst="rect">
            <a:avLst/>
          </a:prstGeom>
          <a:noFill/>
          <a:ln/>
        </p:spPr>
        <p:txBody>
          <a:bodyPr wrap="none" rtlCol="0" anchor="t"/>
          <a:lstStyle/>
          <a:p>
            <a:pPr marL="342900" indent="-342900" algn="l">
              <a:lnSpc>
                <a:spcPts val="3499"/>
              </a:lnSpc>
              <a:buSzPct val="100000"/>
              <a:buChar char="•"/>
            </a:pPr>
            <a:endParaRPr lang="en-US" sz="2187" dirty="0">
              <a:latin typeface="Book Antiqua" panose="02040602050305030304" pitchFamily="18" charset="0"/>
            </a:endParaRPr>
          </a:p>
        </p:txBody>
      </p:sp>
      <p:sp>
        <p:nvSpPr>
          <p:cNvPr id="14" name="Text 12"/>
          <p:cNvSpPr/>
          <p:nvPr/>
        </p:nvSpPr>
        <p:spPr>
          <a:xfrm>
            <a:off x="8038148" y="5533906"/>
            <a:ext cx="4561880" cy="444341"/>
          </a:xfrm>
          <a:prstGeom prst="rect">
            <a:avLst/>
          </a:prstGeom>
          <a:noFill/>
          <a:ln/>
        </p:spPr>
        <p:txBody>
          <a:bodyPr wrap="none" rtlCol="0" anchor="t"/>
          <a:lstStyle/>
          <a:p>
            <a:pPr algn="l">
              <a:lnSpc>
                <a:spcPts val="3499"/>
              </a:lnSpc>
              <a:buSzPct val="100000"/>
            </a:pPr>
            <a:endParaRPr lang="en-US" sz="2800" dirty="0">
              <a:latin typeface="Book Antiqua" panose="02040602050305030304" pitchFamily="18" charset="0"/>
            </a:endParaRPr>
          </a:p>
        </p:txBody>
      </p:sp>
      <p:pic>
        <p:nvPicPr>
          <p:cNvPr id="15" name="Image 0" descr="preencoded.png">
            <a:hlinkClick r:id="rId3"/>
          </p:cNvPr>
          <p:cNvPicPr>
            <a:picLocks noChangeAspect="1"/>
          </p:cNvPicPr>
          <p:nvPr/>
        </p:nvPicPr>
        <p:blipFill>
          <a:blip r:embed="rId4"/>
          <a:stretch>
            <a:fillRect/>
          </a:stretch>
        </p:blipFill>
        <p:spPr>
          <a:xfrm>
            <a:off x="14905343" y="7223760"/>
            <a:ext cx="2296807" cy="548640"/>
          </a:xfrm>
          <a:prstGeom prst="rect">
            <a:avLst/>
          </a:prstGeom>
        </p:spPr>
      </p:pic>
      <p:pic>
        <p:nvPicPr>
          <p:cNvPr id="17" name="Picture 16">
            <a:extLst>
              <a:ext uri="{FF2B5EF4-FFF2-40B4-BE49-F238E27FC236}">
                <a16:creationId xmlns:a16="http://schemas.microsoft.com/office/drawing/2014/main" id="{A5C0A0CC-C71A-FCEF-E087-074D198982E0}"/>
              </a:ext>
            </a:extLst>
          </p:cNvPr>
          <p:cNvPicPr>
            <a:picLocks noChangeAspect="1"/>
          </p:cNvPicPr>
          <p:nvPr/>
        </p:nvPicPr>
        <p:blipFill>
          <a:blip r:embed="rId5"/>
          <a:stretch>
            <a:fillRect/>
          </a:stretch>
        </p:blipFill>
        <p:spPr>
          <a:xfrm>
            <a:off x="1666663" y="2016951"/>
            <a:ext cx="11319934" cy="53456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TextBox 17">
            <a:extLst>
              <a:ext uri="{FF2B5EF4-FFF2-40B4-BE49-F238E27FC236}">
                <a16:creationId xmlns:a16="http://schemas.microsoft.com/office/drawing/2014/main" id="{1CE9AED8-4B26-EA70-9F76-BC18A7AE9DCF}"/>
              </a:ext>
            </a:extLst>
          </p:cNvPr>
          <p:cNvSpPr txBox="1"/>
          <p:nvPr/>
        </p:nvSpPr>
        <p:spPr>
          <a:xfrm>
            <a:off x="5783580" y="625168"/>
            <a:ext cx="2303836" cy="830997"/>
          </a:xfrm>
          <a:prstGeom prst="rect">
            <a:avLst/>
          </a:prstGeom>
          <a:noFill/>
        </p:spPr>
        <p:txBody>
          <a:bodyPr wrap="none" rtlCol="0">
            <a:spAutoFit/>
          </a:bodyPr>
          <a:lstStyle/>
          <a:p>
            <a:r>
              <a:rPr lang="en-IN" sz="4800" b="1" dirty="0">
                <a:latin typeface="Book Antiqua" panose="02040602050305030304" pitchFamily="18" charset="0"/>
              </a:rPr>
              <a:t>Dataset</a:t>
            </a:r>
            <a:endParaRPr lang="en-IN" b="1" dirty="0">
              <a:latin typeface="Book Antiqua" panose="02040602050305030304" pitchFamily="18" charset="0"/>
            </a:endParaRPr>
          </a:p>
        </p:txBody>
      </p:sp>
    </p:spTree>
    <p:extLst>
      <p:ext uri="{BB962C8B-B14F-4D97-AF65-F5344CB8AC3E}">
        <p14:creationId xmlns:p14="http://schemas.microsoft.com/office/powerpoint/2010/main" val="1874398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txBody>
          <a:bodyPr/>
          <a:lstStyle/>
          <a:p>
            <a:endParaRPr lang="en-IN" dirty="0"/>
          </a:p>
        </p:txBody>
      </p:sp>
      <p:sp>
        <p:nvSpPr>
          <p:cNvPr id="4" name="Text 2"/>
          <p:cNvSpPr/>
          <p:nvPr/>
        </p:nvSpPr>
        <p:spPr>
          <a:xfrm>
            <a:off x="4545449" y="611029"/>
            <a:ext cx="5539502" cy="692467"/>
          </a:xfrm>
          <a:prstGeom prst="rect">
            <a:avLst/>
          </a:prstGeom>
          <a:noFill/>
          <a:ln/>
        </p:spPr>
        <p:txBody>
          <a:bodyPr wrap="none" rtlCol="0" anchor="t"/>
          <a:lstStyle/>
          <a:p>
            <a:pPr marL="0" indent="0" algn="ctr">
              <a:lnSpc>
                <a:spcPts val="5452"/>
              </a:lnSpc>
              <a:buNone/>
            </a:pPr>
            <a:r>
              <a:rPr lang="en-US" sz="4362" b="1" dirty="0">
                <a:solidFill>
                  <a:srgbClr val="484237"/>
                </a:solidFill>
                <a:latin typeface="Book Antiqua" panose="02040602050305030304" pitchFamily="18" charset="0"/>
                <a:ea typeface="Gelasio" pitchFamily="34" charset="-122"/>
                <a:cs typeface="Gelasio" pitchFamily="34" charset="-120"/>
              </a:rPr>
              <a:t>Methology </a:t>
            </a:r>
            <a:endParaRPr lang="en-US" sz="4362" dirty="0">
              <a:latin typeface="Book Antiqua" panose="02040602050305030304" pitchFamily="18" charset="0"/>
            </a:endParaRPr>
          </a:p>
        </p:txBody>
      </p:sp>
      <p:sp>
        <p:nvSpPr>
          <p:cNvPr id="5" name="Shape 3"/>
          <p:cNvSpPr/>
          <p:nvPr/>
        </p:nvSpPr>
        <p:spPr>
          <a:xfrm>
            <a:off x="7293054" y="1746647"/>
            <a:ext cx="44291" cy="5871924"/>
          </a:xfrm>
          <a:prstGeom prst="rect">
            <a:avLst/>
          </a:prstGeom>
          <a:solidFill>
            <a:srgbClr val="D2CCC5"/>
          </a:solidFill>
          <a:ln/>
        </p:spPr>
      </p:sp>
      <p:sp>
        <p:nvSpPr>
          <p:cNvPr id="6" name="Shape 4"/>
          <p:cNvSpPr/>
          <p:nvPr/>
        </p:nvSpPr>
        <p:spPr>
          <a:xfrm>
            <a:off x="6290489" y="2146697"/>
            <a:ext cx="775454" cy="44291"/>
          </a:xfrm>
          <a:prstGeom prst="rect">
            <a:avLst/>
          </a:prstGeom>
          <a:solidFill>
            <a:srgbClr val="AE9619"/>
          </a:solidFill>
          <a:ln/>
        </p:spPr>
      </p:sp>
      <p:sp>
        <p:nvSpPr>
          <p:cNvPr id="7" name="Shape 5"/>
          <p:cNvSpPr/>
          <p:nvPr/>
        </p:nvSpPr>
        <p:spPr>
          <a:xfrm>
            <a:off x="7065943" y="1919645"/>
            <a:ext cx="498515" cy="498515"/>
          </a:xfrm>
          <a:prstGeom prst="roundRect">
            <a:avLst>
              <a:gd name="adj" fmla="val 26669"/>
            </a:avLst>
          </a:prstGeom>
          <a:solidFill>
            <a:srgbClr val="957D00"/>
          </a:solidFill>
          <a:ln/>
        </p:spPr>
      </p:sp>
      <p:sp>
        <p:nvSpPr>
          <p:cNvPr id="8" name="Text 6"/>
          <p:cNvSpPr/>
          <p:nvPr/>
        </p:nvSpPr>
        <p:spPr>
          <a:xfrm>
            <a:off x="7236797" y="1961078"/>
            <a:ext cx="156805" cy="415528"/>
          </a:xfrm>
          <a:prstGeom prst="rect">
            <a:avLst/>
          </a:prstGeom>
          <a:noFill/>
          <a:ln/>
        </p:spPr>
        <p:txBody>
          <a:bodyPr wrap="none" rtlCol="0" anchor="t"/>
          <a:lstStyle/>
          <a:p>
            <a:pPr marL="0" indent="0" algn="ctr">
              <a:lnSpc>
                <a:spcPts val="3271"/>
              </a:lnSpc>
              <a:buNone/>
            </a:pPr>
            <a:r>
              <a:rPr lang="en-US" sz="2617" b="1" dirty="0">
                <a:solidFill>
                  <a:srgbClr val="FFFFFF"/>
                </a:solidFill>
                <a:latin typeface="Gelasio" pitchFamily="34" charset="0"/>
                <a:ea typeface="Gelasio" pitchFamily="34" charset="-122"/>
                <a:cs typeface="Gelasio" pitchFamily="34" charset="-120"/>
              </a:rPr>
              <a:t>1</a:t>
            </a:r>
            <a:endParaRPr lang="en-US" sz="2617" dirty="0"/>
          </a:p>
        </p:txBody>
      </p:sp>
      <p:sp>
        <p:nvSpPr>
          <p:cNvPr id="9" name="Text 7"/>
          <p:cNvSpPr/>
          <p:nvPr/>
        </p:nvSpPr>
        <p:spPr>
          <a:xfrm>
            <a:off x="3326844" y="1968222"/>
            <a:ext cx="2769751" cy="346115"/>
          </a:xfrm>
          <a:prstGeom prst="rect">
            <a:avLst/>
          </a:prstGeom>
          <a:noFill/>
          <a:ln/>
        </p:spPr>
        <p:txBody>
          <a:bodyPr wrap="none" rtlCol="0" anchor="t"/>
          <a:lstStyle/>
          <a:p>
            <a:pPr marL="0" indent="0" algn="r">
              <a:lnSpc>
                <a:spcPts val="2726"/>
              </a:lnSpc>
              <a:buNone/>
            </a:pPr>
            <a:r>
              <a:rPr lang="en-US" sz="2800" b="1" dirty="0">
                <a:solidFill>
                  <a:srgbClr val="484237"/>
                </a:solidFill>
                <a:latin typeface="Book Antiqua" panose="02040602050305030304" pitchFamily="18" charset="0"/>
                <a:ea typeface="Gelasio" pitchFamily="34" charset="-122"/>
                <a:cs typeface="Gelasio" pitchFamily="34" charset="-120"/>
              </a:rPr>
              <a:t>Data Collection</a:t>
            </a:r>
            <a:endParaRPr lang="en-US" sz="2800" dirty="0">
              <a:latin typeface="Book Antiqua" panose="02040602050305030304" pitchFamily="18" charset="0"/>
            </a:endParaRPr>
          </a:p>
        </p:txBody>
      </p:sp>
      <p:sp>
        <p:nvSpPr>
          <p:cNvPr id="10" name="Shape 8"/>
          <p:cNvSpPr/>
          <p:nvPr/>
        </p:nvSpPr>
        <p:spPr>
          <a:xfrm>
            <a:off x="7564457" y="3254573"/>
            <a:ext cx="775454" cy="44291"/>
          </a:xfrm>
          <a:prstGeom prst="rect">
            <a:avLst/>
          </a:prstGeom>
          <a:solidFill>
            <a:srgbClr val="AE9619"/>
          </a:solidFill>
          <a:ln/>
        </p:spPr>
      </p:sp>
      <p:sp>
        <p:nvSpPr>
          <p:cNvPr id="11" name="Shape 9"/>
          <p:cNvSpPr/>
          <p:nvPr/>
        </p:nvSpPr>
        <p:spPr>
          <a:xfrm>
            <a:off x="7065943" y="3027521"/>
            <a:ext cx="498515" cy="498515"/>
          </a:xfrm>
          <a:prstGeom prst="roundRect">
            <a:avLst>
              <a:gd name="adj" fmla="val 26669"/>
            </a:avLst>
          </a:prstGeom>
          <a:solidFill>
            <a:srgbClr val="957D00"/>
          </a:solidFill>
          <a:ln/>
        </p:spPr>
      </p:sp>
      <p:sp>
        <p:nvSpPr>
          <p:cNvPr id="12" name="Text 10"/>
          <p:cNvSpPr/>
          <p:nvPr/>
        </p:nvSpPr>
        <p:spPr>
          <a:xfrm>
            <a:off x="7214414" y="3068955"/>
            <a:ext cx="201454" cy="415528"/>
          </a:xfrm>
          <a:prstGeom prst="rect">
            <a:avLst/>
          </a:prstGeom>
          <a:noFill/>
          <a:ln/>
        </p:spPr>
        <p:txBody>
          <a:bodyPr wrap="none" rtlCol="0" anchor="t"/>
          <a:lstStyle/>
          <a:p>
            <a:pPr marL="0" indent="0" algn="ctr">
              <a:lnSpc>
                <a:spcPts val="3271"/>
              </a:lnSpc>
              <a:buNone/>
            </a:pPr>
            <a:r>
              <a:rPr lang="en-US" sz="2617" b="1" dirty="0">
                <a:solidFill>
                  <a:srgbClr val="FFFFFF"/>
                </a:solidFill>
                <a:latin typeface="Gelasio" pitchFamily="34" charset="0"/>
                <a:ea typeface="Gelasio" pitchFamily="34" charset="-122"/>
                <a:cs typeface="Gelasio" pitchFamily="34" charset="-120"/>
              </a:rPr>
              <a:t>2</a:t>
            </a:r>
            <a:endParaRPr lang="en-US" sz="2617" dirty="0"/>
          </a:p>
        </p:txBody>
      </p:sp>
      <p:sp>
        <p:nvSpPr>
          <p:cNvPr id="13" name="Text 11"/>
          <p:cNvSpPr/>
          <p:nvPr/>
        </p:nvSpPr>
        <p:spPr>
          <a:xfrm>
            <a:off x="8533805" y="3076099"/>
            <a:ext cx="2769751" cy="346115"/>
          </a:xfrm>
          <a:prstGeom prst="rect">
            <a:avLst/>
          </a:prstGeom>
          <a:noFill/>
          <a:ln/>
        </p:spPr>
        <p:txBody>
          <a:bodyPr wrap="none" rtlCol="0" anchor="t"/>
          <a:lstStyle/>
          <a:p>
            <a:pPr marL="0" indent="0" algn="l">
              <a:lnSpc>
                <a:spcPts val="2726"/>
              </a:lnSpc>
              <a:buNone/>
            </a:pPr>
            <a:r>
              <a:rPr lang="en-US" sz="2800" b="1" dirty="0">
                <a:solidFill>
                  <a:srgbClr val="484237"/>
                </a:solidFill>
                <a:latin typeface="Book Antiqua" panose="02040602050305030304" pitchFamily="18" charset="0"/>
                <a:ea typeface="Gelasio" pitchFamily="34" charset="-122"/>
                <a:cs typeface="Gelasio" pitchFamily="34" charset="-120"/>
              </a:rPr>
              <a:t>Feature Selection</a:t>
            </a:r>
            <a:endParaRPr lang="en-US" sz="2800" dirty="0">
              <a:latin typeface="Book Antiqua" panose="02040602050305030304" pitchFamily="18" charset="0"/>
            </a:endParaRPr>
          </a:p>
        </p:txBody>
      </p:sp>
      <p:sp>
        <p:nvSpPr>
          <p:cNvPr id="14" name="Shape 12"/>
          <p:cNvSpPr/>
          <p:nvPr/>
        </p:nvSpPr>
        <p:spPr>
          <a:xfrm>
            <a:off x="6290489" y="4251603"/>
            <a:ext cx="775454" cy="44291"/>
          </a:xfrm>
          <a:prstGeom prst="rect">
            <a:avLst/>
          </a:prstGeom>
          <a:solidFill>
            <a:srgbClr val="AE9619"/>
          </a:solidFill>
          <a:ln/>
        </p:spPr>
      </p:sp>
      <p:sp>
        <p:nvSpPr>
          <p:cNvPr id="15" name="Shape 13"/>
          <p:cNvSpPr/>
          <p:nvPr/>
        </p:nvSpPr>
        <p:spPr>
          <a:xfrm>
            <a:off x="7065943" y="4024551"/>
            <a:ext cx="498515" cy="498515"/>
          </a:xfrm>
          <a:prstGeom prst="roundRect">
            <a:avLst>
              <a:gd name="adj" fmla="val 26669"/>
            </a:avLst>
          </a:prstGeom>
          <a:solidFill>
            <a:srgbClr val="957D00"/>
          </a:solidFill>
          <a:ln/>
        </p:spPr>
      </p:sp>
      <p:sp>
        <p:nvSpPr>
          <p:cNvPr id="16" name="Text 14"/>
          <p:cNvSpPr/>
          <p:nvPr/>
        </p:nvSpPr>
        <p:spPr>
          <a:xfrm>
            <a:off x="7215009" y="4065984"/>
            <a:ext cx="200263" cy="415528"/>
          </a:xfrm>
          <a:prstGeom prst="rect">
            <a:avLst/>
          </a:prstGeom>
          <a:noFill/>
          <a:ln/>
        </p:spPr>
        <p:txBody>
          <a:bodyPr wrap="none" rtlCol="0" anchor="t"/>
          <a:lstStyle/>
          <a:p>
            <a:pPr marL="0" indent="0" algn="ctr">
              <a:lnSpc>
                <a:spcPts val="3271"/>
              </a:lnSpc>
              <a:buNone/>
            </a:pPr>
            <a:r>
              <a:rPr lang="en-US" sz="2617" b="1" dirty="0">
                <a:solidFill>
                  <a:srgbClr val="FFFFFF"/>
                </a:solidFill>
                <a:latin typeface="Gelasio" pitchFamily="34" charset="0"/>
                <a:ea typeface="Gelasio" pitchFamily="34" charset="-122"/>
                <a:cs typeface="Gelasio" pitchFamily="34" charset="-120"/>
              </a:rPr>
              <a:t>3</a:t>
            </a:r>
            <a:endParaRPr lang="en-US" sz="2617" dirty="0"/>
          </a:p>
        </p:txBody>
      </p:sp>
      <p:sp>
        <p:nvSpPr>
          <p:cNvPr id="17" name="Text 15"/>
          <p:cNvSpPr/>
          <p:nvPr/>
        </p:nvSpPr>
        <p:spPr>
          <a:xfrm>
            <a:off x="3326844" y="4073128"/>
            <a:ext cx="2769751" cy="346115"/>
          </a:xfrm>
          <a:prstGeom prst="rect">
            <a:avLst/>
          </a:prstGeom>
          <a:noFill/>
          <a:ln/>
        </p:spPr>
        <p:txBody>
          <a:bodyPr wrap="none" rtlCol="0" anchor="t"/>
          <a:lstStyle/>
          <a:p>
            <a:pPr marL="0" indent="0" algn="r">
              <a:lnSpc>
                <a:spcPts val="2726"/>
              </a:lnSpc>
              <a:buNone/>
            </a:pPr>
            <a:r>
              <a:rPr lang="en-US" sz="2800" b="1" dirty="0">
                <a:solidFill>
                  <a:srgbClr val="484237"/>
                </a:solidFill>
                <a:latin typeface="Book Antiqua" panose="02040602050305030304" pitchFamily="18" charset="0"/>
                <a:ea typeface="Gelasio" pitchFamily="34" charset="-122"/>
                <a:cs typeface="Gelasio" pitchFamily="34" charset="-120"/>
              </a:rPr>
              <a:t>Data Preprocessing</a:t>
            </a:r>
            <a:endParaRPr lang="en-US" sz="2800" dirty="0">
              <a:latin typeface="Book Antiqua" panose="02040602050305030304" pitchFamily="18" charset="0"/>
            </a:endParaRPr>
          </a:p>
        </p:txBody>
      </p:sp>
      <p:sp>
        <p:nvSpPr>
          <p:cNvPr id="18" name="Shape 16"/>
          <p:cNvSpPr/>
          <p:nvPr/>
        </p:nvSpPr>
        <p:spPr>
          <a:xfrm>
            <a:off x="7564457" y="5248751"/>
            <a:ext cx="775454" cy="44291"/>
          </a:xfrm>
          <a:prstGeom prst="rect">
            <a:avLst/>
          </a:prstGeom>
          <a:solidFill>
            <a:srgbClr val="AE9619"/>
          </a:solidFill>
          <a:ln/>
        </p:spPr>
      </p:sp>
      <p:sp>
        <p:nvSpPr>
          <p:cNvPr id="19" name="Shape 17"/>
          <p:cNvSpPr/>
          <p:nvPr/>
        </p:nvSpPr>
        <p:spPr>
          <a:xfrm>
            <a:off x="7065943" y="5021699"/>
            <a:ext cx="498515" cy="498515"/>
          </a:xfrm>
          <a:prstGeom prst="roundRect">
            <a:avLst>
              <a:gd name="adj" fmla="val 26669"/>
            </a:avLst>
          </a:prstGeom>
          <a:solidFill>
            <a:srgbClr val="957D00"/>
          </a:solidFill>
          <a:ln/>
        </p:spPr>
      </p:sp>
      <p:sp>
        <p:nvSpPr>
          <p:cNvPr id="20" name="Text 18"/>
          <p:cNvSpPr/>
          <p:nvPr/>
        </p:nvSpPr>
        <p:spPr>
          <a:xfrm>
            <a:off x="7211556" y="5063133"/>
            <a:ext cx="207288" cy="415528"/>
          </a:xfrm>
          <a:prstGeom prst="rect">
            <a:avLst/>
          </a:prstGeom>
          <a:noFill/>
          <a:ln/>
        </p:spPr>
        <p:txBody>
          <a:bodyPr wrap="none" rtlCol="0" anchor="t"/>
          <a:lstStyle/>
          <a:p>
            <a:pPr marL="0" indent="0" algn="ctr">
              <a:lnSpc>
                <a:spcPts val="3271"/>
              </a:lnSpc>
              <a:buNone/>
            </a:pPr>
            <a:r>
              <a:rPr lang="en-US" sz="2617" b="1" dirty="0">
                <a:solidFill>
                  <a:srgbClr val="FFFFFF"/>
                </a:solidFill>
                <a:latin typeface="Gelasio" pitchFamily="34" charset="0"/>
                <a:ea typeface="Gelasio" pitchFamily="34" charset="-122"/>
                <a:cs typeface="Gelasio" pitchFamily="34" charset="-120"/>
              </a:rPr>
              <a:t>4</a:t>
            </a:r>
            <a:endParaRPr lang="en-US" sz="2617" dirty="0"/>
          </a:p>
        </p:txBody>
      </p:sp>
      <p:sp>
        <p:nvSpPr>
          <p:cNvPr id="21" name="Text 19"/>
          <p:cNvSpPr/>
          <p:nvPr/>
        </p:nvSpPr>
        <p:spPr>
          <a:xfrm>
            <a:off x="8533805" y="5070277"/>
            <a:ext cx="2769751" cy="346115"/>
          </a:xfrm>
          <a:prstGeom prst="rect">
            <a:avLst/>
          </a:prstGeom>
          <a:noFill/>
          <a:ln/>
        </p:spPr>
        <p:txBody>
          <a:bodyPr wrap="none" rtlCol="0" anchor="t"/>
          <a:lstStyle/>
          <a:p>
            <a:pPr marL="0" indent="0" algn="l">
              <a:lnSpc>
                <a:spcPts val="2726"/>
              </a:lnSpc>
              <a:buNone/>
            </a:pPr>
            <a:r>
              <a:rPr lang="en-US" sz="2800" b="1" dirty="0">
                <a:solidFill>
                  <a:srgbClr val="484237"/>
                </a:solidFill>
                <a:latin typeface="Book Antiqua" panose="02040602050305030304" pitchFamily="18" charset="0"/>
                <a:ea typeface="Gelasio" pitchFamily="34" charset="-122"/>
                <a:cs typeface="Gelasio" pitchFamily="34" charset="-120"/>
              </a:rPr>
              <a:t>Model Selection</a:t>
            </a:r>
            <a:endParaRPr lang="en-US" sz="2800" dirty="0">
              <a:latin typeface="Book Antiqua" panose="02040602050305030304" pitchFamily="18" charset="0"/>
            </a:endParaRPr>
          </a:p>
        </p:txBody>
      </p:sp>
      <p:sp>
        <p:nvSpPr>
          <p:cNvPr id="22" name="Shape 20"/>
          <p:cNvSpPr/>
          <p:nvPr/>
        </p:nvSpPr>
        <p:spPr>
          <a:xfrm>
            <a:off x="6290489" y="6245900"/>
            <a:ext cx="775454" cy="44291"/>
          </a:xfrm>
          <a:prstGeom prst="rect">
            <a:avLst/>
          </a:prstGeom>
          <a:solidFill>
            <a:srgbClr val="AE9619"/>
          </a:solidFill>
          <a:ln/>
        </p:spPr>
      </p:sp>
      <p:sp>
        <p:nvSpPr>
          <p:cNvPr id="23" name="Shape 21"/>
          <p:cNvSpPr/>
          <p:nvPr/>
        </p:nvSpPr>
        <p:spPr>
          <a:xfrm>
            <a:off x="7065943" y="6018848"/>
            <a:ext cx="498515" cy="498515"/>
          </a:xfrm>
          <a:prstGeom prst="roundRect">
            <a:avLst>
              <a:gd name="adj" fmla="val 26669"/>
            </a:avLst>
          </a:prstGeom>
          <a:solidFill>
            <a:srgbClr val="957D00"/>
          </a:solidFill>
          <a:ln/>
        </p:spPr>
      </p:sp>
      <p:sp>
        <p:nvSpPr>
          <p:cNvPr id="24" name="Text 22"/>
          <p:cNvSpPr/>
          <p:nvPr/>
        </p:nvSpPr>
        <p:spPr>
          <a:xfrm>
            <a:off x="7219176" y="6060281"/>
            <a:ext cx="192048" cy="415528"/>
          </a:xfrm>
          <a:prstGeom prst="rect">
            <a:avLst/>
          </a:prstGeom>
          <a:noFill/>
          <a:ln/>
        </p:spPr>
        <p:txBody>
          <a:bodyPr wrap="none" rtlCol="0" anchor="t"/>
          <a:lstStyle/>
          <a:p>
            <a:pPr marL="0" indent="0" algn="ctr">
              <a:lnSpc>
                <a:spcPts val="3271"/>
              </a:lnSpc>
              <a:buNone/>
            </a:pPr>
            <a:r>
              <a:rPr lang="en-US" sz="2617" b="1" dirty="0">
                <a:solidFill>
                  <a:srgbClr val="FFFFFF"/>
                </a:solidFill>
                <a:latin typeface="Gelasio" pitchFamily="34" charset="0"/>
                <a:ea typeface="Gelasio" pitchFamily="34" charset="-122"/>
                <a:cs typeface="Gelasio" pitchFamily="34" charset="-120"/>
              </a:rPr>
              <a:t>5</a:t>
            </a:r>
            <a:endParaRPr lang="en-US" sz="2617" dirty="0"/>
          </a:p>
        </p:txBody>
      </p:sp>
      <p:sp>
        <p:nvSpPr>
          <p:cNvPr id="25" name="Text 23"/>
          <p:cNvSpPr/>
          <p:nvPr/>
        </p:nvSpPr>
        <p:spPr>
          <a:xfrm>
            <a:off x="3326844" y="6067425"/>
            <a:ext cx="2769751" cy="346115"/>
          </a:xfrm>
          <a:prstGeom prst="rect">
            <a:avLst/>
          </a:prstGeom>
          <a:noFill/>
          <a:ln/>
        </p:spPr>
        <p:txBody>
          <a:bodyPr wrap="none" rtlCol="0" anchor="t"/>
          <a:lstStyle/>
          <a:p>
            <a:pPr marL="0" indent="0" algn="r">
              <a:lnSpc>
                <a:spcPts val="2726"/>
              </a:lnSpc>
              <a:buNone/>
            </a:pPr>
            <a:r>
              <a:rPr lang="en-US" sz="2800" b="1" dirty="0">
                <a:solidFill>
                  <a:srgbClr val="484237"/>
                </a:solidFill>
                <a:latin typeface="Book Antiqua" panose="02040602050305030304" pitchFamily="18" charset="0"/>
                <a:ea typeface="Gelasio" pitchFamily="34" charset="-122"/>
                <a:cs typeface="Gelasio" pitchFamily="34" charset="-120"/>
              </a:rPr>
              <a:t>Evaluation</a:t>
            </a:r>
            <a:endParaRPr lang="en-US" sz="2800" dirty="0">
              <a:latin typeface="Book Antiqua" panose="02040602050305030304" pitchFamily="18" charset="0"/>
            </a:endParaRPr>
          </a:p>
        </p:txBody>
      </p:sp>
      <p:pic>
        <p:nvPicPr>
          <p:cNvPr id="26" name="Image 0" descr="preencoded.png">
            <a:hlinkClick r:id="rId3"/>
          </p:cNvPr>
          <p:cNvPicPr>
            <a:picLocks noChangeAspect="1"/>
          </p:cNvPicPr>
          <p:nvPr/>
        </p:nvPicPr>
        <p:blipFill>
          <a:blip r:embed="rId4"/>
          <a:stretch>
            <a:fillRect/>
          </a:stretch>
        </p:blipFill>
        <p:spPr>
          <a:xfrm>
            <a:off x="14831717" y="662940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4617720" y="1106167"/>
            <a:ext cx="5554980" cy="694373"/>
          </a:xfrm>
          <a:prstGeom prst="rect">
            <a:avLst/>
          </a:prstGeom>
          <a:noFill/>
          <a:ln/>
        </p:spPr>
        <p:txBody>
          <a:bodyPr wrap="none" rtlCol="0" anchor="t"/>
          <a:lstStyle/>
          <a:p>
            <a:pPr marL="0" indent="0" algn="ctr">
              <a:lnSpc>
                <a:spcPts val="5468"/>
              </a:lnSpc>
              <a:buNone/>
            </a:pPr>
            <a:r>
              <a:rPr lang="en-US" sz="4374" b="1" dirty="0">
                <a:solidFill>
                  <a:srgbClr val="484237"/>
                </a:solidFill>
                <a:latin typeface="Book Antiqua" panose="02040602050305030304" pitchFamily="18" charset="0"/>
                <a:ea typeface="Gelasio" pitchFamily="34" charset="-122"/>
                <a:cs typeface="Gelasio" pitchFamily="34" charset="-120"/>
              </a:rPr>
              <a:t>Dataset Analysis</a:t>
            </a:r>
            <a:endParaRPr lang="en-US" sz="4374" dirty="0">
              <a:latin typeface="Book Antiqua" panose="02040602050305030304" pitchFamily="18" charset="0"/>
            </a:endParaRPr>
          </a:p>
        </p:txBody>
      </p:sp>
      <p:pic>
        <p:nvPicPr>
          <p:cNvPr id="5" name="Image 0" descr="preencoded.png"/>
          <p:cNvPicPr>
            <a:picLocks noChangeAspect="1"/>
          </p:cNvPicPr>
          <p:nvPr/>
        </p:nvPicPr>
        <p:blipFill>
          <a:blip r:embed="rId3"/>
          <a:stretch>
            <a:fillRect/>
          </a:stretch>
        </p:blipFill>
        <p:spPr>
          <a:xfrm>
            <a:off x="767334" y="2819876"/>
            <a:ext cx="8029598" cy="4746784"/>
          </a:xfrm>
          <a:prstGeom prst="rect">
            <a:avLst/>
          </a:prstGeom>
        </p:spPr>
      </p:pic>
      <p:pic>
        <p:nvPicPr>
          <p:cNvPr id="6" name="Image 1" descr="preencoded.png"/>
          <p:cNvPicPr>
            <a:picLocks noChangeAspect="1"/>
          </p:cNvPicPr>
          <p:nvPr/>
        </p:nvPicPr>
        <p:blipFill>
          <a:blip r:embed="rId4"/>
          <a:stretch>
            <a:fillRect/>
          </a:stretch>
        </p:blipFill>
        <p:spPr>
          <a:xfrm>
            <a:off x="9191744" y="2819876"/>
            <a:ext cx="4671322" cy="45799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877253" y="285788"/>
            <a:ext cx="4748927" cy="3982365"/>
          </a:xfrm>
          <a:prstGeom prst="rect">
            <a:avLst/>
          </a:prstGeom>
        </p:spPr>
      </p:pic>
      <p:pic>
        <p:nvPicPr>
          <p:cNvPr id="5" name="Image 1" descr="preencoded.png"/>
          <p:cNvPicPr>
            <a:picLocks noChangeAspect="1"/>
          </p:cNvPicPr>
          <p:nvPr/>
        </p:nvPicPr>
        <p:blipFill>
          <a:blip r:embed="rId4"/>
          <a:stretch>
            <a:fillRect/>
          </a:stretch>
        </p:blipFill>
        <p:spPr>
          <a:xfrm>
            <a:off x="7735490" y="358560"/>
            <a:ext cx="5043249" cy="3909593"/>
          </a:xfrm>
          <a:prstGeom prst="rect">
            <a:avLst/>
          </a:prstGeom>
        </p:spPr>
      </p:pic>
      <p:pic>
        <p:nvPicPr>
          <p:cNvPr id="6" name="Image 2" descr="preencoded.png"/>
          <p:cNvPicPr>
            <a:picLocks noChangeAspect="1"/>
          </p:cNvPicPr>
          <p:nvPr/>
        </p:nvPicPr>
        <p:blipFill>
          <a:blip r:embed="rId5"/>
          <a:stretch>
            <a:fillRect/>
          </a:stretch>
        </p:blipFill>
        <p:spPr>
          <a:xfrm>
            <a:off x="4043500" y="4268153"/>
            <a:ext cx="6213614" cy="37099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9F6F0">
              <a:alpha val="85000"/>
            </a:srgbClr>
          </a:solidFill>
          <a:ln/>
        </p:spPr>
        <p:txBody>
          <a:bodyPr/>
          <a:lstStyle/>
          <a:p>
            <a:endParaRPr lang="en-IN" dirty="0"/>
          </a:p>
        </p:txBody>
      </p:sp>
      <p:sp>
        <p:nvSpPr>
          <p:cNvPr id="6" name="Text 3"/>
          <p:cNvSpPr/>
          <p:nvPr/>
        </p:nvSpPr>
        <p:spPr>
          <a:xfrm>
            <a:off x="2037993" y="1177766"/>
            <a:ext cx="10349984" cy="694373"/>
          </a:xfrm>
          <a:prstGeom prst="rect">
            <a:avLst/>
          </a:prstGeom>
          <a:noFill/>
          <a:ln/>
        </p:spPr>
        <p:txBody>
          <a:bodyPr wrap="none" rtlCol="0" anchor="t"/>
          <a:lstStyle/>
          <a:p>
            <a:pPr marL="0" indent="0">
              <a:lnSpc>
                <a:spcPts val="5468"/>
              </a:lnSpc>
              <a:buNone/>
            </a:pPr>
            <a:r>
              <a:rPr lang="en-US" sz="4374" b="1" dirty="0">
                <a:solidFill>
                  <a:srgbClr val="484237"/>
                </a:solidFill>
                <a:latin typeface="Book Antiqua" panose="02040602050305030304" pitchFamily="18" charset="0"/>
                <a:ea typeface="Gelasio" pitchFamily="34" charset="-122"/>
                <a:cs typeface="Gelasio" pitchFamily="34" charset="-120"/>
              </a:rPr>
              <a:t>Building the Machine Learning Model</a:t>
            </a:r>
            <a:endParaRPr lang="en-US" sz="4374" dirty="0">
              <a:latin typeface="Book Antiqua" panose="02040602050305030304" pitchFamily="18" charset="0"/>
            </a:endParaRPr>
          </a:p>
        </p:txBody>
      </p:sp>
      <p:sp>
        <p:nvSpPr>
          <p:cNvPr id="7" name="Shape 4"/>
          <p:cNvSpPr/>
          <p:nvPr/>
        </p:nvSpPr>
        <p:spPr>
          <a:xfrm>
            <a:off x="2349103" y="2205395"/>
            <a:ext cx="44410" cy="4846320"/>
          </a:xfrm>
          <a:prstGeom prst="rect">
            <a:avLst/>
          </a:prstGeom>
          <a:solidFill>
            <a:srgbClr val="D2CCC5"/>
          </a:solidFill>
          <a:ln/>
        </p:spPr>
      </p:sp>
      <p:sp>
        <p:nvSpPr>
          <p:cNvPr id="8" name="Shape 5"/>
          <p:cNvSpPr/>
          <p:nvPr/>
        </p:nvSpPr>
        <p:spPr>
          <a:xfrm>
            <a:off x="2621220" y="2606695"/>
            <a:ext cx="777597" cy="44410"/>
          </a:xfrm>
          <a:prstGeom prst="rect">
            <a:avLst/>
          </a:prstGeom>
          <a:solidFill>
            <a:srgbClr val="C4B4A1"/>
          </a:solidFill>
          <a:ln/>
        </p:spPr>
      </p:sp>
      <p:sp>
        <p:nvSpPr>
          <p:cNvPr id="9" name="Shape 6"/>
          <p:cNvSpPr/>
          <p:nvPr/>
        </p:nvSpPr>
        <p:spPr>
          <a:xfrm>
            <a:off x="2121277" y="2378988"/>
            <a:ext cx="499943" cy="499943"/>
          </a:xfrm>
          <a:prstGeom prst="roundRect">
            <a:avLst>
              <a:gd name="adj" fmla="val 26667"/>
            </a:avLst>
          </a:prstGeom>
          <a:solidFill>
            <a:srgbClr val="DECEBB"/>
          </a:solidFill>
          <a:ln/>
        </p:spPr>
      </p:sp>
      <p:sp>
        <p:nvSpPr>
          <p:cNvPr id="10" name="Text 7"/>
          <p:cNvSpPr/>
          <p:nvPr/>
        </p:nvSpPr>
        <p:spPr>
          <a:xfrm>
            <a:off x="2292608" y="2420660"/>
            <a:ext cx="157282" cy="416481"/>
          </a:xfrm>
          <a:prstGeom prst="rect">
            <a:avLst/>
          </a:prstGeom>
          <a:noFill/>
          <a:ln/>
        </p:spPr>
        <p:txBody>
          <a:bodyPr wrap="none" rtlCol="0" anchor="t"/>
          <a:lstStyle/>
          <a:p>
            <a:pPr marL="0" indent="0" algn="ctr">
              <a:lnSpc>
                <a:spcPts val="3281"/>
              </a:lnSpc>
              <a:buNone/>
            </a:pPr>
            <a:r>
              <a:rPr lang="en-US" sz="2624" b="1" dirty="0">
                <a:solidFill>
                  <a:srgbClr val="000000"/>
                </a:solidFill>
                <a:latin typeface="Gelasio" pitchFamily="34" charset="0"/>
                <a:ea typeface="Gelasio" pitchFamily="34" charset="-122"/>
                <a:cs typeface="Gelasio" pitchFamily="34" charset="-120"/>
              </a:rPr>
              <a:t>1</a:t>
            </a:r>
            <a:endParaRPr lang="en-US" sz="2624" dirty="0"/>
          </a:p>
        </p:txBody>
      </p:sp>
      <p:sp>
        <p:nvSpPr>
          <p:cNvPr id="11" name="Text 8"/>
          <p:cNvSpPr/>
          <p:nvPr/>
        </p:nvSpPr>
        <p:spPr>
          <a:xfrm>
            <a:off x="3593306" y="2427565"/>
            <a:ext cx="2777490" cy="622340"/>
          </a:xfrm>
          <a:prstGeom prst="rect">
            <a:avLst/>
          </a:prstGeom>
          <a:noFill/>
          <a:ln/>
        </p:spPr>
        <p:txBody>
          <a:bodyPr wrap="none" rtlCol="0" anchor="t"/>
          <a:lstStyle/>
          <a:p>
            <a:pPr marL="0" indent="0" algn="l">
              <a:lnSpc>
                <a:spcPts val="2734"/>
              </a:lnSpc>
              <a:buNone/>
            </a:pPr>
            <a:r>
              <a:rPr lang="en-US" sz="2800" b="1" dirty="0">
                <a:solidFill>
                  <a:srgbClr val="000000"/>
                </a:solidFill>
                <a:latin typeface="Book Antiqua" panose="02040602050305030304" pitchFamily="18" charset="0"/>
                <a:ea typeface="Gelasio" pitchFamily="34" charset="-122"/>
                <a:cs typeface="Gelasio" pitchFamily="34" charset="-120"/>
              </a:rPr>
              <a:t>Logistic</a:t>
            </a:r>
            <a:r>
              <a:rPr lang="en-US" sz="2187" b="1" dirty="0">
                <a:solidFill>
                  <a:srgbClr val="000000"/>
                </a:solidFill>
                <a:latin typeface="Gelasio" pitchFamily="34" charset="0"/>
                <a:ea typeface="Gelasio" pitchFamily="34" charset="-122"/>
                <a:cs typeface="Gelasio" pitchFamily="34" charset="-120"/>
              </a:rPr>
              <a:t> </a:t>
            </a:r>
            <a:r>
              <a:rPr lang="en-US" sz="2800" b="1" dirty="0">
                <a:solidFill>
                  <a:srgbClr val="000000"/>
                </a:solidFill>
                <a:latin typeface="Gelasio" pitchFamily="34" charset="0"/>
                <a:ea typeface="Gelasio" pitchFamily="34" charset="-122"/>
                <a:cs typeface="Gelasio" pitchFamily="34" charset="-120"/>
              </a:rPr>
              <a:t>Regression</a:t>
            </a:r>
            <a:endParaRPr lang="en-US" sz="2187" dirty="0"/>
          </a:p>
        </p:txBody>
      </p:sp>
      <p:sp>
        <p:nvSpPr>
          <p:cNvPr id="12" name="Shape 9"/>
          <p:cNvSpPr/>
          <p:nvPr/>
        </p:nvSpPr>
        <p:spPr>
          <a:xfrm>
            <a:off x="2621220" y="3620393"/>
            <a:ext cx="777597" cy="44410"/>
          </a:xfrm>
          <a:prstGeom prst="rect">
            <a:avLst/>
          </a:prstGeom>
          <a:solidFill>
            <a:srgbClr val="C4B4A1"/>
          </a:solidFill>
          <a:ln/>
        </p:spPr>
      </p:sp>
      <p:sp>
        <p:nvSpPr>
          <p:cNvPr id="13" name="Shape 10"/>
          <p:cNvSpPr/>
          <p:nvPr/>
        </p:nvSpPr>
        <p:spPr>
          <a:xfrm>
            <a:off x="2121277" y="3392686"/>
            <a:ext cx="499943" cy="499943"/>
          </a:xfrm>
          <a:prstGeom prst="roundRect">
            <a:avLst>
              <a:gd name="adj" fmla="val 26667"/>
            </a:avLst>
          </a:prstGeom>
          <a:solidFill>
            <a:srgbClr val="DECEBB"/>
          </a:solidFill>
          <a:ln/>
        </p:spPr>
      </p:sp>
      <p:sp>
        <p:nvSpPr>
          <p:cNvPr id="14" name="Text 11"/>
          <p:cNvSpPr/>
          <p:nvPr/>
        </p:nvSpPr>
        <p:spPr>
          <a:xfrm>
            <a:off x="2270224" y="3434358"/>
            <a:ext cx="202049" cy="416481"/>
          </a:xfrm>
          <a:prstGeom prst="rect">
            <a:avLst/>
          </a:prstGeom>
          <a:noFill/>
          <a:ln/>
        </p:spPr>
        <p:txBody>
          <a:bodyPr wrap="none" rtlCol="0" anchor="t"/>
          <a:lstStyle/>
          <a:p>
            <a:pPr marL="0" indent="0" algn="ctr">
              <a:lnSpc>
                <a:spcPts val="3281"/>
              </a:lnSpc>
              <a:buNone/>
            </a:pPr>
            <a:r>
              <a:rPr lang="en-US" sz="2624" b="1" dirty="0">
                <a:solidFill>
                  <a:srgbClr val="000000"/>
                </a:solidFill>
                <a:latin typeface="Gelasio" pitchFamily="34" charset="0"/>
                <a:ea typeface="Gelasio" pitchFamily="34" charset="-122"/>
                <a:cs typeface="Gelasio" pitchFamily="34" charset="-120"/>
              </a:rPr>
              <a:t>2</a:t>
            </a:r>
            <a:endParaRPr lang="en-US" sz="2624" dirty="0"/>
          </a:p>
        </p:txBody>
      </p:sp>
      <p:sp>
        <p:nvSpPr>
          <p:cNvPr id="15" name="Text 12"/>
          <p:cNvSpPr/>
          <p:nvPr/>
        </p:nvSpPr>
        <p:spPr>
          <a:xfrm>
            <a:off x="3593306" y="3441263"/>
            <a:ext cx="3238381" cy="347186"/>
          </a:xfrm>
          <a:prstGeom prst="rect">
            <a:avLst/>
          </a:prstGeom>
          <a:noFill/>
          <a:ln/>
        </p:spPr>
        <p:txBody>
          <a:bodyPr wrap="none" rtlCol="0" anchor="t"/>
          <a:lstStyle/>
          <a:p>
            <a:pPr marL="0" indent="0" algn="l">
              <a:lnSpc>
                <a:spcPts val="2734"/>
              </a:lnSpc>
              <a:buNone/>
            </a:pPr>
            <a:r>
              <a:rPr lang="en-US" sz="2800" b="1" dirty="0">
                <a:solidFill>
                  <a:srgbClr val="000000"/>
                </a:solidFill>
                <a:latin typeface="Book Antiqua" panose="02040602050305030304" pitchFamily="18" charset="0"/>
                <a:ea typeface="Gelasio" pitchFamily="34" charset="-122"/>
                <a:cs typeface="Gelasio" pitchFamily="34" charset="-120"/>
              </a:rPr>
              <a:t>Decision Tree Classifier</a:t>
            </a:r>
            <a:endParaRPr lang="en-US" sz="2800" dirty="0">
              <a:latin typeface="Book Antiqua" panose="02040602050305030304" pitchFamily="18" charset="0"/>
            </a:endParaRPr>
          </a:p>
        </p:txBody>
      </p:sp>
      <p:sp>
        <p:nvSpPr>
          <p:cNvPr id="16" name="Shape 13"/>
          <p:cNvSpPr/>
          <p:nvPr/>
        </p:nvSpPr>
        <p:spPr>
          <a:xfrm>
            <a:off x="2621220" y="4634091"/>
            <a:ext cx="777597" cy="44410"/>
          </a:xfrm>
          <a:prstGeom prst="rect">
            <a:avLst/>
          </a:prstGeom>
          <a:solidFill>
            <a:srgbClr val="C4B4A1"/>
          </a:solidFill>
          <a:ln/>
        </p:spPr>
      </p:sp>
      <p:sp>
        <p:nvSpPr>
          <p:cNvPr id="17" name="Shape 14"/>
          <p:cNvSpPr/>
          <p:nvPr/>
        </p:nvSpPr>
        <p:spPr>
          <a:xfrm>
            <a:off x="2121277" y="4406384"/>
            <a:ext cx="499943" cy="499943"/>
          </a:xfrm>
          <a:prstGeom prst="roundRect">
            <a:avLst>
              <a:gd name="adj" fmla="val 26667"/>
            </a:avLst>
          </a:prstGeom>
          <a:solidFill>
            <a:srgbClr val="DECEBB"/>
          </a:solidFill>
          <a:ln/>
        </p:spPr>
      </p:sp>
      <p:sp>
        <p:nvSpPr>
          <p:cNvPr id="18" name="Text 15"/>
          <p:cNvSpPr/>
          <p:nvPr/>
        </p:nvSpPr>
        <p:spPr>
          <a:xfrm>
            <a:off x="2270820" y="4448056"/>
            <a:ext cx="200858" cy="416481"/>
          </a:xfrm>
          <a:prstGeom prst="rect">
            <a:avLst/>
          </a:prstGeom>
          <a:noFill/>
          <a:ln/>
        </p:spPr>
        <p:txBody>
          <a:bodyPr wrap="none" rtlCol="0" anchor="t"/>
          <a:lstStyle/>
          <a:p>
            <a:pPr marL="0" indent="0" algn="ctr">
              <a:lnSpc>
                <a:spcPts val="3281"/>
              </a:lnSpc>
              <a:buNone/>
            </a:pPr>
            <a:r>
              <a:rPr lang="en-US" sz="2624" b="1" dirty="0">
                <a:solidFill>
                  <a:srgbClr val="000000"/>
                </a:solidFill>
                <a:latin typeface="Gelasio" pitchFamily="34" charset="0"/>
                <a:ea typeface="Gelasio" pitchFamily="34" charset="-122"/>
                <a:cs typeface="Gelasio" pitchFamily="34" charset="-120"/>
              </a:rPr>
              <a:t>3</a:t>
            </a:r>
            <a:endParaRPr lang="en-US" sz="2624" dirty="0"/>
          </a:p>
        </p:txBody>
      </p:sp>
      <p:sp>
        <p:nvSpPr>
          <p:cNvPr id="19" name="Text 16"/>
          <p:cNvSpPr/>
          <p:nvPr/>
        </p:nvSpPr>
        <p:spPr>
          <a:xfrm>
            <a:off x="3593306" y="4454962"/>
            <a:ext cx="2777490" cy="347186"/>
          </a:xfrm>
          <a:prstGeom prst="rect">
            <a:avLst/>
          </a:prstGeom>
          <a:noFill/>
          <a:ln/>
        </p:spPr>
        <p:txBody>
          <a:bodyPr wrap="none" rtlCol="0" anchor="t"/>
          <a:lstStyle/>
          <a:p>
            <a:pPr marL="0" indent="0" algn="l">
              <a:lnSpc>
                <a:spcPts val="2734"/>
              </a:lnSpc>
              <a:buNone/>
            </a:pPr>
            <a:r>
              <a:rPr lang="en-US" sz="2800" b="1" dirty="0">
                <a:solidFill>
                  <a:srgbClr val="000000"/>
                </a:solidFill>
                <a:latin typeface="Book Antiqua" panose="02040602050305030304" pitchFamily="18" charset="0"/>
                <a:ea typeface="Gelasio" pitchFamily="34" charset="-122"/>
                <a:cs typeface="Gelasio" pitchFamily="34" charset="-120"/>
              </a:rPr>
              <a:t>Random Forest</a:t>
            </a:r>
            <a:endParaRPr lang="en-US" sz="2800" dirty="0">
              <a:latin typeface="Book Antiqua" panose="02040602050305030304" pitchFamily="18" charset="0"/>
            </a:endParaRPr>
          </a:p>
        </p:txBody>
      </p:sp>
      <p:sp>
        <p:nvSpPr>
          <p:cNvPr id="20" name="Shape 17"/>
          <p:cNvSpPr/>
          <p:nvPr/>
        </p:nvSpPr>
        <p:spPr>
          <a:xfrm>
            <a:off x="2621220" y="5647789"/>
            <a:ext cx="777597" cy="44410"/>
          </a:xfrm>
          <a:prstGeom prst="rect">
            <a:avLst/>
          </a:prstGeom>
          <a:solidFill>
            <a:srgbClr val="C4B4A1"/>
          </a:solidFill>
          <a:ln/>
        </p:spPr>
      </p:sp>
      <p:sp>
        <p:nvSpPr>
          <p:cNvPr id="21" name="Shape 18"/>
          <p:cNvSpPr/>
          <p:nvPr/>
        </p:nvSpPr>
        <p:spPr>
          <a:xfrm>
            <a:off x="2121277" y="5420082"/>
            <a:ext cx="499943" cy="499943"/>
          </a:xfrm>
          <a:prstGeom prst="roundRect">
            <a:avLst>
              <a:gd name="adj" fmla="val 26667"/>
            </a:avLst>
          </a:prstGeom>
          <a:solidFill>
            <a:srgbClr val="DECEBB"/>
          </a:solidFill>
          <a:ln/>
        </p:spPr>
      </p:sp>
      <p:sp>
        <p:nvSpPr>
          <p:cNvPr id="22" name="Text 19"/>
          <p:cNvSpPr/>
          <p:nvPr/>
        </p:nvSpPr>
        <p:spPr>
          <a:xfrm>
            <a:off x="2267248" y="5461754"/>
            <a:ext cx="207883" cy="416481"/>
          </a:xfrm>
          <a:prstGeom prst="rect">
            <a:avLst/>
          </a:prstGeom>
          <a:noFill/>
          <a:ln/>
        </p:spPr>
        <p:txBody>
          <a:bodyPr wrap="none" rtlCol="0" anchor="t"/>
          <a:lstStyle/>
          <a:p>
            <a:pPr marL="0" indent="0" algn="ctr">
              <a:lnSpc>
                <a:spcPts val="3281"/>
              </a:lnSpc>
              <a:buNone/>
            </a:pPr>
            <a:r>
              <a:rPr lang="en-US" sz="2624" b="1" dirty="0">
                <a:solidFill>
                  <a:srgbClr val="000000"/>
                </a:solidFill>
                <a:latin typeface="Gelasio" pitchFamily="34" charset="0"/>
                <a:ea typeface="Gelasio" pitchFamily="34" charset="-122"/>
                <a:cs typeface="Gelasio" pitchFamily="34" charset="-120"/>
              </a:rPr>
              <a:t>4</a:t>
            </a:r>
            <a:endParaRPr lang="en-US" sz="2624" dirty="0"/>
          </a:p>
        </p:txBody>
      </p:sp>
      <p:sp>
        <p:nvSpPr>
          <p:cNvPr id="23" name="Text 20"/>
          <p:cNvSpPr/>
          <p:nvPr/>
        </p:nvSpPr>
        <p:spPr>
          <a:xfrm>
            <a:off x="3593306" y="5468660"/>
            <a:ext cx="2777490" cy="347186"/>
          </a:xfrm>
          <a:prstGeom prst="rect">
            <a:avLst/>
          </a:prstGeom>
          <a:noFill/>
          <a:ln/>
        </p:spPr>
        <p:txBody>
          <a:bodyPr wrap="none" rtlCol="0" anchor="t"/>
          <a:lstStyle/>
          <a:p>
            <a:pPr marL="0" indent="0" algn="l">
              <a:lnSpc>
                <a:spcPts val="2734"/>
              </a:lnSpc>
              <a:buNone/>
            </a:pPr>
            <a:r>
              <a:rPr lang="en-US" sz="2800" b="1" dirty="0">
                <a:solidFill>
                  <a:srgbClr val="000000"/>
                </a:solidFill>
                <a:latin typeface="Book Antiqua" panose="02040602050305030304" pitchFamily="18" charset="0"/>
                <a:ea typeface="Gelasio" pitchFamily="34" charset="-122"/>
                <a:cs typeface="Gelasio" pitchFamily="34" charset="-120"/>
              </a:rPr>
              <a:t>K-NN</a:t>
            </a:r>
            <a:endParaRPr lang="en-US" sz="2800" dirty="0">
              <a:latin typeface="Book Antiqua" panose="02040602050305030304" pitchFamily="18" charset="0"/>
            </a:endParaRPr>
          </a:p>
        </p:txBody>
      </p:sp>
      <p:sp>
        <p:nvSpPr>
          <p:cNvPr id="24" name="Shape 21"/>
          <p:cNvSpPr/>
          <p:nvPr/>
        </p:nvSpPr>
        <p:spPr>
          <a:xfrm>
            <a:off x="2621220" y="6661487"/>
            <a:ext cx="777597" cy="44410"/>
          </a:xfrm>
          <a:prstGeom prst="rect">
            <a:avLst/>
          </a:prstGeom>
          <a:solidFill>
            <a:srgbClr val="C4B4A1"/>
          </a:solidFill>
          <a:ln/>
        </p:spPr>
      </p:sp>
      <p:sp>
        <p:nvSpPr>
          <p:cNvPr id="25" name="Shape 22"/>
          <p:cNvSpPr/>
          <p:nvPr/>
        </p:nvSpPr>
        <p:spPr>
          <a:xfrm>
            <a:off x="2121277" y="6433780"/>
            <a:ext cx="499943" cy="499943"/>
          </a:xfrm>
          <a:prstGeom prst="roundRect">
            <a:avLst>
              <a:gd name="adj" fmla="val 26667"/>
            </a:avLst>
          </a:prstGeom>
          <a:solidFill>
            <a:srgbClr val="DECEBB"/>
          </a:solidFill>
          <a:ln/>
        </p:spPr>
      </p:sp>
      <p:sp>
        <p:nvSpPr>
          <p:cNvPr id="26" name="Text 23"/>
          <p:cNvSpPr/>
          <p:nvPr/>
        </p:nvSpPr>
        <p:spPr>
          <a:xfrm>
            <a:off x="2274987" y="6475452"/>
            <a:ext cx="192524" cy="416481"/>
          </a:xfrm>
          <a:prstGeom prst="rect">
            <a:avLst/>
          </a:prstGeom>
          <a:noFill/>
          <a:ln/>
        </p:spPr>
        <p:txBody>
          <a:bodyPr wrap="none" rtlCol="0" anchor="t"/>
          <a:lstStyle/>
          <a:p>
            <a:pPr marL="0" indent="0" algn="ctr">
              <a:lnSpc>
                <a:spcPts val="3281"/>
              </a:lnSpc>
              <a:buNone/>
            </a:pPr>
            <a:r>
              <a:rPr lang="en-US" sz="2624" b="1" dirty="0">
                <a:solidFill>
                  <a:srgbClr val="000000"/>
                </a:solidFill>
                <a:latin typeface="Gelasio" pitchFamily="34" charset="0"/>
                <a:ea typeface="Gelasio" pitchFamily="34" charset="-122"/>
                <a:cs typeface="Gelasio" pitchFamily="34" charset="-120"/>
              </a:rPr>
              <a:t>5</a:t>
            </a:r>
            <a:endParaRPr lang="en-US" sz="2624" dirty="0"/>
          </a:p>
        </p:txBody>
      </p:sp>
      <p:sp>
        <p:nvSpPr>
          <p:cNvPr id="27" name="Text 24"/>
          <p:cNvSpPr/>
          <p:nvPr/>
        </p:nvSpPr>
        <p:spPr>
          <a:xfrm>
            <a:off x="3593306" y="6482358"/>
            <a:ext cx="2777490" cy="347186"/>
          </a:xfrm>
          <a:prstGeom prst="rect">
            <a:avLst/>
          </a:prstGeom>
          <a:noFill/>
          <a:ln/>
        </p:spPr>
        <p:txBody>
          <a:bodyPr wrap="none" rtlCol="0" anchor="t"/>
          <a:lstStyle/>
          <a:p>
            <a:pPr marL="0" indent="0" algn="l">
              <a:lnSpc>
                <a:spcPts val="2734"/>
              </a:lnSpc>
              <a:buNone/>
            </a:pPr>
            <a:r>
              <a:rPr lang="en-US" sz="2800" b="1" dirty="0">
                <a:solidFill>
                  <a:srgbClr val="000000"/>
                </a:solidFill>
                <a:latin typeface="Book Antiqua" panose="02040602050305030304" pitchFamily="18" charset="0"/>
                <a:ea typeface="Gelasio" pitchFamily="34" charset="-122"/>
                <a:cs typeface="Gelasio" pitchFamily="34" charset="-120"/>
              </a:rPr>
              <a:t>XG-Boost</a:t>
            </a:r>
            <a:endParaRPr lang="en-US" sz="2800" dirty="0">
              <a:latin typeface="Book Antiqua" panose="0204060205030503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310</Words>
  <Application>Microsoft Office PowerPoint</Application>
  <PresentationFormat>Custom</PresentationFormat>
  <Paragraphs>71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 Antiqua</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saiba saifi</cp:lastModifiedBy>
  <cp:revision>3</cp:revision>
  <dcterms:created xsi:type="dcterms:W3CDTF">2024-03-10T14:11:33Z</dcterms:created>
  <dcterms:modified xsi:type="dcterms:W3CDTF">2024-03-11T04:27:45Z</dcterms:modified>
</cp:coreProperties>
</file>