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9D3C-F94A-2F4C-BD1A-D5A07B3BF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D5B2D-3C94-8645-98C9-1B185854E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DEA0C-ED89-594A-AF39-DEE5319B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208-86ED-4640-BEEA-B76F39B9473F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FCC8-9D85-0149-B01D-5E8EECA5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8F8A-1300-7948-921B-11D758EE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A785-9D49-E941-8309-A85AF69480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07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AAC1-C396-4C49-9625-DE9CF540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25A05-1459-6342-AA42-B76AD04D1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CC37-78C3-EB4A-9717-4880E65D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208-86ED-4640-BEEA-B76F39B9473F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9CBB-9808-A04B-9BEB-D1FFC662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D5DA8-EE79-9E42-8444-88B4DEE3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A785-9D49-E941-8309-A85AF69480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78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4CFE8-5822-0741-9079-53BF8C4AF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70691-2436-034A-A32D-7348442EC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68A82-E97D-9745-9B67-DCB1D420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208-86ED-4640-BEEA-B76F39B9473F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24C64-4C95-8D4F-9CB8-91E13781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D1B5-A568-4640-A79C-6848A1A6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A785-9D49-E941-8309-A85AF69480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50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495E-1F96-F44B-94B8-E90420EB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B2F1-D1B0-2143-BD2C-91B23C5D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7CEA7-474F-B147-9C54-B1384119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208-86ED-4640-BEEA-B76F39B9473F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9BC41-7656-B242-BE69-7768ACE4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55D9-A30E-9C40-9D84-77DA4885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A785-9D49-E941-8309-A85AF69480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07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D3FE-9146-D446-9AC8-60EB76E4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73C59-6CF5-364B-B391-E73A31752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98FB-4682-7B4B-AC77-A8B03664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208-86ED-4640-BEEA-B76F39B9473F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469EA-6622-B54D-B7FB-3742BFF4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D7002-CA24-2942-9934-80189577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A785-9D49-E941-8309-A85AF69480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E156-E74B-C341-8B5A-C28064C9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8D63-E474-0D4C-BFE5-14481ECA4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C8AA-E96A-204B-A9F4-5FD25BD9F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CA065-0E69-734C-B468-B8FC64A3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208-86ED-4640-BEEA-B76F39B9473F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198D2-A452-FB4E-98E9-DF03F699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A8DF4-DAFC-5C43-B147-0E9C58DB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A785-9D49-E941-8309-A85AF69480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6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F9E2-2EFC-974C-B5F2-F0DB6243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72953-DFFE-7A41-9A54-AEA44B7C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7D6F-7533-904B-AB7D-47557E5C1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E18E1-A875-DE40-B3DF-41DB09057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34AA9-8097-7443-81FE-112CCDF16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BDC3A-5465-CA41-923F-FDF34D9D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208-86ED-4640-BEEA-B76F39B9473F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160C2-3D95-A74E-B513-7329501D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1E556-6794-524E-AB83-878378D1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A785-9D49-E941-8309-A85AF69480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85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B5E4-568D-4343-B875-0B2FBE3A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399DD-286E-0943-BCFA-D9A0B6D3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208-86ED-4640-BEEA-B76F39B9473F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9C454-C9D4-6F42-969E-71AD57AF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0C785-AC67-814D-B13A-2B22ACF6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A785-9D49-E941-8309-A85AF69480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87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2EC76-DB40-D941-B732-C0FBB8DD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208-86ED-4640-BEEA-B76F39B9473F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96966-5E34-A742-872B-EAE432A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D6AD9-8944-694C-AE8B-DC8AFA37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A785-9D49-E941-8309-A85AF69480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1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CC19-441B-EE4D-A994-607C439C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22059-C397-734C-9F84-1D7B13898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C6899-5D31-2843-81BB-1EF467F4C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9EB10-FA88-624C-BB6C-D470C66E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208-86ED-4640-BEEA-B76F39B9473F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4A908-FEBA-7244-B522-FB7B6C17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A9597-5CB0-D646-BB1D-9DEB4D01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A785-9D49-E941-8309-A85AF69480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32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5212-FB25-2E40-B9C1-E63E005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15D02-C824-224E-B386-B58D60DE7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863EF-1EE6-2D42-AF93-65E508AAF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5776-1D0C-7E48-8535-793664E2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208-86ED-4640-BEEA-B76F39B9473F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6EC4F-3CF5-A64C-96BE-D980BDAC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08007-BB60-2B4E-974F-95AE2BF9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A785-9D49-E941-8309-A85AF69480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74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C3FBA-A547-5742-8A1C-90B331DD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D2216-9A53-494C-AB1E-176C74A67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A3E6D-E5A1-554A-B821-4E4ACBE2B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F1208-86ED-4640-BEEA-B76F39B9473F}" type="datetimeFigureOut">
              <a:rPr lang="fr-FR" smtClean="0"/>
              <a:t>16/08/2018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A7BA-FD61-3D4D-83B4-0A4469885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8C705-FB98-E544-9AE6-4026352E8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A785-9D49-E941-8309-A85AF69480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94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6BD58-6EA1-7C47-A631-2A70E172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9"/>
            <a:ext cx="10515600" cy="74294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000" dirty="0">
                <a:latin typeface="Times" pitchFamily="2" charset="0"/>
              </a:rPr>
              <a:t>ABOUT US</a:t>
            </a:r>
            <a:endParaRPr kumimoji="1" lang="zh-CN" altLang="en-US" sz="4000" dirty="0">
              <a:latin typeface="Times" pitchFamily="2" charset="0"/>
            </a:endParaRP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2F82E2E1-AA7B-8144-846D-16402E546BB2}"/>
              </a:ext>
            </a:extLst>
          </p:cNvPr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3C89CD-9239-9E45-9117-F8A05478D459}"/>
              </a:ext>
            </a:extLst>
          </p:cNvPr>
          <p:cNvSpPr txBox="1"/>
          <p:nvPr/>
        </p:nvSpPr>
        <p:spPr>
          <a:xfrm>
            <a:off x="626168" y="867786"/>
            <a:ext cx="11053997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" pitchFamily="2" charset="0"/>
              </a:rPr>
              <a:t>JIANG</a:t>
            </a:r>
            <a:r>
              <a:rPr lang="fr-FR" dirty="0">
                <a:latin typeface="Times" pitchFamily="2" charset="0"/>
              </a:rPr>
              <a:t> Ji  - Chief Executive Officer</a:t>
            </a:r>
          </a:p>
          <a:p>
            <a:pPr lvl="1"/>
            <a:r>
              <a:rPr kumimoji="1" lang="en-US" altLang="zh-CN" i="1" dirty="0">
                <a:latin typeface="Times" pitchFamily="2" charset="0"/>
                <a:ea typeface="Times" charset="0"/>
                <a:cs typeface="Times" charset="0"/>
              </a:rPr>
              <a:t>Master of Financial Engineering, EPFL</a:t>
            </a:r>
          </a:p>
          <a:p>
            <a:pPr lvl="1"/>
            <a:endParaRPr lang="fr-FR" i="1" dirty="0">
              <a:latin typeface="Times" pitchFamily="2" charset="0"/>
            </a:endParaRPr>
          </a:p>
          <a:p>
            <a:pPr lvl="1"/>
            <a:r>
              <a:rPr kumimoji="1" lang="en-US" altLang="zh-CN" i="1" dirty="0">
                <a:latin typeface="Times" charset="0"/>
                <a:ea typeface="Times" charset="0"/>
                <a:cs typeface="Times" charset="0"/>
              </a:rPr>
              <a:t>Four years’ experiences in investment and</a:t>
            </a:r>
            <a:r>
              <a:rPr kumimoji="1" lang="zh-CN" altLang="en-US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i="1" dirty="0">
                <a:latin typeface="Times" charset="0"/>
                <a:ea typeface="Times" charset="0"/>
                <a:cs typeface="Times" charset="0"/>
              </a:rPr>
              <a:t>managing a family &amp; friend fund with</a:t>
            </a:r>
            <a:r>
              <a:rPr kumimoji="1" lang="zh-CN" altLang="en-US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i="1" dirty="0">
                <a:latin typeface="Times" charset="0"/>
                <a:ea typeface="Times" charset="0"/>
                <a:cs typeface="Times" charset="0"/>
              </a:rPr>
              <a:t>134.51% net return within one year and a half between January, 2016 and June 2017</a:t>
            </a:r>
          </a:p>
          <a:p>
            <a:pPr lvl="1"/>
            <a:endParaRPr kumimoji="1" lang="en-US" altLang="zh-CN" i="1" dirty="0"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kumimoji="1" lang="en-US" altLang="zh-CN" i="1" dirty="0">
                <a:latin typeface="Times" charset="0"/>
                <a:ea typeface="Times" charset="0"/>
                <a:cs typeface="Times" charset="0"/>
              </a:rPr>
              <a:t>Expertise: Value investing, Growth investing, Systematic investing, Equity valuation, &amp; Risk management</a:t>
            </a:r>
          </a:p>
          <a:p>
            <a:pPr lvl="1"/>
            <a:endParaRPr kumimoji="1" lang="en-US" altLang="zh-CN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b="1" dirty="0">
                <a:latin typeface="Times" pitchFamily="2" charset="0"/>
              </a:rPr>
              <a:t>XU </a:t>
            </a:r>
            <a:r>
              <a:rPr lang="en-US" altLang="zh-CN" dirty="0" err="1">
                <a:latin typeface="Times" pitchFamily="2" charset="0"/>
              </a:rPr>
              <a:t>Chenguang</a:t>
            </a:r>
            <a:r>
              <a:rPr lang="en-US" altLang="zh-CN" dirty="0">
                <a:latin typeface="Times" pitchFamily="2" charset="0"/>
              </a:rPr>
              <a:t> - Chief Operation Officer</a:t>
            </a:r>
          </a:p>
          <a:p>
            <a:pPr lvl="1"/>
            <a:r>
              <a:rPr kumimoji="1" lang="en-US" altLang="zh-CN" i="1" dirty="0">
                <a:latin typeface="Times" charset="0"/>
                <a:ea typeface="Times" charset="0"/>
                <a:cs typeface="Times" charset="0"/>
              </a:rPr>
              <a:t>Master of </a:t>
            </a:r>
            <a:r>
              <a:rPr kumimoji="1" lang="zh-CN" altLang="zh-CN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kumimoji="1" lang="en-US" altLang="zh-CN" i="1" dirty="0" err="1">
                <a:latin typeface="Times" charset="0"/>
                <a:ea typeface="Times" charset="0"/>
                <a:cs typeface="Times" charset="0"/>
              </a:rPr>
              <a:t>athematics</a:t>
            </a:r>
            <a:r>
              <a:rPr kumimoji="1" lang="en-US" altLang="zh-CN" i="1" dirty="0">
                <a:latin typeface="Times" charset="0"/>
                <a:ea typeface="Times" charset="0"/>
                <a:cs typeface="Times" charset="0"/>
              </a:rPr>
              <a:t>, EPFL; Master of Science, Imperial</a:t>
            </a:r>
            <a:r>
              <a:rPr kumimoji="1" lang="zh-CN" altLang="en-US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i="1" dirty="0">
                <a:latin typeface="Times" charset="0"/>
                <a:ea typeface="Times" charset="0"/>
                <a:cs typeface="Times" charset="0"/>
              </a:rPr>
              <a:t>College</a:t>
            </a:r>
            <a:r>
              <a:rPr kumimoji="1" lang="zh-CN" altLang="en-US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i="1" dirty="0">
                <a:latin typeface="Times" charset="0"/>
                <a:ea typeface="Times" charset="0"/>
                <a:cs typeface="Times" charset="0"/>
              </a:rPr>
              <a:t>London</a:t>
            </a:r>
          </a:p>
          <a:p>
            <a:pPr lvl="1"/>
            <a:endParaRPr lang="en-US" altLang="zh-CN" i="1" dirty="0">
              <a:latin typeface="Times" pitchFamily="2" charset="0"/>
            </a:endParaRPr>
          </a:p>
          <a:p>
            <a:pPr lvl="1"/>
            <a:r>
              <a:rPr kumimoji="1" lang="en-US" altLang="zh-CN" i="1" dirty="0">
                <a:latin typeface="Times" charset="0"/>
                <a:ea typeface="Times" charset="0"/>
                <a:cs typeface="Times" charset="0"/>
              </a:rPr>
              <a:t>Two-year experience of investing in equity, options, and currencies. Experiences of improving and developing quantitative trading strategies. Experimental exercises of implementing topological data analysis in securities analysis and pricing.</a:t>
            </a:r>
          </a:p>
          <a:p>
            <a:endParaRPr kumimoji="1" lang="en-US" altLang="zh-CN" i="1" dirty="0"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kumimoji="1" lang="en-US" altLang="zh-CN" i="1" dirty="0">
                <a:latin typeface="Times" charset="0"/>
                <a:ea typeface="Times" charset="0"/>
                <a:cs typeface="Times" charset="0"/>
              </a:rPr>
              <a:t>Expertise: Quantitative Finance, Securities Pricing, Topological</a:t>
            </a:r>
            <a:r>
              <a:rPr kumimoji="1" lang="zh-CN" altLang="en-US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i="1" dirty="0">
                <a:latin typeface="Times" charset="0"/>
                <a:ea typeface="Times" charset="0"/>
                <a:cs typeface="Times" charset="0"/>
              </a:rPr>
              <a:t>Data</a:t>
            </a:r>
            <a:r>
              <a:rPr kumimoji="1" lang="zh-CN" altLang="en-US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i="1" dirty="0" err="1">
                <a:latin typeface="Times" charset="0"/>
                <a:ea typeface="Times" charset="0"/>
                <a:cs typeface="Times" charset="0"/>
              </a:rPr>
              <a:t>Analysi</a:t>
            </a:r>
            <a:r>
              <a:rPr kumimoji="1" lang="zh-CN" altLang="zh-CN" i="1" dirty="0">
                <a:latin typeface="Times" charset="0"/>
                <a:ea typeface="Times" charset="0"/>
                <a:cs typeface="Times" charset="0"/>
              </a:rPr>
              <a:t>s</a:t>
            </a:r>
            <a:r>
              <a:rPr kumimoji="1" lang="en-US" altLang="zh-CN" i="1" dirty="0">
                <a:latin typeface="Times" charset="0"/>
                <a:ea typeface="Times" charset="0"/>
                <a:cs typeface="Times" charset="0"/>
              </a:rPr>
              <a:t>, and Machine</a:t>
            </a:r>
            <a:r>
              <a:rPr kumimoji="1" lang="zh-CN" altLang="en-US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i="1" dirty="0">
                <a:latin typeface="Times" charset="0"/>
                <a:ea typeface="Times" charset="0"/>
                <a:cs typeface="Times" charset="0"/>
              </a:rPr>
              <a:t>Learning</a:t>
            </a:r>
          </a:p>
          <a:p>
            <a:endParaRPr lang="hu-HU" altLang="zh-CN" b="1" dirty="0">
              <a:latin typeface="Times" pitchFamily="2" charset="0"/>
              <a:ea typeface="Times" charset="0"/>
              <a:cs typeface="Times" charset="0"/>
            </a:endParaRPr>
          </a:p>
          <a:p>
            <a:r>
              <a:rPr lang="hu-HU" altLang="zh-CN" b="1" dirty="0">
                <a:latin typeface="Times" pitchFamily="2" charset="0"/>
                <a:ea typeface="Times" charset="0"/>
                <a:cs typeface="Times" charset="0"/>
              </a:rPr>
              <a:t>MISZCZUK</a:t>
            </a:r>
            <a:r>
              <a:rPr lang="zh-CN" altLang="fr-FR" b="1" dirty="0">
                <a:latin typeface="Times" pitchFamily="2" charset="0"/>
                <a:ea typeface="Times" charset="0"/>
                <a:cs typeface="Times" charset="0"/>
              </a:rPr>
              <a:t> </a:t>
            </a:r>
            <a:r>
              <a:rPr lang="hu-HU" altLang="zh-CN" dirty="0">
                <a:latin typeface="Times" pitchFamily="2" charset="0"/>
                <a:ea typeface="Times" charset="0"/>
                <a:cs typeface="Times" charset="0"/>
              </a:rPr>
              <a:t>André </a:t>
            </a:r>
            <a:r>
              <a:rPr lang="fr-FR" altLang="zh-CN" dirty="0">
                <a:latin typeface="Times" pitchFamily="2" charset="0"/>
                <a:ea typeface="Times" charset="0"/>
                <a:cs typeface="Times" charset="0"/>
              </a:rPr>
              <a:t>- Chairman and Investment Advisor</a:t>
            </a:r>
          </a:p>
          <a:p>
            <a:pPr lvl="1"/>
            <a:r>
              <a:rPr lang="en-US" altLang="zh-CN" i="1" dirty="0">
                <a:latin typeface="Times" charset="0"/>
                <a:ea typeface="Times" charset="0"/>
                <a:cs typeface="Times" charset="0"/>
              </a:rPr>
              <a:t>Master in Industrial Economics and Law, UMCS</a:t>
            </a:r>
          </a:p>
          <a:p>
            <a:endParaRPr lang="fr-FR" altLang="zh-CN" dirty="0">
              <a:latin typeface="Times" pitchFamily="2" charset="0"/>
              <a:ea typeface="Times" charset="0"/>
              <a:cs typeface="Times" charset="0"/>
            </a:endParaRPr>
          </a:p>
          <a:p>
            <a:r>
              <a:rPr lang="fr-FR" altLang="zh-CN" dirty="0">
                <a:latin typeface="Times" pitchFamily="2" charset="0"/>
                <a:ea typeface="Times" charset="0"/>
                <a:cs typeface="Times" charset="0"/>
              </a:rPr>
              <a:t>        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More than forty years’ working experiences in finance industry including 25 years in Capital International as </a:t>
            </a:r>
            <a:r>
              <a:rPr lang="zh-CN" altLang="fr-FR" dirty="0">
                <a:latin typeface="Times" charset="0"/>
                <a:ea typeface="Times" charset="0"/>
                <a:cs typeface="Times" charset="0"/>
              </a:rPr>
              <a:t> </a:t>
            </a:r>
            <a:endParaRPr lang="fr-FR" altLang="zh-CN" dirty="0">
              <a:latin typeface="Times" charset="0"/>
              <a:ea typeface="Times" charset="0"/>
              <a:cs typeface="Times" charset="0"/>
            </a:endParaRPr>
          </a:p>
          <a:p>
            <a:r>
              <a:rPr lang="zh-CN" altLang="fr-FR" dirty="0">
                <a:latin typeface="Times" charset="0"/>
                <a:ea typeface="Times" charset="0"/>
                <a:cs typeface="Times" charset="0"/>
              </a:rPr>
              <a:t>        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Vice President</a:t>
            </a:r>
          </a:p>
          <a:p>
            <a:endParaRPr lang="en-US" altLang="zh-CN" dirty="0">
              <a:latin typeface="Times" charset="0"/>
              <a:ea typeface="Times" charset="0"/>
              <a:cs typeface="Times" charset="0"/>
            </a:endParaRPr>
          </a:p>
          <a:p>
            <a:r>
              <a:rPr lang="zh-CN" altLang="fr-FR" i="1" dirty="0">
                <a:latin typeface="Times" charset="0"/>
                <a:ea typeface="Times" charset="0"/>
                <a:cs typeface="Times" charset="0"/>
              </a:rPr>
              <a:t>        </a:t>
            </a:r>
            <a:r>
              <a:rPr lang="en-US" altLang="zh-CN" i="1" dirty="0">
                <a:latin typeface="Times" charset="0"/>
                <a:ea typeface="Times" charset="0"/>
                <a:cs typeface="Times" charset="0"/>
              </a:rPr>
              <a:t>Expertise: Convertible bonds, Equity, Fixed-income, Currency and Macro-economy </a:t>
            </a:r>
          </a:p>
          <a:p>
            <a:pPr lvl="1"/>
            <a:endParaRPr kumimoji="1" lang="en-US" altLang="zh-CN" i="1" dirty="0">
              <a:latin typeface="Times" charset="0"/>
              <a:ea typeface="Times" charset="0"/>
              <a:cs typeface="Times" charset="0"/>
            </a:endParaRPr>
          </a:p>
          <a:p>
            <a:endParaRPr kumimoji="1" lang="en-US" altLang="zh-CN" i="1" dirty="0">
              <a:latin typeface="Times" pitchFamily="2" charset="0"/>
              <a:ea typeface="Times" charset="0"/>
              <a:cs typeface="Times" charset="0"/>
            </a:endParaRPr>
          </a:p>
          <a:p>
            <a:r>
              <a:rPr lang="en-US" altLang="zh-CN" b="1" dirty="0">
                <a:latin typeface="Times" pitchFamily="2" charset="0"/>
              </a:rPr>
              <a:t>MALAMUD</a:t>
            </a:r>
            <a:r>
              <a:rPr lang="en-US" altLang="zh-CN" dirty="0">
                <a:latin typeface="Times" pitchFamily="2" charset="0"/>
              </a:rPr>
              <a:t> </a:t>
            </a:r>
            <a:r>
              <a:rPr lang="en-US" altLang="zh-CN" dirty="0" err="1">
                <a:latin typeface="Times" pitchFamily="2" charset="0"/>
              </a:rPr>
              <a:t>Semyon</a:t>
            </a:r>
            <a:r>
              <a:rPr lang="en-US" altLang="zh-CN" dirty="0">
                <a:latin typeface="Times" pitchFamily="2" charset="0"/>
              </a:rPr>
              <a:t> - </a:t>
            </a:r>
            <a:r>
              <a:rPr lang="fr-FR" altLang="zh-CN" dirty="0">
                <a:latin typeface="Times" pitchFamily="2" charset="0"/>
              </a:rPr>
              <a:t>Investment Advisor for Crypto </a:t>
            </a:r>
            <a:r>
              <a:rPr lang="fr-FR" altLang="zh-CN" dirty="0" err="1">
                <a:latin typeface="Times" pitchFamily="2" charset="0"/>
              </a:rPr>
              <a:t>Algorithm</a:t>
            </a:r>
            <a:r>
              <a:rPr lang="fr-FR" altLang="zh-CN" dirty="0">
                <a:latin typeface="Times" pitchFamily="2" charset="0"/>
              </a:rPr>
              <a:t> Trading</a:t>
            </a:r>
          </a:p>
          <a:p>
            <a:r>
              <a:rPr lang="fr-FR" altLang="zh-CN" i="1" dirty="0">
                <a:latin typeface="Times" pitchFamily="2" charset="0"/>
              </a:rPr>
              <a:t>        </a:t>
            </a:r>
            <a:r>
              <a:rPr lang="en-US" altLang="zh-CN" i="1" dirty="0">
                <a:latin typeface="Times" pitchFamily="2" charset="0"/>
              </a:rPr>
              <a:t>Associate Professor of Finance at EPFL and a Swiss Finance Institute Senior Chair</a:t>
            </a:r>
          </a:p>
          <a:p>
            <a:endParaRPr lang="en-US" altLang="zh-CN" i="1" dirty="0">
              <a:latin typeface="Times" pitchFamily="2" charset="0"/>
            </a:endParaRPr>
          </a:p>
          <a:p>
            <a:pPr lvl="1"/>
            <a:r>
              <a:rPr lang="en-US" altLang="zh-CN" i="1" dirty="0">
                <a:latin typeface="Times" charset="0"/>
              </a:rPr>
              <a:t>He is a research fellow at the Bank of International Settlements and the Centre for Economic Policy Research (CEPR), and a </a:t>
            </a:r>
            <a:r>
              <a:rPr lang="en-US" altLang="zh-CN" i="1" dirty="0" err="1">
                <a:latin typeface="Times" charset="0"/>
              </a:rPr>
              <a:t>Lamfalussy</a:t>
            </a:r>
            <a:r>
              <a:rPr lang="en-US" altLang="zh-CN" i="1" dirty="0">
                <a:latin typeface="Times" charset="0"/>
              </a:rPr>
              <a:t> Research Fellow of the European Central Bank. </a:t>
            </a:r>
          </a:p>
          <a:p>
            <a:pPr lvl="1"/>
            <a:r>
              <a:rPr lang="en-US" altLang="zh-CN" i="1" dirty="0">
                <a:latin typeface="Times" charset="0"/>
              </a:rPr>
              <a:t>His research has received several awards, including the joint INQUIRE Europe/UK research prize, and the Dauphine-</a:t>
            </a:r>
            <a:r>
              <a:rPr lang="en-US" altLang="zh-CN" i="1" dirty="0" err="1">
                <a:latin typeface="Times" charset="0"/>
              </a:rPr>
              <a:t>Amindi</a:t>
            </a:r>
            <a:r>
              <a:rPr lang="en-US" altLang="zh-CN" i="1" dirty="0">
                <a:latin typeface="Times" charset="0"/>
              </a:rPr>
              <a:t> prize in Asset Management. In 2015, he received an ETF Research Academy award for developing the </a:t>
            </a:r>
          </a:p>
          <a:p>
            <a:pPr lvl="1"/>
            <a:r>
              <a:rPr lang="en-US" altLang="zh-CN" i="1" dirty="0">
                <a:latin typeface="Times" charset="0"/>
              </a:rPr>
              <a:t>first equilibrium model of ETFs.</a:t>
            </a:r>
          </a:p>
          <a:p>
            <a:endParaRPr lang="en-US" altLang="zh-CN" i="1" dirty="0"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kumimoji="1" lang="en-US" altLang="zh-CN" i="1" dirty="0">
                <a:latin typeface="Times" charset="0"/>
              </a:rPr>
              <a:t>Expertise: Asset and Portfolio Allocation, Quantitative strategies, Risk management, &amp; Macro-economics</a:t>
            </a:r>
          </a:p>
          <a:p>
            <a:endParaRPr kumimoji="1" lang="en-US" altLang="zh-CN" i="1" dirty="0">
              <a:latin typeface="Times" pitchFamily="2" charset="0"/>
            </a:endParaRPr>
          </a:p>
          <a:p>
            <a:endParaRPr kumimoji="1" lang="en-US" altLang="zh-CN" i="1" dirty="0">
              <a:latin typeface="Times" pitchFamily="2" charset="0"/>
            </a:endParaRPr>
          </a:p>
          <a:p>
            <a:endParaRPr kumimoji="1" lang="en-US" altLang="zh-CN" i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34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224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ABOUT US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US</dc:title>
  <dc:creator>蒋骥</dc:creator>
  <cp:lastModifiedBy>蒋骥</cp:lastModifiedBy>
  <cp:revision>2</cp:revision>
  <dcterms:created xsi:type="dcterms:W3CDTF">2018-08-16T14:44:37Z</dcterms:created>
  <dcterms:modified xsi:type="dcterms:W3CDTF">2018-08-16T14:55:11Z</dcterms:modified>
</cp:coreProperties>
</file>