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978" r:id="rId3"/>
    <p:sldId id="962" r:id="rId4"/>
    <p:sldId id="963" r:id="rId5"/>
    <p:sldId id="964" r:id="rId6"/>
    <p:sldId id="881" r:id="rId7"/>
    <p:sldId id="972" r:id="rId8"/>
    <p:sldId id="885" r:id="rId9"/>
    <p:sldId id="973" r:id="rId10"/>
    <p:sldId id="879" r:id="rId11"/>
    <p:sldId id="880" r:id="rId12"/>
    <p:sldId id="887" r:id="rId13"/>
    <p:sldId id="882" r:id="rId14"/>
    <p:sldId id="975" r:id="rId15"/>
    <p:sldId id="823" r:id="rId16"/>
    <p:sldId id="824" r:id="rId17"/>
    <p:sldId id="825" r:id="rId18"/>
    <p:sldId id="826" r:id="rId19"/>
    <p:sldId id="827" r:id="rId20"/>
    <p:sldId id="976" r:id="rId21"/>
    <p:sldId id="977" r:id="rId22"/>
    <p:sldId id="939" r:id="rId23"/>
    <p:sldId id="987" r:id="rId24"/>
    <p:sldId id="828" r:id="rId25"/>
    <p:sldId id="979" r:id="rId26"/>
    <p:sldId id="980" r:id="rId27"/>
    <p:sldId id="981" r:id="rId28"/>
    <p:sldId id="982" r:id="rId29"/>
    <p:sldId id="983" r:id="rId30"/>
    <p:sldId id="984" r:id="rId31"/>
    <p:sldId id="985" r:id="rId32"/>
    <p:sldId id="986" r:id="rId33"/>
    <p:sldId id="792" r:id="rId34"/>
    <p:sldId id="953" r:id="rId35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02E3EE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24" autoAdjust="0"/>
    <p:restoredTop sz="96205" autoAdjust="0"/>
  </p:normalViewPr>
  <p:slideViewPr>
    <p:cSldViewPr snapToGrid="0">
      <p:cViewPr varScale="1">
        <p:scale>
          <a:sx n="126" d="100"/>
          <a:sy n="126" d="100"/>
        </p:scale>
        <p:origin x="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99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agan-Kelley" userId="492_tp_dropbox" providerId="OAuth2" clId="{1AEF9458-F798-AA4F-84E6-81FA0422CC40}"/>
    <pc:docChg chg="modSld">
      <pc:chgData name="Jonathan Ragan-Kelley" userId="492_tp_dropbox" providerId="OAuth2" clId="{1AEF9458-F798-AA4F-84E6-81FA0422CC40}" dt="2018-02-21T22:28:20.475" v="45" actId="20577"/>
      <pc:docMkLst>
        <pc:docMk/>
      </pc:docMkLst>
      <pc:sldChg chg="modNotesTx">
        <pc:chgData name="Jonathan Ragan-Kelley" userId="492_tp_dropbox" providerId="OAuth2" clId="{1AEF9458-F798-AA4F-84E6-81FA0422CC40}" dt="2018-02-21T22:28:20.475" v="45" actId="20577"/>
        <pc:sldMkLst>
          <pc:docMk/>
          <pc:sldMk cId="0" sldId="25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373151" y="6956426"/>
            <a:ext cx="856488" cy="27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373151" y="6956426"/>
            <a:ext cx="856488" cy="27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0213" y="547688"/>
            <a:ext cx="3660775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6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Today we’re going to go deeper into scheduling</a:t>
            </a:r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930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820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I've been alluding to a common assumption built into many schedulers, which is that…</a:t>
            </a:r>
          </a:p>
        </p:txBody>
      </p:sp>
    </p:spTree>
    <p:extLst>
      <p:ext uri="{BB962C8B-B14F-4D97-AF65-F5344CB8AC3E}">
        <p14:creationId xmlns:p14="http://schemas.microsoft.com/office/powerpoint/2010/main" val="1196652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Let's put that aside for a second, and just imagine if we could see into the future.</a:t>
            </a:r>
          </a:p>
          <a:p>
            <a:endParaRPr lang="en-US" altLang="en-US" dirty="0"/>
          </a:p>
          <a:p>
            <a:r>
              <a:rPr lang="en-US" altLang="en-US" dirty="0"/>
              <a:t>Rich get richer, and poor get poorer = short jobs get through the system faster, long jobs take even longer</a:t>
            </a:r>
          </a:p>
        </p:txBody>
      </p:sp>
    </p:spTree>
    <p:extLst>
      <p:ext uri="{BB962C8B-B14F-4D97-AF65-F5344CB8AC3E}">
        <p14:creationId xmlns:p14="http://schemas.microsoft.com/office/powerpoint/2010/main" val="309580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244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12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3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971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971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week is a big week!</a:t>
            </a:r>
          </a:p>
          <a:p>
            <a:endParaRPr lang="en-US" dirty="0"/>
          </a:p>
          <a:p>
            <a:r>
              <a:rPr lang="en-US" dirty="0"/>
              <a:t>Midterm also covers READINGS! Which we may not have discussed in class.</a:t>
            </a:r>
          </a:p>
        </p:txBody>
      </p:sp>
    </p:spTree>
    <p:extLst>
      <p:ext uri="{BB962C8B-B14F-4D97-AF65-F5344CB8AC3E}">
        <p14:creationId xmlns:p14="http://schemas.microsoft.com/office/powerpoint/2010/main" val="312168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644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333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8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83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614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614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different context than what we’ve focused on so far is that of scheduling with </a:t>
            </a:r>
            <a:r>
              <a:rPr lang="en-US" b="1" dirty="0"/>
              <a:t>real-time constraints</a:t>
            </a:r>
            <a:r>
              <a:rPr lang="en-US" b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15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7600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743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94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17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3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06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had two big problems with strict priority scheduling: priority inversion and starvation.</a:t>
            </a:r>
          </a:p>
          <a:p>
            <a:r>
              <a:rPr lang="en-US" dirty="0"/>
              <a:t>How can we fix them?</a:t>
            </a:r>
          </a:p>
        </p:txBody>
      </p:sp>
    </p:spTree>
    <p:extLst>
      <p:ext uri="{BB962C8B-B14F-4D97-AF65-F5344CB8AC3E}">
        <p14:creationId xmlns:p14="http://schemas.microsoft.com/office/powerpoint/2010/main" val="12496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ea typeface="굴림" charset="-127"/>
              </a:rPr>
              <a:t>Another criterion we use to evaluate scheduling is fairness.</a:t>
            </a:r>
            <a:endParaRPr lang="ko-KR" altLang="en-US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048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048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28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1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10.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2/21/18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40537" y="6550236"/>
            <a:ext cx="210664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 Spring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10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/>
              <a:t>Scheduling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/>
              <a:t>February 21</a:t>
            </a:r>
            <a:r>
              <a:rPr lang="en-US" altLang="en-US" baseline="30000" dirty="0"/>
              <a:t>st</a:t>
            </a:r>
            <a:r>
              <a:rPr lang="en-US" altLang="en-US"/>
              <a:t>, 2018</a:t>
            </a:r>
            <a:endParaRPr lang="en-US" altLang="en-US" dirty="0"/>
          </a:p>
          <a:p>
            <a:pPr marL="285750" indent="-285750"/>
            <a:r>
              <a:rPr lang="en-US" altLang="en-US" dirty="0"/>
              <a:t>Profs. Anthony D. Joseph and Jonathan Ragan-Kelley</a:t>
            </a:r>
          </a:p>
          <a:p>
            <a:pPr marL="285750" indent="-285750"/>
            <a:r>
              <a:rPr lang="en-US" alt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76200"/>
            <a:ext cx="13573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Lottery Scheduling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1534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Yet another alternative: Lottery Scheduling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Give each job some number of lottery tickets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On each time slice, randomly pick a winning ticket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On average, CPU time is proportional to number of tickets given to each job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How to assign tickets?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Higher priority jobs get more tickets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To approximate SRTF, short running jobs get more, long running jobs get fewer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To avoid starvation, every job gets at least one ticket (everyone makes progress)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Advantage over strict priority scheduling: behaves gracefully as load changes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Adding or deleting a job affects all jobs proportionally, independent of how many tickets each job possesses</a:t>
            </a:r>
          </a:p>
        </p:txBody>
      </p:sp>
    </p:spTree>
    <p:extLst>
      <p:ext uri="{BB962C8B-B14F-4D97-AF65-F5344CB8AC3E}">
        <p14:creationId xmlns:p14="http://schemas.microsoft.com/office/powerpoint/2010/main" val="1954215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Lottery Scheduling Example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638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>
                <a:ea typeface="굴림" charset="-127"/>
              </a:rPr>
              <a:t>Lottery Scheduling Example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Assume short jobs get 10 tickets, long jobs get 1 ticket</a:t>
            </a: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What if too many short jobs to give reasonable 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dirty="0">
                <a:ea typeface="굴림" charset="-127"/>
              </a:rPr>
              <a:t>response time?  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If load average is 100, hard to make progress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One approach: log some user out</a:t>
            </a:r>
          </a:p>
        </p:txBody>
      </p:sp>
      <p:graphicFrame>
        <p:nvGraphicFramePr>
          <p:cNvPr id="632836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33737083"/>
              </p:ext>
            </p:extLst>
          </p:nvPr>
        </p:nvGraphicFramePr>
        <p:xfrm>
          <a:off x="1219200" y="1828800"/>
          <a:ext cx="6934200" cy="2947356"/>
        </p:xfrm>
        <a:graphic>
          <a:graphicData uri="http://schemas.openxmlformats.org/drawingml/2006/table">
            <a:tbl>
              <a:tblPr/>
              <a:tblGrid>
                <a:gridCol w="233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8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# short jobs/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# long jobs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% of CPU each short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% of CPU each long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91%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0/2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2/0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9.9%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0.99%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1/10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96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How to Evaluate a Scheduling algorithm?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Deterministic modeling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takes a predetermined workload and compute the performance of each algorithm  for that workload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Queueing models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Mathematical approach for handling stochastic workloads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Implementation/Simulation: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Build system which allows actual algorithms to be run against actual data – most flexible/general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b="0" dirty="0">
              <a:ea typeface="굴림" panose="020B0600000101010101" pitchFamily="34" charset="-127"/>
            </a:endParaRPr>
          </a:p>
        </p:txBody>
      </p:sp>
      <p:pic>
        <p:nvPicPr>
          <p:cNvPr id="6338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" t="8588" r="624" b="9142"/>
          <a:stretch>
            <a:fillRect/>
          </a:stretch>
        </p:blipFill>
        <p:spPr bwMode="auto">
          <a:xfrm>
            <a:off x="2209800" y="3589338"/>
            <a:ext cx="4876800" cy="30400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857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sz="2800" dirty="0"/>
              <a:t>How to Handle Simultaneous Mix of Diff Types of Apps?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Can we use Burst Time (observed) to decide which application gets CPU time?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mix of </a:t>
            </a:r>
            <a:r>
              <a:rPr lang="en-US" i="1" dirty="0"/>
              <a:t>interactive </a:t>
            </a:r>
            <a:r>
              <a:rPr lang="en-US" dirty="0"/>
              <a:t>and</a:t>
            </a:r>
            <a:r>
              <a:rPr lang="en-US" i="1" dirty="0"/>
              <a:t> high throughput </a:t>
            </a:r>
            <a:r>
              <a:rPr lang="en-US" dirty="0"/>
              <a:t>apps: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How to best schedule them?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How to recognize one from the other?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Do you trust app to say that it is “interactive”?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Should you schedule the set of apps identically on servers, workstations, tablets, and cellphones?</a:t>
            </a:r>
          </a:p>
        </p:txBody>
      </p:sp>
    </p:spTree>
    <p:extLst>
      <p:ext uri="{BB962C8B-B14F-4D97-AF65-F5344CB8AC3E}">
        <p14:creationId xmlns:p14="http://schemas.microsoft.com/office/powerpoint/2010/main" val="1298657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sz="2800" dirty="0"/>
              <a:t>How to Handle Simultaneous Mix of Diff Types of Apps?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Assumptions encoded into many schedulers: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Apps that sleep a lot and have short bursts must be interactive apps – they should get high priority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Apps that compute a lot should get low(</a:t>
            </a:r>
            <a:r>
              <a:rPr lang="en-US" sz="2400" dirty="0" err="1"/>
              <a:t>er</a:t>
            </a:r>
            <a:r>
              <a:rPr lang="en-US" sz="2400" dirty="0"/>
              <a:t>?) priority, since they won’t notice intermittent bursts from interactive apps</a:t>
            </a:r>
          </a:p>
          <a:p>
            <a:pPr>
              <a:lnSpc>
                <a:spcPct val="100000"/>
              </a:lnSpc>
            </a:pPr>
            <a:r>
              <a:rPr lang="en-US" dirty="0"/>
              <a:t>Hard to characterize apps: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What about apps that sleep for a long time, but then compute for a long time?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Or, what about apps that must run under all circumstances (say periodically)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24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What if we Knew the Future?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10600" cy="6019800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Could we always mirror best FCFS?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Shortest Job First (SJF):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Run whatever job has least amount of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computation to do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Sometimes called “Shortest Time to Completion First” (STCF)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Shortest Remaining Time First (SRTF):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Preemptive version of SJF: if job arrives and has a shorter time to completion than the remaining time on the current job, immediately preempt CPU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Sometimes called “Shortest Remaining Time to Completion First” (SRTCF)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These can be applied to whole program or current CPU burst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Idea is to get short jobs out of the system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Big effect on short jobs, only small effect on long ones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Result is better average response time</a:t>
            </a:r>
          </a:p>
        </p:txBody>
      </p:sp>
      <p:pic>
        <p:nvPicPr>
          <p:cNvPr id="5744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07610"/>
            <a:ext cx="1682678" cy="155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026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Discussion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105400"/>
          </a:xfrm>
        </p:spPr>
        <p:txBody>
          <a:bodyPr>
            <a:no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SJF/SRTF are the best you can do at minimizing average response time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Provably optimal (SJF among non-preemptive, SRTF among preemptive)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Since SRTF is always at least as good as SJF, focus on SRTF</a:t>
            </a: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Comparison of SRTF with FCFS and RR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What if all jobs the same length?</a:t>
            </a:r>
          </a:p>
          <a:p>
            <a:pPr lvl="2"/>
            <a:r>
              <a:rPr lang="en-US" altLang="ko-KR" sz="2400" dirty="0">
                <a:ea typeface="굴림" panose="020B0600000101010101" pitchFamily="34" charset="-127"/>
              </a:rPr>
              <a:t>SRTF becomes the same as FCFS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(FCFS is optimal if all jobs the same length)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What if jobs have varying length?</a:t>
            </a:r>
          </a:p>
          <a:p>
            <a:pPr lvl="2"/>
            <a:r>
              <a:rPr lang="en-US" altLang="ko-KR" sz="2400" dirty="0">
                <a:ea typeface="굴림" panose="020B0600000101010101" pitchFamily="34" charset="-127"/>
              </a:rPr>
              <a:t>SRTF (and RR): short jobs not stuck behind long ones</a:t>
            </a:r>
          </a:p>
        </p:txBody>
      </p:sp>
    </p:spTree>
    <p:extLst>
      <p:ext uri="{BB962C8B-B14F-4D97-AF65-F5344CB8AC3E}">
        <p14:creationId xmlns:p14="http://schemas.microsoft.com/office/powerpoint/2010/main" val="1371042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to illustrate benefits of SRTF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610600" cy="350520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ea typeface="굴림" panose="020B0600000101010101" pitchFamily="34" charset="-127"/>
              </a:rPr>
              <a:t>Three jobs:	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A, B: both CPU bound, run for week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C: I/O bound, loop 1ms CPU, 9ms disk I/O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While C uses the disk, A or B could use 100% of the CPU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With FIFO: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Once A or B get in, keep CPU for two weeks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What about RR or SRTF?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Easier to see with a timeline</a:t>
            </a:r>
          </a:p>
        </p:txBody>
      </p:sp>
      <p:grpSp>
        <p:nvGrpSpPr>
          <p:cNvPr id="596002" name="Group 34"/>
          <p:cNvGrpSpPr>
            <a:grpSpLocks/>
          </p:cNvGrpSpPr>
          <p:nvPr/>
        </p:nvGrpSpPr>
        <p:grpSpPr bwMode="auto">
          <a:xfrm>
            <a:off x="5410200" y="914400"/>
            <a:ext cx="2136775" cy="1893889"/>
            <a:chOff x="574" y="576"/>
            <a:chExt cx="1346" cy="1193"/>
          </a:xfrm>
        </p:grpSpPr>
        <p:sp>
          <p:nvSpPr>
            <p:cNvPr id="29706" name="Line 6"/>
            <p:cNvSpPr>
              <a:spLocks noChangeShapeType="1"/>
            </p:cNvSpPr>
            <p:nvPr/>
          </p:nvSpPr>
          <p:spPr bwMode="auto">
            <a:xfrm>
              <a:off x="574" y="1036"/>
              <a:ext cx="1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9707" name="Group 33"/>
            <p:cNvGrpSpPr>
              <a:grpSpLocks/>
            </p:cNvGrpSpPr>
            <p:nvPr/>
          </p:nvGrpSpPr>
          <p:grpSpPr bwMode="auto">
            <a:xfrm>
              <a:off x="574" y="576"/>
              <a:ext cx="1300" cy="1193"/>
              <a:chOff x="574" y="576"/>
              <a:chExt cx="1300" cy="1193"/>
            </a:xfrm>
          </p:grpSpPr>
          <p:sp>
            <p:nvSpPr>
              <p:cNvPr id="29708" name="Text Box 18"/>
              <p:cNvSpPr txBox="1">
                <a:spLocks noChangeArrowheads="1"/>
              </p:cNvSpPr>
              <p:nvPr/>
            </p:nvSpPr>
            <p:spPr bwMode="auto">
              <a:xfrm>
                <a:off x="1080" y="576"/>
                <a:ext cx="2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</a:t>
                </a:r>
              </a:p>
            </p:txBody>
          </p:sp>
          <p:grpSp>
            <p:nvGrpSpPr>
              <p:cNvPr id="29709" name="Group 20"/>
              <p:cNvGrpSpPr>
                <a:grpSpLocks/>
              </p:cNvGrpSpPr>
              <p:nvPr/>
            </p:nvGrpSpPr>
            <p:grpSpPr bwMode="auto">
              <a:xfrm>
                <a:off x="574" y="844"/>
                <a:ext cx="434" cy="925"/>
                <a:chOff x="574" y="844"/>
                <a:chExt cx="434" cy="925"/>
              </a:xfrm>
            </p:grpSpPr>
            <p:sp>
              <p:nvSpPr>
                <p:cNvPr id="29722" name="Line 7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9723" name="Line 8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9724" name="Group 12"/>
                <p:cNvGrpSpPr>
                  <a:grpSpLocks/>
                </p:cNvGrpSpPr>
                <p:nvPr/>
              </p:nvGrpSpPr>
              <p:grpSpPr bwMode="auto">
                <a:xfrm>
                  <a:off x="600" y="1276"/>
                  <a:ext cx="408" cy="493"/>
                  <a:chOff x="634" y="1296"/>
                  <a:chExt cx="326" cy="493"/>
                </a:xfrm>
              </p:grpSpPr>
              <p:sp>
                <p:nvSpPr>
                  <p:cNvPr id="2972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972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4" y="1343"/>
                    <a:ext cx="288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29710" name="Group 21"/>
              <p:cNvGrpSpPr>
                <a:grpSpLocks/>
              </p:cNvGrpSpPr>
              <p:nvPr/>
            </p:nvGrpSpPr>
            <p:grpSpPr bwMode="auto">
              <a:xfrm>
                <a:off x="1008" y="844"/>
                <a:ext cx="434" cy="925"/>
                <a:chOff x="574" y="844"/>
                <a:chExt cx="434" cy="925"/>
              </a:xfrm>
            </p:grpSpPr>
            <p:sp>
              <p:nvSpPr>
                <p:cNvPr id="29717" name="Line 22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9718" name="Line 23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9719" name="Group 24"/>
                <p:cNvGrpSpPr>
                  <a:grpSpLocks/>
                </p:cNvGrpSpPr>
                <p:nvPr/>
              </p:nvGrpSpPr>
              <p:grpSpPr bwMode="auto">
                <a:xfrm>
                  <a:off x="600" y="1276"/>
                  <a:ext cx="408" cy="493"/>
                  <a:chOff x="634" y="1296"/>
                  <a:chExt cx="326" cy="493"/>
                </a:xfrm>
              </p:grpSpPr>
              <p:sp>
                <p:nvSpPr>
                  <p:cNvPr id="29720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9721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4" y="1343"/>
                    <a:ext cx="288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29711" name="Group 27"/>
              <p:cNvGrpSpPr>
                <a:grpSpLocks/>
              </p:cNvGrpSpPr>
              <p:nvPr/>
            </p:nvGrpSpPr>
            <p:grpSpPr bwMode="auto">
              <a:xfrm>
                <a:off x="1440" y="844"/>
                <a:ext cx="434" cy="925"/>
                <a:chOff x="574" y="844"/>
                <a:chExt cx="434" cy="925"/>
              </a:xfrm>
            </p:grpSpPr>
            <p:sp>
              <p:nvSpPr>
                <p:cNvPr id="29712" name="Line 28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9713" name="Line 29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9714" name="Group 30"/>
                <p:cNvGrpSpPr>
                  <a:grpSpLocks/>
                </p:cNvGrpSpPr>
                <p:nvPr/>
              </p:nvGrpSpPr>
              <p:grpSpPr bwMode="auto">
                <a:xfrm>
                  <a:off x="600" y="1276"/>
                  <a:ext cx="408" cy="493"/>
                  <a:chOff x="634" y="1296"/>
                  <a:chExt cx="326" cy="493"/>
                </a:xfrm>
              </p:grpSpPr>
              <p:sp>
                <p:nvSpPr>
                  <p:cNvPr id="2971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971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4" y="1343"/>
                    <a:ext cx="288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</p:grpSp>
      </p:grpSp>
      <p:grpSp>
        <p:nvGrpSpPr>
          <p:cNvPr id="596019" name="Group 51"/>
          <p:cNvGrpSpPr>
            <a:grpSpLocks/>
          </p:cNvGrpSpPr>
          <p:nvPr/>
        </p:nvGrpSpPr>
        <p:grpSpPr bwMode="auto">
          <a:xfrm>
            <a:off x="1139825" y="957263"/>
            <a:ext cx="3127375" cy="992187"/>
            <a:chOff x="574" y="603"/>
            <a:chExt cx="1970" cy="625"/>
          </a:xfrm>
        </p:grpSpPr>
        <p:sp>
          <p:nvSpPr>
            <p:cNvPr id="29702" name="Line 37"/>
            <p:cNvSpPr>
              <a:spLocks noChangeShapeType="1"/>
            </p:cNvSpPr>
            <p:nvPr/>
          </p:nvSpPr>
          <p:spPr bwMode="auto">
            <a:xfrm>
              <a:off x="574" y="1036"/>
              <a:ext cx="19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3" name="Line 38"/>
            <p:cNvSpPr>
              <a:spLocks noChangeShapeType="1"/>
            </p:cNvSpPr>
            <p:nvPr/>
          </p:nvSpPr>
          <p:spPr bwMode="auto">
            <a:xfrm>
              <a:off x="574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4" name="Line 40"/>
            <p:cNvSpPr>
              <a:spLocks noChangeShapeType="1"/>
            </p:cNvSpPr>
            <p:nvPr/>
          </p:nvSpPr>
          <p:spPr bwMode="auto">
            <a:xfrm>
              <a:off x="2542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5" name="Text Box 47"/>
            <p:cNvSpPr txBox="1">
              <a:spLocks noChangeArrowheads="1"/>
            </p:cNvSpPr>
            <p:nvPr/>
          </p:nvSpPr>
          <p:spPr bwMode="auto">
            <a:xfrm>
              <a:off x="1251" y="603"/>
              <a:ext cx="5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A or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840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SRTF Example continued:</a:t>
            </a:r>
          </a:p>
        </p:txBody>
      </p:sp>
      <p:grpSp>
        <p:nvGrpSpPr>
          <p:cNvPr id="597079" name="Group 87"/>
          <p:cNvGrpSpPr>
            <a:grpSpLocks/>
          </p:cNvGrpSpPr>
          <p:nvPr/>
        </p:nvGrpSpPr>
        <p:grpSpPr bwMode="auto">
          <a:xfrm>
            <a:off x="735013" y="2786065"/>
            <a:ext cx="7567612" cy="1743076"/>
            <a:chOff x="463" y="1755"/>
            <a:chExt cx="4767" cy="1098"/>
          </a:xfrm>
        </p:grpSpPr>
        <p:sp>
          <p:nvSpPr>
            <p:cNvPr id="30768" name="Line 22"/>
            <p:cNvSpPr>
              <a:spLocks noChangeShapeType="1"/>
            </p:cNvSpPr>
            <p:nvPr/>
          </p:nvSpPr>
          <p:spPr bwMode="auto">
            <a:xfrm>
              <a:off x="574" y="2092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0769" name="Group 28"/>
            <p:cNvGrpSpPr>
              <a:grpSpLocks/>
            </p:cNvGrpSpPr>
            <p:nvPr/>
          </p:nvGrpSpPr>
          <p:grpSpPr bwMode="auto">
            <a:xfrm>
              <a:off x="574" y="1900"/>
              <a:ext cx="48" cy="384"/>
              <a:chOff x="672" y="1776"/>
              <a:chExt cx="48" cy="384"/>
            </a:xfrm>
          </p:grpSpPr>
          <p:sp>
            <p:nvSpPr>
              <p:cNvPr id="30788" name="Line 2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9" name="Line 2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0" name="Group 29"/>
            <p:cNvGrpSpPr>
              <a:grpSpLocks/>
            </p:cNvGrpSpPr>
            <p:nvPr/>
          </p:nvGrpSpPr>
          <p:grpSpPr bwMode="auto">
            <a:xfrm>
              <a:off x="670" y="1900"/>
              <a:ext cx="48" cy="384"/>
              <a:chOff x="672" y="1776"/>
              <a:chExt cx="48" cy="384"/>
            </a:xfrm>
          </p:grpSpPr>
          <p:sp>
            <p:nvSpPr>
              <p:cNvPr id="30786" name="Line 30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7" name="Line 31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1" name="Group 32"/>
            <p:cNvGrpSpPr>
              <a:grpSpLocks/>
            </p:cNvGrpSpPr>
            <p:nvPr/>
          </p:nvGrpSpPr>
          <p:grpSpPr bwMode="auto">
            <a:xfrm>
              <a:off x="766" y="1900"/>
              <a:ext cx="48" cy="384"/>
              <a:chOff x="672" y="1776"/>
              <a:chExt cx="48" cy="384"/>
            </a:xfrm>
          </p:grpSpPr>
          <p:sp>
            <p:nvSpPr>
              <p:cNvPr id="30784" name="Line 3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5" name="Line 3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2" name="Group 35"/>
            <p:cNvGrpSpPr>
              <a:grpSpLocks/>
            </p:cNvGrpSpPr>
            <p:nvPr/>
          </p:nvGrpSpPr>
          <p:grpSpPr bwMode="auto">
            <a:xfrm>
              <a:off x="1054" y="1900"/>
              <a:ext cx="48" cy="384"/>
              <a:chOff x="672" y="1776"/>
              <a:chExt cx="48" cy="384"/>
            </a:xfrm>
          </p:grpSpPr>
          <p:sp>
            <p:nvSpPr>
              <p:cNvPr id="30782" name="Line 36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3" name="Line 37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3" name="Group 41"/>
            <p:cNvGrpSpPr>
              <a:grpSpLocks/>
            </p:cNvGrpSpPr>
            <p:nvPr/>
          </p:nvGrpSpPr>
          <p:grpSpPr bwMode="auto">
            <a:xfrm>
              <a:off x="584" y="2360"/>
              <a:ext cx="422" cy="493"/>
              <a:chOff x="622" y="1296"/>
              <a:chExt cx="338" cy="493"/>
            </a:xfrm>
          </p:grpSpPr>
          <p:sp>
            <p:nvSpPr>
              <p:cNvPr id="30780" name="Line 4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1" name="Text Box 43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88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74" name="Text Box 44"/>
            <p:cNvSpPr txBox="1">
              <a:spLocks noChangeArrowheads="1"/>
            </p:cNvSpPr>
            <p:nvPr/>
          </p:nvSpPr>
          <p:spPr bwMode="auto">
            <a:xfrm>
              <a:off x="463" y="1755"/>
              <a:ext cx="59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" charset="0"/>
                  <a:ea typeface="Gill Sans" charset="0"/>
                  <a:cs typeface="Gill Sans" charset="0"/>
                </a:rPr>
                <a:t>CABAB…</a:t>
              </a:r>
            </a:p>
          </p:txBody>
        </p:sp>
        <p:sp>
          <p:nvSpPr>
            <p:cNvPr id="30775" name="Text Box 45"/>
            <p:cNvSpPr txBox="1">
              <a:spLocks noChangeArrowheads="1"/>
            </p:cNvSpPr>
            <p:nvPr/>
          </p:nvSpPr>
          <p:spPr bwMode="auto">
            <a:xfrm>
              <a:off x="1001" y="1755"/>
              <a:ext cx="19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grpSp>
          <p:nvGrpSpPr>
            <p:cNvPr id="30776" name="Group 75"/>
            <p:cNvGrpSpPr>
              <a:grpSpLocks/>
            </p:cNvGrpSpPr>
            <p:nvPr/>
          </p:nvGrpSpPr>
          <p:grpSpPr bwMode="auto">
            <a:xfrm>
              <a:off x="1064" y="2360"/>
              <a:ext cx="422" cy="493"/>
              <a:chOff x="622" y="1296"/>
              <a:chExt cx="338" cy="493"/>
            </a:xfrm>
          </p:grpSpPr>
          <p:sp>
            <p:nvSpPr>
              <p:cNvPr id="30778" name="Line 76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79" name="Text Box 77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88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77" name="Text Box 78"/>
            <p:cNvSpPr txBox="1">
              <a:spLocks noChangeArrowheads="1"/>
            </p:cNvSpPr>
            <p:nvPr/>
          </p:nvSpPr>
          <p:spPr bwMode="auto">
            <a:xfrm>
              <a:off x="2046" y="2187"/>
              <a:ext cx="17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RR 1ms time slice</a:t>
              </a:r>
            </a:p>
          </p:txBody>
        </p:sp>
      </p:grpSp>
      <p:grpSp>
        <p:nvGrpSpPr>
          <p:cNvPr id="597081" name="Group 89"/>
          <p:cNvGrpSpPr>
            <a:grpSpLocks/>
          </p:cNvGrpSpPr>
          <p:nvPr/>
        </p:nvGrpSpPr>
        <p:grpSpPr bwMode="auto">
          <a:xfrm>
            <a:off x="835025" y="957263"/>
            <a:ext cx="7467600" cy="1851026"/>
            <a:chOff x="526" y="603"/>
            <a:chExt cx="4704" cy="1166"/>
          </a:xfrm>
        </p:grpSpPr>
        <p:grpSp>
          <p:nvGrpSpPr>
            <p:cNvPr id="30750" name="Group 72"/>
            <p:cNvGrpSpPr>
              <a:grpSpLocks/>
            </p:cNvGrpSpPr>
            <p:nvPr/>
          </p:nvGrpSpPr>
          <p:grpSpPr bwMode="auto">
            <a:xfrm>
              <a:off x="4424" y="1276"/>
              <a:ext cx="422" cy="493"/>
              <a:chOff x="622" y="1296"/>
              <a:chExt cx="338" cy="493"/>
            </a:xfrm>
          </p:grpSpPr>
          <p:sp>
            <p:nvSpPr>
              <p:cNvPr id="30766" name="Line 73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7" name="Text Box 74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88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grpSp>
          <p:nvGrpSpPr>
            <p:cNvPr id="30751" name="Group 20"/>
            <p:cNvGrpSpPr>
              <a:grpSpLocks/>
            </p:cNvGrpSpPr>
            <p:nvPr/>
          </p:nvGrpSpPr>
          <p:grpSpPr bwMode="auto">
            <a:xfrm>
              <a:off x="574" y="844"/>
              <a:ext cx="4656" cy="384"/>
              <a:chOff x="672" y="672"/>
              <a:chExt cx="4656" cy="384"/>
            </a:xfrm>
          </p:grpSpPr>
          <p:sp>
            <p:nvSpPr>
              <p:cNvPr id="30760" name="Line 4"/>
              <p:cNvSpPr>
                <a:spLocks noChangeShapeType="1"/>
              </p:cNvSpPr>
              <p:nvPr/>
            </p:nvSpPr>
            <p:spPr bwMode="auto">
              <a:xfrm>
                <a:off x="672" y="864"/>
                <a:ext cx="46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1" name="Line 5"/>
              <p:cNvSpPr>
                <a:spLocks noChangeShapeType="1"/>
              </p:cNvSpPr>
              <p:nvPr/>
            </p:nvSpPr>
            <p:spPr bwMode="auto">
              <a:xfrm>
                <a:off x="67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2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3" name="Line 7"/>
              <p:cNvSpPr>
                <a:spLocks noChangeShapeType="1"/>
              </p:cNvSpPr>
              <p:nvPr/>
            </p:nvSpPr>
            <p:spPr bwMode="auto">
              <a:xfrm>
                <a:off x="264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4" name="Line 9"/>
              <p:cNvSpPr>
                <a:spLocks noChangeShapeType="1"/>
              </p:cNvSpPr>
              <p:nvPr/>
            </p:nvSpPr>
            <p:spPr bwMode="auto">
              <a:xfrm>
                <a:off x="451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5" name="Line 11"/>
              <p:cNvSpPr>
                <a:spLocks noChangeShapeType="1"/>
              </p:cNvSpPr>
              <p:nvPr/>
            </p:nvSpPr>
            <p:spPr bwMode="auto">
              <a:xfrm>
                <a:off x="456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52" name="Group 14"/>
            <p:cNvGrpSpPr>
              <a:grpSpLocks/>
            </p:cNvGrpSpPr>
            <p:nvPr/>
          </p:nvGrpSpPr>
          <p:grpSpPr bwMode="auto">
            <a:xfrm>
              <a:off x="575" y="1276"/>
              <a:ext cx="431" cy="493"/>
              <a:chOff x="615" y="1296"/>
              <a:chExt cx="345" cy="493"/>
            </a:xfrm>
          </p:grpSpPr>
          <p:sp>
            <p:nvSpPr>
              <p:cNvPr id="30758" name="Line 1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59" name="Text Box 13"/>
              <p:cNvSpPr txBox="1">
                <a:spLocks noChangeArrowheads="1"/>
              </p:cNvSpPr>
              <p:nvPr/>
            </p:nvSpPr>
            <p:spPr bwMode="auto">
              <a:xfrm>
                <a:off x="615" y="1343"/>
                <a:ext cx="288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53" name="Text Box 15"/>
            <p:cNvSpPr txBox="1">
              <a:spLocks noChangeArrowheads="1"/>
            </p:cNvSpPr>
            <p:nvPr/>
          </p:nvSpPr>
          <p:spPr bwMode="auto">
            <a:xfrm>
              <a:off x="4366" y="603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0754" name="Text Box 16"/>
            <p:cNvSpPr txBox="1">
              <a:spLocks noChangeArrowheads="1"/>
            </p:cNvSpPr>
            <p:nvPr/>
          </p:nvSpPr>
          <p:spPr bwMode="auto">
            <a:xfrm>
              <a:off x="1430" y="603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55" name="Text Box 17"/>
            <p:cNvSpPr txBox="1">
              <a:spLocks noChangeArrowheads="1"/>
            </p:cNvSpPr>
            <p:nvPr/>
          </p:nvSpPr>
          <p:spPr bwMode="auto">
            <a:xfrm>
              <a:off x="3413" y="603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30756" name="Text Box 18"/>
            <p:cNvSpPr txBox="1">
              <a:spLocks noChangeArrowheads="1"/>
            </p:cNvSpPr>
            <p:nvPr/>
          </p:nvSpPr>
          <p:spPr bwMode="auto">
            <a:xfrm>
              <a:off x="526" y="603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0757" name="Text Box 79"/>
            <p:cNvSpPr txBox="1">
              <a:spLocks noChangeArrowheads="1"/>
            </p:cNvSpPr>
            <p:nvPr/>
          </p:nvSpPr>
          <p:spPr bwMode="auto">
            <a:xfrm>
              <a:off x="1873" y="1230"/>
              <a:ext cx="197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RR 100ms time slice</a:t>
              </a:r>
            </a:p>
          </p:txBody>
        </p:sp>
      </p:grpSp>
      <p:grpSp>
        <p:nvGrpSpPr>
          <p:cNvPr id="597080" name="Group 88"/>
          <p:cNvGrpSpPr>
            <a:grpSpLocks/>
          </p:cNvGrpSpPr>
          <p:nvPr/>
        </p:nvGrpSpPr>
        <p:grpSpPr bwMode="auto">
          <a:xfrm>
            <a:off x="823913" y="4614865"/>
            <a:ext cx="7478712" cy="1851026"/>
            <a:chOff x="519" y="2907"/>
            <a:chExt cx="4711" cy="1166"/>
          </a:xfrm>
        </p:grpSpPr>
        <p:sp>
          <p:nvSpPr>
            <p:cNvPr id="30729" name="Line 47"/>
            <p:cNvSpPr>
              <a:spLocks noChangeShapeType="1"/>
            </p:cNvSpPr>
            <p:nvPr/>
          </p:nvSpPr>
          <p:spPr bwMode="auto">
            <a:xfrm>
              <a:off x="574" y="3340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0730" name="Group 60"/>
            <p:cNvGrpSpPr>
              <a:grpSpLocks/>
            </p:cNvGrpSpPr>
            <p:nvPr/>
          </p:nvGrpSpPr>
          <p:grpSpPr bwMode="auto">
            <a:xfrm>
              <a:off x="574" y="3148"/>
              <a:ext cx="48" cy="384"/>
              <a:chOff x="672" y="3072"/>
              <a:chExt cx="48" cy="384"/>
            </a:xfrm>
          </p:grpSpPr>
          <p:sp>
            <p:nvSpPr>
              <p:cNvPr id="30748" name="Line 4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9" name="Line 4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31" name="Group 53"/>
            <p:cNvGrpSpPr>
              <a:grpSpLocks/>
            </p:cNvGrpSpPr>
            <p:nvPr/>
          </p:nvGrpSpPr>
          <p:grpSpPr bwMode="auto">
            <a:xfrm>
              <a:off x="584" y="3580"/>
              <a:ext cx="422" cy="493"/>
              <a:chOff x="622" y="1296"/>
              <a:chExt cx="338" cy="493"/>
            </a:xfrm>
          </p:grpSpPr>
          <p:sp>
            <p:nvSpPr>
              <p:cNvPr id="30746" name="Line 54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7" name="Text Box 55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88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32" name="Text Box 57"/>
            <p:cNvSpPr txBox="1">
              <a:spLocks noChangeArrowheads="1"/>
            </p:cNvSpPr>
            <p:nvPr/>
          </p:nvSpPr>
          <p:spPr bwMode="auto">
            <a:xfrm>
              <a:off x="770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3" name="Text Box 59"/>
            <p:cNvSpPr txBox="1">
              <a:spLocks noChangeArrowheads="1"/>
            </p:cNvSpPr>
            <p:nvPr/>
          </p:nvSpPr>
          <p:spPr bwMode="auto">
            <a:xfrm>
              <a:off x="519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grpSp>
          <p:nvGrpSpPr>
            <p:cNvPr id="30734" name="Group 61"/>
            <p:cNvGrpSpPr>
              <a:grpSpLocks/>
            </p:cNvGrpSpPr>
            <p:nvPr/>
          </p:nvGrpSpPr>
          <p:grpSpPr bwMode="auto">
            <a:xfrm>
              <a:off x="1006" y="3148"/>
              <a:ext cx="48" cy="384"/>
              <a:chOff x="672" y="3072"/>
              <a:chExt cx="48" cy="384"/>
            </a:xfrm>
          </p:grpSpPr>
          <p:sp>
            <p:nvSpPr>
              <p:cNvPr id="30744" name="Line 62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5" name="Line 63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35" name="Group 64"/>
            <p:cNvGrpSpPr>
              <a:grpSpLocks/>
            </p:cNvGrpSpPr>
            <p:nvPr/>
          </p:nvGrpSpPr>
          <p:grpSpPr bwMode="auto">
            <a:xfrm>
              <a:off x="1016" y="3580"/>
              <a:ext cx="422" cy="493"/>
              <a:chOff x="622" y="1296"/>
              <a:chExt cx="338" cy="493"/>
            </a:xfrm>
          </p:grpSpPr>
          <p:sp>
            <p:nvSpPr>
              <p:cNvPr id="30742" name="Line 65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3" name="Text Box 66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88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grpSp>
          <p:nvGrpSpPr>
            <p:cNvPr id="30736" name="Group 67"/>
            <p:cNvGrpSpPr>
              <a:grpSpLocks/>
            </p:cNvGrpSpPr>
            <p:nvPr/>
          </p:nvGrpSpPr>
          <p:grpSpPr bwMode="auto">
            <a:xfrm>
              <a:off x="1438" y="3148"/>
              <a:ext cx="48" cy="384"/>
              <a:chOff x="672" y="3072"/>
              <a:chExt cx="48" cy="384"/>
            </a:xfrm>
          </p:grpSpPr>
          <p:sp>
            <p:nvSpPr>
              <p:cNvPr id="30740" name="Line 6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1" name="Line 6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0737" name="Text Box 70"/>
            <p:cNvSpPr txBox="1">
              <a:spLocks noChangeArrowheads="1"/>
            </p:cNvSpPr>
            <p:nvPr/>
          </p:nvSpPr>
          <p:spPr bwMode="auto">
            <a:xfrm>
              <a:off x="1586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8" name="Text Box 71"/>
            <p:cNvSpPr txBox="1">
              <a:spLocks noChangeArrowheads="1"/>
            </p:cNvSpPr>
            <p:nvPr/>
          </p:nvSpPr>
          <p:spPr bwMode="auto">
            <a:xfrm>
              <a:off x="1154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9" name="Text Box 81"/>
            <p:cNvSpPr txBox="1">
              <a:spLocks noChangeArrowheads="1"/>
            </p:cNvSpPr>
            <p:nvPr/>
          </p:nvSpPr>
          <p:spPr bwMode="auto">
            <a:xfrm>
              <a:off x="2569" y="3435"/>
              <a:ext cx="5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SRTF</a:t>
              </a:r>
            </a:p>
          </p:txBody>
        </p:sp>
      </p:grpSp>
      <p:sp>
        <p:nvSpPr>
          <p:cNvPr id="597075" name="AutoShape 83"/>
          <p:cNvSpPr>
            <a:spLocks noChangeArrowheads="1"/>
          </p:cNvSpPr>
          <p:nvPr/>
        </p:nvSpPr>
        <p:spPr bwMode="auto">
          <a:xfrm>
            <a:off x="6553200" y="1905000"/>
            <a:ext cx="2438400" cy="1143000"/>
          </a:xfrm>
          <a:prstGeom prst="wedgeRoundRectCallout">
            <a:avLst>
              <a:gd name="adj1" fmla="val -71157"/>
              <a:gd name="adj2" fmla="val 57222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~90% but lots of wakeups!</a:t>
            </a:r>
          </a:p>
        </p:txBody>
      </p:sp>
      <p:sp>
        <p:nvSpPr>
          <p:cNvPr id="597076" name="AutoShape 84"/>
          <p:cNvSpPr>
            <a:spLocks noChangeArrowheads="1"/>
          </p:cNvSpPr>
          <p:nvPr/>
        </p:nvSpPr>
        <p:spPr bwMode="auto">
          <a:xfrm>
            <a:off x="6629400" y="4191000"/>
            <a:ext cx="22860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90%</a:t>
            </a:r>
          </a:p>
        </p:txBody>
      </p:sp>
      <p:sp>
        <p:nvSpPr>
          <p:cNvPr id="597077" name="AutoShape 85"/>
          <p:cNvSpPr>
            <a:spLocks noChangeArrowheads="1"/>
          </p:cNvSpPr>
          <p:nvPr/>
        </p:nvSpPr>
        <p:spPr bwMode="auto">
          <a:xfrm>
            <a:off x="6553200" y="457200"/>
            <a:ext cx="22860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9/201 ~ 4.5%</a:t>
            </a:r>
          </a:p>
        </p:txBody>
      </p:sp>
    </p:spTree>
    <p:extLst>
      <p:ext uri="{BB962C8B-B14F-4D97-AF65-F5344CB8AC3E}">
        <p14:creationId xmlns:p14="http://schemas.microsoft.com/office/powerpoint/2010/main" val="1051741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75" grpId="0" animBg="1"/>
      <p:bldP spid="597076" grpId="0" animBg="1"/>
      <p:bldP spid="5970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034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14400"/>
            <a:ext cx="22733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SRTF Challenges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Starvation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SRTF can lead to starvation if many small jobs!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Large jobs never get to run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Somehow need to predict future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How can we do this?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Some systems ask the user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When you submit a job, have to say how long it will take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To stop cheating, system kills job if takes too long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But: hard to predict job’s runtime even for non-malicious users</a:t>
            </a:r>
          </a:p>
        </p:txBody>
      </p:sp>
    </p:spTree>
    <p:extLst>
      <p:ext uri="{BB962C8B-B14F-4D97-AF65-F5344CB8AC3E}">
        <p14:creationId xmlns:p14="http://schemas.microsoft.com/office/powerpoint/2010/main" val="1908067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84455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Example:</a:t>
            </a:r>
            <a:r>
              <a:rPr lang="en-US" altLang="ko-KR" sz="1800" dirty="0">
                <a:ea typeface="굴림" panose="020B0600000101010101" pitchFamily="34" charset="-127"/>
              </a:rPr>
              <a:t>	</a:t>
            </a:r>
            <a:r>
              <a:rPr lang="en-US" altLang="ko-KR" sz="1800" u="sng" dirty="0">
                <a:ea typeface="굴림" panose="020B0600000101010101" pitchFamily="34" charset="-127"/>
              </a:rPr>
              <a:t>Process</a:t>
            </a:r>
            <a:r>
              <a:rPr lang="en-US" altLang="ko-KR" sz="1800" dirty="0">
                <a:ea typeface="굴림" panose="020B0600000101010101" pitchFamily="34" charset="-127"/>
              </a:rPr>
              <a:t>		</a:t>
            </a:r>
            <a:r>
              <a:rPr lang="en-US" altLang="ko-KR" sz="1800" u="sng" dirty="0">
                <a:ea typeface="굴림" panose="020B0600000101010101" pitchFamily="34" charset="-127"/>
              </a:rPr>
              <a:t>Burst Time</a:t>
            </a:r>
            <a:br>
              <a:rPr lang="en-US" altLang="ko-KR" sz="1800" u="sng" dirty="0">
                <a:ea typeface="굴림" panose="020B0600000101010101" pitchFamily="34" charset="-127"/>
              </a:rPr>
            </a:br>
            <a:r>
              <a:rPr lang="en-US" altLang="ko-KR" sz="1800" i="1" dirty="0">
                <a:ea typeface="굴림" panose="020B0600000101010101" pitchFamily="34" charset="-127"/>
              </a:rPr>
              <a:t>	 </a:t>
            </a:r>
            <a:r>
              <a:rPr lang="en-US" altLang="ko-KR" sz="2200" i="1" dirty="0">
                <a:ea typeface="굴림" panose="020B0600000101010101" pitchFamily="34" charset="-127"/>
              </a:rPr>
              <a:t>P</a:t>
            </a:r>
            <a:r>
              <a:rPr lang="en-US" altLang="ko-KR" sz="2200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sz="2200" dirty="0">
                <a:ea typeface="굴림" panose="020B0600000101010101" pitchFamily="34" charset="-127"/>
              </a:rPr>
              <a:t>53</a:t>
            </a:r>
            <a:br>
              <a:rPr lang="en-US" altLang="ko-KR" sz="2200" dirty="0">
                <a:ea typeface="굴림" panose="020B0600000101010101" pitchFamily="34" charset="-127"/>
              </a:rPr>
            </a:br>
            <a:r>
              <a:rPr lang="en-US" altLang="ko-KR" sz="2200" dirty="0">
                <a:ea typeface="굴림" panose="020B0600000101010101" pitchFamily="34" charset="-127"/>
              </a:rPr>
              <a:t>	 </a:t>
            </a:r>
            <a:r>
              <a:rPr lang="en-US" altLang="ko-KR" sz="2200" i="1" dirty="0">
                <a:ea typeface="굴림" panose="020B0600000101010101" pitchFamily="34" charset="-127"/>
              </a:rPr>
              <a:t>P</a:t>
            </a:r>
            <a:r>
              <a:rPr lang="en-US" altLang="ko-KR" sz="2200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sz="2200" dirty="0">
                <a:ea typeface="굴림" panose="020B0600000101010101" pitchFamily="34" charset="-127"/>
              </a:rPr>
              <a:t>8</a:t>
            </a:r>
            <a:br>
              <a:rPr lang="en-US" altLang="ko-KR" sz="2200" dirty="0">
                <a:ea typeface="굴림" panose="020B0600000101010101" pitchFamily="34" charset="-127"/>
              </a:rPr>
            </a:br>
            <a:r>
              <a:rPr lang="en-US" altLang="ko-KR" sz="2200" dirty="0">
                <a:ea typeface="굴림" panose="020B0600000101010101" pitchFamily="34" charset="-127"/>
              </a:rPr>
              <a:t>	 </a:t>
            </a:r>
            <a:r>
              <a:rPr lang="en-US" altLang="ko-KR" sz="2200" i="1" dirty="0">
                <a:ea typeface="굴림" panose="020B0600000101010101" pitchFamily="34" charset="-127"/>
              </a:rPr>
              <a:t>P</a:t>
            </a:r>
            <a:r>
              <a:rPr lang="en-US" altLang="ko-KR" sz="2200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sz="2200" dirty="0">
                <a:ea typeface="굴림" panose="020B0600000101010101" pitchFamily="34" charset="-127"/>
              </a:rPr>
              <a:t>68</a:t>
            </a:r>
            <a:br>
              <a:rPr lang="en-US" altLang="ko-KR" sz="2200" dirty="0">
                <a:ea typeface="굴림" panose="020B0600000101010101" pitchFamily="34" charset="-127"/>
              </a:rPr>
            </a:br>
            <a:r>
              <a:rPr lang="en-US" altLang="ko-KR" sz="2200" dirty="0">
                <a:ea typeface="굴림" panose="020B0600000101010101" pitchFamily="34" charset="-127"/>
              </a:rPr>
              <a:t>	 </a:t>
            </a:r>
            <a:r>
              <a:rPr lang="en-US" altLang="ko-KR" sz="2200" i="1" dirty="0">
                <a:ea typeface="굴림" panose="020B0600000101010101" pitchFamily="34" charset="-127"/>
              </a:rPr>
              <a:t>P</a:t>
            </a:r>
            <a:r>
              <a:rPr lang="en-US" altLang="ko-KR" sz="2200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sz="2200" dirty="0">
                <a:ea typeface="굴림" panose="020B0600000101010101" pitchFamily="34" charset="-127"/>
              </a:rPr>
              <a:t>24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457200" lvl="1" indent="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Waiting time for 	</a:t>
            </a:r>
            <a:r>
              <a:rPr lang="en-US" altLang="ko-KR" dirty="0">
                <a:ea typeface="굴림" panose="020B0600000101010101" pitchFamily="34" charset="-127"/>
              </a:rPr>
              <a:t>P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=(68-20)+(112-88)=72					P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=(20-0)=20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P</a:t>
            </a:r>
            <a:r>
              <a:rPr lang="en-US" altLang="ko-KR" baseline="-25000" dirty="0">
                <a:ea typeface="굴림" panose="020B0600000101010101" pitchFamily="34" charset="-127"/>
              </a:rPr>
              <a:t>3</a:t>
            </a:r>
            <a:r>
              <a:rPr lang="en-US" altLang="ko-KR" dirty="0">
                <a:ea typeface="굴림" panose="020B0600000101010101" pitchFamily="34" charset="-127"/>
              </a:rPr>
              <a:t>=(28-0)+(88-48)+(125-108)=85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P</a:t>
            </a:r>
            <a:r>
              <a:rPr lang="en-US" altLang="ko-KR" baseline="-25000" dirty="0">
                <a:ea typeface="굴림" panose="020B0600000101010101" pitchFamily="34" charset="-127"/>
              </a:rPr>
              <a:t>4</a:t>
            </a:r>
            <a:r>
              <a:rPr lang="en-US" altLang="ko-KR" dirty="0">
                <a:ea typeface="굴림" panose="020B0600000101010101" pitchFamily="34" charset="-127"/>
              </a:rPr>
              <a:t>=(48-0)+(108-68)=88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waiting time = (72+20+85+88)/4=66¼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completion time = (125+28+153+112)/4 = 104½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Thus, Round-Robin Pros and Cons: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Better for short jobs, Fair (+)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Context-switching time adds up for long jobs (-)</a:t>
            </a:r>
          </a:p>
          <a:p>
            <a:pPr marL="342900" indent="-342900">
              <a:buFontTx/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FCCE95-6879-B445-B510-2FC84EDFB16C}"/>
              </a:ext>
            </a:extLst>
          </p:cNvPr>
          <p:cNvGrpSpPr/>
          <p:nvPr/>
        </p:nvGrpSpPr>
        <p:grpSpPr>
          <a:xfrm>
            <a:off x="2895600" y="2452688"/>
            <a:ext cx="908050" cy="976312"/>
            <a:chOff x="2895600" y="2452688"/>
            <a:chExt cx="908050" cy="976312"/>
          </a:xfrm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 dirty="0">
                  <a:latin typeface="Helvetica" panose="020B0604020202020204" pitchFamily="34" charset="0"/>
                </a:rPr>
                <a:t>1</a:t>
              </a:r>
              <a:endParaRPr lang="en-US" altLang="en-US" sz="2400" b="0" dirty="0">
                <a:latin typeface="Helvetica" panose="020B0604020202020204" pitchFamily="34" charset="0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895600" y="30622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3655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12002" y="2452688"/>
            <a:ext cx="725048" cy="976312"/>
            <a:chOff x="3612002" y="2452688"/>
            <a:chExt cx="725048" cy="976312"/>
          </a:xfrm>
        </p:grpSpPr>
        <p:sp>
          <p:nvSpPr>
            <p:cNvPr id="23570" name="Rectangle 7"/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3560" name="Text Box 18"/>
            <p:cNvSpPr txBox="1">
              <a:spLocks noChangeArrowheads="1"/>
            </p:cNvSpPr>
            <p:nvPr/>
          </p:nvSpPr>
          <p:spPr bwMode="auto">
            <a:xfrm>
              <a:off x="38989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28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77962" y="2452688"/>
            <a:ext cx="762338" cy="976312"/>
            <a:chOff x="4177962" y="2452688"/>
            <a:chExt cx="762338" cy="976312"/>
          </a:xfrm>
        </p:grpSpPr>
        <p:sp>
          <p:nvSpPr>
            <p:cNvPr id="23571" name="Rectangle 8"/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1" name="Text Box 19"/>
            <p:cNvSpPr txBox="1">
              <a:spLocks noChangeArrowheads="1"/>
            </p:cNvSpPr>
            <p:nvPr/>
          </p:nvSpPr>
          <p:spPr bwMode="auto">
            <a:xfrm>
              <a:off x="450215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48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41963" y="2452688"/>
            <a:ext cx="814287" cy="976312"/>
            <a:chOff x="4741963" y="2452688"/>
            <a:chExt cx="814287" cy="976312"/>
          </a:xfrm>
        </p:grpSpPr>
        <p:sp>
          <p:nvSpPr>
            <p:cNvPr id="23572" name="Rectangle 9"/>
            <p:cNvSpPr>
              <a:spLocks noChangeArrowheads="1"/>
            </p:cNvSpPr>
            <p:nvPr/>
          </p:nvSpPr>
          <p:spPr bwMode="auto">
            <a:xfrm>
              <a:off x="474196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62" name="Text Box 20"/>
            <p:cNvSpPr txBox="1">
              <a:spLocks noChangeArrowheads="1"/>
            </p:cNvSpPr>
            <p:nvPr/>
          </p:nvSpPr>
          <p:spPr bwMode="auto">
            <a:xfrm>
              <a:off x="51181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05965" y="2452688"/>
            <a:ext cx="783685" cy="976312"/>
            <a:chOff x="5305965" y="2452688"/>
            <a:chExt cx="783685" cy="976312"/>
          </a:xfrm>
        </p:grpSpPr>
        <p:sp>
          <p:nvSpPr>
            <p:cNvPr id="23573" name="Rectangle 10"/>
            <p:cNvSpPr>
              <a:spLocks noChangeArrowheads="1"/>
            </p:cNvSpPr>
            <p:nvPr/>
          </p:nvSpPr>
          <p:spPr bwMode="auto">
            <a:xfrm>
              <a:off x="5305965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56515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88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69967" y="2452688"/>
            <a:ext cx="816583" cy="976312"/>
            <a:chOff x="5869967" y="2452688"/>
            <a:chExt cx="816583" cy="976312"/>
          </a:xfrm>
        </p:grpSpPr>
        <p:sp>
          <p:nvSpPr>
            <p:cNvPr id="23574" name="Rectangle 11"/>
            <p:cNvSpPr>
              <a:spLocks noChangeArrowheads="1"/>
            </p:cNvSpPr>
            <p:nvPr/>
          </p:nvSpPr>
          <p:spPr bwMode="auto">
            <a:xfrm>
              <a:off x="5869967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61214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108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33968" y="2452688"/>
            <a:ext cx="2513182" cy="976312"/>
            <a:chOff x="6433968" y="2452688"/>
            <a:chExt cx="2513182" cy="976312"/>
          </a:xfrm>
        </p:grpSpPr>
        <p:sp>
          <p:nvSpPr>
            <p:cNvPr id="23575" name="Rectangle 12"/>
            <p:cNvSpPr>
              <a:spLocks noChangeArrowheads="1"/>
            </p:cNvSpPr>
            <p:nvPr/>
          </p:nvSpPr>
          <p:spPr bwMode="auto">
            <a:xfrm>
              <a:off x="6433968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76" name="Rectangle 13"/>
            <p:cNvSpPr>
              <a:spLocks noChangeArrowheads="1"/>
            </p:cNvSpPr>
            <p:nvPr/>
          </p:nvSpPr>
          <p:spPr bwMode="auto">
            <a:xfrm>
              <a:off x="6997970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77" name="Rectangle 14"/>
            <p:cNvSpPr>
              <a:spLocks noChangeArrowheads="1"/>
            </p:cNvSpPr>
            <p:nvPr/>
          </p:nvSpPr>
          <p:spPr bwMode="auto">
            <a:xfrm>
              <a:off x="756197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78" name="Rectangle 15"/>
            <p:cNvSpPr>
              <a:spLocks noChangeArrowheads="1"/>
            </p:cNvSpPr>
            <p:nvPr/>
          </p:nvSpPr>
          <p:spPr bwMode="auto">
            <a:xfrm>
              <a:off x="812597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67310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112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72644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125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78486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145</a:t>
              </a:r>
            </a:p>
          </p:txBody>
        </p:sp>
        <p:sp>
          <p:nvSpPr>
            <p:cNvPr id="23568" name="Text Box 26"/>
            <p:cNvSpPr txBox="1">
              <a:spLocks noChangeArrowheads="1"/>
            </p:cNvSpPr>
            <p:nvPr/>
          </p:nvSpPr>
          <p:spPr bwMode="auto">
            <a:xfrm>
              <a:off x="83820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153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F3F2F83-2001-5A44-90FE-564416DC2580}"/>
              </a:ext>
            </a:extLst>
          </p:cNvPr>
          <p:cNvGrpSpPr/>
          <p:nvPr/>
        </p:nvGrpSpPr>
        <p:grpSpPr>
          <a:xfrm>
            <a:off x="4648200" y="972794"/>
            <a:ext cx="698600" cy="391716"/>
            <a:chOff x="4648200" y="972794"/>
            <a:chExt cx="698600" cy="3917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0C5AE8-67A8-4342-90EC-932C6251E46A}"/>
                </a:ext>
              </a:extLst>
            </p:cNvPr>
            <p:cNvSpPr/>
            <p:nvPr/>
          </p:nvSpPr>
          <p:spPr>
            <a:xfrm>
              <a:off x="4876800" y="972794"/>
              <a:ext cx="470000" cy="3917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33</a:t>
              </a:r>
              <a:endParaRPr lang="en-US" sz="22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E79317-3EF1-494A-BCDB-21A97F2F9B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8200" y="1138177"/>
              <a:ext cx="292100" cy="10576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098CBE-A00E-354C-8277-147C9368E250}"/>
              </a:ext>
            </a:extLst>
          </p:cNvPr>
          <p:cNvGrpSpPr/>
          <p:nvPr/>
        </p:nvGrpSpPr>
        <p:grpSpPr>
          <a:xfrm>
            <a:off x="4952900" y="972794"/>
            <a:ext cx="758894" cy="430887"/>
            <a:chOff x="4952900" y="972794"/>
            <a:chExt cx="758894" cy="43088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7BD18F-D14D-324B-AD62-8FBC63D55B38}"/>
                </a:ext>
              </a:extLst>
            </p:cNvPr>
            <p:cNvSpPr/>
            <p:nvPr/>
          </p:nvSpPr>
          <p:spPr>
            <a:xfrm>
              <a:off x="5245000" y="972794"/>
              <a:ext cx="46679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13</a:t>
              </a:r>
              <a:endParaRPr lang="en-US" sz="22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053ECC9-65EC-8B4A-AFF0-425E55A1656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2900" y="1112945"/>
              <a:ext cx="292100" cy="10576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846B8E-5057-A641-B4D6-6426BE0E0AC0}"/>
              </a:ext>
            </a:extLst>
          </p:cNvPr>
          <p:cNvCxnSpPr>
            <a:cxnSpLocks/>
          </p:cNvCxnSpPr>
          <p:nvPr/>
        </p:nvCxnSpPr>
        <p:spPr bwMode="auto">
          <a:xfrm flipV="1">
            <a:off x="5322994" y="1110638"/>
            <a:ext cx="292100" cy="10576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DD25C1-9F4A-694C-B42A-B0D9C3C503EA}"/>
              </a:ext>
            </a:extLst>
          </p:cNvPr>
          <p:cNvCxnSpPr>
            <a:cxnSpLocks/>
          </p:cNvCxnSpPr>
          <p:nvPr/>
        </p:nvCxnSpPr>
        <p:spPr bwMode="auto">
          <a:xfrm flipV="1">
            <a:off x="4891207" y="2046455"/>
            <a:ext cx="292100" cy="10576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46C0ED-42A3-4746-AB6D-A1B399116454}"/>
              </a:ext>
            </a:extLst>
          </p:cNvPr>
          <p:cNvGrpSpPr/>
          <p:nvPr/>
        </p:nvGrpSpPr>
        <p:grpSpPr>
          <a:xfrm>
            <a:off x="4648200" y="1579989"/>
            <a:ext cx="695394" cy="430887"/>
            <a:chOff x="4648200" y="1579989"/>
            <a:chExt cx="695394" cy="43088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B4A737-3149-CE4D-A8E5-07BCE98088AF}"/>
                </a:ext>
              </a:extLst>
            </p:cNvPr>
            <p:cNvSpPr/>
            <p:nvPr/>
          </p:nvSpPr>
          <p:spPr>
            <a:xfrm>
              <a:off x="4876800" y="1579989"/>
              <a:ext cx="46679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48</a:t>
              </a:r>
              <a:endParaRPr lang="en-US" sz="22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D4487BB-A6CC-1F42-BB6C-F0275047581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8200" y="1742550"/>
              <a:ext cx="292100" cy="10576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A9A4F8-D051-BC44-A3C2-1AE96D4EFCDD}"/>
              </a:ext>
            </a:extLst>
          </p:cNvPr>
          <p:cNvGrpSpPr/>
          <p:nvPr/>
        </p:nvGrpSpPr>
        <p:grpSpPr>
          <a:xfrm>
            <a:off x="4982770" y="1579989"/>
            <a:ext cx="729024" cy="430887"/>
            <a:chOff x="4982770" y="1579989"/>
            <a:chExt cx="729024" cy="43088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002A3BB-38D5-4C42-AB35-C2C695229C63}"/>
                </a:ext>
              </a:extLst>
            </p:cNvPr>
            <p:cNvSpPr/>
            <p:nvPr/>
          </p:nvSpPr>
          <p:spPr>
            <a:xfrm>
              <a:off x="5245000" y="1579989"/>
              <a:ext cx="46679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28</a:t>
              </a:r>
              <a:endParaRPr lang="en-US" sz="22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19E0E27-DC3B-A147-87B8-B0A24C8824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82770" y="1739730"/>
              <a:ext cx="292100" cy="10576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F236CE-E919-5D40-A685-230DB5B115A1}"/>
              </a:ext>
            </a:extLst>
          </p:cNvPr>
          <p:cNvGrpSpPr/>
          <p:nvPr/>
        </p:nvGrpSpPr>
        <p:grpSpPr>
          <a:xfrm>
            <a:off x="5314590" y="1579989"/>
            <a:ext cx="624130" cy="430887"/>
            <a:chOff x="5314590" y="1579989"/>
            <a:chExt cx="624130" cy="43088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C74C62D-642A-EE49-9B87-3C2BB5EF4CC8}"/>
                </a:ext>
              </a:extLst>
            </p:cNvPr>
            <p:cNvSpPr/>
            <p:nvPr/>
          </p:nvSpPr>
          <p:spPr>
            <a:xfrm>
              <a:off x="5612990" y="1579989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8</a:t>
              </a:r>
              <a:endParaRPr lang="en-US" sz="22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0022F3E-47A0-1D40-83F6-B89BA2EE9C8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14590" y="1727024"/>
              <a:ext cx="292100" cy="10576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558F4C-3977-E543-859F-8F031163D346}"/>
              </a:ext>
            </a:extLst>
          </p:cNvPr>
          <p:cNvCxnSpPr>
            <a:cxnSpLocks/>
          </p:cNvCxnSpPr>
          <p:nvPr/>
        </p:nvCxnSpPr>
        <p:spPr bwMode="auto">
          <a:xfrm flipV="1">
            <a:off x="5608571" y="1720238"/>
            <a:ext cx="292100" cy="10576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9E0B99-6217-9741-9DB6-27AF85B2580A}"/>
              </a:ext>
            </a:extLst>
          </p:cNvPr>
          <p:cNvGrpSpPr/>
          <p:nvPr/>
        </p:nvGrpSpPr>
        <p:grpSpPr>
          <a:xfrm>
            <a:off x="4648200" y="1881072"/>
            <a:ext cx="554330" cy="430887"/>
            <a:chOff x="4648200" y="1881072"/>
            <a:chExt cx="554330" cy="43088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C5EC6B0-7680-1544-80F1-F17D75B38448}"/>
                </a:ext>
              </a:extLst>
            </p:cNvPr>
            <p:cNvSpPr/>
            <p:nvPr/>
          </p:nvSpPr>
          <p:spPr>
            <a:xfrm>
              <a:off x="4876800" y="1881072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4</a:t>
              </a:r>
              <a:endParaRPr lang="en-US" sz="22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4C583E5-D293-2D4B-949B-E9F941653B6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8200" y="2046455"/>
              <a:ext cx="292100" cy="10576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3C8A2B-BBFE-D247-8AD4-4AC1A98F945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60800" y="1416440"/>
            <a:ext cx="292100" cy="10576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4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SRTF Discussion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91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Bottom line, can’t really know how long job will take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However, can use SRTF as a yardstick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for measuring other policies on a given trace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Optimal, so can’t do any better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SRTF Pros &amp; Cons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Optimal (average response time) (+)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Hard to predict future (-)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Unfair (-)</a:t>
            </a:r>
          </a:p>
        </p:txBody>
      </p:sp>
    </p:spTree>
    <p:extLst>
      <p:ext uri="{BB962C8B-B14F-4D97-AF65-F5344CB8AC3E}">
        <p14:creationId xmlns:p14="http://schemas.microsoft.com/office/powerpoint/2010/main" val="2645102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305800" cy="6019800"/>
          </a:xfrm>
        </p:spPr>
        <p:txBody>
          <a:bodyPr>
            <a:normAutofit/>
          </a:bodyPr>
          <a:lstStyle/>
          <a:p>
            <a:r>
              <a:rPr lang="en-US" sz="2800" b="1" dirty="0"/>
              <a:t>Midterm 1 Review session</a:t>
            </a:r>
            <a:r>
              <a:rPr lang="en-US" sz="2800" dirty="0"/>
              <a:t>: 3-6pm, Saturday, 2/24</a:t>
            </a:r>
            <a:br>
              <a:rPr lang="en-US" sz="2800" dirty="0"/>
            </a:br>
            <a:r>
              <a:rPr lang="en-US" sz="2800" dirty="0"/>
              <a:t>GPB 100 and/or Hearst Field Annex A1 (tentative)</a:t>
            </a:r>
          </a:p>
          <a:p>
            <a:r>
              <a:rPr lang="en-US" sz="2800" b="1" dirty="0"/>
              <a:t>Midterm 1</a:t>
            </a:r>
            <a:r>
              <a:rPr lang="en-US" sz="2800" dirty="0"/>
              <a:t>: 6:30-8:30pm, Wednesday, 2/28 (no class)</a:t>
            </a:r>
          </a:p>
          <a:p>
            <a:pPr lvl="1"/>
            <a:r>
              <a:rPr lang="en-US" sz="2600" dirty="0"/>
              <a:t>Li </a:t>
            </a:r>
            <a:r>
              <a:rPr lang="en-US" sz="2600" dirty="0" err="1"/>
              <a:t>Ka</a:t>
            </a:r>
            <a:r>
              <a:rPr lang="en-US" sz="2600" dirty="0"/>
              <a:t> </a:t>
            </a:r>
            <a:r>
              <a:rPr lang="en-US" sz="2600" dirty="0" err="1"/>
              <a:t>Shing</a:t>
            </a:r>
            <a:r>
              <a:rPr lang="en-US" sz="2600" dirty="0"/>
              <a:t> 245: IDs ending in 0,1,2,3</a:t>
            </a:r>
          </a:p>
          <a:p>
            <a:pPr lvl="1"/>
            <a:r>
              <a:rPr lang="en-US" sz="2600" dirty="0"/>
              <a:t>Hearst Field Annex A1: …4,5,6</a:t>
            </a:r>
          </a:p>
          <a:p>
            <a:pPr lvl="1"/>
            <a:r>
              <a:rPr lang="en-US" sz="2600" dirty="0"/>
              <a:t>VLSB 2060: …7,8</a:t>
            </a:r>
          </a:p>
          <a:p>
            <a:pPr lvl="1"/>
            <a:r>
              <a:rPr lang="en-US" sz="2600" dirty="0"/>
              <a:t>Barrows 20: …9</a:t>
            </a:r>
          </a:p>
          <a:p>
            <a:pPr lvl="1"/>
            <a:r>
              <a:rPr lang="en-US" sz="2600" dirty="0"/>
              <a:t>CS 189: </a:t>
            </a:r>
            <a:r>
              <a:rPr lang="en-US" sz="2600" dirty="0" err="1"/>
              <a:t>Wurster</a:t>
            </a:r>
            <a:r>
              <a:rPr lang="en-US" sz="2600" dirty="0"/>
              <a:t> 102 (no electronics)</a:t>
            </a:r>
          </a:p>
          <a:p>
            <a:pPr lvl="1"/>
            <a:r>
              <a:rPr lang="en-US" sz="2600" dirty="0"/>
              <a:t>DSP: Soda 465 &amp; 606</a:t>
            </a:r>
            <a:endParaRPr lang="en-US" sz="2800" dirty="0"/>
          </a:p>
          <a:p>
            <a:r>
              <a:rPr lang="en-US" sz="2800" b="1" dirty="0"/>
              <a:t>Project 1</a:t>
            </a:r>
            <a:r>
              <a:rPr lang="en-US" sz="2800" dirty="0"/>
              <a:t>: code due Friday, 3/2</a:t>
            </a:r>
          </a:p>
          <a:p>
            <a:pPr lvl="1"/>
            <a:r>
              <a:rPr lang="en-US" sz="2600" b="1" dirty="0"/>
              <a:t>Midterm includes project 1 material</a:t>
            </a:r>
            <a:r>
              <a:rPr lang="en-US" sz="2600" dirty="0"/>
              <a:t> – everyone in group should understand all parts of the project!</a:t>
            </a:r>
          </a:p>
        </p:txBody>
      </p:sp>
    </p:spTree>
    <p:extLst>
      <p:ext uri="{BB962C8B-B14F-4D97-AF65-F5344CB8AC3E}">
        <p14:creationId xmlns:p14="http://schemas.microsoft.com/office/powerpoint/2010/main" val="2878708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BREAK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5966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SRTF Further discussion (Cont.)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91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Bottom line, can’t really know how long job will take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However, can use SRTF as a yardstick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for measuring other policies on a given trace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Optimal, so can’t do any better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SRTF Pros &amp; Cons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Optimal (average response time) (+)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Hard to predict future (-)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Unfair (-)</a:t>
            </a:r>
          </a:p>
        </p:txBody>
      </p:sp>
    </p:spTree>
    <p:extLst>
      <p:ext uri="{BB962C8B-B14F-4D97-AF65-F5344CB8AC3E}">
        <p14:creationId xmlns:p14="http://schemas.microsoft.com/office/powerpoint/2010/main" val="334797394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Predicting the Length of the Next CPU Burst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617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Adaptive</a:t>
            </a: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: Changing policy based on past behavior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CPU scheduling, in virtual memory, in file systems, in CPUs, etc.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Works because programs have predictable behavior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If program was I/O bound in past, likely in future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If computer behavior were random, wouldn’t help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Example: SRTF with estimated burst length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Use an estimator function on previous bursts: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Let 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n-1</a:t>
            </a:r>
            <a:r>
              <a:rPr lang="en-US" altLang="ko-KR" sz="2400" dirty="0">
                <a:ea typeface="굴림" panose="020B0600000101010101" pitchFamily="34" charset="-127"/>
              </a:rPr>
              <a:t>, 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n-2</a:t>
            </a:r>
            <a:r>
              <a:rPr lang="en-US" altLang="ko-KR" sz="2400" dirty="0">
                <a:ea typeface="굴림" panose="020B0600000101010101" pitchFamily="34" charset="-127"/>
              </a:rPr>
              <a:t>, 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n-3</a:t>
            </a:r>
            <a:r>
              <a:rPr lang="en-US" altLang="ko-KR" sz="2400" dirty="0">
                <a:ea typeface="굴림" panose="020B0600000101010101" pitchFamily="34" charset="-127"/>
              </a:rPr>
              <a:t>, … be previous CPU burst lengths.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Estimate next burst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</a:t>
            </a:r>
            <a:r>
              <a:rPr lang="en-US" altLang="ko-KR" sz="2400" baseline="-25000" dirty="0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= f(</a:t>
            </a:r>
            <a:r>
              <a:rPr lang="en-US" altLang="ko-KR" sz="2400" dirty="0">
                <a:ea typeface="굴림" panose="020B0600000101010101" pitchFamily="34" charset="-127"/>
              </a:rPr>
              <a:t>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n-1</a:t>
            </a:r>
            <a:r>
              <a:rPr lang="en-US" altLang="ko-KR" sz="2400" dirty="0">
                <a:ea typeface="굴림" panose="020B0600000101010101" pitchFamily="34" charset="-127"/>
              </a:rPr>
              <a:t>, 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n-2</a:t>
            </a:r>
            <a:r>
              <a:rPr lang="en-US" altLang="ko-KR" sz="2400" dirty="0">
                <a:ea typeface="굴림" panose="020B0600000101010101" pitchFamily="34" charset="-127"/>
              </a:rPr>
              <a:t>, 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n-3</a:t>
            </a:r>
            <a:r>
              <a:rPr lang="en-US" altLang="ko-KR" sz="2400" dirty="0">
                <a:ea typeface="굴림" panose="020B0600000101010101" pitchFamily="34" charset="-127"/>
              </a:rPr>
              <a:t>, …)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Function f could be one of many different time series estimation schemes (</a:t>
            </a:r>
            <a:r>
              <a:rPr lang="en-US" altLang="ko-KR" sz="2400" dirty="0" err="1">
                <a:ea typeface="굴림" panose="020B0600000101010101" pitchFamily="34" charset="-127"/>
              </a:rPr>
              <a:t>Kalman</a:t>
            </a:r>
            <a:r>
              <a:rPr lang="en-US" altLang="ko-KR" sz="2400" dirty="0">
                <a:ea typeface="굴림" panose="020B0600000101010101" pitchFamily="34" charset="-127"/>
              </a:rPr>
              <a:t> filters, </a:t>
            </a:r>
            <a:r>
              <a:rPr lang="en-US" altLang="ko-KR" sz="2400" dirty="0" err="1">
                <a:ea typeface="굴림" panose="020B0600000101010101" pitchFamily="34" charset="-127"/>
              </a:rPr>
              <a:t>etc</a:t>
            </a:r>
            <a:r>
              <a:rPr lang="en-US" altLang="ko-KR" sz="2400" dirty="0"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For instance,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exponential averaging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</a:t>
            </a:r>
            <a:r>
              <a:rPr lang="en-US" altLang="ko-KR" sz="2400" baseline="-250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= t</a:t>
            </a:r>
            <a:r>
              <a:rPr lang="en-US" altLang="ko-KR" sz="2400" baseline="-250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n-1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+(1-)</a:t>
            </a:r>
            <a:r>
              <a:rPr lang="en-US" altLang="ko-KR" sz="2400" baseline="-250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n-1</a:t>
            </a:r>
            <a:b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with (0&lt;1)</a:t>
            </a: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pic>
        <p:nvPicPr>
          <p:cNvPr id="6266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t="2280" r="641" b="2849"/>
          <a:stretch>
            <a:fillRect/>
          </a:stretch>
        </p:blipFill>
        <p:spPr bwMode="auto">
          <a:xfrm>
            <a:off x="4572000" y="4864930"/>
            <a:ext cx="3061111" cy="195744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31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Multi-Level Feedback Scheduling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Another method for exploiting past behavior (first use in CTSS)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Multiple queues, each with different priority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Higher priority queues often considered “foreground” tasks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Each queue has its own scheduling algorithm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e.g. foreground – RR, background – FCFS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Sometimes multiple RR priorities with quantum increasing exponentially (highest:1ms, next: 2ms, next: 4ms, </a:t>
            </a:r>
            <a:r>
              <a:rPr lang="en-US" altLang="ko-KR" sz="2400" dirty="0" err="1">
                <a:ea typeface="굴림" panose="020B0600000101010101" pitchFamily="34" charset="-127"/>
              </a:rPr>
              <a:t>etc</a:t>
            </a:r>
            <a:r>
              <a:rPr lang="en-US" altLang="ko-KR" sz="2400" dirty="0"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Adjust each job’s priority as follows (details vary)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Job starts in highest priority queue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If timeout expires, drop one level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If timeout doesn’t expire, push up one level (or to top)</a:t>
            </a:r>
          </a:p>
        </p:txBody>
      </p:sp>
      <p:grpSp>
        <p:nvGrpSpPr>
          <p:cNvPr id="13316" name="Group 5"/>
          <p:cNvGrpSpPr>
            <a:grpSpLocks/>
          </p:cNvGrpSpPr>
          <p:nvPr/>
        </p:nvGrpSpPr>
        <p:grpSpPr bwMode="auto">
          <a:xfrm>
            <a:off x="2590800" y="768925"/>
            <a:ext cx="3657600" cy="1828800"/>
            <a:chOff x="1872" y="1392"/>
            <a:chExt cx="2016" cy="1233"/>
          </a:xfrm>
        </p:grpSpPr>
        <p:pic>
          <p:nvPicPr>
            <p:cNvPr id="13321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2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3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627725" name="Group 13"/>
          <p:cNvGrpSpPr>
            <a:grpSpLocks/>
          </p:cNvGrpSpPr>
          <p:nvPr/>
        </p:nvGrpSpPr>
        <p:grpSpPr bwMode="auto">
          <a:xfrm>
            <a:off x="5715000" y="990600"/>
            <a:ext cx="3308350" cy="914400"/>
            <a:chOff x="3600" y="624"/>
            <a:chExt cx="2084" cy="576"/>
          </a:xfrm>
        </p:grpSpPr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4010" y="624"/>
              <a:ext cx="1674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0" name="Line 12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0669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Scheduling Details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36576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Result approximates SRTF: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CPU bound jobs drop like a rock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Short-running I/O bound jobs stay near top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Scheduling must be done between the queues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Fixed priority scheduling: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serve all from highest priority, then next priority, etc.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Time slice: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queue gets a certain amount of CPU time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e.g., 70% to highest, 20% next, 10% lowest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0800" y="768862"/>
            <a:ext cx="6432550" cy="1828800"/>
            <a:chOff x="2590800" y="768862"/>
            <a:chExt cx="6432550" cy="1828800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590800" y="768862"/>
              <a:ext cx="3657600" cy="1828800"/>
              <a:chOff x="1872" y="1448"/>
              <a:chExt cx="2016" cy="1233"/>
            </a:xfrm>
          </p:grpSpPr>
          <p:pic>
            <p:nvPicPr>
              <p:cNvPr id="5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" t="10027" r="1016" b="9756"/>
              <a:stretch>
                <a:fillRect/>
              </a:stretch>
            </p:blipFill>
            <p:spPr bwMode="auto">
              <a:xfrm>
                <a:off x="1872" y="1448"/>
                <a:ext cx="2016" cy="1233"/>
              </a:xfrm>
              <a:prstGeom prst="rect">
                <a:avLst/>
              </a:prstGeom>
              <a:noFill/>
              <a:ln w="38100" cmpd="dbl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Freeform 7"/>
              <p:cNvSpPr>
                <a:spLocks/>
              </p:cNvSpPr>
              <p:nvPr/>
            </p:nvSpPr>
            <p:spPr bwMode="auto">
              <a:xfrm>
                <a:off x="2166" y="1592"/>
                <a:ext cx="1440" cy="492"/>
              </a:xfrm>
              <a:custGeom>
                <a:avLst/>
                <a:gdLst>
                  <a:gd name="T0" fmla="*/ 1200 w 1440"/>
                  <a:gd name="T1" fmla="*/ 0 h 492"/>
                  <a:gd name="T2" fmla="*/ 1440 w 1440"/>
                  <a:gd name="T3" fmla="*/ 0 h 492"/>
                  <a:gd name="T4" fmla="*/ 1440 w 1440"/>
                  <a:gd name="T5" fmla="*/ 197 h 492"/>
                  <a:gd name="T6" fmla="*/ 0 w 1440"/>
                  <a:gd name="T7" fmla="*/ 197 h 492"/>
                  <a:gd name="T8" fmla="*/ 0 w 1440"/>
                  <a:gd name="T9" fmla="*/ 492 h 492"/>
                  <a:gd name="T10" fmla="*/ 201 w 1440"/>
                  <a:gd name="T11" fmla="*/ 492 h 4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40" h="492">
                    <a:moveTo>
                      <a:pt x="1200" y="0"/>
                    </a:moveTo>
                    <a:lnTo>
                      <a:pt x="1440" y="0"/>
                    </a:lnTo>
                    <a:lnTo>
                      <a:pt x="1440" y="197"/>
                    </a:lnTo>
                    <a:lnTo>
                      <a:pt x="0" y="197"/>
                    </a:lnTo>
                    <a:lnTo>
                      <a:pt x="0" y="492"/>
                    </a:lnTo>
                    <a:lnTo>
                      <a:pt x="201" y="492"/>
                    </a:ln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7" name="Freeform 8"/>
              <p:cNvSpPr>
                <a:spLocks/>
              </p:cNvSpPr>
              <p:nvPr/>
            </p:nvSpPr>
            <p:spPr bwMode="auto">
              <a:xfrm>
                <a:off x="2157" y="2079"/>
                <a:ext cx="1443" cy="513"/>
              </a:xfrm>
              <a:custGeom>
                <a:avLst/>
                <a:gdLst>
                  <a:gd name="T0" fmla="*/ 1203 w 1443"/>
                  <a:gd name="T1" fmla="*/ 0 h 513"/>
                  <a:gd name="T2" fmla="*/ 1443 w 1443"/>
                  <a:gd name="T3" fmla="*/ 0 h 513"/>
                  <a:gd name="T4" fmla="*/ 1440 w 1443"/>
                  <a:gd name="T5" fmla="*/ 225 h 513"/>
                  <a:gd name="T6" fmla="*/ 0 w 1443"/>
                  <a:gd name="T7" fmla="*/ 222 h 513"/>
                  <a:gd name="T8" fmla="*/ 3 w 1443"/>
                  <a:gd name="T9" fmla="*/ 513 h 513"/>
                  <a:gd name="T10" fmla="*/ 210 w 1443"/>
                  <a:gd name="T11" fmla="*/ 513 h 5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43" h="513">
                    <a:moveTo>
                      <a:pt x="1203" y="0"/>
                    </a:moveTo>
                    <a:lnTo>
                      <a:pt x="1443" y="0"/>
                    </a:lnTo>
                    <a:lnTo>
                      <a:pt x="1440" y="225"/>
                    </a:lnTo>
                    <a:lnTo>
                      <a:pt x="0" y="222"/>
                    </a:lnTo>
                    <a:lnTo>
                      <a:pt x="3" y="513"/>
                    </a:lnTo>
                    <a:lnTo>
                      <a:pt x="210" y="513"/>
                    </a:ln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5715000" y="990600"/>
              <a:ext cx="3308350" cy="914400"/>
              <a:chOff x="3600" y="624"/>
              <a:chExt cx="2084" cy="576"/>
            </a:xfrm>
          </p:grpSpPr>
          <p:sp>
            <p:nvSpPr>
              <p:cNvPr id="9" name="Text Box 10"/>
              <p:cNvSpPr txBox="1">
                <a:spLocks noChangeArrowheads="1"/>
              </p:cNvSpPr>
              <p:nvPr/>
            </p:nvSpPr>
            <p:spPr bwMode="auto">
              <a:xfrm>
                <a:off x="4010" y="624"/>
                <a:ext cx="1674" cy="5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Long-Running Compute</a:t>
                </a:r>
                <a:b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Tasks Demoted to </a:t>
                </a:r>
                <a:b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Low Priority</a:t>
                </a:r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 flipH="1" flipV="1">
                <a:off x="3600" y="720"/>
                <a:ext cx="511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 flipH="1">
                <a:off x="3600" y="960"/>
                <a:ext cx="511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4947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Scheduling Details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95600"/>
            <a:ext cx="8839200" cy="381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Countermeasure</a:t>
            </a:r>
            <a:r>
              <a:rPr lang="en-US" altLang="ko-KR" dirty="0">
                <a:ea typeface="굴림" panose="020B0600000101010101" pitchFamily="34" charset="-127"/>
              </a:rPr>
              <a:t>: user action that can foil intent of OS designers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For multilevel feedback, put in a bunch of meaningless I/O to keep job’s priority high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Of course, if everyone did this, wouldn’t work!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 of Othello program: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Playing against competitor, so key was to do computing at higher priority the competitors.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Put in </a:t>
            </a:r>
            <a:r>
              <a:rPr lang="en-US" altLang="ko-KR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ko-KR" sz="2400" dirty="0" err="1">
                <a:ea typeface="굴림" panose="020B0600000101010101" pitchFamily="34" charset="-127"/>
              </a:rPr>
              <a:t>’s</a:t>
            </a:r>
            <a:r>
              <a:rPr lang="en-US" altLang="ko-KR" sz="2400" dirty="0">
                <a:ea typeface="굴림" panose="020B0600000101010101" pitchFamily="34" charset="-127"/>
              </a:rPr>
              <a:t>, ran much faster!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90800" y="756996"/>
            <a:ext cx="6432550" cy="1828800"/>
            <a:chOff x="2590800" y="756996"/>
            <a:chExt cx="6432550" cy="1828800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590800" y="756996"/>
              <a:ext cx="3657600" cy="1828800"/>
              <a:chOff x="1872" y="1440"/>
              <a:chExt cx="2016" cy="1233"/>
            </a:xfrm>
          </p:grpSpPr>
          <p:pic>
            <p:nvPicPr>
              <p:cNvPr id="1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" t="10027" r="1016" b="9756"/>
              <a:stretch>
                <a:fillRect/>
              </a:stretch>
            </p:blipFill>
            <p:spPr bwMode="auto">
              <a:xfrm>
                <a:off x="1872" y="1440"/>
                <a:ext cx="2016" cy="1233"/>
              </a:xfrm>
              <a:prstGeom prst="rect">
                <a:avLst/>
              </a:prstGeom>
              <a:noFill/>
              <a:ln w="38100" cmpd="dbl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166" y="1584"/>
                <a:ext cx="1440" cy="492"/>
              </a:xfrm>
              <a:custGeom>
                <a:avLst/>
                <a:gdLst>
                  <a:gd name="T0" fmla="*/ 1200 w 1440"/>
                  <a:gd name="T1" fmla="*/ 0 h 492"/>
                  <a:gd name="T2" fmla="*/ 1440 w 1440"/>
                  <a:gd name="T3" fmla="*/ 0 h 492"/>
                  <a:gd name="T4" fmla="*/ 1440 w 1440"/>
                  <a:gd name="T5" fmla="*/ 197 h 492"/>
                  <a:gd name="T6" fmla="*/ 0 w 1440"/>
                  <a:gd name="T7" fmla="*/ 197 h 492"/>
                  <a:gd name="T8" fmla="*/ 0 w 1440"/>
                  <a:gd name="T9" fmla="*/ 492 h 492"/>
                  <a:gd name="T10" fmla="*/ 201 w 1440"/>
                  <a:gd name="T11" fmla="*/ 492 h 4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40" h="492">
                    <a:moveTo>
                      <a:pt x="1200" y="0"/>
                    </a:moveTo>
                    <a:lnTo>
                      <a:pt x="1440" y="0"/>
                    </a:lnTo>
                    <a:lnTo>
                      <a:pt x="1440" y="197"/>
                    </a:lnTo>
                    <a:lnTo>
                      <a:pt x="0" y="197"/>
                    </a:lnTo>
                    <a:lnTo>
                      <a:pt x="0" y="492"/>
                    </a:lnTo>
                    <a:lnTo>
                      <a:pt x="201" y="492"/>
                    </a:ln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2157" y="2079"/>
                <a:ext cx="1443" cy="513"/>
              </a:xfrm>
              <a:custGeom>
                <a:avLst/>
                <a:gdLst>
                  <a:gd name="T0" fmla="*/ 1203 w 1443"/>
                  <a:gd name="T1" fmla="*/ 0 h 513"/>
                  <a:gd name="T2" fmla="*/ 1443 w 1443"/>
                  <a:gd name="T3" fmla="*/ 0 h 513"/>
                  <a:gd name="T4" fmla="*/ 1440 w 1443"/>
                  <a:gd name="T5" fmla="*/ 225 h 513"/>
                  <a:gd name="T6" fmla="*/ 0 w 1443"/>
                  <a:gd name="T7" fmla="*/ 222 h 513"/>
                  <a:gd name="T8" fmla="*/ 3 w 1443"/>
                  <a:gd name="T9" fmla="*/ 513 h 513"/>
                  <a:gd name="T10" fmla="*/ 210 w 1443"/>
                  <a:gd name="T11" fmla="*/ 513 h 5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43" h="513">
                    <a:moveTo>
                      <a:pt x="1203" y="0"/>
                    </a:moveTo>
                    <a:lnTo>
                      <a:pt x="1443" y="0"/>
                    </a:lnTo>
                    <a:lnTo>
                      <a:pt x="1440" y="225"/>
                    </a:lnTo>
                    <a:lnTo>
                      <a:pt x="0" y="222"/>
                    </a:lnTo>
                    <a:lnTo>
                      <a:pt x="3" y="513"/>
                    </a:lnTo>
                    <a:lnTo>
                      <a:pt x="210" y="513"/>
                    </a:ln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5715000" y="990600"/>
              <a:ext cx="3308350" cy="914400"/>
              <a:chOff x="3600" y="624"/>
              <a:chExt cx="2084" cy="576"/>
            </a:xfrm>
          </p:grpSpPr>
          <p:sp>
            <p:nvSpPr>
              <p:cNvPr id="7" name="Text Box 10"/>
              <p:cNvSpPr txBox="1">
                <a:spLocks noChangeArrowheads="1"/>
              </p:cNvSpPr>
              <p:nvPr/>
            </p:nvSpPr>
            <p:spPr bwMode="auto">
              <a:xfrm>
                <a:off x="4010" y="624"/>
                <a:ext cx="1674" cy="5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 eaLnBrk="0" hangingPunct="0">
                  <a:lnSpc>
                    <a:spcPct val="80000"/>
                  </a:lnSpc>
                  <a:spcBef>
                    <a:spcPct val="20000"/>
                  </a:spcBef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Long-Running Compute</a:t>
                </a:r>
                <a:b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Tasks Demoted to </a:t>
                </a:r>
                <a:b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Low Priority</a:t>
                </a:r>
              </a:p>
            </p:txBody>
          </p:sp>
          <p:sp>
            <p:nvSpPr>
              <p:cNvPr id="8" name="Line 11"/>
              <p:cNvSpPr>
                <a:spLocks noChangeShapeType="1"/>
              </p:cNvSpPr>
              <p:nvPr/>
            </p:nvSpPr>
            <p:spPr bwMode="auto">
              <a:xfrm flipH="1" flipV="1">
                <a:off x="3600" y="720"/>
                <a:ext cx="511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9" name="Line 12"/>
              <p:cNvSpPr>
                <a:spLocks noChangeShapeType="1"/>
              </p:cNvSpPr>
              <p:nvPr/>
            </p:nvSpPr>
            <p:spPr bwMode="auto">
              <a:xfrm flipH="1">
                <a:off x="3600" y="960"/>
                <a:ext cx="511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5816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Scheduling (RTS)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6172200"/>
          </a:xfrm>
        </p:spPr>
        <p:txBody>
          <a:bodyPr>
            <a:normAutofit fontScale="92500"/>
          </a:bodyPr>
          <a:lstStyle/>
          <a:p>
            <a:r>
              <a:rPr lang="en-US" dirty="0"/>
              <a:t>Efficiency is important but </a:t>
            </a:r>
            <a:r>
              <a:rPr lang="en-US" dirty="0">
                <a:solidFill>
                  <a:srgbClr val="FF0000"/>
                </a:solidFill>
              </a:rPr>
              <a:t>predictability</a:t>
            </a:r>
            <a:r>
              <a:rPr lang="en-US" dirty="0"/>
              <a:t> is essential:</a:t>
            </a:r>
          </a:p>
          <a:p>
            <a:pPr lvl="1"/>
            <a:r>
              <a:rPr lang="en-US" dirty="0"/>
              <a:t>We need to predict with confidence worst case response times for systems</a:t>
            </a:r>
          </a:p>
          <a:p>
            <a:pPr lvl="1"/>
            <a:r>
              <a:rPr lang="en-US" dirty="0"/>
              <a:t>In RTS, performance guarantees are:</a:t>
            </a:r>
          </a:p>
          <a:p>
            <a:pPr lvl="2"/>
            <a:r>
              <a:rPr lang="en-US" dirty="0"/>
              <a:t>Task- and/or class centric and often ensured a priori</a:t>
            </a:r>
          </a:p>
          <a:p>
            <a:pPr lvl="1"/>
            <a:r>
              <a:rPr lang="en-US" dirty="0"/>
              <a:t>In conventional systems, performance is:</a:t>
            </a:r>
          </a:p>
          <a:p>
            <a:pPr lvl="2"/>
            <a:r>
              <a:rPr lang="en-US" dirty="0"/>
              <a:t>System/throughput oriented with post-processing (… wait and see …)</a:t>
            </a:r>
          </a:p>
          <a:p>
            <a:pPr lvl="1"/>
            <a:r>
              <a:rPr lang="en-US" dirty="0"/>
              <a:t>Real-time is about enforcing predictability, and does not equal fast computing!!!</a:t>
            </a:r>
          </a:p>
          <a:p>
            <a:r>
              <a:rPr lang="en-US" dirty="0"/>
              <a:t>Hard Real-Time</a:t>
            </a:r>
          </a:p>
          <a:p>
            <a:pPr lvl="1"/>
            <a:r>
              <a:rPr lang="en-US" i="1" dirty="0"/>
              <a:t>Attempt to meet all deadlines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EDF (Earliest Deadline First), LLF (Least Laxity First),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RMS (Rate-Monotonic Scheduling), DM (Deadline Monotonic Scheduling)</a:t>
            </a:r>
            <a:endParaRPr lang="en-US" dirty="0"/>
          </a:p>
          <a:p>
            <a:r>
              <a:rPr lang="en-US" dirty="0"/>
              <a:t>Soft Real-Time</a:t>
            </a:r>
          </a:p>
          <a:p>
            <a:pPr lvl="1"/>
            <a:r>
              <a:rPr lang="en-US" i="1" dirty="0"/>
              <a:t>Attempt to meet deadlines with high probability</a:t>
            </a:r>
          </a:p>
          <a:p>
            <a:pPr lvl="1"/>
            <a:r>
              <a:rPr lang="en-US" dirty="0"/>
              <a:t>Minimize miss ratio / maximize completion ratio (firm real-time)</a:t>
            </a:r>
          </a:p>
          <a:p>
            <a:pPr lvl="1"/>
            <a:r>
              <a:rPr lang="en-US" dirty="0"/>
              <a:t>Important for multimedia applications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CBS (Constant Bandwidth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33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Workload Characteristics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663" y="1193800"/>
            <a:ext cx="8530390" cy="4927600"/>
          </a:xfrm>
        </p:spPr>
        <p:txBody>
          <a:bodyPr/>
          <a:lstStyle/>
          <a:p>
            <a:r>
              <a:rPr lang="en-US" dirty="0"/>
              <a:t>Tasks are </a:t>
            </a:r>
            <a:r>
              <a:rPr lang="en-US" dirty="0" err="1"/>
              <a:t>preemptable</a:t>
            </a:r>
            <a:r>
              <a:rPr lang="en-US" dirty="0"/>
              <a:t>, independent with arbitrary arrival (=release) times</a:t>
            </a:r>
          </a:p>
          <a:p>
            <a:r>
              <a:rPr lang="en-US" dirty="0"/>
              <a:t>Tasks have deadlines (D) and known computation times (C) </a:t>
            </a:r>
          </a:p>
          <a:p>
            <a:r>
              <a:rPr lang="en-US" dirty="0"/>
              <a:t>Example Setup: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733800"/>
            <a:ext cx="73533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341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266700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Round-Robin Discussion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762000"/>
            <a:ext cx="8796337" cy="609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do you choose time slice?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What if too big?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Response time suffers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What if infinite 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 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Get back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What if time slice too small?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Throughput suffers!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Actual choices of 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timeslice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Initially, UNIX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timeslice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one second: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Worked ok when UNIX was used by one or two people.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What if three compilations going on? 3 seconds to echo each keystroke!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Need to balance short-job performance and long-job throughput: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Typical time slice today is between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10ms – 100ms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Typical context-switching overhead is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0.1ms – 1ms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Roughly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1%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overhead due to context-switching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ko-KR" altLang="en-US" sz="2400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0219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8010"/>
            <a:ext cx="8763000" cy="427790"/>
          </a:xfrm>
        </p:spPr>
        <p:txBody>
          <a:bodyPr/>
          <a:lstStyle/>
          <a:p>
            <a:r>
              <a:rPr lang="en-US" dirty="0"/>
              <a:t>Example: Round-Robin Scheduling Doesn’t Work</a:t>
            </a:r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62" y="1676400"/>
            <a:ext cx="7392565" cy="317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518160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 flipV="1">
            <a:off x="2741859" y="5486400"/>
            <a:ext cx="5030541" cy="1836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1514388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9" name="Rectangle 109"/>
          <p:cNvSpPr>
            <a:spLocks noChangeArrowheads="1"/>
          </p:cNvSpPr>
          <p:nvPr/>
        </p:nvSpPr>
        <p:spPr bwMode="auto">
          <a:xfrm>
            <a:off x="7162800" y="4814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8" name="Rectangle 108"/>
          <p:cNvSpPr>
            <a:spLocks noChangeArrowheads="1"/>
          </p:cNvSpPr>
          <p:nvPr/>
        </p:nvSpPr>
        <p:spPr bwMode="auto">
          <a:xfrm>
            <a:off x="4495800" y="40528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7" name="Rectangle 107"/>
          <p:cNvSpPr>
            <a:spLocks noChangeArrowheads="1"/>
          </p:cNvSpPr>
          <p:nvPr/>
        </p:nvSpPr>
        <p:spPr bwMode="auto">
          <a:xfrm>
            <a:off x="6781800" y="5562601"/>
            <a:ext cx="762000" cy="3190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1" name="Line 91"/>
          <p:cNvSpPr>
            <a:spLocks noChangeShapeType="1"/>
          </p:cNvSpPr>
          <p:nvPr/>
        </p:nvSpPr>
        <p:spPr bwMode="auto">
          <a:xfrm flipV="1">
            <a:off x="4495800" y="3981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725" y="762000"/>
            <a:ext cx="8194675" cy="5257800"/>
          </a:xfrm>
        </p:spPr>
        <p:txBody>
          <a:bodyPr/>
          <a:lstStyle/>
          <a:p>
            <a:r>
              <a:rPr lang="en-US" dirty="0"/>
              <a:t>Tasks periodic with period P and computation C in each period:  (P, C)</a:t>
            </a:r>
          </a:p>
          <a:p>
            <a:r>
              <a:rPr lang="en-US" dirty="0"/>
              <a:t>Preemptive priority-based dynamic scheduling</a:t>
            </a:r>
          </a:p>
          <a:p>
            <a:r>
              <a:rPr lang="en-US" dirty="0"/>
              <a:t>Each task is assigned a (current) priority based on how close the absolute deadline is</a:t>
            </a:r>
          </a:p>
          <a:p>
            <a:r>
              <a:rPr lang="en-US" dirty="0"/>
              <a:t>The scheduler always schedules the active task with the closest absolute deadline</a:t>
            </a:r>
          </a:p>
          <a:p>
            <a:endParaRPr lang="en-US" dirty="0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1828800" y="481965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3352800" y="405765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1447800" y="405765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9"/>
          <p:cNvSpPr>
            <a:spLocks noChangeShapeType="1"/>
          </p:cNvSpPr>
          <p:nvPr/>
        </p:nvSpPr>
        <p:spPr bwMode="auto">
          <a:xfrm>
            <a:off x="1447800" y="436245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0"/>
          <p:cNvSpPr>
            <a:spLocks noChangeShapeType="1"/>
          </p:cNvSpPr>
          <p:nvPr/>
        </p:nvSpPr>
        <p:spPr bwMode="auto">
          <a:xfrm flipV="1">
            <a:off x="1447800" y="405765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11"/>
          <p:cNvSpPr>
            <a:spLocks noChangeShapeType="1"/>
          </p:cNvSpPr>
          <p:nvPr/>
        </p:nvSpPr>
        <p:spPr bwMode="auto">
          <a:xfrm>
            <a:off x="1828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2"/>
          <p:cNvSpPr>
            <a:spLocks noChangeShapeType="1"/>
          </p:cNvSpPr>
          <p:nvPr/>
        </p:nvSpPr>
        <p:spPr bwMode="auto">
          <a:xfrm>
            <a:off x="2209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13"/>
          <p:cNvSpPr>
            <a:spLocks noChangeShapeType="1"/>
          </p:cNvSpPr>
          <p:nvPr/>
        </p:nvSpPr>
        <p:spPr bwMode="auto">
          <a:xfrm>
            <a:off x="2590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Line 14"/>
          <p:cNvSpPr>
            <a:spLocks noChangeShapeType="1"/>
          </p:cNvSpPr>
          <p:nvPr/>
        </p:nvSpPr>
        <p:spPr bwMode="auto">
          <a:xfrm>
            <a:off x="2971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15"/>
          <p:cNvSpPr>
            <a:spLocks noChangeShapeType="1"/>
          </p:cNvSpPr>
          <p:nvPr/>
        </p:nvSpPr>
        <p:spPr bwMode="auto">
          <a:xfrm>
            <a:off x="3352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16"/>
          <p:cNvSpPr>
            <a:spLocks noChangeShapeType="1"/>
          </p:cNvSpPr>
          <p:nvPr/>
        </p:nvSpPr>
        <p:spPr bwMode="auto">
          <a:xfrm>
            <a:off x="3733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Line 17"/>
          <p:cNvSpPr>
            <a:spLocks noChangeShapeType="1"/>
          </p:cNvSpPr>
          <p:nvPr/>
        </p:nvSpPr>
        <p:spPr bwMode="auto">
          <a:xfrm>
            <a:off x="4114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18"/>
          <p:cNvSpPr>
            <a:spLocks noChangeShapeType="1"/>
          </p:cNvSpPr>
          <p:nvPr/>
        </p:nvSpPr>
        <p:spPr bwMode="auto">
          <a:xfrm>
            <a:off x="4495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Line 19"/>
          <p:cNvSpPr>
            <a:spLocks noChangeShapeType="1"/>
          </p:cNvSpPr>
          <p:nvPr/>
        </p:nvSpPr>
        <p:spPr bwMode="auto">
          <a:xfrm>
            <a:off x="4876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Line 20"/>
          <p:cNvSpPr>
            <a:spLocks noChangeShapeType="1"/>
          </p:cNvSpPr>
          <p:nvPr/>
        </p:nvSpPr>
        <p:spPr bwMode="auto">
          <a:xfrm>
            <a:off x="5257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Line 21"/>
          <p:cNvSpPr>
            <a:spLocks noChangeShapeType="1"/>
          </p:cNvSpPr>
          <p:nvPr/>
        </p:nvSpPr>
        <p:spPr bwMode="auto">
          <a:xfrm>
            <a:off x="5638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22"/>
          <p:cNvSpPr>
            <a:spLocks noChangeShapeType="1"/>
          </p:cNvSpPr>
          <p:nvPr/>
        </p:nvSpPr>
        <p:spPr bwMode="auto">
          <a:xfrm>
            <a:off x="6019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Line 23"/>
          <p:cNvSpPr>
            <a:spLocks noChangeShapeType="1"/>
          </p:cNvSpPr>
          <p:nvPr/>
        </p:nvSpPr>
        <p:spPr bwMode="auto">
          <a:xfrm>
            <a:off x="6400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Line 24"/>
          <p:cNvSpPr>
            <a:spLocks noChangeShapeType="1"/>
          </p:cNvSpPr>
          <p:nvPr/>
        </p:nvSpPr>
        <p:spPr bwMode="auto">
          <a:xfrm>
            <a:off x="6781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Line 25"/>
          <p:cNvSpPr>
            <a:spLocks noChangeShapeType="1"/>
          </p:cNvSpPr>
          <p:nvPr/>
        </p:nvSpPr>
        <p:spPr bwMode="auto">
          <a:xfrm>
            <a:off x="7162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Line 26"/>
          <p:cNvSpPr>
            <a:spLocks noChangeShapeType="1"/>
          </p:cNvSpPr>
          <p:nvPr/>
        </p:nvSpPr>
        <p:spPr bwMode="auto">
          <a:xfrm>
            <a:off x="7543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Line 27"/>
          <p:cNvSpPr>
            <a:spLocks noChangeShapeType="1"/>
          </p:cNvSpPr>
          <p:nvPr/>
        </p:nvSpPr>
        <p:spPr bwMode="auto">
          <a:xfrm>
            <a:off x="6781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Line 28"/>
          <p:cNvSpPr>
            <a:spLocks noChangeShapeType="1"/>
          </p:cNvSpPr>
          <p:nvPr/>
        </p:nvSpPr>
        <p:spPr bwMode="auto">
          <a:xfrm>
            <a:off x="7162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Line 29"/>
          <p:cNvSpPr>
            <a:spLocks noChangeShapeType="1"/>
          </p:cNvSpPr>
          <p:nvPr/>
        </p:nvSpPr>
        <p:spPr bwMode="auto">
          <a:xfrm>
            <a:off x="7543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Line 30"/>
          <p:cNvSpPr>
            <a:spLocks noChangeShapeType="1"/>
          </p:cNvSpPr>
          <p:nvPr/>
        </p:nvSpPr>
        <p:spPr bwMode="auto">
          <a:xfrm>
            <a:off x="7924800" y="4286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Line 31"/>
          <p:cNvSpPr>
            <a:spLocks noChangeShapeType="1"/>
          </p:cNvSpPr>
          <p:nvPr/>
        </p:nvSpPr>
        <p:spPr bwMode="auto">
          <a:xfrm>
            <a:off x="1447800" y="512445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1" name="Line 32"/>
          <p:cNvSpPr>
            <a:spLocks noChangeShapeType="1"/>
          </p:cNvSpPr>
          <p:nvPr/>
        </p:nvSpPr>
        <p:spPr bwMode="auto">
          <a:xfrm flipV="1">
            <a:off x="1447800" y="481965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2" name="Line 33"/>
          <p:cNvSpPr>
            <a:spLocks noChangeShapeType="1"/>
          </p:cNvSpPr>
          <p:nvPr/>
        </p:nvSpPr>
        <p:spPr bwMode="auto">
          <a:xfrm>
            <a:off x="1828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3" name="Line 34"/>
          <p:cNvSpPr>
            <a:spLocks noChangeShapeType="1"/>
          </p:cNvSpPr>
          <p:nvPr/>
        </p:nvSpPr>
        <p:spPr bwMode="auto">
          <a:xfrm>
            <a:off x="2209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4" name="Line 35"/>
          <p:cNvSpPr>
            <a:spLocks noChangeShapeType="1"/>
          </p:cNvSpPr>
          <p:nvPr/>
        </p:nvSpPr>
        <p:spPr bwMode="auto">
          <a:xfrm>
            <a:off x="2590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5" name="Line 36"/>
          <p:cNvSpPr>
            <a:spLocks noChangeShapeType="1"/>
          </p:cNvSpPr>
          <p:nvPr/>
        </p:nvSpPr>
        <p:spPr bwMode="auto">
          <a:xfrm>
            <a:off x="2971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6" name="Line 37"/>
          <p:cNvSpPr>
            <a:spLocks noChangeShapeType="1"/>
          </p:cNvSpPr>
          <p:nvPr/>
        </p:nvSpPr>
        <p:spPr bwMode="auto">
          <a:xfrm>
            <a:off x="3352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7" name="Line 38"/>
          <p:cNvSpPr>
            <a:spLocks noChangeShapeType="1"/>
          </p:cNvSpPr>
          <p:nvPr/>
        </p:nvSpPr>
        <p:spPr bwMode="auto">
          <a:xfrm>
            <a:off x="3733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8" name="Line 39"/>
          <p:cNvSpPr>
            <a:spLocks noChangeShapeType="1"/>
          </p:cNvSpPr>
          <p:nvPr/>
        </p:nvSpPr>
        <p:spPr bwMode="auto">
          <a:xfrm>
            <a:off x="4114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79" name="Line 40"/>
          <p:cNvSpPr>
            <a:spLocks noChangeShapeType="1"/>
          </p:cNvSpPr>
          <p:nvPr/>
        </p:nvSpPr>
        <p:spPr bwMode="auto">
          <a:xfrm>
            <a:off x="4495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0" name="Line 41"/>
          <p:cNvSpPr>
            <a:spLocks noChangeShapeType="1"/>
          </p:cNvSpPr>
          <p:nvPr/>
        </p:nvSpPr>
        <p:spPr bwMode="auto">
          <a:xfrm>
            <a:off x="4876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1" name="Line 42"/>
          <p:cNvSpPr>
            <a:spLocks noChangeShapeType="1"/>
          </p:cNvSpPr>
          <p:nvPr/>
        </p:nvSpPr>
        <p:spPr bwMode="auto">
          <a:xfrm>
            <a:off x="5257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2" name="Line 43"/>
          <p:cNvSpPr>
            <a:spLocks noChangeShapeType="1"/>
          </p:cNvSpPr>
          <p:nvPr/>
        </p:nvSpPr>
        <p:spPr bwMode="auto">
          <a:xfrm>
            <a:off x="5638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3" name="Line 44"/>
          <p:cNvSpPr>
            <a:spLocks noChangeShapeType="1"/>
          </p:cNvSpPr>
          <p:nvPr/>
        </p:nvSpPr>
        <p:spPr bwMode="auto">
          <a:xfrm>
            <a:off x="6019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4" name="Line 45"/>
          <p:cNvSpPr>
            <a:spLocks noChangeShapeType="1"/>
          </p:cNvSpPr>
          <p:nvPr/>
        </p:nvSpPr>
        <p:spPr bwMode="auto">
          <a:xfrm>
            <a:off x="6400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5" name="Line 46"/>
          <p:cNvSpPr>
            <a:spLocks noChangeShapeType="1"/>
          </p:cNvSpPr>
          <p:nvPr/>
        </p:nvSpPr>
        <p:spPr bwMode="auto">
          <a:xfrm>
            <a:off x="6781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6" name="Line 47"/>
          <p:cNvSpPr>
            <a:spLocks noChangeShapeType="1"/>
          </p:cNvSpPr>
          <p:nvPr/>
        </p:nvSpPr>
        <p:spPr bwMode="auto">
          <a:xfrm>
            <a:off x="7162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7" name="Line 48"/>
          <p:cNvSpPr>
            <a:spLocks noChangeShapeType="1"/>
          </p:cNvSpPr>
          <p:nvPr/>
        </p:nvSpPr>
        <p:spPr bwMode="auto">
          <a:xfrm>
            <a:off x="7543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8" name="Line 49"/>
          <p:cNvSpPr>
            <a:spLocks noChangeShapeType="1"/>
          </p:cNvSpPr>
          <p:nvPr/>
        </p:nvSpPr>
        <p:spPr bwMode="auto">
          <a:xfrm>
            <a:off x="6781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89" name="Line 50"/>
          <p:cNvSpPr>
            <a:spLocks noChangeShapeType="1"/>
          </p:cNvSpPr>
          <p:nvPr/>
        </p:nvSpPr>
        <p:spPr bwMode="auto">
          <a:xfrm>
            <a:off x="7162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0" name="Line 51"/>
          <p:cNvSpPr>
            <a:spLocks noChangeShapeType="1"/>
          </p:cNvSpPr>
          <p:nvPr/>
        </p:nvSpPr>
        <p:spPr bwMode="auto">
          <a:xfrm>
            <a:off x="7543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1" name="Line 52"/>
          <p:cNvSpPr>
            <a:spLocks noChangeShapeType="1"/>
          </p:cNvSpPr>
          <p:nvPr/>
        </p:nvSpPr>
        <p:spPr bwMode="auto">
          <a:xfrm>
            <a:off x="79248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2" name="Line 53"/>
          <p:cNvSpPr>
            <a:spLocks noChangeShapeType="1"/>
          </p:cNvSpPr>
          <p:nvPr/>
        </p:nvSpPr>
        <p:spPr bwMode="auto">
          <a:xfrm>
            <a:off x="1447800" y="588645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3" name="Line 54"/>
          <p:cNvSpPr>
            <a:spLocks noChangeShapeType="1"/>
          </p:cNvSpPr>
          <p:nvPr/>
        </p:nvSpPr>
        <p:spPr bwMode="auto">
          <a:xfrm flipV="1">
            <a:off x="1447800" y="558165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4" name="Line 55"/>
          <p:cNvSpPr>
            <a:spLocks noChangeShapeType="1"/>
          </p:cNvSpPr>
          <p:nvPr/>
        </p:nvSpPr>
        <p:spPr bwMode="auto">
          <a:xfrm>
            <a:off x="1828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5" name="Line 56"/>
          <p:cNvSpPr>
            <a:spLocks noChangeShapeType="1"/>
          </p:cNvSpPr>
          <p:nvPr/>
        </p:nvSpPr>
        <p:spPr bwMode="auto">
          <a:xfrm>
            <a:off x="2209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6" name="Line 57"/>
          <p:cNvSpPr>
            <a:spLocks noChangeShapeType="1"/>
          </p:cNvSpPr>
          <p:nvPr/>
        </p:nvSpPr>
        <p:spPr bwMode="auto">
          <a:xfrm>
            <a:off x="2590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7" name="Line 58"/>
          <p:cNvSpPr>
            <a:spLocks noChangeShapeType="1"/>
          </p:cNvSpPr>
          <p:nvPr/>
        </p:nvSpPr>
        <p:spPr bwMode="auto">
          <a:xfrm>
            <a:off x="2971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8" name="Line 59"/>
          <p:cNvSpPr>
            <a:spLocks noChangeShapeType="1"/>
          </p:cNvSpPr>
          <p:nvPr/>
        </p:nvSpPr>
        <p:spPr bwMode="auto">
          <a:xfrm>
            <a:off x="3352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499" name="Line 60"/>
          <p:cNvSpPr>
            <a:spLocks noChangeShapeType="1"/>
          </p:cNvSpPr>
          <p:nvPr/>
        </p:nvSpPr>
        <p:spPr bwMode="auto">
          <a:xfrm>
            <a:off x="3733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0" name="Line 61"/>
          <p:cNvSpPr>
            <a:spLocks noChangeShapeType="1"/>
          </p:cNvSpPr>
          <p:nvPr/>
        </p:nvSpPr>
        <p:spPr bwMode="auto">
          <a:xfrm>
            <a:off x="4114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1" name="Line 62"/>
          <p:cNvSpPr>
            <a:spLocks noChangeShapeType="1"/>
          </p:cNvSpPr>
          <p:nvPr/>
        </p:nvSpPr>
        <p:spPr bwMode="auto">
          <a:xfrm>
            <a:off x="4495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2" name="Line 63"/>
          <p:cNvSpPr>
            <a:spLocks noChangeShapeType="1"/>
          </p:cNvSpPr>
          <p:nvPr/>
        </p:nvSpPr>
        <p:spPr bwMode="auto">
          <a:xfrm>
            <a:off x="4876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3" name="Line 64"/>
          <p:cNvSpPr>
            <a:spLocks noChangeShapeType="1"/>
          </p:cNvSpPr>
          <p:nvPr/>
        </p:nvSpPr>
        <p:spPr bwMode="auto">
          <a:xfrm>
            <a:off x="5257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4" name="Line 65"/>
          <p:cNvSpPr>
            <a:spLocks noChangeShapeType="1"/>
          </p:cNvSpPr>
          <p:nvPr/>
        </p:nvSpPr>
        <p:spPr bwMode="auto">
          <a:xfrm>
            <a:off x="5638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5" name="Line 66"/>
          <p:cNvSpPr>
            <a:spLocks noChangeShapeType="1"/>
          </p:cNvSpPr>
          <p:nvPr/>
        </p:nvSpPr>
        <p:spPr bwMode="auto">
          <a:xfrm>
            <a:off x="6019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6" name="Line 67"/>
          <p:cNvSpPr>
            <a:spLocks noChangeShapeType="1"/>
          </p:cNvSpPr>
          <p:nvPr/>
        </p:nvSpPr>
        <p:spPr bwMode="auto">
          <a:xfrm>
            <a:off x="6400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7" name="Line 68"/>
          <p:cNvSpPr>
            <a:spLocks noChangeShapeType="1"/>
          </p:cNvSpPr>
          <p:nvPr/>
        </p:nvSpPr>
        <p:spPr bwMode="auto">
          <a:xfrm>
            <a:off x="6781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8" name="Line 69"/>
          <p:cNvSpPr>
            <a:spLocks noChangeShapeType="1"/>
          </p:cNvSpPr>
          <p:nvPr/>
        </p:nvSpPr>
        <p:spPr bwMode="auto">
          <a:xfrm>
            <a:off x="7162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09" name="Line 70"/>
          <p:cNvSpPr>
            <a:spLocks noChangeShapeType="1"/>
          </p:cNvSpPr>
          <p:nvPr/>
        </p:nvSpPr>
        <p:spPr bwMode="auto">
          <a:xfrm>
            <a:off x="7543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0" name="Line 71"/>
          <p:cNvSpPr>
            <a:spLocks noChangeShapeType="1"/>
          </p:cNvSpPr>
          <p:nvPr/>
        </p:nvSpPr>
        <p:spPr bwMode="auto">
          <a:xfrm>
            <a:off x="6781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1" name="Line 72"/>
          <p:cNvSpPr>
            <a:spLocks noChangeShapeType="1"/>
          </p:cNvSpPr>
          <p:nvPr/>
        </p:nvSpPr>
        <p:spPr bwMode="auto">
          <a:xfrm>
            <a:off x="7162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2" name="Line 73"/>
          <p:cNvSpPr>
            <a:spLocks noChangeShapeType="1"/>
          </p:cNvSpPr>
          <p:nvPr/>
        </p:nvSpPr>
        <p:spPr bwMode="auto">
          <a:xfrm>
            <a:off x="7543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3" name="Line 74"/>
          <p:cNvSpPr>
            <a:spLocks noChangeShapeType="1"/>
          </p:cNvSpPr>
          <p:nvPr/>
        </p:nvSpPr>
        <p:spPr bwMode="auto">
          <a:xfrm>
            <a:off x="7924800" y="5810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14" name="Text Box 75"/>
          <p:cNvSpPr txBox="1">
            <a:spLocks noChangeArrowheads="1"/>
          </p:cNvSpPr>
          <p:nvPr/>
        </p:nvSpPr>
        <p:spPr bwMode="auto">
          <a:xfrm>
            <a:off x="1295400" y="593883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18515" name="Text Box 76"/>
          <p:cNvSpPr txBox="1">
            <a:spLocks noChangeArrowheads="1"/>
          </p:cNvSpPr>
          <p:nvPr/>
        </p:nvSpPr>
        <p:spPr bwMode="auto">
          <a:xfrm>
            <a:off x="3200400" y="5943600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>
                <a:latin typeface="Gill Sans" charset="0"/>
                <a:ea typeface="Gill Sans" charset="0"/>
                <a:cs typeface="Gill Sans" charset="0"/>
              </a:rPr>
              <a:t>5</a:t>
            </a:r>
          </a:p>
        </p:txBody>
      </p:sp>
      <p:sp>
        <p:nvSpPr>
          <p:cNvPr id="18516" name="Text Box 77"/>
          <p:cNvSpPr txBox="1">
            <a:spLocks noChangeArrowheads="1"/>
          </p:cNvSpPr>
          <p:nvPr/>
        </p:nvSpPr>
        <p:spPr bwMode="auto">
          <a:xfrm>
            <a:off x="5029200" y="5943600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>
                <a:latin typeface="Gill Sans" charset="0"/>
                <a:ea typeface="Gill Sans" charset="0"/>
                <a:cs typeface="Gill Sans" charset="0"/>
              </a:rPr>
              <a:t>10</a:t>
            </a:r>
          </a:p>
        </p:txBody>
      </p:sp>
      <p:sp>
        <p:nvSpPr>
          <p:cNvPr id="18517" name="Text Box 78"/>
          <p:cNvSpPr txBox="1">
            <a:spLocks noChangeArrowheads="1"/>
          </p:cNvSpPr>
          <p:nvPr/>
        </p:nvSpPr>
        <p:spPr bwMode="auto">
          <a:xfrm>
            <a:off x="6934200" y="595788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>
                <a:latin typeface="Gill Sans" charset="0"/>
                <a:ea typeface="Gill Sans" charset="0"/>
                <a:cs typeface="Gill Sans" charset="0"/>
              </a:rPr>
              <a:t>15</a:t>
            </a:r>
          </a:p>
        </p:txBody>
      </p:sp>
      <p:graphicFrame>
        <p:nvGraphicFramePr>
          <p:cNvPr id="18434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044720"/>
              </p:ext>
            </p:extLst>
          </p:nvPr>
        </p:nvGraphicFramePr>
        <p:xfrm>
          <a:off x="339725" y="4040187"/>
          <a:ext cx="9667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3" imgW="583920" imgH="215640" progId="Equation.3">
                  <p:embed/>
                </p:oleObj>
              </mc:Choice>
              <mc:Fallback>
                <p:oleObj name="Equation" r:id="rId3" imgW="583920" imgH="215640" progId="Equation.3">
                  <p:embed/>
                  <p:pic>
                    <p:nvPicPr>
                      <p:cNvPr id="18434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4040187"/>
                        <a:ext cx="9667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274222"/>
              </p:ext>
            </p:extLst>
          </p:nvPr>
        </p:nvGraphicFramePr>
        <p:xfrm>
          <a:off x="323850" y="4830762"/>
          <a:ext cx="10302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5" imgW="622080" imgH="215640" progId="Equation.3">
                  <p:embed/>
                </p:oleObj>
              </mc:Choice>
              <mc:Fallback>
                <p:oleObj name="Equation" r:id="rId5" imgW="622080" imgH="215640" progId="Equation.3">
                  <p:embed/>
                  <p:pic>
                    <p:nvPicPr>
                      <p:cNvPr id="18435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830762"/>
                        <a:ext cx="10302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184338"/>
              </p:ext>
            </p:extLst>
          </p:nvPr>
        </p:nvGraphicFramePr>
        <p:xfrm>
          <a:off x="352425" y="5534025"/>
          <a:ext cx="10302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7" imgW="622080" imgH="228600" progId="Equation.3">
                  <p:embed/>
                </p:oleObj>
              </mc:Choice>
              <mc:Fallback>
                <p:oleObj name="Equation" r:id="rId7" imgW="622080" imgH="228600" progId="Equation.3">
                  <p:embed/>
                  <p:pic>
                    <p:nvPicPr>
                      <p:cNvPr id="18436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5534025"/>
                        <a:ext cx="103028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8" name="Line 82"/>
          <p:cNvSpPr>
            <a:spLocks noChangeShapeType="1"/>
          </p:cNvSpPr>
          <p:nvPr/>
        </p:nvSpPr>
        <p:spPr bwMode="auto">
          <a:xfrm flipV="1">
            <a:off x="1447800" y="3981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9" name="Line 83"/>
          <p:cNvSpPr>
            <a:spLocks noChangeShapeType="1"/>
          </p:cNvSpPr>
          <p:nvPr/>
        </p:nvSpPr>
        <p:spPr bwMode="auto">
          <a:xfrm flipV="1">
            <a:off x="1447800" y="4743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520" name="Line 84"/>
          <p:cNvSpPr>
            <a:spLocks noChangeShapeType="1"/>
          </p:cNvSpPr>
          <p:nvPr/>
        </p:nvSpPr>
        <p:spPr bwMode="auto">
          <a:xfrm flipV="1">
            <a:off x="1447800" y="5505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85" name="Line 85"/>
          <p:cNvSpPr>
            <a:spLocks noChangeShapeType="1"/>
          </p:cNvSpPr>
          <p:nvPr/>
        </p:nvSpPr>
        <p:spPr bwMode="auto">
          <a:xfrm flipV="1">
            <a:off x="2971800" y="3981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6" name="Line 86"/>
          <p:cNvSpPr>
            <a:spLocks noChangeShapeType="1"/>
          </p:cNvSpPr>
          <p:nvPr/>
        </p:nvSpPr>
        <p:spPr bwMode="auto">
          <a:xfrm flipV="1">
            <a:off x="3352800" y="4743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87" name="Line 87"/>
          <p:cNvSpPr>
            <a:spLocks noChangeShapeType="1"/>
          </p:cNvSpPr>
          <p:nvPr/>
        </p:nvSpPr>
        <p:spPr bwMode="auto">
          <a:xfrm flipV="1">
            <a:off x="4114800" y="5505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88" name="Rectangle 88"/>
          <p:cNvSpPr>
            <a:spLocks noChangeArrowheads="1"/>
          </p:cNvSpPr>
          <p:nvPr/>
        </p:nvSpPr>
        <p:spPr bwMode="auto">
          <a:xfrm>
            <a:off x="2590800" y="558165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2" name="Line 92"/>
          <p:cNvSpPr>
            <a:spLocks noChangeShapeType="1"/>
          </p:cNvSpPr>
          <p:nvPr/>
        </p:nvSpPr>
        <p:spPr bwMode="auto">
          <a:xfrm flipV="1">
            <a:off x="5257800" y="4743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3" name="Line 93"/>
          <p:cNvSpPr>
            <a:spLocks noChangeShapeType="1"/>
          </p:cNvSpPr>
          <p:nvPr/>
        </p:nvSpPr>
        <p:spPr bwMode="auto">
          <a:xfrm flipV="1">
            <a:off x="6781800" y="55054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7" name="Line 97"/>
          <p:cNvSpPr>
            <a:spLocks noChangeShapeType="1"/>
          </p:cNvSpPr>
          <p:nvPr/>
        </p:nvSpPr>
        <p:spPr bwMode="auto">
          <a:xfrm flipV="1">
            <a:off x="6019800" y="39766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8" name="Line 98"/>
          <p:cNvSpPr>
            <a:spLocks noChangeShapeType="1"/>
          </p:cNvSpPr>
          <p:nvPr/>
        </p:nvSpPr>
        <p:spPr bwMode="auto">
          <a:xfrm flipV="1">
            <a:off x="7162800" y="47386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9" name="Line 99"/>
          <p:cNvSpPr>
            <a:spLocks noChangeShapeType="1"/>
          </p:cNvSpPr>
          <p:nvPr/>
        </p:nvSpPr>
        <p:spPr bwMode="auto">
          <a:xfrm flipV="1">
            <a:off x="7543800" y="39766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0" name="Rectangle 100"/>
          <p:cNvSpPr>
            <a:spLocks noChangeArrowheads="1"/>
          </p:cNvSpPr>
          <p:nvPr/>
        </p:nvSpPr>
        <p:spPr bwMode="auto">
          <a:xfrm>
            <a:off x="3733800" y="4814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2" name="Rectangle 102"/>
          <p:cNvSpPr>
            <a:spLocks noChangeArrowheads="1"/>
          </p:cNvSpPr>
          <p:nvPr/>
        </p:nvSpPr>
        <p:spPr bwMode="auto">
          <a:xfrm>
            <a:off x="4876800" y="5576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3" name="Rectangle 103"/>
          <p:cNvSpPr>
            <a:spLocks noChangeArrowheads="1"/>
          </p:cNvSpPr>
          <p:nvPr/>
        </p:nvSpPr>
        <p:spPr bwMode="auto">
          <a:xfrm>
            <a:off x="5638800" y="48148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4" name="Rectangle 104"/>
          <p:cNvSpPr>
            <a:spLocks noChangeArrowheads="1"/>
          </p:cNvSpPr>
          <p:nvPr/>
        </p:nvSpPr>
        <p:spPr bwMode="auto">
          <a:xfrm>
            <a:off x="6400800" y="40528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0" name="Rectangle 110"/>
          <p:cNvSpPr>
            <a:spLocks noChangeArrowheads="1"/>
          </p:cNvSpPr>
          <p:nvPr/>
        </p:nvSpPr>
        <p:spPr bwMode="auto">
          <a:xfrm>
            <a:off x="7924800" y="40528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83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9" grpId="0" animBg="1"/>
      <p:bldP spid="102508" grpId="0" animBg="1"/>
      <p:bldP spid="102507" grpId="0" animBg="1"/>
      <p:bldP spid="102491" grpId="0" animBg="1"/>
      <p:bldP spid="18444" grpId="0" build="p"/>
      <p:bldP spid="102406" grpId="0" animBg="1"/>
      <p:bldP spid="102407" grpId="0" animBg="1"/>
      <p:bldP spid="102408" grpId="0" animBg="1"/>
      <p:bldP spid="102485" grpId="0" animBg="1"/>
      <p:bldP spid="102486" grpId="0" animBg="1"/>
      <p:bldP spid="102487" grpId="0" animBg="1"/>
      <p:bldP spid="102488" grpId="0" animBg="1"/>
      <p:bldP spid="102492" grpId="0" animBg="1"/>
      <p:bldP spid="102493" grpId="0" animBg="1"/>
      <p:bldP spid="102497" grpId="0" animBg="1"/>
      <p:bldP spid="102498" grpId="0" animBg="1"/>
      <p:bldP spid="102499" grpId="0" animBg="1"/>
      <p:bldP spid="102500" grpId="0" animBg="1"/>
      <p:bldP spid="102502" grpId="0" animBg="1"/>
      <p:bldP spid="102503" grpId="0" animBg="1"/>
      <p:bldP spid="102504" grpId="0" animBg="1"/>
      <p:bldP spid="1025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 Final Word On Scheduling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When do the details of the scheduling policy and fairness really matter?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When there aren’t enough resources to go around</a:t>
            </a:r>
            <a:br>
              <a:rPr lang="en-US" altLang="ko-KR" dirty="0">
                <a:ea typeface="굴림" panose="020B0600000101010101" pitchFamily="34" charset="-127"/>
              </a:rPr>
            </a:b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When should you simply buy a faster computer?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(Or network link, or expanded highway, or …)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One approach: Buy it when it will pay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for itself in improved response time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Assuming you’re paying for worse response time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in reduced productivity,  customer angst, etc…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Might think that you should buy a faster X when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X is utilized 100%, but usually, response time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goes to infinity as utilization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dirty="0">
                <a:ea typeface="굴림" panose="020B0600000101010101" pitchFamily="34" charset="-127"/>
              </a:rPr>
              <a:t>100%</a:t>
            </a:r>
            <a:br>
              <a:rPr lang="en-US" altLang="ko-KR" dirty="0">
                <a:ea typeface="굴림" panose="020B0600000101010101" pitchFamily="34" charset="-127"/>
              </a:rPr>
            </a:b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An interesting implication of this curve: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Most scheduling algorithms work fine in the “linear” portion of the load curve, fail otherwise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Argues for buying a faster X when hit “knee” of curve</a:t>
            </a:r>
          </a:p>
        </p:txBody>
      </p:sp>
      <p:grpSp>
        <p:nvGrpSpPr>
          <p:cNvPr id="634884" name="Group 4"/>
          <p:cNvGrpSpPr>
            <a:grpSpLocks/>
          </p:cNvGrpSpPr>
          <p:nvPr/>
        </p:nvGrpSpPr>
        <p:grpSpPr bwMode="auto">
          <a:xfrm>
            <a:off x="6445250" y="2662237"/>
            <a:ext cx="2470150" cy="2438399"/>
            <a:chOff x="4060" y="1677"/>
            <a:chExt cx="1556" cy="15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098" y="1677"/>
              <a:ext cx="1518" cy="1536"/>
            </a:xfrm>
            <a:prstGeom prst="rect">
              <a:avLst/>
            </a:prstGeom>
            <a:grp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4409" y="1776"/>
              <a:ext cx="0" cy="1138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4401" y="2893"/>
              <a:ext cx="1167" cy="1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4612" y="2928"/>
              <a:ext cx="78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Utilization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 rot="5400000">
              <a:off x="3871" y="2100"/>
              <a:ext cx="7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Response</a:t>
              </a:r>
            </a:p>
            <a:p>
              <a:pPr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5403" y="2768"/>
              <a:ext cx="0" cy="2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 rot="5400000">
              <a:off x="5169" y="2465"/>
              <a:ext cx="438" cy="20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b="0" dirty="0">
                  <a:latin typeface="Gill Sans" charset="0"/>
                  <a:ea typeface="Gill Sans" charset="0"/>
                  <a:cs typeface="Gill Sans" charset="0"/>
                </a:rPr>
                <a:t>100%</a:t>
              </a:r>
            </a:p>
          </p:txBody>
        </p:sp>
        <p:sp>
          <p:nvSpPr>
            <p:cNvPr id="20492" name="Freeform 12"/>
            <p:cNvSpPr>
              <a:spLocks/>
            </p:cNvSpPr>
            <p:nvPr/>
          </p:nvSpPr>
          <p:spPr bwMode="auto">
            <a:xfrm>
              <a:off x="4416" y="1792"/>
              <a:ext cx="987" cy="1088"/>
            </a:xfrm>
            <a:custGeom>
              <a:avLst/>
              <a:gdLst>
                <a:gd name="T0" fmla="*/ 0 w 987"/>
                <a:gd name="T1" fmla="*/ 1088 h 1088"/>
                <a:gd name="T2" fmla="*/ 288 w 987"/>
                <a:gd name="T3" fmla="*/ 992 h 1088"/>
                <a:gd name="T4" fmla="*/ 576 w 987"/>
                <a:gd name="T5" fmla="*/ 896 h 1088"/>
                <a:gd name="T6" fmla="*/ 864 w 987"/>
                <a:gd name="T7" fmla="*/ 608 h 1088"/>
                <a:gd name="T8" fmla="*/ 987 w 987"/>
                <a:gd name="T9" fmla="*/ 0 h 10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7" h="1088">
                  <a:moveTo>
                    <a:pt x="0" y="1088"/>
                  </a:moveTo>
                  <a:lnTo>
                    <a:pt x="288" y="992"/>
                  </a:lnTo>
                  <a:lnTo>
                    <a:pt x="576" y="896"/>
                  </a:lnTo>
                  <a:cubicBezTo>
                    <a:pt x="672" y="832"/>
                    <a:pt x="796" y="757"/>
                    <a:pt x="864" y="608"/>
                  </a:cubicBezTo>
                  <a:cubicBezTo>
                    <a:pt x="932" y="459"/>
                    <a:pt x="962" y="127"/>
                    <a:pt x="987" y="0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275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 (1 of 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Round-Robin Scheduling</a:t>
            </a:r>
            <a:r>
              <a:rPr lang="en-US" altLang="ko-KR" sz="2800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Give each thread a small amount of CPU time when it executes; cycle between all ready threads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Pros: Better for short jobs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34" charset="-127"/>
              </a:rPr>
              <a:t>Shortest Job First (SJF) / Shortest Remaining Time First (SRTF):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Run whatever job has the least amount of computation to do/least remaining amount of computation to do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Pros: Optimal (average response time)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Cons: Hard to predict future, Unfair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7235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 (2 of 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34" charset="-127"/>
              </a:rPr>
              <a:t>Lottery Scheduling: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Give each thread a priority-dependent number of tokens (short tasks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more tokens)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34" charset="-127"/>
              </a:rPr>
              <a:t>Multi-Level Feedback Scheduling: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Multiple queues of different priorities and scheduling algorithms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Automatic promotion/demotion of process priority in order to approximate SJF/SRTF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34" charset="-127"/>
              </a:rPr>
              <a:t>Real-time scheduling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  <a:ea typeface="굴림" panose="020B0600000101010101" pitchFamily="34" charset="-127"/>
              </a:rPr>
              <a:t>Need to meet a deadline, predictability essential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  <a:ea typeface="굴림" panose="020B0600000101010101" pitchFamily="34" charset="-127"/>
              </a:rPr>
              <a:t>Earliest Deadline First (EDF) and Rate Monotonic (RM) scheduling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solidFill>
                <a:srgbClr val="000000"/>
              </a:solidFill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solidFill>
                <a:srgbClr val="000000"/>
              </a:solidFill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3601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Comparisons between FCFS and Round Robin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685800"/>
            <a:ext cx="8839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Assuming zero-time context-switching, is RR always better than FCFS?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Simple example:</a:t>
            </a:r>
            <a:r>
              <a:rPr lang="en-US" altLang="ko-KR" sz="2000" dirty="0">
                <a:ea typeface="굴림" panose="020B0600000101010101" pitchFamily="34" charset="-127"/>
              </a:rPr>
              <a:t> 	10 jobs, each take 100s of CPU time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RR scheduler quantum of 1s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All jobs start at the same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Completion Times: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Both RR and FCFS finish at the same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response time is much worse under RR!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Bad when all jobs same length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Also: Cache state must be shared between all jobs with RR but can be devoted to each job with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Total time for RR longer even for zero-time switch!</a:t>
            </a:r>
          </a:p>
        </p:txBody>
      </p:sp>
      <p:graphicFrame>
        <p:nvGraphicFramePr>
          <p:cNvPr id="592938" name="Group 4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5260527"/>
              </p:ext>
            </p:extLst>
          </p:nvPr>
        </p:nvGraphicFramePr>
        <p:xfrm>
          <a:off x="3657600" y="2209800"/>
          <a:ext cx="3733800" cy="219440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Job #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FIFO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RR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992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887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502"/>
          <p:cNvGrpSpPr>
            <a:grpSpLocks/>
          </p:cNvGrpSpPr>
          <p:nvPr/>
        </p:nvGrpSpPr>
        <p:grpSpPr bwMode="auto">
          <a:xfrm>
            <a:off x="1752600" y="4386263"/>
            <a:ext cx="6858000" cy="2166937"/>
            <a:chOff x="1104" y="2763"/>
            <a:chExt cx="4320" cy="1365"/>
          </a:xfrm>
        </p:grpSpPr>
        <p:sp>
          <p:nvSpPr>
            <p:cNvPr id="26835" name="Rectangle 104"/>
            <p:cNvSpPr>
              <a:spLocks noChangeArrowheads="1"/>
            </p:cNvSpPr>
            <p:nvPr/>
          </p:nvSpPr>
          <p:spPr bwMode="auto">
            <a:xfrm>
              <a:off x="4711" y="393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6" name="Rectangle 103"/>
            <p:cNvSpPr>
              <a:spLocks noChangeArrowheads="1"/>
            </p:cNvSpPr>
            <p:nvPr/>
          </p:nvSpPr>
          <p:spPr bwMode="auto">
            <a:xfrm>
              <a:off x="4032" y="393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7" name="Rectangle 102"/>
            <p:cNvSpPr>
              <a:spLocks noChangeArrowheads="1"/>
            </p:cNvSpPr>
            <p:nvPr/>
          </p:nvSpPr>
          <p:spPr bwMode="auto">
            <a:xfrm>
              <a:off x="3360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8" name="Rectangle 101"/>
            <p:cNvSpPr>
              <a:spLocks noChangeArrowheads="1"/>
            </p:cNvSpPr>
            <p:nvPr/>
          </p:nvSpPr>
          <p:spPr bwMode="auto">
            <a:xfrm>
              <a:off x="2688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9" name="Rectangle 100"/>
            <p:cNvSpPr>
              <a:spLocks noChangeArrowheads="1"/>
            </p:cNvSpPr>
            <p:nvPr/>
          </p:nvSpPr>
          <p:spPr bwMode="auto">
            <a:xfrm>
              <a:off x="2112" y="393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0" name="Rectangle 99"/>
            <p:cNvSpPr>
              <a:spLocks noChangeArrowheads="1"/>
            </p:cNvSpPr>
            <p:nvPr/>
          </p:nvSpPr>
          <p:spPr bwMode="auto">
            <a:xfrm>
              <a:off x="1104" y="393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1" name="Rectangle 62"/>
            <p:cNvSpPr>
              <a:spLocks noChangeArrowheads="1"/>
            </p:cNvSpPr>
            <p:nvPr/>
          </p:nvSpPr>
          <p:spPr bwMode="auto">
            <a:xfrm>
              <a:off x="4711" y="276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2" name="Rectangle 61"/>
            <p:cNvSpPr>
              <a:spLocks noChangeArrowheads="1"/>
            </p:cNvSpPr>
            <p:nvPr/>
          </p:nvSpPr>
          <p:spPr bwMode="auto">
            <a:xfrm>
              <a:off x="4032" y="276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3" name="Rectangle 60"/>
            <p:cNvSpPr>
              <a:spLocks noChangeArrowheads="1"/>
            </p:cNvSpPr>
            <p:nvPr/>
          </p:nvSpPr>
          <p:spPr bwMode="auto">
            <a:xfrm>
              <a:off x="3360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4" name="Rectangle 59"/>
            <p:cNvSpPr>
              <a:spLocks noChangeArrowheads="1"/>
            </p:cNvSpPr>
            <p:nvPr/>
          </p:nvSpPr>
          <p:spPr bwMode="auto">
            <a:xfrm>
              <a:off x="2688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5" name="Rectangle 58"/>
            <p:cNvSpPr>
              <a:spLocks noChangeArrowheads="1"/>
            </p:cNvSpPr>
            <p:nvPr/>
          </p:nvSpPr>
          <p:spPr bwMode="auto">
            <a:xfrm>
              <a:off x="2112" y="276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6" name="Rectangle 57"/>
            <p:cNvSpPr>
              <a:spLocks noChangeArrowheads="1"/>
            </p:cNvSpPr>
            <p:nvPr/>
          </p:nvSpPr>
          <p:spPr bwMode="auto">
            <a:xfrm>
              <a:off x="1104" y="276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7" name="Rectangle 97"/>
            <p:cNvSpPr>
              <a:spLocks noChangeArrowheads="1"/>
            </p:cNvSpPr>
            <p:nvPr/>
          </p:nvSpPr>
          <p:spPr bwMode="auto">
            <a:xfrm>
              <a:off x="4711" y="373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8" name="Rectangle 96"/>
            <p:cNvSpPr>
              <a:spLocks noChangeArrowheads="1"/>
            </p:cNvSpPr>
            <p:nvPr/>
          </p:nvSpPr>
          <p:spPr bwMode="auto">
            <a:xfrm>
              <a:off x="4032" y="373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9" name="Rectangle 95"/>
            <p:cNvSpPr>
              <a:spLocks noChangeArrowheads="1"/>
            </p:cNvSpPr>
            <p:nvPr/>
          </p:nvSpPr>
          <p:spPr bwMode="auto">
            <a:xfrm>
              <a:off x="3360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0" name="Rectangle 94"/>
            <p:cNvSpPr>
              <a:spLocks noChangeArrowheads="1"/>
            </p:cNvSpPr>
            <p:nvPr/>
          </p:nvSpPr>
          <p:spPr bwMode="auto">
            <a:xfrm>
              <a:off x="2688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1" name="Rectangle 93"/>
            <p:cNvSpPr>
              <a:spLocks noChangeArrowheads="1"/>
            </p:cNvSpPr>
            <p:nvPr/>
          </p:nvSpPr>
          <p:spPr bwMode="auto">
            <a:xfrm>
              <a:off x="2112" y="373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2" name="Rectangle 92"/>
            <p:cNvSpPr>
              <a:spLocks noChangeArrowheads="1"/>
            </p:cNvSpPr>
            <p:nvPr/>
          </p:nvSpPr>
          <p:spPr bwMode="auto">
            <a:xfrm>
              <a:off x="1104" y="373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3" name="Rectangle 90"/>
            <p:cNvSpPr>
              <a:spLocks noChangeArrowheads="1"/>
            </p:cNvSpPr>
            <p:nvPr/>
          </p:nvSpPr>
          <p:spPr bwMode="auto">
            <a:xfrm>
              <a:off x="4711" y="354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4" name="Rectangle 89"/>
            <p:cNvSpPr>
              <a:spLocks noChangeArrowheads="1"/>
            </p:cNvSpPr>
            <p:nvPr/>
          </p:nvSpPr>
          <p:spPr bwMode="auto">
            <a:xfrm>
              <a:off x="4032" y="354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5" name="Rectangle 88"/>
            <p:cNvSpPr>
              <a:spLocks noChangeArrowheads="1"/>
            </p:cNvSpPr>
            <p:nvPr/>
          </p:nvSpPr>
          <p:spPr bwMode="auto">
            <a:xfrm>
              <a:off x="3360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6" name="Rectangle 87"/>
            <p:cNvSpPr>
              <a:spLocks noChangeArrowheads="1"/>
            </p:cNvSpPr>
            <p:nvPr/>
          </p:nvSpPr>
          <p:spPr bwMode="auto">
            <a:xfrm>
              <a:off x="2688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7" name="Rectangle 86"/>
            <p:cNvSpPr>
              <a:spLocks noChangeArrowheads="1"/>
            </p:cNvSpPr>
            <p:nvPr/>
          </p:nvSpPr>
          <p:spPr bwMode="auto">
            <a:xfrm>
              <a:off x="2112" y="354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8" name="Rectangle 85"/>
            <p:cNvSpPr>
              <a:spLocks noChangeArrowheads="1"/>
            </p:cNvSpPr>
            <p:nvPr/>
          </p:nvSpPr>
          <p:spPr bwMode="auto">
            <a:xfrm>
              <a:off x="1104" y="354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9" name="Rectangle 83"/>
            <p:cNvSpPr>
              <a:spLocks noChangeArrowheads="1"/>
            </p:cNvSpPr>
            <p:nvPr/>
          </p:nvSpPr>
          <p:spPr bwMode="auto">
            <a:xfrm>
              <a:off x="4711" y="334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0" name="Rectangle 82"/>
            <p:cNvSpPr>
              <a:spLocks noChangeArrowheads="1"/>
            </p:cNvSpPr>
            <p:nvPr/>
          </p:nvSpPr>
          <p:spPr bwMode="auto">
            <a:xfrm>
              <a:off x="4032" y="334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1" name="Rectangle 81"/>
            <p:cNvSpPr>
              <a:spLocks noChangeArrowheads="1"/>
            </p:cNvSpPr>
            <p:nvPr/>
          </p:nvSpPr>
          <p:spPr bwMode="auto">
            <a:xfrm>
              <a:off x="3360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2" name="Rectangle 80"/>
            <p:cNvSpPr>
              <a:spLocks noChangeArrowheads="1"/>
            </p:cNvSpPr>
            <p:nvPr/>
          </p:nvSpPr>
          <p:spPr bwMode="auto">
            <a:xfrm>
              <a:off x="2688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3" name="Rectangle 79"/>
            <p:cNvSpPr>
              <a:spLocks noChangeArrowheads="1"/>
            </p:cNvSpPr>
            <p:nvPr/>
          </p:nvSpPr>
          <p:spPr bwMode="auto">
            <a:xfrm>
              <a:off x="2112" y="334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4" name="Rectangle 78"/>
            <p:cNvSpPr>
              <a:spLocks noChangeArrowheads="1"/>
            </p:cNvSpPr>
            <p:nvPr/>
          </p:nvSpPr>
          <p:spPr bwMode="auto">
            <a:xfrm>
              <a:off x="1104" y="334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5" name="Rectangle 76"/>
            <p:cNvSpPr>
              <a:spLocks noChangeArrowheads="1"/>
            </p:cNvSpPr>
            <p:nvPr/>
          </p:nvSpPr>
          <p:spPr bwMode="auto">
            <a:xfrm>
              <a:off x="4711" y="315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6" name="Rectangle 75"/>
            <p:cNvSpPr>
              <a:spLocks noChangeArrowheads="1"/>
            </p:cNvSpPr>
            <p:nvPr/>
          </p:nvSpPr>
          <p:spPr bwMode="auto">
            <a:xfrm>
              <a:off x="4032" y="315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7" name="Rectangle 74"/>
            <p:cNvSpPr>
              <a:spLocks noChangeArrowheads="1"/>
            </p:cNvSpPr>
            <p:nvPr/>
          </p:nvSpPr>
          <p:spPr bwMode="auto">
            <a:xfrm>
              <a:off x="3360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8" name="Rectangle 73"/>
            <p:cNvSpPr>
              <a:spLocks noChangeArrowheads="1"/>
            </p:cNvSpPr>
            <p:nvPr/>
          </p:nvSpPr>
          <p:spPr bwMode="auto">
            <a:xfrm>
              <a:off x="2688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9" name="Rectangle 72"/>
            <p:cNvSpPr>
              <a:spLocks noChangeArrowheads="1"/>
            </p:cNvSpPr>
            <p:nvPr/>
          </p:nvSpPr>
          <p:spPr bwMode="auto">
            <a:xfrm>
              <a:off x="2112" y="315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0" name="Rectangle 71"/>
            <p:cNvSpPr>
              <a:spLocks noChangeArrowheads="1"/>
            </p:cNvSpPr>
            <p:nvPr/>
          </p:nvSpPr>
          <p:spPr bwMode="auto">
            <a:xfrm>
              <a:off x="1104" y="315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1" name="Rectangle 69"/>
            <p:cNvSpPr>
              <a:spLocks noChangeArrowheads="1"/>
            </p:cNvSpPr>
            <p:nvPr/>
          </p:nvSpPr>
          <p:spPr bwMode="auto">
            <a:xfrm>
              <a:off x="4711" y="295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2" name="Rectangle 68"/>
            <p:cNvSpPr>
              <a:spLocks noChangeArrowheads="1"/>
            </p:cNvSpPr>
            <p:nvPr/>
          </p:nvSpPr>
          <p:spPr bwMode="auto">
            <a:xfrm>
              <a:off x="4032" y="295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3" name="Rectangle 67"/>
            <p:cNvSpPr>
              <a:spLocks noChangeArrowheads="1"/>
            </p:cNvSpPr>
            <p:nvPr/>
          </p:nvSpPr>
          <p:spPr bwMode="auto">
            <a:xfrm>
              <a:off x="3360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4" name="Rectangle 66"/>
            <p:cNvSpPr>
              <a:spLocks noChangeArrowheads="1"/>
            </p:cNvSpPr>
            <p:nvPr/>
          </p:nvSpPr>
          <p:spPr bwMode="auto">
            <a:xfrm>
              <a:off x="2688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5" name="Rectangle 65"/>
            <p:cNvSpPr>
              <a:spLocks noChangeArrowheads="1"/>
            </p:cNvSpPr>
            <p:nvPr/>
          </p:nvSpPr>
          <p:spPr bwMode="auto">
            <a:xfrm>
              <a:off x="2112" y="295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6" name="Rectangle 64"/>
            <p:cNvSpPr>
              <a:spLocks noChangeArrowheads="1"/>
            </p:cNvSpPr>
            <p:nvPr/>
          </p:nvSpPr>
          <p:spPr bwMode="auto">
            <a:xfrm>
              <a:off x="1104" y="295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6627" name="Group 501"/>
          <p:cNvGrpSpPr>
            <a:grpSpLocks/>
          </p:cNvGrpSpPr>
          <p:nvPr/>
        </p:nvGrpSpPr>
        <p:grpSpPr bwMode="auto">
          <a:xfrm>
            <a:off x="1752600" y="2219325"/>
            <a:ext cx="6858000" cy="2166938"/>
            <a:chOff x="1104" y="1398"/>
            <a:chExt cx="4320" cy="1365"/>
          </a:xfrm>
        </p:grpSpPr>
        <p:sp>
          <p:nvSpPr>
            <p:cNvPr id="26793" name="Rectangle 55"/>
            <p:cNvSpPr>
              <a:spLocks noChangeArrowheads="1"/>
            </p:cNvSpPr>
            <p:nvPr/>
          </p:nvSpPr>
          <p:spPr bwMode="auto">
            <a:xfrm>
              <a:off x="4711" y="256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4" name="Rectangle 54"/>
            <p:cNvSpPr>
              <a:spLocks noChangeArrowheads="1"/>
            </p:cNvSpPr>
            <p:nvPr/>
          </p:nvSpPr>
          <p:spPr bwMode="auto">
            <a:xfrm>
              <a:off x="4032" y="256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5" name="Rectangle 53"/>
            <p:cNvSpPr>
              <a:spLocks noChangeArrowheads="1"/>
            </p:cNvSpPr>
            <p:nvPr/>
          </p:nvSpPr>
          <p:spPr bwMode="auto">
            <a:xfrm>
              <a:off x="3360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6" name="Rectangle 52"/>
            <p:cNvSpPr>
              <a:spLocks noChangeArrowheads="1"/>
            </p:cNvSpPr>
            <p:nvPr/>
          </p:nvSpPr>
          <p:spPr bwMode="auto">
            <a:xfrm>
              <a:off x="2688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7" name="Rectangle 51"/>
            <p:cNvSpPr>
              <a:spLocks noChangeArrowheads="1"/>
            </p:cNvSpPr>
            <p:nvPr/>
          </p:nvSpPr>
          <p:spPr bwMode="auto">
            <a:xfrm>
              <a:off x="2112" y="256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8" name="Rectangle 50"/>
            <p:cNvSpPr>
              <a:spLocks noChangeArrowheads="1"/>
            </p:cNvSpPr>
            <p:nvPr/>
          </p:nvSpPr>
          <p:spPr bwMode="auto">
            <a:xfrm>
              <a:off x="1104" y="256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9" name="Rectangle 48"/>
            <p:cNvSpPr>
              <a:spLocks noChangeArrowheads="1"/>
            </p:cNvSpPr>
            <p:nvPr/>
          </p:nvSpPr>
          <p:spPr bwMode="auto">
            <a:xfrm>
              <a:off x="4711" y="237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 </a:t>
              </a:r>
            </a:p>
          </p:txBody>
        </p:sp>
        <p:sp>
          <p:nvSpPr>
            <p:cNvPr id="26800" name="Rectangle 47"/>
            <p:cNvSpPr>
              <a:spLocks noChangeArrowheads="1"/>
            </p:cNvSpPr>
            <p:nvPr/>
          </p:nvSpPr>
          <p:spPr bwMode="auto">
            <a:xfrm>
              <a:off x="4032" y="237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1" name="Rectangle 46"/>
            <p:cNvSpPr>
              <a:spLocks noChangeArrowheads="1"/>
            </p:cNvSpPr>
            <p:nvPr/>
          </p:nvSpPr>
          <p:spPr bwMode="auto">
            <a:xfrm>
              <a:off x="3360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2" name="Rectangle 45"/>
            <p:cNvSpPr>
              <a:spLocks noChangeArrowheads="1"/>
            </p:cNvSpPr>
            <p:nvPr/>
          </p:nvSpPr>
          <p:spPr bwMode="auto">
            <a:xfrm>
              <a:off x="2688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3" name="Rectangle 44"/>
            <p:cNvSpPr>
              <a:spLocks noChangeArrowheads="1"/>
            </p:cNvSpPr>
            <p:nvPr/>
          </p:nvSpPr>
          <p:spPr bwMode="auto">
            <a:xfrm>
              <a:off x="2112" y="237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4" name="Rectangle 43"/>
            <p:cNvSpPr>
              <a:spLocks noChangeArrowheads="1"/>
            </p:cNvSpPr>
            <p:nvPr/>
          </p:nvSpPr>
          <p:spPr bwMode="auto">
            <a:xfrm>
              <a:off x="1104" y="237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5" name="Rectangle 41"/>
            <p:cNvSpPr>
              <a:spLocks noChangeArrowheads="1"/>
            </p:cNvSpPr>
            <p:nvPr/>
          </p:nvSpPr>
          <p:spPr bwMode="auto">
            <a:xfrm>
              <a:off x="4711" y="217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6" name="Rectangle 40"/>
            <p:cNvSpPr>
              <a:spLocks noChangeArrowheads="1"/>
            </p:cNvSpPr>
            <p:nvPr/>
          </p:nvSpPr>
          <p:spPr bwMode="auto">
            <a:xfrm>
              <a:off x="4032" y="217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7" name="Rectangle 39"/>
            <p:cNvSpPr>
              <a:spLocks noChangeArrowheads="1"/>
            </p:cNvSpPr>
            <p:nvPr/>
          </p:nvSpPr>
          <p:spPr bwMode="auto">
            <a:xfrm>
              <a:off x="3360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8" name="Rectangle 38"/>
            <p:cNvSpPr>
              <a:spLocks noChangeArrowheads="1"/>
            </p:cNvSpPr>
            <p:nvPr/>
          </p:nvSpPr>
          <p:spPr bwMode="auto">
            <a:xfrm>
              <a:off x="2688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9" name="Rectangle 37"/>
            <p:cNvSpPr>
              <a:spLocks noChangeArrowheads="1"/>
            </p:cNvSpPr>
            <p:nvPr/>
          </p:nvSpPr>
          <p:spPr bwMode="auto">
            <a:xfrm>
              <a:off x="2112" y="217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0" name="Rectangle 36"/>
            <p:cNvSpPr>
              <a:spLocks noChangeArrowheads="1"/>
            </p:cNvSpPr>
            <p:nvPr/>
          </p:nvSpPr>
          <p:spPr bwMode="auto">
            <a:xfrm>
              <a:off x="1104" y="217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1" name="Rectangle 32"/>
            <p:cNvSpPr>
              <a:spLocks noChangeArrowheads="1"/>
            </p:cNvSpPr>
            <p:nvPr/>
          </p:nvSpPr>
          <p:spPr bwMode="auto">
            <a:xfrm>
              <a:off x="3360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2" name="Rectangle 31"/>
            <p:cNvSpPr>
              <a:spLocks noChangeArrowheads="1"/>
            </p:cNvSpPr>
            <p:nvPr/>
          </p:nvSpPr>
          <p:spPr bwMode="auto">
            <a:xfrm>
              <a:off x="2688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3" name="Rectangle 30"/>
            <p:cNvSpPr>
              <a:spLocks noChangeArrowheads="1"/>
            </p:cNvSpPr>
            <p:nvPr/>
          </p:nvSpPr>
          <p:spPr bwMode="auto">
            <a:xfrm>
              <a:off x="2112" y="198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4" name="Rectangle 29"/>
            <p:cNvSpPr>
              <a:spLocks noChangeArrowheads="1"/>
            </p:cNvSpPr>
            <p:nvPr/>
          </p:nvSpPr>
          <p:spPr bwMode="auto">
            <a:xfrm>
              <a:off x="1104" y="198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5" name="Rectangle 25"/>
            <p:cNvSpPr>
              <a:spLocks noChangeArrowheads="1"/>
            </p:cNvSpPr>
            <p:nvPr/>
          </p:nvSpPr>
          <p:spPr bwMode="auto">
            <a:xfrm>
              <a:off x="3360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6" name="Rectangle 24"/>
            <p:cNvSpPr>
              <a:spLocks noChangeArrowheads="1"/>
            </p:cNvSpPr>
            <p:nvPr/>
          </p:nvSpPr>
          <p:spPr bwMode="auto">
            <a:xfrm>
              <a:off x="2688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7" name="Rectangle 23"/>
            <p:cNvSpPr>
              <a:spLocks noChangeArrowheads="1"/>
            </p:cNvSpPr>
            <p:nvPr/>
          </p:nvSpPr>
          <p:spPr bwMode="auto">
            <a:xfrm>
              <a:off x="2112" y="178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8" name="Rectangle 22"/>
            <p:cNvSpPr>
              <a:spLocks noChangeArrowheads="1"/>
            </p:cNvSpPr>
            <p:nvPr/>
          </p:nvSpPr>
          <p:spPr bwMode="auto">
            <a:xfrm>
              <a:off x="1104" y="178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9" name="Rectangle 33"/>
            <p:cNvSpPr>
              <a:spLocks noChangeArrowheads="1"/>
            </p:cNvSpPr>
            <p:nvPr/>
          </p:nvSpPr>
          <p:spPr bwMode="auto">
            <a:xfrm>
              <a:off x="4032" y="198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0" name="Rectangle 26"/>
            <p:cNvSpPr>
              <a:spLocks noChangeArrowheads="1"/>
            </p:cNvSpPr>
            <p:nvPr/>
          </p:nvSpPr>
          <p:spPr bwMode="auto">
            <a:xfrm>
              <a:off x="4032" y="178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1" name="Rectangle 34"/>
            <p:cNvSpPr>
              <a:spLocks noChangeArrowheads="1"/>
            </p:cNvSpPr>
            <p:nvPr/>
          </p:nvSpPr>
          <p:spPr bwMode="auto">
            <a:xfrm>
              <a:off x="4711" y="198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2" name="Rectangle 27"/>
            <p:cNvSpPr>
              <a:spLocks noChangeArrowheads="1"/>
            </p:cNvSpPr>
            <p:nvPr/>
          </p:nvSpPr>
          <p:spPr bwMode="auto">
            <a:xfrm>
              <a:off x="4711" y="178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3" name="Rectangle 20"/>
            <p:cNvSpPr>
              <a:spLocks noChangeArrowheads="1"/>
            </p:cNvSpPr>
            <p:nvPr/>
          </p:nvSpPr>
          <p:spPr bwMode="auto">
            <a:xfrm>
              <a:off x="4711" y="159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4" name="Rectangle 19"/>
            <p:cNvSpPr>
              <a:spLocks noChangeArrowheads="1"/>
            </p:cNvSpPr>
            <p:nvPr/>
          </p:nvSpPr>
          <p:spPr bwMode="auto">
            <a:xfrm>
              <a:off x="4032" y="159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5" name="Rectangle 18"/>
            <p:cNvSpPr>
              <a:spLocks noChangeArrowheads="1"/>
            </p:cNvSpPr>
            <p:nvPr/>
          </p:nvSpPr>
          <p:spPr bwMode="auto">
            <a:xfrm>
              <a:off x="3360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6" name="Rectangle 17"/>
            <p:cNvSpPr>
              <a:spLocks noChangeArrowheads="1"/>
            </p:cNvSpPr>
            <p:nvPr/>
          </p:nvSpPr>
          <p:spPr bwMode="auto">
            <a:xfrm>
              <a:off x="2688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7" name="Rectangle 16"/>
            <p:cNvSpPr>
              <a:spLocks noChangeArrowheads="1"/>
            </p:cNvSpPr>
            <p:nvPr/>
          </p:nvSpPr>
          <p:spPr bwMode="auto">
            <a:xfrm>
              <a:off x="2112" y="159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8" name="Rectangle 15"/>
            <p:cNvSpPr>
              <a:spLocks noChangeArrowheads="1"/>
            </p:cNvSpPr>
            <p:nvPr/>
          </p:nvSpPr>
          <p:spPr bwMode="auto">
            <a:xfrm>
              <a:off x="1104" y="159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9" name="Rectangle 8"/>
            <p:cNvSpPr>
              <a:spLocks noChangeArrowheads="1"/>
            </p:cNvSpPr>
            <p:nvPr/>
          </p:nvSpPr>
          <p:spPr bwMode="auto">
            <a:xfrm>
              <a:off x="1104" y="139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0" name="Rectangle 9"/>
            <p:cNvSpPr>
              <a:spLocks noChangeArrowheads="1"/>
            </p:cNvSpPr>
            <p:nvPr/>
          </p:nvSpPr>
          <p:spPr bwMode="auto">
            <a:xfrm>
              <a:off x="2112" y="139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1" name="Rectangle 10"/>
            <p:cNvSpPr>
              <a:spLocks noChangeArrowheads="1"/>
            </p:cNvSpPr>
            <p:nvPr/>
          </p:nvSpPr>
          <p:spPr bwMode="auto">
            <a:xfrm>
              <a:off x="2688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2" name="Rectangle 11"/>
            <p:cNvSpPr>
              <a:spLocks noChangeArrowheads="1"/>
            </p:cNvSpPr>
            <p:nvPr/>
          </p:nvSpPr>
          <p:spPr bwMode="auto">
            <a:xfrm>
              <a:off x="3360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3" name="Rectangle 12"/>
            <p:cNvSpPr>
              <a:spLocks noChangeArrowheads="1"/>
            </p:cNvSpPr>
            <p:nvPr/>
          </p:nvSpPr>
          <p:spPr bwMode="auto">
            <a:xfrm>
              <a:off x="4032" y="139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4" name="Rectangle 13"/>
            <p:cNvSpPr>
              <a:spLocks noChangeArrowheads="1"/>
            </p:cNvSpPr>
            <p:nvPr/>
          </p:nvSpPr>
          <p:spPr bwMode="auto">
            <a:xfrm>
              <a:off x="4711" y="139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87250" name="Rectangle 498"/>
          <p:cNvSpPr>
            <a:spLocks noChangeArrowheads="1"/>
          </p:cNvSpPr>
          <p:nvPr/>
        </p:nvSpPr>
        <p:spPr bwMode="auto">
          <a:xfrm>
            <a:off x="1752600" y="2209800"/>
            <a:ext cx="6858000" cy="4343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29" name="Line 129"/>
          <p:cNvSpPr>
            <a:spLocks noChangeShapeType="1"/>
          </p:cNvSpPr>
          <p:nvPr/>
        </p:nvSpPr>
        <p:spPr bwMode="auto">
          <a:xfrm>
            <a:off x="1752600" y="25288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0" name="Line 130"/>
          <p:cNvSpPr>
            <a:spLocks noChangeShapeType="1"/>
          </p:cNvSpPr>
          <p:nvPr/>
        </p:nvSpPr>
        <p:spPr bwMode="auto">
          <a:xfrm>
            <a:off x="1752600" y="28384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1" name="Line 136"/>
          <p:cNvSpPr>
            <a:spLocks noChangeShapeType="1"/>
          </p:cNvSpPr>
          <p:nvPr/>
        </p:nvSpPr>
        <p:spPr bwMode="auto">
          <a:xfrm>
            <a:off x="1752600" y="469582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2" name="Rectangle 146"/>
          <p:cNvSpPr>
            <a:spLocks noChangeArrowheads="1"/>
          </p:cNvSpPr>
          <p:nvPr/>
        </p:nvSpPr>
        <p:spPr bwMode="auto">
          <a:xfrm>
            <a:off x="1752600" y="1890713"/>
            <a:ext cx="16002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Quantum</a:t>
            </a:r>
          </a:p>
        </p:txBody>
      </p:sp>
      <p:sp>
        <p:nvSpPr>
          <p:cNvPr id="26633" name="Rectangle 144"/>
          <p:cNvSpPr>
            <a:spLocks noChangeArrowheads="1"/>
          </p:cNvSpPr>
          <p:nvPr/>
        </p:nvSpPr>
        <p:spPr bwMode="auto">
          <a:xfrm>
            <a:off x="381000" y="1890713"/>
            <a:ext cx="13716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4" name="Rectangle 56"/>
          <p:cNvSpPr>
            <a:spLocks noChangeArrowheads="1"/>
          </p:cNvSpPr>
          <p:nvPr/>
        </p:nvSpPr>
        <p:spPr bwMode="auto">
          <a:xfrm>
            <a:off x="381000" y="4386263"/>
            <a:ext cx="1371600" cy="2166937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Completion</a:t>
            </a:r>
          </a:p>
          <a:p>
            <a:pPr>
              <a:buFontTx/>
              <a:buNone/>
            </a:pP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sp>
        <p:nvSpPr>
          <p:cNvPr id="26635" name="Rectangle 7"/>
          <p:cNvSpPr>
            <a:spLocks noChangeArrowheads="1"/>
          </p:cNvSpPr>
          <p:nvPr/>
        </p:nvSpPr>
        <p:spPr bwMode="auto">
          <a:xfrm>
            <a:off x="381000" y="2219325"/>
            <a:ext cx="1371600" cy="2166938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Wait</a:t>
            </a:r>
          </a:p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sp>
        <p:nvSpPr>
          <p:cNvPr id="26636" name="Rectangle 156"/>
          <p:cNvSpPr>
            <a:spLocks noChangeArrowheads="1"/>
          </p:cNvSpPr>
          <p:nvPr/>
        </p:nvSpPr>
        <p:spPr bwMode="auto">
          <a:xfrm>
            <a:off x="7478713" y="1890713"/>
            <a:ext cx="1131887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Average</a:t>
            </a:r>
          </a:p>
        </p:txBody>
      </p:sp>
      <p:sp>
        <p:nvSpPr>
          <p:cNvPr id="26637" name="Rectangle 154"/>
          <p:cNvSpPr>
            <a:spLocks noChangeArrowheads="1"/>
          </p:cNvSpPr>
          <p:nvPr/>
        </p:nvSpPr>
        <p:spPr bwMode="auto">
          <a:xfrm>
            <a:off x="6400800" y="1890713"/>
            <a:ext cx="1077913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4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8" name="Rectangle 152"/>
          <p:cNvSpPr>
            <a:spLocks noChangeArrowheads="1"/>
          </p:cNvSpPr>
          <p:nvPr/>
        </p:nvSpPr>
        <p:spPr bwMode="auto">
          <a:xfrm>
            <a:off x="53340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3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9" name="Rectangle 150"/>
          <p:cNvSpPr>
            <a:spLocks noChangeArrowheads="1"/>
          </p:cNvSpPr>
          <p:nvPr/>
        </p:nvSpPr>
        <p:spPr bwMode="auto">
          <a:xfrm>
            <a:off x="42672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2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0" name="Rectangle 148"/>
          <p:cNvSpPr>
            <a:spLocks noChangeArrowheads="1"/>
          </p:cNvSpPr>
          <p:nvPr/>
        </p:nvSpPr>
        <p:spPr bwMode="auto">
          <a:xfrm>
            <a:off x="3352800" y="1890713"/>
            <a:ext cx="9144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1" name="Line 105"/>
          <p:cNvSpPr>
            <a:spLocks noChangeShapeType="1"/>
          </p:cNvSpPr>
          <p:nvPr/>
        </p:nvSpPr>
        <p:spPr bwMode="auto">
          <a:xfrm>
            <a:off x="381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2" name="Line 141"/>
          <p:cNvSpPr>
            <a:spLocks noChangeShapeType="1"/>
          </p:cNvSpPr>
          <p:nvPr/>
        </p:nvSpPr>
        <p:spPr bwMode="auto">
          <a:xfrm>
            <a:off x="1752600" y="62436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3" name="Line 140"/>
          <p:cNvSpPr>
            <a:spLocks noChangeShapeType="1"/>
          </p:cNvSpPr>
          <p:nvPr/>
        </p:nvSpPr>
        <p:spPr bwMode="auto">
          <a:xfrm>
            <a:off x="1752600" y="59340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4" name="Line 139"/>
          <p:cNvSpPr>
            <a:spLocks noChangeShapeType="1"/>
          </p:cNvSpPr>
          <p:nvPr/>
        </p:nvSpPr>
        <p:spPr bwMode="auto">
          <a:xfrm>
            <a:off x="1752600" y="56245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5" name="Line 138"/>
          <p:cNvSpPr>
            <a:spLocks noChangeShapeType="1"/>
          </p:cNvSpPr>
          <p:nvPr/>
        </p:nvSpPr>
        <p:spPr bwMode="auto">
          <a:xfrm>
            <a:off x="1752600" y="53149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6" name="Line 137"/>
          <p:cNvSpPr>
            <a:spLocks noChangeShapeType="1"/>
          </p:cNvSpPr>
          <p:nvPr/>
        </p:nvSpPr>
        <p:spPr bwMode="auto">
          <a:xfrm>
            <a:off x="1752600" y="50053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7" name="Line 134"/>
          <p:cNvSpPr>
            <a:spLocks noChangeShapeType="1"/>
          </p:cNvSpPr>
          <p:nvPr/>
        </p:nvSpPr>
        <p:spPr bwMode="auto">
          <a:xfrm>
            <a:off x="1752600" y="40767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8" name="Line 133"/>
          <p:cNvSpPr>
            <a:spLocks noChangeShapeType="1"/>
          </p:cNvSpPr>
          <p:nvPr/>
        </p:nvSpPr>
        <p:spPr bwMode="auto">
          <a:xfrm>
            <a:off x="1752600" y="37671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9" name="Line 132"/>
          <p:cNvSpPr>
            <a:spLocks noChangeShapeType="1"/>
          </p:cNvSpPr>
          <p:nvPr/>
        </p:nvSpPr>
        <p:spPr bwMode="auto">
          <a:xfrm>
            <a:off x="1752600" y="34575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0" name="Line 131"/>
          <p:cNvSpPr>
            <a:spLocks noChangeShapeType="1"/>
          </p:cNvSpPr>
          <p:nvPr/>
        </p:nvSpPr>
        <p:spPr bwMode="auto">
          <a:xfrm>
            <a:off x="1752600" y="31480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1" name="Line 119"/>
          <p:cNvSpPr>
            <a:spLocks noChangeShapeType="1"/>
          </p:cNvSpPr>
          <p:nvPr/>
        </p:nvSpPr>
        <p:spPr bwMode="auto">
          <a:xfrm>
            <a:off x="381000" y="6553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2" name="Line 122"/>
          <p:cNvSpPr>
            <a:spLocks noChangeShapeType="1"/>
          </p:cNvSpPr>
          <p:nvPr/>
        </p:nvSpPr>
        <p:spPr bwMode="auto">
          <a:xfrm>
            <a:off x="3352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3" name="Line 123"/>
          <p:cNvSpPr>
            <a:spLocks noChangeShapeType="1"/>
          </p:cNvSpPr>
          <p:nvPr/>
        </p:nvSpPr>
        <p:spPr bwMode="auto">
          <a:xfrm>
            <a:off x="42672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4" name="Line 124"/>
          <p:cNvSpPr>
            <a:spLocks noChangeShapeType="1"/>
          </p:cNvSpPr>
          <p:nvPr/>
        </p:nvSpPr>
        <p:spPr bwMode="auto">
          <a:xfrm>
            <a:off x="53340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5" name="Line 125"/>
          <p:cNvSpPr>
            <a:spLocks noChangeShapeType="1"/>
          </p:cNvSpPr>
          <p:nvPr/>
        </p:nvSpPr>
        <p:spPr bwMode="auto">
          <a:xfrm>
            <a:off x="6400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6" name="Line 126"/>
          <p:cNvSpPr>
            <a:spLocks noChangeShapeType="1"/>
          </p:cNvSpPr>
          <p:nvPr/>
        </p:nvSpPr>
        <p:spPr bwMode="auto">
          <a:xfrm>
            <a:off x="7478713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7" name="Line 127"/>
          <p:cNvSpPr>
            <a:spLocks noChangeShapeType="1"/>
          </p:cNvSpPr>
          <p:nvPr/>
        </p:nvSpPr>
        <p:spPr bwMode="auto">
          <a:xfrm>
            <a:off x="86106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8" name="Line 120"/>
          <p:cNvSpPr>
            <a:spLocks noChangeShapeType="1"/>
          </p:cNvSpPr>
          <p:nvPr/>
        </p:nvSpPr>
        <p:spPr bwMode="auto">
          <a:xfrm>
            <a:off x="3810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9" name="Line 121"/>
          <p:cNvSpPr>
            <a:spLocks noChangeShapeType="1"/>
          </p:cNvSpPr>
          <p:nvPr/>
        </p:nvSpPr>
        <p:spPr bwMode="auto">
          <a:xfrm>
            <a:off x="1752600" y="1890713"/>
            <a:ext cx="0" cy="4662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Earlier Example with Different Time Quantum</a:t>
            </a:r>
          </a:p>
        </p:txBody>
      </p:sp>
      <p:grpSp>
        <p:nvGrpSpPr>
          <p:cNvPr id="26661" name="Group 196"/>
          <p:cNvGrpSpPr>
            <a:grpSpLocks/>
          </p:cNvGrpSpPr>
          <p:nvPr/>
        </p:nvGrpSpPr>
        <p:grpSpPr bwMode="auto">
          <a:xfrm>
            <a:off x="955675" y="838201"/>
            <a:ext cx="7315200" cy="977901"/>
            <a:chOff x="650" y="624"/>
            <a:chExt cx="4608" cy="616"/>
          </a:xfrm>
        </p:grpSpPr>
        <p:grpSp>
          <p:nvGrpSpPr>
            <p:cNvPr id="26782" name="Group 197"/>
            <p:cNvGrpSpPr>
              <a:grpSpLocks/>
            </p:cNvGrpSpPr>
            <p:nvPr/>
          </p:nvGrpSpPr>
          <p:grpSpPr bwMode="auto">
            <a:xfrm>
              <a:off x="1468" y="624"/>
              <a:ext cx="3790" cy="616"/>
              <a:chOff x="1248" y="624"/>
              <a:chExt cx="3790" cy="616"/>
            </a:xfrm>
          </p:grpSpPr>
          <p:sp>
            <p:nvSpPr>
              <p:cNvPr id="26784" name="Rectangle 198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28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 dirty="0">
                    <a:latin typeface="Gill Sans Light"/>
                    <a:cs typeface="Gill Sans Light"/>
                  </a:rPr>
                  <a:t>2</a:t>
                </a:r>
                <a:endParaRPr lang="en-US" altLang="en-US" b="0" dirty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Gill Sans Light"/>
                    <a:cs typeface="Gill Sans Light"/>
                  </a:rPr>
                  <a:t>[8]</a:t>
                </a:r>
              </a:p>
            </p:txBody>
          </p:sp>
          <p:sp>
            <p:nvSpPr>
              <p:cNvPr id="26785" name="Rectangle 199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4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[24]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6" name="Rectangle 200"/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1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[53]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7" name="Rectangle 201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3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[68]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8" name="Text Box 202"/>
              <p:cNvSpPr txBox="1">
                <a:spLocks noChangeArrowheads="1"/>
              </p:cNvSpPr>
              <p:nvPr/>
            </p:nvSpPr>
            <p:spPr bwMode="auto">
              <a:xfrm>
                <a:off x="124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0</a:t>
                </a:r>
              </a:p>
            </p:txBody>
          </p:sp>
          <p:sp>
            <p:nvSpPr>
              <p:cNvPr id="26789" name="Text Box 203"/>
              <p:cNvSpPr txBox="1">
                <a:spLocks noChangeArrowheads="1"/>
              </p:cNvSpPr>
              <p:nvPr/>
            </p:nvSpPr>
            <p:spPr bwMode="auto">
              <a:xfrm>
                <a:off x="152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8</a:t>
                </a:r>
              </a:p>
            </p:txBody>
          </p:sp>
          <p:sp>
            <p:nvSpPr>
              <p:cNvPr id="26790" name="Text Box 204"/>
              <p:cNvSpPr txBox="1">
                <a:spLocks noChangeArrowheads="1"/>
              </p:cNvSpPr>
              <p:nvPr/>
            </p:nvSpPr>
            <p:spPr bwMode="auto">
              <a:xfrm>
                <a:off x="2260" y="1007"/>
                <a:ext cx="26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32</a:t>
                </a:r>
              </a:p>
            </p:txBody>
          </p:sp>
          <p:sp>
            <p:nvSpPr>
              <p:cNvPr id="26791" name="Text Box 205"/>
              <p:cNvSpPr txBox="1">
                <a:spLocks noChangeArrowheads="1"/>
              </p:cNvSpPr>
              <p:nvPr/>
            </p:nvSpPr>
            <p:spPr bwMode="auto">
              <a:xfrm>
                <a:off x="3320" y="1007"/>
                <a:ext cx="26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85</a:t>
                </a:r>
              </a:p>
            </p:txBody>
          </p:sp>
          <p:sp>
            <p:nvSpPr>
              <p:cNvPr id="26792" name="Text Box 206"/>
              <p:cNvSpPr txBox="1">
                <a:spLocks noChangeArrowheads="1"/>
              </p:cNvSpPr>
              <p:nvPr/>
            </p:nvSpPr>
            <p:spPr bwMode="auto">
              <a:xfrm>
                <a:off x="4704" y="1007"/>
                <a:ext cx="33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153</a:t>
                </a:r>
              </a:p>
            </p:txBody>
          </p:sp>
        </p:grpSp>
        <p:sp>
          <p:nvSpPr>
            <p:cNvPr id="26783" name="Text Box 207"/>
            <p:cNvSpPr txBox="1">
              <a:spLocks noChangeArrowheads="1"/>
            </p:cNvSpPr>
            <p:nvPr/>
          </p:nvSpPr>
          <p:spPr bwMode="auto">
            <a:xfrm>
              <a:off x="650" y="728"/>
              <a:ext cx="8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Best FCFS:</a:t>
              </a:r>
            </a:p>
          </p:txBody>
        </p:sp>
      </p:grpSp>
      <p:sp>
        <p:nvSpPr>
          <p:cNvPr id="26662" name="Line 145"/>
          <p:cNvSpPr>
            <a:spLocks noChangeShapeType="1"/>
          </p:cNvSpPr>
          <p:nvPr/>
        </p:nvSpPr>
        <p:spPr bwMode="auto">
          <a:xfrm>
            <a:off x="381000" y="2219325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63" name="Line 112"/>
          <p:cNvSpPr>
            <a:spLocks noChangeShapeType="1"/>
          </p:cNvSpPr>
          <p:nvPr/>
        </p:nvSpPr>
        <p:spPr bwMode="auto">
          <a:xfrm>
            <a:off x="381000" y="4386263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5" name="Rectangle 503"/>
          <p:cNvSpPr>
            <a:spLocks noChangeArrowheads="1"/>
          </p:cNvSpPr>
          <p:nvPr/>
        </p:nvSpPr>
        <p:spPr bwMode="auto">
          <a:xfrm>
            <a:off x="4267200" y="2222500"/>
            <a:ext cx="1066800" cy="21526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6" name="Rectangle 504"/>
          <p:cNvSpPr>
            <a:spLocks noChangeArrowheads="1"/>
          </p:cNvSpPr>
          <p:nvPr/>
        </p:nvSpPr>
        <p:spPr bwMode="auto">
          <a:xfrm>
            <a:off x="4267200" y="4387850"/>
            <a:ext cx="1066800" cy="21653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7" name="Rectangle 505"/>
          <p:cNvSpPr>
            <a:spLocks noChangeArrowheads="1"/>
          </p:cNvSpPr>
          <p:nvPr/>
        </p:nvSpPr>
        <p:spPr bwMode="auto">
          <a:xfrm>
            <a:off x="5334000" y="2222500"/>
            <a:ext cx="1066800" cy="21526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8" name="Rectangle 506"/>
          <p:cNvSpPr>
            <a:spLocks noChangeArrowheads="1"/>
          </p:cNvSpPr>
          <p:nvPr/>
        </p:nvSpPr>
        <p:spPr bwMode="auto">
          <a:xfrm>
            <a:off x="5334000" y="4387850"/>
            <a:ext cx="1066800" cy="21653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87237" name="Group 485"/>
          <p:cNvGrpSpPr>
            <a:grpSpLocks/>
          </p:cNvGrpSpPr>
          <p:nvPr/>
        </p:nvGrpSpPr>
        <p:grpSpPr bwMode="auto">
          <a:xfrm>
            <a:off x="1752600" y="2533650"/>
            <a:ext cx="6858000" cy="3714750"/>
            <a:chOff x="1104" y="1596"/>
            <a:chExt cx="4320" cy="2340"/>
          </a:xfrm>
        </p:grpSpPr>
        <p:grpSp>
          <p:nvGrpSpPr>
            <p:cNvPr id="26750" name="Group 370"/>
            <p:cNvGrpSpPr>
              <a:grpSpLocks/>
            </p:cNvGrpSpPr>
            <p:nvPr/>
          </p:nvGrpSpPr>
          <p:grpSpPr bwMode="auto">
            <a:xfrm>
              <a:off x="1104" y="1596"/>
              <a:ext cx="4320" cy="195"/>
              <a:chOff x="1104" y="1593"/>
              <a:chExt cx="4320" cy="195"/>
            </a:xfrm>
          </p:grpSpPr>
          <p:sp>
            <p:nvSpPr>
              <p:cNvPr id="26775" name="Rectangle 371"/>
              <p:cNvSpPr>
                <a:spLocks noChangeArrowheads="1"/>
              </p:cNvSpPr>
              <p:nvPr/>
            </p:nvSpPr>
            <p:spPr bwMode="auto">
              <a:xfrm>
                <a:off x="4711" y="159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62</a:t>
                </a:r>
              </a:p>
            </p:txBody>
          </p:sp>
          <p:sp>
            <p:nvSpPr>
              <p:cNvPr id="26776" name="Rectangle 372"/>
              <p:cNvSpPr>
                <a:spLocks noChangeArrowheads="1"/>
              </p:cNvSpPr>
              <p:nvPr/>
            </p:nvSpPr>
            <p:spPr bwMode="auto">
              <a:xfrm>
                <a:off x="4032" y="159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57</a:t>
                </a:r>
              </a:p>
            </p:txBody>
          </p:sp>
          <p:sp>
            <p:nvSpPr>
              <p:cNvPr id="26777" name="Rectangle 373"/>
              <p:cNvSpPr>
                <a:spLocks noChangeArrowheads="1"/>
              </p:cNvSpPr>
              <p:nvPr/>
            </p:nvSpPr>
            <p:spPr bwMode="auto">
              <a:xfrm>
                <a:off x="3360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78" name="Rectangle 374"/>
              <p:cNvSpPr>
                <a:spLocks noChangeArrowheads="1"/>
              </p:cNvSpPr>
              <p:nvPr/>
            </p:nvSpPr>
            <p:spPr bwMode="auto">
              <a:xfrm>
                <a:off x="2688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22</a:t>
                </a:r>
              </a:p>
            </p:txBody>
          </p:sp>
          <p:sp>
            <p:nvSpPr>
              <p:cNvPr id="26779" name="Rectangle 375"/>
              <p:cNvSpPr>
                <a:spLocks noChangeArrowheads="1"/>
              </p:cNvSpPr>
              <p:nvPr/>
            </p:nvSpPr>
            <p:spPr bwMode="auto">
              <a:xfrm>
                <a:off x="2112" y="159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84</a:t>
                </a:r>
              </a:p>
            </p:txBody>
          </p:sp>
          <p:sp>
            <p:nvSpPr>
              <p:cNvPr id="26780" name="Rectangle 376"/>
              <p:cNvSpPr>
                <a:spLocks noChangeArrowheads="1"/>
              </p:cNvSpPr>
              <p:nvPr/>
            </p:nvSpPr>
            <p:spPr bwMode="auto">
              <a:xfrm>
                <a:off x="1104" y="159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</a:t>
                </a:r>
              </a:p>
            </p:txBody>
          </p:sp>
          <p:sp>
            <p:nvSpPr>
              <p:cNvPr id="26781" name="Line 377"/>
              <p:cNvSpPr>
                <a:spLocks noChangeShapeType="1"/>
              </p:cNvSpPr>
              <p:nvPr/>
            </p:nvSpPr>
            <p:spPr bwMode="auto">
              <a:xfrm>
                <a:off x="1104" y="178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1" name="Group 408"/>
            <p:cNvGrpSpPr>
              <a:grpSpLocks/>
            </p:cNvGrpSpPr>
            <p:nvPr/>
          </p:nvGrpSpPr>
          <p:grpSpPr bwMode="auto">
            <a:xfrm>
              <a:off x="1104" y="3741"/>
              <a:ext cx="4320" cy="195"/>
              <a:chOff x="1104" y="3738"/>
              <a:chExt cx="4320" cy="195"/>
            </a:xfrm>
          </p:grpSpPr>
          <p:sp>
            <p:nvSpPr>
              <p:cNvPr id="26768" name="Rectangle 409"/>
              <p:cNvSpPr>
                <a:spLocks noChangeArrowheads="1"/>
              </p:cNvSpPr>
              <p:nvPr/>
            </p:nvSpPr>
            <p:spPr bwMode="auto">
              <a:xfrm>
                <a:off x="4711" y="373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104½</a:t>
                </a:r>
              </a:p>
            </p:txBody>
          </p:sp>
          <p:sp>
            <p:nvSpPr>
              <p:cNvPr id="26769" name="Rectangle 410"/>
              <p:cNvSpPr>
                <a:spLocks noChangeArrowheads="1"/>
              </p:cNvSpPr>
              <p:nvPr/>
            </p:nvSpPr>
            <p:spPr bwMode="auto">
              <a:xfrm>
                <a:off x="4032" y="373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112</a:t>
                </a:r>
              </a:p>
            </p:txBody>
          </p:sp>
          <p:sp>
            <p:nvSpPr>
              <p:cNvPr id="26770" name="Rectangle 411"/>
              <p:cNvSpPr>
                <a:spLocks noChangeArrowheads="1"/>
              </p:cNvSpPr>
              <p:nvPr/>
            </p:nvSpPr>
            <p:spPr bwMode="auto">
              <a:xfrm>
                <a:off x="3360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71" name="Rectangle 412"/>
              <p:cNvSpPr>
                <a:spLocks noChangeArrowheads="1"/>
              </p:cNvSpPr>
              <p:nvPr/>
            </p:nvSpPr>
            <p:spPr bwMode="auto">
              <a:xfrm>
                <a:off x="2688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28</a:t>
                </a:r>
              </a:p>
            </p:txBody>
          </p:sp>
          <p:sp>
            <p:nvSpPr>
              <p:cNvPr id="26772" name="Rectangle 413"/>
              <p:cNvSpPr>
                <a:spLocks noChangeArrowheads="1"/>
              </p:cNvSpPr>
              <p:nvPr/>
            </p:nvSpPr>
            <p:spPr bwMode="auto">
              <a:xfrm>
                <a:off x="2112" y="373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125</a:t>
                </a:r>
              </a:p>
            </p:txBody>
          </p:sp>
          <p:sp>
            <p:nvSpPr>
              <p:cNvPr id="26773" name="Rectangle 414"/>
              <p:cNvSpPr>
                <a:spLocks noChangeArrowheads="1"/>
              </p:cNvSpPr>
              <p:nvPr/>
            </p:nvSpPr>
            <p:spPr bwMode="auto">
              <a:xfrm>
                <a:off x="1104" y="373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20</a:t>
                </a:r>
              </a:p>
            </p:txBody>
          </p:sp>
          <p:sp>
            <p:nvSpPr>
              <p:cNvPr id="26774" name="Line 415"/>
              <p:cNvSpPr>
                <a:spLocks noChangeShapeType="1"/>
              </p:cNvSpPr>
              <p:nvPr/>
            </p:nvSpPr>
            <p:spPr bwMode="auto">
              <a:xfrm>
                <a:off x="1104" y="393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2" name="Group 440"/>
            <p:cNvGrpSpPr>
              <a:grpSpLocks/>
            </p:cNvGrpSpPr>
            <p:nvPr/>
          </p:nvGrpSpPr>
          <p:grpSpPr bwMode="auto">
            <a:xfrm>
              <a:off x="1104" y="2961"/>
              <a:ext cx="4320" cy="195"/>
              <a:chOff x="1104" y="2958"/>
              <a:chExt cx="4320" cy="195"/>
            </a:xfrm>
          </p:grpSpPr>
          <p:sp>
            <p:nvSpPr>
              <p:cNvPr id="26761" name="Rectangle 441"/>
              <p:cNvSpPr>
                <a:spLocks noChangeArrowheads="1"/>
              </p:cNvSpPr>
              <p:nvPr/>
            </p:nvSpPr>
            <p:spPr bwMode="auto">
              <a:xfrm>
                <a:off x="4711" y="295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100½</a:t>
                </a:r>
              </a:p>
            </p:txBody>
          </p:sp>
          <p:sp>
            <p:nvSpPr>
              <p:cNvPr id="26762" name="Rectangle 442"/>
              <p:cNvSpPr>
                <a:spLocks noChangeArrowheads="1"/>
              </p:cNvSpPr>
              <p:nvPr/>
            </p:nvSpPr>
            <p:spPr bwMode="auto">
              <a:xfrm>
                <a:off x="4032" y="295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81</a:t>
                </a:r>
              </a:p>
            </p:txBody>
          </p:sp>
          <p:sp>
            <p:nvSpPr>
              <p:cNvPr id="26763" name="Rectangle 443"/>
              <p:cNvSpPr>
                <a:spLocks noChangeArrowheads="1"/>
              </p:cNvSpPr>
              <p:nvPr/>
            </p:nvSpPr>
            <p:spPr bwMode="auto">
              <a:xfrm>
                <a:off x="3360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64" name="Rectangle 444"/>
              <p:cNvSpPr>
                <a:spLocks noChangeArrowheads="1"/>
              </p:cNvSpPr>
              <p:nvPr/>
            </p:nvSpPr>
            <p:spPr bwMode="auto">
              <a:xfrm>
                <a:off x="2688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30</a:t>
                </a:r>
              </a:p>
            </p:txBody>
          </p:sp>
          <p:sp>
            <p:nvSpPr>
              <p:cNvPr id="26765" name="Rectangle 445"/>
              <p:cNvSpPr>
                <a:spLocks noChangeArrowheads="1"/>
              </p:cNvSpPr>
              <p:nvPr/>
            </p:nvSpPr>
            <p:spPr bwMode="auto">
              <a:xfrm>
                <a:off x="2112" y="295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137</a:t>
                </a:r>
              </a:p>
            </p:txBody>
          </p:sp>
          <p:sp>
            <p:nvSpPr>
              <p:cNvPr id="26766" name="Rectangle 446"/>
              <p:cNvSpPr>
                <a:spLocks noChangeArrowheads="1"/>
              </p:cNvSpPr>
              <p:nvPr/>
            </p:nvSpPr>
            <p:spPr bwMode="auto">
              <a:xfrm>
                <a:off x="1104" y="295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</a:t>
                </a:r>
              </a:p>
            </p:txBody>
          </p:sp>
          <p:sp>
            <p:nvSpPr>
              <p:cNvPr id="26767" name="Line 447"/>
              <p:cNvSpPr>
                <a:spLocks noChangeShapeType="1"/>
              </p:cNvSpPr>
              <p:nvPr/>
            </p:nvSpPr>
            <p:spPr bwMode="auto">
              <a:xfrm>
                <a:off x="1104" y="315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3" name="Group 448"/>
            <p:cNvGrpSpPr>
              <a:grpSpLocks/>
            </p:cNvGrpSpPr>
            <p:nvPr/>
          </p:nvGrpSpPr>
          <p:grpSpPr bwMode="auto">
            <a:xfrm>
              <a:off x="1104" y="2376"/>
              <a:ext cx="4320" cy="195"/>
              <a:chOff x="1104" y="2373"/>
              <a:chExt cx="4320" cy="195"/>
            </a:xfrm>
          </p:grpSpPr>
          <p:sp>
            <p:nvSpPr>
              <p:cNvPr id="26754" name="Rectangle 449"/>
              <p:cNvSpPr>
                <a:spLocks noChangeArrowheads="1"/>
              </p:cNvSpPr>
              <p:nvPr/>
            </p:nvSpPr>
            <p:spPr bwMode="auto">
              <a:xfrm>
                <a:off x="4711" y="237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66¼ </a:t>
                </a:r>
              </a:p>
            </p:txBody>
          </p:sp>
          <p:sp>
            <p:nvSpPr>
              <p:cNvPr id="26755" name="Rectangle 450"/>
              <p:cNvSpPr>
                <a:spLocks noChangeArrowheads="1"/>
              </p:cNvSpPr>
              <p:nvPr/>
            </p:nvSpPr>
            <p:spPr bwMode="auto">
              <a:xfrm>
                <a:off x="4032" y="237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88</a:t>
                </a:r>
              </a:p>
            </p:txBody>
          </p:sp>
          <p:sp>
            <p:nvSpPr>
              <p:cNvPr id="26756" name="Rectangle 451"/>
              <p:cNvSpPr>
                <a:spLocks noChangeArrowheads="1"/>
              </p:cNvSpPr>
              <p:nvPr/>
            </p:nvSpPr>
            <p:spPr bwMode="auto">
              <a:xfrm>
                <a:off x="3360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57" name="Rectangle 452"/>
              <p:cNvSpPr>
                <a:spLocks noChangeArrowheads="1"/>
              </p:cNvSpPr>
              <p:nvPr/>
            </p:nvSpPr>
            <p:spPr bwMode="auto">
              <a:xfrm>
                <a:off x="2688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20</a:t>
                </a:r>
              </a:p>
            </p:txBody>
          </p:sp>
          <p:sp>
            <p:nvSpPr>
              <p:cNvPr id="26758" name="Rectangle 453"/>
              <p:cNvSpPr>
                <a:spLocks noChangeArrowheads="1"/>
              </p:cNvSpPr>
              <p:nvPr/>
            </p:nvSpPr>
            <p:spPr bwMode="auto">
              <a:xfrm>
                <a:off x="2112" y="237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72</a:t>
                </a:r>
              </a:p>
            </p:txBody>
          </p:sp>
          <p:sp>
            <p:nvSpPr>
              <p:cNvPr id="26759" name="Rectangle 454"/>
              <p:cNvSpPr>
                <a:spLocks noChangeArrowheads="1"/>
              </p:cNvSpPr>
              <p:nvPr/>
            </p:nvSpPr>
            <p:spPr bwMode="auto">
              <a:xfrm>
                <a:off x="1104" y="237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20</a:t>
                </a:r>
              </a:p>
            </p:txBody>
          </p:sp>
          <p:sp>
            <p:nvSpPr>
              <p:cNvPr id="26760" name="Line 455"/>
              <p:cNvSpPr>
                <a:spLocks noChangeShapeType="1"/>
              </p:cNvSpPr>
              <p:nvPr/>
            </p:nvSpPr>
            <p:spPr bwMode="auto">
              <a:xfrm>
                <a:off x="1104" y="256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587235" name="Group 483"/>
          <p:cNvGrpSpPr>
            <a:grpSpLocks/>
          </p:cNvGrpSpPr>
          <p:nvPr/>
        </p:nvGrpSpPr>
        <p:grpSpPr bwMode="auto">
          <a:xfrm>
            <a:off x="1752600" y="2224088"/>
            <a:ext cx="6858000" cy="4333875"/>
            <a:chOff x="1104" y="1401"/>
            <a:chExt cx="4320" cy="2730"/>
          </a:xfrm>
        </p:grpSpPr>
        <p:grpSp>
          <p:nvGrpSpPr>
            <p:cNvPr id="26720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26743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31¼</a:t>
                </a:r>
              </a:p>
            </p:txBody>
          </p:sp>
          <p:sp>
            <p:nvSpPr>
              <p:cNvPr id="26744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45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46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26747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32</a:t>
                </a:r>
              </a:p>
            </p:txBody>
          </p:sp>
          <p:sp>
            <p:nvSpPr>
              <p:cNvPr id="26748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Best FCFS</a:t>
                </a:r>
              </a:p>
            </p:txBody>
          </p:sp>
          <p:sp>
            <p:nvSpPr>
              <p:cNvPr id="26749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21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26737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121¾</a:t>
                </a:r>
              </a:p>
            </p:txBody>
          </p:sp>
          <p:sp>
            <p:nvSpPr>
              <p:cNvPr id="26738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145</a:t>
                </a:r>
              </a:p>
            </p:txBody>
          </p:sp>
          <p:sp>
            <p:nvSpPr>
              <p:cNvPr id="26739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740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41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</a:t>
                </a:r>
              </a:p>
            </p:txBody>
          </p:sp>
          <p:sp>
            <p:nvSpPr>
              <p:cNvPr id="26742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Worst FCFS</a:t>
                </a:r>
              </a:p>
            </p:txBody>
          </p:sp>
        </p:grpSp>
        <p:grpSp>
          <p:nvGrpSpPr>
            <p:cNvPr id="26722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26730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69½</a:t>
                </a:r>
              </a:p>
            </p:txBody>
          </p:sp>
          <p:sp>
            <p:nvSpPr>
              <p:cNvPr id="26731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32</a:t>
                </a:r>
              </a:p>
            </p:txBody>
          </p:sp>
          <p:sp>
            <p:nvSpPr>
              <p:cNvPr id="26732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33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34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35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Best FCFS</a:t>
                </a:r>
              </a:p>
            </p:txBody>
          </p:sp>
          <p:sp>
            <p:nvSpPr>
              <p:cNvPr id="26736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23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26724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83½</a:t>
                </a:r>
              </a:p>
            </p:txBody>
          </p:sp>
          <p:sp>
            <p:nvSpPr>
              <p:cNvPr id="26725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</a:t>
                </a:r>
              </a:p>
            </p:txBody>
          </p:sp>
          <p:sp>
            <p:nvSpPr>
              <p:cNvPr id="26726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26727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145</a:t>
                </a:r>
              </a:p>
            </p:txBody>
          </p:sp>
          <p:sp>
            <p:nvSpPr>
              <p:cNvPr id="26728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729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Worst FCFS</a:t>
                </a:r>
              </a:p>
            </p:txBody>
          </p:sp>
        </p:grpSp>
      </p:grpSp>
      <p:grpSp>
        <p:nvGrpSpPr>
          <p:cNvPr id="587236" name="Group 484"/>
          <p:cNvGrpSpPr>
            <a:grpSpLocks/>
          </p:cNvGrpSpPr>
          <p:nvPr/>
        </p:nvGrpSpPr>
        <p:grpSpPr bwMode="auto">
          <a:xfrm>
            <a:off x="1752600" y="3152775"/>
            <a:ext cx="6858000" cy="2476500"/>
            <a:chOff x="1104" y="1986"/>
            <a:chExt cx="4320" cy="1560"/>
          </a:xfrm>
        </p:grpSpPr>
        <p:grpSp>
          <p:nvGrpSpPr>
            <p:cNvPr id="26704" name="Group 424"/>
            <p:cNvGrpSpPr>
              <a:grpSpLocks/>
            </p:cNvGrpSpPr>
            <p:nvPr/>
          </p:nvGrpSpPr>
          <p:grpSpPr bwMode="auto">
            <a:xfrm>
              <a:off x="1104" y="3351"/>
              <a:ext cx="4320" cy="195"/>
              <a:chOff x="1104" y="3348"/>
              <a:chExt cx="4320" cy="195"/>
            </a:xfrm>
          </p:grpSpPr>
          <p:sp>
            <p:nvSpPr>
              <p:cNvPr id="26713" name="Rectangle 425"/>
              <p:cNvSpPr>
                <a:spLocks noChangeArrowheads="1"/>
              </p:cNvSpPr>
              <p:nvPr/>
            </p:nvSpPr>
            <p:spPr bwMode="auto">
              <a:xfrm>
                <a:off x="4711" y="334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95½</a:t>
                </a:r>
              </a:p>
            </p:txBody>
          </p:sp>
          <p:sp>
            <p:nvSpPr>
              <p:cNvPr id="26714" name="Rectangle 426"/>
              <p:cNvSpPr>
                <a:spLocks noChangeArrowheads="1"/>
              </p:cNvSpPr>
              <p:nvPr/>
            </p:nvSpPr>
            <p:spPr bwMode="auto">
              <a:xfrm>
                <a:off x="4032" y="334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80</a:t>
                </a:r>
              </a:p>
            </p:txBody>
          </p:sp>
          <p:sp>
            <p:nvSpPr>
              <p:cNvPr id="26715" name="Rectangle 427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16" name="Rectangle 428"/>
              <p:cNvSpPr>
                <a:spLocks noChangeArrowheads="1"/>
              </p:cNvSpPr>
              <p:nvPr/>
            </p:nvSpPr>
            <p:spPr bwMode="auto">
              <a:xfrm>
                <a:off x="2688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16</a:t>
                </a:r>
              </a:p>
            </p:txBody>
          </p:sp>
          <p:sp>
            <p:nvSpPr>
              <p:cNvPr id="26717" name="Rectangle 429"/>
              <p:cNvSpPr>
                <a:spLocks noChangeArrowheads="1"/>
              </p:cNvSpPr>
              <p:nvPr/>
            </p:nvSpPr>
            <p:spPr bwMode="auto">
              <a:xfrm>
                <a:off x="2112" y="334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133</a:t>
                </a:r>
              </a:p>
            </p:txBody>
          </p:sp>
          <p:sp>
            <p:nvSpPr>
              <p:cNvPr id="26718" name="Rectangle 430"/>
              <p:cNvSpPr>
                <a:spLocks noChangeArrowheads="1"/>
              </p:cNvSpPr>
              <p:nvPr/>
            </p:nvSpPr>
            <p:spPr bwMode="auto">
              <a:xfrm>
                <a:off x="1104" y="334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8</a:t>
                </a:r>
              </a:p>
            </p:txBody>
          </p:sp>
          <p:sp>
            <p:nvSpPr>
              <p:cNvPr id="26719" name="Line 431"/>
              <p:cNvSpPr>
                <a:spLocks noChangeShapeType="1"/>
              </p:cNvSpPr>
              <p:nvPr/>
            </p:nvSpPr>
            <p:spPr bwMode="auto">
              <a:xfrm>
                <a:off x="1104" y="354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05" name="Group 464"/>
            <p:cNvGrpSpPr>
              <a:grpSpLocks/>
            </p:cNvGrpSpPr>
            <p:nvPr/>
          </p:nvGrpSpPr>
          <p:grpSpPr bwMode="auto">
            <a:xfrm>
              <a:off x="1104" y="1986"/>
              <a:ext cx="4320" cy="195"/>
              <a:chOff x="1104" y="1983"/>
              <a:chExt cx="4320" cy="195"/>
            </a:xfrm>
          </p:grpSpPr>
          <p:sp>
            <p:nvSpPr>
              <p:cNvPr id="26706" name="Rectangle 465"/>
              <p:cNvSpPr>
                <a:spLocks noChangeArrowheads="1"/>
              </p:cNvSpPr>
              <p:nvPr/>
            </p:nvSpPr>
            <p:spPr bwMode="auto">
              <a:xfrm>
                <a:off x="4711" y="198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57¼</a:t>
                </a:r>
              </a:p>
            </p:txBody>
          </p:sp>
          <p:sp>
            <p:nvSpPr>
              <p:cNvPr id="26707" name="Rectangle 466"/>
              <p:cNvSpPr>
                <a:spLocks noChangeArrowheads="1"/>
              </p:cNvSpPr>
              <p:nvPr/>
            </p:nvSpPr>
            <p:spPr bwMode="auto">
              <a:xfrm>
                <a:off x="4032" y="198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56</a:t>
                </a:r>
              </a:p>
            </p:txBody>
          </p:sp>
          <p:sp>
            <p:nvSpPr>
              <p:cNvPr id="26708" name="Rectangle 467"/>
              <p:cNvSpPr>
                <a:spLocks noChangeArrowheads="1"/>
              </p:cNvSpPr>
              <p:nvPr/>
            </p:nvSpPr>
            <p:spPr bwMode="auto">
              <a:xfrm>
                <a:off x="3360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09" name="Rectangle 468"/>
              <p:cNvSpPr>
                <a:spLocks noChangeArrowheads="1"/>
              </p:cNvSpPr>
              <p:nvPr/>
            </p:nvSpPr>
            <p:spPr bwMode="auto">
              <a:xfrm>
                <a:off x="2688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10" name="Rectangle 469"/>
              <p:cNvSpPr>
                <a:spLocks noChangeArrowheads="1"/>
              </p:cNvSpPr>
              <p:nvPr/>
            </p:nvSpPr>
            <p:spPr bwMode="auto">
              <a:xfrm>
                <a:off x="2112" y="198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80</a:t>
                </a:r>
              </a:p>
            </p:txBody>
          </p:sp>
          <p:sp>
            <p:nvSpPr>
              <p:cNvPr id="26711" name="Rectangle 470"/>
              <p:cNvSpPr>
                <a:spLocks noChangeArrowheads="1"/>
              </p:cNvSpPr>
              <p:nvPr/>
            </p:nvSpPr>
            <p:spPr bwMode="auto">
              <a:xfrm>
                <a:off x="1104" y="198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8</a:t>
                </a:r>
              </a:p>
            </p:txBody>
          </p:sp>
          <p:sp>
            <p:nvSpPr>
              <p:cNvPr id="26712" name="Line 471"/>
              <p:cNvSpPr>
                <a:spLocks noChangeShapeType="1"/>
              </p:cNvSpPr>
              <p:nvPr/>
            </p:nvSpPr>
            <p:spPr bwMode="auto">
              <a:xfrm>
                <a:off x="1104" y="217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587238" name="Group 486"/>
          <p:cNvGrpSpPr>
            <a:grpSpLocks/>
          </p:cNvGrpSpPr>
          <p:nvPr/>
        </p:nvGrpSpPr>
        <p:grpSpPr bwMode="auto">
          <a:xfrm>
            <a:off x="1752600" y="2843213"/>
            <a:ext cx="6858000" cy="3095625"/>
            <a:chOff x="1104" y="1791"/>
            <a:chExt cx="4320" cy="1950"/>
          </a:xfrm>
        </p:grpSpPr>
        <p:grpSp>
          <p:nvGrpSpPr>
            <p:cNvPr id="26672" name="Group 416"/>
            <p:cNvGrpSpPr>
              <a:grpSpLocks/>
            </p:cNvGrpSpPr>
            <p:nvPr/>
          </p:nvGrpSpPr>
          <p:grpSpPr bwMode="auto">
            <a:xfrm>
              <a:off x="1104" y="3546"/>
              <a:ext cx="4320" cy="195"/>
              <a:chOff x="1104" y="3543"/>
              <a:chExt cx="4320" cy="195"/>
            </a:xfrm>
          </p:grpSpPr>
          <p:sp>
            <p:nvSpPr>
              <p:cNvPr id="26697" name="Rectangle 417"/>
              <p:cNvSpPr>
                <a:spLocks noChangeArrowheads="1"/>
              </p:cNvSpPr>
              <p:nvPr/>
            </p:nvSpPr>
            <p:spPr bwMode="auto">
              <a:xfrm>
                <a:off x="4711" y="354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99½</a:t>
                </a:r>
              </a:p>
            </p:txBody>
          </p:sp>
          <p:sp>
            <p:nvSpPr>
              <p:cNvPr id="26698" name="Rectangle 418"/>
              <p:cNvSpPr>
                <a:spLocks noChangeArrowheads="1"/>
              </p:cNvSpPr>
              <p:nvPr/>
            </p:nvSpPr>
            <p:spPr bwMode="auto">
              <a:xfrm>
                <a:off x="4032" y="354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92</a:t>
                </a:r>
              </a:p>
            </p:txBody>
          </p:sp>
          <p:sp>
            <p:nvSpPr>
              <p:cNvPr id="26699" name="Rectangle 419"/>
              <p:cNvSpPr>
                <a:spLocks noChangeArrowheads="1"/>
              </p:cNvSpPr>
              <p:nvPr/>
            </p:nvSpPr>
            <p:spPr bwMode="auto">
              <a:xfrm>
                <a:off x="3360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00" name="Rectangle 420"/>
              <p:cNvSpPr>
                <a:spLocks noChangeArrowheads="1"/>
              </p:cNvSpPr>
              <p:nvPr/>
            </p:nvSpPr>
            <p:spPr bwMode="auto">
              <a:xfrm>
                <a:off x="2688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18</a:t>
                </a:r>
              </a:p>
            </p:txBody>
          </p:sp>
          <p:sp>
            <p:nvSpPr>
              <p:cNvPr id="26701" name="Rectangle 421"/>
              <p:cNvSpPr>
                <a:spLocks noChangeArrowheads="1"/>
              </p:cNvSpPr>
              <p:nvPr/>
            </p:nvSpPr>
            <p:spPr bwMode="auto">
              <a:xfrm>
                <a:off x="2112" y="354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135</a:t>
                </a:r>
              </a:p>
            </p:txBody>
          </p:sp>
          <p:sp>
            <p:nvSpPr>
              <p:cNvPr id="26702" name="Rectangle 422"/>
              <p:cNvSpPr>
                <a:spLocks noChangeArrowheads="1"/>
              </p:cNvSpPr>
              <p:nvPr/>
            </p:nvSpPr>
            <p:spPr bwMode="auto">
              <a:xfrm>
                <a:off x="1104" y="354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10</a:t>
                </a:r>
              </a:p>
            </p:txBody>
          </p:sp>
          <p:sp>
            <p:nvSpPr>
              <p:cNvPr id="26703" name="Line 423"/>
              <p:cNvSpPr>
                <a:spLocks noChangeShapeType="1"/>
              </p:cNvSpPr>
              <p:nvPr/>
            </p:nvSpPr>
            <p:spPr bwMode="auto">
              <a:xfrm>
                <a:off x="1104" y="373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3" name="Group 432"/>
            <p:cNvGrpSpPr>
              <a:grpSpLocks/>
            </p:cNvGrpSpPr>
            <p:nvPr/>
          </p:nvGrpSpPr>
          <p:grpSpPr bwMode="auto">
            <a:xfrm>
              <a:off x="1104" y="3156"/>
              <a:ext cx="4320" cy="195"/>
              <a:chOff x="1104" y="3153"/>
              <a:chExt cx="4320" cy="195"/>
            </a:xfrm>
          </p:grpSpPr>
          <p:sp>
            <p:nvSpPr>
              <p:cNvPr id="26690" name="Rectangle 433"/>
              <p:cNvSpPr>
                <a:spLocks noChangeArrowheads="1"/>
              </p:cNvSpPr>
              <p:nvPr/>
            </p:nvSpPr>
            <p:spPr bwMode="auto">
              <a:xfrm>
                <a:off x="4711" y="315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99½</a:t>
                </a:r>
              </a:p>
            </p:txBody>
          </p:sp>
          <p:sp>
            <p:nvSpPr>
              <p:cNvPr id="26691" name="Rectangle 434"/>
              <p:cNvSpPr>
                <a:spLocks noChangeArrowheads="1"/>
              </p:cNvSpPr>
              <p:nvPr/>
            </p:nvSpPr>
            <p:spPr bwMode="auto">
              <a:xfrm>
                <a:off x="4032" y="315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92" name="Rectangle 435"/>
              <p:cNvSpPr>
                <a:spLocks noChangeArrowheads="1"/>
              </p:cNvSpPr>
              <p:nvPr/>
            </p:nvSpPr>
            <p:spPr bwMode="auto">
              <a:xfrm>
                <a:off x="3360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693" name="Rectangle 436"/>
              <p:cNvSpPr>
                <a:spLocks noChangeArrowheads="1"/>
              </p:cNvSpPr>
              <p:nvPr/>
            </p:nvSpPr>
            <p:spPr bwMode="auto">
              <a:xfrm>
                <a:off x="2688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28</a:t>
                </a:r>
              </a:p>
            </p:txBody>
          </p:sp>
          <p:sp>
            <p:nvSpPr>
              <p:cNvPr id="26694" name="Rectangle 437"/>
              <p:cNvSpPr>
                <a:spLocks noChangeArrowheads="1"/>
              </p:cNvSpPr>
              <p:nvPr/>
            </p:nvSpPr>
            <p:spPr bwMode="auto">
              <a:xfrm>
                <a:off x="2112" y="315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135</a:t>
                </a:r>
              </a:p>
            </p:txBody>
          </p:sp>
          <p:sp>
            <p:nvSpPr>
              <p:cNvPr id="26695" name="Rectangle 438"/>
              <p:cNvSpPr>
                <a:spLocks noChangeArrowheads="1"/>
              </p:cNvSpPr>
              <p:nvPr/>
            </p:nvSpPr>
            <p:spPr bwMode="auto">
              <a:xfrm>
                <a:off x="1104" y="315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5</a:t>
                </a:r>
              </a:p>
            </p:txBody>
          </p:sp>
          <p:sp>
            <p:nvSpPr>
              <p:cNvPr id="26696" name="Line 439"/>
              <p:cNvSpPr>
                <a:spLocks noChangeShapeType="1"/>
              </p:cNvSpPr>
              <p:nvPr/>
            </p:nvSpPr>
            <p:spPr bwMode="auto">
              <a:xfrm>
                <a:off x="1104" y="334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4" name="Group 456"/>
            <p:cNvGrpSpPr>
              <a:grpSpLocks/>
            </p:cNvGrpSpPr>
            <p:nvPr/>
          </p:nvGrpSpPr>
          <p:grpSpPr bwMode="auto">
            <a:xfrm>
              <a:off x="1104" y="2181"/>
              <a:ext cx="4320" cy="195"/>
              <a:chOff x="1104" y="2178"/>
              <a:chExt cx="4320" cy="195"/>
            </a:xfrm>
          </p:grpSpPr>
          <p:sp>
            <p:nvSpPr>
              <p:cNvPr id="26683" name="Rectangle 457"/>
              <p:cNvSpPr>
                <a:spLocks noChangeArrowheads="1"/>
              </p:cNvSpPr>
              <p:nvPr/>
            </p:nvSpPr>
            <p:spPr bwMode="auto">
              <a:xfrm>
                <a:off x="4711" y="217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61¼</a:t>
                </a:r>
              </a:p>
            </p:txBody>
          </p:sp>
          <p:sp>
            <p:nvSpPr>
              <p:cNvPr id="26684" name="Rectangle 458"/>
              <p:cNvSpPr>
                <a:spLocks noChangeArrowheads="1"/>
              </p:cNvSpPr>
              <p:nvPr/>
            </p:nvSpPr>
            <p:spPr bwMode="auto">
              <a:xfrm>
                <a:off x="4032" y="217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685" name="Rectangle 459"/>
              <p:cNvSpPr>
                <a:spLocks noChangeArrowheads="1"/>
              </p:cNvSpPr>
              <p:nvPr/>
            </p:nvSpPr>
            <p:spPr bwMode="auto">
              <a:xfrm>
                <a:off x="3360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686" name="Rectangle 460"/>
              <p:cNvSpPr>
                <a:spLocks noChangeArrowheads="1"/>
              </p:cNvSpPr>
              <p:nvPr/>
            </p:nvSpPr>
            <p:spPr bwMode="auto">
              <a:xfrm>
                <a:off x="2688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</a:t>
                </a:r>
              </a:p>
            </p:txBody>
          </p:sp>
          <p:sp>
            <p:nvSpPr>
              <p:cNvPr id="26687" name="Rectangle 461"/>
              <p:cNvSpPr>
                <a:spLocks noChangeArrowheads="1"/>
              </p:cNvSpPr>
              <p:nvPr/>
            </p:nvSpPr>
            <p:spPr bwMode="auto">
              <a:xfrm>
                <a:off x="2112" y="217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88" name="Rectangle 462"/>
              <p:cNvSpPr>
                <a:spLocks noChangeArrowheads="1"/>
              </p:cNvSpPr>
              <p:nvPr/>
            </p:nvSpPr>
            <p:spPr bwMode="auto">
              <a:xfrm>
                <a:off x="1104" y="217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10</a:t>
                </a:r>
              </a:p>
            </p:txBody>
          </p:sp>
          <p:sp>
            <p:nvSpPr>
              <p:cNvPr id="26689" name="Line 463"/>
              <p:cNvSpPr>
                <a:spLocks noChangeShapeType="1"/>
              </p:cNvSpPr>
              <p:nvPr/>
            </p:nvSpPr>
            <p:spPr bwMode="auto">
              <a:xfrm>
                <a:off x="1104" y="237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5" name="Group 472"/>
            <p:cNvGrpSpPr>
              <a:grpSpLocks/>
            </p:cNvGrpSpPr>
            <p:nvPr/>
          </p:nvGrpSpPr>
          <p:grpSpPr bwMode="auto">
            <a:xfrm>
              <a:off x="1104" y="1791"/>
              <a:ext cx="4320" cy="195"/>
              <a:chOff x="1104" y="1788"/>
              <a:chExt cx="4320" cy="195"/>
            </a:xfrm>
          </p:grpSpPr>
          <p:sp>
            <p:nvSpPr>
              <p:cNvPr id="26676" name="Rectangle 473"/>
              <p:cNvSpPr>
                <a:spLocks noChangeArrowheads="1"/>
              </p:cNvSpPr>
              <p:nvPr/>
            </p:nvSpPr>
            <p:spPr bwMode="auto">
              <a:xfrm>
                <a:off x="4711" y="178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61¼</a:t>
                </a:r>
              </a:p>
            </p:txBody>
          </p:sp>
          <p:sp>
            <p:nvSpPr>
              <p:cNvPr id="26677" name="Rectangle 474"/>
              <p:cNvSpPr>
                <a:spLocks noChangeArrowheads="1"/>
              </p:cNvSpPr>
              <p:nvPr/>
            </p:nvSpPr>
            <p:spPr bwMode="auto">
              <a:xfrm>
                <a:off x="4032" y="178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58</a:t>
                </a:r>
              </a:p>
            </p:txBody>
          </p:sp>
          <p:sp>
            <p:nvSpPr>
              <p:cNvPr id="26678" name="Rectangle 475"/>
              <p:cNvSpPr>
                <a:spLocks noChangeArrowheads="1"/>
              </p:cNvSpPr>
              <p:nvPr/>
            </p:nvSpPr>
            <p:spPr bwMode="auto">
              <a:xfrm>
                <a:off x="3360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679" name="Rectangle 476"/>
              <p:cNvSpPr>
                <a:spLocks noChangeArrowheads="1"/>
              </p:cNvSpPr>
              <p:nvPr/>
            </p:nvSpPr>
            <p:spPr bwMode="auto">
              <a:xfrm>
                <a:off x="2688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20</a:t>
                </a:r>
              </a:p>
            </p:txBody>
          </p:sp>
          <p:sp>
            <p:nvSpPr>
              <p:cNvPr id="26680" name="Rectangle 477"/>
              <p:cNvSpPr>
                <a:spLocks noChangeArrowheads="1"/>
              </p:cNvSpPr>
              <p:nvPr/>
            </p:nvSpPr>
            <p:spPr bwMode="auto">
              <a:xfrm>
                <a:off x="2112" y="178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81" name="Rectangle 478"/>
              <p:cNvSpPr>
                <a:spLocks noChangeArrowheads="1"/>
              </p:cNvSpPr>
              <p:nvPr/>
            </p:nvSpPr>
            <p:spPr bwMode="auto">
              <a:xfrm>
                <a:off x="1104" y="178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5</a:t>
                </a:r>
              </a:p>
            </p:txBody>
          </p:sp>
          <p:sp>
            <p:nvSpPr>
              <p:cNvPr id="26682" name="Line 479"/>
              <p:cNvSpPr>
                <a:spLocks noChangeShapeType="1"/>
              </p:cNvSpPr>
              <p:nvPr/>
            </p:nvSpPr>
            <p:spPr bwMode="auto">
              <a:xfrm>
                <a:off x="1104" y="198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303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87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87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8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8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250" grpId="0" animBg="1"/>
      <p:bldP spid="587255" grpId="0" animBg="1"/>
      <p:bldP spid="587256" grpId="0" animBg="1"/>
      <p:bldP spid="587257" grpId="0" animBg="1"/>
      <p:bldP spid="5872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sz="2800" dirty="0"/>
              <a:t>Handling Differences in Importance:</a:t>
            </a:r>
            <a:br>
              <a:rPr lang="en-US" sz="2800" dirty="0"/>
            </a:br>
            <a:r>
              <a:rPr lang="en-US" sz="2800" dirty="0"/>
              <a:t>Strict 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2200"/>
            <a:ext cx="9144000" cy="4191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Execution Plan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Always execute highest-priority </a:t>
            </a:r>
            <a:r>
              <a:rPr lang="en-US" sz="2400" dirty="0" err="1"/>
              <a:t>runable</a:t>
            </a:r>
            <a:r>
              <a:rPr lang="en-US" sz="2400" dirty="0"/>
              <a:t> jobs to completion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Each queue can be processed in RR with some time-quantum</a:t>
            </a:r>
          </a:p>
          <a:p>
            <a:pPr>
              <a:lnSpc>
                <a:spcPct val="80000"/>
              </a:lnSpc>
            </a:pPr>
            <a:r>
              <a:rPr lang="en-US" dirty="0"/>
              <a:t>Problems: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Starvation: 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Lower priority jobs don’t get to run because higher priority jobs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Deadlock: Priority Inversion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Not strictly a problem with priority scheduling, but happens when low priority task has lock needed by high-priority task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Usually involves third, intermediate priority task that keeps running even though high-priority task should be running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E14C43-D425-8C47-B5F0-70035591DBBF}"/>
              </a:ext>
            </a:extLst>
          </p:cNvPr>
          <p:cNvGrpSpPr/>
          <p:nvPr/>
        </p:nvGrpSpPr>
        <p:grpSpPr>
          <a:xfrm>
            <a:off x="1600200" y="762000"/>
            <a:ext cx="5461000" cy="1524000"/>
            <a:chOff x="1600200" y="762000"/>
            <a:chExt cx="5461000" cy="1524000"/>
          </a:xfrm>
        </p:grpSpPr>
        <p:cxnSp>
          <p:nvCxnSpPr>
            <p:cNvPr id="33" name="Straight Arrow Connector 32"/>
            <p:cNvCxnSpPr>
              <a:endCxn id="32" idx="1"/>
            </p:cNvCxnSpPr>
            <p:nvPr/>
          </p:nvCxnSpPr>
          <p:spPr bwMode="auto">
            <a:xfrm>
              <a:off x="5715000" y="952500"/>
              <a:ext cx="4318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>
              <a:endCxn id="34" idx="1"/>
            </p:cNvCxnSpPr>
            <p:nvPr/>
          </p:nvCxnSpPr>
          <p:spPr bwMode="auto">
            <a:xfrm>
              <a:off x="5715000" y="2095500"/>
              <a:ext cx="4318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Rectangle 3"/>
            <p:cNvSpPr/>
            <p:nvPr/>
          </p:nvSpPr>
          <p:spPr bwMode="auto">
            <a:xfrm>
              <a:off x="1600200" y="762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Priority 3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600200" y="1143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Priority 2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00200" y="1524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Priority 1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600200" y="1905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Priority 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05200" y="1905000"/>
              <a:ext cx="9144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Job 5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838700" y="1905000"/>
              <a:ext cx="9144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Job 6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05200" y="762000"/>
              <a:ext cx="9144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Job 1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38700" y="774700"/>
              <a:ext cx="9144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Job 2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2959100" y="20828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2971800" y="9652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>
              <a:endCxn id="16" idx="1"/>
            </p:cNvCxnSpPr>
            <p:nvPr/>
          </p:nvCxnSpPr>
          <p:spPr bwMode="auto">
            <a:xfrm>
              <a:off x="4406900" y="965200"/>
              <a:ext cx="4318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4387850" y="2095500"/>
              <a:ext cx="4699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Rectangle 31"/>
            <p:cNvSpPr/>
            <p:nvPr/>
          </p:nvSpPr>
          <p:spPr bwMode="auto">
            <a:xfrm>
              <a:off x="6146800" y="762000"/>
              <a:ext cx="9144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Job 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146800" y="1905000"/>
              <a:ext cx="9144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Job 7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505200" y="1143000"/>
              <a:ext cx="9144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Job 4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2971800" y="13462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03592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endCxn id="32" idx="1"/>
          </p:cNvCxnSpPr>
          <p:nvPr/>
        </p:nvCxnSpPr>
        <p:spPr bwMode="auto">
          <a:xfrm>
            <a:off x="5715000" y="9525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34" idx="1"/>
          </p:cNvCxnSpPr>
          <p:nvPr/>
        </p:nvCxnSpPr>
        <p:spPr bwMode="auto">
          <a:xfrm>
            <a:off x="5715000" y="20955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sz="2800" dirty="0"/>
              <a:t>Handling Differences in Importance:</a:t>
            </a:r>
            <a:br>
              <a:rPr lang="en-US" sz="2800" dirty="0"/>
            </a:br>
            <a:r>
              <a:rPr lang="en-US" sz="2800" dirty="0"/>
              <a:t>Strict 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8534400" cy="4191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How to fix problems?</a:t>
            </a:r>
          </a:p>
          <a:p>
            <a:pPr marL="57150" indent="0">
              <a:lnSpc>
                <a:spcPct val="100000"/>
              </a:lnSpc>
              <a:buNone/>
            </a:pPr>
            <a:r>
              <a:rPr lang="en-US" sz="2600" dirty="0"/>
              <a:t>Dynamic priorities – adjust base-level priority up or down based on heuristics about: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Locking (priority donation!)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Interactivity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Burst behavior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762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1143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1524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1905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Priority 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05200" y="1905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38700" y="1905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762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838700" y="7747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959100" y="20828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971800" y="9652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6" idx="1"/>
          </p:cNvCxnSpPr>
          <p:nvPr/>
        </p:nvCxnSpPr>
        <p:spPr bwMode="auto">
          <a:xfrm>
            <a:off x="4406900" y="9652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387850" y="2095500"/>
            <a:ext cx="4699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6146800" y="762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146800" y="1905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7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505200" y="11430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Job 4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2971800" y="13462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26916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Scheduling 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6868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What about fairness?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Strict fixed-priority scheduling between queues is unfair (run highest, then next, </a:t>
            </a:r>
            <a:r>
              <a:rPr lang="en-US" altLang="ko-KR" sz="2400" dirty="0" err="1">
                <a:ea typeface="굴림" charset="-127"/>
              </a:rPr>
              <a:t>etc</a:t>
            </a:r>
            <a:r>
              <a:rPr lang="en-US" altLang="ko-KR" sz="2400" dirty="0">
                <a:ea typeface="굴림" charset="-127"/>
              </a:rPr>
              <a:t>):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long running jobs may never get CPU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In </a:t>
            </a:r>
            <a:r>
              <a:rPr lang="en-US" altLang="ko-KR" sz="2400" dirty="0" err="1">
                <a:ea typeface="굴림" charset="-127"/>
              </a:rPr>
              <a:t>Multics</a:t>
            </a:r>
            <a:r>
              <a:rPr lang="en-US" altLang="ko-KR" sz="2400" dirty="0">
                <a:ea typeface="굴림" charset="-127"/>
              </a:rPr>
              <a:t>, shut down machine, found 10-year-old job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Must give long-running jobs a fraction of the CPU even when there are shorter jobs to run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charset="-127"/>
              </a:rPr>
              <a:t>Tradeoff: fairness gained by hurting </a:t>
            </a:r>
            <a:r>
              <a:rPr lang="en-US" altLang="ko-KR" sz="2400" dirty="0" err="1">
                <a:solidFill>
                  <a:schemeClr val="hlink"/>
                </a:solidFill>
                <a:ea typeface="굴림" charset="-127"/>
              </a:rPr>
              <a:t>avg</a:t>
            </a:r>
            <a:r>
              <a:rPr lang="en-US" altLang="ko-KR" sz="2400" dirty="0">
                <a:solidFill>
                  <a:schemeClr val="hlink"/>
                </a:solidFill>
                <a:ea typeface="굴림" charset="-127"/>
              </a:rPr>
              <a:t> response time!</a:t>
            </a:r>
          </a:p>
        </p:txBody>
      </p:sp>
    </p:spTree>
    <p:extLst>
      <p:ext uri="{BB962C8B-B14F-4D97-AF65-F5344CB8AC3E}">
        <p14:creationId xmlns:p14="http://schemas.microsoft.com/office/powerpoint/2010/main" val="1488527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Scheduling 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686800" cy="57912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How to implement fairness?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Could give each queue some fraction of the CPU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What if one long-running job and 100 short-running ones?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Like express lanes in a supermarket—sometimes express lines get so long, get better service by going into one of the “slower” lines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Could increase priority of jobs that don’t get service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What is done in some variants of UNIX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This is ad hoc—what rate should you increase priorities?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And, as system gets overloaded, no job gets CPU time, so everyone increases in priority</a:t>
            </a:r>
          </a:p>
          <a:p>
            <a:pPr marL="1371600" lvl="3" indent="0">
              <a:spcBef>
                <a:spcPct val="20000"/>
              </a:spcBef>
              <a:buNone/>
            </a:pPr>
            <a:r>
              <a:rPr lang="en-US" altLang="ko-KR" sz="2400" dirty="0">
                <a:ea typeface="굴림" charset="-127"/>
                <a:sym typeface="Symbol" pitchFamily="18" charset="2"/>
              </a:rPr>
              <a:t> Effectively no more priorities</a:t>
            </a:r>
            <a:endParaRPr lang="en-US" altLang="ko-KR" sz="2400" dirty="0">
              <a:ea typeface="굴림" charset="-127"/>
            </a:endParaRPr>
          </a:p>
          <a:p>
            <a:pPr marL="1371600" lvl="3" indent="0">
              <a:spcBef>
                <a:spcPct val="20000"/>
              </a:spcBef>
              <a:buNone/>
            </a:pPr>
            <a:r>
              <a:rPr lang="en-US" altLang="ko-KR" sz="2400" dirty="0">
                <a:ea typeface="굴림" charset="-127"/>
                <a:sym typeface="Symbol" pitchFamily="18" charset="2"/>
              </a:rPr>
              <a:t> Interactive jobs suffer</a:t>
            </a:r>
          </a:p>
        </p:txBody>
      </p:sp>
    </p:spTree>
    <p:extLst>
      <p:ext uri="{BB962C8B-B14F-4D97-AF65-F5344CB8AC3E}">
        <p14:creationId xmlns:p14="http://schemas.microsoft.com/office/powerpoint/2010/main" val="1648245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58435</TotalTime>
  <Pages>60</Pages>
  <Words>2276</Words>
  <Application>Microsoft Macintosh PowerPoint</Application>
  <PresentationFormat>On-screen Show (4:3)</PresentationFormat>
  <Paragraphs>564</Paragraphs>
  <Slides>34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굴림</vt:lpstr>
      <vt:lpstr>Comic Sans MS</vt:lpstr>
      <vt:lpstr>Consolas</vt:lpstr>
      <vt:lpstr>Gill Sans</vt:lpstr>
      <vt:lpstr>Gill Sans Light</vt:lpstr>
      <vt:lpstr>Helvetica</vt:lpstr>
      <vt:lpstr>Symbol</vt:lpstr>
      <vt:lpstr>Office</vt:lpstr>
      <vt:lpstr>Equation</vt:lpstr>
      <vt:lpstr>CS162 Operating Systems and Systems Programming Lecture 10   Scheduling</vt:lpstr>
      <vt:lpstr>Recall: Example of RR with Time Quantum = 20</vt:lpstr>
      <vt:lpstr>Round-Robin Discussion</vt:lpstr>
      <vt:lpstr>Comparisons between FCFS and Round Robin</vt:lpstr>
      <vt:lpstr>Earlier Example with Different Time Quantum</vt:lpstr>
      <vt:lpstr>Handling Differences in Importance: Strict Priority Scheduling</vt:lpstr>
      <vt:lpstr>Handling Differences in Importance: Strict Priority Scheduling</vt:lpstr>
      <vt:lpstr>Scheduling Fairness</vt:lpstr>
      <vt:lpstr>Scheduling Fairness</vt:lpstr>
      <vt:lpstr>Lottery Scheduling</vt:lpstr>
      <vt:lpstr>Lottery Scheduling Example</vt:lpstr>
      <vt:lpstr>How to Evaluate a Scheduling algorithm?</vt:lpstr>
      <vt:lpstr>How to Handle Simultaneous Mix of Diff Types of Apps?</vt:lpstr>
      <vt:lpstr>How to Handle Simultaneous Mix of Diff Types of Apps?</vt:lpstr>
      <vt:lpstr>What if we Knew the Future?</vt:lpstr>
      <vt:lpstr>Discussion</vt:lpstr>
      <vt:lpstr>Example to illustrate benefits of SRTF</vt:lpstr>
      <vt:lpstr>SRTF Example continued:</vt:lpstr>
      <vt:lpstr>SRTF Challenges</vt:lpstr>
      <vt:lpstr>SRTF Discussion</vt:lpstr>
      <vt:lpstr>Administrivia</vt:lpstr>
      <vt:lpstr>BREAK</vt:lpstr>
      <vt:lpstr>SRTF Further discussion (Cont.)</vt:lpstr>
      <vt:lpstr>Predicting the Length of the Next CPU Burst</vt:lpstr>
      <vt:lpstr>Multi-Level Feedback Scheduling</vt:lpstr>
      <vt:lpstr>Scheduling Details</vt:lpstr>
      <vt:lpstr>Scheduling Details</vt:lpstr>
      <vt:lpstr>Real-Time Scheduling (RTS)</vt:lpstr>
      <vt:lpstr>Example: Workload Characteristics</vt:lpstr>
      <vt:lpstr>Example: Round-Robin Scheduling Doesn’t Work</vt:lpstr>
      <vt:lpstr>Earliest Deadline First (EDF)</vt:lpstr>
      <vt:lpstr>A Final Word On Scheduling</vt:lpstr>
      <vt:lpstr>Summary (1 of 2)</vt:lpstr>
      <vt:lpstr>Summary (2 of 2)</vt:lpstr>
    </vt:vector>
  </TitlesOfParts>
  <Company>UC Berkeley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Jonathan Ragan-Kelley</cp:lastModifiedBy>
  <cp:revision>717</cp:revision>
  <cp:lastPrinted>2018-02-22T05:01:00Z</cp:lastPrinted>
  <dcterms:created xsi:type="dcterms:W3CDTF">1995-08-12T11:37:26Z</dcterms:created>
  <dcterms:modified xsi:type="dcterms:W3CDTF">2018-02-26T21:07:49Z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