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999" r:id="rId3"/>
    <p:sldId id="1014" r:id="rId4"/>
    <p:sldId id="1010" r:id="rId5"/>
    <p:sldId id="1011" r:id="rId6"/>
    <p:sldId id="986" r:id="rId7"/>
    <p:sldId id="987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98" r:id="rId16"/>
    <p:sldId id="899" r:id="rId17"/>
    <p:sldId id="900" r:id="rId18"/>
    <p:sldId id="901" r:id="rId19"/>
    <p:sldId id="1013" r:id="rId20"/>
    <p:sldId id="1012" r:id="rId21"/>
    <p:sldId id="905" r:id="rId22"/>
    <p:sldId id="906" r:id="rId23"/>
    <p:sldId id="907" r:id="rId24"/>
    <p:sldId id="908" r:id="rId25"/>
    <p:sldId id="991" r:id="rId26"/>
    <p:sldId id="993" r:id="rId27"/>
    <p:sldId id="992" r:id="rId28"/>
    <p:sldId id="909" r:id="rId29"/>
    <p:sldId id="948" r:id="rId30"/>
    <p:sldId id="912" r:id="rId31"/>
    <p:sldId id="949" r:id="rId32"/>
    <p:sldId id="950" r:id="rId33"/>
    <p:sldId id="953" r:id="rId34"/>
    <p:sldId id="920" r:id="rId35"/>
    <p:sldId id="921" r:id="rId36"/>
    <p:sldId id="965" r:id="rId37"/>
    <p:sldId id="966" r:id="rId38"/>
    <p:sldId id="990" r:id="rId3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4807" autoAdjust="0"/>
  </p:normalViewPr>
  <p:slideViewPr>
    <p:cSldViewPr>
      <p:cViewPr varScale="1">
        <p:scale>
          <a:sx n="124" d="100"/>
          <a:sy n="124" d="100"/>
        </p:scale>
        <p:origin x="1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0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97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13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So how can we handle deadlocks in general?</a:t>
            </a:r>
          </a:p>
        </p:txBody>
      </p:sp>
    </p:spTree>
    <p:extLst>
      <p:ext uri="{BB962C8B-B14F-4D97-AF65-F5344CB8AC3E}">
        <p14:creationId xmlns:p14="http://schemas.microsoft.com/office/powerpoint/2010/main" val="240989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583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65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2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2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159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(Quick skim on real-time)</a:t>
            </a:r>
          </a:p>
        </p:txBody>
      </p:sp>
    </p:spTree>
    <p:extLst>
      <p:ext uri="{BB962C8B-B14F-4D97-AF65-F5344CB8AC3E}">
        <p14:creationId xmlns:p14="http://schemas.microsoft.com/office/powerpoint/2010/main" val="2783127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2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3709989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4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89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(quick)</a:t>
            </a:r>
          </a:p>
        </p:txBody>
      </p:sp>
    </p:spTree>
    <p:extLst>
      <p:ext uri="{BB962C8B-B14F-4D97-AF65-F5344CB8AC3E}">
        <p14:creationId xmlns:p14="http://schemas.microsoft.com/office/powerpoint/2010/main" val="17333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…so that's scheduling</a:t>
            </a: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6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287576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02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17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13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11.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2/26/18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52698" y="6550025"/>
            <a:ext cx="190306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11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Scheduling (finished),</a:t>
            </a:r>
            <a:br>
              <a:rPr lang="en-US" altLang="en-US" sz="3000" dirty="0"/>
            </a:br>
            <a:r>
              <a:rPr lang="en-US" altLang="en-US" sz="3000" dirty="0"/>
              <a:t>Deadlock, 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February 26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Traffic only in one direction at a time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Problem occurs when two cars in opposite directions on bridge: each acquires one segment and needs next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If a deadlock occurs, it can be resolved if one car backs up (preempt resources and rollback)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Starvation is possible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one goes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1419225" y="635000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2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99" name="Group 191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28792" name="Group 19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28847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8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3" name="Group 195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28845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6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98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28841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2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3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4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5" name="Group 203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28837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8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9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0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6" name="Group 208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28835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6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7" name="Group 211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28833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4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8" name="Group 21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28829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0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1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2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9" name="Group 219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28827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8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0" name="Group 222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28825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6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1" name="Group 225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28823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4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2" name="Group 228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28821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2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3" name="Group 231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28819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0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4" name="Group 234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28817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8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5" name="Group 237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28815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6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6" name="Group 240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28813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4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243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28811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2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8" name="Group 246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28809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0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dirty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416" y="3033"/>
              <a:ext cx="836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Disallowed</a:t>
              </a:r>
            </a:p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 L 0.33334 0.003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16 L 0.25 0.0041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2 -0.08187 L 0.29792 -0.0555 " pathEditMode="fixed" rAng="0" ptsTypes="AA">
                                      <p:cBhvr>
                                        <p:cTn id="44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555 L 0.30313 0.3762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2809875"/>
            <a:ext cx="85344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two chopsticks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Eventually everyone will get chance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6858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08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Four 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6705600" y="609600"/>
            <a:ext cx="2057400" cy="2667000"/>
            <a:chOff x="4224" y="384"/>
            <a:chExt cx="1296" cy="1680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384"/>
              <a:ext cx="8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 u="sng" dirty="0">
                  <a:latin typeface="Gill Sans" charset="0"/>
                  <a:ea typeface="Gill Sans" charset="0"/>
                  <a:cs typeface="Gill Sans" charset="0"/>
                </a:rPr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System Model				</a:t>
            </a:r>
            <a:endParaRPr lang="en-US" altLang="ko-KR" u="sng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set of Threads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i="1" dirty="0">
                <a:ea typeface="굴림" panose="020B0600000101010101" pitchFamily="34" charset="-127"/>
              </a:rPr>
              <a:t>, T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i="1" dirty="0">
                <a:ea typeface="굴림" panose="020B0600000101010101" pitchFamily="34" charset="-127"/>
              </a:rPr>
              <a:t>, </a:t>
            </a:r>
            <a:r>
              <a:rPr lang="en-US" altLang="ko-KR" dirty="0">
                <a:ea typeface="굴림" panose="020B0600000101010101" pitchFamily="34" charset="-127"/>
              </a:rPr>
              <a:t>. . .,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Resource types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. . .,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m</a:t>
            </a:r>
            <a:endParaRPr lang="en-US" altLang="ko-KR" baseline="-25000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resource type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has </a:t>
            </a:r>
            <a:r>
              <a:rPr lang="en-US" altLang="ko-KR" i="1" dirty="0">
                <a:ea typeface="굴림" panose="020B0600000101010101" pitchFamily="34" charset="-127"/>
              </a:rPr>
              <a:t>W</a:t>
            </a:r>
            <a:r>
              <a:rPr lang="en-US" altLang="ko-KR" baseline="-25000" dirty="0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instances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m</a:t>
            </a:r>
            <a:r>
              <a:rPr lang="en-US" altLang="ko-KR" dirty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7010400" y="1890713"/>
            <a:ext cx="1509713" cy="1344613"/>
            <a:chOff x="4272" y="1105"/>
            <a:chExt cx="951" cy="847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601"/>
              <a:chOff x="4320" y="755"/>
              <a:chExt cx="375" cy="601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5"/>
              <a:ext cx="375" cy="847"/>
              <a:chOff x="1584" y="2064"/>
              <a:chExt cx="384" cy="867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7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7010400" y="114141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>
                  <a:latin typeface="Gill Sans" charset="0"/>
                  <a:ea typeface="Gill Sans" charset="0"/>
                  <a:cs typeface="Gill Sans" charset="0"/>
                </a:rPr>
                <a:t>2</a:t>
              </a: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6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67700" cy="5127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Resource-Allocation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265113" y="1754188"/>
            <a:ext cx="2782887" cy="4637089"/>
            <a:chOff x="144" y="1182"/>
            <a:chExt cx="1753" cy="2921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71"/>
                <a:chOff x="143" y="606"/>
                <a:chExt cx="1546" cy="2271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30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30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46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Simple Resource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3160713" y="1782763"/>
            <a:ext cx="2782887" cy="4608514"/>
            <a:chOff x="1968" y="1200"/>
            <a:chExt cx="1753" cy="2903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71"/>
                <a:chOff x="2304" y="798"/>
                <a:chExt cx="1546" cy="2271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2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2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46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6056313" y="1782763"/>
            <a:ext cx="2782887" cy="4978399"/>
            <a:chOff x="3792" y="1200"/>
            <a:chExt cx="1753" cy="3136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086"/>
                <a:chOff x="3896" y="749"/>
                <a:chExt cx="1471" cy="2086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1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26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4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46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Cycle, but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Model: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493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Methods for Handling Deadlocks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8563"/>
            <a:ext cx="8229600" cy="5278437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Requires deadlock detection algorithm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technique for forcibly preempting resources and/or terminating tasks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Ensure that system will </a:t>
            </a:r>
            <a:r>
              <a:rPr lang="en-US" altLang="ko-KR" i="1" dirty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dirty="0">
                <a:ea typeface="굴림" panose="020B0600000101010101" pitchFamily="34" charset="-127"/>
              </a:rPr>
              <a:t> enter a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Need to monitor all lock acquisitions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Selectively deny those that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might</a:t>
            </a:r>
            <a:r>
              <a:rPr lang="en-US" altLang="ko-KR" dirty="0">
                <a:ea typeface="굴림" panose="020B0600000101010101" pitchFamily="34" charset="-127"/>
              </a:rPr>
              <a:t> lead to deadlock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Used by most operating systems, including UNIX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4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4" y="2779"/>
                <a:ext cx="257" cy="509"/>
                <a:chOff x="672" y="2112"/>
                <a:chExt cx="384" cy="763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57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b="0">
                      <a:latin typeface="Gill Sans" charset="0"/>
                      <a:ea typeface="Gill Sans" charset="0"/>
                      <a:cs typeface="Gill Sans" charset="0"/>
                    </a:rPr>
                    <a:t>R</a:t>
                  </a:r>
                  <a:r>
                    <a:rPr lang="en-US" altLang="en-US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3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4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Only one of each type of resource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>
                <a:ea typeface="굴림" panose="020B0600000101010101" pitchFamily="34" charset="-127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Let [X] represent an m-</a:t>
            </a:r>
            <a:r>
              <a:rPr lang="en-US" altLang="ko-KR" dirty="0" err="1">
                <a:ea typeface="굴림" panose="020B0600000101010101" pitchFamily="34" charset="-127"/>
              </a:rPr>
              <a:t>ary</a:t>
            </a:r>
            <a:r>
              <a:rPr lang="en-US" altLang="ko-KR" dirty="0">
                <a:ea typeface="굴림" panose="020B0600000101010101" pitchFamily="34" charset="-127"/>
              </a:rPr>
              <a:t> vector of non-negative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 </a:t>
            </a:r>
            <a:r>
              <a:rPr lang="en-US" altLang="ko-KR" sz="1900" dirty="0">
                <a:ea typeface="굴림" panose="020B0600000101010101" pitchFamily="34" charset="-127"/>
              </a:rPr>
              <a:t>	Current free resources each type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ea typeface="굴림" panose="020B0600000101010101" pitchFamily="34" charset="-127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if ([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&lt;= [Avail]) {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} until(done)		</a:t>
            </a:r>
            <a:r>
              <a:rPr lang="en-US" altLang="ko-KR" sz="1900" dirty="0">
                <a:ea typeface="굴림" panose="020B0600000101010101" pitchFamily="34" charset="-127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Nodes left in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35578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What to do when detect deadlock?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Shoot a dining lawyer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16482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/>
          </a:bodyPr>
          <a:lstStyle/>
          <a:p>
            <a:r>
              <a:rPr lang="en-US" sz="2800" b="1" dirty="0"/>
              <a:t>Midterm 1</a:t>
            </a:r>
            <a:r>
              <a:rPr lang="en-US" sz="2800" dirty="0"/>
              <a:t>: 6:30-8:30pm, this Wednesday</a:t>
            </a:r>
          </a:p>
          <a:p>
            <a:pPr lvl="1"/>
            <a:r>
              <a:rPr lang="en-US" sz="2600" dirty="0"/>
              <a:t>Li </a:t>
            </a:r>
            <a:r>
              <a:rPr lang="en-US" sz="2600" dirty="0" err="1"/>
              <a:t>Ka</a:t>
            </a:r>
            <a:r>
              <a:rPr lang="en-US" sz="2600" dirty="0"/>
              <a:t> </a:t>
            </a:r>
            <a:r>
              <a:rPr lang="en-US" sz="2600" dirty="0" err="1"/>
              <a:t>Shing</a:t>
            </a:r>
            <a:r>
              <a:rPr lang="en-US" sz="2600" dirty="0"/>
              <a:t> 245: IDs ending in 0,1,2,3</a:t>
            </a:r>
          </a:p>
          <a:p>
            <a:pPr lvl="1"/>
            <a:r>
              <a:rPr lang="en-US" sz="2600" dirty="0"/>
              <a:t>Hearst Field Annex A1: …4,5,6</a:t>
            </a:r>
          </a:p>
          <a:p>
            <a:pPr lvl="1"/>
            <a:r>
              <a:rPr lang="en-US" sz="2600" dirty="0"/>
              <a:t>VLSB 2060: …7,8</a:t>
            </a:r>
          </a:p>
          <a:p>
            <a:pPr lvl="1"/>
            <a:r>
              <a:rPr lang="en-US" sz="2600" dirty="0"/>
              <a:t>Barrows 20: …9</a:t>
            </a:r>
          </a:p>
          <a:p>
            <a:pPr lvl="1"/>
            <a:r>
              <a:rPr lang="en-US" sz="2600" dirty="0"/>
              <a:t>CS 189: </a:t>
            </a:r>
            <a:r>
              <a:rPr lang="en-US" sz="2600" dirty="0" err="1"/>
              <a:t>Wurster</a:t>
            </a:r>
            <a:r>
              <a:rPr lang="en-US" sz="2600" dirty="0"/>
              <a:t> 102 (no electronics)</a:t>
            </a:r>
          </a:p>
          <a:p>
            <a:pPr lvl="1"/>
            <a:r>
              <a:rPr lang="en-US" sz="2600" dirty="0"/>
              <a:t>DSP: Soda 465 &amp; 606</a:t>
            </a:r>
          </a:p>
          <a:p>
            <a:r>
              <a:rPr lang="en-US" sz="2800" dirty="0"/>
              <a:t>Covers everything through lecture 10 + project 1</a:t>
            </a:r>
          </a:p>
          <a:p>
            <a:pPr lvl="1"/>
            <a:r>
              <a:rPr lang="en-US" sz="2600" dirty="0"/>
              <a:t>Everyone in group should understand all parts of the project!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Project 1</a:t>
            </a:r>
            <a:r>
              <a:rPr lang="en-US" sz="2800" dirty="0"/>
              <a:t>: code due Friday, 3/2</a:t>
            </a:r>
          </a:p>
        </p:txBody>
      </p:sp>
    </p:spTree>
    <p:extLst>
      <p:ext uri="{BB962C8B-B14F-4D97-AF65-F5344CB8AC3E}">
        <p14:creationId xmlns:p14="http://schemas.microsoft.com/office/powerpoint/2010/main" val="3990130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Efficiency is important but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is essential: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to predict with confidence worst case response times for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RTS, performance guarantees are: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Task- and/or class centric and often ensured a priori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conventional systems, performance is: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System/throughput oriented with post-processing (… wait and see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Real-time is about enforcing predictability, and does not equal fast computing!!!</a:t>
            </a:r>
          </a:p>
        </p:txBody>
      </p:sp>
    </p:spTree>
    <p:extLst>
      <p:ext uri="{BB962C8B-B14F-4D97-AF65-F5344CB8AC3E}">
        <p14:creationId xmlns:p14="http://schemas.microsoft.com/office/powerpoint/2010/main" val="133730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98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 enough resources so that no one ever runs out of resources. Doesn’t have to be infinite, just large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 to your Mom in Toledo, works its way through the phone lines, but if blocked get busy signal.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102835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Preventing Deadlock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ea typeface="굴림" panose="020B0600000101010101" pitchFamily="34" charset="-127"/>
              </a:rPr>
              <a:t>x.P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y.P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z.P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1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449" name="Group 177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12404" name="Group 15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12459" name="Arc 15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60" name="Arc 15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5" name="Group 149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12457" name="Arc 150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8" name="Arc 151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6" name="Group 140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12453" name="Arc 141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4" name="Arc 142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5" name="Arc 143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6" name="Arc 144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7" name="Group 135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12449" name="Arc 136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0" name="Arc 137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1" name="Arc 138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2" name="Arc 139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8" name="Group 112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12447" name="Line 113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8" name="Line 114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9" name="Group 115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12445" name="Line 116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6" name="Line 117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0" name="Group 13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12441" name="Arc 118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2" name="Arc 119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3" name="Arc 120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4" name="Arc 121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1" name="Group 161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12439" name="Arc 12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0" name="Arc 12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2" name="Group 145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12437" name="Arc 124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8" name="Arc 125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3" name="Group 146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6" name="Arc 148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4" name="Group 155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12433" name="Arc 15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4" name="Arc 15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5" name="Group 158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12431" name="Arc 15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2" name="Arc 16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62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12429" name="Arc 163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0" name="Arc 164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7" name="Group 165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12427" name="Arc 166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8" name="Arc 167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8" name="Group 168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12425" name="Arc 169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6" name="Arc 170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9" name="Group 171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12423" name="Arc 17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4" name="Arc 17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20" name="Group 174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12421" name="Arc 17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2" name="Arc 17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Review: Train Example (Wormhole-Routed Network)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12402" name="Line 5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3" name="Line 6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12400" name="Line 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1" name="Line 9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2295" name="Arc 10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3375 h 21600"/>
              <a:gd name="T4" fmla="*/ 0 w 21600"/>
              <a:gd name="T5" fmla="*/ 333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333375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rc 12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334962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rc 13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4962 h 21600"/>
              <a:gd name="T4" fmla="*/ 0 w 21600"/>
              <a:gd name="T5" fmla="*/ 334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299" name="Group 1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12379" name="Group 1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93" name="Freeform 1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Freeform 1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Freeform 1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Freeform 1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7" name="Freeform 2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8" name="Freeform 2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2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0" name="Group 2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89" name="Freeform 2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0" name="Freeform 2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Freeform 2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" name="Freeform 2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1" name="Group 2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82" name="Freeform 2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3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Freeform 3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Freeform 3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Freeform 3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7" name="Freeform 3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Freeform 3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0" name="Group 3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12358" name="Group 3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72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9" name="Group 4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68" name="Freeform 4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4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4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4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0" name="Group 5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61" name="Freeform 5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2" name="Freeform 5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Freeform 5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Freeform 5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Freeform 5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Freeform 5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Freeform 5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1" name="Group 80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12337" name="Group 81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51" name="Freeform 82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2" name="Freeform 83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Freeform 84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Freeform 85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Freeform 86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Freeform 87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Freeform 88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9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47" name="Freeform 90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Freeform 91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Freeform 92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0" name="Freeform 93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40" name="Freeform 95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Freeform 96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Freeform 97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Freeform 98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Freeform 99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Freeform 100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Freeform 101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302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6378" name="Group 106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12333" name="AutoShape 107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4" name="AutoShape 108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5" name="AutoShape 109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6" name="AutoShape 110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66402" name="Group 13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12330" name="AutoShape 131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Text Box 133"/>
            <p:cNvSpPr txBox="1">
              <a:spLocks noChangeArrowheads="1"/>
            </p:cNvSpPr>
            <p:nvPr/>
          </p:nvSpPr>
          <p:spPr bwMode="auto">
            <a:xfrm rot="2700000">
              <a:off x="2430" y="3033"/>
              <a:ext cx="811" cy="446"/>
            </a:xfrm>
            <a:prstGeom prst="rect">
              <a:avLst/>
            </a:prstGeom>
            <a:solidFill>
              <a:srgbClr val="DFE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Disallowed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By Rule</a:t>
              </a:r>
            </a:p>
          </p:txBody>
        </p:sp>
      </p:grpSp>
      <p:grpSp>
        <p:nvGrpSpPr>
          <p:cNvPr id="12308" name="Group 58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12309" name="Group 59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23" name="Freeform 60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61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Freeform 62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Freeform 63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Freeform 64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Freeform 65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Freeform 66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0" name="Group 67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19" name="Freeform 68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Freeform 69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70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1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1" name="Group 72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12" name="Freeform 73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74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75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76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77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Freeform 78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Freeform 79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5742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for Preventing Deadlock</a:t>
            </a:r>
          </a:p>
        </p:txBody>
      </p:sp>
    </p:spTree>
    <p:extLst>
      <p:ext uri="{BB962C8B-B14F-4D97-AF65-F5344CB8AC3E}">
        <p14:creationId xmlns:p14="http://schemas.microsoft.com/office/powerpoint/2010/main" val="233181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for Preventing Deadlock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6705600" cy="283000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if ([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] &lt;= [Avail]) {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544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for Preventing Deadlock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6705600" cy="283000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b="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b="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b="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b="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]-[</a:t>
            </a:r>
            <a:r>
              <a:rPr lang="en-US" altLang="ko-KR" b="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b="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b="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115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Keeps system in a “SAFE” state, i.e. there exists a sequence {T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 </a:t>
            </a:r>
            <a:r>
              <a:rPr lang="en-US" altLang="ko-KR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etc..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for Preventing Deadlock</a:t>
            </a:r>
          </a:p>
        </p:txBody>
      </p:sp>
    </p:spTree>
    <p:extLst>
      <p:ext uri="{BB962C8B-B14F-4D97-AF65-F5344CB8AC3E}">
        <p14:creationId xmlns:p14="http://schemas.microsoft.com/office/powerpoint/2010/main" val="893750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71800"/>
            <a:ext cx="8915400" cy="3886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Is last chopstick but someone will have 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3</a:t>
            </a:r>
            <a:r>
              <a:rPr lang="en-US" altLang="ko-KR" sz="2400" baseline="30000" dirty="0">
                <a:ea typeface="굴림" panose="020B0600000101010101" pitchFamily="34" charset="-127"/>
              </a:rPr>
              <a:t>rd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0"/>
            <a:ext cx="1533434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508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to even have access to each other’s memory (protection)</a:t>
            </a:r>
          </a:p>
        </p:txBody>
      </p:sp>
    </p:spTree>
    <p:extLst>
      <p:ext uri="{BB962C8B-B14F-4D97-AF65-F5344CB8AC3E}">
        <p14:creationId xmlns:p14="http://schemas.microsoft.com/office/powerpoint/2010/main" val="260831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Hard Real-Time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Attempt to meet all deadlines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RM (Rate-Monotonic), DM (Deadline Monotonic)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Soft Real-Time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Attempt to meet deadlines with high probability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miss ratio / maximize completion ratio (firm real-time)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Important for multimedia applications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CBS (Constant Bandwidth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2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336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Dive deeper into the concepts and mechanisms of memory sharing and address translation</a:t>
            </a:r>
          </a:p>
          <a:p>
            <a:r>
              <a:rPr lang="en-US" altLang="en-US" dirty="0"/>
              <a:t>Enabler of many key aspects of operating systems</a:t>
            </a:r>
          </a:p>
          <a:p>
            <a:pPr lvl="1"/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Multi-programming</a:t>
            </a:r>
          </a:p>
          <a:p>
            <a:pPr lvl="1"/>
            <a:r>
              <a:rPr lang="en-US" altLang="en-US" dirty="0"/>
              <a:t>Isolation</a:t>
            </a:r>
          </a:p>
          <a:p>
            <a:pPr lvl="1"/>
            <a:r>
              <a:rPr lang="en-US" altLang="en-US" dirty="0"/>
              <a:t>Memory resource management</a:t>
            </a:r>
          </a:p>
          <a:p>
            <a:pPr lvl="1"/>
            <a:r>
              <a:rPr lang="en-US" altLang="en-US" dirty="0"/>
              <a:t>I/O efficiency</a:t>
            </a:r>
          </a:p>
          <a:p>
            <a:pPr lvl="1"/>
            <a:r>
              <a:rPr lang="en-US" altLang="en-US" dirty="0"/>
              <a:t>Sharing</a:t>
            </a:r>
          </a:p>
          <a:p>
            <a:pPr lvl="1"/>
            <a:r>
              <a:rPr lang="en-US" altLang="en-US" dirty="0"/>
              <a:t>Inter-process communication</a:t>
            </a:r>
          </a:p>
          <a:p>
            <a:pPr lvl="1"/>
            <a:r>
              <a:rPr lang="en-US" altLang="en-US" dirty="0"/>
              <a:t>Debugging</a:t>
            </a:r>
          </a:p>
          <a:p>
            <a:pPr lvl="1"/>
            <a:r>
              <a:rPr lang="en-US" altLang="en-US" dirty="0"/>
              <a:t>Demand paging</a:t>
            </a:r>
          </a:p>
          <a:p>
            <a:r>
              <a:rPr lang="en-US" altLang="en-US" dirty="0"/>
              <a:t>Today: Translation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0298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99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“Passive” component of a process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91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</p:txBody>
      </p:sp>
    </p:spTree>
    <p:extLst>
      <p:ext uri="{BB962C8B-B14F-4D97-AF65-F5344CB8AC3E}">
        <p14:creationId xmlns:p14="http://schemas.microsoft.com/office/powerpoint/2010/main" val="936054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57290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222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10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237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2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00467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469120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54694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6679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875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1990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5702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2062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5908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6987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1907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1907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061398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002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1242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233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0673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617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432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432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9241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8511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3431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3431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4478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819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835650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2057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3716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893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42094" y="74874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971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1336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96000"/>
            <a:ext cx="429035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2565292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384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384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9194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6528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8463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338387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4191000" y="2338387"/>
            <a:ext cx="205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4430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814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830887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2052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3668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1288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7290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334000"/>
            <a:ext cx="72662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34" charset="-127"/>
              </a:rPr>
              <a:t>Real-time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Need to meet a deadline, predictability essential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Earliest Deadline First (EDF) and Rate Monotonic (RM) scheduling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requirements for deadlock: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Simple Protection through segmentation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Base + Limit registers restrict memory accessible to user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translate as well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069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/>
              <a:t>Tasks are </a:t>
            </a:r>
            <a:r>
              <a:rPr lang="en-US" dirty="0" err="1"/>
              <a:t>preemptable</a:t>
            </a:r>
            <a:r>
              <a:rPr lang="en-US" dirty="0"/>
              <a:t>, independent with arbitrary arrival (=release) times</a:t>
            </a:r>
          </a:p>
          <a:p>
            <a:r>
              <a:rPr lang="en-US" dirty="0"/>
              <a:t>Tasks have deadlines (D) and known computation times (C) </a:t>
            </a:r>
          </a:p>
          <a:p>
            <a:r>
              <a:rPr lang="en-US" dirty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4290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970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010"/>
            <a:ext cx="8763000" cy="427790"/>
          </a:xfrm>
        </p:spPr>
        <p:txBody>
          <a:bodyPr/>
          <a:lstStyle/>
          <a:p>
            <a:r>
              <a:rPr lang="en-US" dirty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3153282"/>
            <a:ext cx="7443538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7200" y="5780813"/>
            <a:ext cx="82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14792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5626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62000"/>
            <a:ext cx="8194675" cy="5257800"/>
          </a:xfrm>
        </p:spPr>
        <p:txBody>
          <a:bodyPr/>
          <a:lstStyle/>
          <a:p>
            <a:r>
              <a:rPr lang="en-US" dirty="0"/>
              <a:t>Tasks periodic with period P and computation C in each period:  (P, C)</a:t>
            </a:r>
          </a:p>
          <a:p>
            <a:r>
              <a:rPr lang="en-US" dirty="0"/>
              <a:t>Preemptive priority-based dynamic scheduling</a:t>
            </a:r>
          </a:p>
          <a:p>
            <a:r>
              <a:rPr lang="en-US" dirty="0"/>
              <a:t>Each task is assigned a (current) priority based on how close the absolute deadline is</a:t>
            </a:r>
          </a:p>
          <a:p>
            <a:r>
              <a:rPr lang="en-US" dirty="0"/>
              <a:t>The scheduler always schedules the active task with the closest absolute deadline</a:t>
            </a:r>
          </a:p>
          <a:p>
            <a:endParaRPr lang="en-US" dirty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819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4362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4057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5124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81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886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581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938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957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56016"/>
              </p:ext>
            </p:extLst>
          </p:nvPr>
        </p:nvGraphicFramePr>
        <p:xfrm>
          <a:off x="339725" y="4040187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40187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26813"/>
              </p:ext>
            </p:extLst>
          </p:nvPr>
        </p:nvGraphicFramePr>
        <p:xfrm>
          <a:off x="323850" y="4830762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30762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9366"/>
              </p:ext>
            </p:extLst>
          </p:nvPr>
        </p:nvGraphicFramePr>
        <p:xfrm>
          <a:off x="352425" y="5534025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534025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581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738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576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9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Assuming you’re paying for worse response time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 reduced productivity, 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X is utilized 100%, but usually, response time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45250" y="2662237"/>
            <a:ext cx="2470150" cy="2438399"/>
            <a:chOff x="4060" y="1677"/>
            <a:chExt cx="1556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78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71" y="2100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9" y="2465"/>
              <a:ext cx="438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76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Starvation 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154325" y="2660650"/>
            <a:ext cx="4378150" cy="2749550"/>
            <a:chOff x="1441" y="1743"/>
            <a:chExt cx="2535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22" y="2759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41" y="1998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8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Conditions for Deadlock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Deadlock not always deterministic – Example 2 </a:t>
            </a:r>
            <a:r>
              <a:rPr lang="en-US" altLang="ko-KR" dirty="0" err="1">
                <a:ea typeface="굴림" panose="020B0600000101010101" pitchFamily="34" charset="-127"/>
              </a:rPr>
              <a:t>mutexes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u="sng" dirty="0">
                <a:latin typeface="Consolas" charset="0"/>
                <a:ea typeface="Consolas" charset="0"/>
                <a:cs typeface="Consolas" charset="0"/>
              </a:rPr>
              <a:t>Thread 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u="sng" dirty="0">
                <a:latin typeface="Consolas" charset="0"/>
                <a:ea typeface="Consolas" charset="0"/>
                <a:cs typeface="Consolas" charset="0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x.P</a:t>
            </a:r>
            <a:r>
              <a:rPr lang="en-US" altLang="ko-KR" sz="200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solidFill>
                  <a:srgbClr val="009D00"/>
                </a:solidFill>
                <a:latin typeface="Consolas" charset="0"/>
                <a:ea typeface="Consolas" charset="0"/>
                <a:cs typeface="Consolas" charset="0"/>
              </a:rPr>
              <a:t>y.P</a:t>
            </a:r>
            <a:r>
              <a:rPr lang="en-US" altLang="ko-KR" sz="2000" dirty="0">
                <a:solidFill>
                  <a:srgbClr val="009D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y.P</a:t>
            </a:r>
            <a:r>
              <a:rPr lang="en-US" altLang="ko-KR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x.P</a:t>
            </a:r>
            <a:r>
              <a:rPr lang="en-US" altLang="ko-KR" sz="200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y.V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x.V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x.V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y.V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Deadlock won’t always happen with this code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Have to have exactly the right timing (“wrong” timing?)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So you release a piece of software, and you tested it, and there it is, controlling a nuclear power plant…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Deadlocks occur with multiple resources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Means you can’t decompose the problem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Can’t solve deadlock for each resource independently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 System with 2 disk drives and two threads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Each thread needs 2 disk drives to function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Each thread gets one disk and waits for another one</a:t>
            </a:r>
          </a:p>
        </p:txBody>
      </p:sp>
    </p:spTree>
    <p:extLst>
      <p:ext uri="{BB962C8B-B14F-4D97-AF65-F5344CB8AC3E}">
        <p14:creationId xmlns:p14="http://schemas.microsoft.com/office/powerpoint/2010/main" val="71416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59071</TotalTime>
  <Pages>60</Pages>
  <Words>2091</Words>
  <Application>Microsoft Macintosh PowerPoint</Application>
  <PresentationFormat>On-screen Show (4:3)</PresentationFormat>
  <Paragraphs>533</Paragraphs>
  <Slides>38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굴림</vt:lpstr>
      <vt:lpstr>MS PGothic</vt:lpstr>
      <vt:lpstr>MS PGothic</vt:lpstr>
      <vt:lpstr>Arial</vt:lpstr>
      <vt:lpstr>Arial Black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Office</vt:lpstr>
      <vt:lpstr>Equation</vt:lpstr>
      <vt:lpstr>CS162 Operating Systems and Systems Programming Lecture 11   Scheduling (finished), Deadlock, Address Translation</vt:lpstr>
      <vt:lpstr>Recall: Real-Time Scheduling (RTS)</vt:lpstr>
      <vt:lpstr>Recall: Real-Time Scheduling (RTS)</vt:lpstr>
      <vt:lpstr>Example: Workload Characteristics</vt:lpstr>
      <vt:lpstr>Example: Round-Robin Scheduling Doesn’t Work</vt:lpstr>
      <vt:lpstr>Earliest Deadline First (EDF)</vt:lpstr>
      <vt:lpstr>A Final Word On Scheduling</vt:lpstr>
      <vt:lpstr>Starvation vs Deadlock</vt:lpstr>
      <vt:lpstr>Conditions for Deadlock</vt:lpstr>
      <vt:lpstr>Bridge Crossing Example</vt:lpstr>
      <vt:lpstr>Train Example (Wormhole-Routed Network)</vt:lpstr>
      <vt:lpstr>Dining Lawyers Problem</vt:lpstr>
      <vt:lpstr>Four requirements for Deadlock</vt:lpstr>
      <vt:lpstr>Resource-Allocation Graph</vt:lpstr>
      <vt:lpstr>Resource-Allocation Graph Examples</vt:lpstr>
      <vt:lpstr>Methods for Handling Deadlocks</vt:lpstr>
      <vt:lpstr>Deadlock Detection Algorithm</vt:lpstr>
      <vt:lpstr>What to do when detect deadlock?</vt:lpstr>
      <vt:lpstr>Administrivia</vt:lpstr>
      <vt:lpstr>BREAK</vt:lpstr>
      <vt:lpstr>Techniques for Preventing Deadlock</vt:lpstr>
      <vt:lpstr>Techniques for Preventing Deadlock (cont’d)</vt:lpstr>
      <vt:lpstr>Review: Train Example (Wormhole-Routed Network)</vt:lpstr>
      <vt:lpstr>Banker’s Algorithm for Preventing Deadlock</vt:lpstr>
      <vt:lpstr>Banker’s Algorithm for Preventing Deadlock</vt:lpstr>
      <vt:lpstr>Banker’s Algorithm for Preventing Deadlock</vt:lpstr>
      <vt:lpstr>Banker’s Algorithm for Preventing Deadlock</vt:lpstr>
      <vt:lpstr>Banker’s Algorithm Example</vt:lpstr>
      <vt:lpstr>Virtualizing Resources</vt:lpstr>
      <vt:lpstr>Next Objective</vt:lpstr>
      <vt:lpstr>Recall: Single and Multithreaded Processes</vt:lpstr>
      <vt:lpstr>Important Aspects of Memory Multiplexing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Summary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Jonathan Ragan-Kelley</cp:lastModifiedBy>
  <cp:revision>746</cp:revision>
  <cp:lastPrinted>2018-02-26T21:10:19Z</cp:lastPrinted>
  <dcterms:created xsi:type="dcterms:W3CDTF">1995-08-12T11:37:26Z</dcterms:created>
  <dcterms:modified xsi:type="dcterms:W3CDTF">2018-02-27T02:21:05Z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