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1083" r:id="rId3"/>
    <p:sldId id="1081" r:id="rId4"/>
    <p:sldId id="1051" r:id="rId5"/>
    <p:sldId id="1052" r:id="rId6"/>
    <p:sldId id="1053" r:id="rId7"/>
    <p:sldId id="1054" r:id="rId8"/>
    <p:sldId id="1070" r:id="rId9"/>
    <p:sldId id="1055" r:id="rId10"/>
    <p:sldId id="1056" r:id="rId11"/>
    <p:sldId id="1057" r:id="rId12"/>
    <p:sldId id="1058" r:id="rId13"/>
    <p:sldId id="1059" r:id="rId14"/>
    <p:sldId id="1060" r:id="rId15"/>
    <p:sldId id="1062" r:id="rId16"/>
    <p:sldId id="1063" r:id="rId17"/>
    <p:sldId id="1064" r:id="rId18"/>
    <p:sldId id="1065" r:id="rId19"/>
    <p:sldId id="1066" r:id="rId20"/>
    <p:sldId id="1067" r:id="rId21"/>
    <p:sldId id="1027" r:id="rId22"/>
    <p:sldId id="1028" r:id="rId23"/>
    <p:sldId id="1029" r:id="rId24"/>
    <p:sldId id="1075" r:id="rId25"/>
    <p:sldId id="1030" r:id="rId26"/>
    <p:sldId id="1073" r:id="rId27"/>
    <p:sldId id="1072" r:id="rId28"/>
    <p:sldId id="1035" r:id="rId29"/>
    <p:sldId id="1078" r:id="rId30"/>
    <p:sldId id="1079" r:id="rId31"/>
    <p:sldId id="1080" r:id="rId32"/>
    <p:sldId id="1082" r:id="rId33"/>
    <p:sldId id="1036" r:id="rId34"/>
    <p:sldId id="1031" r:id="rId35"/>
    <p:sldId id="1013" r:id="rId36"/>
    <p:sldId id="1014" r:id="rId37"/>
    <p:sldId id="1015" r:id="rId38"/>
    <p:sldId id="1016" r:id="rId39"/>
    <p:sldId id="1017" r:id="rId40"/>
    <p:sldId id="1018" r:id="rId41"/>
    <p:sldId id="1019" r:id="rId42"/>
    <p:sldId id="1020" r:id="rId43"/>
    <p:sldId id="1021" r:id="rId44"/>
    <p:sldId id="1022" r:id="rId45"/>
    <p:sldId id="970" r:id="rId46"/>
    <p:sldId id="1009" r:id="rId47"/>
    <p:sldId id="1010" r:id="rId48"/>
    <p:sldId id="968" r:id="rId49"/>
    <p:sldId id="969" r:id="rId50"/>
    <p:sldId id="971" r:id="rId51"/>
    <p:sldId id="1071" r:id="rId52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E3E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15" autoAdjust="0"/>
    <p:restoredTop sz="94820" autoAdjust="0"/>
  </p:normalViewPr>
  <p:slideViewPr>
    <p:cSldViewPr>
      <p:cViewPr varScale="1">
        <p:scale>
          <a:sx n="107" d="100"/>
          <a:sy n="107" d="100"/>
        </p:scale>
        <p:origin x="176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125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now what happens if we want to load a second copy of this same program at the same time?</a:t>
            </a:r>
          </a:p>
          <a:p>
            <a:r>
              <a:rPr lang="en-US" dirty="0"/>
              <a:t>We can't put it at the same place, but all these addresses—to load data and jump to different functions have been hard-coded.</a:t>
            </a:r>
          </a:p>
          <a:p>
            <a:r>
              <a:rPr lang="en-US" dirty="0"/>
              <a:t>- We need some kind of address translation!</a:t>
            </a:r>
          </a:p>
        </p:txBody>
      </p:sp>
    </p:spTree>
    <p:extLst>
      <p:ext uri="{BB962C8B-B14F-4D97-AF65-F5344CB8AC3E}">
        <p14:creationId xmlns:p14="http://schemas.microsoft.com/office/powerpoint/2010/main" val="1116097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rewrite all of these addresses to be relative to a new base, hex 0x1000 further down in our physical address space, that doesn't overlap with the previous copy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67819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If you think through all the steps between when we write a program and when it executes actual loads and stores to memory, it's a long pipeline…</a:t>
            </a:r>
            <a:endParaRPr lang="ko-KR" altLang="en-US" dirty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78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If you remember where we started, in the simplest case—if only one application ever runs on the machine at a time—we don't need any translation or protection</a:t>
            </a:r>
            <a:endParaRPr lang="ko-KR" altLang="en-US" dirty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358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03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So we want to have multi-programming, but with protection between processes.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- Can we do this without any address translation?</a:t>
            </a:r>
            <a:endParaRPr lang="ko-KR" altLang="en-US" dirty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916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But beyond that simple mechanism, there's a lot more we can do if we introduce some kind of address translation.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Remember: an address space is each process's unique view of memory.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We can implement these views by adding a layer of indirection.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- So now, the instructions on the CPU reference *virtual* addresses in the current process's address space,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and those are translated by a Memory Management Unit into physical addresses in the actual memory.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- Controlling this translation makes it easy to implement protection…</a:t>
            </a:r>
            <a:endParaRPr lang="ko-KR" altLang="en-US" dirty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409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A really simple example of virtual address translation is the </a:t>
            </a:r>
            <a:r>
              <a:rPr lang="en-US" altLang="ko-KR" dirty="0" err="1">
                <a:latin typeface="Comic Sans MS" panose="030F0702030302020204" pitchFamily="66" charset="0"/>
                <a:ea typeface="굴림" panose="020B0600000101010101" pitchFamily="34" charset="-127"/>
              </a:rPr>
              <a:t>base+bounds</a:t>
            </a:r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 scheme.</a:t>
            </a:r>
          </a:p>
          <a:p>
            <a:endParaRPr lang="en-US" altLang="ko-KR" dirty="0">
              <a:latin typeface="Comic Sans MS" panose="030F0702030302020204" pitchFamily="66" charset="0"/>
              <a:ea typeface="굴림" panose="020B0600000101010101" pitchFamily="34" charset="-127"/>
            </a:endParaRP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The way this works is, for each memory address the CPU tries to reference, we first check if it's inside the allowed bounds,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and then we add a process-specific base address to get the actual physical memory address.</a:t>
            </a:r>
          </a:p>
          <a:p>
            <a:endParaRPr lang="en-US" altLang="ko-KR" dirty="0">
              <a:latin typeface="Comic Sans MS" panose="030F0702030302020204" pitchFamily="66" charset="0"/>
              <a:ea typeface="굴림" panose="020B0600000101010101" pitchFamily="34" charset="-127"/>
            </a:endParaRP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- Key: this is dynamic!</a:t>
            </a:r>
            <a:endParaRPr lang="ko-KR" altLang="en-US" dirty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541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This is great, but it has some issues.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For example, imagine I have several processes in memory.</a:t>
            </a:r>
          </a:p>
          <a:p>
            <a:r>
              <a:rPr lang="en-US" altLang="ko-KR" dirty="0">
                <a:latin typeface="Comic Sans MS" panose="030F0702030302020204" pitchFamily="66" charset="0"/>
                <a:ea typeface="굴림" panose="020B0600000101010101" pitchFamily="34" charset="-127"/>
              </a:rPr>
              <a:t>- If process 2 exits, that frees up it's region of memory…</a:t>
            </a:r>
            <a:endParaRPr lang="ko-KR" altLang="en-US" dirty="0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935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One way we can improve on this is by supporting *multiple* segments per process.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- We like thinking of processes as having data in multiple separate logical segments.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- If we let each segment have its own contiguous region of physical memory, we can control at finer granularity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So each segment now has its own </a:t>
            </a:r>
            <a:r>
              <a:rPr lang="en-US" altLang="en-US" dirty="0" err="1">
                <a:latin typeface="Comic Sans MS" panose="030F0702030302020204" pitchFamily="66" charset="0"/>
              </a:rPr>
              <a:t>base+limit</a:t>
            </a:r>
            <a:r>
              <a:rPr lang="en-US" altLang="en-US" dirty="0">
                <a:latin typeface="Comic Sans MS" panose="030F0702030302020204" pitchFamily="66" charset="0"/>
              </a:rPr>
              <a:t>, and can be mapped anywhere in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07262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Longer than we expected.</a:t>
            </a:r>
          </a:p>
          <a:p>
            <a:r>
              <a:rPr lang="en-US" dirty="0"/>
              <a:t>Mean: </a:t>
            </a:r>
          </a:p>
        </p:txBody>
      </p:sp>
    </p:spTree>
    <p:extLst>
      <p:ext uri="{BB962C8B-B14F-4D97-AF65-F5344CB8AC3E}">
        <p14:creationId xmlns:p14="http://schemas.microsoft.com/office/powerpoint/2010/main" val="4186813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So how can we implement that?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- With idea of a segment map: special table in the processor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- Then interpret a virtual address in two parts: the high bits represent the segment number, which give an index into this table…</a:t>
            </a:r>
          </a:p>
        </p:txBody>
      </p:sp>
    </p:spTree>
    <p:extLst>
      <p:ext uri="{BB962C8B-B14F-4D97-AF65-F5344CB8AC3E}">
        <p14:creationId xmlns:p14="http://schemas.microsoft.com/office/powerpoint/2010/main" val="4022326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12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(Which virtual segment is that? What's the offset?)</a:t>
            </a:r>
          </a:p>
        </p:txBody>
      </p:sp>
    </p:spTree>
    <p:extLst>
      <p:ext uri="{BB962C8B-B14F-4D97-AF65-F5344CB8AC3E}">
        <p14:creationId xmlns:p14="http://schemas.microsoft.com/office/powerpoint/2010/main" val="34716822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8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989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50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We've been controlling this at the level of coarse-grained, variable-sized segments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But we can also do it on potentially smaller, fixed-sized chunks.</a:t>
            </a:r>
          </a:p>
        </p:txBody>
      </p:sp>
    </p:spTree>
    <p:extLst>
      <p:ext uri="{BB962C8B-B14F-4D97-AF65-F5344CB8AC3E}">
        <p14:creationId xmlns:p14="http://schemas.microsoft.com/office/powerpoint/2010/main" val="1944126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This is what we call *paging*.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idea is to fix fragmentation by always allocating memory in fixed-sized chunks that are trivial to pack together, or swap one for another.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- One obvious question: should pages be big?</a:t>
            </a:r>
          </a:p>
        </p:txBody>
      </p:sp>
    </p:spTree>
    <p:extLst>
      <p:ext uri="{BB962C8B-B14F-4D97-AF65-F5344CB8AC3E}">
        <p14:creationId xmlns:p14="http://schemas.microsoft.com/office/powerpoint/2010/main" val="542783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How are we going to implement this?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idea is similar to the segment map…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We're going to have one "page table" per process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Lives in memory, and the processor has a special register that points to the table for the current process.</a:t>
            </a:r>
          </a:p>
        </p:txBody>
      </p:sp>
    </p:spTree>
    <p:extLst>
      <p:ext uri="{BB962C8B-B14F-4D97-AF65-F5344CB8AC3E}">
        <p14:creationId xmlns:p14="http://schemas.microsoft.com/office/powerpoint/2010/main" val="3564336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Comic Sans MS" panose="030F0702030302020204" pitchFamily="66" charset="0"/>
              </a:rPr>
              <a:t>What is virtual address 0x6? 1|10 = 3|2 = 0xE</a:t>
            </a:r>
          </a:p>
          <a:p>
            <a:r>
              <a:rPr lang="en-US" altLang="en-US" sz="1400">
                <a:latin typeface="Comic Sans MS" panose="030F0702030302020204" pitchFamily="66" charset="0"/>
              </a:rPr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2540054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120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What if page size is very small? VAX had a 512-byte page size = lots of space for page table entries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What if page size is really big? 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1086959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823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9773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62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Threads express concurrent execution: a single execution context on a processor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Then the address space in which they run expresses protection boundaries: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Threads in one process share a view of memory,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while separate processes have separate address spaces and are isolated from each other.</a:t>
            </a: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6444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6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15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156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look at how and why we are going to virtualize and translate addresses, let's start from the beginning of a process:</a:t>
            </a:r>
          </a:p>
          <a:p>
            <a:endParaRPr lang="en-US" dirty="0"/>
          </a:p>
          <a:p>
            <a:r>
              <a:rPr lang="en-US" dirty="0"/>
              <a:t>Remember, the first thing that happens is we need to load the program off disk.</a:t>
            </a:r>
          </a:p>
          <a:p>
            <a:r>
              <a:rPr lang="en-US" dirty="0"/>
              <a:t>This is the job of the loader.</a:t>
            </a:r>
          </a:p>
          <a:p>
            <a:r>
              <a:rPr lang="en-US" dirty="0"/>
              <a:t>So we have a program,</a:t>
            </a:r>
          </a:p>
          <a:p>
            <a:r>
              <a:rPr lang="en-US" dirty="0"/>
              <a:t>- It's living on disk</a:t>
            </a:r>
          </a:p>
          <a:p>
            <a:r>
              <a:rPr lang="en-US" dirty="0"/>
              <a:t>- And we need to load it into memory so it can be run.</a:t>
            </a:r>
          </a:p>
        </p:txBody>
      </p:sp>
    </p:spTree>
    <p:extLst>
      <p:ext uri="{BB962C8B-B14F-4D97-AF65-F5344CB8AC3E}">
        <p14:creationId xmlns:p14="http://schemas.microsoft.com/office/powerpoint/2010/main" val="14024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a concrete example, if we have this simple program…</a:t>
            </a:r>
          </a:p>
        </p:txBody>
      </p:sp>
    </p:spTree>
    <p:extLst>
      <p:ext uri="{BB962C8B-B14F-4D97-AF65-F5344CB8AC3E}">
        <p14:creationId xmlns:p14="http://schemas.microsoft.com/office/powerpoint/2010/main" val="10639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can load this code and data directly into memory starting at its first offset, which was hex 0x0300.</a:t>
            </a:r>
          </a:p>
          <a:p>
            <a:r>
              <a:rPr lang="en-US" dirty="0"/>
              <a:t>Now the load and jump addresses all point to the correct place and we can just run this code as-is.</a:t>
            </a:r>
          </a:p>
        </p:txBody>
      </p:sp>
    </p:spTree>
    <p:extLst>
      <p:ext uri="{BB962C8B-B14F-4D97-AF65-F5344CB8AC3E}">
        <p14:creationId xmlns:p14="http://schemas.microsoft.com/office/powerpoint/2010/main" val="410605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14400"/>
            <a:ext cx="7924800" cy="51054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79762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12.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6431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3/5/18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815206" y="6550025"/>
            <a:ext cx="189985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Fall</a:t>
            </a:r>
            <a:r>
              <a:rPr lang="en-US" sz="1400" b="0" i="0" baseline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2018</a:t>
            </a:r>
            <a:endParaRPr 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12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Address Translation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March 5, 2018</a:t>
            </a:r>
          </a:p>
          <a:p>
            <a:pPr marL="285750" indent="-285750"/>
            <a:r>
              <a:rPr lang="en-US" altLang="en-US" dirty="0"/>
              <a:t>Profs. Anthony D. Joseph &amp; Jonathan Ragan-Kelley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5908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0" y="26987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7412" name="TextBox 18"/>
          <p:cNvSpPr txBox="1">
            <a:spLocks noChangeArrowheads="1"/>
          </p:cNvSpPr>
          <p:nvPr/>
        </p:nvSpPr>
        <p:spPr bwMode="auto">
          <a:xfrm>
            <a:off x="457200" y="2190750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505200" y="2190750"/>
            <a:ext cx="3200400" cy="2990850"/>
            <a:chOff x="3505200" y="2038290"/>
            <a:chExt cx="3200400" cy="299091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4267200" y="2438348"/>
              <a:ext cx="2362200" cy="259085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7417" name="Text Box 11"/>
            <p:cNvSpPr txBox="1">
              <a:spLocks noChangeArrowheads="1"/>
            </p:cNvSpPr>
            <p:nvPr/>
          </p:nvSpPr>
          <p:spPr bwMode="auto">
            <a:xfrm>
              <a:off x="4191000" y="2619375"/>
              <a:ext cx="2514600" cy="230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0300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00000020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  …	  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0x0900	8C20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00C0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0x0904	0C00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0280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0908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2021FFFF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0x090C	1420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0242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0A00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>
              <a:off x="3505200" y="3352800"/>
              <a:ext cx="762000" cy="685800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9" name="TextBox 18"/>
            <p:cNvSpPr txBox="1">
              <a:spLocks noChangeArrowheads="1"/>
            </p:cNvSpPr>
            <p:nvPr/>
          </p:nvSpPr>
          <p:spPr bwMode="auto">
            <a:xfrm>
              <a:off x="4235095" y="2038290"/>
              <a:ext cx="2061398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addresses</a:t>
              </a:r>
            </a:p>
          </p:txBody>
        </p:sp>
      </p:grpSp>
      <p:sp>
        <p:nvSpPr>
          <p:cNvPr id="24" name="Rectangular Callout 23"/>
          <p:cNvSpPr>
            <a:spLocks noChangeArrowheads="1"/>
          </p:cNvSpPr>
          <p:nvPr/>
        </p:nvSpPr>
        <p:spPr bwMode="auto">
          <a:xfrm>
            <a:off x="4953000" y="1600200"/>
            <a:ext cx="3276600" cy="1295400"/>
          </a:xfrm>
          <a:prstGeom prst="wedgeRectCallout">
            <a:avLst>
              <a:gd name="adj1" fmla="val -24338"/>
              <a:gd name="adj2" fmla="val 8134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Assume 4byte words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4 * 0x0C0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0x0C0 = 0000 1100 0000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0011 0000 0000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 flipV="1">
            <a:off x="4953000" y="3124200"/>
            <a:ext cx="11430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51573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4191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0300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0280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505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457200" y="2266950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4235450" y="2266950"/>
            <a:ext cx="2061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553200" y="685800"/>
            <a:ext cx="2362200" cy="5410200"/>
            <a:chOff x="6553200" y="457200"/>
            <a:chExt cx="2362200" cy="5410200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7467600" y="1143000"/>
              <a:ext cx="1447800" cy="472440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467600" y="1828800"/>
              <a:ext cx="1447800" cy="1905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7391400" y="2514600"/>
              <a:ext cx="1447800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8C2000C0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0C000340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2021FFFF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14200242</a:t>
              </a:r>
            </a:p>
          </p:txBody>
        </p:sp>
        <p:sp>
          <p:nvSpPr>
            <p:cNvPr id="18445" name="Text Box 85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0x0900</a:t>
              </a:r>
            </a:p>
          </p:txBody>
        </p:sp>
        <p:sp>
          <p:nvSpPr>
            <p:cNvPr id="18446" name="Text Box 85"/>
            <p:cNvSpPr txBox="1">
              <a:spLocks noChangeArrowheads="1"/>
            </p:cNvSpPr>
            <p:nvPr/>
          </p:nvSpPr>
          <p:spPr bwMode="auto">
            <a:xfrm>
              <a:off x="6553200" y="5530850"/>
              <a:ext cx="855984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0xFFFF</a:t>
              </a:r>
            </a:p>
          </p:txBody>
        </p:sp>
        <p:sp>
          <p:nvSpPr>
            <p:cNvPr id="18447" name="Text Box 85"/>
            <p:cNvSpPr txBox="1">
              <a:spLocks noChangeArrowheads="1"/>
            </p:cNvSpPr>
            <p:nvPr/>
          </p:nvSpPr>
          <p:spPr bwMode="auto">
            <a:xfrm>
              <a:off x="6629400" y="1752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0x0300</a:t>
              </a:r>
            </a:p>
          </p:txBody>
        </p:sp>
        <p:sp>
          <p:nvSpPr>
            <p:cNvPr id="18448" name="Text Box 85"/>
            <p:cNvSpPr txBox="1">
              <a:spLocks noChangeArrowheads="1"/>
            </p:cNvSpPr>
            <p:nvPr/>
          </p:nvSpPr>
          <p:spPr bwMode="auto">
            <a:xfrm>
              <a:off x="6629400" y="10668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Consolas" charset="0"/>
                  <a:ea typeface="Consolas" charset="0"/>
                  <a:cs typeface="Consolas" charset="0"/>
                </a:rPr>
                <a:t>0x0000</a:t>
              </a:r>
            </a:p>
          </p:txBody>
        </p:sp>
        <p:sp>
          <p:nvSpPr>
            <p:cNvPr id="18449" name="Text Box 11"/>
            <p:cNvSpPr txBox="1">
              <a:spLocks noChangeArrowheads="1"/>
            </p:cNvSpPr>
            <p:nvPr/>
          </p:nvSpPr>
          <p:spPr bwMode="auto">
            <a:xfrm>
              <a:off x="7391400" y="1766888"/>
              <a:ext cx="1447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00000020</a:t>
              </a:r>
            </a:p>
          </p:txBody>
        </p:sp>
        <p:sp>
          <p:nvSpPr>
            <p:cNvPr id="18450" name="AutoShape 4"/>
            <p:cNvSpPr>
              <a:spLocks noChangeArrowheads="1"/>
            </p:cNvSpPr>
            <p:nvPr/>
          </p:nvSpPr>
          <p:spPr bwMode="auto">
            <a:xfrm rot="-853035">
              <a:off x="6692900" y="2963863"/>
              <a:ext cx="627063" cy="601662"/>
            </a:xfrm>
            <a:prstGeom prst="rightArrow">
              <a:avLst>
                <a:gd name="adj1" fmla="val 50000"/>
                <a:gd name="adj2" fmla="val 27812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51" name="TextBox 19"/>
            <p:cNvSpPr txBox="1">
              <a:spLocks noChangeArrowheads="1"/>
            </p:cNvSpPr>
            <p:nvPr/>
          </p:nvSpPr>
          <p:spPr bwMode="auto">
            <a:xfrm>
              <a:off x="7381875" y="457200"/>
              <a:ext cx="10673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 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18441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43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4517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7432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7432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altLang="en-US" dirty="0"/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4191000" y="29241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0x0300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8C2000C0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0C000280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0x0908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0x0A00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505200" y="36576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0" y="28511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r0,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9463" name="TextBox 18"/>
          <p:cNvSpPr txBox="1">
            <a:spLocks noChangeArrowheads="1"/>
          </p:cNvSpPr>
          <p:nvPr/>
        </p:nvSpPr>
        <p:spPr bwMode="auto">
          <a:xfrm>
            <a:off x="457200" y="2343150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4235450" y="2343150"/>
            <a:ext cx="2061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7467600" y="1447800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466" name="Text Box 85"/>
          <p:cNvSpPr txBox="1">
            <a:spLocks noChangeArrowheads="1"/>
          </p:cNvSpPr>
          <p:nvPr/>
        </p:nvSpPr>
        <p:spPr bwMode="auto">
          <a:xfrm>
            <a:off x="6629400" y="2819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19467" name="Text Box 85"/>
          <p:cNvSpPr txBox="1">
            <a:spLocks noChangeArrowheads="1"/>
          </p:cNvSpPr>
          <p:nvPr/>
        </p:nvSpPr>
        <p:spPr bwMode="auto">
          <a:xfrm>
            <a:off x="6553200" y="5835650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19468" name="Text Box 85"/>
          <p:cNvSpPr txBox="1">
            <a:spLocks noChangeArrowheads="1"/>
          </p:cNvSpPr>
          <p:nvPr/>
        </p:nvSpPr>
        <p:spPr bwMode="auto">
          <a:xfrm>
            <a:off x="6629400" y="2057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19469" name="Text Box 85"/>
          <p:cNvSpPr txBox="1">
            <a:spLocks noChangeArrowheads="1"/>
          </p:cNvSpPr>
          <p:nvPr/>
        </p:nvSpPr>
        <p:spPr bwMode="auto">
          <a:xfrm>
            <a:off x="6629400" y="13716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19470" name="AutoShape 4"/>
          <p:cNvSpPr>
            <a:spLocks noChangeArrowheads="1"/>
          </p:cNvSpPr>
          <p:nvPr/>
        </p:nvSpPr>
        <p:spPr bwMode="auto">
          <a:xfrm>
            <a:off x="6765925" y="3589338"/>
            <a:ext cx="549275" cy="601662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/>
          </a:p>
        </p:txBody>
      </p:sp>
      <p:sp>
        <p:nvSpPr>
          <p:cNvPr id="19471" name="TextBox 19"/>
          <p:cNvSpPr txBox="1">
            <a:spLocks noChangeArrowheads="1"/>
          </p:cNvSpPr>
          <p:nvPr/>
        </p:nvSpPr>
        <p:spPr bwMode="auto">
          <a:xfrm>
            <a:off x="7342094" y="748740"/>
            <a:ext cx="10673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6705600" y="2971800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800" b="0">
                <a:latin typeface="Helvetica" panose="020B0604020202020204" pitchFamily="34" charset="0"/>
              </a:rPr>
              <a:t>?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7467600" y="2133600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57400" y="6096000"/>
            <a:ext cx="429035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0" dirty="0">
                <a:latin typeface="Gill Sans Light"/>
                <a:cs typeface="Gill Sans Light"/>
              </a:rPr>
              <a:t>Need address translation!</a:t>
            </a:r>
          </a:p>
        </p:txBody>
      </p:sp>
    </p:spTree>
    <p:extLst>
      <p:ext uri="{BB962C8B-B14F-4D97-AF65-F5344CB8AC3E}">
        <p14:creationId xmlns:p14="http://schemas.microsoft.com/office/powerpoint/2010/main" val="4046454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738437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738437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191000" y="2919412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1300</a:t>
            </a:r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04C0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0680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0x1908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0x190C	1420</a:t>
            </a:r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0642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1A00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3505200" y="3652837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0" y="2846387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r0,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20487" name="TextBox 18"/>
          <p:cNvSpPr txBox="1">
            <a:spLocks noChangeArrowheads="1"/>
          </p:cNvSpPr>
          <p:nvPr/>
        </p:nvSpPr>
        <p:spPr bwMode="auto">
          <a:xfrm>
            <a:off x="457200" y="2338387"/>
            <a:ext cx="27549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20488" name="TextBox 18"/>
          <p:cNvSpPr txBox="1">
            <a:spLocks noChangeArrowheads="1"/>
          </p:cNvSpPr>
          <p:nvPr/>
        </p:nvSpPr>
        <p:spPr bwMode="auto">
          <a:xfrm>
            <a:off x="3786188" y="2338387"/>
            <a:ext cx="29969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Processor view of memory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7467600" y="1443037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20490" name="Text Box 85"/>
          <p:cNvSpPr txBox="1">
            <a:spLocks noChangeArrowheads="1"/>
          </p:cNvSpPr>
          <p:nvPr/>
        </p:nvSpPr>
        <p:spPr bwMode="auto">
          <a:xfrm>
            <a:off x="6629400" y="2814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20491" name="Text Box 85"/>
          <p:cNvSpPr txBox="1">
            <a:spLocks noChangeArrowheads="1"/>
          </p:cNvSpPr>
          <p:nvPr/>
        </p:nvSpPr>
        <p:spPr bwMode="auto">
          <a:xfrm>
            <a:off x="6553200" y="5830887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20492" name="Text Box 85"/>
          <p:cNvSpPr txBox="1">
            <a:spLocks noChangeArrowheads="1"/>
          </p:cNvSpPr>
          <p:nvPr/>
        </p:nvSpPr>
        <p:spPr bwMode="auto">
          <a:xfrm>
            <a:off x="6629400" y="2052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20493" name="Text Box 85"/>
          <p:cNvSpPr txBox="1">
            <a:spLocks noChangeArrowheads="1"/>
          </p:cNvSpPr>
          <p:nvPr/>
        </p:nvSpPr>
        <p:spPr bwMode="auto">
          <a:xfrm>
            <a:off x="6629400" y="13668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7381875" y="762000"/>
            <a:ext cx="10673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  <a:b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7467600" y="2128837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629400" y="3729037"/>
            <a:ext cx="2286000" cy="2012950"/>
            <a:chOff x="6629400" y="3429000"/>
            <a:chExt cx="2286000" cy="2012950"/>
          </a:xfrm>
        </p:grpSpPr>
        <p:grpSp>
          <p:nvGrpSpPr>
            <p:cNvPr id="20498" name="Group 3"/>
            <p:cNvGrpSpPr>
              <a:grpSpLocks/>
            </p:cNvGrpSpPr>
            <p:nvPr/>
          </p:nvGrpSpPr>
          <p:grpSpPr bwMode="auto">
            <a:xfrm>
              <a:off x="7391400" y="3460750"/>
              <a:ext cx="1524000" cy="1981200"/>
              <a:chOff x="7391400" y="3460750"/>
              <a:chExt cx="1524000" cy="1981200"/>
            </a:xfrm>
          </p:grpSpPr>
          <p:sp>
            <p:nvSpPr>
              <p:cNvPr id="20502" name="Rectangle 20"/>
              <p:cNvSpPr>
                <a:spLocks noChangeArrowheads="1"/>
              </p:cNvSpPr>
              <p:nvPr/>
            </p:nvSpPr>
            <p:spPr bwMode="auto">
              <a:xfrm>
                <a:off x="7467600" y="3536950"/>
                <a:ext cx="1447800" cy="1905000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0503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4208462"/>
                <a:ext cx="1447800" cy="1196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8C2004C0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0C000680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2021FFFF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14200642</a:t>
                </a:r>
              </a:p>
            </p:txBody>
          </p:sp>
          <p:sp>
            <p:nvSpPr>
              <p:cNvPr id="20504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3460750"/>
                <a:ext cx="1447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00000020</a:t>
                </a:r>
              </a:p>
            </p:txBody>
          </p:sp>
        </p:grpSp>
        <p:sp>
          <p:nvSpPr>
            <p:cNvPr id="20499" name="Text Box 85"/>
            <p:cNvSpPr txBox="1">
              <a:spLocks noChangeArrowheads="1"/>
            </p:cNvSpPr>
            <p:nvPr/>
          </p:nvSpPr>
          <p:spPr bwMode="auto">
            <a:xfrm>
              <a:off x="6629400" y="3429000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0x1300</a:t>
              </a:r>
            </a:p>
          </p:txBody>
        </p:sp>
        <p:sp>
          <p:nvSpPr>
            <p:cNvPr id="20500" name="Text Box 85"/>
            <p:cNvSpPr txBox="1">
              <a:spLocks noChangeArrowheads="1"/>
            </p:cNvSpPr>
            <p:nvPr/>
          </p:nvSpPr>
          <p:spPr bwMode="auto">
            <a:xfrm>
              <a:off x="6629400" y="4236021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0x1900</a:t>
              </a:r>
            </a:p>
          </p:txBody>
        </p:sp>
        <p:sp>
          <p:nvSpPr>
            <p:cNvPr id="20501" name="AutoShape 4"/>
            <p:cNvSpPr>
              <a:spLocks noChangeArrowheads="1"/>
            </p:cNvSpPr>
            <p:nvPr/>
          </p:nvSpPr>
          <p:spPr bwMode="auto">
            <a:xfrm rot="1369641">
              <a:off x="6765925" y="3664386"/>
              <a:ext cx="549275" cy="601662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28600" y="5334000"/>
            <a:ext cx="72662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One of many possible translations!</a:t>
            </a: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Where does translation take place?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Compile time, Link/Load time, or Execution time?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endParaRPr lang="en-US" altLang="ko-KR" b="0" dirty="0">
              <a:latin typeface="Gill Sans" charset="0"/>
              <a:ea typeface="Gill Sans" charset="0"/>
              <a:cs typeface="Gill Sans" charset="0"/>
            </a:endParaRPr>
          </a:p>
          <a:p>
            <a:pPr marL="1200150" lvl="1" indent="-457200" eaLnBrk="1" hangingPunct="1">
              <a:buFont typeface="Arial"/>
              <a:buChar char="•"/>
              <a:defRPr/>
            </a:pP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44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1004" r="30392" b="658"/>
          <a:stretch>
            <a:fillRect/>
          </a:stretch>
        </p:blipFill>
        <p:spPr bwMode="auto">
          <a:xfrm>
            <a:off x="5886450" y="762000"/>
            <a:ext cx="3257550" cy="5867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Multi-step Processing of a Program for Execution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0198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Preparation of a program for execution involves components 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Compile time (i.e., “</a:t>
            </a:r>
            <a:r>
              <a:rPr lang="en-US" altLang="ko-KR" dirty="0" err="1"/>
              <a:t>gcc</a:t>
            </a:r>
            <a:r>
              <a:rPr lang="en-US" altLang="ko-KR" dirty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Link/Load time (UNIX “</a:t>
            </a:r>
            <a:r>
              <a:rPr lang="en-US" altLang="ko-KR" dirty="0" err="1"/>
              <a:t>ld</a:t>
            </a:r>
            <a:r>
              <a:rPr lang="en-US" altLang="ko-KR" dirty="0">
                <a:ea typeface="굴림" panose="020B0600000101010101" pitchFamily="34" charset="-127"/>
              </a:rPr>
              <a:t>” does link)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Execution time (e.g., dynamic libs)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Addresses can be bound to final values anywhere in this path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Depends on hardware support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Also depends on operating system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Dynamic Libraries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Linking postponed until execution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Small piece of code, </a:t>
            </a:r>
            <a:r>
              <a:rPr lang="en-US" altLang="ko-KR" i="1" dirty="0">
                <a:ea typeface="굴림" panose="020B0600000101010101" pitchFamily="34" charset="-127"/>
              </a:rPr>
              <a:t>stub</a:t>
            </a:r>
            <a:r>
              <a:rPr lang="en-US" altLang="ko-KR" dirty="0">
                <a:ea typeface="굴림" panose="020B0600000101010101" pitchFamily="34" charset="-127"/>
              </a:rPr>
              <a:t>, used to locate appropriate memory-resident library routine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Stub replaces itself with the address of the routine, and executes routine</a:t>
            </a:r>
          </a:p>
        </p:txBody>
      </p:sp>
    </p:spTree>
    <p:extLst>
      <p:ext uri="{BB962C8B-B14F-4D97-AF65-F5344CB8AC3E}">
        <p14:creationId xmlns:p14="http://schemas.microsoft.com/office/powerpoint/2010/main" val="4016004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117558" y="190500"/>
            <a:ext cx="533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</a:t>
            </a:r>
            <a:r>
              <a:rPr lang="en-US" altLang="ko-KR" dirty="0" err="1">
                <a:ea typeface="굴림" panose="020B0600000101010101" pitchFamily="34" charset="-127"/>
              </a:rPr>
              <a:t>Uniprogramming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638800"/>
          </a:xfrm>
        </p:spPr>
        <p:txBody>
          <a:bodyPr>
            <a:noAutofit/>
          </a:bodyPr>
          <a:lstStyle/>
          <a:p>
            <a:r>
              <a:rPr lang="en-US" altLang="ko-KR" sz="2800" dirty="0" err="1">
                <a:ea typeface="굴림" panose="020B0600000101010101" pitchFamily="34" charset="-127"/>
              </a:rPr>
              <a:t>Uniprogramming</a:t>
            </a:r>
            <a:r>
              <a:rPr lang="en-US" altLang="ko-KR" sz="2800" dirty="0">
                <a:ea typeface="굴림" panose="020B0600000101010101" pitchFamily="34" charset="-127"/>
              </a:rPr>
              <a:t> (no Translation or Protection)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always runs at same place in physical memory since only one application at a time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can access any physical address</a:t>
            </a: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given illusion of dedicated machine by giving it reality of a dedicated machine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38400" y="2514600"/>
            <a:ext cx="3248025" cy="2728913"/>
            <a:chOff x="1728" y="2112"/>
            <a:chExt cx="2046" cy="1719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7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Application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324" y="2112"/>
                <a:ext cx="712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Operating</a:t>
                </a:r>
              </a:p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23" y="2733"/>
              <a:ext cx="78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Valid 32-bit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  <p:pic>
        <p:nvPicPr>
          <p:cNvPr id="27652" name="Picture 2" descr="ibm16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94" y="1828800"/>
            <a:ext cx="235982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605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Multiprogramming (primitive stage)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Multiprogramming without Translation or Protection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somehow prevent address overlap between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Loader/Linker: Adjust addresses while program loaded into memory (loads, stores, jumps)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Everything adjusted to memory location of program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Translation done by a linker-loader (relocation)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Common in early days (… till Windows 3.x, 95?)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this solution, no protection: bugs in any program can cause other programs to crash or even the OS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14600" y="1524000"/>
            <a:ext cx="3248025" cy="2728913"/>
            <a:chOff x="1680" y="2256"/>
            <a:chExt cx="2046" cy="1719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8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71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8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90133"/>
            <a:ext cx="2133600" cy="25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6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839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Multiprogramming (Version with Protection)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486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Can we protect programs from each other without translation?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Yes: use two special registers </a:t>
            </a:r>
            <a:r>
              <a:rPr lang="en-US" altLang="ko-KR" sz="2400" i="1" dirty="0" err="1">
                <a:ea typeface="굴림" panose="020B0600000101010101" pitchFamily="34" charset="-127"/>
              </a:rPr>
              <a:t>BaseAddr</a:t>
            </a:r>
            <a:r>
              <a:rPr lang="en-US" altLang="ko-KR" sz="2400" dirty="0">
                <a:ea typeface="굴림" panose="020B0600000101010101" pitchFamily="34" charset="-127"/>
              </a:rPr>
              <a:t> and </a:t>
            </a:r>
            <a:r>
              <a:rPr lang="en-US" altLang="ko-KR" sz="2400" i="1" dirty="0" err="1">
                <a:ea typeface="굴림" panose="020B0600000101010101" pitchFamily="34" charset="-127"/>
              </a:rPr>
              <a:t>LimitAddr</a:t>
            </a:r>
            <a:r>
              <a:rPr lang="en-US" altLang="ko-KR" sz="2400" dirty="0">
                <a:ea typeface="굴림" panose="020B0600000101010101" pitchFamily="34" charset="-127"/>
              </a:rPr>
              <a:t> to prevent user from straying outside designated area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user tries to access an illegal address, cause an error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During switch, kernel loads new base/limit from PCB (Process Control Block)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User not allowed to change base/limit registers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19200" y="1614488"/>
            <a:ext cx="7150100" cy="2728912"/>
            <a:chOff x="872" y="894"/>
            <a:chExt cx="4504" cy="1719"/>
          </a:xfrm>
        </p:grpSpPr>
        <p:sp>
          <p:nvSpPr>
            <p:cNvPr id="31748" name="Text Box 7"/>
            <p:cNvSpPr txBox="1">
              <a:spLocks noChangeArrowheads="1"/>
            </p:cNvSpPr>
            <p:nvPr/>
          </p:nvSpPr>
          <p:spPr bwMode="auto">
            <a:xfrm>
              <a:off x="2076" y="2382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31749" name="Text Box 8"/>
            <p:cNvSpPr txBox="1">
              <a:spLocks noChangeArrowheads="1"/>
            </p:cNvSpPr>
            <p:nvPr/>
          </p:nvSpPr>
          <p:spPr bwMode="auto">
            <a:xfrm>
              <a:off x="2076" y="903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31750" name="Rectangle 9"/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51" name="Text Box 10"/>
            <p:cNvSpPr txBox="1">
              <a:spLocks noChangeArrowheads="1"/>
            </p:cNvSpPr>
            <p:nvPr/>
          </p:nvSpPr>
          <p:spPr bwMode="auto">
            <a:xfrm>
              <a:off x="899" y="2238"/>
              <a:ext cx="8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31752" name="Text Box 11"/>
            <p:cNvSpPr txBox="1">
              <a:spLocks noChangeArrowheads="1"/>
            </p:cNvSpPr>
            <p:nvPr/>
          </p:nvSpPr>
          <p:spPr bwMode="auto">
            <a:xfrm>
              <a:off x="988" y="1038"/>
              <a:ext cx="71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31753" name="Text Box 12"/>
            <p:cNvSpPr txBox="1">
              <a:spLocks noChangeArrowheads="1"/>
            </p:cNvSpPr>
            <p:nvPr/>
          </p:nvSpPr>
          <p:spPr bwMode="auto">
            <a:xfrm>
              <a:off x="919" y="1758"/>
              <a:ext cx="8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31754" name="Text Box 13"/>
            <p:cNvSpPr txBox="1">
              <a:spLocks noChangeArrowheads="1"/>
            </p:cNvSpPr>
            <p:nvPr/>
          </p:nvSpPr>
          <p:spPr bwMode="auto">
            <a:xfrm>
              <a:off x="2072" y="1740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31755" name="Rectangle 14"/>
            <p:cNvSpPr>
              <a:spLocks noChangeArrowheads="1"/>
            </p:cNvSpPr>
            <p:nvPr/>
          </p:nvSpPr>
          <p:spPr bwMode="auto">
            <a:xfrm>
              <a:off x="3752" y="1668"/>
              <a:ext cx="162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BaseAddr=0x20000</a:t>
              </a:r>
            </a:p>
          </p:txBody>
        </p:sp>
        <p:sp>
          <p:nvSpPr>
            <p:cNvPr id="31756" name="Line 16"/>
            <p:cNvSpPr>
              <a:spLocks noChangeShapeType="1"/>
            </p:cNvSpPr>
            <p:nvPr/>
          </p:nvSpPr>
          <p:spPr bwMode="auto">
            <a:xfrm flipH="1">
              <a:off x="3080" y="180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57" name="Rectangle 15"/>
            <p:cNvSpPr>
              <a:spLocks noChangeArrowheads="1"/>
            </p:cNvSpPr>
            <p:nvPr/>
          </p:nvSpPr>
          <p:spPr bwMode="auto">
            <a:xfrm>
              <a:off x="3752" y="1326"/>
              <a:ext cx="162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LimitAddr=0x10000</a:t>
              </a:r>
            </a:p>
          </p:txBody>
        </p:sp>
        <p:sp>
          <p:nvSpPr>
            <p:cNvPr id="31758" name="Line 17"/>
            <p:cNvSpPr>
              <a:spLocks noChangeShapeType="1"/>
            </p:cNvSpPr>
            <p:nvPr/>
          </p:nvSpPr>
          <p:spPr bwMode="auto">
            <a:xfrm flipH="1">
              <a:off x="3080" y="147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211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General Address translation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8839200" cy="4495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Recall: Address Space: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 the addresses and state a process can touch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process and kernel has different address space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Consequently, two views of memory: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View from the CPU (what program sees, virtual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View from memory (physical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Translation box (MMU) converts between the two views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Translation makes it much easier to implement protection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task A cannot even gain access to task B’s data, no way for A to adversely affect B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With translation, every program can be linked/loaded into same region of virtual address space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1603375" y="609600"/>
            <a:ext cx="5788025" cy="1586238"/>
            <a:chOff x="698" y="409"/>
            <a:chExt cx="4263" cy="1155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84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842" cy="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</p:grpSp>
        <p:sp>
          <p:nvSpPr>
            <p:cNvPr id="25606" name="Freeform 14"/>
            <p:cNvSpPr>
              <a:spLocks/>
            </p:cNvSpPr>
            <p:nvPr/>
          </p:nvSpPr>
          <p:spPr bwMode="auto">
            <a:xfrm>
              <a:off x="1313" y="1019"/>
              <a:ext cx="2959" cy="325"/>
            </a:xfrm>
            <a:custGeom>
              <a:avLst/>
              <a:gdLst>
                <a:gd name="T0" fmla="*/ 0 w 2736"/>
                <a:gd name="T1" fmla="*/ 2 h 392"/>
                <a:gd name="T2" fmla="*/ 3809 w 2736"/>
                <a:gd name="T3" fmla="*/ 2 h 392"/>
                <a:gd name="T4" fmla="*/ 15248 w 2736"/>
                <a:gd name="T5" fmla="*/ 2 h 392"/>
                <a:gd name="T6" fmla="*/ 21733 w 2736"/>
                <a:gd name="T7" fmla="*/ 0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6"/>
                <a:gd name="T13" fmla="*/ 0 h 392"/>
                <a:gd name="T14" fmla="*/ 2736 w 2736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6" h="392">
                  <a:moveTo>
                    <a:pt x="0" y="48"/>
                  </a:moveTo>
                  <a:cubicBezTo>
                    <a:pt x="80" y="168"/>
                    <a:pt x="160" y="288"/>
                    <a:pt x="480" y="336"/>
                  </a:cubicBezTo>
                  <a:cubicBezTo>
                    <a:pt x="800" y="384"/>
                    <a:pt x="1544" y="392"/>
                    <a:pt x="1920" y="336"/>
                  </a:cubicBezTo>
                  <a:cubicBezTo>
                    <a:pt x="2296" y="280"/>
                    <a:pt x="2516" y="140"/>
                    <a:pt x="273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511" y="1297"/>
              <a:ext cx="199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 dirty="0" err="1">
                  <a:latin typeface="Gill Sans" charset="0"/>
                  <a:ea typeface="Gill Sans" charset="0"/>
                  <a:cs typeface="Gill Sans" charset="0"/>
                </a:rPr>
                <a:t>Untranslated</a:t>
              </a:r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 read or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641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762000"/>
            <a:ext cx="2081213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Simple Example: Base and Bounds (CRAY-1)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0"/>
            <a:ext cx="8686800" cy="3581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/>
              <a:t>Could use base/bounds for </a:t>
            </a:r>
            <a:r>
              <a:rPr lang="en-US" altLang="ko-KR" sz="2800" dirty="0">
                <a:solidFill>
                  <a:schemeClr val="hlink"/>
                </a:solidFill>
              </a:rPr>
              <a:t>dynamic address translation</a:t>
            </a:r>
            <a:r>
              <a:rPr lang="en-US" altLang="ko-KR" sz="2800" dirty="0"/>
              <a:t> – translation happens at execution: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/>
              <a:t>Alter address of every load/store by adding “base”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/>
              <a:t>Generate error if address bigger than limit</a:t>
            </a:r>
          </a:p>
          <a:p>
            <a:pPr>
              <a:spcBef>
                <a:spcPct val="25000"/>
              </a:spcBef>
            </a:pPr>
            <a:r>
              <a:rPr lang="en-US" altLang="ko-KR" sz="2800" dirty="0"/>
              <a:t>This gives program the illusion that it is running on its own dedicated machine, with memory starting at 0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/>
              <a:t>Program gets continuous region of memory</a:t>
            </a:r>
          </a:p>
          <a:p>
            <a:pPr lvl="1">
              <a:spcBef>
                <a:spcPct val="25000"/>
              </a:spcBef>
            </a:pPr>
            <a:r>
              <a:rPr lang="en-US" altLang="ko-KR" sz="2400" dirty="0"/>
              <a:t>Addresses within program do not have to be relocated when program placed in different region of DRAM</a:t>
            </a:r>
          </a:p>
        </p:txBody>
      </p:sp>
      <p:grpSp>
        <p:nvGrpSpPr>
          <p:cNvPr id="33795" name="Group 34"/>
          <p:cNvGrpSpPr>
            <a:grpSpLocks/>
          </p:cNvGrpSpPr>
          <p:nvPr/>
        </p:nvGrpSpPr>
        <p:grpSpPr bwMode="auto">
          <a:xfrm>
            <a:off x="228600" y="608013"/>
            <a:ext cx="6705600" cy="2516188"/>
            <a:chOff x="720" y="409"/>
            <a:chExt cx="4224" cy="1585"/>
          </a:xfrm>
        </p:grpSpPr>
        <p:sp>
          <p:nvSpPr>
            <p:cNvPr id="33797" name="Rectangle 7"/>
            <p:cNvSpPr>
              <a:spLocks noChangeArrowheads="1"/>
            </p:cNvSpPr>
            <p:nvPr/>
          </p:nvSpPr>
          <p:spPr bwMode="auto">
            <a:xfrm>
              <a:off x="4268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DRAM</a:t>
              </a:r>
            </a:p>
          </p:txBody>
        </p:sp>
        <p:sp>
          <p:nvSpPr>
            <p:cNvPr id="33798" name="Line 12"/>
            <p:cNvSpPr>
              <a:spLocks noChangeShapeType="1"/>
            </p:cNvSpPr>
            <p:nvPr/>
          </p:nvSpPr>
          <p:spPr bwMode="auto">
            <a:xfrm>
              <a:off x="1396" y="1104"/>
              <a:ext cx="160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799" name="Oval 9"/>
            <p:cNvSpPr>
              <a:spLocks noChangeArrowheads="1"/>
            </p:cNvSpPr>
            <p:nvPr/>
          </p:nvSpPr>
          <p:spPr bwMode="auto">
            <a:xfrm>
              <a:off x="2296" y="1310"/>
              <a:ext cx="385" cy="408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solidFill>
                  <a:srgbClr val="00FF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0" name="Text Box 10"/>
            <p:cNvSpPr txBox="1">
              <a:spLocks noChangeArrowheads="1"/>
            </p:cNvSpPr>
            <p:nvPr/>
          </p:nvSpPr>
          <p:spPr bwMode="auto">
            <a:xfrm>
              <a:off x="2276" y="1274"/>
              <a:ext cx="38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4000" b="0">
                  <a:latin typeface="Gill Sans" charset="0"/>
                  <a:ea typeface="Gill Sans" charset="0"/>
                  <a:cs typeface="Gill Sans" charset="0"/>
                </a:rPr>
                <a:t>&lt;</a:t>
              </a:r>
              <a:r>
                <a:rPr lang="en-US" altLang="ko-KR" sz="2800" b="0">
                  <a:latin typeface="Gill Sans" charset="0"/>
                  <a:ea typeface="Gill Sans" charset="0"/>
                  <a:cs typeface="Gill Sans" charset="0"/>
                </a:rPr>
                <a:t>?</a:t>
              </a:r>
              <a:endParaRPr lang="en-US" altLang="ko-KR" sz="4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3801" name="Group 13"/>
            <p:cNvGrpSpPr>
              <a:grpSpLocks/>
            </p:cNvGrpSpPr>
            <p:nvPr/>
          </p:nvGrpSpPr>
          <p:grpSpPr bwMode="auto">
            <a:xfrm>
              <a:off x="3001" y="842"/>
              <a:ext cx="386" cy="458"/>
              <a:chOff x="2304" y="992"/>
              <a:chExt cx="528" cy="592"/>
            </a:xfrm>
          </p:grpSpPr>
          <p:sp>
            <p:nvSpPr>
              <p:cNvPr id="33813" name="Oval 14"/>
              <p:cNvSpPr>
                <a:spLocks noChangeArrowheads="1"/>
              </p:cNvSpPr>
              <p:nvPr/>
            </p:nvSpPr>
            <p:spPr bwMode="auto">
              <a:xfrm>
                <a:off x="2304" y="1056"/>
                <a:ext cx="528" cy="528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en-US" sz="1800" b="0">
                  <a:solidFill>
                    <a:srgbClr val="00FFFF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3814" name="Text Box 15"/>
              <p:cNvSpPr txBox="1">
                <a:spLocks noChangeArrowheads="1"/>
              </p:cNvSpPr>
              <p:nvPr/>
            </p:nvSpPr>
            <p:spPr bwMode="auto">
              <a:xfrm>
                <a:off x="2380" y="992"/>
                <a:ext cx="416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4000" b="0">
                    <a:latin typeface="Gill Sans" charset="0"/>
                    <a:ea typeface="Gill Sans" charset="0"/>
                    <a:cs typeface="Gill Sans" charset="0"/>
                  </a:rPr>
                  <a:t>+</a:t>
                </a:r>
              </a:p>
            </p:txBody>
          </p:sp>
        </p:grpSp>
        <p:sp>
          <p:nvSpPr>
            <p:cNvPr id="33802" name="Line 19"/>
            <p:cNvSpPr>
              <a:spLocks noChangeShapeType="1"/>
            </p:cNvSpPr>
            <p:nvPr/>
          </p:nvSpPr>
          <p:spPr bwMode="auto">
            <a:xfrm>
              <a:off x="3212" y="669"/>
              <a:ext cx="0" cy="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2938" y="409"/>
              <a:ext cx="47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  <p:sp>
          <p:nvSpPr>
            <p:cNvPr id="33804" name="Text Box 21"/>
            <p:cNvSpPr txBox="1">
              <a:spLocks noChangeArrowheads="1"/>
            </p:cNvSpPr>
            <p:nvPr/>
          </p:nvSpPr>
          <p:spPr bwMode="auto">
            <a:xfrm>
              <a:off x="1239" y="1274"/>
              <a:ext cx="634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(Limit)</a:t>
              </a:r>
            </a:p>
          </p:txBody>
        </p:sp>
        <p:sp>
          <p:nvSpPr>
            <p:cNvPr id="33805" name="Line 22"/>
            <p:cNvSpPr>
              <a:spLocks noChangeShapeType="1"/>
            </p:cNvSpPr>
            <p:nvPr/>
          </p:nvSpPr>
          <p:spPr bwMode="auto">
            <a:xfrm>
              <a:off x="1945" y="1520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6" name="Line 23"/>
            <p:cNvSpPr>
              <a:spLocks noChangeShapeType="1"/>
            </p:cNvSpPr>
            <p:nvPr/>
          </p:nvSpPr>
          <p:spPr bwMode="auto">
            <a:xfrm>
              <a:off x="2494" y="1099"/>
              <a:ext cx="0" cy="21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7" name="Line 24"/>
            <p:cNvSpPr>
              <a:spLocks noChangeShapeType="1"/>
            </p:cNvSpPr>
            <p:nvPr/>
          </p:nvSpPr>
          <p:spPr bwMode="auto">
            <a:xfrm>
              <a:off x="3381" y="1099"/>
              <a:ext cx="88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808" name="Rectangle 25"/>
            <p:cNvSpPr>
              <a:spLocks noChangeArrowheads="1"/>
            </p:cNvSpPr>
            <p:nvPr/>
          </p:nvSpPr>
          <p:spPr bwMode="auto">
            <a:xfrm>
              <a:off x="720" y="923"/>
              <a:ext cx="676" cy="338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CPU</a:t>
              </a:r>
            </a:p>
          </p:txBody>
        </p:sp>
        <p:sp>
          <p:nvSpPr>
            <p:cNvPr id="33809" name="Text Box 26"/>
            <p:cNvSpPr txBox="1">
              <a:spLocks noChangeArrowheads="1"/>
            </p:cNvSpPr>
            <p:nvPr/>
          </p:nvSpPr>
          <p:spPr bwMode="auto">
            <a:xfrm>
              <a:off x="1387" y="554"/>
              <a:ext cx="75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  <p:sp>
          <p:nvSpPr>
            <p:cNvPr id="33810" name="Text Box 27"/>
            <p:cNvSpPr txBox="1">
              <a:spLocks noChangeArrowheads="1"/>
            </p:cNvSpPr>
            <p:nvPr/>
          </p:nvSpPr>
          <p:spPr bwMode="auto">
            <a:xfrm>
              <a:off x="3414" y="1176"/>
              <a:ext cx="756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  <p:sp>
          <p:nvSpPr>
            <p:cNvPr id="33811" name="Text Box 31"/>
            <p:cNvSpPr txBox="1">
              <a:spLocks noChangeArrowheads="1"/>
            </p:cNvSpPr>
            <p:nvPr/>
          </p:nvSpPr>
          <p:spPr bwMode="auto">
            <a:xfrm>
              <a:off x="2904" y="1705"/>
              <a:ext cx="93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No: Error!</a:t>
              </a:r>
            </a:p>
          </p:txBody>
        </p:sp>
        <p:sp>
          <p:nvSpPr>
            <p:cNvPr id="33812" name="Freeform 32"/>
            <p:cNvSpPr>
              <a:spLocks/>
            </p:cNvSpPr>
            <p:nvPr/>
          </p:nvSpPr>
          <p:spPr bwMode="auto">
            <a:xfrm>
              <a:off x="2491" y="1730"/>
              <a:ext cx="409" cy="136"/>
            </a:xfrm>
            <a:custGeom>
              <a:avLst/>
              <a:gdLst>
                <a:gd name="T0" fmla="*/ 0 w 432"/>
                <a:gd name="T1" fmla="*/ 0 h 144"/>
                <a:gd name="T2" fmla="*/ 0 w 432"/>
                <a:gd name="T3" fmla="*/ 26 h 144"/>
                <a:gd name="T4" fmla="*/ 83 w 432"/>
                <a:gd name="T5" fmla="*/ 26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0" y="0"/>
                  </a:moveTo>
                  <a:lnTo>
                    <a:pt x="0" y="144"/>
                  </a:lnTo>
                  <a:lnTo>
                    <a:pt x="432" y="144"/>
                  </a:ln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8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6E95-9198-B248-9354-37B0A22D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FE4ED-4F3E-8147-B316-6DD598327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30783"/>
            <a:ext cx="7924800" cy="3879417"/>
          </a:xfrm>
        </p:spPr>
      </p:pic>
    </p:spTree>
    <p:extLst>
      <p:ext uri="{BB962C8B-B14F-4D97-AF65-F5344CB8AC3E}">
        <p14:creationId xmlns:p14="http://schemas.microsoft.com/office/powerpoint/2010/main" val="327016175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Issues with Simple B&amp;B Method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8839200" cy="33528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ea typeface="굴림" panose="020B0600000101010101" pitchFamily="34" charset="-127"/>
              </a:rPr>
              <a:t>Fragmentation problem over time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Not every process is same size </a:t>
            </a:r>
            <a:r>
              <a:rPr lang="en-US" altLang="ko-KR" sz="2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ko-KR" sz="2400" dirty="0">
                <a:ea typeface="굴림" panose="020B0600000101010101" pitchFamily="34" charset="-127"/>
                <a:sym typeface="Wingdings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</a:rPr>
              <a:t>memory becomes fragmented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Missing support for sparse address space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Would like to have multiple chunks/program (Code, Data, Stack)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Hard to do inter-process sharing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Want to share code segments when possible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Want to share memory between processes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Helped by providing multiple segments per process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295400" y="762000"/>
            <a:ext cx="1143000" cy="21336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solidFill>
                <a:srgbClr val="FF66CC"/>
              </a:solidFill>
              <a:ea typeface="굴림" panose="020B0600000101010101" pitchFamily="34" charset="-127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1295400" y="11255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295400" y="1536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1295400" y="24685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346200" y="762000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6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295400" y="12065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5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1295400" y="18891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2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1295400" y="24860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OS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14600" y="762000"/>
            <a:ext cx="1752600" cy="2133600"/>
            <a:chOff x="2514600" y="914400"/>
            <a:chExt cx="1752600" cy="2133600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1242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1242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1242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1242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73413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1242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162300" y="26670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124200" y="1676400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43400" y="762000"/>
            <a:ext cx="1752600" cy="2133600"/>
            <a:chOff x="4343400" y="914400"/>
            <a:chExt cx="1752600" cy="2133600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9530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9530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9530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9530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5003800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9530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953000" y="263842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953000" y="2057400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434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72200" y="762000"/>
            <a:ext cx="1752600" cy="2133600"/>
            <a:chOff x="6172200" y="914400"/>
            <a:chExt cx="1752600" cy="2133600"/>
          </a:xfrm>
        </p:grpSpPr>
        <p:grpSp>
          <p:nvGrpSpPr>
            <p:cNvPr id="35858" name="Group 1"/>
            <p:cNvGrpSpPr>
              <a:grpSpLocks/>
            </p:cNvGrpSpPr>
            <p:nvPr/>
          </p:nvGrpSpPr>
          <p:grpSpPr bwMode="auto">
            <a:xfrm>
              <a:off x="6172200" y="914400"/>
              <a:ext cx="1752600" cy="2133600"/>
              <a:chOff x="6172200" y="914400"/>
              <a:chExt cx="1752600" cy="2133600"/>
            </a:xfrm>
          </p:grpSpPr>
          <p:sp>
            <p:nvSpPr>
              <p:cNvPr id="35860" name="Rectangle 26"/>
              <p:cNvSpPr>
                <a:spLocks noChangeArrowheads="1"/>
              </p:cNvSpPr>
              <p:nvPr/>
            </p:nvSpPr>
            <p:spPr bwMode="auto">
              <a:xfrm>
                <a:off x="6781800" y="914400"/>
                <a:ext cx="1143000" cy="2133600"/>
              </a:xfrm>
              <a:prstGeom prst="rect">
                <a:avLst/>
              </a:prstGeom>
              <a:solidFill>
                <a:srgbClr val="C0D2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1" name="Line 27"/>
              <p:cNvSpPr>
                <a:spLocks noChangeShapeType="1"/>
              </p:cNvSpPr>
              <p:nvPr/>
            </p:nvSpPr>
            <p:spPr bwMode="auto">
              <a:xfrm>
                <a:off x="6781800" y="1277938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28"/>
              <p:cNvSpPr>
                <a:spLocks noChangeShapeType="1"/>
              </p:cNvSpPr>
              <p:nvPr/>
            </p:nvSpPr>
            <p:spPr bwMode="auto">
              <a:xfrm>
                <a:off x="6781800" y="16891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Line 29"/>
              <p:cNvSpPr>
                <a:spLocks noChangeShapeType="1"/>
              </p:cNvSpPr>
              <p:nvPr/>
            </p:nvSpPr>
            <p:spPr bwMode="auto">
              <a:xfrm>
                <a:off x="6781800" y="2620963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Text Box 30"/>
              <p:cNvSpPr txBox="1">
                <a:spLocks noChangeArrowheads="1"/>
              </p:cNvSpPr>
              <p:nvPr/>
            </p:nvSpPr>
            <p:spPr bwMode="auto">
              <a:xfrm>
                <a:off x="6832600" y="914400"/>
                <a:ext cx="9525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6</a:t>
                </a:r>
              </a:p>
            </p:txBody>
          </p:sp>
          <p:sp>
            <p:nvSpPr>
              <p:cNvPr id="35865" name="Text Box 32"/>
              <p:cNvSpPr txBox="1">
                <a:spLocks noChangeArrowheads="1"/>
              </p:cNvSpPr>
              <p:nvPr/>
            </p:nvSpPr>
            <p:spPr bwMode="auto">
              <a:xfrm>
                <a:off x="6781800" y="1676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9</a:t>
                </a:r>
              </a:p>
            </p:txBody>
          </p:sp>
          <p:sp>
            <p:nvSpPr>
              <p:cNvPr id="35866" name="Text Box 33"/>
              <p:cNvSpPr txBox="1">
                <a:spLocks noChangeArrowheads="1"/>
              </p:cNvSpPr>
              <p:nvPr/>
            </p:nvSpPr>
            <p:spPr bwMode="auto">
              <a:xfrm>
                <a:off x="6781800" y="2638425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OS</a:t>
                </a:r>
              </a:p>
            </p:txBody>
          </p:sp>
          <p:sp>
            <p:nvSpPr>
              <p:cNvPr id="35867" name="Rectangle 37"/>
              <p:cNvSpPr>
                <a:spLocks noChangeArrowheads="1"/>
              </p:cNvSpPr>
              <p:nvPr/>
            </p:nvSpPr>
            <p:spPr bwMode="auto">
              <a:xfrm>
                <a:off x="6781800" y="2362200"/>
                <a:ext cx="1143000" cy="304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8" name="Line 38"/>
              <p:cNvSpPr>
                <a:spLocks noChangeShapeType="1"/>
              </p:cNvSpPr>
              <p:nvPr/>
            </p:nvSpPr>
            <p:spPr bwMode="auto">
              <a:xfrm>
                <a:off x="6781800" y="20129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Text Box 39"/>
              <p:cNvSpPr txBox="1">
                <a:spLocks noChangeArrowheads="1"/>
              </p:cNvSpPr>
              <p:nvPr/>
            </p:nvSpPr>
            <p:spPr bwMode="auto">
              <a:xfrm>
                <a:off x="6781800" y="2057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10</a:t>
                </a:r>
              </a:p>
            </p:txBody>
          </p:sp>
          <p:sp>
            <p:nvSpPr>
              <p:cNvPr id="35870" name="AutoShape 42"/>
              <p:cNvSpPr>
                <a:spLocks noChangeArrowheads="1"/>
              </p:cNvSpPr>
              <p:nvPr/>
            </p:nvSpPr>
            <p:spPr bwMode="auto">
              <a:xfrm>
                <a:off x="6172200" y="2057400"/>
                <a:ext cx="533400" cy="22860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781800" y="1295400"/>
              <a:ext cx="1143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001000" y="1066800"/>
            <a:ext cx="1066800" cy="1447800"/>
            <a:chOff x="8001000" y="1219200"/>
            <a:chExt cx="1066800" cy="1447800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8001000" y="1676400"/>
              <a:ext cx="1066800" cy="538096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8001000" y="12192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8001000" y="22860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04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More Flexible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0"/>
            <a:ext cx="8686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Logical View: multiple separate segments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Typical: Code, Data, Stack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Others: memory sharing,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segment is given region of contiguous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Has a base and limit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reside anywhere in physical memory</a:t>
            </a: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762000" y="685800"/>
            <a:ext cx="2852738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114800" y="685800"/>
            <a:ext cx="4510088" cy="3870325"/>
            <a:chOff x="2592" y="480"/>
            <a:chExt cx="2841" cy="2438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688" y="558"/>
              <a:ext cx="1381" cy="189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92" y="864"/>
              <a:ext cx="472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800" y="1440"/>
              <a:ext cx="436" cy="4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520" y="1248"/>
              <a:ext cx="437" cy="1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376" y="1728"/>
              <a:ext cx="435" cy="254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898" name="Text Box 24"/>
            <p:cNvSpPr txBox="1">
              <a:spLocks noChangeArrowheads="1"/>
            </p:cNvSpPr>
            <p:nvPr/>
          </p:nvSpPr>
          <p:spPr bwMode="auto">
            <a:xfrm>
              <a:off x="2832" y="2462"/>
              <a:ext cx="11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user view of</a:t>
              </a:r>
            </a:p>
            <a:p>
              <a:pPr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memory space </a:t>
              </a: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4518" y="576"/>
              <a:ext cx="545" cy="509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4518" y="8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4518" y="1085"/>
              <a:ext cx="545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518" y="134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4675" y="595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4691" y="82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4518" y="1594"/>
              <a:ext cx="545" cy="6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4518" y="2284"/>
              <a:ext cx="545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518" y="177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676" y="157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691" y="1925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910" name="Text Box 25"/>
            <p:cNvSpPr txBox="1">
              <a:spLocks noChangeArrowheads="1"/>
            </p:cNvSpPr>
            <p:nvPr/>
          </p:nvSpPr>
          <p:spPr bwMode="auto">
            <a:xfrm>
              <a:off x="4272" y="2462"/>
              <a:ext cx="1161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physical </a:t>
              </a:r>
            </a:p>
            <a:p>
              <a:pPr eaLnBrk="1" hangingPunct="1">
                <a:spcBef>
                  <a:spcPct val="5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memory space</a:t>
              </a:r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20" y="576"/>
              <a:ext cx="539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4521" y="1584"/>
              <a:ext cx="543" cy="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2592" y="480"/>
              <a:ext cx="2736" cy="2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893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153400" cy="533400"/>
          </a:xfrm>
        </p:spPr>
        <p:txBody>
          <a:bodyPr/>
          <a:lstStyle/>
          <a:p>
            <a:r>
              <a:rPr lang="en-US" altLang="ko-KR" dirty="0"/>
              <a:t>Implementation of Multi-Segment Model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52800"/>
            <a:ext cx="8458200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map resides in processor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number mapped into base/limit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Base added to offset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Error check catches offset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As many chunks of physical memory as entries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addressed by portion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However, could be included in instruction instead: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x86 Example: </a:t>
            </a:r>
            <a:r>
              <a:rPr lang="en-US" altLang="ko-KR" dirty="0" err="1"/>
              <a:t>mov</a:t>
            </a:r>
            <a:r>
              <a:rPr lang="en-US" altLang="ko-KR" dirty="0"/>
              <a:t> [</a:t>
            </a:r>
            <a:r>
              <a:rPr lang="en-US" altLang="ko-KR" dirty="0" err="1">
                <a:solidFill>
                  <a:schemeClr val="hlink"/>
                </a:solidFill>
              </a:rPr>
              <a:t>es</a:t>
            </a:r>
            <a:r>
              <a:rPr lang="en-US" altLang="ko-KR" dirty="0" err="1"/>
              <a:t>:bx</a:t>
            </a:r>
            <a:r>
              <a:rPr lang="en-US" altLang="ko-KR" dirty="0"/>
              <a:t>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What is “V/N” (valid / not valid)?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Can mark segments as invalid; requires check as well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3733800" y="1203325"/>
            <a:ext cx="1895475" cy="2073275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533400" y="746125"/>
            <a:ext cx="3106738" cy="704850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65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3733800" y="1724025"/>
            <a:ext cx="1895475" cy="258763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3614738" y="1035050"/>
            <a:ext cx="4800600" cy="1576388"/>
            <a:chOff x="2277" y="566"/>
            <a:chExt cx="3024" cy="993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529" y="1115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5218113" y="746125"/>
            <a:ext cx="2759075" cy="1041400"/>
            <a:chOff x="3287" y="384"/>
            <a:chExt cx="1738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55" y="462"/>
              <a:ext cx="4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2243138" y="1187450"/>
            <a:ext cx="1530350" cy="635000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4648200" y="685800"/>
            <a:ext cx="7617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5638800" y="1905000"/>
            <a:ext cx="3276600" cy="2338388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02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6922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Intel x86 Special Registers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1314" b="8861"/>
          <a:stretch>
            <a:fillRect/>
          </a:stretch>
        </p:blipFill>
        <p:spPr bwMode="auto">
          <a:xfrm>
            <a:off x="4267200" y="1066800"/>
            <a:ext cx="464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35280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3273313" cy="119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Typical Segment Register</a:t>
            </a:r>
          </a:p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Current Priority is RPL</a:t>
            </a:r>
          </a:p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Of Code Segment (CS)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860925" y="685800"/>
            <a:ext cx="3106600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80386 Special Registers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5636" r="51389" b="8795"/>
          <a:stretch>
            <a:fillRect/>
          </a:stretch>
        </p:blipFill>
        <p:spPr bwMode="auto">
          <a:xfrm>
            <a:off x="990600" y="685800"/>
            <a:ext cx="2438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2761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491744"/>
              </p:ext>
            </p:extLst>
          </p:nvPr>
        </p:nvGraphicFramePr>
        <p:xfrm>
          <a:off x="4495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1" y="2590800"/>
            <a:ext cx="2290763" cy="3905251"/>
            <a:chOff x="2640" y="672"/>
            <a:chExt cx="1443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5" y="2514600"/>
            <a:ext cx="2214563" cy="3981451"/>
            <a:chOff x="4176" y="624"/>
            <a:chExt cx="1395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64652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722682"/>
              </p:ext>
            </p:extLst>
          </p:nvPr>
        </p:nvGraphicFramePr>
        <p:xfrm>
          <a:off x="4495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1" y="2590800"/>
            <a:ext cx="2290763" cy="3905251"/>
            <a:chOff x="2640" y="672"/>
            <a:chExt cx="1443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5" y="2514600"/>
            <a:ext cx="2214563" cy="3981451"/>
            <a:chOff x="4176" y="624"/>
            <a:chExt cx="1395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293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286000" y="24050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sp>
        <p:nvSpPr>
          <p:cNvPr id="49" name="Rectangle 66"/>
          <p:cNvSpPr>
            <a:spLocks noChangeArrowheads="1"/>
          </p:cNvSpPr>
          <p:nvPr/>
        </p:nvSpPr>
        <p:spPr bwMode="auto">
          <a:xfrm>
            <a:off x="5429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095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545891"/>
              </p:ext>
            </p:extLst>
          </p:nvPr>
        </p:nvGraphicFramePr>
        <p:xfrm>
          <a:off x="4495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1" y="2590800"/>
            <a:ext cx="2290763" cy="3905251"/>
            <a:chOff x="2640" y="672"/>
            <a:chExt cx="1443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5" y="2514600"/>
            <a:ext cx="2214563" cy="3981451"/>
            <a:chOff x="4176" y="624"/>
            <a:chExt cx="1395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6716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7245350" y="4342939"/>
            <a:ext cx="1404211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Space for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6716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6716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7272338" y="5238289"/>
            <a:ext cx="1411906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Shared with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7335838" y="3124200"/>
            <a:ext cx="1192295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Might 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293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286000" y="24050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2286000" y="3565525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2314575" y="32432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5429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5429253" y="3581400"/>
            <a:ext cx="1219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1489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814519"/>
              </p:ext>
            </p:extLst>
          </p:nvPr>
        </p:nvGraphicFramePr>
        <p:xfrm>
          <a:off x="4495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533400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52401" y="2590800"/>
            <a:ext cx="2290763" cy="3905251"/>
            <a:chOff x="2640" y="672"/>
            <a:chExt cx="1443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762000" y="1752600"/>
            <a:ext cx="259389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4506915" y="2514600"/>
            <a:ext cx="2214563" cy="3981451"/>
            <a:chOff x="4176" y="624"/>
            <a:chExt cx="1395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29" name="Rectangle 66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0" name="Rectangle 67"/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1" name="Rectangle 68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5" name="Rectangle 78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  <p:sp>
            <p:nvSpPr>
              <p:cNvPr id="4203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5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0xF000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0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6716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7245350" y="4342939"/>
            <a:ext cx="1404211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Space for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6716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6716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7272338" y="5238289"/>
            <a:ext cx="1411906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Shared with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7335838" y="3124200"/>
            <a:ext cx="1192295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Might 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2293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2286000" y="24050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2286000" y="3565525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2314575" y="324326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</p:spTree>
    <p:extLst>
      <p:ext uri="{BB962C8B-B14F-4D97-AF65-F5344CB8AC3E}">
        <p14:creationId xmlns:p14="http://schemas.microsoft.com/office/powerpoint/2010/main" val="284909268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 address)</a:t>
            </a:r>
          </a:p>
        </p:txBody>
      </p:sp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3058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0x240 (0000 0010 0100 0000). Virtual segment #? 0;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4020588"/>
              </p:ext>
            </p:extLst>
          </p:nvPr>
        </p:nvGraphicFramePr>
        <p:xfrm>
          <a:off x="5486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81000" y="5334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91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6" grpId="0" build="p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 address)</a:t>
            </a:r>
          </a:p>
        </p:txBody>
      </p:sp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3058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0x240. Virtual segment #? 0;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</a:rPr>
              <a:t>Fetch 0x244. Translated to Physical=0x4244.  Get “</a:t>
            </a:r>
            <a:r>
              <a:rPr lang="en-US" altLang="ko-KR" sz="1900" dirty="0" err="1">
                <a:ea typeface="굴림" panose="020B0600000101010101" pitchFamily="34" charset="-127"/>
              </a:rPr>
              <a:t>jal</a:t>
            </a:r>
            <a:r>
              <a:rPr lang="en-US" altLang="ko-KR" sz="1900" dirty="0">
                <a:ea typeface="굴림" panose="020B0600000101010101" pitchFamily="34" charset="-127"/>
              </a:rPr>
              <a:t> </a:t>
            </a:r>
            <a:r>
              <a:rPr lang="en-US" altLang="ko-KR" sz="1900" dirty="0" err="1">
                <a:ea typeface="굴림" panose="020B0600000101010101" pitchFamily="34" charset="-127"/>
              </a:rPr>
              <a:t>strlen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58500631"/>
              </p:ext>
            </p:extLst>
          </p:nvPr>
        </p:nvGraphicFramePr>
        <p:xfrm>
          <a:off x="5486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81000" y="8382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565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00"/>
                </a:solidFill>
              </a:rPr>
              <a:t>Deadline for midterm regrade requests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this Friday, 3/9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Project 1 final reports: tonight!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Project 2, Homework 3: out now</a:t>
            </a:r>
          </a:p>
        </p:txBody>
      </p:sp>
    </p:spTree>
    <p:extLst>
      <p:ext uri="{BB962C8B-B14F-4D97-AF65-F5344CB8AC3E}">
        <p14:creationId xmlns:p14="http://schemas.microsoft.com/office/powerpoint/2010/main" val="25969795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 address)</a:t>
            </a:r>
          </a:p>
        </p:txBody>
      </p:sp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3058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0x240. Virtual segment #? 0;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</a:rPr>
              <a:t>Fetch 0x244. Translated to Physical=0x4244.  Get “</a:t>
            </a:r>
            <a:r>
              <a:rPr lang="en-US" altLang="ko-KR" sz="1900" dirty="0" err="1">
                <a:ea typeface="굴림" panose="020B0600000101010101" pitchFamily="34" charset="-127"/>
              </a:rPr>
              <a:t>jal</a:t>
            </a:r>
            <a:r>
              <a:rPr lang="en-US" altLang="ko-KR" sz="1900" dirty="0">
                <a:ea typeface="굴림" panose="020B0600000101010101" pitchFamily="34" charset="-127"/>
              </a:rPr>
              <a:t> </a:t>
            </a:r>
            <a:r>
              <a:rPr lang="en-US" altLang="ko-KR" sz="1900" dirty="0" err="1">
                <a:ea typeface="굴림" panose="020B0600000101010101" pitchFamily="34" charset="-127"/>
              </a:rPr>
              <a:t>strlen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Fetch 0x360. Translated to Physical=0x4360. Get “li $v0, 0”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7278741"/>
              </p:ext>
            </p:extLst>
          </p:nvPr>
        </p:nvGraphicFramePr>
        <p:xfrm>
          <a:off x="5486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81000" y="13970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691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 address)</a:t>
            </a:r>
          </a:p>
        </p:txBody>
      </p:sp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3058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(PC=0x0240):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0x0240. Virtual segment #? 0;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</a:rPr>
              <a:t>Fetch 0x0244. Translated to Physical=0x4244.  Get “</a:t>
            </a:r>
            <a:r>
              <a:rPr lang="en-US" altLang="ko-KR" sz="1900" dirty="0" err="1">
                <a:ea typeface="굴림" panose="020B0600000101010101" pitchFamily="34" charset="-127"/>
              </a:rPr>
              <a:t>jal</a:t>
            </a:r>
            <a:r>
              <a:rPr lang="en-US" altLang="ko-KR" sz="1900" dirty="0">
                <a:ea typeface="굴림" panose="020B0600000101010101" pitchFamily="34" charset="-127"/>
              </a:rPr>
              <a:t> </a:t>
            </a:r>
            <a:r>
              <a:rPr lang="en-US" altLang="ko-KR" sz="1900" dirty="0" err="1">
                <a:ea typeface="굴림" panose="020B0600000101010101" pitchFamily="34" charset="-127"/>
              </a:rPr>
              <a:t>strlen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Fetch 0x0360. Translated to Physical=0x4360. Get “li $v0, 0”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Fetch 0x0364. Translated to Physical=0x4364. Get “</a:t>
            </a:r>
            <a:r>
              <a:rPr lang="en-US" altLang="ko-KR" sz="1900" dirty="0" err="1">
                <a:ea typeface="굴림" panose="020B0600000101010101" pitchFamily="34" charset="-127"/>
                <a:sym typeface="Symbol" panose="05050102010706020507" pitchFamily="18" charset="2"/>
              </a:rPr>
              <a:t>lb</a:t>
            </a: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 $t0, ($a0)”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Since $a0 is 0x4050, try to load byte from 0x4050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	Translate 0x4050 (0100 0000 0101 000). Virtual segment #? 1; Offset? 0x50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Physical address? Base=0x4800, Physical </a:t>
            </a:r>
            <a:r>
              <a:rPr lang="en-US" altLang="ko-KR" sz="1900" dirty="0" err="1">
                <a:ea typeface="굴림" panose="020B0600000101010101" pitchFamily="34" charset="-127"/>
                <a:sym typeface="Symbol" panose="05050102010706020507" pitchFamily="18" charset="2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 = 0x4850,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Load Byte from 0x4850$t0,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" y="533400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03209939"/>
              </p:ext>
            </p:extLst>
          </p:nvPr>
        </p:nvGraphicFramePr>
        <p:xfrm>
          <a:off x="5486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381000" y="16764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9754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191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Observations about Segmentation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4582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Virtual address space has holes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Segmentation efficient for sparse address spaces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 correct program should never address gaps (except as mentioned in moment)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it does, trap to kernel and dump core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When it is OK to address outside valid range?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is how the stack and heap are allowed to grow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instance, stack takes fault, system automatically increases size of stack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protection mode in segment table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example, code segment would be read-only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Data and stack would be read-write (stores allowed)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Shared segment could be read-only or read-write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must be saved/restored on context switch?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table stored in CPU, not in memory (small)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Might store all of processes memory onto disk when switched (called “swapping”)</a:t>
            </a:r>
          </a:p>
        </p:txBody>
      </p:sp>
    </p:spTree>
    <p:extLst>
      <p:ext uri="{BB962C8B-B14F-4D97-AF65-F5344CB8AC3E}">
        <p14:creationId xmlns:p14="http://schemas.microsoft.com/office/powerpoint/2010/main" val="2314033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Problems with Segmentation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10600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Must fit variable-sized chunks into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May move processes multiple times to fit everything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Limited options for swapping to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Fragmentation</a:t>
            </a:r>
            <a:r>
              <a:rPr lang="en-US" altLang="ko-KR" sz="2800" dirty="0">
                <a:ea typeface="굴림" panose="020B0600000101010101" pitchFamily="34" charset="-127"/>
              </a:rPr>
              <a:t>: wasted space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External</a:t>
            </a:r>
            <a:r>
              <a:rPr lang="en-US" altLang="ko-KR" sz="2400" dirty="0">
                <a:ea typeface="굴림" panose="020B0600000101010101" pitchFamily="34" charset="-127"/>
              </a:rPr>
              <a:t>: free gaps between allocated chunks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Internal</a:t>
            </a:r>
            <a:r>
              <a:rPr lang="en-US" altLang="ko-KR" sz="2400" dirty="0">
                <a:ea typeface="굴림" panose="020B0600000101010101" pitchFamily="34" charset="-127"/>
              </a:rPr>
              <a:t>: don’t need all memory within allocated chunks</a:t>
            </a:r>
          </a:p>
        </p:txBody>
      </p:sp>
    </p:spTree>
    <p:extLst>
      <p:ext uri="{BB962C8B-B14F-4D97-AF65-F5344CB8AC3E}">
        <p14:creationId xmlns:p14="http://schemas.microsoft.com/office/powerpoint/2010/main" val="3842464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4" name="Oval 3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altLang="ko-KR" dirty="0"/>
              <a:t>Recall: General Address Translation</a:t>
            </a:r>
            <a:endParaRPr lang="en-US" altLang="en-US" dirty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134387" y="2928938"/>
            <a:ext cx="1034813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1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1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712862" y="2963863"/>
            <a:ext cx="1034813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2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2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1050925" y="854075"/>
            <a:ext cx="1295400" cy="1828800"/>
            <a:chOff x="672" y="672"/>
            <a:chExt cx="816" cy="1152"/>
          </a:xfrm>
        </p:grpSpPr>
        <p:sp>
          <p:nvSpPr>
            <p:cNvPr id="23594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6537325" y="930275"/>
            <a:ext cx="1295400" cy="1828800"/>
            <a:chOff x="672" y="672"/>
            <a:chExt cx="816" cy="1152"/>
          </a:xfrm>
        </p:grpSpPr>
        <p:sp>
          <p:nvSpPr>
            <p:cNvPr id="23590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1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2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3870325" y="777875"/>
            <a:ext cx="1295400" cy="5334000"/>
            <a:chOff x="2448" y="624"/>
            <a:chExt cx="816" cy="3360"/>
          </a:xfrm>
        </p:grpSpPr>
        <p:sp>
          <p:nvSpPr>
            <p:cNvPr id="23579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eaLnBrk="0" hangingPunct="0">
                <a:defRPr/>
              </a:pPr>
              <a:r>
                <a:rPr lang="en-US" sz="1800" b="0">
                  <a:latin typeface="Gill Sans" charset="0"/>
                  <a:ea typeface="Gill Sans" charset="0"/>
                  <a:cs typeface="Gill Sans" charset="0"/>
                </a:rPr>
                <a:t>Stack 1</a:t>
              </a:r>
            </a:p>
          </p:txBody>
        </p:sp>
        <p:sp>
          <p:nvSpPr>
            <p:cNvPr id="23581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1</a:t>
              </a:r>
            </a:p>
          </p:txBody>
        </p:sp>
        <p:sp>
          <p:nvSpPr>
            <p:cNvPr id="23582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heap &amp; </a:t>
              </a:r>
            </a:p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Stacks</a:t>
              </a:r>
            </a:p>
          </p:txBody>
        </p:sp>
        <p:sp>
          <p:nvSpPr>
            <p:cNvPr id="23583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1</a:t>
              </a:r>
            </a:p>
          </p:txBody>
        </p:sp>
        <p:sp>
          <p:nvSpPr>
            <p:cNvPr id="23584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 2</a:t>
              </a:r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1</a:t>
              </a:r>
            </a:p>
          </p:txBody>
        </p:sp>
        <p:sp>
          <p:nvSpPr>
            <p:cNvPr id="23586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2</a:t>
              </a:r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2</a:t>
              </a:r>
            </a:p>
          </p:txBody>
        </p:sp>
        <p:sp>
          <p:nvSpPr>
            <p:cNvPr id="23588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code</a:t>
              </a:r>
            </a:p>
          </p:txBody>
        </p:sp>
        <p:sp>
          <p:nvSpPr>
            <p:cNvPr id="23589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data</a:t>
              </a:r>
            </a:p>
          </p:txBody>
        </p:sp>
      </p:grpSp>
      <p:sp>
        <p:nvSpPr>
          <p:cNvPr id="23561" name="Line 29"/>
          <p:cNvSpPr>
            <a:spLocks noChangeShapeType="1"/>
          </p:cNvSpPr>
          <p:nvPr/>
        </p:nvSpPr>
        <p:spPr bwMode="auto">
          <a:xfrm>
            <a:off x="2346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2" name="Line 30"/>
          <p:cNvSpPr>
            <a:spLocks noChangeShapeType="1"/>
          </p:cNvSpPr>
          <p:nvPr/>
        </p:nvSpPr>
        <p:spPr bwMode="auto">
          <a:xfrm>
            <a:off x="2346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3" name="Line 31"/>
          <p:cNvSpPr>
            <a:spLocks noChangeShapeType="1"/>
          </p:cNvSpPr>
          <p:nvPr/>
        </p:nvSpPr>
        <p:spPr bwMode="auto">
          <a:xfrm flipV="1">
            <a:off x="2346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4" name="Line 32"/>
          <p:cNvSpPr>
            <a:spLocks noChangeShapeType="1"/>
          </p:cNvSpPr>
          <p:nvPr/>
        </p:nvSpPr>
        <p:spPr bwMode="auto">
          <a:xfrm flipV="1">
            <a:off x="2346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5" name="Line 33"/>
          <p:cNvSpPr>
            <a:spLocks noChangeShapeType="1"/>
          </p:cNvSpPr>
          <p:nvPr/>
        </p:nvSpPr>
        <p:spPr bwMode="auto">
          <a:xfrm flipH="1">
            <a:off x="5165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6" name="Line 34"/>
          <p:cNvSpPr>
            <a:spLocks noChangeShapeType="1"/>
          </p:cNvSpPr>
          <p:nvPr/>
        </p:nvSpPr>
        <p:spPr bwMode="auto">
          <a:xfrm flipH="1" flipV="1">
            <a:off x="5165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7" name="Line 35"/>
          <p:cNvSpPr>
            <a:spLocks noChangeShapeType="1"/>
          </p:cNvSpPr>
          <p:nvPr/>
        </p:nvSpPr>
        <p:spPr bwMode="auto">
          <a:xfrm flipH="1">
            <a:off x="5165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8" name="Line 36"/>
          <p:cNvSpPr>
            <a:spLocks noChangeShapeType="1"/>
          </p:cNvSpPr>
          <p:nvPr/>
        </p:nvSpPr>
        <p:spPr bwMode="auto">
          <a:xfrm flipH="1">
            <a:off x="5165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9" name="Rectangle 37"/>
          <p:cNvSpPr>
            <a:spLocks noChangeArrowheads="1"/>
          </p:cNvSpPr>
          <p:nvPr/>
        </p:nvSpPr>
        <p:spPr bwMode="auto">
          <a:xfrm>
            <a:off x="2911475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0" name="Oval 38"/>
          <p:cNvSpPr>
            <a:spLocks noChangeArrowheads="1"/>
          </p:cNvSpPr>
          <p:nvPr/>
        </p:nvSpPr>
        <p:spPr bwMode="auto">
          <a:xfrm>
            <a:off x="2879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6003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2" name="Rectangle 40"/>
          <p:cNvSpPr>
            <a:spLocks noChangeArrowheads="1"/>
          </p:cNvSpPr>
          <p:nvPr/>
        </p:nvSpPr>
        <p:spPr bwMode="auto">
          <a:xfrm rot="-689794">
            <a:off x="6156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3" name="Oval 41"/>
          <p:cNvSpPr>
            <a:spLocks noChangeArrowheads="1"/>
          </p:cNvSpPr>
          <p:nvPr/>
        </p:nvSpPr>
        <p:spPr bwMode="auto">
          <a:xfrm>
            <a:off x="5775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4" name="Text Box 42"/>
          <p:cNvSpPr txBox="1">
            <a:spLocks noChangeArrowheads="1"/>
          </p:cNvSpPr>
          <p:nvPr/>
        </p:nvSpPr>
        <p:spPr bwMode="auto">
          <a:xfrm>
            <a:off x="288925" y="4968875"/>
            <a:ext cx="239723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B52FC"/>
                </a:solidFill>
                <a:latin typeface="Gill Sans" charset="0"/>
                <a:ea typeface="Gill Sans" charset="0"/>
                <a:cs typeface="Gill Sans" charset="0"/>
              </a:rPr>
              <a:t>Translation Map 1</a:t>
            </a:r>
          </a:p>
        </p:txBody>
      </p:sp>
      <p:sp>
        <p:nvSpPr>
          <p:cNvPr id="23575" name="Text Box 43"/>
          <p:cNvSpPr txBox="1">
            <a:spLocks noChangeArrowheads="1"/>
          </p:cNvSpPr>
          <p:nvPr/>
        </p:nvSpPr>
        <p:spPr bwMode="auto">
          <a:xfrm>
            <a:off x="5546725" y="4968875"/>
            <a:ext cx="239723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8200"/>
                </a:solidFill>
                <a:latin typeface="Gill Sans" charset="0"/>
                <a:ea typeface="Gill Sans" charset="0"/>
                <a:cs typeface="Gill Sans" charset="0"/>
              </a:rPr>
              <a:t>Translation Map 2</a:t>
            </a:r>
          </a:p>
        </p:txBody>
      </p:sp>
      <p:sp>
        <p:nvSpPr>
          <p:cNvPr id="23576" name="Line 44"/>
          <p:cNvSpPr>
            <a:spLocks noChangeShapeType="1"/>
          </p:cNvSpPr>
          <p:nvPr/>
        </p:nvSpPr>
        <p:spPr bwMode="auto">
          <a:xfrm flipV="1">
            <a:off x="3032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7" name="Line 45"/>
          <p:cNvSpPr>
            <a:spLocks noChangeShapeType="1"/>
          </p:cNvSpPr>
          <p:nvPr/>
        </p:nvSpPr>
        <p:spPr bwMode="auto">
          <a:xfrm flipH="1" flipV="1">
            <a:off x="6080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8" name="Text Box 46"/>
          <p:cNvSpPr txBox="1">
            <a:spLocks noChangeArrowheads="1"/>
          </p:cNvSpPr>
          <p:nvPr/>
        </p:nvSpPr>
        <p:spPr bwMode="auto">
          <a:xfrm>
            <a:off x="2743200" y="6091238"/>
            <a:ext cx="300355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50112024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Paging: Physical Memory in Fixed Size Chunks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Solution to fragmentation from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Allocate physical memory in fixed size chunks (“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pages</a:t>
            </a:r>
            <a:r>
              <a:rPr lang="en-US" altLang="ko-KR" sz="2400" dirty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Every chunk of physical memory is equivalent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Can use simple vector of bits to handle allocation: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	00110001110001101 … 110010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bit represents page of physical memory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	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allocated, 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0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 free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Should pages be as big as our previous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No: Can lead to lots of internal fragmentation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Typically have small pages (1K-16K)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Consequently: need multiple pages/segment</a:t>
            </a:r>
          </a:p>
        </p:txBody>
      </p:sp>
    </p:spTree>
    <p:extLst>
      <p:ext uri="{BB962C8B-B14F-4D97-AF65-F5344CB8AC3E}">
        <p14:creationId xmlns:p14="http://schemas.microsoft.com/office/powerpoint/2010/main" val="1938881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226050" y="939800"/>
            <a:ext cx="3689350" cy="1336675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162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How to Implement Paging?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00400"/>
            <a:ext cx="8915400" cy="35052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ko-KR" sz="2600" dirty="0">
                <a:sym typeface="Symbol" panose="05050102010706020507" pitchFamily="18" charset="2"/>
              </a:rPr>
              <a:t>Page Table (One per process)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>
                <a:sym typeface="Symbol" panose="05050102010706020507" pitchFamily="18" charset="2"/>
              </a:rPr>
              <a:t>Resides in physical memory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>
                <a:sym typeface="Symbol" panose="05050102010706020507" pitchFamily="18" charset="2"/>
              </a:rPr>
              <a:t>Contains physical page and permission for each virtual page</a:t>
            </a:r>
          </a:p>
          <a:p>
            <a:pPr lvl="2">
              <a:spcBef>
                <a:spcPct val="0"/>
              </a:spcBef>
            </a:pPr>
            <a:r>
              <a:rPr lang="en-US" altLang="ko-KR" sz="2400" dirty="0">
                <a:sym typeface="Symbol" panose="05050102010706020507" pitchFamily="18" charset="2"/>
              </a:rPr>
              <a:t>Permissions include: Valid bits, Read, Write, </a:t>
            </a:r>
            <a:r>
              <a:rPr lang="en-US" altLang="ko-KR" sz="2400" dirty="0" err="1">
                <a:sym typeface="Symbol" panose="05050102010706020507" pitchFamily="18" charset="2"/>
              </a:rPr>
              <a:t>etc</a:t>
            </a:r>
            <a:endParaRPr lang="en-US" altLang="ko-KR" sz="24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ko-KR" sz="2600" dirty="0"/>
              <a:t>Virtual address mapping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/>
              <a:t>Offset from Virtual address copied to Physical Address</a:t>
            </a:r>
          </a:p>
          <a:p>
            <a:pPr lvl="2">
              <a:spcBef>
                <a:spcPct val="0"/>
              </a:spcBef>
            </a:pPr>
            <a:r>
              <a:rPr lang="en-US" altLang="ko-KR" sz="2400" dirty="0"/>
              <a:t>Example: 10 bit offset </a:t>
            </a:r>
            <a:r>
              <a:rPr lang="en-US" altLang="ko-KR" sz="2400" dirty="0">
                <a:sym typeface="Symbol" panose="05050102010706020507" pitchFamily="18" charset="2"/>
              </a:rPr>
              <a:t> 1024-byte pages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>
                <a:sym typeface="Symbol" panose="05050102010706020507" pitchFamily="18" charset="2"/>
              </a:rPr>
              <a:t>Virtual page # is all remaining bits</a:t>
            </a:r>
          </a:p>
          <a:p>
            <a:pPr lvl="2">
              <a:spcBef>
                <a:spcPct val="0"/>
              </a:spcBef>
            </a:pPr>
            <a:r>
              <a:rPr lang="en-US" altLang="ko-KR" sz="2400" dirty="0">
                <a:sym typeface="Symbol" panose="05050102010706020507" pitchFamily="18" charset="2"/>
              </a:rPr>
              <a:t>Example for 32-bits: 32-10 = 22 bits, i.e. 4 million entries</a:t>
            </a:r>
          </a:p>
          <a:p>
            <a:pPr lvl="2">
              <a:spcBef>
                <a:spcPct val="0"/>
              </a:spcBef>
            </a:pPr>
            <a:r>
              <a:rPr lang="en-US" altLang="ko-KR" sz="2400" dirty="0">
                <a:sym typeface="Symbol" panose="05050102010706020507" pitchFamily="18" charset="2"/>
              </a:rPr>
              <a:t>Physical page # copied from table into physical address</a:t>
            </a:r>
          </a:p>
          <a:p>
            <a:pPr lvl="1">
              <a:spcBef>
                <a:spcPct val="0"/>
              </a:spcBef>
            </a:pPr>
            <a:r>
              <a:rPr lang="en-US" altLang="ko-KR" sz="2400" dirty="0">
                <a:sym typeface="Symbol" panose="05050102010706020507" pitchFamily="18" charset="2"/>
              </a:rPr>
              <a:t>Check Page Table bounds and permissions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3065463" y="1168400"/>
            <a:ext cx="846137" cy="684213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457200" y="787400"/>
            <a:ext cx="4768850" cy="396875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1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762000" y="1852613"/>
            <a:ext cx="3276601" cy="1290637"/>
            <a:chOff x="352" y="1375"/>
            <a:chExt cx="2064" cy="813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389" y="1938"/>
              <a:ext cx="10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 Error</a:t>
              </a:r>
              <a:endParaRPr lang="en-US" alt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PageTableSize</a:t>
              </a: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762000" y="1370013"/>
            <a:ext cx="5008563" cy="1838325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3911600" y="1711325"/>
            <a:ext cx="1858963" cy="298450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5791200" y="1928813"/>
            <a:ext cx="2286000" cy="1652587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56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5029200" y="1485900"/>
            <a:ext cx="2362200" cy="377825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92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build="p"/>
      <p:bldP spid="70048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255588" y="1277938"/>
            <a:ext cx="1566812" cy="3712012"/>
            <a:chOff x="2712" y="480"/>
            <a:chExt cx="1095" cy="2572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869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5838825" y="121920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5838825" y="1719263"/>
            <a:ext cx="1171575" cy="1238250"/>
            <a:chOff x="5838218" y="1719848"/>
            <a:chExt cx="1172182" cy="123763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i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j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k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5803900" y="3106738"/>
            <a:ext cx="1206500" cy="1044575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e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f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g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3156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838825" y="4006850"/>
            <a:ext cx="1171575" cy="1082675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c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169025" y="5029200"/>
            <a:ext cx="1243206" cy="82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152400" y="1143000"/>
            <a:ext cx="8153400" cy="46482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160338" y="685800"/>
            <a:ext cx="3054150" cy="45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Example (4 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3181350" y="1797050"/>
            <a:ext cx="927722" cy="2040525"/>
            <a:chOff x="3181349" y="1797621"/>
            <a:chExt cx="927723" cy="2039917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89" y="1901825"/>
              <a:ext cx="830883" cy="1935713"/>
              <a:chOff x="3752" y="864"/>
              <a:chExt cx="580" cy="1340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580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Page</a:t>
                </a:r>
              </a:p>
              <a:p>
                <a:pPr eaLnBrk="1" hangingPunct="1"/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447800" y="1143000"/>
            <a:ext cx="1733550" cy="822325"/>
            <a:chOff x="1447800" y="1143000"/>
            <a:chExt cx="1733549" cy="822611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1447800" y="1447800"/>
              <a:ext cx="1733549" cy="517811"/>
            </a:xfrm>
            <a:prstGeom prst="bentConnector3">
              <a:avLst>
                <a:gd name="adj1" fmla="val 6811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9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098925" y="1643063"/>
            <a:ext cx="1739900" cy="2532062"/>
            <a:chOff x="4098508" y="1642646"/>
            <a:chExt cx="1739710" cy="2532978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4488897" y="2826303"/>
              <a:ext cx="2194424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529388" y="1343025"/>
            <a:ext cx="481012" cy="3762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1447800" y="2057400"/>
            <a:ext cx="1733550" cy="338138"/>
            <a:chOff x="1447800" y="1143000"/>
            <a:chExt cx="1733549" cy="33855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1447800" y="1432158"/>
              <a:ext cx="1733549" cy="156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114800" y="2100263"/>
            <a:ext cx="1689100" cy="1174750"/>
            <a:chOff x="4085618" y="1627270"/>
            <a:chExt cx="1689045" cy="1174628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5083605" y="2110841"/>
              <a:ext cx="836073" cy="54604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43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447800" y="2819400"/>
            <a:ext cx="1752600" cy="506413"/>
            <a:chOff x="1447800" y="975011"/>
            <a:chExt cx="1752600" cy="506543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4114800" y="1887538"/>
            <a:ext cx="1724025" cy="965200"/>
            <a:chOff x="4085618" y="1108590"/>
            <a:chExt cx="1723418" cy="965062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5015073" y="1245935"/>
              <a:ext cx="931308" cy="6566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8" y="1735098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228600" y="2711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2133600" y="41910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600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352800" y="4191000"/>
            <a:ext cx="1817688" cy="336550"/>
            <a:chOff x="3352800" y="4191000"/>
            <a:chExt cx="1817579" cy="335979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30198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228600" y="33972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2133600" y="46164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600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3352800" y="4616450"/>
            <a:ext cx="1839913" cy="336550"/>
            <a:chOff x="3352800" y="4191000"/>
            <a:chExt cx="1840021" cy="335979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52640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162800" y="2057400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</p:spTree>
    <p:extLst>
      <p:ext uri="{BB962C8B-B14F-4D97-AF65-F5344CB8AC3E}">
        <p14:creationId xmlns:p14="http://schemas.microsoft.com/office/powerpoint/2010/main" val="3696944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457200" y="3613150"/>
            <a:ext cx="5106988" cy="1838325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PageTablePtrB</a:t>
              </a: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3703638" y="4852988"/>
            <a:ext cx="1858962" cy="298450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04800" y="825500"/>
            <a:ext cx="4714875" cy="704850"/>
            <a:chOff x="322" y="384"/>
            <a:chExt cx="2970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322" y="384"/>
              <a:ext cx="111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533400" y="1631950"/>
            <a:ext cx="5030788" cy="1838325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PageTablePtrA</a:t>
              </a: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327025" y="5670550"/>
            <a:ext cx="4770438" cy="704850"/>
            <a:chOff x="479" y="3504"/>
            <a:chExt cx="3005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479" y="3504"/>
              <a:ext cx="111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2917825" y="1327150"/>
            <a:ext cx="762000" cy="10668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2917825" y="4984750"/>
            <a:ext cx="762000" cy="762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6804023" y="2012950"/>
            <a:ext cx="1371600" cy="1905000"/>
            <a:chOff x="4286" y="1268"/>
            <a:chExt cx="864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648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</a:t>
              </a:r>
            </a:p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5867400" y="4114800"/>
            <a:ext cx="3174568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This physical page</a:t>
            </a:r>
          </a:p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appears in address</a:t>
            </a:r>
          </a:p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3705225" y="2276475"/>
            <a:ext cx="1858963" cy="300038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4746625" y="2012950"/>
            <a:ext cx="20574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4746625" y="2089150"/>
            <a:ext cx="1981200" cy="2895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57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2819400" y="762000"/>
            <a:ext cx="3657600" cy="1722438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Virtualizing Resources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90800"/>
            <a:ext cx="9144000" cy="4038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Reality: Different Processes/Threads share the same hardware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CPU (done)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use of Memory (Today)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disk and devices (later in term)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worry about memory sharing?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complete working state of a process and/or kernel is defined by its data in memory (and registers)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Consequently, two different processes cannot use the same memory</a:t>
            </a:r>
          </a:p>
          <a:p>
            <a:pPr lvl="2">
              <a:spcBef>
                <a:spcPct val="20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Physics: two different data cannot occupy same locations in memory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May not want different threads to have access to each other’s memory</a:t>
            </a:r>
          </a:p>
        </p:txBody>
      </p:sp>
    </p:spTree>
    <p:extLst>
      <p:ext uri="{BB962C8B-B14F-4D97-AF65-F5344CB8AC3E}">
        <p14:creationId xmlns:p14="http://schemas.microsoft.com/office/powerpoint/2010/main" val="696105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Layout for Linux 32-bit</a:t>
            </a:r>
          </a:p>
        </p:txBody>
      </p:sp>
      <p:pic>
        <p:nvPicPr>
          <p:cNvPr id="25602" name="Picture 4" descr="linuxFlexibleAddressSpaceLay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19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457200" y="6096000"/>
            <a:ext cx="815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http://</a:t>
            </a:r>
            <a:r>
              <a:rPr lang="en-US" altLang="en-US" sz="2000" b="0" dirty="0" err="1">
                <a:latin typeface="Gill Sans" charset="0"/>
                <a:ea typeface="Gill Sans" charset="0"/>
                <a:cs typeface="Gill Sans" charset="0"/>
              </a:rPr>
              <a:t>static.duartes.org</a:t>
            </a: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/</a:t>
            </a:r>
            <a:r>
              <a:rPr lang="en-US" altLang="en-US" sz="2000" b="0" dirty="0" err="1">
                <a:latin typeface="Gill Sans" charset="0"/>
                <a:ea typeface="Gill Sans" charset="0"/>
                <a:cs typeface="Gill Sans" charset="0"/>
              </a:rPr>
              <a:t>img</a:t>
            </a: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/</a:t>
            </a:r>
            <a:r>
              <a:rPr lang="en-US" altLang="en-US" sz="2000" b="0" dirty="0" err="1">
                <a:latin typeface="Gill Sans" charset="0"/>
                <a:ea typeface="Gill Sans" charset="0"/>
                <a:cs typeface="Gill Sans" charset="0"/>
              </a:rPr>
              <a:t>blogPosts</a:t>
            </a: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/</a:t>
            </a:r>
            <a:r>
              <a:rPr lang="en-US" altLang="en-US" sz="2000" b="0" dirty="0" err="1">
                <a:latin typeface="Gill Sans" charset="0"/>
                <a:ea typeface="Gill Sans" charset="0"/>
                <a:cs typeface="Gill Sans" charset="0"/>
              </a:rPr>
              <a:t>linuxFlexibleAddressSpaceLayout.png</a:t>
            </a:r>
            <a:endParaRPr lang="en-US" alt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980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Helvetica" charset="0"/>
                <a:cs typeface="Helvetica" charset="0"/>
              </a:rPr>
              <a:t>1111 1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209800" y="15240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555625" y="1295400"/>
            <a:ext cx="1120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943600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492875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492875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92875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92875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92875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92875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492875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92875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492875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92875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92875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92875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92875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92875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92875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92875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92875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92875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92875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92875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92875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92875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92875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92875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92875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92875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92875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92875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92875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92875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92875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92875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92875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92875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92875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92875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92875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92875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92875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92875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92875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92875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6728" name="Group 134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6757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6758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327648">
            <a:off x="5357813" y="1066800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1110 1</a:t>
            </a:r>
            <a:r>
              <a:rPr lang="en-US" altLang="en-US" sz="1600">
                <a:solidFill>
                  <a:srgbClr val="0330D8"/>
                </a:solidFill>
                <a:latin typeface="Helvetica" panose="020B0604020202020204" pitchFamily="34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254536607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2209800" y="1752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5943600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6492875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6492875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92875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92875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92875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92875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6492875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92875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6492875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92875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92875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92875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92875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92875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92875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92875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92875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92875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92875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92875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92875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92875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92875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92875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92875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92875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92875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92875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92875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92875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92875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92875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92875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92875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92875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92875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92875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92875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92875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92875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92875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92875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0" name="Straight Arrow Connector 162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1" name="Straight Arrow Connector 164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2" name="Straight Arrow Connector 165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3" name="Straight Arrow Connector 166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4" name="Straight Arrow Connector 167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5" name="Straight Arrow Connector 172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6" name="Straight Arrow Connector 173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9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0" name="Straight Arrow Connector 179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1" name="Straight Arrow Connector 180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2" name="Straight Arrow Connector 181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3" name="Straight Arrow Connector 182"/>
          <p:cNvCxnSpPr>
            <a:cxnSpLocks noChangeShapeType="1"/>
            <a:endCxn id="27678" idx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4" name="Straight Arrow Connector 185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5" name="Straight Arrow Connector 186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544513" y="1643063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304800" y="2209800"/>
            <a:ext cx="2286000" cy="11430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What happens if stack grows to 1110 0000?</a:t>
            </a:r>
          </a:p>
        </p:txBody>
      </p:sp>
    </p:spTree>
    <p:extLst>
      <p:ext uri="{BB962C8B-B14F-4D97-AF65-F5344CB8AC3E}">
        <p14:creationId xmlns:p14="http://schemas.microsoft.com/office/powerpoint/2010/main" val="477705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5"/>
          <p:cNvSpPr>
            <a:spLocks noChangeArrowheads="1"/>
          </p:cNvSpPr>
          <p:nvPr/>
        </p:nvSpPr>
        <p:spPr bwMode="auto">
          <a:xfrm>
            <a:off x="6477000" y="24384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2819400" y="64770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588963" y="1066800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1676400" y="12192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676400" y="32004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76400" y="54864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676400" y="42672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2209800" y="28956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2209800" y="18288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16764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1166813" y="838200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1676400" y="48768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1676400" y="36576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1676400" y="2438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533400" y="583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533400" y="46482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533400" y="3429000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544513" y="21764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818356" y="5887244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482600" y="6215063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1162050" y="62150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1346993" y="60444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6" name="TextBox 27"/>
          <p:cNvSpPr txBox="1">
            <a:spLocks noChangeArrowheads="1"/>
          </p:cNvSpPr>
          <p:nvPr/>
        </p:nvSpPr>
        <p:spPr bwMode="auto">
          <a:xfrm>
            <a:off x="6689725" y="8810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8697" name="Rectangle 28"/>
          <p:cNvSpPr>
            <a:spLocks noChangeArrowheads="1"/>
          </p:cNvSpPr>
          <p:nvPr/>
        </p:nvSpPr>
        <p:spPr bwMode="auto">
          <a:xfrm>
            <a:off x="6477000" y="12192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98" name="Rectangle 29"/>
          <p:cNvSpPr>
            <a:spLocks noChangeArrowheads="1"/>
          </p:cNvSpPr>
          <p:nvPr/>
        </p:nvSpPr>
        <p:spPr bwMode="auto">
          <a:xfrm>
            <a:off x="6477000" y="39624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77000" y="51816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77000" y="1219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77000" y="5791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77000" y="45720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03" name="Rectangle 35"/>
          <p:cNvSpPr>
            <a:spLocks noChangeArrowheads="1"/>
          </p:cNvSpPr>
          <p:nvPr/>
        </p:nvSpPr>
        <p:spPr bwMode="auto">
          <a:xfrm>
            <a:off x="6477000" y="35052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77000" y="2895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05" name="Rectangle 39"/>
          <p:cNvSpPr>
            <a:spLocks noChangeArrowheads="1"/>
          </p:cNvSpPr>
          <p:nvPr/>
        </p:nvSpPr>
        <p:spPr bwMode="auto">
          <a:xfrm>
            <a:off x="6477000" y="1524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77000" y="19812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6764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76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76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76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76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76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76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76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76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76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76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76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76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76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76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76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76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76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76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76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76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76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76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76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76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76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76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76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76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76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76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76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4187825" y="990600"/>
            <a:ext cx="1168400" cy="6002338"/>
            <a:chOff x="4188007" y="838200"/>
            <a:chExt cx="1168785" cy="6001641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68785" cy="600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20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64770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770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770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770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770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770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770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770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770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770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770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770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770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770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770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77000" y="594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770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770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770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770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770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770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770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770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770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770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770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770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770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770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770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770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4157663" y="652463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2971800" y="60198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2971800" y="58674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2971800" y="57150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2971800" y="5562600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7" name="Straight Arrow Connector 146"/>
          <p:cNvCxnSpPr>
            <a:cxnSpLocks noChangeShapeType="1"/>
          </p:cNvCxnSpPr>
          <p:nvPr/>
        </p:nvCxnSpPr>
        <p:spPr bwMode="auto">
          <a:xfrm>
            <a:off x="2971800" y="48006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8" name="Straight Arrow Connector 147"/>
          <p:cNvCxnSpPr>
            <a:cxnSpLocks noChangeShapeType="1"/>
          </p:cNvCxnSpPr>
          <p:nvPr/>
        </p:nvCxnSpPr>
        <p:spPr bwMode="auto">
          <a:xfrm>
            <a:off x="2971800" y="46482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9" name="Straight Arrow Connector 148"/>
          <p:cNvCxnSpPr>
            <a:cxnSpLocks noChangeShapeType="1"/>
          </p:cNvCxnSpPr>
          <p:nvPr/>
        </p:nvCxnSpPr>
        <p:spPr bwMode="auto">
          <a:xfrm>
            <a:off x="2971800" y="44958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0" name="Straight Arrow Connector 149"/>
          <p:cNvCxnSpPr>
            <a:cxnSpLocks noChangeShapeType="1"/>
          </p:cNvCxnSpPr>
          <p:nvPr/>
        </p:nvCxnSpPr>
        <p:spPr bwMode="auto">
          <a:xfrm>
            <a:off x="2971800" y="4343400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1" name="Straight Arrow Connector 150"/>
          <p:cNvCxnSpPr>
            <a:cxnSpLocks noChangeShapeType="1"/>
          </p:cNvCxnSpPr>
          <p:nvPr/>
        </p:nvCxnSpPr>
        <p:spPr bwMode="auto">
          <a:xfrm>
            <a:off x="2971800" y="34290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2" name="Straight Arrow Connector 151"/>
          <p:cNvCxnSpPr>
            <a:cxnSpLocks noChangeShapeType="1"/>
          </p:cNvCxnSpPr>
          <p:nvPr/>
        </p:nvCxnSpPr>
        <p:spPr bwMode="auto">
          <a:xfrm>
            <a:off x="2971800" y="35814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3" name="Straight Arrow Connector 152"/>
          <p:cNvCxnSpPr>
            <a:cxnSpLocks noChangeShapeType="1"/>
          </p:cNvCxnSpPr>
          <p:nvPr/>
        </p:nvCxnSpPr>
        <p:spPr bwMode="auto">
          <a:xfrm>
            <a:off x="2971800" y="3276600"/>
            <a:ext cx="12954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2971800" y="11430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2971800" y="1295400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5334000" y="52578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5334000" y="54102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5334000" y="55626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5334000" y="57150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0" name="Straight Arrow Connector 159"/>
          <p:cNvCxnSpPr>
            <a:cxnSpLocks noChangeShapeType="1"/>
          </p:cNvCxnSpPr>
          <p:nvPr/>
        </p:nvCxnSpPr>
        <p:spPr bwMode="auto">
          <a:xfrm flipV="1">
            <a:off x="5334000" y="44958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1" name="Straight Arrow Connector 160"/>
          <p:cNvCxnSpPr>
            <a:cxnSpLocks noChangeShapeType="1"/>
          </p:cNvCxnSpPr>
          <p:nvPr/>
        </p:nvCxnSpPr>
        <p:spPr bwMode="auto">
          <a:xfrm flipV="1">
            <a:off x="5334000" y="43434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2" name="Straight Arrow Connector 161"/>
          <p:cNvCxnSpPr>
            <a:cxnSpLocks noChangeShapeType="1"/>
          </p:cNvCxnSpPr>
          <p:nvPr/>
        </p:nvCxnSpPr>
        <p:spPr bwMode="auto">
          <a:xfrm flipV="1">
            <a:off x="5334000" y="41910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3" name="Straight Arrow Connector 162"/>
          <p:cNvCxnSpPr>
            <a:cxnSpLocks noChangeShapeType="1"/>
          </p:cNvCxnSpPr>
          <p:nvPr/>
        </p:nvCxnSpPr>
        <p:spPr bwMode="auto">
          <a:xfrm flipV="1">
            <a:off x="5334000" y="4038600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4" name="Straight Arrow Connector 163"/>
          <p:cNvCxnSpPr>
            <a:cxnSpLocks noChangeShapeType="1"/>
          </p:cNvCxnSpPr>
          <p:nvPr/>
        </p:nvCxnSpPr>
        <p:spPr bwMode="auto">
          <a:xfrm>
            <a:off x="5334000" y="37338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5" name="Straight Arrow Connector 164"/>
          <p:cNvCxnSpPr>
            <a:cxnSpLocks noChangeShapeType="1"/>
          </p:cNvCxnSpPr>
          <p:nvPr/>
        </p:nvCxnSpPr>
        <p:spPr bwMode="auto">
          <a:xfrm>
            <a:off x="5334000" y="3886200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6" name="Straight Arrow Connector 165"/>
          <p:cNvCxnSpPr>
            <a:cxnSpLocks noChangeShapeType="1"/>
          </p:cNvCxnSpPr>
          <p:nvPr/>
        </p:nvCxnSpPr>
        <p:spPr bwMode="auto">
          <a:xfrm>
            <a:off x="5334000" y="3579813"/>
            <a:ext cx="11588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5334000" y="11430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5334000" y="1295400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7761288" y="58340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7761288" y="55292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7772400" y="42672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7794625" y="37004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7696200" y="15668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7010400" y="3048000"/>
            <a:ext cx="1828800" cy="9144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Helvetica" panose="020B0604020202020204" pitchFamily="34" charset="0"/>
              </a:rPr>
              <a:t>Allocate new pages where room!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2971800" y="1447800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2971800" y="1600200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  <a:endCxn id="127" idx="1"/>
          </p:cNvCxnSpPr>
          <p:nvPr/>
        </p:nvCxnSpPr>
        <p:spPr bwMode="auto">
          <a:xfrm>
            <a:off x="5334000" y="1524000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5334000" y="1676400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-5943600" y="4267200"/>
            <a:ext cx="59436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Challenge: </a:t>
            </a:r>
            <a:r>
              <a:rPr lang="en-US" altLang="en-US" b="0">
                <a:latin typeface="Helvetica" panose="020B0604020202020204" pitchFamily="34" charset="0"/>
              </a:rPr>
              <a:t>Table size equal to # of pages in virtual memory!</a:t>
            </a:r>
          </a:p>
        </p:txBody>
      </p: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544513" y="1643063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168831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469E-6 8.32562E-7 L 0.84956 0.13321 " pathEditMode="relative" ptsTypes="AA">
                                      <p:cBhvr>
                                        <p:cTn id="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Page Table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838200"/>
            <a:ext cx="8724900" cy="5791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needs to be switched on a context switch?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Page table pointer and limit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Analysis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Simple memory allocation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Easy to share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Con: What if address space is sparse?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E.g., on UNIX, code starts at 0, stack starts at (2</a:t>
            </a:r>
            <a:r>
              <a:rPr lang="en-US" altLang="ko-KR" sz="2400" baseline="30000" dirty="0">
                <a:ea typeface="굴림" panose="020B0600000101010101" pitchFamily="34" charset="-127"/>
              </a:rPr>
              <a:t>31</a:t>
            </a:r>
            <a:r>
              <a:rPr lang="en-US" altLang="ko-KR" sz="2400" dirty="0">
                <a:ea typeface="굴림" panose="020B0600000101010101" pitchFamily="34" charset="-127"/>
              </a:rPr>
              <a:t>-1)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With 1K pages, need 2 million page table entries!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Con: What if table really big?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Not all pages used all the time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would be nice to have working set of page table in memory</a:t>
            </a:r>
          </a:p>
          <a:p>
            <a:pPr lvl="3">
              <a:lnSpc>
                <a:spcPct val="80000"/>
              </a:lnSpc>
              <a:spcBef>
                <a:spcPct val="10000"/>
              </a:spcBef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How about multi-level paging or combining paging and segmentation?</a:t>
            </a:r>
          </a:p>
        </p:txBody>
      </p:sp>
    </p:spTree>
    <p:extLst>
      <p:ext uri="{BB962C8B-B14F-4D97-AF65-F5344CB8AC3E}">
        <p14:creationId xmlns:p14="http://schemas.microsoft.com/office/powerpoint/2010/main" val="3817256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880" name="Group 136"/>
          <p:cNvGrpSpPr>
            <a:grpSpLocks/>
          </p:cNvGrpSpPr>
          <p:nvPr/>
        </p:nvGrpSpPr>
        <p:grpSpPr bwMode="auto">
          <a:xfrm>
            <a:off x="5040313" y="609600"/>
            <a:ext cx="3784600" cy="6015038"/>
            <a:chOff x="3088" y="384"/>
            <a:chExt cx="2384" cy="3789"/>
          </a:xfrm>
        </p:grpSpPr>
        <p:grpSp>
          <p:nvGrpSpPr>
            <p:cNvPr id="23614" name="Group 107"/>
            <p:cNvGrpSpPr>
              <a:grpSpLocks/>
            </p:cNvGrpSpPr>
            <p:nvPr/>
          </p:nvGrpSpPr>
          <p:grpSpPr bwMode="auto">
            <a:xfrm>
              <a:off x="3088" y="384"/>
              <a:ext cx="2384" cy="444"/>
              <a:chOff x="3065" y="452"/>
              <a:chExt cx="2384" cy="444"/>
            </a:xfrm>
          </p:grpSpPr>
          <p:sp>
            <p:nvSpPr>
              <p:cNvPr id="23626" name="Text Box 100"/>
              <p:cNvSpPr txBox="1">
                <a:spLocks noChangeArrowheads="1"/>
              </p:cNvSpPr>
              <p:nvPr/>
            </p:nvSpPr>
            <p:spPr bwMode="auto">
              <a:xfrm>
                <a:off x="3065" y="452"/>
                <a:ext cx="686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27" name="Group 104"/>
              <p:cNvGrpSpPr>
                <a:grpSpLocks/>
              </p:cNvGrpSpPr>
              <p:nvPr/>
            </p:nvGrpSpPr>
            <p:grpSpPr bwMode="auto">
              <a:xfrm>
                <a:off x="3840" y="528"/>
                <a:ext cx="1609" cy="238"/>
                <a:chOff x="3840" y="384"/>
                <a:chExt cx="1609" cy="238"/>
              </a:xfrm>
            </p:grpSpPr>
            <p:sp>
              <p:nvSpPr>
                <p:cNvPr id="236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464" y="384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0" y="384"/>
                  <a:ext cx="630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Physical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Page #</a:t>
                  </a:r>
                </a:p>
              </p:txBody>
            </p:sp>
          </p:grpSp>
        </p:grpSp>
        <p:grpSp>
          <p:nvGrpSpPr>
            <p:cNvPr id="23615" name="Group 131"/>
            <p:cNvGrpSpPr>
              <a:grpSpLocks/>
            </p:cNvGrpSpPr>
            <p:nvPr/>
          </p:nvGrpSpPr>
          <p:grpSpPr bwMode="auto">
            <a:xfrm>
              <a:off x="4804" y="756"/>
              <a:ext cx="668" cy="1079"/>
              <a:chOff x="4804" y="756"/>
              <a:chExt cx="668" cy="1079"/>
            </a:xfrm>
          </p:grpSpPr>
          <p:sp useBgFill="1">
            <p:nvSpPr>
              <p:cNvPr id="23623" name="Rectangle 27"/>
              <p:cNvSpPr>
                <a:spLocks noChangeArrowheads="1"/>
              </p:cNvSpPr>
              <p:nvPr/>
            </p:nvSpPr>
            <p:spPr bwMode="auto">
              <a:xfrm>
                <a:off x="4804" y="756"/>
                <a:ext cx="421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 useBgFill="1">
            <p:nvSpPr>
              <p:cNvPr id="23624" name="Rectangle 28"/>
              <p:cNvSpPr>
                <a:spLocks noChangeArrowheads="1"/>
              </p:cNvSpPr>
              <p:nvPr/>
            </p:nvSpPr>
            <p:spPr bwMode="auto">
              <a:xfrm>
                <a:off x="4928" y="855"/>
                <a:ext cx="420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25" name="Rectangle 29"/>
              <p:cNvSpPr>
                <a:spLocks noChangeArrowheads="1"/>
              </p:cNvSpPr>
              <p:nvPr/>
            </p:nvSpPr>
            <p:spPr bwMode="auto">
              <a:xfrm>
                <a:off x="5051" y="954"/>
                <a:ext cx="421" cy="8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 useBgFill="1">
          <p:nvSpPr>
            <p:cNvPr id="23616" name="Rectangle 23"/>
            <p:cNvSpPr>
              <a:spLocks noChangeArrowheads="1"/>
            </p:cNvSpPr>
            <p:nvPr/>
          </p:nvSpPr>
          <p:spPr bwMode="auto">
            <a:xfrm>
              <a:off x="4681" y="1941"/>
              <a:ext cx="422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17" name="Rectangle 24"/>
            <p:cNvSpPr>
              <a:spLocks noChangeArrowheads="1"/>
            </p:cNvSpPr>
            <p:nvPr/>
          </p:nvSpPr>
          <p:spPr bwMode="auto">
            <a:xfrm>
              <a:off x="4804" y="204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5113" y="1225"/>
              <a:ext cx="2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400" b="0">
                  <a:latin typeface="Gill Sans" charset="0"/>
                  <a:ea typeface="Gill Sans" charset="0"/>
                  <a:cs typeface="Gill Sans" charset="0"/>
                </a:rPr>
                <a:t>4KB</a:t>
              </a:r>
            </a:p>
          </p:txBody>
        </p:sp>
        <p:sp useBgFill="1">
          <p:nvSpPr>
            <p:cNvPr id="23619" name="Rectangle 121"/>
            <p:cNvSpPr>
              <a:spLocks noChangeArrowheads="1"/>
            </p:cNvSpPr>
            <p:nvPr/>
          </p:nvSpPr>
          <p:spPr bwMode="auto">
            <a:xfrm>
              <a:off x="4560" y="310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0" name="Rectangle 36"/>
            <p:cNvSpPr>
              <a:spLocks noChangeArrowheads="1"/>
            </p:cNvSpPr>
            <p:nvPr/>
          </p:nvSpPr>
          <p:spPr bwMode="auto">
            <a:xfrm>
              <a:off x="4656" y="319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1" name="Rectangle 25"/>
            <p:cNvSpPr>
              <a:spLocks noChangeArrowheads="1"/>
            </p:cNvSpPr>
            <p:nvPr/>
          </p:nvSpPr>
          <p:spPr bwMode="auto">
            <a:xfrm>
              <a:off x="4896" y="2140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2" name="Rectangle 37"/>
            <p:cNvSpPr>
              <a:spLocks noChangeArrowheads="1"/>
            </p:cNvSpPr>
            <p:nvPr/>
          </p:nvSpPr>
          <p:spPr bwMode="auto">
            <a:xfrm>
              <a:off x="4800" y="3292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1895" y="228600"/>
            <a:ext cx="9098646" cy="494494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 dirty="0"/>
              <a:t>Fix for sparse address space: The two-level page table</a:t>
            </a:r>
          </a:p>
        </p:txBody>
      </p:sp>
      <p:grpSp>
        <p:nvGrpSpPr>
          <p:cNvPr id="671871" name="Group 127"/>
          <p:cNvGrpSpPr>
            <a:grpSpLocks/>
          </p:cNvGrpSpPr>
          <p:nvPr/>
        </p:nvGrpSpPr>
        <p:grpSpPr bwMode="auto">
          <a:xfrm>
            <a:off x="4176713" y="1720850"/>
            <a:ext cx="1614487" cy="3071813"/>
            <a:chOff x="2544" y="1084"/>
            <a:chExt cx="1017" cy="1935"/>
          </a:xfrm>
        </p:grpSpPr>
        <p:sp>
          <p:nvSpPr>
            <p:cNvPr id="23611" name="Line 20"/>
            <p:cNvSpPr>
              <a:spLocks noChangeShapeType="1"/>
            </p:cNvSpPr>
            <p:nvPr/>
          </p:nvSpPr>
          <p:spPr bwMode="auto">
            <a:xfrm flipV="1">
              <a:off x="2544" y="1084"/>
              <a:ext cx="1008" cy="72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2" name="Line 21"/>
            <p:cNvSpPr>
              <a:spLocks noChangeShapeType="1"/>
            </p:cNvSpPr>
            <p:nvPr/>
          </p:nvSpPr>
          <p:spPr bwMode="auto">
            <a:xfrm flipV="1">
              <a:off x="2544" y="2044"/>
              <a:ext cx="100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>
              <a:off x="2544" y="2184"/>
              <a:ext cx="1017" cy="8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71869" name="Group 125"/>
          <p:cNvGrpSpPr>
            <a:grpSpLocks/>
          </p:cNvGrpSpPr>
          <p:nvPr/>
        </p:nvGrpSpPr>
        <p:grpSpPr bwMode="auto">
          <a:xfrm>
            <a:off x="152400" y="862013"/>
            <a:ext cx="4938713" cy="954087"/>
            <a:chOff x="9" y="543"/>
            <a:chExt cx="3111" cy="601"/>
          </a:xfrm>
        </p:grpSpPr>
        <p:sp>
          <p:nvSpPr>
            <p:cNvPr id="23602" name="Rectangle 54"/>
            <p:cNvSpPr>
              <a:spLocks noChangeArrowheads="1"/>
            </p:cNvSpPr>
            <p:nvPr/>
          </p:nvSpPr>
          <p:spPr bwMode="auto">
            <a:xfrm>
              <a:off x="81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3" name="Rectangle 55"/>
            <p:cNvSpPr>
              <a:spLocks noChangeArrowheads="1"/>
            </p:cNvSpPr>
            <p:nvPr/>
          </p:nvSpPr>
          <p:spPr bwMode="auto">
            <a:xfrm>
              <a:off x="1488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4" name="Rectangle 56"/>
            <p:cNvSpPr>
              <a:spLocks noChangeArrowheads="1"/>
            </p:cNvSpPr>
            <p:nvPr/>
          </p:nvSpPr>
          <p:spPr bwMode="auto">
            <a:xfrm>
              <a:off x="2256" y="543"/>
              <a:ext cx="519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3605" name="Group 65"/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23606" name="Text Box 66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686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07" name="Group 67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3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 dirty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23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671870" name="Group 126"/>
          <p:cNvGrpSpPr>
            <a:grpSpLocks/>
          </p:cNvGrpSpPr>
          <p:nvPr/>
        </p:nvGrpSpPr>
        <p:grpSpPr bwMode="auto">
          <a:xfrm>
            <a:off x="442913" y="2514600"/>
            <a:ext cx="4217987" cy="1754188"/>
            <a:chOff x="192" y="1612"/>
            <a:chExt cx="2657" cy="1105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Rectangle 5" descr="80%"/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4" name="Rectangle 6" descr="75%"/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5" name="Rectangle 7" descr="75%"/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596" name="Group 111"/>
            <p:cNvGrpSpPr>
              <a:grpSpLocks/>
            </p:cNvGrpSpPr>
            <p:nvPr/>
          </p:nvGrpSpPr>
          <p:grpSpPr bwMode="auto">
            <a:xfrm>
              <a:off x="1776" y="2528"/>
              <a:ext cx="1073" cy="189"/>
              <a:chOff x="1872" y="2644"/>
              <a:chExt cx="1073" cy="189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2112" y="2644"/>
                <a:ext cx="503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4 bytes</a:t>
                </a:r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1872" y="2740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2688" y="2740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97" name="Rectangle 76"/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23598" name="Line 92"/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37" name="Freeform 93"/>
          <p:cNvSpPr>
            <a:spLocks/>
          </p:cNvSpPr>
          <p:nvPr/>
        </p:nvSpPr>
        <p:spPr bwMode="auto">
          <a:xfrm>
            <a:off x="2043113" y="1568450"/>
            <a:ext cx="1447800" cy="12954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1838" name="Rectangle 94"/>
          <p:cNvSpPr>
            <a:spLocks noGrp="1" noChangeArrowheads="1"/>
          </p:cNvSpPr>
          <p:nvPr>
            <p:ph type="body" idx="1"/>
          </p:nvPr>
        </p:nvSpPr>
        <p:spPr>
          <a:xfrm>
            <a:off x="0" y="4114800"/>
            <a:ext cx="5562600" cy="2590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Tree of Page Tables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Tables fixed size (1024 entries)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On context-switch: save single </a:t>
            </a:r>
            <a:r>
              <a:rPr lang="en-US" altLang="ko-KR" sz="2400" dirty="0" err="1">
                <a:ea typeface="굴림" panose="020B0600000101010101" pitchFamily="34" charset="-127"/>
              </a:rPr>
              <a:t>PageTablePtr</a:t>
            </a:r>
            <a:r>
              <a:rPr lang="en-US" altLang="ko-KR" sz="2400" dirty="0">
                <a:ea typeface="굴림" panose="020B0600000101010101" pitchFamily="34" charset="-127"/>
              </a:rPr>
              <a:t> register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Valid bits on Page Table Entries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Don’t need every 2</a:t>
            </a:r>
            <a:r>
              <a:rPr lang="en-US" altLang="ko-KR" sz="2400" baseline="30000" dirty="0">
                <a:ea typeface="굴림" panose="020B0600000101010101" pitchFamily="34" charset="-127"/>
              </a:rPr>
              <a:t>nd</a:t>
            </a:r>
            <a:r>
              <a:rPr lang="en-US" altLang="ko-KR" sz="2400" dirty="0">
                <a:ea typeface="굴림" panose="020B0600000101010101" pitchFamily="34" charset="-127"/>
              </a:rPr>
              <a:t>-level table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Even when exist, 2</a:t>
            </a:r>
            <a:r>
              <a:rPr lang="en-US" altLang="ko-KR" sz="2400" baseline="30000" dirty="0">
                <a:solidFill>
                  <a:schemeClr val="hlink"/>
                </a:solidFill>
                <a:ea typeface="굴림" panose="020B0600000101010101" pitchFamily="34" charset="-127"/>
              </a:rPr>
              <a:t>nd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-level tables can reside on disk if not in use</a:t>
            </a:r>
          </a:p>
        </p:txBody>
      </p:sp>
      <p:grpSp>
        <p:nvGrpSpPr>
          <p:cNvPr id="671881" name="Group 137"/>
          <p:cNvGrpSpPr>
            <a:grpSpLocks/>
          </p:cNvGrpSpPr>
          <p:nvPr/>
        </p:nvGrpSpPr>
        <p:grpSpPr bwMode="auto">
          <a:xfrm>
            <a:off x="5292725" y="1695450"/>
            <a:ext cx="1703388" cy="4751388"/>
            <a:chOff x="3247" y="1068"/>
            <a:chExt cx="1073" cy="2993"/>
          </a:xfrm>
        </p:grpSpPr>
        <p:grpSp>
          <p:nvGrpSpPr>
            <p:cNvPr id="23574" name="Group 117"/>
            <p:cNvGrpSpPr>
              <a:grpSpLocks/>
            </p:cNvGrpSpPr>
            <p:nvPr/>
          </p:nvGrpSpPr>
          <p:grpSpPr bwMode="auto">
            <a:xfrm>
              <a:off x="3572" y="1068"/>
              <a:ext cx="421" cy="880"/>
              <a:chOff x="3572" y="971"/>
              <a:chExt cx="421" cy="880"/>
            </a:xfrm>
          </p:grpSpPr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3572" y="971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9" name="Rectangle 9" descr="50%"/>
              <p:cNvSpPr>
                <a:spLocks noChangeArrowheads="1"/>
              </p:cNvSpPr>
              <p:nvPr/>
            </p:nvSpPr>
            <p:spPr bwMode="auto">
              <a:xfrm>
                <a:off x="3572" y="1317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0" name="Rectangle 10" descr="50%"/>
              <p:cNvSpPr>
                <a:spLocks noChangeArrowheads="1"/>
              </p:cNvSpPr>
              <p:nvPr/>
            </p:nvSpPr>
            <p:spPr bwMode="auto">
              <a:xfrm>
                <a:off x="3572" y="1416"/>
                <a:ext cx="421" cy="89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1" name="Rectangle 11" descr="70%"/>
              <p:cNvSpPr>
                <a:spLocks noChangeArrowheads="1"/>
              </p:cNvSpPr>
              <p:nvPr/>
            </p:nvSpPr>
            <p:spPr bwMode="auto">
              <a:xfrm>
                <a:off x="3572" y="1613"/>
                <a:ext cx="421" cy="91"/>
              </a:xfrm>
              <a:prstGeom prst="rect">
                <a:avLst/>
              </a:prstGeom>
              <a:pattFill prst="pct70">
                <a:fgClr>
                  <a:schemeClr val="hlink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5" name="Group 118"/>
            <p:cNvGrpSpPr>
              <a:grpSpLocks/>
            </p:cNvGrpSpPr>
            <p:nvPr/>
          </p:nvGrpSpPr>
          <p:grpSpPr bwMode="auto">
            <a:xfrm>
              <a:off x="3572" y="2027"/>
              <a:ext cx="421" cy="881"/>
              <a:chOff x="3572" y="2057"/>
              <a:chExt cx="421" cy="881"/>
            </a:xfrm>
          </p:grpSpPr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572" y="2057"/>
                <a:ext cx="421" cy="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5" name="Rectangle 13" descr="50%"/>
              <p:cNvSpPr>
                <a:spLocks noChangeArrowheads="1"/>
              </p:cNvSpPr>
              <p:nvPr/>
            </p:nvSpPr>
            <p:spPr bwMode="auto">
              <a:xfrm>
                <a:off x="3572" y="2304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6" name="Rectangle 14" descr="50%"/>
              <p:cNvSpPr>
                <a:spLocks noChangeArrowheads="1"/>
              </p:cNvSpPr>
              <p:nvPr/>
            </p:nvSpPr>
            <p:spPr bwMode="auto">
              <a:xfrm>
                <a:off x="3572" y="2403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7" name="Rectangle 15" descr="50%"/>
              <p:cNvSpPr>
                <a:spLocks noChangeArrowheads="1"/>
              </p:cNvSpPr>
              <p:nvPr/>
            </p:nvSpPr>
            <p:spPr bwMode="auto">
              <a:xfrm>
                <a:off x="3572" y="2600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6" name="Group 119"/>
            <p:cNvGrpSpPr>
              <a:grpSpLocks/>
            </p:cNvGrpSpPr>
            <p:nvPr/>
          </p:nvGrpSpPr>
          <p:grpSpPr bwMode="auto">
            <a:xfrm>
              <a:off x="3572" y="2956"/>
              <a:ext cx="421" cy="880"/>
              <a:chOff x="3572" y="3094"/>
              <a:chExt cx="421" cy="880"/>
            </a:xfrm>
          </p:grpSpPr>
          <p:sp>
            <p:nvSpPr>
              <p:cNvPr id="23580" name="Rectangle 16"/>
              <p:cNvSpPr>
                <a:spLocks noChangeArrowheads="1"/>
              </p:cNvSpPr>
              <p:nvPr/>
            </p:nvSpPr>
            <p:spPr bwMode="auto">
              <a:xfrm>
                <a:off x="3572" y="3094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1" name="Rectangle 17" descr="50%"/>
              <p:cNvSpPr>
                <a:spLocks noChangeArrowheads="1"/>
              </p:cNvSpPr>
              <p:nvPr/>
            </p:nvSpPr>
            <p:spPr bwMode="auto">
              <a:xfrm>
                <a:off x="3572" y="3291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2" name="Rectangle 18" descr="50%"/>
              <p:cNvSpPr>
                <a:spLocks noChangeArrowheads="1"/>
              </p:cNvSpPr>
              <p:nvPr/>
            </p:nvSpPr>
            <p:spPr bwMode="auto">
              <a:xfrm>
                <a:off x="3572" y="3538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3" name="Rectangle 19" descr="50%"/>
              <p:cNvSpPr>
                <a:spLocks noChangeArrowheads="1"/>
              </p:cNvSpPr>
              <p:nvPr/>
            </p:nvSpPr>
            <p:spPr bwMode="auto">
              <a:xfrm>
                <a:off x="3572" y="3736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77" name="Rectangle 113"/>
            <p:cNvSpPr>
              <a:spLocks noChangeArrowheads="1"/>
            </p:cNvSpPr>
            <p:nvPr/>
          </p:nvSpPr>
          <p:spPr bwMode="auto">
            <a:xfrm>
              <a:off x="3487" y="3872"/>
              <a:ext cx="503" cy="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4 bytes</a:t>
              </a:r>
            </a:p>
          </p:txBody>
        </p:sp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3247" y="3968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H="1">
              <a:off x="4063" y="3968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2957513" y="1568450"/>
            <a:ext cx="2819400" cy="12192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74" name="Group 130"/>
          <p:cNvGrpSpPr>
            <a:grpSpLocks/>
          </p:cNvGrpSpPr>
          <p:nvPr/>
        </p:nvGrpSpPr>
        <p:grpSpPr bwMode="auto">
          <a:xfrm>
            <a:off x="6462713" y="1111250"/>
            <a:ext cx="1677987" cy="4648200"/>
            <a:chOff x="3984" y="700"/>
            <a:chExt cx="1057" cy="2928"/>
          </a:xfrm>
        </p:grpSpPr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V="1">
              <a:off x="3984" y="748"/>
              <a:ext cx="81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Line 31"/>
            <p:cNvSpPr>
              <a:spLocks noChangeShapeType="1"/>
            </p:cNvSpPr>
            <p:nvPr/>
          </p:nvSpPr>
          <p:spPr bwMode="auto">
            <a:xfrm flipV="1">
              <a:off x="3984" y="847"/>
              <a:ext cx="934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Line 32"/>
            <p:cNvSpPr>
              <a:spLocks noChangeShapeType="1"/>
            </p:cNvSpPr>
            <p:nvPr/>
          </p:nvSpPr>
          <p:spPr bwMode="auto">
            <a:xfrm flipV="1">
              <a:off x="3984" y="995"/>
              <a:ext cx="1057" cy="761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 flipV="1">
              <a:off x="3984" y="1948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Line 34"/>
            <p:cNvSpPr>
              <a:spLocks noChangeShapeType="1"/>
            </p:cNvSpPr>
            <p:nvPr/>
          </p:nvSpPr>
          <p:spPr bwMode="auto">
            <a:xfrm flipV="1">
              <a:off x="3984" y="2044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9" name="Line 35"/>
            <p:cNvSpPr>
              <a:spLocks noChangeShapeType="1"/>
            </p:cNvSpPr>
            <p:nvPr/>
          </p:nvSpPr>
          <p:spPr bwMode="auto">
            <a:xfrm flipV="1">
              <a:off x="3984" y="2140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122"/>
            <p:cNvSpPr>
              <a:spLocks noChangeShapeType="1"/>
            </p:cNvSpPr>
            <p:nvPr/>
          </p:nvSpPr>
          <p:spPr bwMode="auto">
            <a:xfrm flipV="1">
              <a:off x="3984" y="3100"/>
              <a:ext cx="576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3984" y="3196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Line 39"/>
            <p:cNvSpPr>
              <a:spLocks noChangeShapeType="1"/>
            </p:cNvSpPr>
            <p:nvPr/>
          </p:nvSpPr>
          <p:spPr bwMode="auto">
            <a:xfrm flipV="1">
              <a:off x="3984" y="32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 flipV="1">
              <a:off x="4224" y="700"/>
              <a:ext cx="384" cy="5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317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837" grpId="0" animBg="1"/>
      <p:bldP spid="671838" grpId="0" build="p"/>
      <p:bldP spid="67186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5"/>
          <p:cNvSpPr>
            <a:spLocks noChangeArrowheads="1"/>
          </p:cNvSpPr>
          <p:nvPr/>
        </p:nvSpPr>
        <p:spPr bwMode="auto">
          <a:xfrm>
            <a:off x="6629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dirty="0"/>
              <a:t>Summary: Two-Level Paging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127000" y="914400"/>
            <a:ext cx="1109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>
                <a:solidFill>
                  <a:srgbClr val="FF0000"/>
                </a:solidFill>
                <a:latin typeface="Helvetica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8000"/>
                </a:solidFill>
                <a:latin typeface="Helvetica" charset="0"/>
                <a:cs typeface="Helvetica" charset="0"/>
              </a:rPr>
              <a:t>1 1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1938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1938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938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11938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7896" name="Up Arrow 10"/>
          <p:cNvSpPr>
            <a:spLocks noChangeArrowheads="1"/>
          </p:cNvSpPr>
          <p:nvPr/>
        </p:nvSpPr>
        <p:spPr bwMode="auto">
          <a:xfrm flipH="1">
            <a:off x="1727200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7" name="Up Arrow 11"/>
          <p:cNvSpPr>
            <a:spLocks noChangeArrowheads="1"/>
          </p:cNvSpPr>
          <p:nvPr/>
        </p:nvSpPr>
        <p:spPr bwMode="auto">
          <a:xfrm flipH="1" flipV="1">
            <a:off x="1727200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11938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685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11938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11938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11938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50800" y="56816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4" name="TextBox 18"/>
          <p:cNvSpPr txBox="1">
            <a:spLocks noChangeArrowheads="1"/>
          </p:cNvSpPr>
          <p:nvPr/>
        </p:nvSpPr>
        <p:spPr bwMode="auto">
          <a:xfrm>
            <a:off x="39688" y="44958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5" name="TextBox 19"/>
          <p:cNvSpPr txBox="1">
            <a:spLocks noChangeArrowheads="1"/>
          </p:cNvSpPr>
          <p:nvPr/>
        </p:nvSpPr>
        <p:spPr bwMode="auto">
          <a:xfrm>
            <a:off x="39688" y="32766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6" name="TextBox 20"/>
          <p:cNvSpPr txBox="1">
            <a:spLocks noChangeArrowheads="1"/>
          </p:cNvSpPr>
          <p:nvPr/>
        </p:nvSpPr>
        <p:spPr bwMode="auto">
          <a:xfrm>
            <a:off x="50800" y="202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7" name="Left Brace 22"/>
          <p:cNvSpPr>
            <a:spLocks/>
          </p:cNvSpPr>
          <p:nvPr/>
        </p:nvSpPr>
        <p:spPr bwMode="auto">
          <a:xfrm rot="5400000" flipH="1">
            <a:off x="209550" y="5865813"/>
            <a:ext cx="187325" cy="352425"/>
          </a:xfrm>
          <a:prstGeom prst="leftBrace">
            <a:avLst>
              <a:gd name="adj1" fmla="val 83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08" name="TextBox 23"/>
          <p:cNvSpPr txBox="1">
            <a:spLocks noChangeArrowheads="1"/>
          </p:cNvSpPr>
          <p:nvPr/>
        </p:nvSpPr>
        <p:spPr bwMode="auto">
          <a:xfrm>
            <a:off x="-50800" y="6062663"/>
            <a:ext cx="928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page1 #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781050" y="60626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37910" name="Left Brace 25"/>
          <p:cNvSpPr>
            <a:spLocks/>
          </p:cNvSpPr>
          <p:nvPr/>
        </p:nvSpPr>
        <p:spPr bwMode="auto">
          <a:xfrm rot="5400000" flipH="1">
            <a:off x="864393" y="58920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11" name="TextBox 27"/>
          <p:cNvSpPr txBox="1">
            <a:spLocks noChangeArrowheads="1"/>
          </p:cNvSpPr>
          <p:nvPr/>
        </p:nvSpPr>
        <p:spPr bwMode="auto">
          <a:xfrm>
            <a:off x="6461125" y="7286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7912" name="Rectangle 28"/>
          <p:cNvSpPr>
            <a:spLocks noChangeArrowheads="1"/>
          </p:cNvSpPr>
          <p:nvPr/>
        </p:nvSpPr>
        <p:spPr bwMode="auto">
          <a:xfrm>
            <a:off x="6629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13" name="Rectangle 29"/>
          <p:cNvSpPr>
            <a:spLocks noChangeArrowheads="1"/>
          </p:cNvSpPr>
          <p:nvPr/>
        </p:nvSpPr>
        <p:spPr bwMode="auto">
          <a:xfrm>
            <a:off x="6629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29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29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29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18" name="Rectangle 35"/>
          <p:cNvSpPr>
            <a:spLocks noChangeArrowheads="1"/>
          </p:cNvSpPr>
          <p:nvPr/>
        </p:nvSpPr>
        <p:spPr bwMode="auto">
          <a:xfrm>
            <a:off x="6629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9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20" name="Rectangle 39"/>
          <p:cNvSpPr>
            <a:spLocks noChangeArrowheads="1"/>
          </p:cNvSpPr>
          <p:nvPr/>
        </p:nvSpPr>
        <p:spPr bwMode="auto">
          <a:xfrm>
            <a:off x="6629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29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1938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1938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1938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1938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1938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1938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1938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1938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1938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1938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1938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1938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1938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1938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1938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1938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1938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1938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1938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1938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1938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1938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1938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1938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1938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1938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1938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1938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1938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1938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1938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1938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629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29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629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629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29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29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29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629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629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629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629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29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629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629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629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629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629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629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629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629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629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629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629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629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629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629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29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29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629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629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629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86" name="TextBox 168"/>
          <p:cNvSpPr txBox="1">
            <a:spLocks noChangeArrowheads="1"/>
          </p:cNvSpPr>
          <p:nvPr/>
        </p:nvSpPr>
        <p:spPr bwMode="auto">
          <a:xfrm>
            <a:off x="7913688" y="56816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7987" name="TextBox 169"/>
          <p:cNvSpPr txBox="1">
            <a:spLocks noChangeArrowheads="1"/>
          </p:cNvSpPr>
          <p:nvPr/>
        </p:nvSpPr>
        <p:spPr bwMode="auto">
          <a:xfrm>
            <a:off x="7913688" y="53768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7988" name="TextBox 170"/>
          <p:cNvSpPr txBox="1">
            <a:spLocks noChangeArrowheads="1"/>
          </p:cNvSpPr>
          <p:nvPr/>
        </p:nvSpPr>
        <p:spPr bwMode="auto">
          <a:xfrm>
            <a:off x="7924800" y="41148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37989" name="TextBox 171"/>
          <p:cNvSpPr txBox="1">
            <a:spLocks noChangeArrowheads="1"/>
          </p:cNvSpPr>
          <p:nvPr/>
        </p:nvSpPr>
        <p:spPr bwMode="auto">
          <a:xfrm>
            <a:off x="7947025" y="35480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37990" name="TextBox 172"/>
          <p:cNvSpPr txBox="1">
            <a:spLocks noChangeArrowheads="1"/>
          </p:cNvSpPr>
          <p:nvPr/>
        </p:nvSpPr>
        <p:spPr bwMode="auto">
          <a:xfrm>
            <a:off x="7848600" y="14144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37991" name="Left Brace 176"/>
          <p:cNvSpPr>
            <a:spLocks/>
          </p:cNvSpPr>
          <p:nvPr/>
        </p:nvSpPr>
        <p:spPr bwMode="auto">
          <a:xfrm rot="5400000">
            <a:off x="571500" y="56007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92" name="TextBox 178"/>
          <p:cNvSpPr txBox="1">
            <a:spLocks noChangeArrowheads="1"/>
          </p:cNvSpPr>
          <p:nvPr/>
        </p:nvSpPr>
        <p:spPr bwMode="auto">
          <a:xfrm>
            <a:off x="101600" y="5257800"/>
            <a:ext cx="928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008200"/>
                </a:solidFill>
                <a:latin typeface="Helvetica" panose="020B0604020202020204" pitchFamily="34" charset="0"/>
              </a:rPr>
              <a:t>page2 #</a:t>
            </a:r>
          </a:p>
        </p:txBody>
      </p:sp>
      <p:grpSp>
        <p:nvGrpSpPr>
          <p:cNvPr id="37993" name="Group 141"/>
          <p:cNvGrpSpPr>
            <a:grpSpLocks/>
          </p:cNvGrpSpPr>
          <p:nvPr/>
        </p:nvGrpSpPr>
        <p:grpSpPr bwMode="auto">
          <a:xfrm>
            <a:off x="3124200" y="2544763"/>
            <a:ext cx="990600" cy="1570037"/>
            <a:chOff x="4188007" y="838200"/>
            <a:chExt cx="990600" cy="1569660"/>
          </a:xfrm>
        </p:grpSpPr>
        <p:sp>
          <p:nvSpPr>
            <p:cNvPr id="38036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8037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7994" name="TextBox 184"/>
          <p:cNvSpPr txBox="1">
            <a:spLocks noChangeArrowheads="1"/>
          </p:cNvSpPr>
          <p:nvPr/>
        </p:nvSpPr>
        <p:spPr bwMode="auto">
          <a:xfrm>
            <a:off x="4876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7995" name="Rectangle 185"/>
          <p:cNvSpPr>
            <a:spLocks noChangeArrowheads="1"/>
          </p:cNvSpPr>
          <p:nvPr/>
        </p:nvSpPr>
        <p:spPr bwMode="auto">
          <a:xfrm>
            <a:off x="5181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6" name="TextBox 190"/>
          <p:cNvSpPr txBox="1">
            <a:spLocks noChangeArrowheads="1"/>
          </p:cNvSpPr>
          <p:nvPr/>
        </p:nvSpPr>
        <p:spPr bwMode="auto">
          <a:xfrm>
            <a:off x="4876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7997" name="Rectangle 191"/>
          <p:cNvSpPr>
            <a:spLocks noChangeArrowheads="1"/>
          </p:cNvSpPr>
          <p:nvPr/>
        </p:nvSpPr>
        <p:spPr bwMode="auto">
          <a:xfrm>
            <a:off x="5181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8" name="TextBox 193"/>
          <p:cNvSpPr txBox="1">
            <a:spLocks noChangeArrowheads="1"/>
          </p:cNvSpPr>
          <p:nvPr/>
        </p:nvSpPr>
        <p:spPr bwMode="auto">
          <a:xfrm>
            <a:off x="4876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7999" name="Rectangle 194"/>
          <p:cNvSpPr>
            <a:spLocks noChangeArrowheads="1"/>
          </p:cNvSpPr>
          <p:nvPr/>
        </p:nvSpPr>
        <p:spPr bwMode="auto">
          <a:xfrm>
            <a:off x="5181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00" name="TextBox 196"/>
          <p:cNvSpPr txBox="1">
            <a:spLocks noChangeArrowheads="1"/>
          </p:cNvSpPr>
          <p:nvPr/>
        </p:nvSpPr>
        <p:spPr bwMode="auto">
          <a:xfrm>
            <a:off x="4876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8001" name="Rectangle 197"/>
          <p:cNvSpPr>
            <a:spLocks noChangeArrowheads="1"/>
          </p:cNvSpPr>
          <p:nvPr/>
        </p:nvSpPr>
        <p:spPr bwMode="auto">
          <a:xfrm>
            <a:off x="5181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38002" name="Straight Arrow Connector 199"/>
          <p:cNvCxnSpPr>
            <a:cxnSpLocks noChangeShapeType="1"/>
          </p:cNvCxnSpPr>
          <p:nvPr/>
        </p:nvCxnSpPr>
        <p:spPr bwMode="auto">
          <a:xfrm>
            <a:off x="5791200" y="14478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3" name="Straight Arrow Connector 202"/>
          <p:cNvCxnSpPr>
            <a:cxnSpLocks noChangeShapeType="1"/>
          </p:cNvCxnSpPr>
          <p:nvPr/>
        </p:nvCxnSpPr>
        <p:spPr bwMode="auto">
          <a:xfrm>
            <a:off x="5791200" y="16002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4" name="Straight Arrow Connector 203"/>
          <p:cNvCxnSpPr>
            <a:cxnSpLocks noChangeShapeType="1"/>
            <a:endCxn id="127" idx="1"/>
          </p:cNvCxnSpPr>
          <p:nvPr/>
        </p:nvCxnSpPr>
        <p:spPr bwMode="auto">
          <a:xfrm>
            <a:off x="5791200" y="1827213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5" name="Straight Arrow Connector 205"/>
          <p:cNvCxnSpPr>
            <a:cxnSpLocks noChangeShapeType="1"/>
          </p:cNvCxnSpPr>
          <p:nvPr/>
        </p:nvCxnSpPr>
        <p:spPr bwMode="auto">
          <a:xfrm>
            <a:off x="5791200" y="1979613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6" name="Straight Arrow Connector 208"/>
          <p:cNvCxnSpPr>
            <a:cxnSpLocks noChangeShapeType="1"/>
          </p:cNvCxnSpPr>
          <p:nvPr/>
        </p:nvCxnSpPr>
        <p:spPr bwMode="auto">
          <a:xfrm>
            <a:off x="5791200" y="30480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7" name="Straight Arrow Connector 212"/>
          <p:cNvCxnSpPr>
            <a:cxnSpLocks noChangeShapeType="1"/>
          </p:cNvCxnSpPr>
          <p:nvPr/>
        </p:nvCxnSpPr>
        <p:spPr bwMode="auto">
          <a:xfrm>
            <a:off x="5791200" y="32004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8" name="Straight Arrow Connector 213"/>
          <p:cNvCxnSpPr>
            <a:cxnSpLocks noChangeShapeType="1"/>
          </p:cNvCxnSpPr>
          <p:nvPr/>
        </p:nvCxnSpPr>
        <p:spPr bwMode="auto">
          <a:xfrm>
            <a:off x="5791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09" name="Straight Arrow Connector 214"/>
          <p:cNvCxnSpPr>
            <a:cxnSpLocks noChangeShapeType="1"/>
          </p:cNvCxnSpPr>
          <p:nvPr/>
        </p:nvCxnSpPr>
        <p:spPr bwMode="auto">
          <a:xfrm rot="5400000" flipH="1" flipV="1">
            <a:off x="3619500" y="1409700"/>
            <a:ext cx="1371600" cy="114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0" name="Straight Arrow Connector 218"/>
          <p:cNvCxnSpPr>
            <a:cxnSpLocks noChangeShapeType="1"/>
          </p:cNvCxnSpPr>
          <p:nvPr/>
        </p:nvCxnSpPr>
        <p:spPr bwMode="auto">
          <a:xfrm flipV="1">
            <a:off x="3733800" y="2514600"/>
            <a:ext cx="1143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1" name="Straight Arrow Connector 220"/>
          <p:cNvCxnSpPr>
            <a:cxnSpLocks noChangeShapeType="1"/>
            <a:stCxn id="38032" idx="5"/>
          </p:cNvCxnSpPr>
          <p:nvPr/>
        </p:nvCxnSpPr>
        <p:spPr bwMode="auto">
          <a:xfrm rot="16200000" flipH="1">
            <a:off x="4217988" y="3151188"/>
            <a:ext cx="163512" cy="1154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2" name="Straight Arrow Connector 222"/>
          <p:cNvCxnSpPr>
            <a:cxnSpLocks noChangeShapeType="1"/>
          </p:cNvCxnSpPr>
          <p:nvPr/>
        </p:nvCxnSpPr>
        <p:spPr bwMode="auto">
          <a:xfrm>
            <a:off x="3733800" y="39624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3" name="Straight Arrow Connector 224"/>
          <p:cNvCxnSpPr>
            <a:cxnSpLocks noChangeShapeType="1"/>
          </p:cNvCxnSpPr>
          <p:nvPr/>
        </p:nvCxnSpPr>
        <p:spPr bwMode="auto">
          <a:xfrm rot="16200000" flipH="1">
            <a:off x="2286000" y="1828800"/>
            <a:ext cx="13716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014" name="Right Brace 227"/>
          <p:cNvSpPr>
            <a:spLocks/>
          </p:cNvSpPr>
          <p:nvPr/>
        </p:nvSpPr>
        <p:spPr bwMode="auto">
          <a:xfrm>
            <a:off x="2514600" y="1066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5" name="Right Brace 229"/>
          <p:cNvSpPr>
            <a:spLocks/>
          </p:cNvSpPr>
          <p:nvPr/>
        </p:nvSpPr>
        <p:spPr bwMode="auto">
          <a:xfrm>
            <a:off x="2514600" y="3048000"/>
            <a:ext cx="228600" cy="4572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6" name="Right Brace 230"/>
          <p:cNvSpPr>
            <a:spLocks/>
          </p:cNvSpPr>
          <p:nvPr/>
        </p:nvSpPr>
        <p:spPr bwMode="auto">
          <a:xfrm>
            <a:off x="2514600" y="4114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7" name="Right Brace 231"/>
          <p:cNvSpPr>
            <a:spLocks/>
          </p:cNvSpPr>
          <p:nvPr/>
        </p:nvSpPr>
        <p:spPr bwMode="auto">
          <a:xfrm>
            <a:off x="2514600" y="53340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38018" name="Straight Arrow Connector 233"/>
          <p:cNvCxnSpPr>
            <a:cxnSpLocks noChangeShapeType="1"/>
            <a:stCxn id="38015" idx="1"/>
          </p:cNvCxnSpPr>
          <p:nvPr/>
        </p:nvCxnSpPr>
        <p:spPr bwMode="auto">
          <a:xfrm>
            <a:off x="2743200" y="3276600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19" name="Straight Arrow Connector 235"/>
          <p:cNvCxnSpPr>
            <a:cxnSpLocks noChangeShapeType="1"/>
          </p:cNvCxnSpPr>
          <p:nvPr/>
        </p:nvCxnSpPr>
        <p:spPr bwMode="auto">
          <a:xfrm rot="5400000" flipH="1" flipV="1">
            <a:off x="2552700" y="3771900"/>
            <a:ext cx="838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0" name="Straight Arrow Connector 237"/>
          <p:cNvCxnSpPr>
            <a:cxnSpLocks noChangeShapeType="1"/>
          </p:cNvCxnSpPr>
          <p:nvPr/>
        </p:nvCxnSpPr>
        <p:spPr bwMode="auto">
          <a:xfrm rot="5400000" flipH="1" flipV="1">
            <a:off x="2133600" y="4572000"/>
            <a:ext cx="1676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1" name="Straight Arrow Connector 239"/>
          <p:cNvCxnSpPr>
            <a:cxnSpLocks noChangeShapeType="1"/>
            <a:endCxn id="105" idx="1"/>
          </p:cNvCxnSpPr>
          <p:nvPr/>
        </p:nvCxnSpPr>
        <p:spPr bwMode="auto">
          <a:xfrm flipV="1">
            <a:off x="5791200" y="38862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2" name="Straight Arrow Connector 241"/>
          <p:cNvCxnSpPr>
            <a:cxnSpLocks noChangeShapeType="1"/>
          </p:cNvCxnSpPr>
          <p:nvPr/>
        </p:nvCxnSpPr>
        <p:spPr bwMode="auto">
          <a:xfrm flipV="1">
            <a:off x="5791200" y="40386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3" name="Straight Arrow Connector 242"/>
          <p:cNvCxnSpPr>
            <a:cxnSpLocks noChangeShapeType="1"/>
          </p:cNvCxnSpPr>
          <p:nvPr/>
        </p:nvCxnSpPr>
        <p:spPr bwMode="auto">
          <a:xfrm flipV="1">
            <a:off x="5791200" y="41910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4" name="Straight Arrow Connector 243"/>
          <p:cNvCxnSpPr>
            <a:cxnSpLocks noChangeShapeType="1"/>
          </p:cNvCxnSpPr>
          <p:nvPr/>
        </p:nvCxnSpPr>
        <p:spPr bwMode="auto">
          <a:xfrm flipV="1">
            <a:off x="5791200" y="43434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5" name="Straight Arrow Connector 244"/>
          <p:cNvCxnSpPr>
            <a:cxnSpLocks noChangeShapeType="1"/>
            <a:endCxn id="113" idx="1"/>
          </p:cNvCxnSpPr>
          <p:nvPr/>
        </p:nvCxnSpPr>
        <p:spPr bwMode="auto">
          <a:xfrm>
            <a:off x="5791200" y="51054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6" name="Straight Arrow Connector 246"/>
          <p:cNvCxnSpPr>
            <a:cxnSpLocks noChangeShapeType="1"/>
          </p:cNvCxnSpPr>
          <p:nvPr/>
        </p:nvCxnSpPr>
        <p:spPr bwMode="auto">
          <a:xfrm>
            <a:off x="5791200" y="52578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7" name="Straight Arrow Connector 247"/>
          <p:cNvCxnSpPr>
            <a:cxnSpLocks noChangeShapeType="1"/>
            <a:endCxn id="115" idx="1"/>
          </p:cNvCxnSpPr>
          <p:nvPr/>
        </p:nvCxnSpPr>
        <p:spPr bwMode="auto">
          <a:xfrm flipV="1">
            <a:off x="5791200" y="5410200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028" name="Straight Arrow Connector 249"/>
          <p:cNvCxnSpPr>
            <a:cxnSpLocks noChangeShapeType="1"/>
          </p:cNvCxnSpPr>
          <p:nvPr/>
        </p:nvCxnSpPr>
        <p:spPr bwMode="auto">
          <a:xfrm flipV="1">
            <a:off x="5791200" y="5562600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029" name="TextBox 252"/>
          <p:cNvSpPr txBox="1">
            <a:spLocks noChangeArrowheads="1"/>
          </p:cNvSpPr>
          <p:nvPr/>
        </p:nvSpPr>
        <p:spPr bwMode="auto">
          <a:xfrm>
            <a:off x="4724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Tables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8030" name="TextBox 253"/>
          <p:cNvSpPr txBox="1">
            <a:spLocks noChangeArrowheads="1"/>
          </p:cNvSpPr>
          <p:nvPr/>
        </p:nvSpPr>
        <p:spPr bwMode="auto">
          <a:xfrm>
            <a:off x="3048000" y="19304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8031" name="Oval 254"/>
          <p:cNvSpPr>
            <a:spLocks noChangeArrowheads="1"/>
          </p:cNvSpPr>
          <p:nvPr/>
        </p:nvSpPr>
        <p:spPr bwMode="auto"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2" name="Oval 255"/>
          <p:cNvSpPr>
            <a:spLocks noChangeArrowheads="1"/>
          </p:cNvSpPr>
          <p:nvPr/>
        </p:nvSpPr>
        <p:spPr bwMode="auto">
          <a:xfrm>
            <a:off x="3657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3" name="Oval 256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4" name="Oval 257"/>
          <p:cNvSpPr>
            <a:spLocks noChangeArrowheads="1"/>
          </p:cNvSpPr>
          <p:nvPr/>
        </p:nvSpPr>
        <p:spPr bwMode="auto"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5" name="TextBox 261"/>
          <p:cNvSpPr txBox="1">
            <a:spLocks noChangeArrowheads="1"/>
          </p:cNvSpPr>
          <p:nvPr/>
        </p:nvSpPr>
        <p:spPr bwMode="auto">
          <a:xfrm>
            <a:off x="65088" y="1490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111</a:t>
            </a:r>
            <a:r>
              <a:rPr lang="en-US" altLang="en-US" sz="1600">
                <a:solidFill>
                  <a:srgbClr val="0080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13778254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5"/>
          <p:cNvSpPr>
            <a:spLocks noChangeArrowheads="1"/>
          </p:cNvSpPr>
          <p:nvPr/>
        </p:nvSpPr>
        <p:spPr bwMode="auto">
          <a:xfrm>
            <a:off x="6629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 altLang="en-US" dirty="0"/>
              <a:t>Summary: Two-Level Paging</a:t>
            </a:r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12192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12192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192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12192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8919" name="Up Arrow 10"/>
          <p:cNvSpPr>
            <a:spLocks noChangeArrowheads="1"/>
          </p:cNvSpPr>
          <p:nvPr/>
        </p:nvSpPr>
        <p:spPr bwMode="auto">
          <a:xfrm flipH="1">
            <a:off x="1752600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0" name="Up Arrow 11"/>
          <p:cNvSpPr>
            <a:spLocks noChangeArrowheads="1"/>
          </p:cNvSpPr>
          <p:nvPr/>
        </p:nvSpPr>
        <p:spPr bwMode="auto">
          <a:xfrm flipH="1" flipV="1">
            <a:off x="1752600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auto">
          <a:xfrm>
            <a:off x="12192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2" name="TextBox 13"/>
          <p:cNvSpPr txBox="1">
            <a:spLocks noChangeArrowheads="1"/>
          </p:cNvSpPr>
          <p:nvPr/>
        </p:nvSpPr>
        <p:spPr bwMode="auto">
          <a:xfrm>
            <a:off x="685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8923" name="Rectangle 14"/>
          <p:cNvSpPr>
            <a:spLocks noChangeArrowheads="1"/>
          </p:cNvSpPr>
          <p:nvPr/>
        </p:nvSpPr>
        <p:spPr bwMode="auto">
          <a:xfrm>
            <a:off x="12192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4" name="Rectangle 15"/>
          <p:cNvSpPr>
            <a:spLocks noChangeArrowheads="1"/>
          </p:cNvSpPr>
          <p:nvPr/>
        </p:nvSpPr>
        <p:spPr bwMode="auto">
          <a:xfrm>
            <a:off x="12192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5" name="Rectangle 16"/>
          <p:cNvSpPr>
            <a:spLocks noChangeArrowheads="1"/>
          </p:cNvSpPr>
          <p:nvPr/>
        </p:nvSpPr>
        <p:spPr bwMode="auto">
          <a:xfrm>
            <a:off x="12192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6" name="TextBox 19"/>
          <p:cNvSpPr txBox="1">
            <a:spLocks noChangeArrowheads="1"/>
          </p:cNvSpPr>
          <p:nvPr/>
        </p:nvSpPr>
        <p:spPr bwMode="auto">
          <a:xfrm>
            <a:off x="31750" y="2938463"/>
            <a:ext cx="1173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(0x90)</a:t>
            </a:r>
          </a:p>
        </p:txBody>
      </p:sp>
      <p:sp>
        <p:nvSpPr>
          <p:cNvPr id="38927" name="TextBox 27"/>
          <p:cNvSpPr txBox="1">
            <a:spLocks noChangeArrowheads="1"/>
          </p:cNvSpPr>
          <p:nvPr/>
        </p:nvSpPr>
        <p:spPr bwMode="auto">
          <a:xfrm>
            <a:off x="6461125" y="7286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8928" name="Rectangle 28"/>
          <p:cNvSpPr>
            <a:spLocks noChangeArrowheads="1"/>
          </p:cNvSpPr>
          <p:nvPr/>
        </p:nvSpPr>
        <p:spPr bwMode="auto">
          <a:xfrm>
            <a:off x="6629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9" name="Rectangle 29"/>
          <p:cNvSpPr>
            <a:spLocks noChangeArrowheads="1"/>
          </p:cNvSpPr>
          <p:nvPr/>
        </p:nvSpPr>
        <p:spPr bwMode="auto">
          <a:xfrm>
            <a:off x="6629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29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29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29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4" name="Rectangle 35"/>
          <p:cNvSpPr>
            <a:spLocks noChangeArrowheads="1"/>
          </p:cNvSpPr>
          <p:nvPr/>
        </p:nvSpPr>
        <p:spPr bwMode="auto">
          <a:xfrm>
            <a:off x="6629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9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6" name="Rectangle 39"/>
          <p:cNvSpPr>
            <a:spLocks noChangeArrowheads="1"/>
          </p:cNvSpPr>
          <p:nvPr/>
        </p:nvSpPr>
        <p:spPr bwMode="auto">
          <a:xfrm>
            <a:off x="6629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29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2192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192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2192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2192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2192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2192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2192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2192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2192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2192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2192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2192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2192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2192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2192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192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2192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2192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2192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2192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2192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2192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2192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2192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2192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2192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2192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2192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2192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2192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2192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2192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629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29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629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629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29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29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29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629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629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629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629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29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629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629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629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629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629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629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629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629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629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629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629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629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629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629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29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29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629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629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629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9002" name="TextBox 168"/>
          <p:cNvSpPr txBox="1">
            <a:spLocks noChangeArrowheads="1"/>
          </p:cNvSpPr>
          <p:nvPr/>
        </p:nvSpPr>
        <p:spPr bwMode="auto">
          <a:xfrm>
            <a:off x="7913688" y="56816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9003" name="TextBox 169"/>
          <p:cNvSpPr txBox="1">
            <a:spLocks noChangeArrowheads="1"/>
          </p:cNvSpPr>
          <p:nvPr/>
        </p:nvSpPr>
        <p:spPr bwMode="auto">
          <a:xfrm>
            <a:off x="7913688" y="53768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9004" name="TextBox 171"/>
          <p:cNvSpPr txBox="1">
            <a:spLocks noChangeArrowheads="1"/>
          </p:cNvSpPr>
          <p:nvPr/>
        </p:nvSpPr>
        <p:spPr bwMode="auto">
          <a:xfrm>
            <a:off x="7848600" y="3243263"/>
            <a:ext cx="1154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solidFill>
                  <a:srgbClr val="000000"/>
                </a:solidFill>
                <a:latin typeface="Helvetica" panose="020B0604020202020204" pitchFamily="34" charset="0"/>
              </a:rPr>
              <a:t>(0x80)</a:t>
            </a:r>
          </a:p>
        </p:txBody>
      </p:sp>
      <p:sp>
        <p:nvSpPr>
          <p:cNvPr id="39005" name="TextBox 172"/>
          <p:cNvSpPr txBox="1">
            <a:spLocks noChangeArrowheads="1"/>
          </p:cNvSpPr>
          <p:nvPr/>
        </p:nvSpPr>
        <p:spPr bwMode="auto">
          <a:xfrm>
            <a:off x="7848600" y="14144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grpSp>
        <p:nvGrpSpPr>
          <p:cNvPr id="39006" name="Group 141"/>
          <p:cNvGrpSpPr>
            <a:grpSpLocks/>
          </p:cNvGrpSpPr>
          <p:nvPr/>
        </p:nvGrpSpPr>
        <p:grpSpPr bwMode="auto">
          <a:xfrm>
            <a:off x="3124200" y="2544763"/>
            <a:ext cx="990600" cy="1570037"/>
            <a:chOff x="4188007" y="838200"/>
            <a:chExt cx="990600" cy="1569660"/>
          </a:xfrm>
        </p:grpSpPr>
        <p:sp>
          <p:nvSpPr>
            <p:cNvPr id="39029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    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9030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9007" name="TextBox 184"/>
          <p:cNvSpPr txBox="1">
            <a:spLocks noChangeArrowheads="1"/>
          </p:cNvSpPr>
          <p:nvPr/>
        </p:nvSpPr>
        <p:spPr bwMode="auto">
          <a:xfrm>
            <a:off x="4876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9008" name="Rectangle 185"/>
          <p:cNvSpPr>
            <a:spLocks noChangeArrowheads="1"/>
          </p:cNvSpPr>
          <p:nvPr/>
        </p:nvSpPr>
        <p:spPr bwMode="auto">
          <a:xfrm>
            <a:off x="5181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09" name="TextBox 190"/>
          <p:cNvSpPr txBox="1">
            <a:spLocks noChangeArrowheads="1"/>
          </p:cNvSpPr>
          <p:nvPr/>
        </p:nvSpPr>
        <p:spPr bwMode="auto">
          <a:xfrm>
            <a:off x="4876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9010" name="Rectangle 191"/>
          <p:cNvSpPr>
            <a:spLocks noChangeArrowheads="1"/>
          </p:cNvSpPr>
          <p:nvPr/>
        </p:nvSpPr>
        <p:spPr bwMode="auto">
          <a:xfrm>
            <a:off x="5181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1" name="TextBox 193"/>
          <p:cNvSpPr txBox="1">
            <a:spLocks noChangeArrowheads="1"/>
          </p:cNvSpPr>
          <p:nvPr/>
        </p:nvSpPr>
        <p:spPr bwMode="auto">
          <a:xfrm>
            <a:off x="4876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9012" name="Rectangle 194"/>
          <p:cNvSpPr>
            <a:spLocks noChangeArrowheads="1"/>
          </p:cNvSpPr>
          <p:nvPr/>
        </p:nvSpPr>
        <p:spPr bwMode="auto">
          <a:xfrm>
            <a:off x="5181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3" name="TextBox 196"/>
          <p:cNvSpPr txBox="1">
            <a:spLocks noChangeArrowheads="1"/>
          </p:cNvSpPr>
          <p:nvPr/>
        </p:nvSpPr>
        <p:spPr bwMode="auto">
          <a:xfrm>
            <a:off x="4876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9014" name="Rectangle 197"/>
          <p:cNvSpPr>
            <a:spLocks noChangeArrowheads="1"/>
          </p:cNvSpPr>
          <p:nvPr/>
        </p:nvSpPr>
        <p:spPr bwMode="auto">
          <a:xfrm>
            <a:off x="5181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25704" name="Straight Arrow Connector 213"/>
          <p:cNvCxnSpPr>
            <a:cxnSpLocks noChangeShapeType="1"/>
          </p:cNvCxnSpPr>
          <p:nvPr/>
        </p:nvCxnSpPr>
        <p:spPr bwMode="auto">
          <a:xfrm>
            <a:off x="5791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016" name="Straight Arrow Connector 218"/>
          <p:cNvCxnSpPr>
            <a:cxnSpLocks noChangeShapeType="1"/>
          </p:cNvCxnSpPr>
          <p:nvPr/>
        </p:nvCxnSpPr>
        <p:spPr bwMode="auto">
          <a:xfrm flipV="1">
            <a:off x="3733800" y="2590800"/>
            <a:ext cx="12192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706" name="Straight Arrow Connector 233"/>
          <p:cNvCxnSpPr>
            <a:cxnSpLocks noChangeShapeType="1"/>
          </p:cNvCxnSpPr>
          <p:nvPr/>
        </p:nvCxnSpPr>
        <p:spPr bwMode="auto">
          <a:xfrm>
            <a:off x="2514600" y="3124200"/>
            <a:ext cx="6858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018" name="TextBox 252"/>
          <p:cNvSpPr txBox="1">
            <a:spLocks noChangeArrowheads="1"/>
          </p:cNvSpPr>
          <p:nvPr/>
        </p:nvSpPr>
        <p:spPr bwMode="auto">
          <a:xfrm>
            <a:off x="4724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Tables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9019" name="TextBox 253"/>
          <p:cNvSpPr txBox="1">
            <a:spLocks noChangeArrowheads="1"/>
          </p:cNvSpPr>
          <p:nvPr/>
        </p:nvSpPr>
        <p:spPr bwMode="auto">
          <a:xfrm>
            <a:off x="3048000" y="19304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9020" name="Oval 254"/>
          <p:cNvSpPr>
            <a:spLocks noChangeArrowheads="1"/>
          </p:cNvSpPr>
          <p:nvPr/>
        </p:nvSpPr>
        <p:spPr bwMode="auto"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1" name="Oval 255"/>
          <p:cNvSpPr>
            <a:spLocks noChangeArrowheads="1"/>
          </p:cNvSpPr>
          <p:nvPr/>
        </p:nvSpPr>
        <p:spPr bwMode="auto">
          <a:xfrm>
            <a:off x="3657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2" name="Oval 256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3" name="Oval 257"/>
          <p:cNvSpPr>
            <a:spLocks noChangeArrowheads="1"/>
          </p:cNvSpPr>
          <p:nvPr/>
        </p:nvSpPr>
        <p:spPr bwMode="auto"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-7543800" y="3733800"/>
            <a:ext cx="66294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In best case, total size of page tables ≈ number of pages </a:t>
            </a:r>
            <a:r>
              <a:rPr lang="en-US" altLang="en-US" b="0">
                <a:solidFill>
                  <a:srgbClr val="FF0000"/>
                </a:solidFill>
                <a:latin typeface="Helvetica" panose="020B0604020202020204" pitchFamily="34" charset="0"/>
              </a:rPr>
              <a:t>used</a:t>
            </a:r>
            <a:r>
              <a:rPr lang="en-US" altLang="en-US" b="0">
                <a:latin typeface="Helvetica" panose="020B0604020202020204" pitchFamily="34" charset="0"/>
              </a:rPr>
              <a:t> by program </a:t>
            </a:r>
            <a:r>
              <a:rPr lang="en-US" altLang="en-US" b="0">
                <a:solidFill>
                  <a:srgbClr val="FF0000"/>
                </a:solidFill>
                <a:latin typeface="Helvetica" panose="020B0604020202020204" pitchFamily="34" charset="0"/>
              </a:rPr>
              <a:t>virtual memory</a:t>
            </a:r>
            <a:r>
              <a:rPr lang="en-US" altLang="en-US" b="0">
                <a:latin typeface="Helvetica" panose="020B0604020202020204" pitchFamily="34" charset="0"/>
              </a:rPr>
              <a:t>. Requires two additional memory access!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1219200" y="30480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3200400" y="3168650"/>
            <a:ext cx="8382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876800" y="2768600"/>
            <a:ext cx="9144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39703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0469E-6 8.32562E-7 L 0.84956 0.13321 " pathEditMode="relative" ptsTypes="AA">
                                      <p:cBhvr>
                                        <p:cTn id="2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animBg="1"/>
      <p:bldP spid="159" grpId="0" animBg="1"/>
      <p:bldP spid="160" grpId="0" animBg="1"/>
      <p:bldP spid="1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609" name="Rectangle 97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624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a tree of tables?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Lowest level page table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</a:t>
            </a:r>
            <a:r>
              <a:rPr lang="en-US" altLang="ko-KR" dirty="0">
                <a:ea typeface="굴림" panose="020B0600000101010101" pitchFamily="34" charset="-127"/>
              </a:rPr>
              <a:t>memory still allocated with bitmap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Higher levels often segmented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Could have any number of levels. Example (top segment):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must be saved/restored on context switch?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Contents of top-level segment registers (for this example)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Pointer to top-level table (page table)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Multi-level Translation: Segments + Pages</a:t>
            </a:r>
          </a:p>
        </p:txBody>
      </p:sp>
      <p:grpSp>
        <p:nvGrpSpPr>
          <p:cNvPr id="704638" name="Group 126"/>
          <p:cNvGrpSpPr>
            <a:grpSpLocks/>
          </p:cNvGrpSpPr>
          <p:nvPr/>
        </p:nvGrpSpPr>
        <p:grpSpPr bwMode="auto">
          <a:xfrm>
            <a:off x="3987800" y="2843212"/>
            <a:ext cx="1858963" cy="1792288"/>
            <a:chOff x="2512" y="1728"/>
            <a:chExt cx="1171" cy="1129"/>
          </a:xfrm>
        </p:grpSpPr>
        <p:sp>
          <p:nvSpPr>
            <p:cNvPr id="21582" name="Rectangle 21"/>
            <p:cNvSpPr>
              <a:spLocks noChangeArrowheads="1"/>
            </p:cNvSpPr>
            <p:nvPr/>
          </p:nvSpPr>
          <p:spPr bwMode="auto">
            <a:xfrm>
              <a:off x="2512" y="1728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#0</a:t>
              </a:r>
            </a:p>
          </p:txBody>
        </p:sp>
        <p:sp>
          <p:nvSpPr>
            <p:cNvPr id="21583" name="Rectangle 22"/>
            <p:cNvSpPr>
              <a:spLocks noChangeArrowheads="1"/>
            </p:cNvSpPr>
            <p:nvPr/>
          </p:nvSpPr>
          <p:spPr bwMode="auto">
            <a:xfrm>
              <a:off x="2512" y="1916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21584" name="Rectangle 24"/>
            <p:cNvSpPr>
              <a:spLocks noChangeArrowheads="1"/>
            </p:cNvSpPr>
            <p:nvPr/>
          </p:nvSpPr>
          <p:spPr bwMode="auto">
            <a:xfrm>
              <a:off x="2512" y="2293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#3</a:t>
              </a:r>
            </a:p>
          </p:txBody>
        </p:sp>
        <p:sp>
          <p:nvSpPr>
            <p:cNvPr id="21585" name="Rectangle 25"/>
            <p:cNvSpPr>
              <a:spLocks noChangeArrowheads="1"/>
            </p:cNvSpPr>
            <p:nvPr/>
          </p:nvSpPr>
          <p:spPr bwMode="auto">
            <a:xfrm>
              <a:off x="2512" y="2481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21586" name="Rectangle 26"/>
            <p:cNvSpPr>
              <a:spLocks noChangeArrowheads="1"/>
            </p:cNvSpPr>
            <p:nvPr/>
          </p:nvSpPr>
          <p:spPr bwMode="auto">
            <a:xfrm>
              <a:off x="2512" y="2669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#5</a:t>
              </a:r>
            </a:p>
          </p:txBody>
        </p:sp>
        <p:sp>
          <p:nvSpPr>
            <p:cNvPr id="21587" name="Rectangle 28"/>
            <p:cNvSpPr>
              <a:spLocks noChangeArrowheads="1"/>
            </p:cNvSpPr>
            <p:nvPr/>
          </p:nvSpPr>
          <p:spPr bwMode="auto">
            <a:xfrm>
              <a:off x="3263" y="1728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sp>
          <p:nvSpPr>
            <p:cNvPr id="21588" name="Rectangle 29"/>
            <p:cNvSpPr>
              <a:spLocks noChangeArrowheads="1"/>
            </p:cNvSpPr>
            <p:nvPr/>
          </p:nvSpPr>
          <p:spPr bwMode="auto">
            <a:xfrm>
              <a:off x="3263" y="1916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grpSp>
          <p:nvGrpSpPr>
            <p:cNvPr id="21589" name="Group 119"/>
            <p:cNvGrpSpPr>
              <a:grpSpLocks/>
            </p:cNvGrpSpPr>
            <p:nvPr/>
          </p:nvGrpSpPr>
          <p:grpSpPr bwMode="auto">
            <a:xfrm>
              <a:off x="2512" y="2104"/>
              <a:ext cx="1171" cy="189"/>
              <a:chOff x="2512" y="2104"/>
              <a:chExt cx="1171" cy="189"/>
            </a:xfrm>
          </p:grpSpPr>
          <p:sp>
            <p:nvSpPr>
              <p:cNvPr id="21593" name="Rectangle 23"/>
              <p:cNvSpPr>
                <a:spLocks noChangeArrowheads="1"/>
              </p:cNvSpPr>
              <p:nvPr/>
            </p:nvSpPr>
            <p:spPr bwMode="auto">
              <a:xfrm>
                <a:off x="2512" y="2104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21594" name="Rectangle 30"/>
              <p:cNvSpPr>
                <a:spLocks noChangeArrowheads="1"/>
              </p:cNvSpPr>
              <p:nvPr/>
            </p:nvSpPr>
            <p:spPr bwMode="auto">
              <a:xfrm>
                <a:off x="3263" y="2104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  <p:sp>
          <p:nvSpPr>
            <p:cNvPr id="21590" name="Rectangle 31"/>
            <p:cNvSpPr>
              <a:spLocks noChangeArrowheads="1"/>
            </p:cNvSpPr>
            <p:nvPr/>
          </p:nvSpPr>
          <p:spPr bwMode="auto">
            <a:xfrm>
              <a:off x="3263" y="2293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  <p:sp>
          <p:nvSpPr>
            <p:cNvPr id="21591" name="Rectangle 32"/>
            <p:cNvSpPr>
              <a:spLocks noChangeArrowheads="1"/>
            </p:cNvSpPr>
            <p:nvPr/>
          </p:nvSpPr>
          <p:spPr bwMode="auto">
            <a:xfrm>
              <a:off x="3263" y="2481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sp>
          <p:nvSpPr>
            <p:cNvPr id="21592" name="Rectangle 33"/>
            <p:cNvSpPr>
              <a:spLocks noChangeArrowheads="1"/>
            </p:cNvSpPr>
            <p:nvPr/>
          </p:nvSpPr>
          <p:spPr bwMode="auto">
            <a:xfrm>
              <a:off x="3263" y="2669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704624" name="Group 112"/>
          <p:cNvGrpSpPr>
            <a:grpSpLocks/>
          </p:cNvGrpSpPr>
          <p:nvPr/>
        </p:nvGrpSpPr>
        <p:grpSpPr bwMode="auto">
          <a:xfrm>
            <a:off x="5029200" y="2462212"/>
            <a:ext cx="3962400" cy="1489075"/>
            <a:chOff x="3120" y="720"/>
            <a:chExt cx="2496" cy="938"/>
          </a:xfrm>
        </p:grpSpPr>
        <p:sp>
          <p:nvSpPr>
            <p:cNvPr id="21578" name="Rectangle 39"/>
            <p:cNvSpPr>
              <a:spLocks noChangeArrowheads="1"/>
            </p:cNvSpPr>
            <p:nvPr/>
          </p:nvSpPr>
          <p:spPr bwMode="auto">
            <a:xfrm>
              <a:off x="4026" y="1156"/>
              <a:ext cx="630" cy="23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79" name="Rectangle 35"/>
            <p:cNvSpPr>
              <a:spLocks noChangeArrowheads="1"/>
            </p:cNvSpPr>
            <p:nvPr/>
          </p:nvSpPr>
          <p:spPr bwMode="auto">
            <a:xfrm>
              <a:off x="4631" y="1156"/>
              <a:ext cx="985" cy="238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21580" name="Freeform 36"/>
            <p:cNvSpPr>
              <a:spLocks/>
            </p:cNvSpPr>
            <p:nvPr/>
          </p:nvSpPr>
          <p:spPr bwMode="auto">
            <a:xfrm>
              <a:off x="3120" y="720"/>
              <a:ext cx="2001" cy="411"/>
            </a:xfrm>
            <a:custGeom>
              <a:avLst/>
              <a:gdLst>
                <a:gd name="T0" fmla="*/ 0 w 1824"/>
                <a:gd name="T1" fmla="*/ 0 h 288"/>
                <a:gd name="T2" fmla="*/ 2001 w 1824"/>
                <a:gd name="T3" fmla="*/ 0 h 288"/>
                <a:gd name="T4" fmla="*/ 2001 w 1824"/>
                <a:gd name="T5" fmla="*/ 411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81" name="Text Box 37"/>
            <p:cNvSpPr txBox="1">
              <a:spLocks noChangeArrowheads="1"/>
            </p:cNvSpPr>
            <p:nvPr/>
          </p:nvSpPr>
          <p:spPr bwMode="auto">
            <a:xfrm>
              <a:off x="4112" y="1408"/>
              <a:ext cx="11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</p:grpSp>
      <p:grpSp>
        <p:nvGrpSpPr>
          <p:cNvPr id="704630" name="Group 118"/>
          <p:cNvGrpSpPr>
            <a:grpSpLocks/>
          </p:cNvGrpSpPr>
          <p:nvPr/>
        </p:nvGrpSpPr>
        <p:grpSpPr bwMode="auto">
          <a:xfrm>
            <a:off x="76200" y="2157412"/>
            <a:ext cx="4938713" cy="704850"/>
            <a:chOff x="48" y="1440"/>
            <a:chExt cx="3111" cy="444"/>
          </a:xfrm>
        </p:grpSpPr>
        <p:sp>
          <p:nvSpPr>
            <p:cNvPr id="21573" name="Text Box 9"/>
            <p:cNvSpPr txBox="1">
              <a:spLocks noChangeArrowheads="1"/>
            </p:cNvSpPr>
            <p:nvPr/>
          </p:nvSpPr>
          <p:spPr bwMode="auto">
            <a:xfrm>
              <a:off x="48" y="1440"/>
              <a:ext cx="6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Virtual </a:t>
              </a:r>
            </a:p>
            <a:p>
              <a:pPr>
                <a:spcBef>
                  <a:spcPct val="0"/>
                </a:spcBef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Address:</a:t>
              </a:r>
            </a:p>
          </p:txBody>
        </p:sp>
        <p:grpSp>
          <p:nvGrpSpPr>
            <p:cNvPr id="21574" name="Group 93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1575" name="Rectangle 7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1576" name="Rectangle 8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1577" name="Rectangle 46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grpSp>
        <p:nvGrpSpPr>
          <p:cNvPr id="704618" name="Group 106"/>
          <p:cNvGrpSpPr>
            <a:grpSpLocks/>
          </p:cNvGrpSpPr>
          <p:nvPr/>
        </p:nvGrpSpPr>
        <p:grpSpPr bwMode="auto">
          <a:xfrm>
            <a:off x="1295400" y="3224212"/>
            <a:ext cx="1895475" cy="2073275"/>
            <a:chOff x="768" y="1200"/>
            <a:chExt cx="1194" cy="1306"/>
          </a:xfrm>
        </p:grpSpPr>
        <p:grpSp>
          <p:nvGrpSpPr>
            <p:cNvPr id="21540" name="Group 49"/>
            <p:cNvGrpSpPr>
              <a:grpSpLocks/>
            </p:cNvGrpSpPr>
            <p:nvPr/>
          </p:nvGrpSpPr>
          <p:grpSpPr bwMode="auto">
            <a:xfrm>
              <a:off x="768" y="1200"/>
              <a:ext cx="1018" cy="163"/>
              <a:chOff x="2352" y="960"/>
              <a:chExt cx="1392" cy="288"/>
            </a:xfrm>
          </p:grpSpPr>
          <p:sp>
            <p:nvSpPr>
              <p:cNvPr id="21571" name="Rectangle 5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Base0</a:t>
                </a:r>
              </a:p>
            </p:txBody>
          </p:sp>
          <p:sp>
            <p:nvSpPr>
              <p:cNvPr id="21572" name="Rectangle 5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Limit0</a:t>
                </a:r>
              </a:p>
            </p:txBody>
          </p:sp>
        </p:grpSp>
        <p:sp>
          <p:nvSpPr>
            <p:cNvPr id="21541" name="Rectangle 52"/>
            <p:cNvSpPr>
              <a:spLocks noChangeArrowheads="1"/>
            </p:cNvSpPr>
            <p:nvPr/>
          </p:nvSpPr>
          <p:spPr bwMode="auto">
            <a:xfrm>
              <a:off x="1786" y="120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2" name="Group 54"/>
            <p:cNvGrpSpPr>
              <a:grpSpLocks/>
            </p:cNvGrpSpPr>
            <p:nvPr/>
          </p:nvGrpSpPr>
          <p:grpSpPr bwMode="auto">
            <a:xfrm>
              <a:off x="768" y="1363"/>
              <a:ext cx="1018" cy="164"/>
              <a:chOff x="2352" y="960"/>
              <a:chExt cx="1392" cy="288"/>
            </a:xfrm>
          </p:grpSpPr>
          <p:sp>
            <p:nvSpPr>
              <p:cNvPr id="21569" name="Rectangle 5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Base1</a:t>
                </a:r>
              </a:p>
            </p:txBody>
          </p:sp>
          <p:sp>
            <p:nvSpPr>
              <p:cNvPr id="21570" name="Rectangle 5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Limit1</a:t>
                </a:r>
              </a:p>
            </p:txBody>
          </p:sp>
        </p:grpSp>
        <p:sp>
          <p:nvSpPr>
            <p:cNvPr id="21543" name="Rectangle 57"/>
            <p:cNvSpPr>
              <a:spLocks noChangeArrowheads="1"/>
            </p:cNvSpPr>
            <p:nvPr/>
          </p:nvSpPr>
          <p:spPr bwMode="auto">
            <a:xfrm>
              <a:off x="1786" y="1363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4" name="Group 99"/>
            <p:cNvGrpSpPr>
              <a:grpSpLocks/>
            </p:cNvGrpSpPr>
            <p:nvPr/>
          </p:nvGrpSpPr>
          <p:grpSpPr bwMode="auto">
            <a:xfrm>
              <a:off x="768" y="1527"/>
              <a:ext cx="1194" cy="163"/>
              <a:chOff x="768" y="1527"/>
              <a:chExt cx="1194" cy="163"/>
            </a:xfrm>
          </p:grpSpPr>
          <p:grpSp>
            <p:nvGrpSpPr>
              <p:cNvPr id="21565" name="Group 59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1567" name="Rectangle 6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1568" name="Rectangle 6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1566" name="Rectangle 62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1545" name="Group 64"/>
            <p:cNvGrpSpPr>
              <a:grpSpLocks/>
            </p:cNvGrpSpPr>
            <p:nvPr/>
          </p:nvGrpSpPr>
          <p:grpSpPr bwMode="auto">
            <a:xfrm>
              <a:off x="768" y="1690"/>
              <a:ext cx="1018" cy="163"/>
              <a:chOff x="2352" y="960"/>
              <a:chExt cx="1392" cy="288"/>
            </a:xfrm>
          </p:grpSpPr>
          <p:sp>
            <p:nvSpPr>
              <p:cNvPr id="21563" name="Rectangle 6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Base3</a:t>
                </a:r>
              </a:p>
            </p:txBody>
          </p:sp>
          <p:sp>
            <p:nvSpPr>
              <p:cNvPr id="21564" name="Rectangle 6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Limit3</a:t>
                </a:r>
              </a:p>
            </p:txBody>
          </p:sp>
        </p:grpSp>
        <p:sp>
          <p:nvSpPr>
            <p:cNvPr id="21546" name="Rectangle 67"/>
            <p:cNvSpPr>
              <a:spLocks noChangeArrowheads="1"/>
            </p:cNvSpPr>
            <p:nvPr/>
          </p:nvSpPr>
          <p:spPr bwMode="auto">
            <a:xfrm>
              <a:off x="1786" y="169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47" name="Group 69"/>
            <p:cNvGrpSpPr>
              <a:grpSpLocks/>
            </p:cNvGrpSpPr>
            <p:nvPr/>
          </p:nvGrpSpPr>
          <p:grpSpPr bwMode="auto">
            <a:xfrm>
              <a:off x="768" y="1853"/>
              <a:ext cx="1018" cy="163"/>
              <a:chOff x="2352" y="960"/>
              <a:chExt cx="1392" cy="288"/>
            </a:xfrm>
          </p:grpSpPr>
          <p:sp>
            <p:nvSpPr>
              <p:cNvPr id="21561" name="Rectangle 7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Base4</a:t>
                </a:r>
              </a:p>
            </p:txBody>
          </p:sp>
          <p:sp>
            <p:nvSpPr>
              <p:cNvPr id="21562" name="Rectangle 7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Limit4</a:t>
                </a:r>
              </a:p>
            </p:txBody>
          </p:sp>
        </p:grpSp>
        <p:sp>
          <p:nvSpPr>
            <p:cNvPr id="21548" name="Rectangle 72"/>
            <p:cNvSpPr>
              <a:spLocks noChangeArrowheads="1"/>
            </p:cNvSpPr>
            <p:nvPr/>
          </p:nvSpPr>
          <p:spPr bwMode="auto">
            <a:xfrm>
              <a:off x="1786" y="185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9" name="Group 74"/>
            <p:cNvGrpSpPr>
              <a:grpSpLocks/>
            </p:cNvGrpSpPr>
            <p:nvPr/>
          </p:nvGrpSpPr>
          <p:grpSpPr bwMode="auto">
            <a:xfrm>
              <a:off x="768" y="2016"/>
              <a:ext cx="1018" cy="164"/>
              <a:chOff x="2352" y="960"/>
              <a:chExt cx="1392" cy="288"/>
            </a:xfrm>
          </p:grpSpPr>
          <p:sp>
            <p:nvSpPr>
              <p:cNvPr id="21559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Base5</a:t>
                </a:r>
              </a:p>
            </p:txBody>
          </p:sp>
          <p:sp>
            <p:nvSpPr>
              <p:cNvPr id="21560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Limit5</a:t>
                </a:r>
              </a:p>
            </p:txBody>
          </p:sp>
        </p:grpSp>
        <p:sp>
          <p:nvSpPr>
            <p:cNvPr id="21550" name="Rectangle 77"/>
            <p:cNvSpPr>
              <a:spLocks noChangeArrowheads="1"/>
            </p:cNvSpPr>
            <p:nvPr/>
          </p:nvSpPr>
          <p:spPr bwMode="auto">
            <a:xfrm>
              <a:off x="1786" y="2016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51" name="Group 79"/>
            <p:cNvGrpSpPr>
              <a:grpSpLocks/>
            </p:cNvGrpSpPr>
            <p:nvPr/>
          </p:nvGrpSpPr>
          <p:grpSpPr bwMode="auto">
            <a:xfrm>
              <a:off x="768" y="2180"/>
              <a:ext cx="1018" cy="163"/>
              <a:chOff x="2352" y="960"/>
              <a:chExt cx="1392" cy="288"/>
            </a:xfrm>
          </p:grpSpPr>
          <p:sp>
            <p:nvSpPr>
              <p:cNvPr id="21557" name="Rectangle 8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Base6</a:t>
                </a:r>
              </a:p>
            </p:txBody>
          </p:sp>
          <p:sp>
            <p:nvSpPr>
              <p:cNvPr id="21558" name="Rectangle 8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Limit6</a:t>
                </a:r>
              </a:p>
            </p:txBody>
          </p:sp>
        </p:grpSp>
        <p:sp>
          <p:nvSpPr>
            <p:cNvPr id="21552" name="Rectangle 82"/>
            <p:cNvSpPr>
              <a:spLocks noChangeArrowheads="1"/>
            </p:cNvSpPr>
            <p:nvPr/>
          </p:nvSpPr>
          <p:spPr bwMode="auto">
            <a:xfrm>
              <a:off x="1786" y="218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53" name="Group 84"/>
            <p:cNvGrpSpPr>
              <a:grpSpLocks/>
            </p:cNvGrpSpPr>
            <p:nvPr/>
          </p:nvGrpSpPr>
          <p:grpSpPr bwMode="auto">
            <a:xfrm>
              <a:off x="768" y="2343"/>
              <a:ext cx="1018" cy="163"/>
              <a:chOff x="2352" y="960"/>
              <a:chExt cx="1392" cy="288"/>
            </a:xfrm>
          </p:grpSpPr>
          <p:sp>
            <p:nvSpPr>
              <p:cNvPr id="21555" name="Rectangle 8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Base7</a:t>
                </a:r>
              </a:p>
            </p:txBody>
          </p:sp>
          <p:sp>
            <p:nvSpPr>
              <p:cNvPr id="21556" name="Rectangle 8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Limit7</a:t>
                </a:r>
              </a:p>
            </p:txBody>
          </p:sp>
        </p:grpSp>
        <p:sp>
          <p:nvSpPr>
            <p:cNvPr id="21554" name="Rectangle 87"/>
            <p:cNvSpPr>
              <a:spLocks noChangeArrowheads="1"/>
            </p:cNvSpPr>
            <p:nvPr/>
          </p:nvSpPr>
          <p:spPr bwMode="auto">
            <a:xfrm>
              <a:off x="1786" y="234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04606" name="Line 94"/>
          <p:cNvSpPr>
            <a:spLocks noChangeShapeType="1"/>
          </p:cNvSpPr>
          <p:nvPr/>
        </p:nvSpPr>
        <p:spPr bwMode="auto">
          <a:xfrm>
            <a:off x="2895600" y="2614612"/>
            <a:ext cx="10668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4608" name="Freeform 96"/>
          <p:cNvSpPr>
            <a:spLocks/>
          </p:cNvSpPr>
          <p:nvPr/>
        </p:nvSpPr>
        <p:spPr bwMode="auto">
          <a:xfrm>
            <a:off x="685800" y="2614612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4612" name="Group 100"/>
          <p:cNvGrpSpPr>
            <a:grpSpLocks/>
          </p:cNvGrpSpPr>
          <p:nvPr/>
        </p:nvGrpSpPr>
        <p:grpSpPr bwMode="auto">
          <a:xfrm>
            <a:off x="1295400" y="3744912"/>
            <a:ext cx="1895475" cy="258763"/>
            <a:chOff x="768" y="1527"/>
            <a:chExt cx="1194" cy="163"/>
          </a:xfrm>
        </p:grpSpPr>
        <p:grpSp>
          <p:nvGrpSpPr>
            <p:cNvPr id="21536" name="Group 101"/>
            <p:cNvGrpSpPr>
              <a:grpSpLocks/>
            </p:cNvGrpSpPr>
            <p:nvPr/>
          </p:nvGrpSpPr>
          <p:grpSpPr bwMode="auto">
            <a:xfrm>
              <a:off x="768" y="1527"/>
              <a:ext cx="1018" cy="163"/>
              <a:chOff x="2352" y="960"/>
              <a:chExt cx="1392" cy="288"/>
            </a:xfrm>
          </p:grpSpPr>
          <p:sp>
            <p:nvSpPr>
              <p:cNvPr id="21538" name="Rectangle 102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21539" name="Rectangle 103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21537" name="Rectangle 104"/>
            <p:cNvSpPr>
              <a:spLocks noChangeArrowheads="1"/>
            </p:cNvSpPr>
            <p:nvPr/>
          </p:nvSpPr>
          <p:spPr bwMode="auto">
            <a:xfrm>
              <a:off x="1786" y="1527"/>
              <a:ext cx="176" cy="16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04601" name="Line 89"/>
          <p:cNvSpPr>
            <a:spLocks noChangeShapeType="1"/>
          </p:cNvSpPr>
          <p:nvPr/>
        </p:nvSpPr>
        <p:spPr bwMode="auto">
          <a:xfrm flipV="1">
            <a:off x="1905000" y="2843212"/>
            <a:ext cx="20574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4628" name="Group 116"/>
          <p:cNvGrpSpPr>
            <a:grpSpLocks/>
          </p:cNvGrpSpPr>
          <p:nvPr/>
        </p:nvGrpSpPr>
        <p:grpSpPr bwMode="auto">
          <a:xfrm>
            <a:off x="2667001" y="3300412"/>
            <a:ext cx="2424113" cy="2338388"/>
            <a:chOff x="1632" y="1248"/>
            <a:chExt cx="1527" cy="1473"/>
          </a:xfrm>
        </p:grpSpPr>
        <p:grpSp>
          <p:nvGrpSpPr>
            <p:cNvPr id="21528" name="Group 115"/>
            <p:cNvGrpSpPr>
              <a:grpSpLocks/>
            </p:cNvGrpSpPr>
            <p:nvPr/>
          </p:nvGrpSpPr>
          <p:grpSpPr bwMode="auto">
            <a:xfrm>
              <a:off x="2064" y="2277"/>
              <a:ext cx="1095" cy="444"/>
              <a:chOff x="2064" y="2160"/>
              <a:chExt cx="1095" cy="444"/>
            </a:xfrm>
          </p:grpSpPr>
          <p:sp>
            <p:nvSpPr>
              <p:cNvPr id="21533" name="Text Box 11"/>
              <p:cNvSpPr txBox="1">
                <a:spLocks noChangeArrowheads="1"/>
              </p:cNvSpPr>
              <p:nvPr/>
            </p:nvSpPr>
            <p:spPr bwMode="auto">
              <a:xfrm>
                <a:off x="2592" y="2160"/>
                <a:ext cx="567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Access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Error</a:t>
                </a:r>
              </a:p>
            </p:txBody>
          </p:sp>
          <p:sp>
            <p:nvSpPr>
              <p:cNvPr id="21534" name="Oval 12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317" cy="269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4000" b="0">
                    <a:latin typeface="Gill Sans" charset="0"/>
                    <a:ea typeface="Gill Sans" charset="0"/>
                    <a:cs typeface="Gill Sans" charset="0"/>
                  </a:rPr>
                  <a:t>&gt;</a:t>
                </a:r>
              </a:p>
            </p:txBody>
          </p:sp>
          <p:sp>
            <p:nvSpPr>
              <p:cNvPr id="21535" name="Line 14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1529" name="Line 95"/>
            <p:cNvSpPr>
              <a:spLocks noChangeShapeType="1"/>
            </p:cNvSpPr>
            <p:nvPr/>
          </p:nvSpPr>
          <p:spPr bwMode="auto">
            <a:xfrm>
              <a:off x="2256" y="1248"/>
              <a:ext cx="0" cy="105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1530" name="Group 105"/>
            <p:cNvGrpSpPr>
              <a:grpSpLocks/>
            </p:cNvGrpSpPr>
            <p:nvPr/>
          </p:nvGrpSpPr>
          <p:grpSpPr bwMode="auto">
            <a:xfrm>
              <a:off x="1632" y="1584"/>
              <a:ext cx="480" cy="768"/>
              <a:chOff x="1632" y="1584"/>
              <a:chExt cx="480" cy="672"/>
            </a:xfrm>
          </p:grpSpPr>
          <p:sp>
            <p:nvSpPr>
              <p:cNvPr id="21531" name="Line 90"/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480" cy="67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32" name="Line 92"/>
              <p:cNvSpPr>
                <a:spLocks noChangeShapeType="1"/>
              </p:cNvSpPr>
              <p:nvPr/>
            </p:nvSpPr>
            <p:spPr bwMode="auto">
              <a:xfrm flipH="1">
                <a:off x="1728" y="1632"/>
                <a:ext cx="144" cy="96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704635" name="Group 123"/>
          <p:cNvGrpSpPr>
            <a:grpSpLocks/>
          </p:cNvGrpSpPr>
          <p:nvPr/>
        </p:nvGrpSpPr>
        <p:grpSpPr bwMode="auto">
          <a:xfrm>
            <a:off x="3986213" y="3436937"/>
            <a:ext cx="1858962" cy="300038"/>
            <a:chOff x="2512" y="2104"/>
            <a:chExt cx="1171" cy="189"/>
          </a:xfrm>
        </p:grpSpPr>
        <p:sp>
          <p:nvSpPr>
            <p:cNvPr id="21526" name="Rectangle 124"/>
            <p:cNvSpPr>
              <a:spLocks noChangeArrowheads="1"/>
            </p:cNvSpPr>
            <p:nvPr/>
          </p:nvSpPr>
          <p:spPr bwMode="auto">
            <a:xfrm>
              <a:off x="2512" y="2104"/>
              <a:ext cx="753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21527" name="Rectangle 125"/>
            <p:cNvSpPr>
              <a:spLocks noChangeArrowheads="1"/>
            </p:cNvSpPr>
            <p:nvPr/>
          </p:nvSpPr>
          <p:spPr bwMode="auto">
            <a:xfrm>
              <a:off x="3263" y="2104"/>
              <a:ext cx="420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704622" name="Group 110"/>
          <p:cNvGrpSpPr>
            <a:grpSpLocks/>
          </p:cNvGrpSpPr>
          <p:nvPr/>
        </p:nvGrpSpPr>
        <p:grpSpPr bwMode="auto">
          <a:xfrm>
            <a:off x="5105400" y="3154362"/>
            <a:ext cx="2360613" cy="377825"/>
            <a:chOff x="3168" y="1156"/>
            <a:chExt cx="1487" cy="238"/>
          </a:xfrm>
        </p:grpSpPr>
        <p:sp>
          <p:nvSpPr>
            <p:cNvPr id="21524" name="Rectangle 109"/>
            <p:cNvSpPr>
              <a:spLocks noChangeArrowheads="1"/>
            </p:cNvSpPr>
            <p:nvPr/>
          </p:nvSpPr>
          <p:spPr bwMode="auto">
            <a:xfrm>
              <a:off x="4025" y="1156"/>
              <a:ext cx="630" cy="238"/>
            </a:xfrm>
            <a:prstGeom prst="rect">
              <a:avLst/>
            </a:pr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21525" name="Line 40"/>
            <p:cNvSpPr>
              <a:spLocks noChangeShapeType="1"/>
            </p:cNvSpPr>
            <p:nvPr/>
          </p:nvSpPr>
          <p:spPr bwMode="auto">
            <a:xfrm flipV="1">
              <a:off x="3168" y="129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04626" name="Group 114"/>
          <p:cNvGrpSpPr>
            <a:grpSpLocks/>
          </p:cNvGrpSpPr>
          <p:nvPr/>
        </p:nvGrpSpPr>
        <p:grpSpPr bwMode="auto">
          <a:xfrm>
            <a:off x="5791200" y="3605212"/>
            <a:ext cx="2743200" cy="2022475"/>
            <a:chOff x="3600" y="1440"/>
            <a:chExt cx="1728" cy="1274"/>
          </a:xfrm>
        </p:grpSpPr>
        <p:sp>
          <p:nvSpPr>
            <p:cNvPr id="21520" name="AutoShape 42"/>
            <p:cNvSpPr>
              <a:spLocks noChangeArrowheads="1"/>
            </p:cNvSpPr>
            <p:nvPr/>
          </p:nvSpPr>
          <p:spPr bwMode="auto">
            <a:xfrm>
              <a:off x="4080" y="1920"/>
              <a:ext cx="1248" cy="175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Check Permissions</a:t>
              </a:r>
            </a:p>
          </p:txBody>
        </p:sp>
        <p:sp>
          <p:nvSpPr>
            <p:cNvPr id="21521" name="Line 43"/>
            <p:cNvSpPr>
              <a:spLocks noChangeShapeType="1"/>
            </p:cNvSpPr>
            <p:nvPr/>
          </p:nvSpPr>
          <p:spPr bwMode="auto">
            <a:xfrm>
              <a:off x="3600" y="1440"/>
              <a:ext cx="528" cy="48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22" name="Text Box 44"/>
            <p:cNvSpPr txBox="1">
              <a:spLocks noChangeArrowheads="1"/>
            </p:cNvSpPr>
            <p:nvPr/>
          </p:nvSpPr>
          <p:spPr bwMode="auto">
            <a:xfrm>
              <a:off x="4151" y="2270"/>
              <a:ext cx="567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>
                <a:spcBef>
                  <a:spcPct val="0"/>
                </a:spcBef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21523" name="Line 45"/>
            <p:cNvSpPr>
              <a:spLocks noChangeShapeType="1"/>
            </p:cNvSpPr>
            <p:nvPr/>
          </p:nvSpPr>
          <p:spPr bwMode="auto">
            <a:xfrm>
              <a:off x="4485" y="2095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004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0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0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0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09" grpId="0" build="p"/>
      <p:bldP spid="704606" grpId="0" animBg="1"/>
      <p:bldP spid="704608" grpId="0" animBg="1"/>
      <p:bldP spid="70460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about Sharing (Complete Segment)?</a:t>
            </a:r>
          </a:p>
        </p:txBody>
      </p:sp>
      <p:grpSp>
        <p:nvGrpSpPr>
          <p:cNvPr id="707612" name="Group 28"/>
          <p:cNvGrpSpPr>
            <a:grpSpLocks/>
          </p:cNvGrpSpPr>
          <p:nvPr/>
        </p:nvGrpSpPr>
        <p:grpSpPr bwMode="auto">
          <a:xfrm>
            <a:off x="762000" y="746125"/>
            <a:ext cx="4764088" cy="396875"/>
            <a:chOff x="158" y="1478"/>
            <a:chExt cx="3001" cy="250"/>
          </a:xfrm>
        </p:grpSpPr>
        <p:sp>
          <p:nvSpPr>
            <p:cNvPr id="22638" name="Text Box 29"/>
            <p:cNvSpPr txBox="1">
              <a:spLocks noChangeArrowheads="1"/>
            </p:cNvSpPr>
            <p:nvPr/>
          </p:nvSpPr>
          <p:spPr bwMode="auto">
            <a:xfrm>
              <a:off x="158" y="147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Process A</a:t>
              </a:r>
            </a:p>
          </p:txBody>
        </p:sp>
        <p:grpSp>
          <p:nvGrpSpPr>
            <p:cNvPr id="22639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2640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2641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2642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sp>
        <p:nvSpPr>
          <p:cNvPr id="707653" name="Freeform 69"/>
          <p:cNvSpPr>
            <a:spLocks/>
          </p:cNvSpPr>
          <p:nvPr/>
        </p:nvSpPr>
        <p:spPr bwMode="auto">
          <a:xfrm>
            <a:off x="1196975" y="1143000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5" name="Group 221"/>
          <p:cNvGrpSpPr>
            <a:grpSpLocks/>
          </p:cNvGrpSpPr>
          <p:nvPr/>
        </p:nvGrpSpPr>
        <p:grpSpPr bwMode="auto">
          <a:xfrm>
            <a:off x="1806575" y="1752600"/>
            <a:ext cx="1895475" cy="2073275"/>
            <a:chOff x="768" y="1248"/>
            <a:chExt cx="1194" cy="1306"/>
          </a:xfrm>
        </p:grpSpPr>
        <p:grpSp>
          <p:nvGrpSpPr>
            <p:cNvPr id="22599" name="Group 34"/>
            <p:cNvGrpSpPr>
              <a:grpSpLocks/>
            </p:cNvGrpSpPr>
            <p:nvPr/>
          </p:nvGrpSpPr>
          <p:grpSpPr bwMode="auto">
            <a:xfrm>
              <a:off x="768" y="1248"/>
              <a:ext cx="1194" cy="1306"/>
              <a:chOff x="768" y="1200"/>
              <a:chExt cx="1194" cy="1306"/>
            </a:xfrm>
          </p:grpSpPr>
          <p:grpSp>
            <p:nvGrpSpPr>
              <p:cNvPr id="22605" name="Group 35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63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6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606" name="Rectangle 38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7" name="Group 39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634" name="Rectangle 4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635" name="Rectangle 4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608" name="Rectangle 42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9" name="Group 43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630" name="Group 44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63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63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63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610" name="Group 48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628" name="Rectangle 4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629" name="Rectangle 5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611" name="Rectangle 51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2" name="Group 52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626" name="Rectangle 5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627" name="Rectangle 5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613" name="Rectangle 55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14" name="Group 56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624" name="Rectangle 5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625" name="Rectangle 5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615" name="Rectangle 59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6" name="Group 60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622" name="Rectangle 6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62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617" name="Rectangle 63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8" name="Group 64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620" name="Rectangle 6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621" name="Rectangle 6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619" name="Rectangle 67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600" name="Group 70"/>
            <p:cNvGrpSpPr>
              <a:grpSpLocks/>
            </p:cNvGrpSpPr>
            <p:nvPr/>
          </p:nvGrpSpPr>
          <p:grpSpPr bwMode="auto">
            <a:xfrm>
              <a:off x="768" y="1576"/>
              <a:ext cx="1194" cy="163"/>
              <a:chOff x="768" y="1527"/>
              <a:chExt cx="1194" cy="163"/>
            </a:xfrm>
          </p:grpSpPr>
          <p:grpSp>
            <p:nvGrpSpPr>
              <p:cNvPr id="22601" name="Group 71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603" name="Rectangle 72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604" name="Rectangle 73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602" name="Rectangle 74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659" name="Line 75"/>
          <p:cNvSpPr>
            <a:spLocks noChangeShapeType="1"/>
          </p:cNvSpPr>
          <p:nvPr/>
        </p:nvSpPr>
        <p:spPr bwMode="auto">
          <a:xfrm flipV="1">
            <a:off x="2416175" y="914400"/>
            <a:ext cx="4191000" cy="1447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9" name="Group 225"/>
          <p:cNvGrpSpPr>
            <a:grpSpLocks/>
          </p:cNvGrpSpPr>
          <p:nvPr/>
        </p:nvGrpSpPr>
        <p:grpSpPr bwMode="auto">
          <a:xfrm>
            <a:off x="6408738" y="914400"/>
            <a:ext cx="2057400" cy="2225675"/>
            <a:chOff x="4037" y="672"/>
            <a:chExt cx="1296" cy="1402"/>
          </a:xfrm>
        </p:grpSpPr>
        <p:grpSp>
          <p:nvGrpSpPr>
            <p:cNvPr id="22584" name="Group 4"/>
            <p:cNvGrpSpPr>
              <a:grpSpLocks/>
            </p:cNvGrpSpPr>
            <p:nvPr/>
          </p:nvGrpSpPr>
          <p:grpSpPr bwMode="auto">
            <a:xfrm>
              <a:off x="4162" y="672"/>
              <a:ext cx="1171" cy="1129"/>
              <a:chOff x="2400" y="1104"/>
              <a:chExt cx="1248" cy="1236"/>
            </a:xfrm>
          </p:grpSpPr>
          <p:sp>
            <p:nvSpPr>
              <p:cNvPr id="22586" name="Rectangle 5"/>
              <p:cNvSpPr>
                <a:spLocks noChangeArrowheads="1"/>
              </p:cNvSpPr>
              <p:nvPr/>
            </p:nvSpPr>
            <p:spPr bwMode="auto">
              <a:xfrm>
                <a:off x="2400" y="110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22587" name="Rectangle 6"/>
              <p:cNvSpPr>
                <a:spLocks noChangeArrowheads="1"/>
              </p:cNvSpPr>
              <p:nvPr/>
            </p:nvSpPr>
            <p:spPr bwMode="auto">
              <a:xfrm>
                <a:off x="2400" y="1310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22588" name="Rectangle 7"/>
              <p:cNvSpPr>
                <a:spLocks noChangeArrowheads="1"/>
              </p:cNvSpPr>
              <p:nvPr/>
            </p:nvSpPr>
            <p:spPr bwMode="auto">
              <a:xfrm>
                <a:off x="2400" y="1516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22589" name="Rectangle 8"/>
              <p:cNvSpPr>
                <a:spLocks noChangeArrowheads="1"/>
              </p:cNvSpPr>
              <p:nvPr/>
            </p:nvSpPr>
            <p:spPr bwMode="auto">
              <a:xfrm>
                <a:off x="2400" y="1722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22590" name="Rectangle 9"/>
              <p:cNvSpPr>
                <a:spLocks noChangeArrowheads="1"/>
              </p:cNvSpPr>
              <p:nvPr/>
            </p:nvSpPr>
            <p:spPr bwMode="auto">
              <a:xfrm>
                <a:off x="2400" y="1928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22591" name="Rectangle 10"/>
              <p:cNvSpPr>
                <a:spLocks noChangeArrowheads="1"/>
              </p:cNvSpPr>
              <p:nvPr/>
            </p:nvSpPr>
            <p:spPr bwMode="auto">
              <a:xfrm>
                <a:off x="2400" y="213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grpSp>
            <p:nvGrpSpPr>
              <p:cNvPr id="22592" name="Group 11"/>
              <p:cNvGrpSpPr>
                <a:grpSpLocks/>
              </p:cNvGrpSpPr>
              <p:nvPr/>
            </p:nvGrpSpPr>
            <p:grpSpPr bwMode="auto">
              <a:xfrm>
                <a:off x="3200" y="1104"/>
                <a:ext cx="448" cy="1236"/>
                <a:chOff x="3200" y="1104"/>
                <a:chExt cx="400" cy="1236"/>
              </a:xfrm>
            </p:grpSpPr>
            <p:sp>
              <p:nvSpPr>
                <p:cNvPr id="2259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00" y="110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00" y="1310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5" name="Rectangle 14"/>
                <p:cNvSpPr>
                  <a:spLocks noChangeArrowheads="1"/>
                </p:cNvSpPr>
                <p:nvPr/>
              </p:nvSpPr>
              <p:spPr bwMode="auto">
                <a:xfrm>
                  <a:off x="3200" y="1516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6" name="Rectangle 15"/>
                <p:cNvSpPr>
                  <a:spLocks noChangeArrowheads="1"/>
                </p:cNvSpPr>
                <p:nvPr/>
              </p:nvSpPr>
              <p:spPr bwMode="auto">
                <a:xfrm>
                  <a:off x="3200" y="1722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00" y="1928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N</a:t>
                  </a:r>
                </a:p>
              </p:txBody>
            </p:sp>
            <p:sp>
              <p:nvSpPr>
                <p:cNvPr id="2259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00" y="213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</p:grpSp>
        <p:sp>
          <p:nvSpPr>
            <p:cNvPr id="22585" name="Text Box 122"/>
            <p:cNvSpPr txBox="1">
              <a:spLocks noChangeArrowheads="1"/>
            </p:cNvSpPr>
            <p:nvPr/>
          </p:nvSpPr>
          <p:spPr bwMode="auto">
            <a:xfrm>
              <a:off x="4037" y="1824"/>
              <a:ext cx="11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 Segment</a:t>
              </a:r>
            </a:p>
          </p:txBody>
        </p:sp>
      </p:grpSp>
      <p:grpSp>
        <p:nvGrpSpPr>
          <p:cNvPr id="707707" name="Group 123"/>
          <p:cNvGrpSpPr>
            <a:grpSpLocks/>
          </p:cNvGrpSpPr>
          <p:nvPr/>
        </p:nvGrpSpPr>
        <p:grpSpPr bwMode="auto">
          <a:xfrm>
            <a:off x="768350" y="5546725"/>
            <a:ext cx="4757738" cy="396875"/>
            <a:chOff x="162" y="1478"/>
            <a:chExt cx="2997" cy="250"/>
          </a:xfrm>
        </p:grpSpPr>
        <p:sp>
          <p:nvSpPr>
            <p:cNvPr id="22579" name="Text Box 124"/>
            <p:cNvSpPr txBox="1">
              <a:spLocks noChangeArrowheads="1"/>
            </p:cNvSpPr>
            <p:nvPr/>
          </p:nvSpPr>
          <p:spPr bwMode="auto">
            <a:xfrm>
              <a:off x="162" y="1478"/>
              <a:ext cx="8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Process B</a:t>
              </a:r>
            </a:p>
          </p:txBody>
        </p:sp>
        <p:grpSp>
          <p:nvGrpSpPr>
            <p:cNvPr id="22580" name="Group 125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2581" name="Rectangle 126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2582" name="Rectangle 127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2583" name="Rectangle 128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grpSp>
        <p:nvGrpSpPr>
          <p:cNvPr id="707808" name="Group 224"/>
          <p:cNvGrpSpPr>
            <a:grpSpLocks/>
          </p:cNvGrpSpPr>
          <p:nvPr/>
        </p:nvGrpSpPr>
        <p:grpSpPr bwMode="auto">
          <a:xfrm>
            <a:off x="4665663" y="3200400"/>
            <a:ext cx="1895475" cy="2073275"/>
            <a:chOff x="2939" y="2112"/>
            <a:chExt cx="1194" cy="1306"/>
          </a:xfrm>
        </p:grpSpPr>
        <p:grpSp>
          <p:nvGrpSpPr>
            <p:cNvPr id="22540" name="Group 88"/>
            <p:cNvGrpSpPr>
              <a:grpSpLocks/>
            </p:cNvGrpSpPr>
            <p:nvPr/>
          </p:nvGrpSpPr>
          <p:grpSpPr bwMode="auto">
            <a:xfrm>
              <a:off x="2939" y="2112"/>
              <a:ext cx="1194" cy="1306"/>
              <a:chOff x="768" y="1200"/>
              <a:chExt cx="1194" cy="1306"/>
            </a:xfrm>
          </p:grpSpPr>
          <p:grpSp>
            <p:nvGrpSpPr>
              <p:cNvPr id="22546" name="Group 89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577" name="Rectangle 9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578" name="Rectangle 9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547" name="Rectangle 92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48" name="Group 93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575" name="Rectangle 94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576" name="Rectangle 95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549" name="Rectangle 96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0" name="Group 97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571" name="Group 98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57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57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57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551" name="Group 102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56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57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552" name="Rectangle 105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3" name="Group 106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5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568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554" name="Rectangle 109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5" name="Group 110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565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56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556" name="Rectangle 113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7" name="Group 114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563" name="Rectangle 11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56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558" name="Rectangle 117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9" name="Group 118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561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56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560" name="Rectangle 121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541" name="Group 215"/>
            <p:cNvGrpSpPr>
              <a:grpSpLocks/>
            </p:cNvGrpSpPr>
            <p:nvPr/>
          </p:nvGrpSpPr>
          <p:grpSpPr bwMode="auto">
            <a:xfrm>
              <a:off x="2939" y="2439"/>
              <a:ext cx="1194" cy="163"/>
              <a:chOff x="768" y="1527"/>
              <a:chExt cx="1194" cy="163"/>
            </a:xfrm>
          </p:grpSpPr>
          <p:grpSp>
            <p:nvGrpSpPr>
              <p:cNvPr id="22542" name="Group 216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544" name="Rectangle 21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545" name="Rectangle 21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543" name="Rectangle 219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806" name="Freeform 222"/>
          <p:cNvSpPr>
            <a:spLocks/>
          </p:cNvSpPr>
          <p:nvPr/>
        </p:nvSpPr>
        <p:spPr bwMode="auto">
          <a:xfrm>
            <a:off x="2492375" y="3810000"/>
            <a:ext cx="2239963" cy="1752600"/>
          </a:xfrm>
          <a:custGeom>
            <a:avLst/>
            <a:gdLst>
              <a:gd name="T0" fmla="*/ 0 w 1536"/>
              <a:gd name="T1" fmla="*/ 1752600 h 1104"/>
              <a:gd name="T2" fmla="*/ 0 w 1536"/>
              <a:gd name="T3" fmla="*/ 1219200 h 1104"/>
              <a:gd name="T4" fmla="*/ 1539975 w 1536"/>
              <a:gd name="T5" fmla="*/ 0 h 1104"/>
              <a:gd name="T6" fmla="*/ 2239963 w 1536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1104">
                <a:moveTo>
                  <a:pt x="0" y="1104"/>
                </a:moveTo>
                <a:lnTo>
                  <a:pt x="0" y="768"/>
                </a:lnTo>
                <a:lnTo>
                  <a:pt x="1056" y="0"/>
                </a:lnTo>
                <a:lnTo>
                  <a:pt x="1536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7807" name="Freeform 223"/>
          <p:cNvSpPr>
            <a:spLocks/>
          </p:cNvSpPr>
          <p:nvPr/>
        </p:nvSpPr>
        <p:spPr bwMode="auto">
          <a:xfrm>
            <a:off x="5316538" y="914400"/>
            <a:ext cx="1290637" cy="2895600"/>
          </a:xfrm>
          <a:custGeom>
            <a:avLst/>
            <a:gdLst>
              <a:gd name="T0" fmla="*/ 0 w 624"/>
              <a:gd name="T1" fmla="*/ 2895600 h 1776"/>
              <a:gd name="T2" fmla="*/ 0 w 624"/>
              <a:gd name="T3" fmla="*/ 1017373 h 1776"/>
              <a:gd name="T4" fmla="*/ 1290637 w 624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776">
                <a:moveTo>
                  <a:pt x="0" y="1776"/>
                </a:moveTo>
                <a:lnTo>
                  <a:pt x="0" y="624"/>
                </a:lnTo>
                <a:lnTo>
                  <a:pt x="624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6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53" grpId="0" animBg="1"/>
      <p:bldP spid="707659" grpId="0" animBg="1"/>
      <p:bldP spid="707806" grpId="0" animBg="1"/>
      <p:bldP spid="7078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527300"/>
            <a:ext cx="3871913" cy="28829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696200" cy="533400"/>
          </a:xfrm>
        </p:spPr>
        <p:txBody>
          <a:bodyPr/>
          <a:lstStyle/>
          <a:p>
            <a:r>
              <a:rPr lang="en-US" altLang="en-US" dirty="0"/>
              <a:t>Next Objective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24800" cy="5105400"/>
          </a:xfrm>
        </p:spPr>
        <p:txBody>
          <a:bodyPr>
            <a:normAutofit/>
          </a:bodyPr>
          <a:lstStyle/>
          <a:p>
            <a:r>
              <a:rPr lang="en-US" altLang="en-US" dirty="0"/>
              <a:t>Dive deeper into the concepts and mechanisms of memory sharing and address translation</a:t>
            </a:r>
          </a:p>
          <a:p>
            <a:r>
              <a:rPr lang="en-US" altLang="en-US" dirty="0"/>
              <a:t>Enabler of many key aspects of operating systems</a:t>
            </a:r>
          </a:p>
          <a:p>
            <a:pPr lvl="1"/>
            <a:r>
              <a:rPr lang="en-US" altLang="en-US" dirty="0"/>
              <a:t>Protection</a:t>
            </a:r>
          </a:p>
          <a:p>
            <a:pPr lvl="1"/>
            <a:r>
              <a:rPr lang="en-US" altLang="en-US" dirty="0"/>
              <a:t>Multi-programming</a:t>
            </a:r>
          </a:p>
          <a:p>
            <a:pPr lvl="1"/>
            <a:r>
              <a:rPr lang="en-US" altLang="en-US" dirty="0"/>
              <a:t>Isolation</a:t>
            </a:r>
          </a:p>
          <a:p>
            <a:pPr lvl="1"/>
            <a:r>
              <a:rPr lang="en-US" altLang="en-US" dirty="0"/>
              <a:t>Memory resource management</a:t>
            </a:r>
          </a:p>
          <a:p>
            <a:pPr lvl="1"/>
            <a:r>
              <a:rPr lang="en-US" altLang="en-US" dirty="0"/>
              <a:t>I/O efficiency</a:t>
            </a:r>
          </a:p>
          <a:p>
            <a:pPr lvl="1"/>
            <a:r>
              <a:rPr lang="en-US" altLang="en-US" dirty="0"/>
              <a:t>Sharing</a:t>
            </a:r>
          </a:p>
          <a:p>
            <a:pPr lvl="1"/>
            <a:r>
              <a:rPr lang="en-US" altLang="en-US" dirty="0"/>
              <a:t>Inter-process communication</a:t>
            </a:r>
          </a:p>
          <a:p>
            <a:pPr lvl="1"/>
            <a:r>
              <a:rPr lang="en-US" altLang="en-US" dirty="0"/>
              <a:t>Demand paging</a:t>
            </a:r>
          </a:p>
          <a:p>
            <a:r>
              <a:rPr lang="en-US" altLang="en-US" dirty="0"/>
              <a:t>Today: Linking &amp; Loading, Segmentation, Paging</a:t>
            </a:r>
          </a:p>
        </p:txBody>
      </p:sp>
      <p:sp>
        <p:nvSpPr>
          <p:cNvPr id="2" name="Right Arrow 1"/>
          <p:cNvSpPr/>
          <p:nvPr/>
        </p:nvSpPr>
        <p:spPr bwMode="auto">
          <a:xfrm rot="1644423">
            <a:off x="4832688" y="2423561"/>
            <a:ext cx="1524265" cy="1173257"/>
          </a:xfrm>
          <a:prstGeom prst="rightArrow">
            <a:avLst/>
          </a:prstGeom>
          <a:solidFill>
            <a:schemeClr val="accent2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24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Multi-level Translation Analysis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Pros: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Only need to allocate as many page table entries as we need for application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other wards, sparse address spaces are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Easy memory allocation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Easy Sharing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Share at segment or page level (need additional reference counting)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Cons: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One pointer per page (typically 4K – 16K pages 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Page tables need to be contiguous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However, previous example keeps tables to exactly one page in size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Two (or more, if &gt;2 levels) lookups per reference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1151203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86740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Mapping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registers within processor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ID associated with each access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Often comes from portion of virtual address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come from bits in instruction instead (x86)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segment contains base and limit information 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Offset (rest of address) adjusted by adding base</a:t>
            </a:r>
          </a:p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Page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Memory divided into fixed-sized chunks of memory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Virtual page number from virtual address mapped through page table to physical page number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Offset of virtual address same as physical address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Large page tables can be placed into virtual memory</a:t>
            </a:r>
          </a:p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Multi-Level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Virtual address mapped to series of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Permit sparse population of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6597416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Recall: Single and Multithreaded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89438"/>
            <a:ext cx="8382000" cy="2286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Threads encapsulate concurrency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“Active” component of a process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Address spaces encapsulate protection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Keeps buggy program from trashing the system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“Passive” component of a process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3716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17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Important Aspects of Memory Multiplexing (1/2)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5000"/>
              </a:spcBef>
            </a:pPr>
            <a:r>
              <a:rPr lang="en-US" altLang="ko-KR" sz="2600" dirty="0">
                <a:solidFill>
                  <a:schemeClr val="hlink"/>
                </a:solidFill>
                <a:ea typeface="굴림" panose="020B0600000101010101" pitchFamily="34" charset="-127"/>
              </a:rPr>
              <a:t>Protection: </a:t>
            </a:r>
            <a:r>
              <a:rPr lang="en-US" altLang="ko-KR" sz="2600" dirty="0">
                <a:ea typeface="굴림" panose="020B0600000101010101" pitchFamily="34" charset="-127"/>
              </a:rPr>
              <a:t>prevent access to private memory of other processes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Kernel data protected from User programs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Programs protected from themselves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May want to give special behavior to different memory regions (Read Only, Invisible to user programs, </a:t>
            </a:r>
            <a:r>
              <a:rPr lang="en-US" altLang="ko-KR" sz="2400" dirty="0" err="1">
                <a:ea typeface="굴림" panose="020B0600000101010101" pitchFamily="34" charset="-127"/>
              </a:rPr>
              <a:t>etc</a:t>
            </a:r>
            <a:r>
              <a:rPr lang="en-US" altLang="ko-KR" sz="2400" dirty="0">
                <a:ea typeface="굴림" panose="020B0600000101010101" pitchFamily="34" charset="-127"/>
              </a:rPr>
              <a:t>)</a:t>
            </a:r>
          </a:p>
          <a:p>
            <a:pPr>
              <a:spcBef>
                <a:spcPct val="15000"/>
              </a:spcBef>
            </a:pPr>
            <a:endParaRPr lang="en-US" altLang="ko-KR" sz="2600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spcBef>
                <a:spcPct val="15000"/>
              </a:spcBef>
            </a:pPr>
            <a:r>
              <a:rPr lang="en-US" altLang="ko-KR" sz="2600" dirty="0">
                <a:solidFill>
                  <a:schemeClr val="hlink"/>
                </a:solidFill>
                <a:ea typeface="굴림" panose="020B0600000101010101" pitchFamily="34" charset="-127"/>
              </a:rPr>
              <a:t>Controlled overlap: </a:t>
            </a:r>
            <a:r>
              <a:rPr lang="en-US" altLang="ko-KR" sz="2400" dirty="0">
                <a:ea typeface="굴림" panose="020B0600000101010101" pitchFamily="34" charset="-127"/>
              </a:rPr>
              <a:t>sometimes we want to share memory across processes.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E.g., communication across processes, share code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control such overlap</a:t>
            </a:r>
          </a:p>
        </p:txBody>
      </p:sp>
    </p:spTree>
    <p:extLst>
      <p:ext uri="{BB962C8B-B14F-4D97-AF65-F5344CB8AC3E}">
        <p14:creationId xmlns:p14="http://schemas.microsoft.com/office/powerpoint/2010/main" val="557120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Important Aspects of Memory Multiplexing (2/2)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63880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ko-KR" sz="2600" dirty="0">
                <a:solidFill>
                  <a:schemeClr val="hlink"/>
                </a:solidFill>
                <a:ea typeface="굴림" panose="020B0600000101010101" pitchFamily="34" charset="-127"/>
              </a:rPr>
              <a:t>Translation: 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Ability to translate accesses from one address space (virtual) to a different one (physical)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When translation exists, processor uses virtual addresses, physical memory uses physical addresses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Side effects:</a:t>
            </a:r>
          </a:p>
          <a:p>
            <a:pPr lvl="2"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Can be used to give uniform view of memory to programs</a:t>
            </a:r>
          </a:p>
          <a:p>
            <a:pPr lvl="2"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Can be used to provide protection (e.g., avoid overlap)</a:t>
            </a:r>
          </a:p>
          <a:p>
            <a:pPr lvl="2"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Can be used to control overlap</a:t>
            </a:r>
          </a:p>
          <a:p>
            <a:pPr lvl="2">
              <a:spcBef>
                <a:spcPct val="15000"/>
              </a:spcBef>
            </a:pPr>
            <a:endParaRPr lang="en-US" altLang="ko-KR" sz="22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9681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1524000" y="2133600"/>
            <a:ext cx="6705600" cy="4343400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00600" y="3505200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01000" cy="736600"/>
          </a:xfrm>
        </p:spPr>
        <p:txBody>
          <a:bodyPr/>
          <a:lstStyle/>
          <a:p>
            <a:r>
              <a:rPr lang="en-US" sz="3600" dirty="0"/>
              <a:t>Recall: Loading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3810000" y="3379749"/>
            <a:ext cx="914400" cy="11151"/>
          </a:xfrm>
          <a:prstGeom prst="straightConnector1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191000" y="3352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Can 38"/>
          <p:cNvSpPr/>
          <p:nvPr/>
        </p:nvSpPr>
        <p:spPr bwMode="auto">
          <a:xfrm>
            <a:off x="2362200" y="4343400"/>
            <a:ext cx="1143000" cy="1295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storage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029200"/>
            <a:ext cx="1473200" cy="100199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5105400"/>
            <a:ext cx="1237948" cy="8763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5943600"/>
            <a:ext cx="723900" cy="455315"/>
          </a:xfrm>
          <a:prstGeom prst="rect">
            <a:avLst/>
          </a:prstGeom>
        </p:spPr>
      </p:pic>
      <p:sp>
        <p:nvSpPr>
          <p:cNvPr id="45" name="Punched Tape 44"/>
          <p:cNvSpPr/>
          <p:nvPr/>
        </p:nvSpPr>
        <p:spPr bwMode="auto">
          <a:xfrm rot="5400000">
            <a:off x="2400300" y="1028700"/>
            <a:ext cx="1219200" cy="838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971800"/>
            <a:ext cx="1600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Processor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48000" y="1981200"/>
            <a:ext cx="4572000" cy="15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1657290"/>
            <a:ext cx="303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OS Hardware Virtualization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2133600"/>
            <a:ext cx="1222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0" y="1752600"/>
            <a:ext cx="1104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24400" y="2209800"/>
            <a:ext cx="1752600" cy="1676400"/>
          </a:xfrm>
          <a:prstGeom prst="rect">
            <a:avLst/>
          </a:prstGeom>
          <a:solidFill>
            <a:srgbClr val="C0D2F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19600"/>
            <a:ext cx="1237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Networks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9400" y="5943600"/>
            <a:ext cx="1027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Displays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7800" y="609600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Inputs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1400" y="1371600"/>
            <a:ext cx="1000467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Processes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43400" y="1143000"/>
            <a:ext cx="1469120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Address Spaces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41150" y="1371600"/>
            <a:ext cx="546945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Files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67000" y="2133600"/>
            <a:ext cx="46679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ISA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72200" y="1143000"/>
            <a:ext cx="98751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Windows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69874" y="1371600"/>
            <a:ext cx="81990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Sockets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124200" y="3429000"/>
            <a:ext cx="533400" cy="304800"/>
            <a:chOff x="3124200" y="3657600"/>
            <a:chExt cx="533400" cy="304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4800600" y="2667000"/>
            <a:ext cx="838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76800" y="3505200"/>
            <a:ext cx="15240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OS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791200" y="2667000"/>
            <a:ext cx="609600" cy="381000"/>
          </a:xfrm>
          <a:prstGeom prst="rect">
            <a:avLst/>
          </a:prstGeom>
          <a:solidFill>
            <a:srgbClr val="FBBA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2895600"/>
            <a:ext cx="609600" cy="381000"/>
          </a:xfrm>
          <a:prstGeom prst="rect">
            <a:avLst/>
          </a:prstGeom>
          <a:solidFill>
            <a:srgbClr val="CC33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Curved Connector 54"/>
          <p:cNvCxnSpPr/>
          <p:nvPr/>
        </p:nvCxnSpPr>
        <p:spPr bwMode="auto">
          <a:xfrm rot="5400000" flipH="1" flipV="1">
            <a:off x="3867150" y="2457450"/>
            <a:ext cx="609600" cy="16383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10000" y="914400"/>
            <a:ext cx="857029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Threads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07395" y="3048000"/>
            <a:ext cx="6293605" cy="1418553"/>
            <a:chOff x="1707395" y="3276600"/>
            <a:chExt cx="6293605" cy="1418553"/>
          </a:xfrm>
        </p:grpSpPr>
        <p:sp>
          <p:nvSpPr>
            <p:cNvPr id="14" name="Arc 13"/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3276600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Protection Boundary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0" y="4038600"/>
            <a:ext cx="1371600" cy="2286000"/>
            <a:chOff x="3505200" y="4267200"/>
            <a:chExt cx="1371600" cy="228600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charset="0"/>
                  <a:ea typeface="Gill Sans Light" charset="0"/>
                  <a:cs typeface="Gill Sans Light" charset="0"/>
                </a:rPr>
                <a:t>Ctrlr</a:t>
              </a:r>
              <a:endPara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72" name="Punched Tape 71"/>
          <p:cNvSpPr/>
          <p:nvPr/>
        </p:nvSpPr>
        <p:spPr bwMode="auto">
          <a:xfrm rot="5400000">
            <a:off x="2705100" y="5067300"/>
            <a:ext cx="533400" cy="457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3" name="Curved Connector 72"/>
          <p:cNvCxnSpPr/>
          <p:nvPr/>
        </p:nvCxnSpPr>
        <p:spPr bwMode="auto">
          <a:xfrm rot="5400000">
            <a:off x="2933700" y="3162300"/>
            <a:ext cx="2133600" cy="1905000"/>
          </a:xfrm>
          <a:prstGeom prst="curvedConnector3">
            <a:avLst/>
          </a:prstGeom>
          <a:solidFill>
            <a:schemeClr val="accent1"/>
          </a:solidFill>
          <a:ln w="34925" cap="flat" cmpd="sng" algn="ctr">
            <a:solidFill>
              <a:srgbClr val="CC9966"/>
            </a:solidFill>
            <a:prstDash val="sysDash"/>
            <a:round/>
            <a:headEnd type="triangle" w="lg" len="sm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121569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2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59536</TotalTime>
  <Pages>60</Pages>
  <Words>4737</Words>
  <Application>Microsoft Macintosh PowerPoint</Application>
  <PresentationFormat>On-screen Show (4:3)</PresentationFormat>
  <Paragraphs>1459</Paragraphs>
  <Slides>51</Slides>
  <Notes>40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굴림</vt:lpstr>
      <vt:lpstr>MS PGothic</vt:lpstr>
      <vt:lpstr>MS PGothic</vt:lpstr>
      <vt:lpstr>Arial</vt:lpstr>
      <vt:lpstr>Comic Sans MS</vt:lpstr>
      <vt:lpstr>Consolas</vt:lpstr>
      <vt:lpstr>Gill Sans</vt:lpstr>
      <vt:lpstr>Gill Sans Light</vt:lpstr>
      <vt:lpstr>Helvetica</vt:lpstr>
      <vt:lpstr>Symbol</vt:lpstr>
      <vt:lpstr>Wingdings</vt:lpstr>
      <vt:lpstr>Office</vt:lpstr>
      <vt:lpstr>CS162 Operating Systems and Systems Programming Lecture 12   Address Translation</vt:lpstr>
      <vt:lpstr>Midterm 1</vt:lpstr>
      <vt:lpstr>Administrivia</vt:lpstr>
      <vt:lpstr>Virtualizing Resources</vt:lpstr>
      <vt:lpstr>Next Objective</vt:lpstr>
      <vt:lpstr>Recall: Single and Multithreaded Processes</vt:lpstr>
      <vt:lpstr>Important Aspects of Memory Multiplexing (1/2)</vt:lpstr>
      <vt:lpstr>Important Aspects of Memory Multiplexing (2/2)</vt:lpstr>
      <vt:lpstr>Recall: Loading</vt:lpstr>
      <vt:lpstr>Binding of Instructions and Data to Memory</vt:lpstr>
      <vt:lpstr>Binding of Instructions and Data to Memory</vt:lpstr>
      <vt:lpstr>Second copy of program from previous example</vt:lpstr>
      <vt:lpstr>Second copy of program from previous example</vt:lpstr>
      <vt:lpstr>Multi-step Processing of a Program for Execution</vt:lpstr>
      <vt:lpstr>Recall: Uniprogramming</vt:lpstr>
      <vt:lpstr>Multiprogramming (primitive stage)</vt:lpstr>
      <vt:lpstr>Multiprogramming (Version with Protection)</vt:lpstr>
      <vt:lpstr>Recall: General Address translation</vt:lpstr>
      <vt:lpstr>Simple Example: Base and Bounds (CRAY-1)</vt:lpstr>
      <vt:lpstr>Issues with Simple B&amp;B Method</vt:lpstr>
      <vt:lpstr>More Flexible Segmentation</vt:lpstr>
      <vt:lpstr>Implementation of Multi-Segment Model</vt:lpstr>
      <vt:lpstr>Intel x86 Special Registers</vt:lpstr>
      <vt:lpstr>Example: Four Segments (16 bit addresses)</vt:lpstr>
      <vt:lpstr>Example: Four Segments (16 bit addresses)</vt:lpstr>
      <vt:lpstr>Example: Four Segments (16 bit addresses)</vt:lpstr>
      <vt:lpstr>Example: Four Segments (16 bit addresses)</vt:lpstr>
      <vt:lpstr>Example of Segment Translation (16b address)</vt:lpstr>
      <vt:lpstr>Example of Segment Translation (16b address)</vt:lpstr>
      <vt:lpstr>Example of Segment Translation (16b address)</vt:lpstr>
      <vt:lpstr>Example of Segment Translation (16b address)</vt:lpstr>
      <vt:lpstr>break</vt:lpstr>
      <vt:lpstr>Observations about Segmentation</vt:lpstr>
      <vt:lpstr>Problems with Segmentation</vt:lpstr>
      <vt:lpstr>Recall: General Address Translation</vt:lpstr>
      <vt:lpstr>Paging: Physical Memory in Fixed Size Chunks</vt:lpstr>
      <vt:lpstr>How to Implement Paging?</vt:lpstr>
      <vt:lpstr>Simple Page Table Example</vt:lpstr>
      <vt:lpstr>What about Sharing?</vt:lpstr>
      <vt:lpstr>Memory Layout for Linux 32-bit</vt:lpstr>
      <vt:lpstr>Summary: Paging</vt:lpstr>
      <vt:lpstr>Summary: Paging</vt:lpstr>
      <vt:lpstr>Summary: Paging</vt:lpstr>
      <vt:lpstr>Page Table Discussion</vt:lpstr>
      <vt:lpstr>Fix for sparse address space: The two-level page table</vt:lpstr>
      <vt:lpstr>Summary: Two-Level Paging</vt:lpstr>
      <vt:lpstr>Summary: Two-Level Paging</vt:lpstr>
      <vt:lpstr>Multi-level Translation: Segments + Pages</vt:lpstr>
      <vt:lpstr>What about Sharing (Complete Segment)?</vt:lpstr>
      <vt:lpstr>Multi-level Translation Analysis</vt:lpstr>
      <vt:lpstr>Summary</vt:lpstr>
    </vt:vector>
  </TitlesOfParts>
  <Company>UC Berkeley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Jonathan Ragan-Kelley</cp:lastModifiedBy>
  <cp:revision>706</cp:revision>
  <cp:lastPrinted>2017-03-07T02:35:04Z</cp:lastPrinted>
  <dcterms:created xsi:type="dcterms:W3CDTF">1995-08-12T11:37:26Z</dcterms:created>
  <dcterms:modified xsi:type="dcterms:W3CDTF">2018-03-06T02:23:23Z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