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1214" r:id="rId3"/>
    <p:sldId id="1203" r:id="rId4"/>
    <p:sldId id="1205" r:id="rId5"/>
    <p:sldId id="1202" r:id="rId6"/>
    <p:sldId id="1206" r:id="rId7"/>
    <p:sldId id="1208" r:id="rId8"/>
    <p:sldId id="1209" r:id="rId9"/>
    <p:sldId id="1211" r:id="rId10"/>
    <p:sldId id="1204" r:id="rId11"/>
    <p:sldId id="1036" r:id="rId12"/>
    <p:sldId id="1088" r:id="rId13"/>
    <p:sldId id="1037" r:id="rId14"/>
    <p:sldId id="1212" r:id="rId15"/>
    <p:sldId id="1213" r:id="rId16"/>
    <p:sldId id="1141" r:id="rId17"/>
    <p:sldId id="1193" r:id="rId18"/>
    <p:sldId id="1142" r:id="rId19"/>
    <p:sldId id="1143" r:id="rId20"/>
    <p:sldId id="1159" r:id="rId21"/>
    <p:sldId id="1207" r:id="rId22"/>
    <p:sldId id="1152" r:id="rId23"/>
    <p:sldId id="1153" r:id="rId24"/>
    <p:sldId id="1154" r:id="rId25"/>
    <p:sldId id="1155" r:id="rId26"/>
    <p:sldId id="1156" r:id="rId27"/>
    <p:sldId id="1157" r:id="rId28"/>
    <p:sldId id="1158" r:id="rId29"/>
    <p:sldId id="1195" r:id="rId30"/>
    <p:sldId id="1058" r:id="rId31"/>
    <p:sldId id="1059" r:id="rId32"/>
    <p:sldId id="1196" r:id="rId33"/>
    <p:sldId id="1165" r:id="rId34"/>
    <p:sldId id="1166" r:id="rId35"/>
    <p:sldId id="1167" r:id="rId36"/>
    <p:sldId id="1168" r:id="rId37"/>
    <p:sldId id="1169" r:id="rId38"/>
    <p:sldId id="1198" r:id="rId39"/>
    <p:sldId id="1170" r:id="rId40"/>
    <p:sldId id="1188" r:id="rId41"/>
    <p:sldId id="1172" r:id="rId42"/>
    <p:sldId id="1187" r:id="rId43"/>
    <p:sldId id="1049" r:id="rId44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FDFD"/>
    <a:srgbClr val="FFFFFF"/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260" autoAdjust="0"/>
    <p:restoredTop sz="95833" autoAdjust="0"/>
  </p:normalViewPr>
  <p:slideViewPr>
    <p:cSldViewPr>
      <p:cViewPr varScale="1">
        <p:scale>
          <a:sx n="60" d="100"/>
          <a:sy n="60" d="100"/>
        </p:scale>
        <p:origin x="184" y="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uller:Classes:cs162:fa14:Lectures:zip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 access(rank) = 1/rank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pop a=1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Sheet1!$C$5:$C$54</c:f>
              <c:numCache>
                <c:formatCode>0%</c:formatCode>
                <c:ptCount val="50"/>
                <c:pt idx="0">
                  <c:v>0.19277563597396</c:v>
                </c:pt>
                <c:pt idx="1">
                  <c:v>9.6387817986979998E-2</c:v>
                </c:pt>
                <c:pt idx="2">
                  <c:v>6.4258545324653304E-2</c:v>
                </c:pt>
                <c:pt idx="3">
                  <c:v>4.8193908993489999E-2</c:v>
                </c:pt>
                <c:pt idx="4">
                  <c:v>3.8555127194791997E-2</c:v>
                </c:pt>
                <c:pt idx="5">
                  <c:v>3.2129272662326701E-2</c:v>
                </c:pt>
                <c:pt idx="6">
                  <c:v>2.75393765677086E-2</c:v>
                </c:pt>
                <c:pt idx="7">
                  <c:v>2.4096954496745E-2</c:v>
                </c:pt>
                <c:pt idx="8">
                  <c:v>2.1419515108217799E-2</c:v>
                </c:pt>
                <c:pt idx="9">
                  <c:v>1.9277563597395998E-2</c:v>
                </c:pt>
                <c:pt idx="10">
                  <c:v>1.7525057815814499E-2</c:v>
                </c:pt>
                <c:pt idx="11">
                  <c:v>1.6064636331163298E-2</c:v>
                </c:pt>
                <c:pt idx="12">
                  <c:v>1.4828895074920001E-2</c:v>
                </c:pt>
                <c:pt idx="13">
                  <c:v>1.37696882838543E-2</c:v>
                </c:pt>
                <c:pt idx="14">
                  <c:v>1.2851709064930701E-2</c:v>
                </c:pt>
                <c:pt idx="15">
                  <c:v>1.20484772483725E-2</c:v>
                </c:pt>
                <c:pt idx="16">
                  <c:v>1.1339743292585899E-2</c:v>
                </c:pt>
                <c:pt idx="17">
                  <c:v>1.07097575541089E-2</c:v>
                </c:pt>
                <c:pt idx="18">
                  <c:v>1.01460861038926E-2</c:v>
                </c:pt>
                <c:pt idx="19">
                  <c:v>9.6387817986979991E-3</c:v>
                </c:pt>
                <c:pt idx="20">
                  <c:v>9.1797921892361901E-3</c:v>
                </c:pt>
                <c:pt idx="21">
                  <c:v>8.7625289079072705E-3</c:v>
                </c:pt>
                <c:pt idx="22">
                  <c:v>8.3815493901721692E-3</c:v>
                </c:pt>
                <c:pt idx="23">
                  <c:v>8.03231816558167E-3</c:v>
                </c:pt>
                <c:pt idx="24">
                  <c:v>7.7110254389583998E-3</c:v>
                </c:pt>
                <c:pt idx="25">
                  <c:v>7.4144475374600003E-3</c:v>
                </c:pt>
                <c:pt idx="26">
                  <c:v>7.1398383694059198E-3</c:v>
                </c:pt>
                <c:pt idx="27">
                  <c:v>6.8848441419271404E-3</c:v>
                </c:pt>
                <c:pt idx="28">
                  <c:v>6.6474357232400002E-3</c:v>
                </c:pt>
                <c:pt idx="29">
                  <c:v>6.4258545324653296E-3</c:v>
                </c:pt>
                <c:pt idx="30">
                  <c:v>6.21856890238581E-3</c:v>
                </c:pt>
                <c:pt idx="31">
                  <c:v>6.0242386241862499E-3</c:v>
                </c:pt>
                <c:pt idx="32">
                  <c:v>5.8416859386048502E-3</c:v>
                </c:pt>
                <c:pt idx="33">
                  <c:v>5.6698716462929401E-3</c:v>
                </c:pt>
                <c:pt idx="34">
                  <c:v>5.5078753135417097E-3</c:v>
                </c:pt>
                <c:pt idx="35">
                  <c:v>5.3548787770544403E-3</c:v>
                </c:pt>
                <c:pt idx="36">
                  <c:v>5.2101523236205401E-3</c:v>
                </c:pt>
                <c:pt idx="37">
                  <c:v>5.0730430519463198E-3</c:v>
                </c:pt>
                <c:pt idx="38">
                  <c:v>4.9429650249733304E-3</c:v>
                </c:pt>
                <c:pt idx="39">
                  <c:v>4.8193908993489996E-3</c:v>
                </c:pt>
                <c:pt idx="40">
                  <c:v>4.70184477985268E-3</c:v>
                </c:pt>
                <c:pt idx="41">
                  <c:v>4.5898960946180898E-3</c:v>
                </c:pt>
                <c:pt idx="42">
                  <c:v>4.4831543249758098E-3</c:v>
                </c:pt>
                <c:pt idx="43">
                  <c:v>4.3812644539536396E-3</c:v>
                </c:pt>
                <c:pt idx="44">
                  <c:v>4.2839030216435597E-3</c:v>
                </c:pt>
                <c:pt idx="45">
                  <c:v>4.1907746950860898E-3</c:v>
                </c:pt>
                <c:pt idx="46">
                  <c:v>4.1016092760416999E-3</c:v>
                </c:pt>
                <c:pt idx="47">
                  <c:v>4.0161590827908298E-3</c:v>
                </c:pt>
                <c:pt idx="48">
                  <c:v>3.9341966525298002E-3</c:v>
                </c:pt>
                <c:pt idx="49">
                  <c:v>3.8555127194791999E-3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8C-D14B-B380-0E301B920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4784312"/>
        <c:axId val="-2064966328"/>
      </c:lineChart>
      <c:lineChart>
        <c:grouping val="standard"/>
        <c:varyColors val="0"/>
        <c:ser>
          <c:idx val="1"/>
          <c:order val="1"/>
          <c:tx>
            <c:strRef>
              <c:f>Sheet1!$D$4</c:f>
              <c:strCache>
                <c:ptCount val="1"/>
                <c:pt idx="0">
                  <c:v>Hit Rate(cache)</c:v>
                </c:pt>
              </c:strCache>
            </c:strRef>
          </c:tx>
          <c:spPr>
            <a:ln w="25400"/>
          </c:spPr>
          <c:marker>
            <c:symbol val="none"/>
          </c:marker>
          <c:val>
            <c:numRef>
              <c:f>Sheet1!$D$5:$D$54</c:f>
              <c:numCache>
                <c:formatCode>General</c:formatCode>
                <c:ptCount val="50"/>
                <c:pt idx="0">
                  <c:v>0.19277563597396</c:v>
                </c:pt>
                <c:pt idx="1">
                  <c:v>0.28916345396094001</c:v>
                </c:pt>
                <c:pt idx="2">
                  <c:v>0.35342199928559298</c:v>
                </c:pt>
                <c:pt idx="3">
                  <c:v>0.401615908279083</c:v>
                </c:pt>
                <c:pt idx="4">
                  <c:v>0.44017103547387498</c:v>
                </c:pt>
                <c:pt idx="5">
                  <c:v>0.472300308136202</c:v>
                </c:pt>
                <c:pt idx="6">
                  <c:v>0.49983968470391099</c:v>
                </c:pt>
                <c:pt idx="7">
                  <c:v>0.52393663920065603</c:v>
                </c:pt>
                <c:pt idx="8">
                  <c:v>0.54535615430887396</c:v>
                </c:pt>
                <c:pt idx="9">
                  <c:v>0.56463371790626904</c:v>
                </c:pt>
                <c:pt idx="10">
                  <c:v>0.58215877572208397</c:v>
                </c:pt>
                <c:pt idx="11">
                  <c:v>0.59822341205324703</c:v>
                </c:pt>
                <c:pt idx="12">
                  <c:v>0.61305230712816705</c:v>
                </c:pt>
                <c:pt idx="13">
                  <c:v>0.62682199541202199</c:v>
                </c:pt>
                <c:pt idx="14">
                  <c:v>0.63967370447695204</c:v>
                </c:pt>
                <c:pt idx="15">
                  <c:v>0.65172218172532503</c:v>
                </c:pt>
                <c:pt idx="16">
                  <c:v>0.66306192501791095</c:v>
                </c:pt>
                <c:pt idx="17">
                  <c:v>0.67377168257202003</c:v>
                </c:pt>
                <c:pt idx="18">
                  <c:v>0.68391776867591203</c:v>
                </c:pt>
                <c:pt idx="19">
                  <c:v>0.69355655047460996</c:v>
                </c:pt>
                <c:pt idx="20">
                  <c:v>0.70273634266384599</c:v>
                </c:pt>
                <c:pt idx="21">
                  <c:v>0.71149887157175395</c:v>
                </c:pt>
                <c:pt idx="22">
                  <c:v>0.71988042096192595</c:v>
                </c:pt>
                <c:pt idx="23">
                  <c:v>0.72791273912750798</c:v>
                </c:pt>
                <c:pt idx="24">
                  <c:v>0.73562376456646605</c:v>
                </c:pt>
                <c:pt idx="25">
                  <c:v>0.74303821210392595</c:v>
                </c:pt>
                <c:pt idx="26">
                  <c:v>0.75017805047333197</c:v>
                </c:pt>
                <c:pt idx="27">
                  <c:v>0.757062894615259</c:v>
                </c:pt>
                <c:pt idx="28">
                  <c:v>0.763710330338499</c:v>
                </c:pt>
                <c:pt idx="29">
                  <c:v>0.77013618487096502</c:v>
                </c:pt>
                <c:pt idx="30">
                  <c:v>0.77635475377334995</c:v>
                </c:pt>
                <c:pt idx="31">
                  <c:v>0.78237899239753705</c:v>
                </c:pt>
                <c:pt idx="32">
                  <c:v>0.78822067833614096</c:v>
                </c:pt>
                <c:pt idx="33">
                  <c:v>0.79389054998243402</c:v>
                </c:pt>
                <c:pt idx="34">
                  <c:v>0.79939842529597605</c:v>
                </c:pt>
                <c:pt idx="35">
                  <c:v>0.80475330407303103</c:v>
                </c:pt>
                <c:pt idx="36">
                  <c:v>0.80996345639665102</c:v>
                </c:pt>
                <c:pt idx="37">
                  <c:v>0.81503649944859702</c:v>
                </c:pt>
                <c:pt idx="38">
                  <c:v>0.81997946447357095</c:v>
                </c:pt>
                <c:pt idx="39">
                  <c:v>0.82479885537291997</c:v>
                </c:pt>
                <c:pt idx="40">
                  <c:v>0.829500700152773</c:v>
                </c:pt>
                <c:pt idx="41">
                  <c:v>0.83409059624739101</c:v>
                </c:pt>
                <c:pt idx="42">
                  <c:v>0.83857375057236605</c:v>
                </c:pt>
                <c:pt idx="43">
                  <c:v>0.84295501502631998</c:v>
                </c:pt>
                <c:pt idx="44">
                  <c:v>0.84723891804796403</c:v>
                </c:pt>
                <c:pt idx="45">
                  <c:v>0.85142969274305003</c:v>
                </c:pt>
                <c:pt idx="46">
                  <c:v>0.855531302019091</c:v>
                </c:pt>
                <c:pt idx="47">
                  <c:v>0.85954746110188196</c:v>
                </c:pt>
                <c:pt idx="48">
                  <c:v>0.86348165775441199</c:v>
                </c:pt>
                <c:pt idx="49">
                  <c:v>0.86733717047389103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8C-D14B-B380-0E301B920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3083736"/>
        <c:axId val="-2073234344"/>
      </c:lineChart>
      <c:catAx>
        <c:axId val="-2064784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Rank</a:t>
                </a:r>
              </a:p>
            </c:rich>
          </c:tx>
          <c:overlay val="0"/>
        </c:title>
        <c:majorTickMark val="out"/>
        <c:minorTickMark val="none"/>
        <c:tickLblPos val="nextTo"/>
        <c:crossAx val="-2064966328"/>
        <c:crosses val="autoZero"/>
        <c:auto val="1"/>
        <c:lblAlgn val="ctr"/>
        <c:lblOffset val="100"/>
        <c:noMultiLvlLbl val="0"/>
      </c:catAx>
      <c:valAx>
        <c:axId val="-2064966328"/>
        <c:scaling>
          <c:orientation val="minMax"/>
          <c:max val="0.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Popularity (% accesses)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-2064784312"/>
        <c:crosses val="autoZero"/>
        <c:crossBetween val="between"/>
      </c:valAx>
      <c:valAx>
        <c:axId val="-207323434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Estimated Hit Rate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73083736"/>
        <c:crosses val="max"/>
        <c:crossBetween val="between"/>
      </c:valAx>
      <c:catAx>
        <c:axId val="-2073083736"/>
        <c:scaling>
          <c:orientation val="minMax"/>
        </c:scaling>
        <c:delete val="1"/>
        <c:axPos val="b"/>
        <c:majorTickMark val="out"/>
        <c:minorTickMark val="none"/>
        <c:tickLblPos val="nextTo"/>
        <c:crossAx val="-207323434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49878917465380501"/>
          <c:y val="0.460352694377617"/>
          <c:w val="0.30508308160177999"/>
          <c:h val="0.25861394949128802"/>
        </c:manualLayout>
      </c:layout>
      <c:overlay val="1"/>
      <c:spPr>
        <a:solidFill>
          <a:schemeClr val="tx2">
            <a:lumMod val="20000"/>
            <a:lumOff val="80000"/>
            <a:alpha val="60000"/>
          </a:schemeClr>
        </a:solidFill>
      </c:spPr>
    </c:legend>
    <c:plotVisOnly val="1"/>
    <c:dispBlanksAs val="gap"/>
    <c:showDLblsOverMax val="0"/>
  </c:chart>
  <c:txPr>
    <a:bodyPr/>
    <a:lstStyle/>
    <a:p>
      <a:pPr>
        <a:defRPr sz="2000" b="0" i="0">
          <a:latin typeface="Gill Sans" charset="0"/>
          <a:ea typeface="Gill Sans" charset="0"/>
          <a:cs typeface="Gill Sans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Ok, so let’s get started! This is lecture 14 and I will continue</a:t>
            </a:r>
            <a:r>
              <a:rPr lang="en-US" altLang="en-US" baseline="0" dirty="0"/>
              <a:t> talking about caching, picking up where Anthony left off on Monday. </a:t>
            </a:r>
          </a:p>
          <a:p>
            <a:r>
              <a:rPr lang="en-US" altLang="en-US" baseline="0" dirty="0"/>
              <a:t>And towards the end of the lecture, I will introduce demand paging, which is also a form of caching.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64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6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/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842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6088" y="469900"/>
            <a:ext cx="3644900" cy="2733675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5" y="3473450"/>
            <a:ext cx="8275638" cy="3292475"/>
          </a:xfrm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509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944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948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951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7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655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57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Ok, so as I said, this lecture is really about accelerating</a:t>
            </a:r>
            <a:r>
              <a:rPr lang="en-US" altLang="ko-KR" baseline="0" dirty="0">
                <a:ea typeface="굴림" panose="020B0600000101010101" pitchFamily="34" charset="-127"/>
              </a:rPr>
              <a:t> accesses. We will try to optimize anything and everything we can to achieve that. 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Let’s start with recalling some of the concepts Anthony talked about in the last lecture. 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Actually, the concept of caching</a:t>
            </a:r>
            <a:r>
              <a:rPr lang="en-US" altLang="ko-KR" baseline="0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might go</a:t>
            </a:r>
            <a:r>
              <a:rPr lang="en-US" altLang="ko-KR" baseline="0" dirty="0">
                <a:ea typeface="굴림" panose="020B0600000101010101" pitchFamily="34" charset="-127"/>
              </a:rPr>
              <a:t> back to your 61C or even 61A, where it was first introduced to you. </a:t>
            </a:r>
          </a:p>
          <a:p>
            <a:endParaRPr lang="en-US" altLang="ko-KR" baseline="0" dirty="0">
              <a:ea typeface="굴림" panose="020B0600000101010101" pitchFamily="34" charset="-127"/>
            </a:endParaRPr>
          </a:p>
          <a:p>
            <a:r>
              <a:rPr lang="en-US" altLang="ko-KR" baseline="0" dirty="0">
                <a:ea typeface="굴림" panose="020B0600000101010101" pitchFamily="34" charset="-127"/>
              </a:rPr>
              <a:t>In simple words, Cache is a repository for copies that can be accessed more quickly than the original. </a:t>
            </a:r>
          </a:p>
          <a:p>
            <a:r>
              <a:rPr lang="en-US" altLang="ko-KR" baseline="0" dirty="0">
                <a:ea typeface="굴림" panose="020B0600000101010101" pitchFamily="34" charset="-127"/>
              </a:rPr>
              <a:t>And I like this idea here in this picture, we have a desk where we place documents, pages that we need to access more frequently on the desk, and infrequently we need to get up, go to the cabinet to fetch a new file or something. </a:t>
            </a:r>
          </a:p>
          <a:p>
            <a:r>
              <a:rPr lang="en-US" altLang="ko-KR" baseline="0" dirty="0">
                <a:ea typeface="굴림" panose="020B0600000101010101" pitchFamily="34" charset="-127"/>
              </a:rPr>
              <a:t>Well, that is the key thing about caching: make frequent cases fast, and infrequent cases less dominant/less expensive. </a:t>
            </a:r>
          </a:p>
          <a:p>
            <a:endParaRPr lang="en-US" altLang="ko-KR" baseline="0" dirty="0">
              <a:ea typeface="굴림" panose="020B0600000101010101" pitchFamily="34" charset="-127"/>
            </a:endParaRPr>
          </a:p>
          <a:p>
            <a:r>
              <a:rPr lang="en-US" altLang="ko-KR" baseline="0" dirty="0">
                <a:ea typeface="굴림" panose="020B0600000101010101" pitchFamily="34" charset="-127"/>
              </a:rPr>
              <a:t>In our world, we see cache behind many techniques to make systems fast. We can cache memory locations, address translations, pages, file names, blocks, network routes, for instance. 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492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579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198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300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219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76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3473450"/>
            <a:ext cx="8275638" cy="3292475"/>
          </a:xfrm>
          <a:noFill/>
        </p:spPr>
        <p:txBody>
          <a:bodyPr lIns="95652" tIns="46986" rIns="95652" bIns="46986"/>
          <a:lstStyle/>
          <a:p>
            <a:endParaRPr lang="ko-KR" altLang="en-US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No fancy replacement policy is needed for the direct mapped cache. 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As a matter of fact, that is what cause direct mapped trouble to begin with: only one place to go in the cache--causes conflict misses.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No fancy replacement policy is needed for the direct mapped cache. 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As a matter of fact, that is what cause direct mapped trouble to begin with: only one place to go in the cache--causes conflict misses.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Besides working at Sun, I also teach people how to fly whenever I have time.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Statistic have shown that if a pilot crashed after an engine failure, he or she is more likely to get killed in a multi-engine light airplane than a single engine airplane.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The joke among us flight instructors is that: sure, when the engine quit in a single engine stops, you have one option: sooner or later, you land.  Probably sooner.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But in a multi-engine airplane with one engine stops, you have a lot of options.  It is the need to make a decision that kills those people.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9263" y="473075"/>
            <a:ext cx="3638550" cy="2728913"/>
          </a:xfrm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4922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the role of a cache is to reduce the average memory access time. So, here we have a processor;</a:t>
            </a:r>
            <a:r>
              <a:rPr lang="en-US" baseline="0" dirty="0"/>
              <a:t> if it directly needs to go to memory to access something, it takes 100ns. </a:t>
            </a:r>
          </a:p>
          <a:p>
            <a:r>
              <a:rPr lang="en-US" baseline="0" dirty="0"/>
              <a:t>Remember, processors are superfast, they compute in small cycles, and hence 100ns is a really long time for them. </a:t>
            </a:r>
          </a:p>
          <a:p>
            <a:endParaRPr lang="en-US" baseline="0" dirty="0"/>
          </a:p>
          <a:p>
            <a:r>
              <a:rPr lang="en-US" baseline="0" dirty="0"/>
              <a:t>If we add a second level cache, we can instead access the same data in 10ns, i.e.,10 times faster than directly going to memory. </a:t>
            </a:r>
          </a:p>
          <a:p>
            <a:r>
              <a:rPr lang="en-US" dirty="0"/>
              <a:t>To quantify the gain due to a cache, we</a:t>
            </a:r>
            <a:r>
              <a:rPr lang="en-US" baseline="0" dirty="0"/>
              <a:t> can compute the average access time: and its simply the hit-rate (times we find it in the cache). </a:t>
            </a:r>
            <a:r>
              <a:rPr lang="is-IS" baseline="0" dirty="0"/>
              <a:t>… </a:t>
            </a:r>
          </a:p>
          <a:p>
            <a:endParaRPr lang="is-IS" baseline="0" dirty="0"/>
          </a:p>
          <a:p>
            <a:r>
              <a:rPr lang="is-IS" baseline="0" dirty="0"/>
              <a:t>So, we get an illusion that we can access the main memory at such a fast speed, due to caching.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2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66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Remember how we used caching for address translation? 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76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69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32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03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72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14.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3/12/19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33800" y="6550236"/>
            <a:ext cx="210664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Spring</a:t>
            </a:r>
            <a:r>
              <a:rPr lang="en-US" sz="1400" b="0" i="0" baseline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2018</a:t>
            </a:r>
            <a:endParaRPr 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162.eecs.berkeley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14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Caching (Finished),</a:t>
            </a:r>
            <a:br>
              <a:rPr lang="en-US" altLang="en-US" sz="3000" dirty="0"/>
            </a:br>
            <a:r>
              <a:rPr lang="en-US" altLang="en-US" sz="3000" dirty="0"/>
              <a:t>Demand Paging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7526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March 12</a:t>
            </a:r>
            <a:r>
              <a:rPr lang="en-US" altLang="en-US" baseline="30000" dirty="0"/>
              <a:t>th</a:t>
            </a:r>
            <a:r>
              <a:rPr lang="en-US" altLang="en-US" dirty="0"/>
              <a:t>, 2018</a:t>
            </a:r>
          </a:p>
          <a:p>
            <a:pPr marL="285750" indent="-285750"/>
            <a:r>
              <a:rPr lang="en-US" altLang="en-US" dirty="0"/>
              <a:t>Profs. Anthony D. Joseph &amp; Jonathan Ragan-Kelley</a:t>
            </a:r>
          </a:p>
          <a:p>
            <a:pPr marL="285750" indent="-285750"/>
            <a:r>
              <a:rPr lang="en-US" altLang="en-US" dirty="0">
                <a:hlinkClick r:id="rId3"/>
              </a:rPr>
              <a:t>http://cs162.eecs.Berkeley.edu</a:t>
            </a:r>
            <a:endParaRPr lang="en-US" altLang="en-US" dirty="0"/>
          </a:p>
          <a:p>
            <a:pPr marL="285750" indent="-285750"/>
            <a:r>
              <a:rPr lang="en-US" altLang="en-US" b="1" dirty="0"/>
              <a:t>[substitute Prof. David E. Culler]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Caching Applied to Address Translation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191000"/>
            <a:ext cx="8534400" cy="243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Question is one of page locality: does it exist?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Instruction accesses spend a lot of time on the same page (since accesses sequential)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Stack accesses have definite locality of reference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Data accesses have less page locality, but still some…</a:t>
            </a:r>
          </a:p>
        </p:txBody>
      </p:sp>
      <p:grpSp>
        <p:nvGrpSpPr>
          <p:cNvPr id="738340" name="Group 36"/>
          <p:cNvGrpSpPr>
            <a:grpSpLocks/>
          </p:cNvGrpSpPr>
          <p:nvPr/>
        </p:nvGrpSpPr>
        <p:grpSpPr bwMode="auto">
          <a:xfrm>
            <a:off x="1752600" y="1952625"/>
            <a:ext cx="5029200" cy="2305050"/>
            <a:chOff x="1104" y="1230"/>
            <a:chExt cx="3168" cy="1452"/>
          </a:xfrm>
        </p:grpSpPr>
        <p:sp>
          <p:nvSpPr>
            <p:cNvPr id="32794" name="Text Box 20"/>
            <p:cNvSpPr txBox="1">
              <a:spLocks noChangeArrowheads="1"/>
            </p:cNvSpPr>
            <p:nvPr/>
          </p:nvSpPr>
          <p:spPr bwMode="auto">
            <a:xfrm>
              <a:off x="1536" y="2238"/>
              <a:ext cx="1419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Data Read or Write</a:t>
              </a:r>
            </a:p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(</a:t>
              </a:r>
              <a:r>
                <a:rPr lang="en-US" altLang="ko-KR" b="0" dirty="0" err="1">
                  <a:latin typeface="Gill Sans" charset="0"/>
                  <a:ea typeface="Gill Sans" charset="0"/>
                  <a:cs typeface="Gill Sans" charset="0"/>
                </a:rPr>
                <a:t>untranslated</a:t>
              </a: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</p:txBody>
        </p:sp>
        <p:sp>
          <p:nvSpPr>
            <p:cNvPr id="32795" name="Line 21"/>
            <p:cNvSpPr>
              <a:spLocks noChangeShapeType="1"/>
            </p:cNvSpPr>
            <p:nvPr/>
          </p:nvSpPr>
          <p:spPr bwMode="auto">
            <a:xfrm>
              <a:off x="1104" y="1230"/>
              <a:ext cx="672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796" name="Line 22"/>
            <p:cNvSpPr>
              <a:spLocks noChangeShapeType="1"/>
            </p:cNvSpPr>
            <p:nvPr/>
          </p:nvSpPr>
          <p:spPr bwMode="auto">
            <a:xfrm flipV="1">
              <a:off x="3168" y="1326"/>
              <a:ext cx="1104" cy="9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2773" name="Oval 9"/>
          <p:cNvSpPr>
            <a:spLocks noChangeArrowheads="1"/>
          </p:cNvSpPr>
          <p:nvPr/>
        </p:nvSpPr>
        <p:spPr bwMode="auto">
          <a:xfrm>
            <a:off x="685800" y="809625"/>
            <a:ext cx="1295400" cy="12954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32774" name="Rectangle 12"/>
          <p:cNvSpPr>
            <a:spLocks noChangeArrowheads="1"/>
          </p:cNvSpPr>
          <p:nvPr/>
        </p:nvSpPr>
        <p:spPr bwMode="auto">
          <a:xfrm>
            <a:off x="6934200" y="733425"/>
            <a:ext cx="1371600" cy="1905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32775" name="Freeform 4"/>
          <p:cNvSpPr>
            <a:spLocks/>
          </p:cNvSpPr>
          <p:nvPr/>
        </p:nvSpPr>
        <p:spPr bwMode="auto">
          <a:xfrm>
            <a:off x="2743200" y="504825"/>
            <a:ext cx="2971800" cy="3124200"/>
          </a:xfrm>
          <a:custGeom>
            <a:avLst/>
            <a:gdLst>
              <a:gd name="T0" fmla="*/ 0 w 1104"/>
              <a:gd name="T1" fmla="*/ 1086678 h 1104"/>
              <a:gd name="T2" fmla="*/ 1550504 w 1104"/>
              <a:gd name="T3" fmla="*/ 0 h 1104"/>
              <a:gd name="T4" fmla="*/ 2971800 w 1104"/>
              <a:gd name="T5" fmla="*/ 815009 h 1104"/>
              <a:gd name="T6" fmla="*/ 2454965 w 1104"/>
              <a:gd name="T7" fmla="*/ 2445026 h 1104"/>
              <a:gd name="T8" fmla="*/ 775252 w 1104"/>
              <a:gd name="T9" fmla="*/ 3124200 h 1104"/>
              <a:gd name="T10" fmla="*/ 0 w 1104"/>
              <a:gd name="T11" fmla="*/ 1086678 h 1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4" h="1104">
                <a:moveTo>
                  <a:pt x="0" y="384"/>
                </a:moveTo>
                <a:lnTo>
                  <a:pt x="576" y="0"/>
                </a:lnTo>
                <a:lnTo>
                  <a:pt x="1104" y="288"/>
                </a:lnTo>
                <a:lnTo>
                  <a:pt x="912" y="864"/>
                </a:lnTo>
                <a:lnTo>
                  <a:pt x="288" y="1104"/>
                </a:lnTo>
                <a:lnTo>
                  <a:pt x="0" y="384"/>
                </a:lnTo>
                <a:close/>
              </a:path>
            </a:pathLst>
          </a:custGeom>
          <a:solidFill>
            <a:srgbClr val="FF66CC"/>
          </a:solidFill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3962400" y="657225"/>
            <a:ext cx="692478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TLB</a:t>
            </a:r>
          </a:p>
        </p:txBody>
      </p:sp>
      <p:sp>
        <p:nvSpPr>
          <p:cNvPr id="738317" name="Text Box 13"/>
          <p:cNvSpPr txBox="1">
            <a:spLocks noChangeArrowheads="1"/>
          </p:cNvSpPr>
          <p:nvPr/>
        </p:nvSpPr>
        <p:spPr bwMode="auto">
          <a:xfrm>
            <a:off x="3222625" y="2638425"/>
            <a:ext cx="1117274" cy="7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Translate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(MMU)</a:t>
            </a:r>
          </a:p>
        </p:txBody>
      </p:sp>
      <p:grpSp>
        <p:nvGrpSpPr>
          <p:cNvPr id="738338" name="Group 34"/>
          <p:cNvGrpSpPr>
            <a:grpSpLocks/>
          </p:cNvGrpSpPr>
          <p:nvPr/>
        </p:nvGrpSpPr>
        <p:grpSpPr bwMode="auto">
          <a:xfrm>
            <a:off x="3505203" y="1647825"/>
            <a:ext cx="519113" cy="914400"/>
            <a:chOff x="2208" y="1038"/>
            <a:chExt cx="327" cy="576"/>
          </a:xfrm>
        </p:grpSpPr>
        <p:sp>
          <p:nvSpPr>
            <p:cNvPr id="32792" name="Text Box 8"/>
            <p:cNvSpPr txBox="1">
              <a:spLocks noChangeArrowheads="1"/>
            </p:cNvSpPr>
            <p:nvPr/>
          </p:nvSpPr>
          <p:spPr bwMode="auto">
            <a:xfrm>
              <a:off x="2208" y="1038"/>
              <a:ext cx="3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No</a:t>
              </a:r>
            </a:p>
          </p:txBody>
        </p:sp>
        <p:sp>
          <p:nvSpPr>
            <p:cNvPr id="32793" name="Line 14"/>
            <p:cNvSpPr>
              <a:spLocks noChangeShapeType="1"/>
            </p:cNvSpPr>
            <p:nvPr/>
          </p:nvSpPr>
          <p:spPr bwMode="auto">
            <a:xfrm>
              <a:off x="2352" y="123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38334" name="Group 30"/>
          <p:cNvGrpSpPr>
            <a:grpSpLocks/>
          </p:cNvGrpSpPr>
          <p:nvPr/>
        </p:nvGrpSpPr>
        <p:grpSpPr bwMode="auto">
          <a:xfrm>
            <a:off x="1905000" y="733425"/>
            <a:ext cx="1752600" cy="762000"/>
            <a:chOff x="1200" y="462"/>
            <a:chExt cx="1104" cy="480"/>
          </a:xfrm>
        </p:grpSpPr>
        <p:sp>
          <p:nvSpPr>
            <p:cNvPr id="32790" name="Line 10"/>
            <p:cNvSpPr>
              <a:spLocks noChangeShapeType="1"/>
            </p:cNvSpPr>
            <p:nvPr/>
          </p:nvSpPr>
          <p:spPr bwMode="auto">
            <a:xfrm>
              <a:off x="1248" y="894"/>
              <a:ext cx="1056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791" name="Text Box 23"/>
            <p:cNvSpPr txBox="1">
              <a:spLocks noChangeArrowheads="1"/>
            </p:cNvSpPr>
            <p:nvPr/>
          </p:nvSpPr>
          <p:spPr bwMode="auto">
            <a:xfrm>
              <a:off x="1200" y="462"/>
              <a:ext cx="651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738335" name="Group 31"/>
          <p:cNvGrpSpPr>
            <a:grpSpLocks/>
          </p:cNvGrpSpPr>
          <p:nvPr/>
        </p:nvGrpSpPr>
        <p:grpSpPr bwMode="auto">
          <a:xfrm>
            <a:off x="5334000" y="857250"/>
            <a:ext cx="1524000" cy="714375"/>
            <a:chOff x="3360" y="540"/>
            <a:chExt cx="960" cy="450"/>
          </a:xfrm>
        </p:grpSpPr>
        <p:sp>
          <p:nvSpPr>
            <p:cNvPr id="32788" name="Line 16"/>
            <p:cNvSpPr>
              <a:spLocks noChangeShapeType="1"/>
            </p:cNvSpPr>
            <p:nvPr/>
          </p:nvSpPr>
          <p:spPr bwMode="auto">
            <a:xfrm>
              <a:off x="3360" y="942"/>
              <a:ext cx="960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789" name="Text Box 25"/>
            <p:cNvSpPr txBox="1">
              <a:spLocks noChangeArrowheads="1"/>
            </p:cNvSpPr>
            <p:nvPr/>
          </p:nvSpPr>
          <p:spPr bwMode="auto">
            <a:xfrm>
              <a:off x="3579" y="540"/>
              <a:ext cx="651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738337" name="Group 33"/>
          <p:cNvGrpSpPr>
            <a:grpSpLocks/>
          </p:cNvGrpSpPr>
          <p:nvPr/>
        </p:nvGrpSpPr>
        <p:grpSpPr bwMode="auto">
          <a:xfrm>
            <a:off x="3657600" y="1343025"/>
            <a:ext cx="1524000" cy="396875"/>
            <a:chOff x="2304" y="846"/>
            <a:chExt cx="960" cy="250"/>
          </a:xfrm>
        </p:grpSpPr>
        <p:sp>
          <p:nvSpPr>
            <p:cNvPr id="32786" name="Line 11"/>
            <p:cNvSpPr>
              <a:spLocks noChangeShapeType="1"/>
            </p:cNvSpPr>
            <p:nvPr/>
          </p:nvSpPr>
          <p:spPr bwMode="auto">
            <a:xfrm flipV="1">
              <a:off x="2688" y="942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787" name="Text Box 7"/>
            <p:cNvSpPr txBox="1">
              <a:spLocks noChangeArrowheads="1"/>
            </p:cNvSpPr>
            <p:nvPr/>
          </p:nvSpPr>
          <p:spPr bwMode="auto">
            <a:xfrm>
              <a:off x="2304" y="846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Yes</a:t>
              </a:r>
            </a:p>
          </p:txBody>
        </p:sp>
      </p:grpSp>
      <p:sp>
        <p:nvSpPr>
          <p:cNvPr id="738330" name="Text Box 26"/>
          <p:cNvSpPr txBox="1">
            <a:spLocks noChangeArrowheads="1"/>
          </p:cNvSpPr>
          <p:nvPr/>
        </p:nvSpPr>
        <p:spPr bwMode="auto">
          <a:xfrm>
            <a:off x="3395663" y="1114425"/>
            <a:ext cx="1053154" cy="3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Cached?</a:t>
            </a:r>
          </a:p>
        </p:txBody>
      </p:sp>
      <p:grpSp>
        <p:nvGrpSpPr>
          <p:cNvPr id="738339" name="Group 35"/>
          <p:cNvGrpSpPr>
            <a:grpSpLocks/>
          </p:cNvGrpSpPr>
          <p:nvPr/>
        </p:nvGrpSpPr>
        <p:grpSpPr bwMode="auto">
          <a:xfrm>
            <a:off x="3962402" y="1571625"/>
            <a:ext cx="1258888" cy="1054100"/>
            <a:chOff x="2496" y="990"/>
            <a:chExt cx="793" cy="664"/>
          </a:xfrm>
        </p:grpSpPr>
        <p:sp>
          <p:nvSpPr>
            <p:cNvPr id="32784" name="Line 15"/>
            <p:cNvSpPr>
              <a:spLocks noChangeShapeType="1"/>
            </p:cNvSpPr>
            <p:nvPr/>
          </p:nvSpPr>
          <p:spPr bwMode="auto">
            <a:xfrm flipV="1">
              <a:off x="2496" y="990"/>
              <a:ext cx="72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785" name="Text Box 27"/>
            <p:cNvSpPr txBox="1">
              <a:spLocks noChangeArrowheads="1"/>
            </p:cNvSpPr>
            <p:nvPr/>
          </p:nvSpPr>
          <p:spPr bwMode="auto">
            <a:xfrm rot="19101394">
              <a:off x="2766" y="1190"/>
              <a:ext cx="523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Save</a:t>
              </a:r>
            </a:p>
            <a:p>
              <a:pPr>
                <a:spcBef>
                  <a:spcPct val="1000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716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3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3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7" grpId="0" build="p"/>
      <p:bldP spid="32775" grpId="0" animBg="1"/>
      <p:bldP spid="32776" grpId="0"/>
      <p:bldP spid="738317" grpId="0"/>
      <p:bldP spid="7383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 Actually Happens on a TLB Miss? (1/2)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154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Hardware traversed page tables: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On TLB miss, hardware in MMU looks at current page table to fill TLB (may walk multiple levels)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PTE valid, hardware fills TLB and processor never knows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PTE marked as invalid, causes Page Fault, after which kernel decides what to do afterwards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Software traversed Page tables (like MIPS)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On TLB miss, processor receives TLB fault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Kernel traverses page table to find PTE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PTE valid, fills TLB and returns from fault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PTE marked as invalid, internally calls Page Fault handler</a:t>
            </a:r>
          </a:p>
        </p:txBody>
      </p:sp>
    </p:spTree>
    <p:extLst>
      <p:ext uri="{BB962C8B-B14F-4D97-AF65-F5344CB8AC3E}">
        <p14:creationId xmlns:p14="http://schemas.microsoft.com/office/powerpoint/2010/main" val="1365664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 Actually Happens on a TLB Miss? (2/2)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Most chip sets provide hardware traversal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Modern operating systems tend to have more TLB faults since they use translation for many things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Examples: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shared segments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user-level portions of an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937177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What happens on a Context Switch?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839200" cy="56388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Need to do something, since TLBs map virtual addresses to physical addresses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Address Space just changed, so TLB entries no longer valid!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Options?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Invalidate TLB: simple but might be expensive</a:t>
            </a:r>
          </a:p>
          <a:p>
            <a:pPr lvl="2"/>
            <a:r>
              <a:rPr lang="en-US" altLang="ko-KR" sz="2400" dirty="0">
                <a:ea typeface="굴림" panose="020B0600000101010101" pitchFamily="34" charset="-127"/>
              </a:rPr>
              <a:t>What if switching frequently between processes?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Include </a:t>
            </a:r>
            <a:r>
              <a:rPr lang="en-US" altLang="ko-KR" sz="2400" dirty="0" err="1">
                <a:ea typeface="굴림" panose="020B0600000101010101" pitchFamily="34" charset="-127"/>
              </a:rPr>
              <a:t>ProcessID</a:t>
            </a:r>
            <a:r>
              <a:rPr lang="en-US" altLang="ko-KR" sz="2400" dirty="0">
                <a:ea typeface="굴림" panose="020B0600000101010101" pitchFamily="34" charset="-127"/>
              </a:rPr>
              <a:t> in TLB</a:t>
            </a:r>
          </a:p>
          <a:p>
            <a:pPr lvl="2"/>
            <a:r>
              <a:rPr lang="en-US" altLang="ko-KR" sz="2400" dirty="0">
                <a:ea typeface="굴림" panose="020B0600000101010101" pitchFamily="34" charset="-127"/>
              </a:rPr>
              <a:t>This is an architectural solution: needs hardware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What if translation tables change?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For example, to move page from memory to disk or vice versa…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Must invalidate TLB entry!</a:t>
            </a:r>
          </a:p>
          <a:p>
            <a:pPr lvl="2"/>
            <a:r>
              <a:rPr lang="en-US" altLang="ko-KR" sz="2400" dirty="0">
                <a:ea typeface="굴림" panose="020B0600000101010101" pitchFamily="34" charset="-127"/>
              </a:rPr>
              <a:t>Otherwise, might think that page is still in memory!</a:t>
            </a:r>
          </a:p>
        </p:txBody>
      </p:sp>
    </p:spTree>
    <p:extLst>
      <p:ext uri="{BB962C8B-B14F-4D97-AF65-F5344CB8AC3E}">
        <p14:creationId xmlns:p14="http://schemas.microsoft.com/office/powerpoint/2010/main" val="1434691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D15F-B150-E64A-8217-0EB7F48D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really basic question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081C-F620-9E43-8CAE-C778E58EE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virtual-to-physical translations occur per instruction ?</a:t>
            </a:r>
          </a:p>
          <a:p>
            <a:r>
              <a:rPr lang="en-US" dirty="0"/>
              <a:t>How much time do we have to do them?</a:t>
            </a:r>
          </a:p>
          <a:p>
            <a:r>
              <a:rPr lang="en-US" dirty="0"/>
              <a:t>How many memory references occur per instruction?</a:t>
            </a:r>
          </a:p>
          <a:p>
            <a:r>
              <a:rPr lang="en-US" dirty="0"/>
              <a:t>What is the difference between an </a:t>
            </a:r>
            <a:r>
              <a:rPr lang="en-US" b="1" dirty="0"/>
              <a:t>interrupt</a:t>
            </a:r>
            <a:r>
              <a:rPr lang="en-US" dirty="0"/>
              <a:t> and a </a:t>
            </a:r>
            <a:r>
              <a:rPr lang="en-US" b="1" dirty="0"/>
              <a:t>fault</a:t>
            </a:r>
            <a:r>
              <a:rPr lang="en-US" dirty="0"/>
              <a:t> (or trap) ?</a:t>
            </a:r>
          </a:p>
          <a:p>
            <a:pPr lvl="1"/>
            <a:r>
              <a:rPr lang="en-US" dirty="0"/>
              <a:t>Both care called </a:t>
            </a:r>
            <a:r>
              <a:rPr lang="en-US" b="1" dirty="0"/>
              <a:t>Exceptions</a:t>
            </a:r>
            <a:r>
              <a:rPr lang="en-US" dirty="0"/>
              <a:t>.</a:t>
            </a:r>
          </a:p>
          <a:p>
            <a:r>
              <a:rPr lang="en-US" dirty="0"/>
              <a:t>Which kind is a Page Fault?</a:t>
            </a:r>
          </a:p>
          <a:p>
            <a:r>
              <a:rPr lang="en-US" dirty="0"/>
              <a:t>A TLB miss?</a:t>
            </a:r>
          </a:p>
        </p:txBody>
      </p:sp>
    </p:spTree>
    <p:extLst>
      <p:ext uri="{BB962C8B-B14F-4D97-AF65-F5344CB8AC3E}">
        <p14:creationId xmlns:p14="http://schemas.microsoft.com/office/powerpoint/2010/main" val="337719733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</a:t>
            </a:r>
            <a:r>
              <a:rPr lang="en-US" altLang="ko-KR" dirty="0" err="1">
                <a:ea typeface="굴림" panose="020B0600000101010101" pitchFamily="34" charset="-127"/>
              </a:rPr>
              <a:t>User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Kernel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(System Call)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6106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Can’t let inmate (user) get out of padded cell on own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Would defeat purpose of protection!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So, how does the user program get back into kernel?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System call: </a:t>
            </a:r>
            <a:r>
              <a:rPr lang="en-US" altLang="ko-KR" sz="2800" dirty="0">
                <a:ea typeface="굴림" panose="020B0600000101010101" pitchFamily="34" charset="-127"/>
              </a:rPr>
              <a:t>Voluntary procedure call into kernel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Hardware for controlled </a:t>
            </a:r>
            <a:r>
              <a:rPr lang="en-US" altLang="ko-KR" sz="2400" dirty="0" err="1">
                <a:ea typeface="굴림" panose="020B0600000101010101" pitchFamily="34" charset="-127"/>
              </a:rPr>
              <a:t>User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Kernel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transition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Can any kernel routine be called?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No!  Only specific ones.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System call ID encoded into system call instruction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Index forces well-defined interface with kernel</a:t>
            </a:r>
          </a:p>
        </p:txBody>
      </p:sp>
      <p:pic>
        <p:nvPicPr>
          <p:cNvPr id="796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838200" y="1970088"/>
            <a:ext cx="7391400" cy="22209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E29345-9713-3B4F-9FC0-E540AC957AB2}"/>
              </a:ext>
            </a:extLst>
          </p:cNvPr>
          <p:cNvSpPr txBox="1"/>
          <p:nvPr/>
        </p:nvSpPr>
        <p:spPr>
          <a:xfrm rot="19562719">
            <a:off x="3201743" y="4536882"/>
            <a:ext cx="4493641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But on a page-fault there is no “system call” instruction</a:t>
            </a:r>
          </a:p>
        </p:txBody>
      </p:sp>
    </p:spTree>
    <p:extLst>
      <p:ext uri="{BB962C8B-B14F-4D97-AF65-F5344CB8AC3E}">
        <p14:creationId xmlns:p14="http://schemas.microsoft.com/office/powerpoint/2010/main" val="548293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Transparent Exceptions: TLB/Page fault (1/2)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915400" cy="365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How to transparently restart faulting instructions?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(Consider load or store that gets TLB or Page fault)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Could we just skip faulting instruction?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No: need to perform load or store after reconnecting physical page</a:t>
            </a:r>
          </a:p>
        </p:txBody>
      </p:sp>
      <p:grpSp>
        <p:nvGrpSpPr>
          <p:cNvPr id="769051" name="Group 27"/>
          <p:cNvGrpSpPr>
            <a:grpSpLocks/>
          </p:cNvGrpSpPr>
          <p:nvPr/>
        </p:nvGrpSpPr>
        <p:grpSpPr bwMode="auto">
          <a:xfrm>
            <a:off x="228600" y="736602"/>
            <a:ext cx="8534400" cy="1930401"/>
            <a:chOff x="144" y="464"/>
            <a:chExt cx="5376" cy="1216"/>
          </a:xfrm>
        </p:grpSpPr>
        <p:grpSp>
          <p:nvGrpSpPr>
            <p:cNvPr id="28677" name="Group 26"/>
            <p:cNvGrpSpPr>
              <a:grpSpLocks/>
            </p:cNvGrpSpPr>
            <p:nvPr/>
          </p:nvGrpSpPr>
          <p:grpSpPr bwMode="auto">
            <a:xfrm>
              <a:off x="624" y="464"/>
              <a:ext cx="4896" cy="1216"/>
              <a:chOff x="576" y="531"/>
              <a:chExt cx="4896" cy="1216"/>
            </a:xfrm>
          </p:grpSpPr>
          <p:sp>
            <p:nvSpPr>
              <p:cNvPr id="28681" name="Rectangle 4"/>
              <p:cNvSpPr>
                <a:spLocks noChangeArrowheads="1"/>
              </p:cNvSpPr>
              <p:nvPr/>
            </p:nvSpPr>
            <p:spPr bwMode="auto">
              <a:xfrm>
                <a:off x="576" y="643"/>
                <a:ext cx="816" cy="336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8682" name="Group 20"/>
              <p:cNvGrpSpPr>
                <a:grpSpLocks/>
              </p:cNvGrpSpPr>
              <p:nvPr/>
            </p:nvGrpSpPr>
            <p:grpSpPr bwMode="auto">
              <a:xfrm>
                <a:off x="1584" y="1123"/>
                <a:ext cx="624" cy="624"/>
                <a:chOff x="1536" y="1248"/>
                <a:chExt cx="384" cy="624"/>
              </a:xfrm>
            </p:grpSpPr>
            <p:sp>
              <p:nvSpPr>
                <p:cNvPr id="28693" name="Rectangle 6"/>
                <p:cNvSpPr>
                  <a:spLocks noChangeArrowheads="1"/>
                </p:cNvSpPr>
                <p:nvPr/>
              </p:nvSpPr>
              <p:spPr bwMode="auto">
                <a:xfrm>
                  <a:off x="1536" y="1536"/>
                  <a:ext cx="384" cy="336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600" b="0" dirty="0">
                      <a:latin typeface="Gill Sans" charset="0"/>
                      <a:ea typeface="Gill Sans" charset="0"/>
                      <a:cs typeface="Gill Sans" charset="0"/>
                    </a:rPr>
                    <a:t>Software</a:t>
                  </a:r>
                </a:p>
                <a:p>
                  <a:r>
                    <a:rPr lang="en-US" altLang="ko-KR" sz="1600" b="0" dirty="0">
                      <a:latin typeface="Gill Sans" charset="0"/>
                      <a:ea typeface="Gill Sans" charset="0"/>
                      <a:cs typeface="Gill Sans" charset="0"/>
                    </a:rPr>
                    <a:t>Load TLB</a:t>
                  </a:r>
                </a:p>
              </p:txBody>
            </p:sp>
            <p:sp>
              <p:nvSpPr>
                <p:cNvPr id="28694" name="Line 8"/>
                <p:cNvSpPr>
                  <a:spLocks noChangeShapeType="1"/>
                </p:cNvSpPr>
                <p:nvPr/>
              </p:nvSpPr>
              <p:spPr bwMode="auto">
                <a:xfrm>
                  <a:off x="1536" y="124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69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920" y="129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8683" name="Rectangle 11"/>
              <p:cNvSpPr>
                <a:spLocks noChangeArrowheads="1"/>
              </p:cNvSpPr>
              <p:nvPr/>
            </p:nvSpPr>
            <p:spPr bwMode="auto">
              <a:xfrm>
                <a:off x="2400" y="643"/>
                <a:ext cx="624" cy="336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4" name="Text Box 7"/>
              <p:cNvSpPr txBox="1">
                <a:spLocks noChangeArrowheads="1"/>
              </p:cNvSpPr>
              <p:nvPr/>
            </p:nvSpPr>
            <p:spPr bwMode="auto">
              <a:xfrm rot="16200000">
                <a:off x="1267" y="616"/>
                <a:ext cx="614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Faulting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Inst 1</a:t>
                </a:r>
              </a:p>
            </p:txBody>
          </p:sp>
          <p:sp>
            <p:nvSpPr>
              <p:cNvPr id="28685" name="Text Box 9"/>
              <p:cNvSpPr txBox="1">
                <a:spLocks noChangeArrowheads="1"/>
              </p:cNvSpPr>
              <p:nvPr/>
            </p:nvSpPr>
            <p:spPr bwMode="auto">
              <a:xfrm rot="16200000">
                <a:off x="1891" y="635"/>
                <a:ext cx="614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Faulting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Inst 1</a:t>
                </a:r>
              </a:p>
            </p:txBody>
          </p:sp>
          <p:sp>
            <p:nvSpPr>
              <p:cNvPr id="28686" name="Text Box 12"/>
              <p:cNvSpPr txBox="1">
                <a:spLocks noChangeArrowheads="1"/>
              </p:cNvSpPr>
              <p:nvPr/>
            </p:nvSpPr>
            <p:spPr bwMode="auto">
              <a:xfrm rot="16200000">
                <a:off x="2899" y="635"/>
                <a:ext cx="614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Faulting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Inst 2</a:t>
                </a:r>
              </a:p>
            </p:txBody>
          </p:sp>
          <p:sp>
            <p:nvSpPr>
              <p:cNvPr id="28687" name="Rectangle 13"/>
              <p:cNvSpPr>
                <a:spLocks noChangeArrowheads="1"/>
              </p:cNvSpPr>
              <p:nvPr/>
            </p:nvSpPr>
            <p:spPr bwMode="auto">
              <a:xfrm>
                <a:off x="4464" y="643"/>
                <a:ext cx="1008" cy="336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8" name="Text Box 14"/>
              <p:cNvSpPr txBox="1">
                <a:spLocks noChangeArrowheads="1"/>
              </p:cNvSpPr>
              <p:nvPr/>
            </p:nvSpPr>
            <p:spPr bwMode="auto">
              <a:xfrm rot="16200000">
                <a:off x="3927" y="635"/>
                <a:ext cx="614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Faulting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Inst 2</a:t>
                </a:r>
              </a:p>
            </p:txBody>
          </p:sp>
          <p:grpSp>
            <p:nvGrpSpPr>
              <p:cNvPr id="28689" name="Group 21"/>
              <p:cNvGrpSpPr>
                <a:grpSpLocks/>
              </p:cNvGrpSpPr>
              <p:nvPr/>
            </p:nvGrpSpPr>
            <p:grpSpPr bwMode="auto">
              <a:xfrm>
                <a:off x="3216" y="1123"/>
                <a:ext cx="1008" cy="624"/>
                <a:chOff x="3184" y="1248"/>
                <a:chExt cx="768" cy="624"/>
              </a:xfrm>
            </p:grpSpPr>
            <p:sp>
              <p:nvSpPr>
                <p:cNvPr id="28690" name="Rectangle 17"/>
                <p:cNvSpPr>
                  <a:spLocks noChangeArrowheads="1"/>
                </p:cNvSpPr>
                <p:nvPr/>
              </p:nvSpPr>
              <p:spPr bwMode="auto">
                <a:xfrm>
                  <a:off x="3184" y="1536"/>
                  <a:ext cx="768" cy="336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600" b="0">
                      <a:latin typeface="Gill Sans" charset="0"/>
                      <a:ea typeface="Gill Sans" charset="0"/>
                      <a:cs typeface="Gill Sans" charset="0"/>
                    </a:rPr>
                    <a:t>Fetch page/</a:t>
                  </a:r>
                </a:p>
                <a:p>
                  <a:r>
                    <a:rPr lang="en-US" altLang="ko-KR" sz="1600" b="0">
                      <a:latin typeface="Gill Sans" charset="0"/>
                      <a:ea typeface="Gill Sans" charset="0"/>
                      <a:cs typeface="Gill Sans" charset="0"/>
                    </a:rPr>
                    <a:t>Load TLB</a:t>
                  </a:r>
                </a:p>
              </p:txBody>
            </p:sp>
            <p:sp>
              <p:nvSpPr>
                <p:cNvPr id="28691" name="Line 18"/>
                <p:cNvSpPr>
                  <a:spLocks noChangeShapeType="1"/>
                </p:cNvSpPr>
                <p:nvPr/>
              </p:nvSpPr>
              <p:spPr bwMode="auto">
                <a:xfrm>
                  <a:off x="3184" y="124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69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952" y="129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28678" name="Text Box 23"/>
            <p:cNvSpPr txBox="1">
              <a:spLocks noChangeArrowheads="1"/>
            </p:cNvSpPr>
            <p:nvPr/>
          </p:nvSpPr>
          <p:spPr bwMode="auto">
            <a:xfrm>
              <a:off x="144" y="653"/>
              <a:ext cx="4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28679" name="Text Box 24"/>
            <p:cNvSpPr txBox="1">
              <a:spLocks noChangeArrowheads="1"/>
            </p:cNvSpPr>
            <p:nvPr/>
          </p:nvSpPr>
          <p:spPr bwMode="auto">
            <a:xfrm>
              <a:off x="205" y="1403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OS</a:t>
              </a:r>
            </a:p>
          </p:txBody>
        </p:sp>
        <p:sp>
          <p:nvSpPr>
            <p:cNvPr id="28680" name="Text Box 25"/>
            <p:cNvSpPr txBox="1">
              <a:spLocks noChangeArrowheads="1"/>
            </p:cNvSpPr>
            <p:nvPr/>
          </p:nvSpPr>
          <p:spPr bwMode="auto">
            <a:xfrm>
              <a:off x="443" y="1085"/>
              <a:ext cx="8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TLB Faults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219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Transparent Exceptions: TLB/Page fault (2/2)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95600"/>
            <a:ext cx="8915400" cy="3886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Hardware must help out by saving: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Faulting instruction and partial state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Need to know which instruction caused fault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Is single PC sufficient to identify faulting position????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Processor State: sufficient to restart user thread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Save/restore registers, stack, </a:t>
            </a:r>
            <a:r>
              <a:rPr lang="en-US" altLang="ko-KR" sz="2600" dirty="0" err="1">
                <a:ea typeface="굴림" panose="020B0600000101010101" pitchFamily="34" charset="-127"/>
              </a:rPr>
              <a:t>etc</a:t>
            </a:r>
            <a:endParaRPr lang="en-US" altLang="ko-KR" sz="26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What if an instruction has side-effects?</a:t>
            </a:r>
          </a:p>
        </p:txBody>
      </p:sp>
      <p:grpSp>
        <p:nvGrpSpPr>
          <p:cNvPr id="769051" name="Group 27"/>
          <p:cNvGrpSpPr>
            <a:grpSpLocks/>
          </p:cNvGrpSpPr>
          <p:nvPr/>
        </p:nvGrpSpPr>
        <p:grpSpPr bwMode="auto">
          <a:xfrm>
            <a:off x="228600" y="736602"/>
            <a:ext cx="8534400" cy="1930401"/>
            <a:chOff x="144" y="464"/>
            <a:chExt cx="5376" cy="1216"/>
          </a:xfrm>
        </p:grpSpPr>
        <p:grpSp>
          <p:nvGrpSpPr>
            <p:cNvPr id="28677" name="Group 26"/>
            <p:cNvGrpSpPr>
              <a:grpSpLocks/>
            </p:cNvGrpSpPr>
            <p:nvPr/>
          </p:nvGrpSpPr>
          <p:grpSpPr bwMode="auto">
            <a:xfrm>
              <a:off x="624" y="464"/>
              <a:ext cx="4896" cy="1216"/>
              <a:chOff x="576" y="531"/>
              <a:chExt cx="4896" cy="1216"/>
            </a:xfrm>
          </p:grpSpPr>
          <p:sp>
            <p:nvSpPr>
              <p:cNvPr id="28681" name="Rectangle 4"/>
              <p:cNvSpPr>
                <a:spLocks noChangeArrowheads="1"/>
              </p:cNvSpPr>
              <p:nvPr/>
            </p:nvSpPr>
            <p:spPr bwMode="auto">
              <a:xfrm>
                <a:off x="576" y="643"/>
                <a:ext cx="816" cy="336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8682" name="Group 20"/>
              <p:cNvGrpSpPr>
                <a:grpSpLocks/>
              </p:cNvGrpSpPr>
              <p:nvPr/>
            </p:nvGrpSpPr>
            <p:grpSpPr bwMode="auto">
              <a:xfrm>
                <a:off x="1584" y="1123"/>
                <a:ext cx="624" cy="624"/>
                <a:chOff x="1536" y="1248"/>
                <a:chExt cx="384" cy="624"/>
              </a:xfrm>
            </p:grpSpPr>
            <p:sp>
              <p:nvSpPr>
                <p:cNvPr id="28693" name="Rectangle 6"/>
                <p:cNvSpPr>
                  <a:spLocks noChangeArrowheads="1"/>
                </p:cNvSpPr>
                <p:nvPr/>
              </p:nvSpPr>
              <p:spPr bwMode="auto">
                <a:xfrm>
                  <a:off x="1536" y="1536"/>
                  <a:ext cx="384" cy="336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600" b="0" dirty="0">
                      <a:latin typeface="Gill Sans" charset="0"/>
                      <a:ea typeface="Gill Sans" charset="0"/>
                      <a:cs typeface="Gill Sans" charset="0"/>
                    </a:rPr>
                    <a:t>Software</a:t>
                  </a:r>
                </a:p>
                <a:p>
                  <a:r>
                    <a:rPr lang="en-US" altLang="ko-KR" sz="1600" b="0" dirty="0">
                      <a:latin typeface="Gill Sans" charset="0"/>
                      <a:ea typeface="Gill Sans" charset="0"/>
                      <a:cs typeface="Gill Sans" charset="0"/>
                    </a:rPr>
                    <a:t>Load TLB</a:t>
                  </a:r>
                </a:p>
              </p:txBody>
            </p:sp>
            <p:sp>
              <p:nvSpPr>
                <p:cNvPr id="28694" name="Line 8"/>
                <p:cNvSpPr>
                  <a:spLocks noChangeShapeType="1"/>
                </p:cNvSpPr>
                <p:nvPr/>
              </p:nvSpPr>
              <p:spPr bwMode="auto">
                <a:xfrm>
                  <a:off x="1536" y="124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69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920" y="129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8683" name="Rectangle 11"/>
              <p:cNvSpPr>
                <a:spLocks noChangeArrowheads="1"/>
              </p:cNvSpPr>
              <p:nvPr/>
            </p:nvSpPr>
            <p:spPr bwMode="auto">
              <a:xfrm>
                <a:off x="2400" y="643"/>
                <a:ext cx="624" cy="336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4" name="Text Box 7"/>
              <p:cNvSpPr txBox="1">
                <a:spLocks noChangeArrowheads="1"/>
              </p:cNvSpPr>
              <p:nvPr/>
            </p:nvSpPr>
            <p:spPr bwMode="auto">
              <a:xfrm rot="16200000">
                <a:off x="1267" y="616"/>
                <a:ext cx="614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Faulting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Inst 1</a:t>
                </a:r>
              </a:p>
            </p:txBody>
          </p:sp>
          <p:sp>
            <p:nvSpPr>
              <p:cNvPr id="28685" name="Text Box 9"/>
              <p:cNvSpPr txBox="1">
                <a:spLocks noChangeArrowheads="1"/>
              </p:cNvSpPr>
              <p:nvPr/>
            </p:nvSpPr>
            <p:spPr bwMode="auto">
              <a:xfrm rot="16200000">
                <a:off x="1891" y="635"/>
                <a:ext cx="614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Faulting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Inst 1</a:t>
                </a:r>
              </a:p>
            </p:txBody>
          </p:sp>
          <p:sp>
            <p:nvSpPr>
              <p:cNvPr id="28686" name="Text Box 12"/>
              <p:cNvSpPr txBox="1">
                <a:spLocks noChangeArrowheads="1"/>
              </p:cNvSpPr>
              <p:nvPr/>
            </p:nvSpPr>
            <p:spPr bwMode="auto">
              <a:xfrm rot="16200000">
                <a:off x="2899" y="635"/>
                <a:ext cx="614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Faulting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Inst 2</a:t>
                </a:r>
              </a:p>
            </p:txBody>
          </p:sp>
          <p:sp>
            <p:nvSpPr>
              <p:cNvPr id="28687" name="Rectangle 13"/>
              <p:cNvSpPr>
                <a:spLocks noChangeArrowheads="1"/>
              </p:cNvSpPr>
              <p:nvPr/>
            </p:nvSpPr>
            <p:spPr bwMode="auto">
              <a:xfrm>
                <a:off x="4464" y="643"/>
                <a:ext cx="1008" cy="336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8" name="Text Box 14"/>
              <p:cNvSpPr txBox="1">
                <a:spLocks noChangeArrowheads="1"/>
              </p:cNvSpPr>
              <p:nvPr/>
            </p:nvSpPr>
            <p:spPr bwMode="auto">
              <a:xfrm rot="16200000">
                <a:off x="3927" y="635"/>
                <a:ext cx="614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Faulting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Inst 2</a:t>
                </a:r>
              </a:p>
            </p:txBody>
          </p:sp>
          <p:grpSp>
            <p:nvGrpSpPr>
              <p:cNvPr id="28689" name="Group 21"/>
              <p:cNvGrpSpPr>
                <a:grpSpLocks/>
              </p:cNvGrpSpPr>
              <p:nvPr/>
            </p:nvGrpSpPr>
            <p:grpSpPr bwMode="auto">
              <a:xfrm>
                <a:off x="3216" y="1123"/>
                <a:ext cx="1008" cy="624"/>
                <a:chOff x="3184" y="1248"/>
                <a:chExt cx="768" cy="624"/>
              </a:xfrm>
            </p:grpSpPr>
            <p:sp>
              <p:nvSpPr>
                <p:cNvPr id="28690" name="Rectangle 17"/>
                <p:cNvSpPr>
                  <a:spLocks noChangeArrowheads="1"/>
                </p:cNvSpPr>
                <p:nvPr/>
              </p:nvSpPr>
              <p:spPr bwMode="auto">
                <a:xfrm>
                  <a:off x="3184" y="1536"/>
                  <a:ext cx="768" cy="336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600" b="0">
                      <a:latin typeface="Gill Sans" charset="0"/>
                      <a:ea typeface="Gill Sans" charset="0"/>
                      <a:cs typeface="Gill Sans" charset="0"/>
                    </a:rPr>
                    <a:t>Fetch page/</a:t>
                  </a:r>
                </a:p>
                <a:p>
                  <a:r>
                    <a:rPr lang="en-US" altLang="ko-KR" sz="1600" b="0">
                      <a:latin typeface="Gill Sans" charset="0"/>
                      <a:ea typeface="Gill Sans" charset="0"/>
                      <a:cs typeface="Gill Sans" charset="0"/>
                    </a:rPr>
                    <a:t>Load TLB</a:t>
                  </a:r>
                </a:p>
              </p:txBody>
            </p:sp>
            <p:sp>
              <p:nvSpPr>
                <p:cNvPr id="28691" name="Line 18"/>
                <p:cNvSpPr>
                  <a:spLocks noChangeShapeType="1"/>
                </p:cNvSpPr>
                <p:nvPr/>
              </p:nvSpPr>
              <p:spPr bwMode="auto">
                <a:xfrm>
                  <a:off x="3184" y="124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69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952" y="129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28678" name="Text Box 23"/>
            <p:cNvSpPr txBox="1">
              <a:spLocks noChangeArrowheads="1"/>
            </p:cNvSpPr>
            <p:nvPr/>
          </p:nvSpPr>
          <p:spPr bwMode="auto">
            <a:xfrm>
              <a:off x="144" y="653"/>
              <a:ext cx="4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28679" name="Text Box 24"/>
            <p:cNvSpPr txBox="1">
              <a:spLocks noChangeArrowheads="1"/>
            </p:cNvSpPr>
            <p:nvPr/>
          </p:nvSpPr>
          <p:spPr bwMode="auto">
            <a:xfrm>
              <a:off x="205" y="1403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OS</a:t>
              </a:r>
            </a:p>
          </p:txBody>
        </p:sp>
        <p:sp>
          <p:nvSpPr>
            <p:cNvPr id="28680" name="Text Box 25"/>
            <p:cNvSpPr txBox="1">
              <a:spLocks noChangeArrowheads="1"/>
            </p:cNvSpPr>
            <p:nvPr/>
          </p:nvSpPr>
          <p:spPr bwMode="auto">
            <a:xfrm>
              <a:off x="443" y="1085"/>
              <a:ext cx="8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TLB Faults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1680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Consider weird things that can happen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an instruction has side effects?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Options: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Unwind side-effects (easy to restart)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Finish off side-effects (messy!)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1: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)+,10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page fault occurs when write to stack pointer?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Did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34" charset="-127"/>
              </a:rPr>
              <a:t>sp</a:t>
            </a:r>
            <a:r>
              <a:rPr lang="en-US" altLang="ko-KR" dirty="0">
                <a:ea typeface="굴림" panose="020B0600000101010101" pitchFamily="34" charset="-127"/>
              </a:rPr>
              <a:t> get incremented before or after the page fault?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2: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(r1), (r2)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Source and destination overlap: can’t unwind in principle!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IBM S/370 and VAX solution: execute twice – once read-only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“RISC” processors?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instance delayed branches?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Example: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bne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somewhere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    	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ld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r1,(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Precise exception state consists of two PCs: PC and </a:t>
            </a:r>
            <a:r>
              <a:rPr lang="en-US" altLang="ko-KR" dirty="0" err="1">
                <a:ea typeface="굴림" panose="020B0600000101010101" pitchFamily="34" charset="-127"/>
              </a:rPr>
              <a:t>nPC</a:t>
            </a:r>
            <a:r>
              <a:rPr lang="en-US" altLang="ko-KR" dirty="0">
                <a:ea typeface="굴림" panose="020B0600000101010101" pitchFamily="34" charset="-127"/>
              </a:rPr>
              <a:t> (next PC)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Delayed exceptions: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Example: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div r1, r2, r3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ld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r1,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takes many cycles to discover divide by zero, but load has already caused page fault?</a:t>
            </a:r>
          </a:p>
        </p:txBody>
      </p:sp>
    </p:spTree>
    <p:extLst>
      <p:ext uri="{BB962C8B-B14F-4D97-AF65-F5344CB8AC3E}">
        <p14:creationId xmlns:p14="http://schemas.microsoft.com/office/powerpoint/2010/main" val="2345016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05138" y="228600"/>
            <a:ext cx="2854325" cy="379413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>
                <a:ea typeface="굴림" panose="020B0600000101010101" pitchFamily="34" charset="-127"/>
              </a:rPr>
              <a:t>Precise Exceptions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1613"/>
            <a:ext cx="9144000" cy="6133987"/>
          </a:xfrm>
          <a:noFill/>
        </p:spPr>
        <p:txBody>
          <a:bodyPr wrap="square" lIns="63500" tIns="25400" rIns="63500" bIns="254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Precise 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800" dirty="0">
                <a:ea typeface="굴림" panose="020B0600000101010101" pitchFamily="34" charset="-127"/>
              </a:rPr>
              <a:t> state of the machine is preserved as if program executed up to the offending instruction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 previous instructions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completed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Offending instruction and all following instructions act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as if they have not even started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Same system code will work on different implementations 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Difficult in the presence of pipelining, out-of-order execution, ...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MIPS takes this position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Imprecise 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800" dirty="0">
                <a:ea typeface="굴림" panose="020B0600000101010101" pitchFamily="34" charset="-127"/>
              </a:rPr>
              <a:t> system software has to figure out what is where and put it all back together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Performance goals often lead to forsaking precise interrupts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system software developers, user, markets etc. usually wish they had not done this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Modern techniques for out-of-order execution and branch prediction help implement precise interrupts</a:t>
            </a:r>
          </a:p>
        </p:txBody>
      </p:sp>
    </p:spTree>
    <p:extLst>
      <p:ext uri="{BB962C8B-B14F-4D97-AF65-F5344CB8AC3E}">
        <p14:creationId xmlns:p14="http://schemas.microsoft.com/office/powerpoint/2010/main" val="3882959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2F2F-73AD-BB49-A57B-2CE7B22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5DAC-BBC0-2F40-B25F-4E13C92F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510942"/>
            <a:ext cx="5181600" cy="1737458"/>
          </a:xfrm>
        </p:spPr>
        <p:txBody>
          <a:bodyPr>
            <a:normAutofit/>
          </a:bodyPr>
          <a:lstStyle/>
          <a:p>
            <a:r>
              <a:rPr lang="en-US" dirty="0"/>
              <a:t>Sir Maurice Wilkes, inventor of EDSAC, Microprogramming, and the Translation Look-aside Buffer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25BA3-5739-9542-ADAC-CBD8FD80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883871"/>
            <a:ext cx="237744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87E2FA-7009-7A48-A0BD-6FEF8A64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883871"/>
            <a:ext cx="3365500" cy="2756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A8EE1F-B222-044F-9252-5664CA81B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436" y="3838920"/>
            <a:ext cx="2124563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0882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TLB Organization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Needs to be really fast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Critical path of memory access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simplest view: before the cache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Thus, this adds to access time (reducing cache speed)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Seems to argue for Direct Mapped or Low Associativity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However, needs to have very few conflicts!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TLB, the Miss Time extremely high!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This argues that cost of Conflict (Miss Time) is much higher than slightly increased cost of access (Hit Time)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Thrashing: </a:t>
            </a:r>
            <a:r>
              <a:rPr lang="en-US" altLang="ko-KR" dirty="0">
                <a:ea typeface="굴림" panose="020B0600000101010101" pitchFamily="34" charset="-127"/>
              </a:rPr>
              <a:t>continuous conflicts between accesses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use low order bits of page as index into TLB?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First page of code, data, stack may map to same entry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3-way associativity at least?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use high order bits as index?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TLB mostly unused for small programs</a:t>
            </a: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grpSp>
        <p:nvGrpSpPr>
          <p:cNvPr id="35844" name="Group 11"/>
          <p:cNvGrpSpPr>
            <a:grpSpLocks/>
          </p:cNvGrpSpPr>
          <p:nvPr/>
        </p:nvGrpSpPr>
        <p:grpSpPr bwMode="auto">
          <a:xfrm>
            <a:off x="1600200" y="685800"/>
            <a:ext cx="5715000" cy="928688"/>
            <a:chOff x="576" y="528"/>
            <a:chExt cx="4656" cy="768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576" y="552"/>
              <a:ext cx="816" cy="720"/>
            </a:xfrm>
            <a:prstGeom prst="ellipse">
              <a:avLst/>
            </a:prstGeom>
            <a:solidFill>
              <a:srgbClr val="2A40E2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CPU</a:t>
              </a:r>
            </a:p>
          </p:txBody>
        </p:sp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1824" y="528"/>
              <a:ext cx="672" cy="76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TLB</a:t>
              </a:r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2928" y="528"/>
              <a:ext cx="960" cy="768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Cache</a:t>
              </a:r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4320" y="528"/>
              <a:ext cx="912" cy="768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1392" y="91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2496" y="91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888" y="91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91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C9EB-A4B6-4D43-B45A-8D765A1F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C277-0A33-6542-ADF6-819C6C59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we use K bits out of an N bit address, how many of the 2</a:t>
            </a:r>
            <a:r>
              <a:rPr lang="en-US" sz="2800" b="1" baseline="30000" dirty="0"/>
              <a:t>N</a:t>
            </a:r>
            <a:r>
              <a:rPr lang="en-US" sz="2800" dirty="0"/>
              <a:t> “things” in the address space can re refer too?</a:t>
            </a:r>
          </a:p>
          <a:p>
            <a:r>
              <a:rPr lang="en-US" sz="2800" dirty="0"/>
              <a:t>Which ones?</a:t>
            </a:r>
          </a:p>
        </p:txBody>
      </p:sp>
    </p:spTree>
    <p:extLst>
      <p:ext uri="{BB962C8B-B14F-4D97-AF65-F5344CB8AC3E}">
        <p14:creationId xmlns:p14="http://schemas.microsoft.com/office/powerpoint/2010/main" val="44976425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" y="1752600"/>
            <a:ext cx="8915400" cy="510540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As described, TLB lookup is in serial with cache lookup: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endParaRPr lang="en-US" altLang="ko-KR" sz="2000" dirty="0">
              <a:ea typeface="굴림" panose="020B0600000101010101" pitchFamily="34" charset="-127"/>
            </a:endParaRPr>
          </a:p>
          <a:p>
            <a:endParaRPr lang="en-US" altLang="ko-KR" sz="2000" dirty="0">
              <a:ea typeface="굴림" panose="020B0600000101010101" pitchFamily="34" charset="-127"/>
            </a:endParaRPr>
          </a:p>
          <a:p>
            <a:endParaRPr lang="en-US" altLang="ko-KR" sz="2000" dirty="0">
              <a:ea typeface="굴림" panose="020B0600000101010101" pitchFamily="34" charset="-127"/>
            </a:endParaRPr>
          </a:p>
          <a:p>
            <a:endParaRPr lang="en-US" altLang="ko-KR" sz="2000" dirty="0">
              <a:ea typeface="굴림" panose="020B0600000101010101" pitchFamily="34" charset="-127"/>
            </a:endParaRPr>
          </a:p>
          <a:p>
            <a:endParaRPr lang="en-US" altLang="ko-KR" sz="2000" dirty="0">
              <a:ea typeface="굴림" panose="020B0600000101010101" pitchFamily="34" charset="-127"/>
            </a:endParaRPr>
          </a:p>
          <a:p>
            <a:endParaRPr lang="en-US" altLang="ko-KR" sz="2000" dirty="0">
              <a:ea typeface="굴림" panose="020B0600000101010101" pitchFamily="34" charset="-127"/>
            </a:endParaRPr>
          </a:p>
          <a:p>
            <a:endParaRPr lang="en-US" altLang="ko-KR" sz="2000" dirty="0">
              <a:ea typeface="굴림" panose="020B0600000101010101" pitchFamily="34" charset="-127"/>
            </a:endParaRPr>
          </a:p>
          <a:p>
            <a:endParaRPr lang="en-US" altLang="ko-KR" sz="2000" dirty="0">
              <a:ea typeface="굴림" panose="020B0600000101010101" pitchFamily="34" charset="-127"/>
            </a:endParaRPr>
          </a:p>
          <a:p>
            <a:endParaRPr lang="en-US" altLang="ko-KR" sz="2000" dirty="0">
              <a:ea typeface="굴림" panose="020B0600000101010101" pitchFamily="34" charset="-127"/>
            </a:endParaRPr>
          </a:p>
          <a:p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Machines with TLBs go one step further: they overlap TLB lookup with cache access.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Works because offset available early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5175" y="227013"/>
            <a:ext cx="7159625" cy="3683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Reducing translation time further</a:t>
            </a:r>
          </a:p>
        </p:txBody>
      </p:sp>
      <p:grpSp>
        <p:nvGrpSpPr>
          <p:cNvPr id="753668" name="Group 4"/>
          <p:cNvGrpSpPr>
            <a:grpSpLocks/>
          </p:cNvGrpSpPr>
          <p:nvPr/>
        </p:nvGrpSpPr>
        <p:grpSpPr bwMode="auto">
          <a:xfrm>
            <a:off x="190500" y="2133600"/>
            <a:ext cx="8886031" cy="3140075"/>
            <a:chOff x="110" y="1184"/>
            <a:chExt cx="5704" cy="1978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110" y="1337"/>
              <a:ext cx="114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dirty="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Virtual Address</a:t>
              </a:r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1916" y="1788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2972" y="1788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1924" y="1980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1924" y="2164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>
              <a:off x="1924" y="2380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1924" y="2524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2124" y="1988"/>
              <a:ext cx="0" cy="504"/>
            </a:xfrm>
            <a:prstGeom prst="line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2556" y="1988"/>
              <a:ext cx="0" cy="504"/>
            </a:xfrm>
            <a:prstGeom prst="line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2000" y="1752"/>
              <a:ext cx="92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i="1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TLB Lookup</a:t>
              </a:r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1556" y="1532"/>
              <a:ext cx="0" cy="6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564" y="2236"/>
              <a:ext cx="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928" y="2184"/>
              <a:ext cx="17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34" charset="-127"/>
                </a:rPr>
                <a:t>V</a:t>
              </a:r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2128" y="2128"/>
              <a:ext cx="471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ko-KR" sz="1400">
                  <a:latin typeface="Arial" panose="020B0604020202020204" pitchFamily="34" charset="0"/>
                  <a:ea typeface="굴림" panose="020B0600000101010101" pitchFamily="34" charset="-127"/>
                </a:rPr>
                <a:t>Access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ko-KR" sz="1400">
                  <a:latin typeface="Arial" panose="020B0604020202020204" pitchFamily="34" charset="0"/>
                  <a:ea typeface="굴림" panose="020B0600000101010101" pitchFamily="34" charset="-127"/>
                </a:rPr>
                <a:t>Rights</a:t>
              </a:r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2632" y="2200"/>
              <a:ext cx="28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solidFill>
                    <a:schemeClr val="accent1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PA</a:t>
              </a:r>
              <a:endParaRPr lang="en-US" altLang="ko-KR" sz="1800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34" charset="-127"/>
              </a:endParaRPr>
            </a:p>
          </p:txBody>
        </p:sp>
        <p:grpSp>
          <p:nvGrpSpPr>
            <p:cNvPr id="38932" name="Group 20"/>
            <p:cNvGrpSpPr>
              <a:grpSpLocks/>
            </p:cNvGrpSpPr>
            <p:nvPr/>
          </p:nvGrpSpPr>
          <p:grpSpPr bwMode="auto">
            <a:xfrm>
              <a:off x="1260" y="1184"/>
              <a:ext cx="1600" cy="452"/>
              <a:chOff x="2556" y="1712"/>
              <a:chExt cx="1600" cy="452"/>
            </a:xfrm>
          </p:grpSpPr>
          <p:sp>
            <p:nvSpPr>
              <p:cNvPr id="38946" name="Rectangle 21"/>
              <p:cNvSpPr>
                <a:spLocks noChangeArrowheads="1"/>
              </p:cNvSpPr>
              <p:nvPr/>
            </p:nvSpPr>
            <p:spPr bwMode="auto">
              <a:xfrm>
                <a:off x="2556" y="1868"/>
                <a:ext cx="160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7" name="Rectangle 22"/>
              <p:cNvSpPr>
                <a:spLocks noChangeArrowheads="1"/>
              </p:cNvSpPr>
              <p:nvPr/>
            </p:nvSpPr>
            <p:spPr bwMode="auto">
              <a:xfrm>
                <a:off x="2560" y="1880"/>
                <a:ext cx="80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1800">
                    <a:solidFill>
                      <a:schemeClr val="accent1"/>
                    </a:solidFill>
                    <a:latin typeface="Arial" panose="020B0604020202020204" pitchFamily="34" charset="0"/>
                    <a:ea typeface="굴림" panose="020B0600000101010101" pitchFamily="34" charset="-127"/>
                  </a:rPr>
                  <a:t>V page no.</a:t>
                </a:r>
              </a:p>
            </p:txBody>
          </p:sp>
          <p:sp>
            <p:nvSpPr>
              <p:cNvPr id="38948" name="Rectangle 23"/>
              <p:cNvSpPr>
                <a:spLocks noChangeArrowheads="1"/>
              </p:cNvSpPr>
              <p:nvPr/>
            </p:nvSpPr>
            <p:spPr bwMode="auto">
              <a:xfrm>
                <a:off x="3648" y="1880"/>
                <a:ext cx="47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1800">
                    <a:latin typeface="Arial" panose="020B0604020202020204" pitchFamily="34" charset="0"/>
                    <a:ea typeface="굴림" panose="020B0600000101010101" pitchFamily="34" charset="-127"/>
                  </a:rPr>
                  <a:t>offset</a:t>
                </a:r>
              </a:p>
            </p:txBody>
          </p:sp>
          <p:sp>
            <p:nvSpPr>
              <p:cNvPr id="38949" name="Line 24"/>
              <p:cNvSpPr>
                <a:spLocks noChangeShapeType="1"/>
              </p:cNvSpPr>
              <p:nvPr/>
            </p:nvSpPr>
            <p:spPr bwMode="auto">
              <a:xfrm>
                <a:off x="3492" y="186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0" name="Rectangle 25"/>
              <p:cNvSpPr>
                <a:spLocks noChangeArrowheads="1"/>
              </p:cNvSpPr>
              <p:nvPr/>
            </p:nvSpPr>
            <p:spPr bwMode="auto">
              <a:xfrm>
                <a:off x="3712" y="1712"/>
                <a:ext cx="240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1800">
                    <a:latin typeface="Arial" panose="020B0604020202020204" pitchFamily="34" charset="0"/>
                    <a:ea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38951" name="Line 26"/>
              <p:cNvSpPr>
                <a:spLocks noChangeShapeType="1"/>
              </p:cNvSpPr>
              <p:nvPr/>
            </p:nvSpPr>
            <p:spPr bwMode="auto">
              <a:xfrm>
                <a:off x="3932" y="178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2" name="Line 27"/>
              <p:cNvSpPr>
                <a:spLocks noChangeShapeType="1"/>
              </p:cNvSpPr>
              <p:nvPr/>
            </p:nvSpPr>
            <p:spPr bwMode="auto">
              <a:xfrm flipH="1">
                <a:off x="3484" y="1788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3" name="Line 28"/>
              <p:cNvSpPr>
                <a:spLocks noChangeShapeType="1"/>
              </p:cNvSpPr>
              <p:nvPr/>
            </p:nvSpPr>
            <p:spPr bwMode="auto">
              <a:xfrm>
                <a:off x="3828" y="2052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33" name="Line 29"/>
            <p:cNvSpPr>
              <a:spLocks noChangeShapeType="1"/>
            </p:cNvSpPr>
            <p:nvPr/>
          </p:nvSpPr>
          <p:spPr bwMode="auto">
            <a:xfrm flipV="1">
              <a:off x="2540" y="1632"/>
              <a:ext cx="1588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Line 30"/>
            <p:cNvSpPr>
              <a:spLocks noChangeShapeType="1"/>
            </p:cNvSpPr>
            <p:nvPr/>
          </p:nvSpPr>
          <p:spPr bwMode="auto">
            <a:xfrm>
              <a:off x="4128" y="1632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35" name="Group 31"/>
            <p:cNvGrpSpPr>
              <a:grpSpLocks/>
            </p:cNvGrpSpPr>
            <p:nvPr/>
          </p:nvGrpSpPr>
          <p:grpSpPr bwMode="auto">
            <a:xfrm>
              <a:off x="2905" y="2788"/>
              <a:ext cx="1610" cy="374"/>
              <a:chOff x="3984" y="3708"/>
              <a:chExt cx="1610" cy="374"/>
            </a:xfrm>
          </p:grpSpPr>
          <p:sp>
            <p:nvSpPr>
              <p:cNvPr id="38938" name="Rectangle 32"/>
              <p:cNvSpPr>
                <a:spLocks noChangeArrowheads="1"/>
              </p:cNvSpPr>
              <p:nvPr/>
            </p:nvSpPr>
            <p:spPr bwMode="auto">
              <a:xfrm>
                <a:off x="3984" y="3708"/>
                <a:ext cx="160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9" name="Rectangle 33"/>
              <p:cNvSpPr>
                <a:spLocks noChangeArrowheads="1"/>
              </p:cNvSpPr>
              <p:nvPr/>
            </p:nvSpPr>
            <p:spPr bwMode="auto">
              <a:xfrm>
                <a:off x="3988" y="3720"/>
                <a:ext cx="80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1800">
                    <a:solidFill>
                      <a:schemeClr val="accent1"/>
                    </a:solidFill>
                    <a:latin typeface="Arial" panose="020B0604020202020204" pitchFamily="34" charset="0"/>
                    <a:ea typeface="굴림" panose="020B0600000101010101" pitchFamily="34" charset="-127"/>
                  </a:rPr>
                  <a:t>P page no.</a:t>
                </a:r>
              </a:p>
            </p:txBody>
          </p:sp>
          <p:sp>
            <p:nvSpPr>
              <p:cNvPr id="38940" name="Rectangle 34"/>
              <p:cNvSpPr>
                <a:spLocks noChangeArrowheads="1"/>
              </p:cNvSpPr>
              <p:nvPr/>
            </p:nvSpPr>
            <p:spPr bwMode="auto">
              <a:xfrm>
                <a:off x="5076" y="3720"/>
                <a:ext cx="47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1800">
                    <a:latin typeface="Arial" panose="020B0604020202020204" pitchFamily="34" charset="0"/>
                    <a:ea typeface="굴림" panose="020B0600000101010101" pitchFamily="34" charset="-127"/>
                  </a:rPr>
                  <a:t>offset</a:t>
                </a:r>
              </a:p>
            </p:txBody>
          </p:sp>
          <p:sp>
            <p:nvSpPr>
              <p:cNvPr id="38941" name="Line 35"/>
              <p:cNvSpPr>
                <a:spLocks noChangeShapeType="1"/>
              </p:cNvSpPr>
              <p:nvPr/>
            </p:nvSpPr>
            <p:spPr bwMode="auto">
              <a:xfrm>
                <a:off x="4920" y="370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42" name="Group 36"/>
              <p:cNvGrpSpPr>
                <a:grpSpLocks/>
              </p:cNvGrpSpPr>
              <p:nvPr/>
            </p:nvGrpSpPr>
            <p:grpSpPr bwMode="auto">
              <a:xfrm>
                <a:off x="4922" y="3903"/>
                <a:ext cx="672" cy="179"/>
                <a:chOff x="4912" y="3552"/>
                <a:chExt cx="672" cy="179"/>
              </a:xfrm>
            </p:grpSpPr>
            <p:sp>
              <p:nvSpPr>
                <p:cNvPr id="38943" name="Rectangle 37"/>
                <p:cNvSpPr>
                  <a:spLocks noChangeArrowheads="1"/>
                </p:cNvSpPr>
                <p:nvPr/>
              </p:nvSpPr>
              <p:spPr bwMode="auto">
                <a:xfrm>
                  <a:off x="5140" y="3552"/>
                  <a:ext cx="240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85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800">
                      <a:latin typeface="Arial" panose="020B0604020202020204" pitchFamily="34" charset="0"/>
                      <a:ea typeface="굴림" panose="020B0600000101010101" pitchFamily="34" charset="-127"/>
                    </a:rPr>
                    <a:t>10</a:t>
                  </a:r>
                </a:p>
              </p:txBody>
            </p:sp>
            <p:sp>
              <p:nvSpPr>
                <p:cNvPr id="38944" name="Line 38"/>
                <p:cNvSpPr>
                  <a:spLocks noChangeShapeType="1"/>
                </p:cNvSpPr>
                <p:nvPr/>
              </p:nvSpPr>
              <p:spPr bwMode="auto">
                <a:xfrm>
                  <a:off x="5360" y="3620"/>
                  <a:ext cx="22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912" y="362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36" name="Freeform 40"/>
            <p:cNvSpPr>
              <a:spLocks/>
            </p:cNvSpPr>
            <p:nvPr/>
          </p:nvSpPr>
          <p:spPr bwMode="auto">
            <a:xfrm>
              <a:off x="2976" y="2256"/>
              <a:ext cx="384" cy="528"/>
            </a:xfrm>
            <a:custGeom>
              <a:avLst/>
              <a:gdLst>
                <a:gd name="T0" fmla="*/ 0 w 384"/>
                <a:gd name="T1" fmla="*/ 0 h 528"/>
                <a:gd name="T2" fmla="*/ 384 w 384"/>
                <a:gd name="T3" fmla="*/ 0 h 528"/>
                <a:gd name="T4" fmla="*/ 384 w 384"/>
                <a:gd name="T5" fmla="*/ 528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0"/>
                  </a:lnTo>
                  <a:lnTo>
                    <a:pt x="384" y="52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Rectangle 41"/>
            <p:cNvSpPr>
              <a:spLocks noChangeArrowheads="1"/>
            </p:cNvSpPr>
            <p:nvPr/>
          </p:nvSpPr>
          <p:spPr bwMode="auto">
            <a:xfrm>
              <a:off x="4534" y="2788"/>
              <a:ext cx="128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Physical Address</a:t>
              </a:r>
            </a:p>
          </p:txBody>
        </p:sp>
      </p:grpSp>
      <p:grpSp>
        <p:nvGrpSpPr>
          <p:cNvPr id="42" name="Group 11"/>
          <p:cNvGrpSpPr>
            <a:grpSpLocks/>
          </p:cNvGrpSpPr>
          <p:nvPr/>
        </p:nvGrpSpPr>
        <p:grpSpPr bwMode="auto">
          <a:xfrm>
            <a:off x="1600200" y="685800"/>
            <a:ext cx="5715000" cy="928688"/>
            <a:chOff x="576" y="528"/>
            <a:chExt cx="4656" cy="768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576" y="552"/>
              <a:ext cx="816" cy="720"/>
            </a:xfrm>
            <a:prstGeom prst="ellipse">
              <a:avLst/>
            </a:prstGeom>
            <a:solidFill>
              <a:srgbClr val="2A40E2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CPU</a:t>
              </a: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1824" y="528"/>
              <a:ext cx="672" cy="76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TLB</a:t>
              </a:r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2928" y="528"/>
              <a:ext cx="960" cy="768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Cache</a:t>
              </a: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4320" y="528"/>
              <a:ext cx="912" cy="768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47" name="Line 8"/>
            <p:cNvSpPr>
              <a:spLocks noChangeShapeType="1"/>
            </p:cNvSpPr>
            <p:nvPr/>
          </p:nvSpPr>
          <p:spPr bwMode="auto">
            <a:xfrm>
              <a:off x="1392" y="91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2496" y="91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3888" y="91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152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Overlapping TLB &amp; Cache Access (1/2)</a:t>
            </a:r>
            <a:endParaRPr lang="en-US" altLang="en-US"/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905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Main idea: </a:t>
            </a:r>
          </a:p>
          <a:p>
            <a:pPr lvl="1"/>
            <a:r>
              <a:rPr lang="en-US" altLang="en-US" sz="2400" dirty="0"/>
              <a:t>Offset in virtual address exactly covers the “cache index” and “byte select”</a:t>
            </a:r>
          </a:p>
          <a:p>
            <a:pPr lvl="1"/>
            <a:r>
              <a:rPr lang="en-US" altLang="en-US" sz="2400" dirty="0"/>
              <a:t>Thus can select the cached byte(s) in parallel to perform address translation  </a:t>
            </a:r>
          </a:p>
        </p:txBody>
      </p:sp>
      <p:grpSp>
        <p:nvGrpSpPr>
          <p:cNvPr id="71683" name="Group 11"/>
          <p:cNvGrpSpPr>
            <a:grpSpLocks/>
          </p:cNvGrpSpPr>
          <p:nvPr/>
        </p:nvGrpSpPr>
        <p:grpSpPr bwMode="auto">
          <a:xfrm>
            <a:off x="2667000" y="3428940"/>
            <a:ext cx="3505200" cy="304800"/>
            <a:chOff x="-279" y="624"/>
            <a:chExt cx="1645" cy="336"/>
          </a:xfrm>
        </p:grpSpPr>
        <p:sp>
          <p:nvSpPr>
            <p:cNvPr id="71692" name="Rectangle 5"/>
            <p:cNvSpPr>
              <a:spLocks noChangeArrowheads="1"/>
            </p:cNvSpPr>
            <p:nvPr/>
          </p:nvSpPr>
          <p:spPr bwMode="auto">
            <a:xfrm>
              <a:off x="490" y="624"/>
              <a:ext cx="876" cy="336"/>
            </a:xfrm>
            <a:prstGeom prst="rect">
              <a:avLst/>
            </a:prstGeom>
            <a:solidFill>
              <a:srgbClr val="618F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71693" name="Rectangle 6"/>
            <p:cNvSpPr>
              <a:spLocks noChangeArrowheads="1"/>
            </p:cNvSpPr>
            <p:nvPr/>
          </p:nvSpPr>
          <p:spPr bwMode="auto">
            <a:xfrm>
              <a:off x="-279" y="624"/>
              <a:ext cx="768" cy="33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 Page #</a:t>
              </a:r>
            </a:p>
          </p:txBody>
        </p:sp>
      </p:grpSp>
      <p:grpSp>
        <p:nvGrpSpPr>
          <p:cNvPr id="71684" name="Group 11"/>
          <p:cNvGrpSpPr>
            <a:grpSpLocks/>
          </p:cNvGrpSpPr>
          <p:nvPr/>
        </p:nvGrpSpPr>
        <p:grpSpPr bwMode="auto">
          <a:xfrm>
            <a:off x="2667000" y="4190940"/>
            <a:ext cx="2514600" cy="304800"/>
            <a:chOff x="-279" y="624"/>
            <a:chExt cx="1180" cy="336"/>
          </a:xfrm>
        </p:grpSpPr>
        <p:sp>
          <p:nvSpPr>
            <p:cNvPr id="71690" name="Rectangle 5"/>
            <p:cNvSpPr>
              <a:spLocks noChangeArrowheads="1"/>
            </p:cNvSpPr>
            <p:nvPr/>
          </p:nvSpPr>
          <p:spPr bwMode="auto">
            <a:xfrm>
              <a:off x="472" y="624"/>
              <a:ext cx="429" cy="336"/>
            </a:xfrm>
            <a:prstGeom prst="rect">
              <a:avLst/>
            </a:prstGeom>
            <a:solidFill>
              <a:srgbClr val="618F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index</a:t>
              </a:r>
            </a:p>
          </p:txBody>
        </p:sp>
        <p:sp>
          <p:nvSpPr>
            <p:cNvPr id="71691" name="Rectangle 6"/>
            <p:cNvSpPr>
              <a:spLocks noChangeArrowheads="1"/>
            </p:cNvSpPr>
            <p:nvPr/>
          </p:nvSpPr>
          <p:spPr bwMode="auto">
            <a:xfrm>
              <a:off x="-279" y="624"/>
              <a:ext cx="751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tag / page #</a:t>
              </a:r>
            </a:p>
          </p:txBody>
        </p:sp>
      </p:grp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5181600" y="4190940"/>
            <a:ext cx="990600" cy="304800"/>
          </a:xfrm>
          <a:prstGeom prst="rect">
            <a:avLst/>
          </a:prstGeom>
          <a:solidFill>
            <a:srgbClr val="618F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byte</a:t>
            </a:r>
          </a:p>
        </p:txBody>
      </p:sp>
      <p:cxnSp>
        <p:nvCxnSpPr>
          <p:cNvPr id="71686" name="Straight Connector 16"/>
          <p:cNvCxnSpPr>
            <a:cxnSpLocks noChangeShapeType="1"/>
          </p:cNvCxnSpPr>
          <p:nvPr/>
        </p:nvCxnSpPr>
        <p:spPr bwMode="auto">
          <a:xfrm>
            <a:off x="4267200" y="373374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687" name="Straight Connector 17"/>
          <p:cNvCxnSpPr>
            <a:cxnSpLocks noChangeShapeType="1"/>
          </p:cNvCxnSpPr>
          <p:nvPr/>
        </p:nvCxnSpPr>
        <p:spPr bwMode="auto">
          <a:xfrm>
            <a:off x="6172200" y="373374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688" name="TextBox 18"/>
          <p:cNvSpPr txBox="1">
            <a:spLocks noChangeArrowheads="1"/>
          </p:cNvSpPr>
          <p:nvPr/>
        </p:nvSpPr>
        <p:spPr bwMode="auto">
          <a:xfrm>
            <a:off x="685800" y="3352740"/>
            <a:ext cx="19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 Light"/>
                <a:cs typeface="Gill Sans Light"/>
              </a:rPr>
              <a:t>virtual address </a:t>
            </a:r>
          </a:p>
        </p:txBody>
      </p:sp>
      <p:sp>
        <p:nvSpPr>
          <p:cNvPr id="71689" name="TextBox 19"/>
          <p:cNvSpPr txBox="1">
            <a:spLocks noChangeArrowheads="1"/>
          </p:cNvSpPr>
          <p:nvPr/>
        </p:nvSpPr>
        <p:spPr bwMode="auto">
          <a:xfrm>
            <a:off x="512676" y="4095690"/>
            <a:ext cx="209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physical address </a:t>
            </a:r>
          </a:p>
        </p:txBody>
      </p:sp>
    </p:spTree>
    <p:extLst>
      <p:ext uri="{BB962C8B-B14F-4D97-AF65-F5344CB8AC3E}">
        <p14:creationId xmlns:p14="http://schemas.microsoft.com/office/powerpoint/2010/main" val="3892259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731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534400" cy="6077561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Here is how this might work with a 4K cache: 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  <a:buSzTx/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  <a:buSzTx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What if cache size is increased to 8KB?</a:t>
            </a:r>
          </a:p>
          <a:p>
            <a:pPr lvl="1">
              <a:spcBef>
                <a:spcPct val="20000"/>
              </a:spcBef>
              <a:buSzTx/>
            </a:pPr>
            <a:r>
              <a:rPr lang="en-US" altLang="ko-KR" sz="2400" dirty="0">
                <a:ea typeface="굴림" panose="020B0600000101010101" pitchFamily="34" charset="-127"/>
              </a:rPr>
              <a:t>Overlap not complete</a:t>
            </a:r>
          </a:p>
          <a:p>
            <a:pPr lvl="1">
              <a:spcBef>
                <a:spcPct val="20000"/>
              </a:spcBef>
              <a:buSzTx/>
            </a:pPr>
            <a:r>
              <a:rPr lang="en-US" altLang="ko-KR" sz="2400" dirty="0">
                <a:ea typeface="굴림" panose="020B0600000101010101" pitchFamily="34" charset="-127"/>
              </a:rPr>
              <a:t>Need to do something else.  See CS152/252 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Another option: Virtual Caches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Tags in cache are virtual addresses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Translation only happens on cache misses</a:t>
            </a:r>
          </a:p>
        </p:txBody>
      </p:sp>
      <p:grpSp>
        <p:nvGrpSpPr>
          <p:cNvPr id="754733" name="Group 45"/>
          <p:cNvGrpSpPr>
            <a:grpSpLocks/>
          </p:cNvGrpSpPr>
          <p:nvPr/>
        </p:nvGrpSpPr>
        <p:grpSpPr bwMode="auto">
          <a:xfrm>
            <a:off x="685800" y="1143000"/>
            <a:ext cx="7783097" cy="3068638"/>
            <a:chOff x="363" y="1104"/>
            <a:chExt cx="5194" cy="2048"/>
          </a:xfrm>
        </p:grpSpPr>
        <p:sp>
          <p:nvSpPr>
            <p:cNvPr id="39941" name="Rectangle 2"/>
            <p:cNvSpPr>
              <a:spLocks noChangeArrowheads="1"/>
            </p:cNvSpPr>
            <p:nvPr/>
          </p:nvSpPr>
          <p:spPr bwMode="auto">
            <a:xfrm>
              <a:off x="699" y="1136"/>
              <a:ext cx="1000" cy="992"/>
            </a:xfrm>
            <a:prstGeom prst="rect">
              <a:avLst/>
            </a:prstGeom>
            <a:solidFill>
              <a:srgbClr val="FF66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TLB</a:t>
              </a:r>
            </a:p>
          </p:txBody>
        </p:sp>
        <p:sp>
          <p:nvSpPr>
            <p:cNvPr id="39942" name="Rectangle 3"/>
            <p:cNvSpPr>
              <a:spLocks noChangeArrowheads="1"/>
            </p:cNvSpPr>
            <p:nvPr/>
          </p:nvSpPr>
          <p:spPr bwMode="auto">
            <a:xfrm>
              <a:off x="3947" y="1112"/>
              <a:ext cx="1288" cy="1048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4K Cache</a:t>
              </a:r>
            </a:p>
          </p:txBody>
        </p:sp>
        <p:sp>
          <p:nvSpPr>
            <p:cNvPr id="39943" name="Rectangle 4"/>
            <p:cNvSpPr>
              <a:spLocks noChangeArrowheads="1"/>
            </p:cNvSpPr>
            <p:nvPr/>
          </p:nvSpPr>
          <p:spPr bwMode="auto">
            <a:xfrm>
              <a:off x="2035" y="2144"/>
              <a:ext cx="1640" cy="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4" name="Line 5"/>
            <p:cNvSpPr>
              <a:spLocks noChangeShapeType="1"/>
            </p:cNvSpPr>
            <p:nvPr/>
          </p:nvSpPr>
          <p:spPr bwMode="auto">
            <a:xfrm>
              <a:off x="3471" y="2144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5" name="Line 6"/>
            <p:cNvSpPr>
              <a:spLocks noChangeShapeType="1"/>
            </p:cNvSpPr>
            <p:nvPr/>
          </p:nvSpPr>
          <p:spPr bwMode="auto">
            <a:xfrm>
              <a:off x="2967" y="2144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6" name="Rectangle 7"/>
            <p:cNvSpPr>
              <a:spLocks noChangeArrowheads="1"/>
            </p:cNvSpPr>
            <p:nvPr/>
          </p:nvSpPr>
          <p:spPr bwMode="auto">
            <a:xfrm>
              <a:off x="3107" y="1967"/>
              <a:ext cx="24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9947" name="Rectangle 8"/>
            <p:cNvSpPr>
              <a:spLocks noChangeArrowheads="1"/>
            </p:cNvSpPr>
            <p:nvPr/>
          </p:nvSpPr>
          <p:spPr bwMode="auto">
            <a:xfrm>
              <a:off x="3499" y="1967"/>
              <a:ext cx="16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39948" name="Rectangle 9"/>
            <p:cNvSpPr>
              <a:spLocks noChangeArrowheads="1"/>
            </p:cNvSpPr>
            <p:nvPr/>
          </p:nvSpPr>
          <p:spPr bwMode="auto">
            <a:xfrm>
              <a:off x="3451" y="2192"/>
              <a:ext cx="24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00</a:t>
              </a:r>
            </a:p>
          </p:txBody>
        </p:sp>
        <p:sp>
          <p:nvSpPr>
            <p:cNvPr id="39949" name="Rectangle 10"/>
            <p:cNvSpPr>
              <a:spLocks noChangeArrowheads="1"/>
            </p:cNvSpPr>
            <p:nvPr/>
          </p:nvSpPr>
          <p:spPr bwMode="auto">
            <a:xfrm>
              <a:off x="4307" y="1984"/>
              <a:ext cx="5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4 bytes</a:t>
              </a:r>
            </a:p>
          </p:txBody>
        </p:sp>
        <p:sp>
          <p:nvSpPr>
            <p:cNvPr id="39950" name="Line 11"/>
            <p:cNvSpPr>
              <a:spLocks noChangeShapeType="1"/>
            </p:cNvSpPr>
            <p:nvPr/>
          </p:nvSpPr>
          <p:spPr bwMode="auto">
            <a:xfrm>
              <a:off x="4867" y="2060"/>
              <a:ext cx="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1" name="Line 12"/>
            <p:cNvSpPr>
              <a:spLocks noChangeShapeType="1"/>
            </p:cNvSpPr>
            <p:nvPr/>
          </p:nvSpPr>
          <p:spPr bwMode="auto">
            <a:xfrm flipH="1">
              <a:off x="3939" y="2060"/>
              <a:ext cx="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2" name="Line 13"/>
            <p:cNvSpPr>
              <a:spLocks noChangeShapeType="1"/>
            </p:cNvSpPr>
            <p:nvPr/>
          </p:nvSpPr>
          <p:spPr bwMode="auto">
            <a:xfrm>
              <a:off x="3235" y="1612"/>
              <a:ext cx="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Rectangle 14"/>
            <p:cNvSpPr>
              <a:spLocks noChangeArrowheads="1"/>
            </p:cNvSpPr>
            <p:nvPr/>
          </p:nvSpPr>
          <p:spPr bwMode="auto">
            <a:xfrm>
              <a:off x="3315" y="1448"/>
              <a:ext cx="42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index</a:t>
              </a:r>
            </a:p>
          </p:txBody>
        </p:sp>
        <p:sp>
          <p:nvSpPr>
            <p:cNvPr id="39954" name="Rectangle 15"/>
            <p:cNvSpPr>
              <a:spLocks noChangeArrowheads="1"/>
            </p:cNvSpPr>
            <p:nvPr/>
          </p:nvSpPr>
          <p:spPr bwMode="auto">
            <a:xfrm>
              <a:off x="5251" y="1528"/>
              <a:ext cx="30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1 K</a:t>
              </a:r>
            </a:p>
          </p:txBody>
        </p:sp>
        <p:sp>
          <p:nvSpPr>
            <p:cNvPr id="39955" name="Line 16"/>
            <p:cNvSpPr>
              <a:spLocks noChangeShapeType="1"/>
            </p:cNvSpPr>
            <p:nvPr/>
          </p:nvSpPr>
          <p:spPr bwMode="auto">
            <a:xfrm flipV="1">
              <a:off x="5391" y="1104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6" name="Line 17"/>
            <p:cNvSpPr>
              <a:spLocks noChangeShapeType="1"/>
            </p:cNvSpPr>
            <p:nvPr/>
          </p:nvSpPr>
          <p:spPr bwMode="auto">
            <a:xfrm>
              <a:off x="5391" y="1688"/>
              <a:ext cx="0" cy="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Rectangle 18"/>
            <p:cNvSpPr>
              <a:spLocks noChangeArrowheads="1"/>
            </p:cNvSpPr>
            <p:nvPr/>
          </p:nvSpPr>
          <p:spPr bwMode="auto">
            <a:xfrm>
              <a:off x="2059" y="2152"/>
              <a:ext cx="514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39958" name="Rectangle 19"/>
            <p:cNvSpPr>
              <a:spLocks noChangeArrowheads="1"/>
            </p:cNvSpPr>
            <p:nvPr/>
          </p:nvSpPr>
          <p:spPr bwMode="auto">
            <a:xfrm>
              <a:off x="3035" y="2152"/>
              <a:ext cx="33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disp</a:t>
              </a:r>
            </a:p>
          </p:txBody>
        </p:sp>
        <p:sp>
          <p:nvSpPr>
            <p:cNvPr id="39959" name="Rectangle 20"/>
            <p:cNvSpPr>
              <a:spLocks noChangeArrowheads="1"/>
            </p:cNvSpPr>
            <p:nvPr/>
          </p:nvSpPr>
          <p:spPr bwMode="auto">
            <a:xfrm>
              <a:off x="2347" y="1976"/>
              <a:ext cx="24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20</a:t>
              </a:r>
            </a:p>
          </p:txBody>
        </p:sp>
        <p:sp>
          <p:nvSpPr>
            <p:cNvPr id="39960" name="Line 21"/>
            <p:cNvSpPr>
              <a:spLocks noChangeShapeType="1"/>
            </p:cNvSpPr>
            <p:nvPr/>
          </p:nvSpPr>
          <p:spPr bwMode="auto">
            <a:xfrm flipH="1">
              <a:off x="1699" y="1604"/>
              <a:ext cx="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1" name="Rectangle 22"/>
            <p:cNvSpPr>
              <a:spLocks noChangeArrowheads="1"/>
            </p:cNvSpPr>
            <p:nvPr/>
          </p:nvSpPr>
          <p:spPr bwMode="auto">
            <a:xfrm>
              <a:off x="1939" y="1168"/>
              <a:ext cx="517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assoc</a:t>
              </a:r>
            </a:p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lookup</a:t>
              </a:r>
            </a:p>
          </p:txBody>
        </p:sp>
        <p:sp>
          <p:nvSpPr>
            <p:cNvPr id="39962" name="Rectangle 23"/>
            <p:cNvSpPr>
              <a:spLocks noChangeArrowheads="1"/>
            </p:cNvSpPr>
            <p:nvPr/>
          </p:nvSpPr>
          <p:spPr bwMode="auto">
            <a:xfrm>
              <a:off x="363" y="1536"/>
              <a:ext cx="24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32</a:t>
              </a:r>
            </a:p>
          </p:txBody>
        </p:sp>
        <p:sp>
          <p:nvSpPr>
            <p:cNvPr id="39963" name="Line 24"/>
            <p:cNvSpPr>
              <a:spLocks noChangeShapeType="1"/>
            </p:cNvSpPr>
            <p:nvPr/>
          </p:nvSpPr>
          <p:spPr bwMode="auto">
            <a:xfrm flipV="1">
              <a:off x="503" y="1112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4" name="Line 25"/>
            <p:cNvSpPr>
              <a:spLocks noChangeShapeType="1"/>
            </p:cNvSpPr>
            <p:nvPr/>
          </p:nvSpPr>
          <p:spPr bwMode="auto">
            <a:xfrm>
              <a:off x="503" y="1696"/>
              <a:ext cx="0" cy="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5" name="Line 26"/>
            <p:cNvSpPr>
              <a:spLocks noChangeShapeType="1"/>
            </p:cNvSpPr>
            <p:nvPr/>
          </p:nvSpPr>
          <p:spPr bwMode="auto">
            <a:xfrm>
              <a:off x="839" y="2136"/>
              <a:ext cx="0" cy="1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6" name="Rectangle 27"/>
            <p:cNvSpPr>
              <a:spLocks noChangeArrowheads="1"/>
            </p:cNvSpPr>
            <p:nvPr/>
          </p:nvSpPr>
          <p:spPr bwMode="auto">
            <a:xfrm>
              <a:off x="411" y="2384"/>
              <a:ext cx="357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Hit/</a:t>
              </a:r>
            </a:p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Miss</a:t>
              </a:r>
            </a:p>
          </p:txBody>
        </p:sp>
        <p:sp>
          <p:nvSpPr>
            <p:cNvPr id="39967" name="Line 28"/>
            <p:cNvSpPr>
              <a:spLocks noChangeShapeType="1"/>
            </p:cNvSpPr>
            <p:nvPr/>
          </p:nvSpPr>
          <p:spPr bwMode="auto">
            <a:xfrm>
              <a:off x="5079" y="2168"/>
              <a:ext cx="0" cy="9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8" name="Rectangle 29"/>
            <p:cNvSpPr>
              <a:spLocks noChangeArrowheads="1"/>
            </p:cNvSpPr>
            <p:nvPr/>
          </p:nvSpPr>
          <p:spPr bwMode="auto">
            <a:xfrm>
              <a:off x="3987" y="2792"/>
              <a:ext cx="27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FN</a:t>
              </a:r>
            </a:p>
          </p:txBody>
        </p:sp>
        <p:sp>
          <p:nvSpPr>
            <p:cNvPr id="39969" name="Rectangle 30"/>
            <p:cNvSpPr>
              <a:spLocks noChangeArrowheads="1"/>
            </p:cNvSpPr>
            <p:nvPr/>
          </p:nvSpPr>
          <p:spPr bwMode="auto">
            <a:xfrm>
              <a:off x="4323" y="2784"/>
              <a:ext cx="385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9970" name="Rectangle 31"/>
            <p:cNvSpPr>
              <a:spLocks noChangeArrowheads="1"/>
            </p:cNvSpPr>
            <p:nvPr/>
          </p:nvSpPr>
          <p:spPr bwMode="auto">
            <a:xfrm>
              <a:off x="5123" y="2792"/>
              <a:ext cx="357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Hit/</a:t>
              </a:r>
            </a:p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Miss</a:t>
              </a:r>
            </a:p>
          </p:txBody>
        </p:sp>
        <p:sp>
          <p:nvSpPr>
            <p:cNvPr id="39971" name="Oval 32"/>
            <p:cNvSpPr>
              <a:spLocks noChangeArrowheads="1"/>
            </p:cNvSpPr>
            <p:nvPr/>
          </p:nvSpPr>
          <p:spPr bwMode="auto">
            <a:xfrm>
              <a:off x="2899" y="2784"/>
              <a:ext cx="224" cy="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=</a:t>
              </a:r>
            </a:p>
          </p:txBody>
        </p:sp>
        <p:sp>
          <p:nvSpPr>
            <p:cNvPr id="39972" name="Line 33"/>
            <p:cNvSpPr>
              <a:spLocks noChangeShapeType="1"/>
            </p:cNvSpPr>
            <p:nvPr/>
          </p:nvSpPr>
          <p:spPr bwMode="auto">
            <a:xfrm flipH="1">
              <a:off x="3107" y="2488"/>
              <a:ext cx="1032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73" name="Line 34"/>
            <p:cNvSpPr>
              <a:spLocks noChangeShapeType="1"/>
            </p:cNvSpPr>
            <p:nvPr/>
          </p:nvSpPr>
          <p:spPr bwMode="auto">
            <a:xfrm>
              <a:off x="1531" y="2472"/>
              <a:ext cx="1336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74" name="Line 35"/>
            <p:cNvSpPr>
              <a:spLocks noChangeShapeType="1"/>
            </p:cNvSpPr>
            <p:nvPr/>
          </p:nvSpPr>
          <p:spPr bwMode="auto">
            <a:xfrm>
              <a:off x="3015" y="2992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75" name="Line 36"/>
            <p:cNvSpPr>
              <a:spLocks noChangeShapeType="1"/>
            </p:cNvSpPr>
            <p:nvPr/>
          </p:nvSpPr>
          <p:spPr bwMode="auto">
            <a:xfrm>
              <a:off x="2343" y="1608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76" name="Rectangle 37"/>
            <p:cNvSpPr>
              <a:spLocks noChangeArrowheads="1"/>
            </p:cNvSpPr>
            <p:nvPr/>
          </p:nvSpPr>
          <p:spPr bwMode="auto">
            <a:xfrm>
              <a:off x="1395" y="2744"/>
              <a:ext cx="27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FN</a:t>
              </a:r>
            </a:p>
          </p:txBody>
        </p:sp>
        <p:sp>
          <p:nvSpPr>
            <p:cNvPr id="39977" name="Line 38"/>
            <p:cNvSpPr>
              <a:spLocks noChangeShapeType="1"/>
            </p:cNvSpPr>
            <p:nvPr/>
          </p:nvSpPr>
          <p:spPr bwMode="auto">
            <a:xfrm>
              <a:off x="1527" y="2136"/>
              <a:ext cx="0" cy="6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78" name="Line 39"/>
            <p:cNvSpPr>
              <a:spLocks noChangeShapeType="1"/>
            </p:cNvSpPr>
            <p:nvPr/>
          </p:nvSpPr>
          <p:spPr bwMode="auto">
            <a:xfrm>
              <a:off x="4119" y="2184"/>
              <a:ext cx="0" cy="6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79" name="Line 40"/>
            <p:cNvSpPr>
              <a:spLocks noChangeShapeType="1"/>
            </p:cNvSpPr>
            <p:nvPr/>
          </p:nvSpPr>
          <p:spPr bwMode="auto">
            <a:xfrm>
              <a:off x="3255" y="1608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80" name="Line 41"/>
            <p:cNvSpPr>
              <a:spLocks noChangeShapeType="1"/>
            </p:cNvSpPr>
            <p:nvPr/>
          </p:nvSpPr>
          <p:spPr bwMode="auto">
            <a:xfrm>
              <a:off x="4503" y="2184"/>
              <a:ext cx="0" cy="6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9940" name="Rectangle 44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083425" cy="3683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Overlapping TLB &amp; Cache Access</a:t>
            </a:r>
          </a:p>
        </p:txBody>
      </p:sp>
    </p:spTree>
    <p:extLst>
      <p:ext uri="{BB962C8B-B14F-4D97-AF65-F5344CB8AC3E}">
        <p14:creationId xmlns:p14="http://schemas.microsoft.com/office/powerpoint/2010/main" val="3861525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54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54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7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altLang="en-US" dirty="0"/>
              <a:t>Putting Everything Together: Address Translation</a:t>
            </a:r>
          </a:p>
        </p:txBody>
      </p:sp>
      <p:sp>
        <p:nvSpPr>
          <p:cNvPr id="74754" name="Text Box 100"/>
          <p:cNvSpPr txBox="1">
            <a:spLocks noChangeArrowheads="1"/>
          </p:cNvSpPr>
          <p:nvPr/>
        </p:nvSpPr>
        <p:spPr bwMode="auto">
          <a:xfrm>
            <a:off x="4038600" y="2752725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Physical Address:</a:t>
            </a:r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257800" y="3127375"/>
            <a:ext cx="1447800" cy="3778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20" name="Rectangle 102"/>
          <p:cNvSpPr>
            <a:spLocks noChangeArrowheads="1"/>
          </p:cNvSpPr>
          <p:nvPr/>
        </p:nvSpPr>
        <p:spPr bwMode="auto">
          <a:xfrm>
            <a:off x="4267200" y="3127375"/>
            <a:ext cx="1000125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800" b="0" dirty="0">
                <a:latin typeface="Gill Sans Light"/>
                <a:cs typeface="Gill Sans Light"/>
              </a:rPr>
              <a:t>Physical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800" b="0" dirty="0">
                <a:latin typeface="Gill Sans Light"/>
                <a:cs typeface="Gill Sans Light"/>
              </a:rPr>
              <a:t>Page #</a:t>
            </a:r>
          </a:p>
        </p:txBody>
      </p:sp>
      <p:sp>
        <p:nvSpPr>
          <p:cNvPr id="74757" name="Text Box 66"/>
          <p:cNvSpPr txBox="1">
            <a:spLocks noChangeArrowheads="1"/>
          </p:cNvSpPr>
          <p:nvPr/>
        </p:nvSpPr>
        <p:spPr bwMode="auto">
          <a:xfrm>
            <a:off x="152400" y="1000125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Virtual Address:</a:t>
            </a:r>
          </a:p>
        </p:txBody>
      </p:sp>
      <p:sp>
        <p:nvSpPr>
          <p:cNvPr id="74758" name="Rectangle 68"/>
          <p:cNvSpPr>
            <a:spLocks noChangeArrowheads="1"/>
          </p:cNvSpPr>
          <p:nvPr/>
        </p:nvSpPr>
        <p:spPr bwMode="auto">
          <a:xfrm>
            <a:off x="2093913" y="1343025"/>
            <a:ext cx="1258887" cy="3778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74759" name="Rectangle 69"/>
          <p:cNvSpPr>
            <a:spLocks noChangeArrowheads="1"/>
          </p:cNvSpPr>
          <p:nvPr/>
        </p:nvSpPr>
        <p:spPr bwMode="auto">
          <a:xfrm>
            <a:off x="1092200" y="1343025"/>
            <a:ext cx="1001713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800" b="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800" b="0">
                <a:latin typeface="Gill Sans Light"/>
                <a:cs typeface="Gill Sans Light"/>
              </a:rPr>
              <a:t>P2 index</a:t>
            </a:r>
          </a:p>
        </p:txBody>
      </p:sp>
      <p:sp>
        <p:nvSpPr>
          <p:cNvPr id="74760" name="Rectangle 70"/>
          <p:cNvSpPr>
            <a:spLocks noChangeArrowheads="1"/>
          </p:cNvSpPr>
          <p:nvPr/>
        </p:nvSpPr>
        <p:spPr bwMode="auto">
          <a:xfrm>
            <a:off x="90488" y="1343025"/>
            <a:ext cx="1001712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800" b="0" dirty="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800" b="0" dirty="0">
                <a:latin typeface="Gill Sans Light"/>
                <a:cs typeface="Gill Sans Light"/>
              </a:rPr>
              <a:t>P1 index</a:t>
            </a:r>
          </a:p>
        </p:txBody>
      </p:sp>
      <p:sp>
        <p:nvSpPr>
          <p:cNvPr id="46" name="Freeform 93"/>
          <p:cNvSpPr>
            <a:spLocks/>
          </p:cNvSpPr>
          <p:nvPr/>
        </p:nvSpPr>
        <p:spPr bwMode="auto">
          <a:xfrm>
            <a:off x="990600" y="1720850"/>
            <a:ext cx="1447800" cy="12954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2147483647 w 91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" name="Freeform 120"/>
          <p:cNvSpPr>
            <a:spLocks/>
          </p:cNvSpPr>
          <p:nvPr/>
        </p:nvSpPr>
        <p:spPr bwMode="auto">
          <a:xfrm>
            <a:off x="1905000" y="1720850"/>
            <a:ext cx="1524000" cy="79375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4114800" y="2438400"/>
            <a:ext cx="457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4" name="Freeform 83"/>
          <p:cNvSpPr>
            <a:spLocks noChangeArrowheads="1"/>
          </p:cNvSpPr>
          <p:nvPr/>
        </p:nvSpPr>
        <p:spPr bwMode="auto">
          <a:xfrm>
            <a:off x="3368675" y="1549400"/>
            <a:ext cx="2436813" cy="1541463"/>
          </a:xfrm>
          <a:custGeom>
            <a:avLst/>
            <a:gdLst>
              <a:gd name="T0" fmla="*/ 0 w 2436241"/>
              <a:gd name="T1" fmla="*/ 0 h 1541997"/>
              <a:gd name="T2" fmla="*/ 2016162 w 2436241"/>
              <a:gd name="T3" fmla="*/ 373702 h 1541997"/>
              <a:gd name="T4" fmla="*/ 2445409 w 2436241"/>
              <a:gd name="T5" fmla="*/ 1533475 h 1541997"/>
              <a:gd name="T6" fmla="*/ 0 60000 65536"/>
              <a:gd name="T7" fmla="*/ 0 60000 65536"/>
              <a:gd name="T8" fmla="*/ 0 60000 65536"/>
              <a:gd name="T9" fmla="*/ 0 w 2436241"/>
              <a:gd name="T10" fmla="*/ 0 h 1541997"/>
              <a:gd name="T11" fmla="*/ 2436241 w 2436241"/>
              <a:gd name="T12" fmla="*/ 1541997 h 15419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6241" h="1541997">
                <a:moveTo>
                  <a:pt x="0" y="0"/>
                </a:moveTo>
                <a:lnTo>
                  <a:pt x="2008603" y="375781"/>
                </a:lnTo>
                <a:lnTo>
                  <a:pt x="2436241" y="154199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0" y="2743200"/>
            <a:ext cx="3276600" cy="1854200"/>
            <a:chOff x="0" y="2438400"/>
            <a:chExt cx="3276600" cy="1854166"/>
          </a:xfrm>
        </p:grpSpPr>
        <p:sp>
          <p:nvSpPr>
            <p:cNvPr id="74782" name="Rectangle 4"/>
            <p:cNvSpPr>
              <a:spLocks noChangeArrowheads="1"/>
            </p:cNvSpPr>
            <p:nvPr/>
          </p:nvSpPr>
          <p:spPr bwMode="auto">
            <a:xfrm>
              <a:off x="2438400" y="2457450"/>
              <a:ext cx="669925" cy="1123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4783" name="Rectangle 5" descr="80%"/>
            <p:cNvSpPr>
              <a:spLocks noChangeArrowheads="1"/>
            </p:cNvSpPr>
            <p:nvPr/>
          </p:nvSpPr>
          <p:spPr bwMode="auto">
            <a:xfrm>
              <a:off x="2438400" y="2667000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4784" name="Rectangle 7" descr="75%"/>
            <p:cNvSpPr>
              <a:spLocks noChangeArrowheads="1"/>
            </p:cNvSpPr>
            <p:nvPr/>
          </p:nvSpPr>
          <p:spPr bwMode="auto">
            <a:xfrm>
              <a:off x="2438400" y="3048000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4785" name="Rectangle 76"/>
            <p:cNvSpPr>
              <a:spLocks noChangeArrowheads="1"/>
            </p:cNvSpPr>
            <p:nvPr/>
          </p:nvSpPr>
          <p:spPr bwMode="auto">
            <a:xfrm>
              <a:off x="0" y="2438400"/>
              <a:ext cx="1600200" cy="304800"/>
            </a:xfrm>
            <a:prstGeom prst="rect">
              <a:avLst/>
            </a:prstGeom>
            <a:solidFill>
              <a:srgbClr val="FF96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PageTablePtr</a:t>
              </a:r>
            </a:p>
          </p:txBody>
        </p:sp>
        <p:sp>
          <p:nvSpPr>
            <p:cNvPr id="74786" name="Line 92"/>
            <p:cNvSpPr>
              <a:spLocks noChangeShapeType="1"/>
            </p:cNvSpPr>
            <p:nvPr/>
          </p:nvSpPr>
          <p:spPr bwMode="auto">
            <a:xfrm flipV="1">
              <a:off x="1600200" y="2482850"/>
              <a:ext cx="838200" cy="107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4787" name="Text Box 66"/>
            <p:cNvSpPr txBox="1">
              <a:spLocks noChangeArrowheads="1"/>
            </p:cNvSpPr>
            <p:nvPr/>
          </p:nvSpPr>
          <p:spPr bwMode="auto">
            <a:xfrm>
              <a:off x="1828800" y="3648810"/>
              <a:ext cx="1447800" cy="64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Page Table </a:t>
              </a:r>
            </a:p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(1</a:t>
              </a:r>
              <a:r>
                <a:rPr lang="en-US" altLang="en-US" sz="1800" b="0" baseline="30000">
                  <a:latin typeface="Gill Sans Light"/>
                  <a:cs typeface="Gill Sans Light"/>
                </a:rPr>
                <a:t>st</a:t>
              </a:r>
              <a:r>
                <a:rPr lang="en-US" altLang="en-US" sz="1800" b="0">
                  <a:latin typeface="Gill Sans Light"/>
                  <a:cs typeface="Gill Sans Light"/>
                </a:rPr>
                <a:t> level)</a:t>
              </a:r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2971800" y="1828800"/>
            <a:ext cx="1447800" cy="3463925"/>
            <a:chOff x="2971800" y="1524000"/>
            <a:chExt cx="1447800" cy="3463015"/>
          </a:xfrm>
        </p:grpSpPr>
        <p:sp>
          <p:nvSpPr>
            <p:cNvPr id="74773" name="Line 20"/>
            <p:cNvSpPr>
              <a:spLocks noChangeShapeType="1"/>
            </p:cNvSpPr>
            <p:nvPr/>
          </p:nvSpPr>
          <p:spPr bwMode="auto">
            <a:xfrm flipV="1">
              <a:off x="3124200" y="1524000"/>
              <a:ext cx="304800" cy="11874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>
              <a:off x="3109913" y="3100387"/>
              <a:ext cx="319087" cy="328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4775" name="Rectangle 8"/>
            <p:cNvSpPr>
              <a:spLocks noChangeArrowheads="1"/>
            </p:cNvSpPr>
            <p:nvPr/>
          </p:nvSpPr>
          <p:spPr bwMode="auto">
            <a:xfrm>
              <a:off x="3429000" y="1524000"/>
              <a:ext cx="668338" cy="958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4776" name="Rectangle 10" descr="50%"/>
            <p:cNvSpPr>
              <a:spLocks noChangeArrowheads="1"/>
            </p:cNvSpPr>
            <p:nvPr/>
          </p:nvSpPr>
          <p:spPr bwMode="auto">
            <a:xfrm>
              <a:off x="3429000" y="1792288"/>
              <a:ext cx="668338" cy="141288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4777" name="Rectangle 11" descr="70%"/>
            <p:cNvSpPr>
              <a:spLocks noChangeArrowheads="1"/>
            </p:cNvSpPr>
            <p:nvPr/>
          </p:nvSpPr>
          <p:spPr bwMode="auto">
            <a:xfrm>
              <a:off x="3429000" y="2105025"/>
              <a:ext cx="668338" cy="144463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4778" name="Rectangle 8"/>
            <p:cNvSpPr>
              <a:spLocks noChangeArrowheads="1"/>
            </p:cNvSpPr>
            <p:nvPr/>
          </p:nvSpPr>
          <p:spPr bwMode="auto">
            <a:xfrm>
              <a:off x="3429000" y="3384550"/>
              <a:ext cx="668338" cy="958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4779" name="Rectangle 10" descr="50%"/>
            <p:cNvSpPr>
              <a:spLocks noChangeArrowheads="1"/>
            </p:cNvSpPr>
            <p:nvPr/>
          </p:nvSpPr>
          <p:spPr bwMode="auto">
            <a:xfrm>
              <a:off x="3429000" y="3652838"/>
              <a:ext cx="668338" cy="141288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4780" name="Rectangle 10" descr="50%"/>
            <p:cNvSpPr>
              <a:spLocks noChangeArrowheads="1"/>
            </p:cNvSpPr>
            <p:nvPr/>
          </p:nvSpPr>
          <p:spPr bwMode="auto">
            <a:xfrm>
              <a:off x="3429000" y="3962400"/>
              <a:ext cx="668338" cy="141288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4781" name="Text Box 66"/>
            <p:cNvSpPr txBox="1">
              <a:spLocks noChangeArrowheads="1"/>
            </p:cNvSpPr>
            <p:nvPr/>
          </p:nvSpPr>
          <p:spPr bwMode="auto">
            <a:xfrm>
              <a:off x="2971800" y="4343400"/>
              <a:ext cx="1447800" cy="643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Page Table </a:t>
              </a:r>
            </a:p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(2</a:t>
              </a:r>
              <a:r>
                <a:rPr lang="en-US" altLang="en-US" sz="1800" b="0" baseline="30000">
                  <a:latin typeface="Gill Sans Light"/>
                  <a:cs typeface="Gill Sans Light"/>
                </a:rPr>
                <a:t>nd</a:t>
              </a:r>
              <a:r>
                <a:rPr lang="en-US" altLang="en-US" sz="1800" b="0">
                  <a:latin typeface="Gill Sans Light"/>
                  <a:cs typeface="Gill Sans Light"/>
                </a:rPr>
                <a:t> level)</a:t>
              </a:r>
            </a:p>
          </p:txBody>
        </p:sp>
      </p:grpSp>
      <p:sp>
        <p:nvSpPr>
          <p:cNvPr id="74767" name="Rectangle 8"/>
          <p:cNvSpPr>
            <a:spLocks noChangeArrowheads="1"/>
          </p:cNvSpPr>
          <p:nvPr/>
        </p:nvSpPr>
        <p:spPr bwMode="auto">
          <a:xfrm>
            <a:off x="7696200" y="1371600"/>
            <a:ext cx="1295400" cy="419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88" name="Rectangle 10" descr="50%"/>
          <p:cNvSpPr>
            <a:spLocks noChangeArrowheads="1"/>
          </p:cNvSpPr>
          <p:nvPr/>
        </p:nvSpPr>
        <p:spPr bwMode="auto">
          <a:xfrm>
            <a:off x="7696200" y="1905000"/>
            <a:ext cx="1295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>
              <a:latin typeface="Gill Sans Light"/>
              <a:ea typeface="ＭＳ Ｐゴシック" charset="-128"/>
              <a:cs typeface="Gill Sans Light"/>
            </a:endParaRPr>
          </a:p>
        </p:txBody>
      </p:sp>
      <p:sp>
        <p:nvSpPr>
          <p:cNvPr id="90" name="Rectangle 10" descr="50%"/>
          <p:cNvSpPr>
            <a:spLocks noChangeArrowheads="1"/>
          </p:cNvSpPr>
          <p:nvPr/>
        </p:nvSpPr>
        <p:spPr bwMode="auto">
          <a:xfrm>
            <a:off x="7696200" y="2286000"/>
            <a:ext cx="1295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>
              <a:latin typeface="Gill Sans Light"/>
              <a:ea typeface="ＭＳ Ｐゴシック" charset="-128"/>
              <a:cs typeface="Gill Sans Light"/>
            </a:endParaRPr>
          </a:p>
        </p:txBody>
      </p:sp>
      <p:sp>
        <p:nvSpPr>
          <p:cNvPr id="92" name="Line 20"/>
          <p:cNvSpPr>
            <a:spLocks noChangeShapeType="1"/>
          </p:cNvSpPr>
          <p:nvPr/>
        </p:nvSpPr>
        <p:spPr bwMode="auto">
          <a:xfrm flipV="1">
            <a:off x="4724400" y="1905000"/>
            <a:ext cx="297180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3" name="Line 20"/>
          <p:cNvSpPr>
            <a:spLocks noChangeShapeType="1"/>
          </p:cNvSpPr>
          <p:nvPr/>
        </p:nvSpPr>
        <p:spPr bwMode="auto">
          <a:xfrm flipV="1">
            <a:off x="6096000" y="2286000"/>
            <a:ext cx="1600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4772" name="Text Box 100"/>
          <p:cNvSpPr txBox="1">
            <a:spLocks noChangeArrowheads="1"/>
          </p:cNvSpPr>
          <p:nvPr/>
        </p:nvSpPr>
        <p:spPr bwMode="auto">
          <a:xfrm>
            <a:off x="7620000" y="727075"/>
            <a:ext cx="1371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Physical </a:t>
            </a:r>
          </a:p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Memory:</a:t>
            </a:r>
          </a:p>
        </p:txBody>
      </p:sp>
    </p:spTree>
    <p:extLst>
      <p:ext uri="{BB962C8B-B14F-4D97-AF65-F5344CB8AC3E}">
        <p14:creationId xmlns:p14="http://schemas.microsoft.com/office/powerpoint/2010/main" val="1847514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6" grpId="0" animBg="1"/>
      <p:bldP spid="67" grpId="0" animBg="1"/>
      <p:bldP spid="83" grpId="0" animBg="1"/>
      <p:bldP spid="84" grpId="0" animBg="1"/>
      <p:bldP spid="88" grpId="0" animBg="1"/>
      <p:bldP spid="90" grpId="0" animBg="1"/>
      <p:bldP spid="92" grpId="0" animBg="1"/>
      <p:bldP spid="9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Line 20"/>
          <p:cNvSpPr>
            <a:spLocks noChangeShapeType="1"/>
          </p:cNvSpPr>
          <p:nvPr/>
        </p:nvSpPr>
        <p:spPr bwMode="auto">
          <a:xfrm flipV="1">
            <a:off x="3124200" y="1828800"/>
            <a:ext cx="304800" cy="11874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5778" name="Line 22"/>
          <p:cNvSpPr>
            <a:spLocks noChangeShapeType="1"/>
          </p:cNvSpPr>
          <p:nvPr/>
        </p:nvSpPr>
        <p:spPr bwMode="auto">
          <a:xfrm>
            <a:off x="3109913" y="3405188"/>
            <a:ext cx="3190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5779" name="Rectangle 8"/>
          <p:cNvSpPr>
            <a:spLocks noChangeArrowheads="1"/>
          </p:cNvSpPr>
          <p:nvPr/>
        </p:nvSpPr>
        <p:spPr bwMode="auto">
          <a:xfrm>
            <a:off x="3429000" y="3689350"/>
            <a:ext cx="668338" cy="958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5780" name="Rectangle 10" descr="50%"/>
          <p:cNvSpPr>
            <a:spLocks noChangeArrowheads="1"/>
          </p:cNvSpPr>
          <p:nvPr/>
        </p:nvSpPr>
        <p:spPr bwMode="auto">
          <a:xfrm>
            <a:off x="3429000" y="3957638"/>
            <a:ext cx="668338" cy="141287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5781" name="Rectangle 10" descr="50%"/>
          <p:cNvSpPr>
            <a:spLocks noChangeArrowheads="1"/>
          </p:cNvSpPr>
          <p:nvPr/>
        </p:nvSpPr>
        <p:spPr bwMode="auto">
          <a:xfrm>
            <a:off x="3429000" y="4267200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5782" name="Text Box 66"/>
          <p:cNvSpPr txBox="1">
            <a:spLocks noChangeArrowheads="1"/>
          </p:cNvSpPr>
          <p:nvPr/>
        </p:nvSpPr>
        <p:spPr bwMode="auto">
          <a:xfrm>
            <a:off x="2971800" y="4648200"/>
            <a:ext cx="1447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Page Table </a:t>
            </a:r>
          </a:p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(2</a:t>
            </a:r>
            <a:r>
              <a:rPr lang="en-US" altLang="en-US" sz="1800" b="0" baseline="30000">
                <a:latin typeface="Gill Sans Light"/>
                <a:cs typeface="Gill Sans Light"/>
              </a:rPr>
              <a:t>nd</a:t>
            </a:r>
            <a:r>
              <a:rPr lang="en-US" altLang="en-US" sz="1800" b="0">
                <a:latin typeface="Gill Sans Light"/>
                <a:cs typeface="Gill Sans Light"/>
              </a:rPr>
              <a:t> level)</a:t>
            </a:r>
          </a:p>
        </p:txBody>
      </p:sp>
      <p:sp>
        <p:nvSpPr>
          <p:cNvPr id="75783" name="Rectangle 8"/>
          <p:cNvSpPr>
            <a:spLocks noChangeArrowheads="1"/>
          </p:cNvSpPr>
          <p:nvPr/>
        </p:nvSpPr>
        <p:spPr bwMode="auto">
          <a:xfrm>
            <a:off x="3429000" y="1828800"/>
            <a:ext cx="668338" cy="958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5784" name="Rectangle 10" descr="50%"/>
          <p:cNvSpPr>
            <a:spLocks noChangeArrowheads="1"/>
          </p:cNvSpPr>
          <p:nvPr/>
        </p:nvSpPr>
        <p:spPr bwMode="auto">
          <a:xfrm>
            <a:off x="3429000" y="2097088"/>
            <a:ext cx="668338" cy="141287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5785" name="Rectangle 11" descr="70%"/>
          <p:cNvSpPr>
            <a:spLocks noChangeArrowheads="1"/>
          </p:cNvSpPr>
          <p:nvPr/>
        </p:nvSpPr>
        <p:spPr bwMode="auto">
          <a:xfrm>
            <a:off x="3429000" y="2409825"/>
            <a:ext cx="668338" cy="144463"/>
          </a:xfrm>
          <a:prstGeom prst="rect">
            <a:avLst/>
          </a:prstGeom>
          <a:pattFill prst="pct70">
            <a:fgClr>
              <a:schemeClr val="hlink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5786" name="Line 20"/>
          <p:cNvSpPr>
            <a:spLocks noChangeShapeType="1"/>
          </p:cNvSpPr>
          <p:nvPr/>
        </p:nvSpPr>
        <p:spPr bwMode="auto">
          <a:xfrm>
            <a:off x="4114800" y="2438400"/>
            <a:ext cx="457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5787" name="Rectangle 4"/>
          <p:cNvSpPr>
            <a:spLocks noChangeArrowheads="1"/>
          </p:cNvSpPr>
          <p:nvPr/>
        </p:nvSpPr>
        <p:spPr bwMode="auto">
          <a:xfrm>
            <a:off x="2438400" y="2762250"/>
            <a:ext cx="669925" cy="1123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5788" name="Rectangle 5" descr="80%"/>
          <p:cNvSpPr>
            <a:spLocks noChangeArrowheads="1"/>
          </p:cNvSpPr>
          <p:nvPr/>
        </p:nvSpPr>
        <p:spPr bwMode="auto">
          <a:xfrm>
            <a:off x="2438400" y="2971800"/>
            <a:ext cx="669925" cy="142875"/>
          </a:xfrm>
          <a:prstGeom prst="rect">
            <a:avLst/>
          </a:prstGeom>
          <a:pattFill prst="pct80">
            <a:fgClr>
              <a:schemeClr val="hlink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5789" name="Rectangle 7" descr="75%"/>
          <p:cNvSpPr>
            <a:spLocks noChangeArrowheads="1"/>
          </p:cNvSpPr>
          <p:nvPr/>
        </p:nvSpPr>
        <p:spPr bwMode="auto">
          <a:xfrm>
            <a:off x="2438400" y="3352800"/>
            <a:ext cx="669925" cy="142875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5790" name="Line 92"/>
          <p:cNvSpPr>
            <a:spLocks noChangeShapeType="1"/>
          </p:cNvSpPr>
          <p:nvPr/>
        </p:nvSpPr>
        <p:spPr bwMode="auto">
          <a:xfrm flipV="1">
            <a:off x="1600200" y="2787650"/>
            <a:ext cx="838200" cy="10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5791" name="Rectangle 76"/>
          <p:cNvSpPr>
            <a:spLocks noChangeArrowheads="1"/>
          </p:cNvSpPr>
          <p:nvPr/>
        </p:nvSpPr>
        <p:spPr bwMode="auto">
          <a:xfrm>
            <a:off x="0" y="2743200"/>
            <a:ext cx="1600200" cy="3048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PageTablePtr</a:t>
            </a:r>
          </a:p>
        </p:txBody>
      </p:sp>
      <p:sp>
        <p:nvSpPr>
          <p:cNvPr id="75792" name="Freeform 93"/>
          <p:cNvSpPr>
            <a:spLocks/>
          </p:cNvSpPr>
          <p:nvPr/>
        </p:nvSpPr>
        <p:spPr bwMode="auto">
          <a:xfrm>
            <a:off x="990600" y="1720850"/>
            <a:ext cx="1447800" cy="12954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2147483647 w 91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5793" name="Freeform 120"/>
          <p:cNvSpPr>
            <a:spLocks/>
          </p:cNvSpPr>
          <p:nvPr/>
        </p:nvSpPr>
        <p:spPr bwMode="auto">
          <a:xfrm>
            <a:off x="1905000" y="1720850"/>
            <a:ext cx="1524000" cy="86995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5794" name="Text Box 66"/>
          <p:cNvSpPr txBox="1">
            <a:spLocks noChangeArrowheads="1"/>
          </p:cNvSpPr>
          <p:nvPr/>
        </p:nvSpPr>
        <p:spPr bwMode="auto">
          <a:xfrm>
            <a:off x="1905000" y="3952875"/>
            <a:ext cx="1447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Page Table </a:t>
            </a:r>
          </a:p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(1</a:t>
            </a:r>
            <a:r>
              <a:rPr lang="en-US" altLang="en-US" sz="1800" b="0" baseline="30000">
                <a:latin typeface="Gill Sans Light"/>
                <a:cs typeface="Gill Sans Light"/>
              </a:rPr>
              <a:t>st</a:t>
            </a:r>
            <a:r>
              <a:rPr lang="en-US" altLang="en-US" sz="1800" b="0">
                <a:latin typeface="Gill Sans Light"/>
                <a:cs typeface="Gill Sans Light"/>
              </a:rPr>
              <a:t> level)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0" y="727075"/>
            <a:ext cx="7696200" cy="4911725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478" tIns="44445" rIns="90478" bIns="44445" anchor="ctr"/>
          <a:lstStyle/>
          <a:p>
            <a:pPr marL="685800" indent="-228600">
              <a:defRPr/>
            </a:pPr>
            <a:endParaRPr lang="en-US" b="0">
              <a:latin typeface="Gill Sans Light"/>
              <a:ea typeface="ＭＳ Ｐゴシック" charset="-128"/>
              <a:cs typeface="Gill Sans Light"/>
            </a:endParaRPr>
          </a:p>
        </p:txBody>
      </p:sp>
      <p:sp>
        <p:nvSpPr>
          <p:cNvPr id="7579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r>
              <a:rPr lang="en-US" altLang="en-US" dirty="0"/>
              <a:t>Putting Everything Together: TLB</a:t>
            </a:r>
          </a:p>
        </p:txBody>
      </p:sp>
      <p:sp>
        <p:nvSpPr>
          <p:cNvPr id="75797" name="Rectangle 98"/>
          <p:cNvSpPr>
            <a:spLocks noChangeArrowheads="1"/>
          </p:cNvSpPr>
          <p:nvPr/>
        </p:nvSpPr>
        <p:spPr bwMode="auto">
          <a:xfrm>
            <a:off x="5257799" y="3127375"/>
            <a:ext cx="1447801" cy="3778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75798" name="Rectangle 102"/>
          <p:cNvSpPr>
            <a:spLocks noChangeArrowheads="1"/>
          </p:cNvSpPr>
          <p:nvPr/>
        </p:nvSpPr>
        <p:spPr bwMode="auto">
          <a:xfrm>
            <a:off x="4267200" y="3127375"/>
            <a:ext cx="1000125" cy="377825"/>
          </a:xfrm>
          <a:prstGeom prst="rect">
            <a:avLst/>
          </a:prstGeom>
          <a:solidFill>
            <a:srgbClr val="FFFFA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800" b="0">
                <a:latin typeface="Gill Sans Light"/>
                <a:cs typeface="Gill Sans Light"/>
              </a:rPr>
              <a:t>Physical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800" b="0">
                <a:latin typeface="Gill Sans Light"/>
                <a:cs typeface="Gill Sans Light"/>
              </a:rPr>
              <a:t>Page #</a:t>
            </a:r>
          </a:p>
        </p:txBody>
      </p:sp>
      <p:sp>
        <p:nvSpPr>
          <p:cNvPr id="75799" name="Text Box 66"/>
          <p:cNvSpPr txBox="1">
            <a:spLocks noChangeArrowheads="1"/>
          </p:cNvSpPr>
          <p:nvPr/>
        </p:nvSpPr>
        <p:spPr bwMode="auto">
          <a:xfrm>
            <a:off x="152400" y="1000125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Virtual Address:</a:t>
            </a:r>
          </a:p>
        </p:txBody>
      </p:sp>
      <p:sp>
        <p:nvSpPr>
          <p:cNvPr id="75800" name="Rectangle 68"/>
          <p:cNvSpPr>
            <a:spLocks noChangeArrowheads="1"/>
          </p:cNvSpPr>
          <p:nvPr/>
        </p:nvSpPr>
        <p:spPr bwMode="auto">
          <a:xfrm>
            <a:off x="2093913" y="1343025"/>
            <a:ext cx="1258887" cy="3778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75801" name="Rectangle 69"/>
          <p:cNvSpPr>
            <a:spLocks noChangeArrowheads="1"/>
          </p:cNvSpPr>
          <p:nvPr/>
        </p:nvSpPr>
        <p:spPr bwMode="auto">
          <a:xfrm>
            <a:off x="1092200" y="1343025"/>
            <a:ext cx="1001713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800" b="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800" b="0">
                <a:latin typeface="Gill Sans Light"/>
                <a:cs typeface="Gill Sans Light"/>
              </a:rPr>
              <a:t>P2 index</a:t>
            </a:r>
          </a:p>
        </p:txBody>
      </p:sp>
      <p:sp>
        <p:nvSpPr>
          <p:cNvPr id="75802" name="Rectangle 70"/>
          <p:cNvSpPr>
            <a:spLocks noChangeArrowheads="1"/>
          </p:cNvSpPr>
          <p:nvPr/>
        </p:nvSpPr>
        <p:spPr bwMode="auto">
          <a:xfrm>
            <a:off x="90488" y="1343025"/>
            <a:ext cx="1001712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800" b="0" dirty="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800" b="0" dirty="0">
                <a:latin typeface="Gill Sans Light"/>
                <a:cs typeface="Gill Sans Light"/>
              </a:rPr>
              <a:t>P1 index</a:t>
            </a:r>
          </a:p>
        </p:txBody>
      </p:sp>
      <p:sp>
        <p:nvSpPr>
          <p:cNvPr id="75803" name="Rectangle 8"/>
          <p:cNvSpPr>
            <a:spLocks noChangeArrowheads="1"/>
          </p:cNvSpPr>
          <p:nvPr/>
        </p:nvSpPr>
        <p:spPr bwMode="auto">
          <a:xfrm>
            <a:off x="7696200" y="1371600"/>
            <a:ext cx="1295400" cy="419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88" name="Rectangle 10" descr="50%"/>
          <p:cNvSpPr>
            <a:spLocks noChangeArrowheads="1"/>
          </p:cNvSpPr>
          <p:nvPr/>
        </p:nvSpPr>
        <p:spPr bwMode="auto">
          <a:xfrm>
            <a:off x="7696200" y="1905000"/>
            <a:ext cx="1295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>
              <a:latin typeface="Gill Sans Light"/>
              <a:ea typeface="ＭＳ Ｐゴシック" charset="-128"/>
              <a:cs typeface="Gill Sans Light"/>
            </a:endParaRPr>
          </a:p>
        </p:txBody>
      </p:sp>
      <p:sp>
        <p:nvSpPr>
          <p:cNvPr id="90" name="Rectangle 10" descr="50%"/>
          <p:cNvSpPr>
            <a:spLocks noChangeArrowheads="1"/>
          </p:cNvSpPr>
          <p:nvPr/>
        </p:nvSpPr>
        <p:spPr bwMode="auto">
          <a:xfrm>
            <a:off x="7696200" y="2286000"/>
            <a:ext cx="1295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>
              <a:latin typeface="Gill Sans Light"/>
              <a:ea typeface="ＭＳ Ｐゴシック" charset="-128"/>
              <a:cs typeface="Gill Sans Light"/>
            </a:endParaRPr>
          </a:p>
        </p:txBody>
      </p:sp>
      <p:sp>
        <p:nvSpPr>
          <p:cNvPr id="75806" name="Text Box 100"/>
          <p:cNvSpPr txBox="1">
            <a:spLocks noChangeArrowheads="1"/>
          </p:cNvSpPr>
          <p:nvPr/>
        </p:nvSpPr>
        <p:spPr bwMode="auto">
          <a:xfrm>
            <a:off x="7620000" y="727075"/>
            <a:ext cx="1371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Physical </a:t>
            </a:r>
          </a:p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Memory:</a:t>
            </a:r>
          </a:p>
        </p:txBody>
      </p:sp>
      <p:sp>
        <p:nvSpPr>
          <p:cNvPr id="75807" name="Freeform 83"/>
          <p:cNvSpPr>
            <a:spLocks noChangeArrowheads="1"/>
          </p:cNvSpPr>
          <p:nvPr/>
        </p:nvSpPr>
        <p:spPr bwMode="auto">
          <a:xfrm>
            <a:off x="3368675" y="1549400"/>
            <a:ext cx="2436813" cy="1541463"/>
          </a:xfrm>
          <a:custGeom>
            <a:avLst/>
            <a:gdLst>
              <a:gd name="T0" fmla="*/ 0 w 2436241"/>
              <a:gd name="T1" fmla="*/ 0 h 1541997"/>
              <a:gd name="T2" fmla="*/ 2016162 w 2436241"/>
              <a:gd name="T3" fmla="*/ 373702 h 1541997"/>
              <a:gd name="T4" fmla="*/ 2445409 w 2436241"/>
              <a:gd name="T5" fmla="*/ 1533475 h 1541997"/>
              <a:gd name="T6" fmla="*/ 0 60000 65536"/>
              <a:gd name="T7" fmla="*/ 0 60000 65536"/>
              <a:gd name="T8" fmla="*/ 0 60000 65536"/>
              <a:gd name="T9" fmla="*/ 0 w 2436241"/>
              <a:gd name="T10" fmla="*/ 0 h 1541997"/>
              <a:gd name="T11" fmla="*/ 2436241 w 2436241"/>
              <a:gd name="T12" fmla="*/ 1541997 h 15419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6241" h="1541997">
                <a:moveTo>
                  <a:pt x="0" y="0"/>
                </a:moveTo>
                <a:lnTo>
                  <a:pt x="2008603" y="375781"/>
                </a:lnTo>
                <a:lnTo>
                  <a:pt x="2436241" y="154199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5808" name="Text Box 100"/>
          <p:cNvSpPr txBox="1">
            <a:spLocks noChangeArrowheads="1"/>
          </p:cNvSpPr>
          <p:nvPr/>
        </p:nvSpPr>
        <p:spPr bwMode="auto">
          <a:xfrm>
            <a:off x="4038600" y="2752725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Physical Address:</a:t>
            </a:r>
          </a:p>
        </p:txBody>
      </p:sp>
      <p:sp>
        <p:nvSpPr>
          <p:cNvPr id="75809" name="Right Brace 47"/>
          <p:cNvSpPr>
            <a:spLocks/>
          </p:cNvSpPr>
          <p:nvPr/>
        </p:nvSpPr>
        <p:spPr bwMode="auto">
          <a:xfrm rot="5400000">
            <a:off x="971550" y="895350"/>
            <a:ext cx="228600" cy="1943100"/>
          </a:xfrm>
          <a:prstGeom prst="rightBrace">
            <a:avLst>
              <a:gd name="adj1" fmla="val 834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marL="6858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50" name="Freeform 49"/>
          <p:cNvSpPr>
            <a:spLocks noChangeArrowheads="1"/>
          </p:cNvSpPr>
          <p:nvPr/>
        </p:nvSpPr>
        <p:spPr bwMode="auto">
          <a:xfrm>
            <a:off x="1062038" y="1981200"/>
            <a:ext cx="830262" cy="4014788"/>
          </a:xfrm>
          <a:custGeom>
            <a:avLst/>
            <a:gdLst>
              <a:gd name="T0" fmla="*/ 39561 w 829359"/>
              <a:gd name="T1" fmla="*/ 0 h 3939220"/>
              <a:gd name="T2" fmla="*/ 0 w 829359"/>
              <a:gd name="T3" fmla="*/ 5424228 h 3939220"/>
              <a:gd name="T4" fmla="*/ 843927 w 829359"/>
              <a:gd name="T5" fmla="*/ 5442131 h 3939220"/>
              <a:gd name="T6" fmla="*/ 0 60000 65536"/>
              <a:gd name="T7" fmla="*/ 0 60000 65536"/>
              <a:gd name="T8" fmla="*/ 0 60000 65536"/>
              <a:gd name="T9" fmla="*/ 0 w 829359"/>
              <a:gd name="T10" fmla="*/ 0 h 3939220"/>
              <a:gd name="T11" fmla="*/ 829359 w 829359"/>
              <a:gd name="T12" fmla="*/ 3939220 h 3939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9359" h="3939220">
                <a:moveTo>
                  <a:pt x="38877" y="0"/>
                </a:moveTo>
                <a:lnTo>
                  <a:pt x="0" y="3926262"/>
                </a:lnTo>
                <a:lnTo>
                  <a:pt x="829359" y="393922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Freeform 50"/>
          <p:cNvSpPr>
            <a:spLocks noChangeArrowheads="1"/>
          </p:cNvSpPr>
          <p:nvPr/>
        </p:nvSpPr>
        <p:spPr bwMode="auto">
          <a:xfrm>
            <a:off x="4354513" y="3492500"/>
            <a:ext cx="361950" cy="2487613"/>
          </a:xfrm>
          <a:custGeom>
            <a:avLst/>
            <a:gdLst>
              <a:gd name="T0" fmla="*/ 0 w 362845"/>
              <a:gd name="T1" fmla="*/ 2482891 h 2487928"/>
              <a:gd name="T2" fmla="*/ 348787 w 362845"/>
              <a:gd name="T3" fmla="*/ 2482891 h 2487928"/>
              <a:gd name="T4" fmla="*/ 348787 w 362845"/>
              <a:gd name="T5" fmla="*/ 0 h 2487928"/>
              <a:gd name="T6" fmla="*/ 0 60000 65536"/>
              <a:gd name="T7" fmla="*/ 0 60000 65536"/>
              <a:gd name="T8" fmla="*/ 0 60000 65536"/>
              <a:gd name="T9" fmla="*/ 0 w 362845"/>
              <a:gd name="T10" fmla="*/ 0 h 2487928"/>
              <a:gd name="T11" fmla="*/ 362845 w 362845"/>
              <a:gd name="T12" fmla="*/ 2487928 h 24879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845" h="2487928">
                <a:moveTo>
                  <a:pt x="0" y="2487928"/>
                </a:moveTo>
                <a:lnTo>
                  <a:pt x="362845" y="2487928"/>
                </a:lnTo>
                <a:lnTo>
                  <a:pt x="362845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752600" y="5318125"/>
            <a:ext cx="2590800" cy="1235075"/>
            <a:chOff x="1752600" y="5013410"/>
            <a:chExt cx="2590800" cy="123499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905000" y="5791231"/>
              <a:ext cx="2438400" cy="228584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905000" y="5334063"/>
              <a:ext cx="1219200" cy="228584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75817" name="Rectangle 39"/>
            <p:cNvSpPr>
              <a:spLocks noChangeArrowheads="1"/>
            </p:cNvSpPr>
            <p:nvPr/>
          </p:nvSpPr>
          <p:spPr bwMode="auto">
            <a:xfrm>
              <a:off x="1905000" y="5562600"/>
              <a:ext cx="1219200" cy="2286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905000" y="6019816"/>
              <a:ext cx="1219200" cy="228584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124200" y="5334063"/>
              <a:ext cx="1219200" cy="228584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75820" name="Rectangle 44"/>
            <p:cNvSpPr>
              <a:spLocks noChangeArrowheads="1"/>
            </p:cNvSpPr>
            <p:nvPr/>
          </p:nvSpPr>
          <p:spPr bwMode="auto">
            <a:xfrm>
              <a:off x="3124200" y="5562600"/>
              <a:ext cx="1219200" cy="228600"/>
            </a:xfrm>
            <a:prstGeom prst="rect">
              <a:avLst/>
            </a:prstGeom>
            <a:solidFill>
              <a:srgbClr val="FFFFAA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124200" y="6019816"/>
              <a:ext cx="1219200" cy="228584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75822" name="TextBox 48"/>
            <p:cNvSpPr txBox="1">
              <a:spLocks noChangeArrowheads="1"/>
            </p:cNvSpPr>
            <p:nvPr/>
          </p:nvSpPr>
          <p:spPr bwMode="auto">
            <a:xfrm>
              <a:off x="2971800" y="5645339"/>
              <a:ext cx="492443" cy="46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…</a:t>
              </a:r>
            </a:p>
          </p:txBody>
        </p:sp>
        <p:sp>
          <p:nvSpPr>
            <p:cNvPr id="75823" name="Text Box 66"/>
            <p:cNvSpPr txBox="1">
              <a:spLocks noChangeArrowheads="1"/>
            </p:cNvSpPr>
            <p:nvPr/>
          </p:nvSpPr>
          <p:spPr bwMode="auto">
            <a:xfrm>
              <a:off x="1752600" y="5013410"/>
              <a:ext cx="838200" cy="366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TLB:</a:t>
              </a:r>
            </a:p>
          </p:txBody>
        </p:sp>
      </p:grpSp>
      <p:sp>
        <p:nvSpPr>
          <p:cNvPr id="75813" name="Line 20"/>
          <p:cNvSpPr>
            <a:spLocks noChangeShapeType="1"/>
          </p:cNvSpPr>
          <p:nvPr/>
        </p:nvSpPr>
        <p:spPr bwMode="auto">
          <a:xfrm flipV="1">
            <a:off x="4724400" y="1905000"/>
            <a:ext cx="297180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5814" name="Line 20"/>
          <p:cNvSpPr>
            <a:spLocks noChangeShapeType="1"/>
          </p:cNvSpPr>
          <p:nvPr/>
        </p:nvSpPr>
        <p:spPr bwMode="auto">
          <a:xfrm flipV="1">
            <a:off x="6096000" y="2286000"/>
            <a:ext cx="1600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2338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Line 20"/>
          <p:cNvSpPr>
            <a:spLocks noChangeShapeType="1"/>
          </p:cNvSpPr>
          <p:nvPr/>
        </p:nvSpPr>
        <p:spPr bwMode="auto">
          <a:xfrm>
            <a:off x="4114800" y="2438400"/>
            <a:ext cx="457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905000" y="6096000"/>
            <a:ext cx="2438400" cy="2286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478" tIns="44445" rIns="90478" bIns="44445" anchor="ctr"/>
          <a:lstStyle/>
          <a:p>
            <a:pPr marL="685800" indent="-228600">
              <a:defRPr/>
            </a:pPr>
            <a:endParaRPr lang="en-US" b="0">
              <a:latin typeface="Gill Sans Light"/>
              <a:ea typeface="ＭＳ Ｐゴシック" charset="-128"/>
              <a:cs typeface="Gill Sans Light"/>
            </a:endParaRPr>
          </a:p>
        </p:txBody>
      </p:sp>
      <p:sp>
        <p:nvSpPr>
          <p:cNvPr id="76803" name="Line 20"/>
          <p:cNvSpPr>
            <a:spLocks noChangeShapeType="1"/>
          </p:cNvSpPr>
          <p:nvPr/>
        </p:nvSpPr>
        <p:spPr bwMode="auto">
          <a:xfrm flipV="1">
            <a:off x="3124200" y="1828800"/>
            <a:ext cx="304800" cy="11874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4" name="Line 22"/>
          <p:cNvSpPr>
            <a:spLocks noChangeShapeType="1"/>
          </p:cNvSpPr>
          <p:nvPr/>
        </p:nvSpPr>
        <p:spPr bwMode="auto">
          <a:xfrm>
            <a:off x="3109913" y="3405188"/>
            <a:ext cx="3190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5" name="Rectangle 8"/>
          <p:cNvSpPr>
            <a:spLocks noChangeArrowheads="1"/>
          </p:cNvSpPr>
          <p:nvPr/>
        </p:nvSpPr>
        <p:spPr bwMode="auto">
          <a:xfrm>
            <a:off x="3429000" y="3689350"/>
            <a:ext cx="668338" cy="958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6806" name="Rectangle 10" descr="50%"/>
          <p:cNvSpPr>
            <a:spLocks noChangeArrowheads="1"/>
          </p:cNvSpPr>
          <p:nvPr/>
        </p:nvSpPr>
        <p:spPr bwMode="auto">
          <a:xfrm>
            <a:off x="3429000" y="3957638"/>
            <a:ext cx="668338" cy="141287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6807" name="Rectangle 10" descr="50%"/>
          <p:cNvSpPr>
            <a:spLocks noChangeArrowheads="1"/>
          </p:cNvSpPr>
          <p:nvPr/>
        </p:nvSpPr>
        <p:spPr bwMode="auto">
          <a:xfrm>
            <a:off x="3429000" y="4267200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6808" name="Text Box 66"/>
          <p:cNvSpPr txBox="1">
            <a:spLocks noChangeArrowheads="1"/>
          </p:cNvSpPr>
          <p:nvPr/>
        </p:nvSpPr>
        <p:spPr bwMode="auto">
          <a:xfrm>
            <a:off x="2971800" y="4648200"/>
            <a:ext cx="1447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Page Table </a:t>
            </a:r>
          </a:p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(2</a:t>
            </a:r>
            <a:r>
              <a:rPr lang="en-US" altLang="en-US" sz="1800" b="0" baseline="30000">
                <a:latin typeface="Gill Sans Light"/>
                <a:cs typeface="Gill Sans Light"/>
              </a:rPr>
              <a:t>nd</a:t>
            </a:r>
            <a:r>
              <a:rPr lang="en-US" altLang="en-US" sz="1800" b="0">
                <a:latin typeface="Gill Sans Light"/>
                <a:cs typeface="Gill Sans Light"/>
              </a:rPr>
              <a:t> level)</a:t>
            </a:r>
          </a:p>
        </p:txBody>
      </p:sp>
      <p:sp>
        <p:nvSpPr>
          <p:cNvPr id="76809" name="Rectangle 8"/>
          <p:cNvSpPr>
            <a:spLocks noChangeArrowheads="1"/>
          </p:cNvSpPr>
          <p:nvPr/>
        </p:nvSpPr>
        <p:spPr bwMode="auto">
          <a:xfrm>
            <a:off x="3429000" y="1828800"/>
            <a:ext cx="668338" cy="958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6810" name="Rectangle 10" descr="50%"/>
          <p:cNvSpPr>
            <a:spLocks noChangeArrowheads="1"/>
          </p:cNvSpPr>
          <p:nvPr/>
        </p:nvSpPr>
        <p:spPr bwMode="auto">
          <a:xfrm>
            <a:off x="3429000" y="2097088"/>
            <a:ext cx="668338" cy="141287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6811" name="Rectangle 11" descr="70%"/>
          <p:cNvSpPr>
            <a:spLocks noChangeArrowheads="1"/>
          </p:cNvSpPr>
          <p:nvPr/>
        </p:nvSpPr>
        <p:spPr bwMode="auto">
          <a:xfrm>
            <a:off x="3429000" y="2409825"/>
            <a:ext cx="668338" cy="144463"/>
          </a:xfrm>
          <a:prstGeom prst="rect">
            <a:avLst/>
          </a:prstGeom>
          <a:pattFill prst="pct70">
            <a:fgClr>
              <a:schemeClr val="hlink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6812" name="Rectangle 4"/>
          <p:cNvSpPr>
            <a:spLocks noChangeArrowheads="1"/>
          </p:cNvSpPr>
          <p:nvPr/>
        </p:nvSpPr>
        <p:spPr bwMode="auto">
          <a:xfrm>
            <a:off x="2438400" y="2762250"/>
            <a:ext cx="669925" cy="1123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6813" name="Rectangle 5" descr="80%"/>
          <p:cNvSpPr>
            <a:spLocks noChangeArrowheads="1"/>
          </p:cNvSpPr>
          <p:nvPr/>
        </p:nvSpPr>
        <p:spPr bwMode="auto">
          <a:xfrm>
            <a:off x="2438400" y="2971800"/>
            <a:ext cx="669925" cy="142875"/>
          </a:xfrm>
          <a:prstGeom prst="rect">
            <a:avLst/>
          </a:prstGeom>
          <a:pattFill prst="pct80">
            <a:fgClr>
              <a:schemeClr val="hlink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6814" name="Rectangle 7" descr="75%"/>
          <p:cNvSpPr>
            <a:spLocks noChangeArrowheads="1"/>
          </p:cNvSpPr>
          <p:nvPr/>
        </p:nvSpPr>
        <p:spPr bwMode="auto">
          <a:xfrm>
            <a:off x="2438400" y="3352800"/>
            <a:ext cx="669925" cy="142875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6815" name="Line 92"/>
          <p:cNvSpPr>
            <a:spLocks noChangeShapeType="1"/>
          </p:cNvSpPr>
          <p:nvPr/>
        </p:nvSpPr>
        <p:spPr bwMode="auto">
          <a:xfrm flipV="1">
            <a:off x="1600200" y="2787650"/>
            <a:ext cx="838200" cy="10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6" name="Rectangle 76"/>
          <p:cNvSpPr>
            <a:spLocks noChangeArrowheads="1"/>
          </p:cNvSpPr>
          <p:nvPr/>
        </p:nvSpPr>
        <p:spPr bwMode="auto">
          <a:xfrm>
            <a:off x="0" y="2743200"/>
            <a:ext cx="1600200" cy="304800"/>
          </a:xfrm>
          <a:prstGeom prst="rect">
            <a:avLst/>
          </a:prstGeom>
          <a:solidFill>
            <a:srgbClr val="FF96D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PageTablePtr</a:t>
            </a:r>
          </a:p>
        </p:txBody>
      </p:sp>
      <p:sp>
        <p:nvSpPr>
          <p:cNvPr id="76817" name="Freeform 93"/>
          <p:cNvSpPr>
            <a:spLocks/>
          </p:cNvSpPr>
          <p:nvPr/>
        </p:nvSpPr>
        <p:spPr bwMode="auto">
          <a:xfrm>
            <a:off x="990600" y="1720850"/>
            <a:ext cx="1447800" cy="12954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2147483647 w 91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8" name="Freeform 120"/>
          <p:cNvSpPr>
            <a:spLocks/>
          </p:cNvSpPr>
          <p:nvPr/>
        </p:nvSpPr>
        <p:spPr bwMode="auto">
          <a:xfrm>
            <a:off x="1905000" y="1720850"/>
            <a:ext cx="1524000" cy="86995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9" name="Text Box 66"/>
          <p:cNvSpPr txBox="1">
            <a:spLocks noChangeArrowheads="1"/>
          </p:cNvSpPr>
          <p:nvPr/>
        </p:nvSpPr>
        <p:spPr bwMode="auto">
          <a:xfrm>
            <a:off x="1905000" y="3952875"/>
            <a:ext cx="1447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Page Table </a:t>
            </a:r>
          </a:p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(1</a:t>
            </a:r>
            <a:r>
              <a:rPr lang="en-US" altLang="en-US" sz="1800" b="0" baseline="30000">
                <a:latin typeface="Gill Sans Light"/>
                <a:cs typeface="Gill Sans Light"/>
              </a:rPr>
              <a:t>st</a:t>
            </a:r>
            <a:r>
              <a:rPr lang="en-US" altLang="en-US" sz="1800" b="0">
                <a:latin typeface="Gill Sans Light"/>
                <a:cs typeface="Gill Sans Light"/>
              </a:rPr>
              <a:t> level)</a:t>
            </a:r>
          </a:p>
        </p:txBody>
      </p:sp>
      <p:sp>
        <p:nvSpPr>
          <p:cNvPr id="76820" name="Text Box 66"/>
          <p:cNvSpPr txBox="1">
            <a:spLocks noChangeArrowheads="1"/>
          </p:cNvSpPr>
          <p:nvPr/>
        </p:nvSpPr>
        <p:spPr bwMode="auto">
          <a:xfrm>
            <a:off x="152400" y="1000125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Virtual Address:</a:t>
            </a:r>
          </a:p>
        </p:txBody>
      </p:sp>
      <p:sp>
        <p:nvSpPr>
          <p:cNvPr id="76821" name="Rectangle 68"/>
          <p:cNvSpPr>
            <a:spLocks noChangeArrowheads="1"/>
          </p:cNvSpPr>
          <p:nvPr/>
        </p:nvSpPr>
        <p:spPr bwMode="auto">
          <a:xfrm>
            <a:off x="2093913" y="1343025"/>
            <a:ext cx="1258887" cy="3778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76822" name="Rectangle 69"/>
          <p:cNvSpPr>
            <a:spLocks noChangeArrowheads="1"/>
          </p:cNvSpPr>
          <p:nvPr/>
        </p:nvSpPr>
        <p:spPr bwMode="auto">
          <a:xfrm>
            <a:off x="1092200" y="1343025"/>
            <a:ext cx="1001713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800" b="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800" b="0">
                <a:latin typeface="Gill Sans Light"/>
                <a:cs typeface="Gill Sans Light"/>
              </a:rPr>
              <a:t>P2 index</a:t>
            </a:r>
          </a:p>
        </p:txBody>
      </p:sp>
      <p:sp>
        <p:nvSpPr>
          <p:cNvPr id="76823" name="Rectangle 70"/>
          <p:cNvSpPr>
            <a:spLocks noChangeArrowheads="1"/>
          </p:cNvSpPr>
          <p:nvPr/>
        </p:nvSpPr>
        <p:spPr bwMode="auto">
          <a:xfrm>
            <a:off x="90488" y="1343025"/>
            <a:ext cx="1001712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800" b="0" dirty="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800" b="0" dirty="0">
                <a:latin typeface="Gill Sans Light"/>
                <a:cs typeface="Gill Sans Light"/>
              </a:rPr>
              <a:t>P1 index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905000" y="5638800"/>
            <a:ext cx="1219200" cy="2286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478" tIns="44445" rIns="90478" bIns="44445" anchor="ctr"/>
          <a:lstStyle/>
          <a:p>
            <a:pPr marL="685800" indent="-228600">
              <a:defRPr/>
            </a:pPr>
            <a:endParaRPr lang="en-US" b="0">
              <a:latin typeface="Gill Sans Light"/>
              <a:ea typeface="ＭＳ Ｐゴシック" charset="-128"/>
              <a:cs typeface="Gill Sans Light"/>
            </a:endParaRPr>
          </a:p>
        </p:txBody>
      </p:sp>
      <p:sp>
        <p:nvSpPr>
          <p:cNvPr id="76825" name="Rectangle 39"/>
          <p:cNvSpPr>
            <a:spLocks noChangeArrowheads="1"/>
          </p:cNvSpPr>
          <p:nvPr/>
        </p:nvSpPr>
        <p:spPr bwMode="auto">
          <a:xfrm>
            <a:off x="1905000" y="5867400"/>
            <a:ext cx="12192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marL="6858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905000" y="6324600"/>
            <a:ext cx="1219200" cy="2286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478" tIns="44445" rIns="90478" bIns="44445" anchor="ctr"/>
          <a:lstStyle/>
          <a:p>
            <a:pPr marL="685800" indent="-228600">
              <a:defRPr/>
            </a:pPr>
            <a:endParaRPr lang="en-US" b="0">
              <a:latin typeface="Gill Sans Light"/>
              <a:ea typeface="ＭＳ Ｐゴシック" charset="-128"/>
              <a:cs typeface="Gill Sans Light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124200" y="5638800"/>
            <a:ext cx="1219200" cy="2286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478" tIns="44445" rIns="90478" bIns="44445" anchor="ctr"/>
          <a:lstStyle/>
          <a:p>
            <a:pPr marL="685800" indent="-228600">
              <a:defRPr/>
            </a:pPr>
            <a:endParaRPr lang="en-US" b="0">
              <a:latin typeface="Gill Sans Light"/>
              <a:ea typeface="ＭＳ Ｐゴシック" charset="-128"/>
              <a:cs typeface="Gill Sans Light"/>
            </a:endParaRPr>
          </a:p>
        </p:txBody>
      </p:sp>
      <p:sp>
        <p:nvSpPr>
          <p:cNvPr id="76828" name="Rectangle 44"/>
          <p:cNvSpPr>
            <a:spLocks noChangeArrowheads="1"/>
          </p:cNvSpPr>
          <p:nvPr/>
        </p:nvSpPr>
        <p:spPr bwMode="auto">
          <a:xfrm>
            <a:off x="3124200" y="5867400"/>
            <a:ext cx="1219200" cy="228600"/>
          </a:xfrm>
          <a:prstGeom prst="rect">
            <a:avLst/>
          </a:prstGeom>
          <a:solidFill>
            <a:srgbClr val="FFFFAA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marL="6858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124200" y="6324600"/>
            <a:ext cx="1219200" cy="2286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478" tIns="44445" rIns="90478" bIns="44445" anchor="ctr"/>
          <a:lstStyle/>
          <a:p>
            <a:pPr marL="685800" indent="-228600">
              <a:defRPr/>
            </a:pPr>
            <a:endParaRPr lang="en-US" b="0">
              <a:latin typeface="Gill Sans Light"/>
              <a:ea typeface="ＭＳ Ｐゴシック" charset="-128"/>
              <a:cs typeface="Gill Sans Light"/>
            </a:endParaRPr>
          </a:p>
        </p:txBody>
      </p:sp>
      <p:sp>
        <p:nvSpPr>
          <p:cNvPr id="76830" name="Right Brace 47"/>
          <p:cNvSpPr>
            <a:spLocks/>
          </p:cNvSpPr>
          <p:nvPr/>
        </p:nvSpPr>
        <p:spPr bwMode="auto">
          <a:xfrm rot="5400000">
            <a:off x="971550" y="895350"/>
            <a:ext cx="228600" cy="1943100"/>
          </a:xfrm>
          <a:prstGeom prst="rightBrace">
            <a:avLst>
              <a:gd name="adj1" fmla="val 834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marL="6858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76831" name="TextBox 48"/>
          <p:cNvSpPr txBox="1">
            <a:spLocks noChangeArrowheads="1"/>
          </p:cNvSpPr>
          <p:nvPr/>
        </p:nvSpPr>
        <p:spPr bwMode="auto">
          <a:xfrm>
            <a:off x="2971800" y="594995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76832" name="Freeform 49"/>
          <p:cNvSpPr>
            <a:spLocks noChangeArrowheads="1"/>
          </p:cNvSpPr>
          <p:nvPr/>
        </p:nvSpPr>
        <p:spPr bwMode="auto">
          <a:xfrm>
            <a:off x="1062038" y="2057400"/>
            <a:ext cx="830262" cy="3938588"/>
          </a:xfrm>
          <a:custGeom>
            <a:avLst/>
            <a:gdLst>
              <a:gd name="T0" fmla="*/ 39561 w 829359"/>
              <a:gd name="T1" fmla="*/ 0 h 3939220"/>
              <a:gd name="T2" fmla="*/ 0 w 829359"/>
              <a:gd name="T3" fmla="*/ 3916194 h 3939220"/>
              <a:gd name="T4" fmla="*/ 843927 w 829359"/>
              <a:gd name="T5" fmla="*/ 3929120 h 3939220"/>
              <a:gd name="T6" fmla="*/ 0 60000 65536"/>
              <a:gd name="T7" fmla="*/ 0 60000 65536"/>
              <a:gd name="T8" fmla="*/ 0 60000 65536"/>
              <a:gd name="T9" fmla="*/ 0 w 829359"/>
              <a:gd name="T10" fmla="*/ 0 h 3939220"/>
              <a:gd name="T11" fmla="*/ 829359 w 829359"/>
              <a:gd name="T12" fmla="*/ 3939220 h 3939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9359" h="3939220">
                <a:moveTo>
                  <a:pt x="38877" y="0"/>
                </a:moveTo>
                <a:lnTo>
                  <a:pt x="0" y="3926262"/>
                </a:lnTo>
                <a:lnTo>
                  <a:pt x="829359" y="393922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33" name="Freeform 50"/>
          <p:cNvSpPr>
            <a:spLocks noChangeArrowheads="1"/>
          </p:cNvSpPr>
          <p:nvPr/>
        </p:nvSpPr>
        <p:spPr bwMode="auto">
          <a:xfrm>
            <a:off x="4354513" y="3492500"/>
            <a:ext cx="361950" cy="2487613"/>
          </a:xfrm>
          <a:custGeom>
            <a:avLst/>
            <a:gdLst>
              <a:gd name="T0" fmla="*/ 0 w 362845"/>
              <a:gd name="T1" fmla="*/ 2482891 h 2487928"/>
              <a:gd name="T2" fmla="*/ 348787 w 362845"/>
              <a:gd name="T3" fmla="*/ 2482891 h 2487928"/>
              <a:gd name="T4" fmla="*/ 348787 w 362845"/>
              <a:gd name="T5" fmla="*/ 0 h 2487928"/>
              <a:gd name="T6" fmla="*/ 0 60000 65536"/>
              <a:gd name="T7" fmla="*/ 0 60000 65536"/>
              <a:gd name="T8" fmla="*/ 0 60000 65536"/>
              <a:gd name="T9" fmla="*/ 0 w 362845"/>
              <a:gd name="T10" fmla="*/ 0 h 2487928"/>
              <a:gd name="T11" fmla="*/ 362845 w 362845"/>
              <a:gd name="T12" fmla="*/ 2487928 h 24879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845" h="2487928">
                <a:moveTo>
                  <a:pt x="0" y="2487928"/>
                </a:moveTo>
                <a:lnTo>
                  <a:pt x="362845" y="2487928"/>
                </a:lnTo>
                <a:lnTo>
                  <a:pt x="362845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34" name="Text Box 66"/>
          <p:cNvSpPr txBox="1">
            <a:spLocks noChangeArrowheads="1"/>
          </p:cNvSpPr>
          <p:nvPr/>
        </p:nvSpPr>
        <p:spPr bwMode="auto">
          <a:xfrm>
            <a:off x="1752600" y="53181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TLB: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0" y="727075"/>
            <a:ext cx="7696200" cy="6054725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478" tIns="44445" rIns="90478" bIns="44445" anchor="ctr"/>
          <a:lstStyle/>
          <a:p>
            <a:pPr marL="685800" indent="-228600">
              <a:defRPr/>
            </a:pPr>
            <a:endParaRPr lang="en-US" b="0">
              <a:latin typeface="Gill Sans Light"/>
              <a:ea typeface="ＭＳ Ｐゴシック" charset="-128"/>
              <a:cs typeface="Gill Sans Light"/>
            </a:endParaRPr>
          </a:p>
        </p:txBody>
      </p:sp>
      <p:sp>
        <p:nvSpPr>
          <p:cNvPr id="76836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en-US"/>
              <a:t>Putting Everything Together: Cache</a:t>
            </a:r>
          </a:p>
        </p:txBody>
      </p:sp>
      <p:sp>
        <p:nvSpPr>
          <p:cNvPr id="76837" name="Rectangle 98"/>
          <p:cNvSpPr>
            <a:spLocks noChangeArrowheads="1"/>
          </p:cNvSpPr>
          <p:nvPr/>
        </p:nvSpPr>
        <p:spPr bwMode="auto">
          <a:xfrm>
            <a:off x="5257800" y="3127375"/>
            <a:ext cx="1447800" cy="3778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76838" name="Rectangle 8"/>
          <p:cNvSpPr>
            <a:spLocks noChangeArrowheads="1"/>
          </p:cNvSpPr>
          <p:nvPr/>
        </p:nvSpPr>
        <p:spPr bwMode="auto">
          <a:xfrm>
            <a:off x="7696200" y="1371600"/>
            <a:ext cx="1295400" cy="419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88" name="Rectangle 10" descr="50%"/>
          <p:cNvSpPr>
            <a:spLocks noChangeArrowheads="1"/>
          </p:cNvSpPr>
          <p:nvPr/>
        </p:nvSpPr>
        <p:spPr bwMode="auto">
          <a:xfrm>
            <a:off x="7696200" y="1905000"/>
            <a:ext cx="1295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>
              <a:latin typeface="Gill Sans Light"/>
              <a:ea typeface="ＭＳ Ｐゴシック" charset="-128"/>
              <a:cs typeface="Gill Sans Light"/>
            </a:endParaRPr>
          </a:p>
        </p:txBody>
      </p:sp>
      <p:sp>
        <p:nvSpPr>
          <p:cNvPr id="90" name="Rectangle 10" descr="50%"/>
          <p:cNvSpPr>
            <a:spLocks noChangeArrowheads="1"/>
          </p:cNvSpPr>
          <p:nvPr/>
        </p:nvSpPr>
        <p:spPr bwMode="auto">
          <a:xfrm>
            <a:off x="7696200" y="2286000"/>
            <a:ext cx="1295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>
              <a:latin typeface="Gill Sans Light"/>
              <a:ea typeface="ＭＳ Ｐゴシック" charset="-128"/>
              <a:cs typeface="Gill Sans Light"/>
            </a:endParaRPr>
          </a:p>
        </p:txBody>
      </p:sp>
      <p:sp>
        <p:nvSpPr>
          <p:cNvPr id="76841" name="Text Box 100"/>
          <p:cNvSpPr txBox="1">
            <a:spLocks noChangeArrowheads="1"/>
          </p:cNvSpPr>
          <p:nvPr/>
        </p:nvSpPr>
        <p:spPr bwMode="auto">
          <a:xfrm>
            <a:off x="7620000" y="727075"/>
            <a:ext cx="1371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Physical </a:t>
            </a:r>
          </a:p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Memory:</a:t>
            </a:r>
          </a:p>
        </p:txBody>
      </p:sp>
      <p:sp>
        <p:nvSpPr>
          <p:cNvPr id="76842" name="Freeform 83"/>
          <p:cNvSpPr>
            <a:spLocks noChangeArrowheads="1"/>
          </p:cNvSpPr>
          <p:nvPr/>
        </p:nvSpPr>
        <p:spPr bwMode="auto">
          <a:xfrm>
            <a:off x="3368675" y="1549400"/>
            <a:ext cx="2436813" cy="1541463"/>
          </a:xfrm>
          <a:custGeom>
            <a:avLst/>
            <a:gdLst>
              <a:gd name="T0" fmla="*/ 0 w 2436241"/>
              <a:gd name="T1" fmla="*/ 0 h 1541997"/>
              <a:gd name="T2" fmla="*/ 2016162 w 2436241"/>
              <a:gd name="T3" fmla="*/ 373702 h 1541997"/>
              <a:gd name="T4" fmla="*/ 2445409 w 2436241"/>
              <a:gd name="T5" fmla="*/ 1533475 h 1541997"/>
              <a:gd name="T6" fmla="*/ 0 60000 65536"/>
              <a:gd name="T7" fmla="*/ 0 60000 65536"/>
              <a:gd name="T8" fmla="*/ 0 60000 65536"/>
              <a:gd name="T9" fmla="*/ 0 w 2436241"/>
              <a:gd name="T10" fmla="*/ 0 h 1541997"/>
              <a:gd name="T11" fmla="*/ 2436241 w 2436241"/>
              <a:gd name="T12" fmla="*/ 1541997 h 15419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6241" h="1541997">
                <a:moveTo>
                  <a:pt x="0" y="0"/>
                </a:moveTo>
                <a:lnTo>
                  <a:pt x="2008603" y="375781"/>
                </a:lnTo>
                <a:lnTo>
                  <a:pt x="2436241" y="154199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43" name="Text Box 100"/>
          <p:cNvSpPr txBox="1">
            <a:spLocks noChangeArrowheads="1"/>
          </p:cNvSpPr>
          <p:nvPr/>
        </p:nvSpPr>
        <p:spPr bwMode="auto">
          <a:xfrm>
            <a:off x="4038600" y="2752725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Physical Address:</a:t>
            </a:r>
          </a:p>
        </p:txBody>
      </p:sp>
      <p:sp>
        <p:nvSpPr>
          <p:cNvPr id="76844" name="Line 20"/>
          <p:cNvSpPr>
            <a:spLocks noChangeShapeType="1"/>
          </p:cNvSpPr>
          <p:nvPr/>
        </p:nvSpPr>
        <p:spPr bwMode="auto">
          <a:xfrm flipV="1">
            <a:off x="4724400" y="1905000"/>
            <a:ext cx="297180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45" name="Line 20"/>
          <p:cNvSpPr>
            <a:spLocks noChangeShapeType="1"/>
          </p:cNvSpPr>
          <p:nvPr/>
        </p:nvSpPr>
        <p:spPr bwMode="auto">
          <a:xfrm flipV="1">
            <a:off x="6096000" y="2286000"/>
            <a:ext cx="1600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46" name="Rectangle 102"/>
          <p:cNvSpPr>
            <a:spLocks noChangeArrowheads="1"/>
          </p:cNvSpPr>
          <p:nvPr/>
        </p:nvSpPr>
        <p:spPr bwMode="auto">
          <a:xfrm>
            <a:off x="4267200" y="3127375"/>
            <a:ext cx="1000125" cy="377825"/>
          </a:xfrm>
          <a:prstGeom prst="rect">
            <a:avLst/>
          </a:prstGeom>
          <a:solidFill>
            <a:srgbClr val="FFFFA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800" b="0">
                <a:latin typeface="Gill Sans Light"/>
                <a:cs typeface="Gill Sans Light"/>
              </a:rPr>
              <a:t>Physical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800" b="0">
                <a:latin typeface="Gill Sans Light"/>
                <a:cs typeface="Gill Sans Light"/>
              </a:rPr>
              <a:t>Page #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953000" y="4572000"/>
            <a:ext cx="2667000" cy="2209800"/>
            <a:chOff x="4953000" y="4267200"/>
            <a:chExt cx="2667000" cy="2209800"/>
          </a:xfrm>
        </p:grpSpPr>
        <p:sp>
          <p:nvSpPr>
            <p:cNvPr id="76857" name="Rectangle 138"/>
            <p:cNvSpPr>
              <a:spLocks noChangeArrowheads="1"/>
            </p:cNvSpPr>
            <p:nvPr/>
          </p:nvSpPr>
          <p:spPr bwMode="auto">
            <a:xfrm>
              <a:off x="4953000" y="4267200"/>
              <a:ext cx="2667000" cy="2209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81600" y="4800600"/>
              <a:ext cx="838200" cy="228600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019800" y="4800600"/>
              <a:ext cx="1524000" cy="228600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76860" name="TextBox 63"/>
            <p:cNvSpPr txBox="1">
              <a:spLocks noChangeArrowheads="1"/>
            </p:cNvSpPr>
            <p:nvPr/>
          </p:nvSpPr>
          <p:spPr bwMode="auto">
            <a:xfrm>
              <a:off x="6248400" y="5562600"/>
              <a:ext cx="38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…</a:t>
              </a:r>
            </a:p>
          </p:txBody>
        </p:sp>
        <p:sp>
          <p:nvSpPr>
            <p:cNvPr id="76861" name="Rectangle 69"/>
            <p:cNvSpPr>
              <a:spLocks noChangeArrowheads="1"/>
            </p:cNvSpPr>
            <p:nvPr/>
          </p:nvSpPr>
          <p:spPr bwMode="auto">
            <a:xfrm>
              <a:off x="6019800" y="48006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62" name="Rectangle 70"/>
            <p:cNvSpPr>
              <a:spLocks noChangeArrowheads="1"/>
            </p:cNvSpPr>
            <p:nvPr/>
          </p:nvSpPr>
          <p:spPr bwMode="auto">
            <a:xfrm>
              <a:off x="6400800" y="48006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63" name="Rectangle 71"/>
            <p:cNvSpPr>
              <a:spLocks noChangeArrowheads="1"/>
            </p:cNvSpPr>
            <p:nvPr/>
          </p:nvSpPr>
          <p:spPr bwMode="auto">
            <a:xfrm>
              <a:off x="6781800" y="48006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64" name="Rectangle 72"/>
            <p:cNvSpPr>
              <a:spLocks noChangeArrowheads="1"/>
            </p:cNvSpPr>
            <p:nvPr/>
          </p:nvSpPr>
          <p:spPr bwMode="auto">
            <a:xfrm>
              <a:off x="7162800" y="48006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181600" y="4572000"/>
              <a:ext cx="838200" cy="228600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6019800" y="4572000"/>
              <a:ext cx="1524000" cy="228600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76867" name="Rectangle 80"/>
            <p:cNvSpPr>
              <a:spLocks noChangeArrowheads="1"/>
            </p:cNvSpPr>
            <p:nvPr/>
          </p:nvSpPr>
          <p:spPr bwMode="auto">
            <a:xfrm>
              <a:off x="6019800" y="45720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68" name="Rectangle 88"/>
            <p:cNvSpPr>
              <a:spLocks noChangeArrowheads="1"/>
            </p:cNvSpPr>
            <p:nvPr/>
          </p:nvSpPr>
          <p:spPr bwMode="auto">
            <a:xfrm>
              <a:off x="6400800" y="45720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69" name="Rectangle 90"/>
            <p:cNvSpPr>
              <a:spLocks noChangeArrowheads="1"/>
            </p:cNvSpPr>
            <p:nvPr/>
          </p:nvSpPr>
          <p:spPr bwMode="auto">
            <a:xfrm>
              <a:off x="6781800" y="45720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70" name="Rectangle 94"/>
            <p:cNvSpPr>
              <a:spLocks noChangeArrowheads="1"/>
            </p:cNvSpPr>
            <p:nvPr/>
          </p:nvSpPr>
          <p:spPr bwMode="auto">
            <a:xfrm>
              <a:off x="7162800" y="45720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81600" y="5410200"/>
              <a:ext cx="838200" cy="228600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6019800" y="5410200"/>
              <a:ext cx="1524000" cy="228600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76873" name="Rectangle 97"/>
            <p:cNvSpPr>
              <a:spLocks noChangeArrowheads="1"/>
            </p:cNvSpPr>
            <p:nvPr/>
          </p:nvSpPr>
          <p:spPr bwMode="auto">
            <a:xfrm>
              <a:off x="6019800" y="54102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74" name="Rectangle 98"/>
            <p:cNvSpPr>
              <a:spLocks noChangeArrowheads="1"/>
            </p:cNvSpPr>
            <p:nvPr/>
          </p:nvSpPr>
          <p:spPr bwMode="auto">
            <a:xfrm>
              <a:off x="6400800" y="54102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75" name="Rectangle 99"/>
            <p:cNvSpPr>
              <a:spLocks noChangeArrowheads="1"/>
            </p:cNvSpPr>
            <p:nvPr/>
          </p:nvSpPr>
          <p:spPr bwMode="auto">
            <a:xfrm>
              <a:off x="6781800" y="5410200"/>
              <a:ext cx="3810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76" name="Rectangle 100"/>
            <p:cNvSpPr>
              <a:spLocks noChangeArrowheads="1"/>
            </p:cNvSpPr>
            <p:nvPr/>
          </p:nvSpPr>
          <p:spPr bwMode="auto">
            <a:xfrm>
              <a:off x="7162800" y="54102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181600" y="5181600"/>
              <a:ext cx="8382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6019800" y="5181600"/>
              <a:ext cx="15240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76879" name="Rectangle 103"/>
            <p:cNvSpPr>
              <a:spLocks noChangeArrowheads="1"/>
            </p:cNvSpPr>
            <p:nvPr/>
          </p:nvSpPr>
          <p:spPr bwMode="auto">
            <a:xfrm>
              <a:off x="6019800" y="51816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80" name="Rectangle 104"/>
            <p:cNvSpPr>
              <a:spLocks noChangeArrowheads="1"/>
            </p:cNvSpPr>
            <p:nvPr/>
          </p:nvSpPr>
          <p:spPr bwMode="auto">
            <a:xfrm>
              <a:off x="6400800" y="51816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781800" y="5181600"/>
              <a:ext cx="38100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76882" name="Rectangle 106"/>
            <p:cNvSpPr>
              <a:spLocks noChangeArrowheads="1"/>
            </p:cNvSpPr>
            <p:nvPr/>
          </p:nvSpPr>
          <p:spPr bwMode="auto">
            <a:xfrm>
              <a:off x="7162800" y="51816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81600" y="5943600"/>
              <a:ext cx="838200" cy="228600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19800" y="5943600"/>
              <a:ext cx="1524000" cy="228600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76885" name="Rectangle 115"/>
            <p:cNvSpPr>
              <a:spLocks noChangeArrowheads="1"/>
            </p:cNvSpPr>
            <p:nvPr/>
          </p:nvSpPr>
          <p:spPr bwMode="auto">
            <a:xfrm>
              <a:off x="6019800" y="59436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86" name="Rectangle 116"/>
            <p:cNvSpPr>
              <a:spLocks noChangeArrowheads="1"/>
            </p:cNvSpPr>
            <p:nvPr/>
          </p:nvSpPr>
          <p:spPr bwMode="auto">
            <a:xfrm>
              <a:off x="6400800" y="59436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87" name="Rectangle 117"/>
            <p:cNvSpPr>
              <a:spLocks noChangeArrowheads="1"/>
            </p:cNvSpPr>
            <p:nvPr/>
          </p:nvSpPr>
          <p:spPr bwMode="auto">
            <a:xfrm>
              <a:off x="6781800" y="5943600"/>
              <a:ext cx="3810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88" name="Rectangle 118"/>
            <p:cNvSpPr>
              <a:spLocks noChangeArrowheads="1"/>
            </p:cNvSpPr>
            <p:nvPr/>
          </p:nvSpPr>
          <p:spPr bwMode="auto">
            <a:xfrm>
              <a:off x="7162800" y="59436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89" name="Text Box 66"/>
            <p:cNvSpPr txBox="1">
              <a:spLocks noChangeArrowheads="1"/>
            </p:cNvSpPr>
            <p:nvPr/>
          </p:nvSpPr>
          <p:spPr bwMode="auto">
            <a:xfrm>
              <a:off x="5181600" y="4267200"/>
              <a:ext cx="838200" cy="36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tag:</a:t>
              </a:r>
            </a:p>
          </p:txBody>
        </p:sp>
        <p:sp>
          <p:nvSpPr>
            <p:cNvPr id="76890" name="Text Box 66"/>
            <p:cNvSpPr txBox="1">
              <a:spLocks noChangeArrowheads="1"/>
            </p:cNvSpPr>
            <p:nvPr/>
          </p:nvSpPr>
          <p:spPr bwMode="auto">
            <a:xfrm>
              <a:off x="6324600" y="4267200"/>
              <a:ext cx="838200" cy="36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block:</a:t>
              </a: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5181600" y="6172200"/>
              <a:ext cx="838200" cy="228600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19800" y="6172200"/>
              <a:ext cx="1524000" cy="228600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76893" name="Rectangle 109"/>
            <p:cNvSpPr>
              <a:spLocks noChangeArrowheads="1"/>
            </p:cNvSpPr>
            <p:nvPr/>
          </p:nvSpPr>
          <p:spPr bwMode="auto">
            <a:xfrm>
              <a:off x="6019800" y="61722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94" name="Rectangle 110"/>
            <p:cNvSpPr>
              <a:spLocks noChangeArrowheads="1"/>
            </p:cNvSpPr>
            <p:nvPr/>
          </p:nvSpPr>
          <p:spPr bwMode="auto">
            <a:xfrm>
              <a:off x="6400800" y="61722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95" name="Rectangle 111"/>
            <p:cNvSpPr>
              <a:spLocks noChangeArrowheads="1"/>
            </p:cNvSpPr>
            <p:nvPr/>
          </p:nvSpPr>
          <p:spPr bwMode="auto">
            <a:xfrm>
              <a:off x="6781800" y="6172200"/>
              <a:ext cx="3810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  <p:sp>
          <p:nvSpPr>
            <p:cNvPr id="76896" name="Rectangle 112"/>
            <p:cNvSpPr>
              <a:spLocks noChangeArrowheads="1"/>
            </p:cNvSpPr>
            <p:nvPr/>
          </p:nvSpPr>
          <p:spPr bwMode="auto">
            <a:xfrm>
              <a:off x="7162800" y="6172200"/>
              <a:ext cx="3810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</p:grpSp>
      <p:sp>
        <p:nvSpPr>
          <p:cNvPr id="76848" name="Text Box 66"/>
          <p:cNvSpPr txBox="1">
            <a:spLocks noChangeArrowheads="1"/>
          </p:cNvSpPr>
          <p:nvPr/>
        </p:nvSpPr>
        <p:spPr bwMode="auto">
          <a:xfrm>
            <a:off x="5257800" y="4267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cache:</a:t>
            </a:r>
          </a:p>
        </p:txBody>
      </p:sp>
      <p:sp>
        <p:nvSpPr>
          <p:cNvPr id="135" name="Freeform 134"/>
          <p:cNvSpPr>
            <a:spLocks noChangeArrowheads="1"/>
          </p:cNvSpPr>
          <p:nvPr/>
        </p:nvSpPr>
        <p:spPr bwMode="auto">
          <a:xfrm>
            <a:off x="4410075" y="4200526"/>
            <a:ext cx="946150" cy="1446984"/>
          </a:xfrm>
          <a:custGeom>
            <a:avLst/>
            <a:gdLst>
              <a:gd name="T0" fmla="*/ 948595 w 945987"/>
              <a:gd name="T1" fmla="*/ 0 h 1438333"/>
              <a:gd name="T2" fmla="*/ 948595 w 945987"/>
              <a:gd name="T3" fmla="*/ 246041 h 1438333"/>
              <a:gd name="T4" fmla="*/ 0 w 945987"/>
              <a:gd name="T5" fmla="*/ 233099 h 1438333"/>
              <a:gd name="T6" fmla="*/ 0 w 945987"/>
              <a:gd name="T7" fmla="*/ 1424463 h 1438333"/>
              <a:gd name="T8" fmla="*/ 688708 w 945987"/>
              <a:gd name="T9" fmla="*/ 1437405 h 1438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5987"/>
              <a:gd name="T16" fmla="*/ 0 h 1438333"/>
              <a:gd name="T17" fmla="*/ 945987 w 945987"/>
              <a:gd name="T18" fmla="*/ 1438333 h 1438333"/>
              <a:gd name="connsiteX0" fmla="*/ 945987 w 945987"/>
              <a:gd name="connsiteY0" fmla="*/ 0 h 1447042"/>
              <a:gd name="connsiteX1" fmla="*/ 945987 w 945987"/>
              <a:gd name="connsiteY1" fmla="*/ 246201 h 1447042"/>
              <a:gd name="connsiteX2" fmla="*/ 0 w 945987"/>
              <a:gd name="connsiteY2" fmla="*/ 233243 h 1447042"/>
              <a:gd name="connsiteX3" fmla="*/ 0 w 945987"/>
              <a:gd name="connsiteY3" fmla="*/ 1425375 h 1447042"/>
              <a:gd name="connsiteX4" fmla="*/ 765175 w 945987"/>
              <a:gd name="connsiteY4" fmla="*/ 1447042 h 144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987" h="1447042">
                <a:moveTo>
                  <a:pt x="945987" y="0"/>
                </a:moveTo>
                <a:lnTo>
                  <a:pt x="945987" y="246201"/>
                </a:lnTo>
                <a:lnTo>
                  <a:pt x="0" y="233243"/>
                </a:lnTo>
                <a:lnTo>
                  <a:pt x="0" y="1425375"/>
                </a:lnTo>
                <a:lnTo>
                  <a:pt x="765175" y="1447042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4267200" y="3581400"/>
            <a:ext cx="2438400" cy="682625"/>
            <a:chOff x="4267200" y="3276600"/>
            <a:chExt cx="2438400" cy="682625"/>
          </a:xfrm>
        </p:grpSpPr>
        <p:sp>
          <p:nvSpPr>
            <p:cNvPr id="76853" name="Rectangle 98"/>
            <p:cNvSpPr>
              <a:spLocks noChangeArrowheads="1"/>
            </p:cNvSpPr>
            <p:nvPr/>
          </p:nvSpPr>
          <p:spPr bwMode="auto">
            <a:xfrm>
              <a:off x="4953000" y="3581401"/>
              <a:ext cx="914400" cy="37782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index</a:t>
              </a:r>
            </a:p>
          </p:txBody>
        </p:sp>
        <p:sp>
          <p:nvSpPr>
            <p:cNvPr id="76854" name="Rectangle 98"/>
            <p:cNvSpPr>
              <a:spLocks noChangeArrowheads="1"/>
            </p:cNvSpPr>
            <p:nvPr/>
          </p:nvSpPr>
          <p:spPr bwMode="auto">
            <a:xfrm>
              <a:off x="5867400" y="3581400"/>
              <a:ext cx="838200" cy="37782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byte</a:t>
              </a:r>
            </a:p>
          </p:txBody>
        </p:sp>
        <p:sp>
          <p:nvSpPr>
            <p:cNvPr id="76855" name="Rectangle 98"/>
            <p:cNvSpPr>
              <a:spLocks noChangeArrowheads="1"/>
            </p:cNvSpPr>
            <p:nvPr/>
          </p:nvSpPr>
          <p:spPr bwMode="auto">
            <a:xfrm>
              <a:off x="4267200" y="3581400"/>
              <a:ext cx="685800" cy="37782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tag</a:t>
              </a:r>
            </a:p>
          </p:txBody>
        </p:sp>
        <p:sp>
          <p:nvSpPr>
            <p:cNvPr id="76" name="Down Arrow 75"/>
            <p:cNvSpPr/>
            <p:nvPr/>
          </p:nvSpPr>
          <p:spPr bwMode="auto">
            <a:xfrm>
              <a:off x="5257800" y="3276600"/>
              <a:ext cx="228600" cy="304800"/>
            </a:xfrm>
            <a:prstGeom prst="downArrow">
              <a:avLst/>
            </a:prstGeom>
            <a:solidFill>
              <a:schemeClr val="accent3">
                <a:lumMod val="8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 marL="685800" indent="-228600">
                <a:defRPr/>
              </a:pPr>
              <a:endParaRPr lang="en-US" b="0">
                <a:latin typeface="Gill Sans Light"/>
                <a:ea typeface="ＭＳ Ｐゴシック" charset="-128"/>
                <a:cs typeface="Gill Sans Light"/>
              </a:endParaRPr>
            </a:p>
          </p:txBody>
        </p:sp>
      </p:grpSp>
      <p:sp>
        <p:nvSpPr>
          <p:cNvPr id="136" name="Freeform 135"/>
          <p:cNvSpPr>
            <a:spLocks noChangeArrowheads="1"/>
          </p:cNvSpPr>
          <p:nvPr/>
        </p:nvSpPr>
        <p:spPr bwMode="auto">
          <a:xfrm>
            <a:off x="4600575" y="4295775"/>
            <a:ext cx="733425" cy="1266825"/>
          </a:xfrm>
          <a:custGeom>
            <a:avLst/>
            <a:gdLst>
              <a:gd name="T0" fmla="*/ 5277 w 790482"/>
              <a:gd name="T1" fmla="*/ 0 h 1256923"/>
              <a:gd name="T2" fmla="*/ 0 w 790482"/>
              <a:gd name="T3" fmla="*/ 1368436 h 1256923"/>
              <a:gd name="T4" fmla="*/ 321854 w 790482"/>
              <a:gd name="T5" fmla="*/ 1382691 h 1256923"/>
              <a:gd name="T6" fmla="*/ 0 60000 65536"/>
              <a:gd name="T7" fmla="*/ 0 60000 65536"/>
              <a:gd name="T8" fmla="*/ 0 60000 65536"/>
              <a:gd name="T9" fmla="*/ 0 w 790482"/>
              <a:gd name="T10" fmla="*/ 0 h 1256923"/>
              <a:gd name="T11" fmla="*/ 790482 w 790482"/>
              <a:gd name="T12" fmla="*/ 1256923 h 12569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0482" h="1256923">
                <a:moveTo>
                  <a:pt x="12959" y="0"/>
                </a:moveTo>
                <a:lnTo>
                  <a:pt x="0" y="1243965"/>
                </a:lnTo>
                <a:lnTo>
                  <a:pt x="790482" y="1256923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138" name="Straight Arrow Connector 137"/>
          <p:cNvCxnSpPr>
            <a:cxnSpLocks noChangeShapeType="1"/>
            <a:stCxn id="76854" idx="2"/>
            <a:endCxn id="106" idx="0"/>
          </p:cNvCxnSpPr>
          <p:nvPr/>
        </p:nvCxnSpPr>
        <p:spPr bwMode="auto">
          <a:xfrm rot="16200000" flipH="1">
            <a:off x="6018212" y="4532313"/>
            <a:ext cx="1222375" cy="6858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96557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533400"/>
          </a:xfrm>
        </p:spPr>
        <p:txBody>
          <a:bodyPr/>
          <a:lstStyle/>
          <a:p>
            <a:r>
              <a:rPr lang="en-US" altLang="en-US" dirty="0"/>
              <a:t>Next Up: What happens when …</a:t>
            </a:r>
          </a:p>
        </p:txBody>
      </p:sp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456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i="1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2895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5105400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Gill Sans Light"/>
                <a:cs typeface="Gill Sans Light"/>
              </a:rPr>
              <a:t>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24400" y="1676400"/>
            <a:ext cx="2667000" cy="990600"/>
            <a:chOff x="4724400" y="1676400"/>
            <a:chExt cx="2667000" cy="990600"/>
          </a:xfrm>
        </p:grpSpPr>
        <p:cxnSp>
          <p:nvCxnSpPr>
            <p:cNvPr id="47114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5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6764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6" name="Straight Connector 19"/>
            <p:cNvCxnSpPr>
              <a:cxnSpLocks noChangeShapeType="1"/>
              <a:endCxn id="47124" idx="2"/>
            </p:cNvCxnSpPr>
            <p:nvPr/>
          </p:nvCxnSpPr>
          <p:spPr bwMode="auto">
            <a:xfrm flipV="1">
              <a:off x="6096000" y="2152650"/>
              <a:ext cx="1295400" cy="514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47118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245528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47118" idx="3"/>
          </p:cNvCxnSpPr>
          <p:nvPr/>
        </p:nvCxnSpPr>
        <p:spPr bwMode="auto">
          <a:xfrm>
            <a:off x="2236128" y="1647855"/>
            <a:ext cx="1116672" cy="285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20" name="TextBox 37"/>
          <p:cNvSpPr txBox="1">
            <a:spLocks noChangeArrowheads="1"/>
          </p:cNvSpPr>
          <p:nvPr/>
        </p:nvSpPr>
        <p:spPr bwMode="auto">
          <a:xfrm>
            <a:off x="5562600" y="914400"/>
            <a:ext cx="1611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i="1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47121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698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47122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7868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47123" name="TextBox 40"/>
          <p:cNvSpPr txBox="1">
            <a:spLocks noChangeArrowheads="1"/>
          </p:cNvSpPr>
          <p:nvPr/>
        </p:nvSpPr>
        <p:spPr bwMode="auto">
          <a:xfrm>
            <a:off x="6324600" y="2024063"/>
            <a:ext cx="633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47124" name="Cube 41"/>
          <p:cNvSpPr>
            <a:spLocks noChangeArrowheads="1"/>
          </p:cNvSpPr>
          <p:nvPr/>
        </p:nvSpPr>
        <p:spPr bwMode="auto">
          <a:xfrm>
            <a:off x="7391400" y="2057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629228" y="1981200"/>
            <a:ext cx="1722023" cy="533400"/>
            <a:chOff x="2629228" y="1981200"/>
            <a:chExt cx="1722024" cy="533400"/>
          </a:xfrm>
        </p:grpSpPr>
        <p:sp>
          <p:nvSpPr>
            <p:cNvPr id="47157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1508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47158" name="Straight Arrow Connector 44"/>
            <p:cNvCxnSpPr>
              <a:cxnSpLocks noChangeShapeType="1"/>
              <a:endCxn id="47153" idx="3"/>
            </p:cNvCxnSpPr>
            <p:nvPr/>
          </p:nvCxnSpPr>
          <p:spPr bwMode="auto">
            <a:xfrm flipH="1">
              <a:off x="2629228" y="1981200"/>
              <a:ext cx="1104574" cy="44770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47155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7156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7127" name="TextBox 54"/>
          <p:cNvSpPr txBox="1">
            <a:spLocks noChangeArrowheads="1"/>
          </p:cNvSpPr>
          <p:nvPr/>
        </p:nvSpPr>
        <p:spPr bwMode="auto">
          <a:xfrm>
            <a:off x="381000" y="3048000"/>
            <a:ext cx="1998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041400" y="2228850"/>
            <a:ext cx="1587828" cy="1751013"/>
            <a:chOff x="1041242" y="2057400"/>
            <a:chExt cx="1587880" cy="1921933"/>
          </a:xfrm>
        </p:grpSpPr>
        <p:sp>
          <p:nvSpPr>
            <p:cNvPr id="47153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181322" cy="439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47154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1066800" y="3505200"/>
            <a:ext cx="2082621" cy="1219200"/>
            <a:chOff x="1066800" y="3505200"/>
            <a:chExt cx="2083148" cy="1219200"/>
          </a:xfrm>
        </p:grpSpPr>
        <p:sp>
          <p:nvSpPr>
            <p:cNvPr id="47151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083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47152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</p:grpSp>
      <p:sp>
        <p:nvSpPr>
          <p:cNvPr id="47130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2108994" y="4533900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Rectangle 76"/>
          <p:cNvSpPr/>
          <p:nvPr/>
        </p:nvSpPr>
        <p:spPr bwMode="auto">
          <a:xfrm>
            <a:off x="5105400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MS PGothic" charset="0"/>
              <a:cs typeface="Gill Sans Light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4038600" y="3200400"/>
            <a:ext cx="3352800" cy="1905000"/>
            <a:chOff x="4038600" y="3200400"/>
            <a:chExt cx="3352800" cy="1905000"/>
          </a:xfrm>
        </p:grpSpPr>
        <p:cxnSp>
          <p:nvCxnSpPr>
            <p:cNvPr id="47149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</p:spPr>
        </p:cxnSp>
        <p:sp>
          <p:nvSpPr>
            <p:cNvPr id="47150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1852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/>
                  <a:cs typeface="Gill Sans Light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146049" y="2181225"/>
            <a:ext cx="3293952" cy="2306638"/>
            <a:chOff x="2215108" y="2133600"/>
            <a:chExt cx="3294702" cy="2306638"/>
          </a:xfrm>
        </p:grpSpPr>
        <p:cxnSp>
          <p:nvCxnSpPr>
            <p:cNvPr id="47147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15108" y="2133600"/>
              <a:ext cx="2890292" cy="230663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47148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18522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 Light"/>
                  <a:cs typeface="Gill Sans Light"/>
                </a:rPr>
                <a:t>update PT entry</a:t>
              </a:r>
            </a:p>
          </p:txBody>
        </p:sp>
      </p:grpSp>
      <p:sp>
        <p:nvSpPr>
          <p:cNvPr id="47138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9512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381000" y="4876800"/>
            <a:ext cx="1222681" cy="1314468"/>
            <a:chOff x="381000" y="4876800"/>
            <a:chExt cx="1222468" cy="1314528"/>
          </a:xfrm>
        </p:grpSpPr>
        <p:sp>
          <p:nvSpPr>
            <p:cNvPr id="47145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146268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47146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846138" y="4487863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152400" y="1962150"/>
            <a:ext cx="1146175" cy="3074988"/>
            <a:chOff x="152400" y="1961444"/>
            <a:chExt cx="1145822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2400" y="2132963"/>
              <a:ext cx="709334" cy="40027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1600200"/>
            <a:ext cx="2895600" cy="395539"/>
            <a:chOff x="4343400" y="1600200"/>
            <a:chExt cx="2895600" cy="395539"/>
          </a:xfrm>
        </p:grpSpPr>
        <p:cxnSp>
          <p:nvCxnSpPr>
            <p:cNvPr id="47113" name="Straight Arrow Connector 11"/>
            <p:cNvCxnSpPr>
              <a:cxnSpLocks noChangeShapeType="1"/>
              <a:stCxn id="47111" idx="3"/>
            </p:cNvCxnSpPr>
            <p:nvPr/>
          </p:nvCxnSpPr>
          <p:spPr bwMode="auto">
            <a:xfrm>
              <a:off x="4343400" y="167640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17" name="Straight Arrow Connector 25"/>
            <p:cNvCxnSpPr>
              <a:cxnSpLocks noChangeShapeType="1"/>
              <a:stCxn id="56" idx="3"/>
            </p:cNvCxnSpPr>
            <p:nvPr/>
          </p:nvCxnSpPr>
          <p:spPr bwMode="auto">
            <a:xfrm>
              <a:off x="5867400" y="1676400"/>
              <a:ext cx="1371600" cy="319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" name="Rectangle 55"/>
            <p:cNvSpPr/>
            <p:nvPr/>
          </p:nvSpPr>
          <p:spPr bwMode="auto">
            <a:xfrm>
              <a:off x="5105400" y="1600200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 Light"/>
                <a:ea typeface="MS PGothic" charset="0"/>
                <a:cs typeface="Gill Sans Light"/>
              </a:endParaRPr>
            </a:p>
          </p:txBody>
        </p:sp>
      </p:grpSp>
      <p:cxnSp>
        <p:nvCxnSpPr>
          <p:cNvPr id="6" name="Straight Arrow Connector 5"/>
          <p:cNvCxnSpPr>
            <a:stCxn id="47111" idx="3"/>
            <a:endCxn id="77" idx="1"/>
          </p:cNvCxnSpPr>
          <p:nvPr/>
        </p:nvCxnSpPr>
        <p:spPr bwMode="auto">
          <a:xfrm>
            <a:off x="4343400" y="1676400"/>
            <a:ext cx="762000" cy="533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66"/>
          <p:cNvGrpSpPr/>
          <p:nvPr/>
        </p:nvGrpSpPr>
        <p:grpSpPr>
          <a:xfrm>
            <a:off x="4495800" y="1771652"/>
            <a:ext cx="2895601" cy="1523996"/>
            <a:chOff x="4724400" y="1802068"/>
            <a:chExt cx="3070763" cy="1182748"/>
          </a:xfrm>
        </p:grpSpPr>
        <p:cxnSp>
          <p:nvCxnSpPr>
            <p:cNvPr id="69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802068"/>
              <a:ext cx="0" cy="8649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Straight Connector 19"/>
            <p:cNvCxnSpPr>
              <a:cxnSpLocks noChangeShapeType="1"/>
              <a:endCxn id="87" idx="2"/>
            </p:cNvCxnSpPr>
            <p:nvPr/>
          </p:nvCxnSpPr>
          <p:spPr bwMode="auto">
            <a:xfrm>
              <a:off x="6082744" y="2667000"/>
              <a:ext cx="1712419" cy="317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72" name="TextBox 39"/>
          <p:cNvSpPr txBox="1">
            <a:spLocks noChangeArrowheads="1"/>
          </p:cNvSpPr>
          <p:nvPr/>
        </p:nvSpPr>
        <p:spPr bwMode="auto">
          <a:xfrm>
            <a:off x="6502400" y="2410327"/>
            <a:ext cx="7868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73" name="TextBox 40"/>
          <p:cNvSpPr txBox="1">
            <a:spLocks noChangeArrowheads="1"/>
          </p:cNvSpPr>
          <p:nvPr/>
        </p:nvSpPr>
        <p:spPr bwMode="auto">
          <a:xfrm>
            <a:off x="6170613" y="3079924"/>
            <a:ext cx="633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/>
                <a:cs typeface="Gill Sans Light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3453497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1" grpId="1"/>
      <p:bldP spid="47121" grpId="2"/>
      <p:bldP spid="47121" grpId="3"/>
      <p:bldP spid="47121" grpId="4"/>
      <p:bldP spid="47122" grpId="0"/>
      <p:bldP spid="47122" grpId="1"/>
      <p:bldP spid="47123" grpId="0"/>
      <p:bldP spid="47123" grpId="1"/>
      <p:bldP spid="47124" grpId="0" animBg="1"/>
      <p:bldP spid="47124" grpId="1" animBg="1"/>
      <p:bldP spid="65" grpId="0" animBg="1"/>
      <p:bldP spid="66" grpId="0" animBg="1"/>
      <p:bldP spid="77" grpId="0" animBg="1"/>
      <p:bldP spid="82" grpId="0" animBg="1"/>
      <p:bldP spid="82" grpId="1" animBg="1"/>
      <p:bldP spid="87" grpId="0" animBg="1"/>
      <p:bldP spid="72" grpId="0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32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Caching Concept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200400"/>
            <a:ext cx="9067800" cy="3733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Cache</a:t>
            </a:r>
            <a:r>
              <a:rPr lang="en-US" altLang="ko-KR" dirty="0">
                <a:ea typeface="굴림" panose="020B0600000101010101" pitchFamily="34" charset="-127"/>
              </a:rPr>
              <a:t>: a repository for copies that can be accessed more quickly than the original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Make frequent case fast and infrequent case less dominant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Caching underlies many techniques used today to make computers fast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Can cache: memory locations, address translations, pages, file blocks, file names, network routes, </a:t>
            </a:r>
            <a:r>
              <a:rPr lang="en-US" altLang="ko-KR" sz="2400" dirty="0" err="1">
                <a:ea typeface="굴림" panose="020B0600000101010101" pitchFamily="34" charset="-127"/>
              </a:rPr>
              <a:t>etc</a:t>
            </a:r>
            <a:r>
              <a:rPr lang="en-US" altLang="ko-KR" sz="2400" dirty="0">
                <a:ea typeface="굴림" panose="020B0600000101010101" pitchFamily="34" charset="-127"/>
              </a:rPr>
              <a:t>…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pic>
        <p:nvPicPr>
          <p:cNvPr id="19460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45436"/>
            <a:ext cx="3733800" cy="159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81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781"/>
            <a:ext cx="8839200" cy="647019"/>
          </a:xfrm>
        </p:spPr>
        <p:txBody>
          <a:bodyPr>
            <a:normAutofit/>
          </a:bodyPr>
          <a:lstStyle/>
          <a:p>
            <a:r>
              <a:rPr lang="en-US" dirty="0"/>
              <a:t>Where are all places that caching arises in </a:t>
            </a:r>
            <a:r>
              <a:rPr lang="en-US" dirty="0" err="1"/>
              <a:t>OSes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use of caching techniques</a:t>
            </a:r>
          </a:p>
          <a:p>
            <a:pPr lvl="1"/>
            <a:r>
              <a:rPr lang="en-US" dirty="0"/>
              <a:t>TLB (cache of PTEs)</a:t>
            </a:r>
          </a:p>
          <a:p>
            <a:pPr lvl="1"/>
            <a:r>
              <a:rPr lang="en-US" dirty="0"/>
              <a:t>Paged virtual memory (memory as cache for disk)</a:t>
            </a:r>
          </a:p>
          <a:p>
            <a:pPr lvl="1"/>
            <a:r>
              <a:rPr lang="en-US" dirty="0"/>
              <a:t>File systems (cache disk blocks in memory)</a:t>
            </a:r>
          </a:p>
          <a:p>
            <a:pPr lvl="1"/>
            <a:r>
              <a:rPr lang="en-US" dirty="0"/>
              <a:t>DNS (cache hostname =&gt; IP address translations)</a:t>
            </a:r>
          </a:p>
          <a:p>
            <a:pPr lvl="1"/>
            <a:r>
              <a:rPr lang="en-US" dirty="0"/>
              <a:t>Web proxies (cache recently accessed pages)</a:t>
            </a:r>
          </a:p>
          <a:p>
            <a:pPr lvl="1"/>
            <a:endParaRPr lang="en-US" dirty="0"/>
          </a:p>
          <a:p>
            <a:r>
              <a:rPr lang="en-US" dirty="0"/>
              <a:t>Which pages to keep in memory?</a:t>
            </a:r>
          </a:p>
          <a:p>
            <a:pPr lvl="1"/>
            <a:r>
              <a:rPr lang="en-US" dirty="0"/>
              <a:t>All-important “Policy” aspect of virtual memory</a:t>
            </a:r>
          </a:p>
          <a:p>
            <a:pPr lvl="1"/>
            <a:r>
              <a:rPr lang="en-US" dirty="0"/>
              <a:t>Will spend a bit more time on this in a moment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87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533400"/>
          </a:xfrm>
        </p:spPr>
        <p:txBody>
          <a:bodyPr/>
          <a:lstStyle/>
          <a:p>
            <a:r>
              <a:rPr lang="en-US" dirty="0"/>
              <a:t>Impact of caches on Operating Systems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181600"/>
          </a:xfrm>
        </p:spPr>
        <p:txBody>
          <a:bodyPr>
            <a:noAutofit/>
          </a:bodyPr>
          <a:lstStyle/>
          <a:p>
            <a:r>
              <a:rPr lang="en-US" sz="2600" dirty="0"/>
              <a:t>Indirect - dealing with cache effects (e.g., sync state across levels)</a:t>
            </a:r>
          </a:p>
          <a:p>
            <a:pPr lvl="1"/>
            <a:r>
              <a:rPr lang="en-US" sz="2400" dirty="0"/>
              <a:t>Maintaining the correctness of various caches</a:t>
            </a:r>
          </a:p>
          <a:p>
            <a:pPr lvl="1"/>
            <a:r>
              <a:rPr lang="en-US" sz="2400" dirty="0"/>
              <a:t>E.g., TLB consistency:</a:t>
            </a:r>
          </a:p>
          <a:p>
            <a:pPr lvl="2"/>
            <a:r>
              <a:rPr lang="en-US" sz="2400" dirty="0"/>
              <a:t>With PT across context switches ?</a:t>
            </a:r>
          </a:p>
          <a:p>
            <a:pPr lvl="2"/>
            <a:r>
              <a:rPr lang="en-US" sz="2400" dirty="0"/>
              <a:t>Across updates to the PT ?</a:t>
            </a:r>
          </a:p>
          <a:p>
            <a:r>
              <a:rPr lang="en-US" sz="2600" dirty="0"/>
              <a:t>Process scheduling</a:t>
            </a:r>
          </a:p>
          <a:p>
            <a:pPr lvl="1"/>
            <a:r>
              <a:rPr lang="en-US" sz="2400" dirty="0"/>
              <a:t>Which and how many processes are active ? Priorities ?</a:t>
            </a:r>
          </a:p>
          <a:p>
            <a:pPr lvl="1"/>
            <a:r>
              <a:rPr lang="en-US" sz="2400" dirty="0"/>
              <a:t>Large memory footprints versus small ones ?</a:t>
            </a:r>
          </a:p>
          <a:p>
            <a:pPr lvl="1"/>
            <a:r>
              <a:rPr lang="en-US" sz="2400" dirty="0"/>
              <a:t>Shared pages mapped into VAS of multiple processes ?</a:t>
            </a:r>
          </a:p>
        </p:txBody>
      </p:sp>
    </p:spTree>
    <p:extLst>
      <p:ext uri="{BB962C8B-B14F-4D97-AF65-F5344CB8AC3E}">
        <p14:creationId xmlns:p14="http://schemas.microsoft.com/office/powerpoint/2010/main" val="196651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533400"/>
          </a:xfrm>
        </p:spPr>
        <p:txBody>
          <a:bodyPr/>
          <a:lstStyle/>
          <a:p>
            <a:r>
              <a:rPr lang="en-US" dirty="0"/>
              <a:t>Impact of caches on Operating Systems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257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Impact of thread scheduling on cache performance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Rapid interleaving of threads (small quantum) may degrade cache performance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Increase average memory access time (AMAT) !!!</a:t>
            </a:r>
          </a:p>
          <a:p>
            <a:pPr lvl="2"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600" dirty="0"/>
              <a:t>Designing operating system data structures for cache performance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4067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632708"/>
          </a:xfrm>
        </p:spPr>
        <p:txBody>
          <a:bodyPr/>
          <a:lstStyle/>
          <a:p>
            <a:r>
              <a:rPr lang="en-US" dirty="0"/>
              <a:t>As a program executes it transitions through a sequence of “working sets” consisting of varying sized subsets of the address space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9334" y="5524786"/>
            <a:ext cx="7635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56536" y="5555023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57823" y="2470908"/>
            <a:ext cx="0" cy="3053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226154" y="3590873"/>
            <a:ext cx="1201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35830" y="4269974"/>
            <a:ext cx="715890" cy="529138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35829" y="3604773"/>
            <a:ext cx="1360827" cy="273346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38710" y="4150808"/>
            <a:ext cx="1749013" cy="1116967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91110" y="2803507"/>
            <a:ext cx="1749013" cy="636182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56536" y="3621110"/>
            <a:ext cx="1360827" cy="273346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59418" y="4120571"/>
            <a:ext cx="507689" cy="529138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757973" y="2470908"/>
            <a:ext cx="972021" cy="529138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81447" y="3636837"/>
            <a:ext cx="1360827" cy="273346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42274" y="2634210"/>
            <a:ext cx="457462" cy="2164902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19322" y="4982357"/>
            <a:ext cx="1360827" cy="273346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457200" y="2438400"/>
            <a:ext cx="381000" cy="31242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19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84 0.00556 L 0.92917 0.0055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Behavior under WS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29880"/>
            <a:ext cx="8229600" cy="15185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Amortized by fraction of time the Working Set is active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Transitions from one WS to the next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Capacity, Conflict, Compulsory misses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Applicable to memory caches and pages.  Others 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99750" y="4155387"/>
            <a:ext cx="71972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299750" y="821568"/>
            <a:ext cx="0" cy="33338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453207" y="2221474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Hit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5031" y="4200743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Cache Size</a:t>
            </a:r>
          </a:p>
        </p:txBody>
      </p:sp>
      <p:sp>
        <p:nvSpPr>
          <p:cNvPr id="11" name="Freeform 10"/>
          <p:cNvSpPr/>
          <p:nvPr/>
        </p:nvSpPr>
        <p:spPr>
          <a:xfrm>
            <a:off x="1314869" y="1639268"/>
            <a:ext cx="6909976" cy="2289345"/>
          </a:xfrm>
          <a:custGeom>
            <a:avLst/>
            <a:gdLst>
              <a:gd name="connsiteX0" fmla="*/ 0 w 6909976"/>
              <a:gd name="connsiteY0" fmla="*/ 2615451 h 2615451"/>
              <a:gd name="connsiteX1" fmla="*/ 937459 w 6909976"/>
              <a:gd name="connsiteY1" fmla="*/ 2509624 h 2615451"/>
              <a:gd name="connsiteX2" fmla="*/ 1239865 w 6909976"/>
              <a:gd name="connsiteY2" fmla="*/ 1980486 h 2615451"/>
              <a:gd name="connsiteX3" fmla="*/ 1905158 w 6909976"/>
              <a:gd name="connsiteY3" fmla="*/ 1829304 h 2615451"/>
              <a:gd name="connsiteX4" fmla="*/ 2026120 w 6909976"/>
              <a:gd name="connsiteY4" fmla="*/ 1466467 h 2615451"/>
              <a:gd name="connsiteX5" fmla="*/ 4173202 w 6909976"/>
              <a:gd name="connsiteY5" fmla="*/ 1390876 h 2615451"/>
              <a:gd name="connsiteX6" fmla="*/ 4596571 w 6909976"/>
              <a:gd name="connsiteY6" fmla="*/ 453546 h 2615451"/>
              <a:gd name="connsiteX7" fmla="*/ 5216503 w 6909976"/>
              <a:gd name="connsiteY7" fmla="*/ 151182 h 2615451"/>
              <a:gd name="connsiteX8" fmla="*/ 6909976 w 6909976"/>
              <a:gd name="connsiteY8" fmla="*/ 0 h 2615451"/>
              <a:gd name="connsiteX9" fmla="*/ 6909976 w 6909976"/>
              <a:gd name="connsiteY9" fmla="*/ 0 h 261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09976" h="2615451">
                <a:moveTo>
                  <a:pt x="0" y="2615451"/>
                </a:moveTo>
                <a:lnTo>
                  <a:pt x="937459" y="2509624"/>
                </a:lnTo>
                <a:lnTo>
                  <a:pt x="1239865" y="1980486"/>
                </a:lnTo>
                <a:lnTo>
                  <a:pt x="1905158" y="1829304"/>
                </a:lnTo>
                <a:lnTo>
                  <a:pt x="2026120" y="1466467"/>
                </a:lnTo>
                <a:lnTo>
                  <a:pt x="4173202" y="1390876"/>
                </a:lnTo>
                <a:lnTo>
                  <a:pt x="4596571" y="453546"/>
                </a:lnTo>
                <a:lnTo>
                  <a:pt x="5216503" y="151182"/>
                </a:lnTo>
                <a:lnTo>
                  <a:pt x="6909976" y="0"/>
                </a:lnTo>
                <a:lnTo>
                  <a:pt x="690997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00" y="183580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new working set fits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022556" y="1872533"/>
            <a:ext cx="677199" cy="3326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488299" y="2765728"/>
            <a:ext cx="677199" cy="3326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93910" y="1237572"/>
            <a:ext cx="6925095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8090" y="396534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388" y="7913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212169" y="995582"/>
            <a:ext cx="163180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76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of Locality: </a:t>
            </a:r>
            <a:r>
              <a:rPr lang="en-US" dirty="0" err="1"/>
              <a:t>Zipf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419600"/>
            <a:ext cx="9067800" cy="1699939"/>
          </a:xfrm>
        </p:spPr>
        <p:txBody>
          <a:bodyPr>
            <a:noAutofit/>
          </a:bodyPr>
          <a:lstStyle/>
          <a:p>
            <a:r>
              <a:rPr lang="en-US" sz="2400" dirty="0"/>
              <a:t>Likelihood of accessing item of rank r is α 1/</a:t>
            </a:r>
            <a:r>
              <a:rPr lang="en-US" sz="2400" dirty="0" err="1"/>
              <a:t>r</a:t>
            </a:r>
            <a:r>
              <a:rPr lang="en-US" sz="2400" baseline="30000" dirty="0" err="1"/>
              <a:t>a</a:t>
            </a:r>
            <a:endParaRPr lang="en-US" sz="2400" baseline="30000" dirty="0"/>
          </a:p>
          <a:p>
            <a:r>
              <a:rPr lang="en-US" sz="2400" dirty="0"/>
              <a:t>Although rare to access items below the top few, there are so many that it yields a “heavy tailed” distribution</a:t>
            </a:r>
          </a:p>
          <a:p>
            <a:r>
              <a:rPr lang="en-US" sz="2400" dirty="0"/>
              <a:t>Substantial value from even a tiny cache</a:t>
            </a:r>
          </a:p>
          <a:p>
            <a:r>
              <a:rPr lang="en-US" sz="2400" dirty="0"/>
              <a:t>Substantial misses from even a very large cache</a:t>
            </a:r>
          </a:p>
          <a:p>
            <a:endParaRPr lang="en-US" sz="2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460674"/>
              </p:ext>
            </p:extLst>
          </p:nvPr>
        </p:nvGraphicFramePr>
        <p:xfrm>
          <a:off x="457200" y="661249"/>
          <a:ext cx="8305800" cy="3870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917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ea typeface="굴림" panose="020B0600000101010101" pitchFamily="34" charset="-127"/>
              </a:rPr>
              <a:t>Demand Paging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63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Modern programs require a lot of physical memory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Memory per system growing faster than 25%-30%/year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But they don’t use all their memory all of the time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90-10 rule: programs spend 90% of their time in 10% of their code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Wasteful to require all of user’s code to be in memory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Solution: use main memory as cache for disk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ko-KR" altLang="en-US" sz="2400" dirty="0">
              <a:ea typeface="굴림" panose="020B0600000101010101" pitchFamily="34" charset="-127"/>
            </a:endParaRPr>
          </a:p>
        </p:txBody>
      </p:sp>
      <p:grpSp>
        <p:nvGrpSpPr>
          <p:cNvPr id="763945" name="Group 41"/>
          <p:cNvGrpSpPr>
            <a:grpSpLocks/>
          </p:cNvGrpSpPr>
          <p:nvPr/>
        </p:nvGrpSpPr>
        <p:grpSpPr bwMode="auto">
          <a:xfrm>
            <a:off x="1600200" y="3505200"/>
            <a:ext cx="6332540" cy="2666999"/>
            <a:chOff x="960" y="2448"/>
            <a:chExt cx="3989" cy="1680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1823" y="3448"/>
              <a:ext cx="327" cy="491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 rot="5400000">
              <a:off x="1688" y="3503"/>
              <a:ext cx="57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 b="0" dirty="0">
                  <a:latin typeface="Gill Sans" charset="0"/>
                  <a:ea typeface="Gill Sans" charset="0"/>
                  <a:cs typeface="Gill Sans" charset="0"/>
                </a:rPr>
                <a:t>On-Chip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 b="0" dirty="0">
                  <a:latin typeface="Gill Sans" charset="0"/>
                  <a:ea typeface="Gill Sans" charset="0"/>
                  <a:cs typeface="Gill Sans" charset="0"/>
                </a:rPr>
                <a:t>Cache</a:t>
              </a:r>
            </a:p>
          </p:txBody>
        </p:sp>
        <p:sp>
          <p:nvSpPr>
            <p:cNvPr id="22535" name="Rectangle 9"/>
            <p:cNvSpPr>
              <a:spLocks noChangeArrowheads="1"/>
            </p:cNvSpPr>
            <p:nvPr/>
          </p:nvSpPr>
          <p:spPr bwMode="auto">
            <a:xfrm>
              <a:off x="1036" y="2948"/>
              <a:ext cx="1007" cy="3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36" name="Rectangle 10"/>
            <p:cNvSpPr>
              <a:spLocks noChangeArrowheads="1"/>
            </p:cNvSpPr>
            <p:nvPr/>
          </p:nvSpPr>
          <p:spPr bwMode="auto">
            <a:xfrm>
              <a:off x="1376" y="3063"/>
              <a:ext cx="5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</p:txBody>
        </p:sp>
        <p:sp>
          <p:nvSpPr>
            <p:cNvPr id="22537" name="Rectangle 11"/>
            <p:cNvSpPr>
              <a:spLocks noChangeArrowheads="1"/>
            </p:cNvSpPr>
            <p:nvPr/>
          </p:nvSpPr>
          <p:spPr bwMode="auto">
            <a:xfrm>
              <a:off x="1036" y="3504"/>
              <a:ext cx="64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38" name="Rectangle 12"/>
            <p:cNvSpPr>
              <a:spLocks noChangeArrowheads="1"/>
            </p:cNvSpPr>
            <p:nvPr/>
          </p:nvSpPr>
          <p:spPr bwMode="auto">
            <a:xfrm>
              <a:off x="1060" y="3572"/>
              <a:ext cx="6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Datapath</a:t>
              </a:r>
            </a:p>
          </p:txBody>
        </p:sp>
        <p:sp>
          <p:nvSpPr>
            <p:cNvPr id="22539" name="Rectangle 13"/>
            <p:cNvSpPr>
              <a:spLocks noChangeArrowheads="1"/>
            </p:cNvSpPr>
            <p:nvPr/>
          </p:nvSpPr>
          <p:spPr bwMode="auto">
            <a:xfrm>
              <a:off x="3575" y="2759"/>
              <a:ext cx="706" cy="1309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0" name="Rectangle 14"/>
            <p:cNvSpPr>
              <a:spLocks noChangeArrowheads="1"/>
            </p:cNvSpPr>
            <p:nvPr/>
          </p:nvSpPr>
          <p:spPr bwMode="auto">
            <a:xfrm>
              <a:off x="3544" y="3274"/>
              <a:ext cx="728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Secondary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Storage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(Disk)</a:t>
              </a:r>
            </a:p>
          </p:txBody>
        </p:sp>
        <p:sp>
          <p:nvSpPr>
            <p:cNvPr id="22541" name="Rectangle 15"/>
            <p:cNvSpPr>
              <a:spLocks noChangeArrowheads="1"/>
            </p:cNvSpPr>
            <p:nvPr/>
          </p:nvSpPr>
          <p:spPr bwMode="auto">
            <a:xfrm>
              <a:off x="960" y="2759"/>
              <a:ext cx="1272" cy="1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2" name="Rectangle 16"/>
            <p:cNvSpPr>
              <a:spLocks noChangeArrowheads="1"/>
            </p:cNvSpPr>
            <p:nvPr/>
          </p:nvSpPr>
          <p:spPr bwMode="auto">
            <a:xfrm>
              <a:off x="1438" y="2753"/>
              <a:ext cx="7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22543" name="Line 17"/>
            <p:cNvSpPr>
              <a:spLocks noChangeShapeType="1"/>
            </p:cNvSpPr>
            <p:nvPr/>
          </p:nvSpPr>
          <p:spPr bwMode="auto">
            <a:xfrm flipV="1">
              <a:off x="1697" y="2448"/>
              <a:ext cx="2671" cy="1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4" name="Line 18"/>
            <p:cNvSpPr>
              <a:spLocks noChangeShapeType="1"/>
            </p:cNvSpPr>
            <p:nvPr/>
          </p:nvSpPr>
          <p:spPr bwMode="auto">
            <a:xfrm>
              <a:off x="1697" y="3939"/>
              <a:ext cx="2671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5" name="Rectangle 19"/>
            <p:cNvSpPr>
              <a:spLocks noChangeArrowheads="1"/>
            </p:cNvSpPr>
            <p:nvPr/>
          </p:nvSpPr>
          <p:spPr bwMode="auto">
            <a:xfrm>
              <a:off x="2414" y="3203"/>
              <a:ext cx="441" cy="786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6" name="Rectangle 20"/>
            <p:cNvSpPr>
              <a:spLocks noChangeArrowheads="1"/>
            </p:cNvSpPr>
            <p:nvPr/>
          </p:nvSpPr>
          <p:spPr bwMode="auto">
            <a:xfrm>
              <a:off x="2924" y="3014"/>
              <a:ext cx="516" cy="1000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7" name="Rectangle 21"/>
            <p:cNvSpPr>
              <a:spLocks noChangeArrowheads="1"/>
            </p:cNvSpPr>
            <p:nvPr/>
          </p:nvSpPr>
          <p:spPr bwMode="auto">
            <a:xfrm>
              <a:off x="2891" y="3264"/>
              <a:ext cx="616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Main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(DRAM)</a:t>
              </a:r>
            </a:p>
          </p:txBody>
        </p:sp>
        <p:sp>
          <p:nvSpPr>
            <p:cNvPr id="22548" name="Rectangle 22"/>
            <p:cNvSpPr>
              <a:spLocks noChangeArrowheads="1"/>
            </p:cNvSpPr>
            <p:nvPr/>
          </p:nvSpPr>
          <p:spPr bwMode="auto">
            <a:xfrm>
              <a:off x="2353" y="3264"/>
              <a:ext cx="576" cy="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Second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Level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Cache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(SRAM)</a:t>
              </a:r>
            </a:p>
          </p:txBody>
        </p:sp>
        <p:grpSp>
          <p:nvGrpSpPr>
            <p:cNvPr id="22549" name="Group 33"/>
            <p:cNvGrpSpPr>
              <a:grpSpLocks/>
            </p:cNvGrpSpPr>
            <p:nvPr/>
          </p:nvGrpSpPr>
          <p:grpSpPr bwMode="auto">
            <a:xfrm>
              <a:off x="4369" y="2448"/>
              <a:ext cx="580" cy="1680"/>
              <a:chOff x="4761" y="1264"/>
              <a:chExt cx="736" cy="2081"/>
            </a:xfrm>
          </p:grpSpPr>
          <p:sp>
            <p:nvSpPr>
              <p:cNvPr id="22551" name="Rectangle 34"/>
              <p:cNvSpPr>
                <a:spLocks noChangeArrowheads="1"/>
              </p:cNvSpPr>
              <p:nvPr/>
            </p:nvSpPr>
            <p:spPr bwMode="auto">
              <a:xfrm>
                <a:off x="4764" y="1264"/>
                <a:ext cx="704" cy="2081"/>
              </a:xfrm>
              <a:prstGeom prst="rect">
                <a:avLst/>
              </a:prstGeom>
              <a:solidFill>
                <a:srgbClr val="FF66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552" name="Rectangle 35"/>
              <p:cNvSpPr>
                <a:spLocks noChangeArrowheads="1"/>
              </p:cNvSpPr>
              <p:nvPr/>
            </p:nvSpPr>
            <p:spPr bwMode="auto">
              <a:xfrm>
                <a:off x="4761" y="2097"/>
                <a:ext cx="736" cy="7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800" b="0" dirty="0">
                    <a:latin typeface="Gill Sans" charset="0"/>
                    <a:ea typeface="Gill Sans" charset="0"/>
                    <a:cs typeface="Gill Sans" charset="0"/>
                  </a:rPr>
                  <a:t>Tertiary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800" b="0" dirty="0">
                    <a:latin typeface="Gill Sans" charset="0"/>
                    <a:ea typeface="Gill Sans" charset="0"/>
                    <a:cs typeface="Gill Sans" charset="0"/>
                  </a:rPr>
                  <a:t>Storage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800" b="0" dirty="0">
                    <a:latin typeface="Gill Sans" charset="0"/>
                    <a:ea typeface="Gill Sans" charset="0"/>
                    <a:cs typeface="Gill Sans" charset="0"/>
                  </a:rPr>
                  <a:t>(Tape)</a:t>
                </a:r>
              </a:p>
            </p:txBody>
          </p:sp>
        </p:grpSp>
        <p:sp>
          <p:nvSpPr>
            <p:cNvPr id="22550" name="AutoShape 40"/>
            <p:cNvSpPr>
              <a:spLocks noChangeArrowheads="1"/>
            </p:cNvSpPr>
            <p:nvPr/>
          </p:nvSpPr>
          <p:spPr bwMode="auto">
            <a:xfrm>
              <a:off x="3168" y="3024"/>
              <a:ext cx="768" cy="336"/>
            </a:xfrm>
            <a:prstGeom prst="leftArrow">
              <a:avLst>
                <a:gd name="adj1" fmla="val 50000"/>
                <a:gd name="adj2" fmla="val 57143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Caching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608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178" name="Group 250"/>
          <p:cNvGrpSpPr>
            <a:grpSpLocks/>
          </p:cNvGrpSpPr>
          <p:nvPr/>
        </p:nvGrpSpPr>
        <p:grpSpPr bwMode="auto">
          <a:xfrm>
            <a:off x="2082801" y="828675"/>
            <a:ext cx="1668463" cy="2511425"/>
            <a:chOff x="1264" y="48"/>
            <a:chExt cx="1051" cy="1582"/>
          </a:xfrm>
        </p:grpSpPr>
        <p:sp>
          <p:nvSpPr>
            <p:cNvPr id="23760" name="Freeform 247"/>
            <p:cNvSpPr>
              <a:spLocks/>
            </p:cNvSpPr>
            <p:nvPr/>
          </p:nvSpPr>
          <p:spPr bwMode="auto">
            <a:xfrm>
              <a:off x="1264" y="48"/>
              <a:ext cx="613" cy="1576"/>
            </a:xfrm>
            <a:custGeom>
              <a:avLst/>
              <a:gdLst>
                <a:gd name="T0" fmla="*/ 0 w 672"/>
                <a:gd name="T1" fmla="*/ 0 h 1728"/>
                <a:gd name="T2" fmla="*/ 613 w 672"/>
                <a:gd name="T3" fmla="*/ 525 h 1728"/>
                <a:gd name="T4" fmla="*/ 613 w 672"/>
                <a:gd name="T5" fmla="*/ 1138 h 1728"/>
                <a:gd name="T6" fmla="*/ 0 w 672"/>
                <a:gd name="T7" fmla="*/ 1576 h 1728"/>
                <a:gd name="T8" fmla="*/ 0 w 672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1728">
                  <a:moveTo>
                    <a:pt x="0" y="0"/>
                  </a:moveTo>
                  <a:lnTo>
                    <a:pt x="672" y="576"/>
                  </a:lnTo>
                  <a:lnTo>
                    <a:pt x="672" y="1248"/>
                  </a:lnTo>
                  <a:lnTo>
                    <a:pt x="0" y="1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CC">
                <a:alpha val="36078"/>
              </a:srgbClr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761" name="Rectangle 6"/>
            <p:cNvSpPr>
              <a:spLocks noChangeArrowheads="1"/>
            </p:cNvSpPr>
            <p:nvPr/>
          </p:nvSpPr>
          <p:spPr bwMode="auto">
            <a:xfrm>
              <a:off x="1877" y="573"/>
              <a:ext cx="438" cy="613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762" name="Text Box 204"/>
            <p:cNvSpPr txBox="1">
              <a:spLocks noChangeArrowheads="1"/>
            </p:cNvSpPr>
            <p:nvPr/>
          </p:nvSpPr>
          <p:spPr bwMode="auto">
            <a:xfrm>
              <a:off x="1810" y="1186"/>
              <a:ext cx="45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Page</a:t>
              </a:r>
            </a:p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Table</a:t>
              </a:r>
            </a:p>
          </p:txBody>
        </p:sp>
        <p:sp>
          <p:nvSpPr>
            <p:cNvPr id="23763" name="Rectangle 245"/>
            <p:cNvSpPr>
              <a:spLocks noChangeArrowheads="1"/>
            </p:cNvSpPr>
            <p:nvPr/>
          </p:nvSpPr>
          <p:spPr bwMode="auto">
            <a:xfrm>
              <a:off x="1658" y="661"/>
              <a:ext cx="175" cy="43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latin typeface="Gill Sans" charset="0"/>
                  <a:ea typeface="Gill Sans" charset="0"/>
                  <a:cs typeface="Gill Sans" charset="0"/>
                </a:rPr>
                <a:t>TLB</a:t>
              </a: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ymbol" panose="05050102010706020507" pitchFamily="18" charset="2"/>
              </a:rPr>
              <a:t>Illusion of Infinite Memory (1/2)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4343400"/>
            <a:ext cx="8915400" cy="220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Disk is larger than physical memory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In-use virtual memory can be bigger than physical memory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Combined memory of running processes much larger than physical memory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More programs fit into memory, allowing more concurrency </a:t>
            </a:r>
          </a:p>
        </p:txBody>
      </p:sp>
      <p:grpSp>
        <p:nvGrpSpPr>
          <p:cNvPr id="765179" name="Group 251"/>
          <p:cNvGrpSpPr>
            <a:grpSpLocks/>
          </p:cNvGrpSpPr>
          <p:nvPr/>
        </p:nvGrpSpPr>
        <p:grpSpPr bwMode="auto">
          <a:xfrm>
            <a:off x="4117975" y="1524000"/>
            <a:ext cx="1093788" cy="2611438"/>
            <a:chOff x="2546" y="486"/>
            <a:chExt cx="689" cy="1645"/>
          </a:xfrm>
        </p:grpSpPr>
        <p:grpSp>
          <p:nvGrpSpPr>
            <p:cNvPr id="23746" name="Group 241"/>
            <p:cNvGrpSpPr>
              <a:grpSpLocks/>
            </p:cNvGrpSpPr>
            <p:nvPr/>
          </p:nvGrpSpPr>
          <p:grpSpPr bwMode="auto">
            <a:xfrm>
              <a:off x="2578" y="486"/>
              <a:ext cx="657" cy="963"/>
              <a:chOff x="2736" y="816"/>
              <a:chExt cx="720" cy="1056"/>
            </a:xfrm>
          </p:grpSpPr>
          <p:sp>
            <p:nvSpPr>
              <p:cNvPr id="23748" name="Rectangle 5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720" cy="105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49" name="Rectangle 210"/>
              <p:cNvSpPr>
                <a:spLocks noChangeArrowheads="1"/>
              </p:cNvSpPr>
              <p:nvPr/>
            </p:nvSpPr>
            <p:spPr bwMode="auto">
              <a:xfrm>
                <a:off x="2736" y="1776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0" name="Rectangle 211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1" name="Rectangle 212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2" name="Rectangle 213"/>
              <p:cNvSpPr>
                <a:spLocks noChangeArrowheads="1"/>
              </p:cNvSpPr>
              <p:nvPr/>
            </p:nvSpPr>
            <p:spPr bwMode="auto">
              <a:xfrm>
                <a:off x="2736" y="1488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3" name="Rectangle 214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4" name="Rectangle 215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5" name="Rectangle 216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6" name="Rectangle 217"/>
              <p:cNvSpPr>
                <a:spLocks noChangeArrowheads="1"/>
              </p:cNvSpPr>
              <p:nvPr/>
            </p:nvSpPr>
            <p:spPr bwMode="auto">
              <a:xfrm>
                <a:off x="2736" y="1104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7" name="Rectangle 218"/>
              <p:cNvSpPr>
                <a:spLocks noChangeArrowheads="1"/>
              </p:cNvSpPr>
              <p:nvPr/>
            </p:nvSpPr>
            <p:spPr bwMode="auto">
              <a:xfrm>
                <a:off x="2736" y="1008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8" name="Rectangle 219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9" name="Rectangle 220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747" name="Text Box 203"/>
            <p:cNvSpPr txBox="1">
              <a:spLocks noChangeArrowheads="1"/>
            </p:cNvSpPr>
            <p:nvPr/>
          </p:nvSpPr>
          <p:spPr bwMode="auto">
            <a:xfrm>
              <a:off x="2546" y="1493"/>
              <a:ext cx="681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512 MB</a:t>
              </a:r>
            </a:p>
          </p:txBody>
        </p:sp>
      </p:grpSp>
      <p:grpSp>
        <p:nvGrpSpPr>
          <p:cNvPr id="765181" name="Group 253"/>
          <p:cNvGrpSpPr>
            <a:grpSpLocks/>
          </p:cNvGrpSpPr>
          <p:nvPr/>
        </p:nvGrpSpPr>
        <p:grpSpPr bwMode="auto">
          <a:xfrm>
            <a:off x="3333750" y="1384300"/>
            <a:ext cx="4413250" cy="2373313"/>
            <a:chOff x="2052" y="398"/>
            <a:chExt cx="2780" cy="1495"/>
          </a:xfrm>
        </p:grpSpPr>
        <p:grpSp>
          <p:nvGrpSpPr>
            <p:cNvPr id="23578" name="Group 252"/>
            <p:cNvGrpSpPr>
              <a:grpSpLocks/>
            </p:cNvGrpSpPr>
            <p:nvPr/>
          </p:nvGrpSpPr>
          <p:grpSpPr bwMode="auto">
            <a:xfrm>
              <a:off x="2052" y="398"/>
              <a:ext cx="2780" cy="1015"/>
              <a:chOff x="2052" y="398"/>
              <a:chExt cx="2780" cy="1015"/>
            </a:xfrm>
          </p:grpSpPr>
          <p:grpSp>
            <p:nvGrpSpPr>
              <p:cNvPr id="23580" name="Group 187"/>
              <p:cNvGrpSpPr>
                <a:grpSpLocks/>
              </p:cNvGrpSpPr>
              <p:nvPr/>
            </p:nvGrpSpPr>
            <p:grpSpPr bwMode="auto">
              <a:xfrm>
                <a:off x="3585" y="398"/>
                <a:ext cx="1247" cy="1015"/>
                <a:chOff x="4128" y="912"/>
                <a:chExt cx="1367" cy="1113"/>
              </a:xfrm>
            </p:grpSpPr>
            <p:sp>
              <p:nvSpPr>
                <p:cNvPr id="23585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28" y="912"/>
                  <a:ext cx="1367" cy="11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86" name="Freeform 11"/>
                <p:cNvSpPr>
                  <a:spLocks/>
                </p:cNvSpPr>
                <p:nvPr/>
              </p:nvSpPr>
              <p:spPr bwMode="auto">
                <a:xfrm>
                  <a:off x="4133" y="917"/>
                  <a:ext cx="1357" cy="1103"/>
                </a:xfrm>
                <a:custGeom>
                  <a:avLst/>
                  <a:gdLst>
                    <a:gd name="T0" fmla="*/ 1115 w 1357"/>
                    <a:gd name="T1" fmla="*/ 0 h 1103"/>
                    <a:gd name="T2" fmla="*/ 1138 w 1357"/>
                    <a:gd name="T3" fmla="*/ 2 h 1103"/>
                    <a:gd name="T4" fmla="*/ 1185 w 1357"/>
                    <a:gd name="T5" fmla="*/ 12 h 1103"/>
                    <a:gd name="T6" fmla="*/ 1230 w 1357"/>
                    <a:gd name="T7" fmla="*/ 30 h 1103"/>
                    <a:gd name="T8" fmla="*/ 1268 w 1357"/>
                    <a:gd name="T9" fmla="*/ 56 h 1103"/>
                    <a:gd name="T10" fmla="*/ 1301 w 1357"/>
                    <a:gd name="T11" fmla="*/ 89 h 1103"/>
                    <a:gd name="T12" fmla="*/ 1327 w 1357"/>
                    <a:gd name="T13" fmla="*/ 127 h 1103"/>
                    <a:gd name="T14" fmla="*/ 1346 w 1357"/>
                    <a:gd name="T15" fmla="*/ 172 h 1103"/>
                    <a:gd name="T16" fmla="*/ 1355 w 1357"/>
                    <a:gd name="T17" fmla="*/ 219 h 1103"/>
                    <a:gd name="T18" fmla="*/ 1357 w 1357"/>
                    <a:gd name="T19" fmla="*/ 860 h 1103"/>
                    <a:gd name="T20" fmla="*/ 1355 w 1357"/>
                    <a:gd name="T21" fmla="*/ 884 h 1103"/>
                    <a:gd name="T22" fmla="*/ 1346 w 1357"/>
                    <a:gd name="T23" fmla="*/ 931 h 1103"/>
                    <a:gd name="T24" fmla="*/ 1327 w 1357"/>
                    <a:gd name="T25" fmla="*/ 976 h 1103"/>
                    <a:gd name="T26" fmla="*/ 1301 w 1357"/>
                    <a:gd name="T27" fmla="*/ 1014 h 1103"/>
                    <a:gd name="T28" fmla="*/ 1268 w 1357"/>
                    <a:gd name="T29" fmla="*/ 1047 h 1103"/>
                    <a:gd name="T30" fmla="*/ 1230 w 1357"/>
                    <a:gd name="T31" fmla="*/ 1073 h 1103"/>
                    <a:gd name="T32" fmla="*/ 1185 w 1357"/>
                    <a:gd name="T33" fmla="*/ 1091 h 1103"/>
                    <a:gd name="T34" fmla="*/ 1138 w 1357"/>
                    <a:gd name="T35" fmla="*/ 1101 h 1103"/>
                    <a:gd name="T36" fmla="*/ 242 w 1357"/>
                    <a:gd name="T37" fmla="*/ 1103 h 1103"/>
                    <a:gd name="T38" fmla="*/ 219 w 1357"/>
                    <a:gd name="T39" fmla="*/ 1101 h 1103"/>
                    <a:gd name="T40" fmla="*/ 172 w 1357"/>
                    <a:gd name="T41" fmla="*/ 1091 h 1103"/>
                    <a:gd name="T42" fmla="*/ 127 w 1357"/>
                    <a:gd name="T43" fmla="*/ 1073 h 1103"/>
                    <a:gd name="T44" fmla="*/ 89 w 1357"/>
                    <a:gd name="T45" fmla="*/ 1047 h 1103"/>
                    <a:gd name="T46" fmla="*/ 56 w 1357"/>
                    <a:gd name="T47" fmla="*/ 1014 h 1103"/>
                    <a:gd name="T48" fmla="*/ 28 w 1357"/>
                    <a:gd name="T49" fmla="*/ 976 h 1103"/>
                    <a:gd name="T50" fmla="*/ 11 w 1357"/>
                    <a:gd name="T51" fmla="*/ 931 h 1103"/>
                    <a:gd name="T52" fmla="*/ 2 w 1357"/>
                    <a:gd name="T53" fmla="*/ 884 h 1103"/>
                    <a:gd name="T54" fmla="*/ 0 w 1357"/>
                    <a:gd name="T55" fmla="*/ 243 h 1103"/>
                    <a:gd name="T56" fmla="*/ 2 w 1357"/>
                    <a:gd name="T57" fmla="*/ 219 h 1103"/>
                    <a:gd name="T58" fmla="*/ 11 w 1357"/>
                    <a:gd name="T59" fmla="*/ 172 h 1103"/>
                    <a:gd name="T60" fmla="*/ 28 w 1357"/>
                    <a:gd name="T61" fmla="*/ 127 h 1103"/>
                    <a:gd name="T62" fmla="*/ 56 w 1357"/>
                    <a:gd name="T63" fmla="*/ 89 h 1103"/>
                    <a:gd name="T64" fmla="*/ 89 w 1357"/>
                    <a:gd name="T65" fmla="*/ 56 h 1103"/>
                    <a:gd name="T66" fmla="*/ 127 w 1357"/>
                    <a:gd name="T67" fmla="*/ 30 h 1103"/>
                    <a:gd name="T68" fmla="*/ 172 w 1357"/>
                    <a:gd name="T69" fmla="*/ 12 h 1103"/>
                    <a:gd name="T70" fmla="*/ 219 w 1357"/>
                    <a:gd name="T71" fmla="*/ 2 h 1103"/>
                    <a:gd name="T72" fmla="*/ 242 w 1357"/>
                    <a:gd name="T73" fmla="*/ 0 h 110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357" h="1103">
                      <a:moveTo>
                        <a:pt x="242" y="0"/>
                      </a:moveTo>
                      <a:lnTo>
                        <a:pt x="1115" y="0"/>
                      </a:lnTo>
                      <a:lnTo>
                        <a:pt x="1138" y="2"/>
                      </a:lnTo>
                      <a:lnTo>
                        <a:pt x="1164" y="7"/>
                      </a:lnTo>
                      <a:lnTo>
                        <a:pt x="1185" y="12"/>
                      </a:lnTo>
                      <a:lnTo>
                        <a:pt x="1209" y="21"/>
                      </a:lnTo>
                      <a:lnTo>
                        <a:pt x="1230" y="30"/>
                      </a:lnTo>
                      <a:lnTo>
                        <a:pt x="1249" y="42"/>
                      </a:lnTo>
                      <a:lnTo>
                        <a:pt x="1268" y="56"/>
                      </a:lnTo>
                      <a:lnTo>
                        <a:pt x="1287" y="73"/>
                      </a:lnTo>
                      <a:lnTo>
                        <a:pt x="1301" y="89"/>
                      </a:lnTo>
                      <a:lnTo>
                        <a:pt x="1315" y="108"/>
                      </a:lnTo>
                      <a:lnTo>
                        <a:pt x="1327" y="127"/>
                      </a:lnTo>
                      <a:lnTo>
                        <a:pt x="1338" y="148"/>
                      </a:lnTo>
                      <a:lnTo>
                        <a:pt x="1346" y="172"/>
                      </a:lnTo>
                      <a:lnTo>
                        <a:pt x="1353" y="195"/>
                      </a:lnTo>
                      <a:lnTo>
                        <a:pt x="1355" y="219"/>
                      </a:lnTo>
                      <a:lnTo>
                        <a:pt x="1357" y="243"/>
                      </a:lnTo>
                      <a:lnTo>
                        <a:pt x="1357" y="860"/>
                      </a:lnTo>
                      <a:lnTo>
                        <a:pt x="1355" y="884"/>
                      </a:lnTo>
                      <a:lnTo>
                        <a:pt x="1353" y="908"/>
                      </a:lnTo>
                      <a:lnTo>
                        <a:pt x="1346" y="931"/>
                      </a:lnTo>
                      <a:lnTo>
                        <a:pt x="1338" y="955"/>
                      </a:lnTo>
                      <a:lnTo>
                        <a:pt x="1327" y="976"/>
                      </a:lnTo>
                      <a:lnTo>
                        <a:pt x="1315" y="995"/>
                      </a:lnTo>
                      <a:lnTo>
                        <a:pt x="1301" y="1014"/>
                      </a:lnTo>
                      <a:lnTo>
                        <a:pt x="1287" y="1030"/>
                      </a:lnTo>
                      <a:lnTo>
                        <a:pt x="1268" y="1047"/>
                      </a:lnTo>
                      <a:lnTo>
                        <a:pt x="1249" y="1061"/>
                      </a:lnTo>
                      <a:lnTo>
                        <a:pt x="1230" y="1073"/>
                      </a:lnTo>
                      <a:lnTo>
                        <a:pt x="1209" y="1082"/>
                      </a:lnTo>
                      <a:lnTo>
                        <a:pt x="1185" y="1091"/>
                      </a:lnTo>
                      <a:lnTo>
                        <a:pt x="1164" y="1096"/>
                      </a:lnTo>
                      <a:lnTo>
                        <a:pt x="1138" y="1101"/>
                      </a:lnTo>
                      <a:lnTo>
                        <a:pt x="1115" y="1103"/>
                      </a:lnTo>
                      <a:lnTo>
                        <a:pt x="242" y="1103"/>
                      </a:lnTo>
                      <a:lnTo>
                        <a:pt x="219" y="1101"/>
                      </a:lnTo>
                      <a:lnTo>
                        <a:pt x="193" y="1096"/>
                      </a:lnTo>
                      <a:lnTo>
                        <a:pt x="172" y="1091"/>
                      </a:lnTo>
                      <a:lnTo>
                        <a:pt x="148" y="1082"/>
                      </a:lnTo>
                      <a:lnTo>
                        <a:pt x="127" y="1073"/>
                      </a:lnTo>
                      <a:lnTo>
                        <a:pt x="108" y="1061"/>
                      </a:lnTo>
                      <a:lnTo>
                        <a:pt x="89" y="1047"/>
                      </a:lnTo>
                      <a:lnTo>
                        <a:pt x="70" y="1030"/>
                      </a:lnTo>
                      <a:lnTo>
                        <a:pt x="56" y="1014"/>
                      </a:lnTo>
                      <a:lnTo>
                        <a:pt x="42" y="995"/>
                      </a:lnTo>
                      <a:lnTo>
                        <a:pt x="28" y="976"/>
                      </a:lnTo>
                      <a:lnTo>
                        <a:pt x="19" y="955"/>
                      </a:lnTo>
                      <a:lnTo>
                        <a:pt x="11" y="931"/>
                      </a:lnTo>
                      <a:lnTo>
                        <a:pt x="4" y="908"/>
                      </a:lnTo>
                      <a:lnTo>
                        <a:pt x="2" y="884"/>
                      </a:lnTo>
                      <a:lnTo>
                        <a:pt x="0" y="860"/>
                      </a:lnTo>
                      <a:lnTo>
                        <a:pt x="0" y="243"/>
                      </a:lnTo>
                      <a:lnTo>
                        <a:pt x="2" y="219"/>
                      </a:lnTo>
                      <a:lnTo>
                        <a:pt x="4" y="195"/>
                      </a:lnTo>
                      <a:lnTo>
                        <a:pt x="11" y="172"/>
                      </a:lnTo>
                      <a:lnTo>
                        <a:pt x="19" y="148"/>
                      </a:lnTo>
                      <a:lnTo>
                        <a:pt x="28" y="127"/>
                      </a:lnTo>
                      <a:lnTo>
                        <a:pt x="42" y="108"/>
                      </a:lnTo>
                      <a:lnTo>
                        <a:pt x="56" y="89"/>
                      </a:lnTo>
                      <a:lnTo>
                        <a:pt x="70" y="73"/>
                      </a:lnTo>
                      <a:lnTo>
                        <a:pt x="89" y="56"/>
                      </a:lnTo>
                      <a:lnTo>
                        <a:pt x="108" y="42"/>
                      </a:lnTo>
                      <a:lnTo>
                        <a:pt x="127" y="30"/>
                      </a:lnTo>
                      <a:lnTo>
                        <a:pt x="148" y="21"/>
                      </a:lnTo>
                      <a:lnTo>
                        <a:pt x="172" y="12"/>
                      </a:lnTo>
                      <a:lnTo>
                        <a:pt x="193" y="7"/>
                      </a:lnTo>
                      <a:lnTo>
                        <a:pt x="219" y="2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rgbClr val="FFDE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87" name="Freeform 12"/>
                <p:cNvSpPr>
                  <a:spLocks/>
                </p:cNvSpPr>
                <p:nvPr/>
              </p:nvSpPr>
              <p:spPr bwMode="auto">
                <a:xfrm>
                  <a:off x="4154" y="940"/>
                  <a:ext cx="1315" cy="1057"/>
                </a:xfrm>
                <a:custGeom>
                  <a:avLst/>
                  <a:gdLst>
                    <a:gd name="T0" fmla="*/ 1094 w 1315"/>
                    <a:gd name="T1" fmla="*/ 0 h 1057"/>
                    <a:gd name="T2" fmla="*/ 1115 w 1315"/>
                    <a:gd name="T3" fmla="*/ 0 h 1057"/>
                    <a:gd name="T4" fmla="*/ 1160 w 1315"/>
                    <a:gd name="T5" fmla="*/ 10 h 1057"/>
                    <a:gd name="T6" fmla="*/ 1200 w 1315"/>
                    <a:gd name="T7" fmla="*/ 26 h 1057"/>
                    <a:gd name="T8" fmla="*/ 1233 w 1315"/>
                    <a:gd name="T9" fmla="*/ 50 h 1057"/>
                    <a:gd name="T10" fmla="*/ 1263 w 1315"/>
                    <a:gd name="T11" fmla="*/ 80 h 1057"/>
                    <a:gd name="T12" fmla="*/ 1287 w 1315"/>
                    <a:gd name="T13" fmla="*/ 116 h 1057"/>
                    <a:gd name="T14" fmla="*/ 1306 w 1315"/>
                    <a:gd name="T15" fmla="*/ 154 h 1057"/>
                    <a:gd name="T16" fmla="*/ 1313 w 1315"/>
                    <a:gd name="T17" fmla="*/ 198 h 1057"/>
                    <a:gd name="T18" fmla="*/ 1315 w 1315"/>
                    <a:gd name="T19" fmla="*/ 837 h 1057"/>
                    <a:gd name="T20" fmla="*/ 1313 w 1315"/>
                    <a:gd name="T21" fmla="*/ 859 h 1057"/>
                    <a:gd name="T22" fmla="*/ 1306 w 1315"/>
                    <a:gd name="T23" fmla="*/ 903 h 1057"/>
                    <a:gd name="T24" fmla="*/ 1287 w 1315"/>
                    <a:gd name="T25" fmla="*/ 941 h 1057"/>
                    <a:gd name="T26" fmla="*/ 1263 w 1315"/>
                    <a:gd name="T27" fmla="*/ 977 h 1057"/>
                    <a:gd name="T28" fmla="*/ 1233 w 1315"/>
                    <a:gd name="T29" fmla="*/ 1007 h 1057"/>
                    <a:gd name="T30" fmla="*/ 1200 w 1315"/>
                    <a:gd name="T31" fmla="*/ 1031 h 1057"/>
                    <a:gd name="T32" fmla="*/ 1160 w 1315"/>
                    <a:gd name="T33" fmla="*/ 1047 h 1057"/>
                    <a:gd name="T34" fmla="*/ 1115 w 1315"/>
                    <a:gd name="T35" fmla="*/ 1057 h 1057"/>
                    <a:gd name="T36" fmla="*/ 221 w 1315"/>
                    <a:gd name="T37" fmla="*/ 1057 h 1057"/>
                    <a:gd name="T38" fmla="*/ 200 w 1315"/>
                    <a:gd name="T39" fmla="*/ 1057 h 1057"/>
                    <a:gd name="T40" fmla="*/ 155 w 1315"/>
                    <a:gd name="T41" fmla="*/ 1047 h 1057"/>
                    <a:gd name="T42" fmla="*/ 115 w 1315"/>
                    <a:gd name="T43" fmla="*/ 1031 h 1057"/>
                    <a:gd name="T44" fmla="*/ 82 w 1315"/>
                    <a:gd name="T45" fmla="*/ 1007 h 1057"/>
                    <a:gd name="T46" fmla="*/ 52 w 1315"/>
                    <a:gd name="T47" fmla="*/ 977 h 1057"/>
                    <a:gd name="T48" fmla="*/ 28 w 1315"/>
                    <a:gd name="T49" fmla="*/ 941 h 1057"/>
                    <a:gd name="T50" fmla="*/ 9 w 1315"/>
                    <a:gd name="T51" fmla="*/ 903 h 1057"/>
                    <a:gd name="T52" fmla="*/ 2 w 1315"/>
                    <a:gd name="T53" fmla="*/ 859 h 1057"/>
                    <a:gd name="T54" fmla="*/ 0 w 1315"/>
                    <a:gd name="T55" fmla="*/ 220 h 1057"/>
                    <a:gd name="T56" fmla="*/ 2 w 1315"/>
                    <a:gd name="T57" fmla="*/ 198 h 1057"/>
                    <a:gd name="T58" fmla="*/ 9 w 1315"/>
                    <a:gd name="T59" fmla="*/ 154 h 1057"/>
                    <a:gd name="T60" fmla="*/ 28 w 1315"/>
                    <a:gd name="T61" fmla="*/ 116 h 1057"/>
                    <a:gd name="T62" fmla="*/ 52 w 1315"/>
                    <a:gd name="T63" fmla="*/ 80 h 1057"/>
                    <a:gd name="T64" fmla="*/ 82 w 1315"/>
                    <a:gd name="T65" fmla="*/ 50 h 1057"/>
                    <a:gd name="T66" fmla="*/ 115 w 1315"/>
                    <a:gd name="T67" fmla="*/ 26 h 1057"/>
                    <a:gd name="T68" fmla="*/ 155 w 1315"/>
                    <a:gd name="T69" fmla="*/ 10 h 1057"/>
                    <a:gd name="T70" fmla="*/ 200 w 1315"/>
                    <a:gd name="T71" fmla="*/ 0 h 1057"/>
                    <a:gd name="T72" fmla="*/ 221 w 1315"/>
                    <a:gd name="T73" fmla="*/ 0 h 105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315" h="1057">
                      <a:moveTo>
                        <a:pt x="221" y="0"/>
                      </a:moveTo>
                      <a:lnTo>
                        <a:pt x="1094" y="0"/>
                      </a:lnTo>
                      <a:lnTo>
                        <a:pt x="1115" y="0"/>
                      </a:lnTo>
                      <a:lnTo>
                        <a:pt x="1138" y="5"/>
                      </a:lnTo>
                      <a:lnTo>
                        <a:pt x="1160" y="10"/>
                      </a:lnTo>
                      <a:lnTo>
                        <a:pt x="1178" y="17"/>
                      </a:lnTo>
                      <a:lnTo>
                        <a:pt x="1200" y="26"/>
                      </a:lnTo>
                      <a:lnTo>
                        <a:pt x="1216" y="38"/>
                      </a:lnTo>
                      <a:lnTo>
                        <a:pt x="1233" y="50"/>
                      </a:lnTo>
                      <a:lnTo>
                        <a:pt x="1249" y="64"/>
                      </a:lnTo>
                      <a:lnTo>
                        <a:pt x="1263" y="80"/>
                      </a:lnTo>
                      <a:lnTo>
                        <a:pt x="1277" y="97"/>
                      </a:lnTo>
                      <a:lnTo>
                        <a:pt x="1287" y="116"/>
                      </a:lnTo>
                      <a:lnTo>
                        <a:pt x="1296" y="135"/>
                      </a:lnTo>
                      <a:lnTo>
                        <a:pt x="1306" y="154"/>
                      </a:lnTo>
                      <a:lnTo>
                        <a:pt x="1310" y="175"/>
                      </a:lnTo>
                      <a:lnTo>
                        <a:pt x="1313" y="198"/>
                      </a:lnTo>
                      <a:lnTo>
                        <a:pt x="1315" y="220"/>
                      </a:lnTo>
                      <a:lnTo>
                        <a:pt x="1315" y="837"/>
                      </a:lnTo>
                      <a:lnTo>
                        <a:pt x="1313" y="859"/>
                      </a:lnTo>
                      <a:lnTo>
                        <a:pt x="1310" y="882"/>
                      </a:lnTo>
                      <a:lnTo>
                        <a:pt x="1306" y="903"/>
                      </a:lnTo>
                      <a:lnTo>
                        <a:pt x="1296" y="922"/>
                      </a:lnTo>
                      <a:lnTo>
                        <a:pt x="1287" y="941"/>
                      </a:lnTo>
                      <a:lnTo>
                        <a:pt x="1277" y="960"/>
                      </a:lnTo>
                      <a:lnTo>
                        <a:pt x="1263" y="977"/>
                      </a:lnTo>
                      <a:lnTo>
                        <a:pt x="1249" y="993"/>
                      </a:lnTo>
                      <a:lnTo>
                        <a:pt x="1233" y="1007"/>
                      </a:lnTo>
                      <a:lnTo>
                        <a:pt x="1216" y="1019"/>
                      </a:lnTo>
                      <a:lnTo>
                        <a:pt x="1200" y="1031"/>
                      </a:lnTo>
                      <a:lnTo>
                        <a:pt x="1178" y="1040"/>
                      </a:lnTo>
                      <a:lnTo>
                        <a:pt x="1160" y="1047"/>
                      </a:lnTo>
                      <a:lnTo>
                        <a:pt x="1138" y="1052"/>
                      </a:lnTo>
                      <a:lnTo>
                        <a:pt x="1115" y="1057"/>
                      </a:lnTo>
                      <a:lnTo>
                        <a:pt x="1094" y="1057"/>
                      </a:lnTo>
                      <a:lnTo>
                        <a:pt x="221" y="1057"/>
                      </a:lnTo>
                      <a:lnTo>
                        <a:pt x="200" y="1057"/>
                      </a:lnTo>
                      <a:lnTo>
                        <a:pt x="177" y="1052"/>
                      </a:lnTo>
                      <a:lnTo>
                        <a:pt x="155" y="1047"/>
                      </a:lnTo>
                      <a:lnTo>
                        <a:pt x="137" y="1040"/>
                      </a:lnTo>
                      <a:lnTo>
                        <a:pt x="115" y="1031"/>
                      </a:lnTo>
                      <a:lnTo>
                        <a:pt x="99" y="1019"/>
                      </a:lnTo>
                      <a:lnTo>
                        <a:pt x="82" y="1007"/>
                      </a:lnTo>
                      <a:lnTo>
                        <a:pt x="66" y="993"/>
                      </a:lnTo>
                      <a:lnTo>
                        <a:pt x="52" y="977"/>
                      </a:lnTo>
                      <a:lnTo>
                        <a:pt x="38" y="960"/>
                      </a:lnTo>
                      <a:lnTo>
                        <a:pt x="28" y="941"/>
                      </a:lnTo>
                      <a:lnTo>
                        <a:pt x="19" y="922"/>
                      </a:lnTo>
                      <a:lnTo>
                        <a:pt x="9" y="903"/>
                      </a:lnTo>
                      <a:lnTo>
                        <a:pt x="5" y="882"/>
                      </a:lnTo>
                      <a:lnTo>
                        <a:pt x="2" y="859"/>
                      </a:lnTo>
                      <a:lnTo>
                        <a:pt x="0" y="837"/>
                      </a:lnTo>
                      <a:lnTo>
                        <a:pt x="0" y="220"/>
                      </a:lnTo>
                      <a:lnTo>
                        <a:pt x="2" y="198"/>
                      </a:lnTo>
                      <a:lnTo>
                        <a:pt x="5" y="175"/>
                      </a:lnTo>
                      <a:lnTo>
                        <a:pt x="9" y="154"/>
                      </a:lnTo>
                      <a:lnTo>
                        <a:pt x="19" y="135"/>
                      </a:lnTo>
                      <a:lnTo>
                        <a:pt x="28" y="116"/>
                      </a:lnTo>
                      <a:lnTo>
                        <a:pt x="38" y="97"/>
                      </a:lnTo>
                      <a:lnTo>
                        <a:pt x="52" y="80"/>
                      </a:lnTo>
                      <a:lnTo>
                        <a:pt x="66" y="64"/>
                      </a:lnTo>
                      <a:lnTo>
                        <a:pt x="82" y="50"/>
                      </a:lnTo>
                      <a:lnTo>
                        <a:pt x="99" y="38"/>
                      </a:lnTo>
                      <a:lnTo>
                        <a:pt x="115" y="26"/>
                      </a:lnTo>
                      <a:lnTo>
                        <a:pt x="137" y="17"/>
                      </a:lnTo>
                      <a:lnTo>
                        <a:pt x="155" y="10"/>
                      </a:lnTo>
                      <a:lnTo>
                        <a:pt x="177" y="5"/>
                      </a:lnTo>
                      <a:lnTo>
                        <a:pt x="200" y="0"/>
                      </a:lnTo>
                      <a:lnTo>
                        <a:pt x="2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88" name="Freeform 13"/>
                <p:cNvSpPr>
                  <a:spLocks/>
                </p:cNvSpPr>
                <p:nvPr/>
              </p:nvSpPr>
              <p:spPr bwMode="auto">
                <a:xfrm>
                  <a:off x="4175" y="962"/>
                  <a:ext cx="1273" cy="1013"/>
                </a:xfrm>
                <a:custGeom>
                  <a:avLst/>
                  <a:gdLst>
                    <a:gd name="T0" fmla="*/ 1073 w 1273"/>
                    <a:gd name="T1" fmla="*/ 0 h 1013"/>
                    <a:gd name="T2" fmla="*/ 1094 w 1273"/>
                    <a:gd name="T3" fmla="*/ 0 h 1013"/>
                    <a:gd name="T4" fmla="*/ 1131 w 1273"/>
                    <a:gd name="T5" fmla="*/ 7 h 1013"/>
                    <a:gd name="T6" fmla="*/ 1167 w 1273"/>
                    <a:gd name="T7" fmla="*/ 23 h 1013"/>
                    <a:gd name="T8" fmla="*/ 1200 w 1273"/>
                    <a:gd name="T9" fmla="*/ 44 h 1013"/>
                    <a:gd name="T10" fmla="*/ 1226 w 1273"/>
                    <a:gd name="T11" fmla="*/ 70 h 1013"/>
                    <a:gd name="T12" fmla="*/ 1247 w 1273"/>
                    <a:gd name="T13" fmla="*/ 103 h 1013"/>
                    <a:gd name="T14" fmla="*/ 1263 w 1273"/>
                    <a:gd name="T15" fmla="*/ 139 h 1013"/>
                    <a:gd name="T16" fmla="*/ 1271 w 1273"/>
                    <a:gd name="T17" fmla="*/ 179 h 1013"/>
                    <a:gd name="T18" fmla="*/ 1273 w 1273"/>
                    <a:gd name="T19" fmla="*/ 815 h 1013"/>
                    <a:gd name="T20" fmla="*/ 1271 w 1273"/>
                    <a:gd name="T21" fmla="*/ 834 h 1013"/>
                    <a:gd name="T22" fmla="*/ 1263 w 1273"/>
                    <a:gd name="T23" fmla="*/ 874 h 1013"/>
                    <a:gd name="T24" fmla="*/ 1247 w 1273"/>
                    <a:gd name="T25" fmla="*/ 910 h 1013"/>
                    <a:gd name="T26" fmla="*/ 1226 w 1273"/>
                    <a:gd name="T27" fmla="*/ 943 h 1013"/>
                    <a:gd name="T28" fmla="*/ 1200 w 1273"/>
                    <a:gd name="T29" fmla="*/ 969 h 1013"/>
                    <a:gd name="T30" fmla="*/ 1167 w 1273"/>
                    <a:gd name="T31" fmla="*/ 990 h 1013"/>
                    <a:gd name="T32" fmla="*/ 1131 w 1273"/>
                    <a:gd name="T33" fmla="*/ 1006 h 1013"/>
                    <a:gd name="T34" fmla="*/ 1094 w 1273"/>
                    <a:gd name="T35" fmla="*/ 1013 h 1013"/>
                    <a:gd name="T36" fmla="*/ 200 w 1273"/>
                    <a:gd name="T37" fmla="*/ 1013 h 1013"/>
                    <a:gd name="T38" fmla="*/ 179 w 1273"/>
                    <a:gd name="T39" fmla="*/ 1013 h 1013"/>
                    <a:gd name="T40" fmla="*/ 142 w 1273"/>
                    <a:gd name="T41" fmla="*/ 1006 h 1013"/>
                    <a:gd name="T42" fmla="*/ 106 w 1273"/>
                    <a:gd name="T43" fmla="*/ 990 h 1013"/>
                    <a:gd name="T44" fmla="*/ 73 w 1273"/>
                    <a:gd name="T45" fmla="*/ 969 h 1013"/>
                    <a:gd name="T46" fmla="*/ 47 w 1273"/>
                    <a:gd name="T47" fmla="*/ 943 h 1013"/>
                    <a:gd name="T48" fmla="*/ 26 w 1273"/>
                    <a:gd name="T49" fmla="*/ 910 h 1013"/>
                    <a:gd name="T50" fmla="*/ 10 w 1273"/>
                    <a:gd name="T51" fmla="*/ 874 h 1013"/>
                    <a:gd name="T52" fmla="*/ 2 w 1273"/>
                    <a:gd name="T53" fmla="*/ 834 h 1013"/>
                    <a:gd name="T54" fmla="*/ 0 w 1273"/>
                    <a:gd name="T55" fmla="*/ 198 h 1013"/>
                    <a:gd name="T56" fmla="*/ 2 w 1273"/>
                    <a:gd name="T57" fmla="*/ 179 h 1013"/>
                    <a:gd name="T58" fmla="*/ 10 w 1273"/>
                    <a:gd name="T59" fmla="*/ 139 h 1013"/>
                    <a:gd name="T60" fmla="*/ 26 w 1273"/>
                    <a:gd name="T61" fmla="*/ 103 h 1013"/>
                    <a:gd name="T62" fmla="*/ 47 w 1273"/>
                    <a:gd name="T63" fmla="*/ 70 h 1013"/>
                    <a:gd name="T64" fmla="*/ 73 w 1273"/>
                    <a:gd name="T65" fmla="*/ 44 h 1013"/>
                    <a:gd name="T66" fmla="*/ 106 w 1273"/>
                    <a:gd name="T67" fmla="*/ 23 h 1013"/>
                    <a:gd name="T68" fmla="*/ 142 w 1273"/>
                    <a:gd name="T69" fmla="*/ 7 h 1013"/>
                    <a:gd name="T70" fmla="*/ 179 w 1273"/>
                    <a:gd name="T71" fmla="*/ 0 h 1013"/>
                    <a:gd name="T72" fmla="*/ 200 w 1273"/>
                    <a:gd name="T73" fmla="*/ 0 h 10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273" h="1013">
                      <a:moveTo>
                        <a:pt x="200" y="0"/>
                      </a:moveTo>
                      <a:lnTo>
                        <a:pt x="1073" y="0"/>
                      </a:lnTo>
                      <a:lnTo>
                        <a:pt x="1094" y="0"/>
                      </a:lnTo>
                      <a:lnTo>
                        <a:pt x="1113" y="2"/>
                      </a:lnTo>
                      <a:lnTo>
                        <a:pt x="1131" y="7"/>
                      </a:lnTo>
                      <a:lnTo>
                        <a:pt x="1150" y="14"/>
                      </a:lnTo>
                      <a:lnTo>
                        <a:pt x="1167" y="23"/>
                      </a:lnTo>
                      <a:lnTo>
                        <a:pt x="1183" y="33"/>
                      </a:lnTo>
                      <a:lnTo>
                        <a:pt x="1200" y="44"/>
                      </a:lnTo>
                      <a:lnTo>
                        <a:pt x="1214" y="56"/>
                      </a:lnTo>
                      <a:lnTo>
                        <a:pt x="1226" y="70"/>
                      </a:lnTo>
                      <a:lnTo>
                        <a:pt x="1238" y="87"/>
                      </a:lnTo>
                      <a:lnTo>
                        <a:pt x="1247" y="103"/>
                      </a:lnTo>
                      <a:lnTo>
                        <a:pt x="1256" y="120"/>
                      </a:lnTo>
                      <a:lnTo>
                        <a:pt x="1263" y="139"/>
                      </a:lnTo>
                      <a:lnTo>
                        <a:pt x="1268" y="158"/>
                      </a:lnTo>
                      <a:lnTo>
                        <a:pt x="1271" y="179"/>
                      </a:lnTo>
                      <a:lnTo>
                        <a:pt x="1273" y="198"/>
                      </a:lnTo>
                      <a:lnTo>
                        <a:pt x="1273" y="815"/>
                      </a:lnTo>
                      <a:lnTo>
                        <a:pt x="1271" y="834"/>
                      </a:lnTo>
                      <a:lnTo>
                        <a:pt x="1268" y="855"/>
                      </a:lnTo>
                      <a:lnTo>
                        <a:pt x="1263" y="874"/>
                      </a:lnTo>
                      <a:lnTo>
                        <a:pt x="1256" y="893"/>
                      </a:lnTo>
                      <a:lnTo>
                        <a:pt x="1247" y="910"/>
                      </a:lnTo>
                      <a:lnTo>
                        <a:pt x="1238" y="926"/>
                      </a:lnTo>
                      <a:lnTo>
                        <a:pt x="1226" y="943"/>
                      </a:lnTo>
                      <a:lnTo>
                        <a:pt x="1214" y="957"/>
                      </a:lnTo>
                      <a:lnTo>
                        <a:pt x="1200" y="969"/>
                      </a:lnTo>
                      <a:lnTo>
                        <a:pt x="1183" y="980"/>
                      </a:lnTo>
                      <a:lnTo>
                        <a:pt x="1167" y="990"/>
                      </a:lnTo>
                      <a:lnTo>
                        <a:pt x="1150" y="999"/>
                      </a:lnTo>
                      <a:lnTo>
                        <a:pt x="1131" y="1006"/>
                      </a:lnTo>
                      <a:lnTo>
                        <a:pt x="1113" y="1011"/>
                      </a:lnTo>
                      <a:lnTo>
                        <a:pt x="1094" y="1013"/>
                      </a:lnTo>
                      <a:lnTo>
                        <a:pt x="1073" y="1013"/>
                      </a:lnTo>
                      <a:lnTo>
                        <a:pt x="200" y="1013"/>
                      </a:lnTo>
                      <a:lnTo>
                        <a:pt x="179" y="1013"/>
                      </a:lnTo>
                      <a:lnTo>
                        <a:pt x="160" y="1011"/>
                      </a:lnTo>
                      <a:lnTo>
                        <a:pt x="142" y="1006"/>
                      </a:lnTo>
                      <a:lnTo>
                        <a:pt x="123" y="999"/>
                      </a:lnTo>
                      <a:lnTo>
                        <a:pt x="106" y="990"/>
                      </a:lnTo>
                      <a:lnTo>
                        <a:pt x="90" y="980"/>
                      </a:lnTo>
                      <a:lnTo>
                        <a:pt x="73" y="969"/>
                      </a:lnTo>
                      <a:lnTo>
                        <a:pt x="59" y="957"/>
                      </a:lnTo>
                      <a:lnTo>
                        <a:pt x="47" y="943"/>
                      </a:lnTo>
                      <a:lnTo>
                        <a:pt x="35" y="926"/>
                      </a:lnTo>
                      <a:lnTo>
                        <a:pt x="26" y="910"/>
                      </a:lnTo>
                      <a:lnTo>
                        <a:pt x="17" y="893"/>
                      </a:lnTo>
                      <a:lnTo>
                        <a:pt x="10" y="874"/>
                      </a:lnTo>
                      <a:lnTo>
                        <a:pt x="5" y="855"/>
                      </a:lnTo>
                      <a:lnTo>
                        <a:pt x="2" y="834"/>
                      </a:lnTo>
                      <a:lnTo>
                        <a:pt x="0" y="815"/>
                      </a:lnTo>
                      <a:lnTo>
                        <a:pt x="0" y="198"/>
                      </a:lnTo>
                      <a:lnTo>
                        <a:pt x="2" y="179"/>
                      </a:lnTo>
                      <a:lnTo>
                        <a:pt x="5" y="158"/>
                      </a:lnTo>
                      <a:lnTo>
                        <a:pt x="10" y="139"/>
                      </a:lnTo>
                      <a:lnTo>
                        <a:pt x="17" y="120"/>
                      </a:lnTo>
                      <a:lnTo>
                        <a:pt x="26" y="103"/>
                      </a:lnTo>
                      <a:lnTo>
                        <a:pt x="35" y="87"/>
                      </a:lnTo>
                      <a:lnTo>
                        <a:pt x="47" y="70"/>
                      </a:lnTo>
                      <a:lnTo>
                        <a:pt x="59" y="56"/>
                      </a:lnTo>
                      <a:lnTo>
                        <a:pt x="73" y="44"/>
                      </a:lnTo>
                      <a:lnTo>
                        <a:pt x="90" y="33"/>
                      </a:lnTo>
                      <a:lnTo>
                        <a:pt x="106" y="23"/>
                      </a:lnTo>
                      <a:lnTo>
                        <a:pt x="123" y="14"/>
                      </a:lnTo>
                      <a:lnTo>
                        <a:pt x="142" y="7"/>
                      </a:lnTo>
                      <a:lnTo>
                        <a:pt x="160" y="2"/>
                      </a:lnTo>
                      <a:lnTo>
                        <a:pt x="179" y="0"/>
                      </a:ln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8069B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89" name="Freeform 14"/>
                <p:cNvSpPr>
                  <a:spLocks/>
                </p:cNvSpPr>
                <p:nvPr/>
              </p:nvSpPr>
              <p:spPr bwMode="auto">
                <a:xfrm>
                  <a:off x="5007" y="962"/>
                  <a:ext cx="137" cy="415"/>
                </a:xfrm>
                <a:custGeom>
                  <a:avLst/>
                  <a:gdLst>
                    <a:gd name="T0" fmla="*/ 0 w 137"/>
                    <a:gd name="T1" fmla="*/ 0 h 415"/>
                    <a:gd name="T2" fmla="*/ 0 w 137"/>
                    <a:gd name="T3" fmla="*/ 386 h 415"/>
                    <a:gd name="T4" fmla="*/ 137 w 137"/>
                    <a:gd name="T5" fmla="*/ 415 h 415"/>
                    <a:gd name="T6" fmla="*/ 137 w 137"/>
                    <a:gd name="T7" fmla="*/ 0 h 415"/>
                    <a:gd name="T8" fmla="*/ 0 w 137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415">
                      <a:moveTo>
                        <a:pt x="0" y="0"/>
                      </a:moveTo>
                      <a:lnTo>
                        <a:pt x="0" y="386"/>
                      </a:lnTo>
                      <a:lnTo>
                        <a:pt x="137" y="415"/>
                      </a:lnTo>
                      <a:lnTo>
                        <a:pt x="13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0" name="Freeform 15"/>
                <p:cNvSpPr>
                  <a:spLocks/>
                </p:cNvSpPr>
                <p:nvPr/>
              </p:nvSpPr>
              <p:spPr bwMode="auto">
                <a:xfrm>
                  <a:off x="5144" y="962"/>
                  <a:ext cx="153" cy="415"/>
                </a:xfrm>
                <a:custGeom>
                  <a:avLst/>
                  <a:gdLst>
                    <a:gd name="T0" fmla="*/ 153 w 153"/>
                    <a:gd name="T1" fmla="*/ 4 h 415"/>
                    <a:gd name="T2" fmla="*/ 153 w 153"/>
                    <a:gd name="T3" fmla="*/ 410 h 415"/>
                    <a:gd name="T4" fmla="*/ 153 w 153"/>
                    <a:gd name="T5" fmla="*/ 410 h 415"/>
                    <a:gd name="T6" fmla="*/ 0 w 153"/>
                    <a:gd name="T7" fmla="*/ 415 h 415"/>
                    <a:gd name="T8" fmla="*/ 0 w 153"/>
                    <a:gd name="T9" fmla="*/ 415 h 415"/>
                    <a:gd name="T10" fmla="*/ 0 w 153"/>
                    <a:gd name="T11" fmla="*/ 0 h 415"/>
                    <a:gd name="T12" fmla="*/ 104 w 153"/>
                    <a:gd name="T13" fmla="*/ 0 h 415"/>
                    <a:gd name="T14" fmla="*/ 104 w 153"/>
                    <a:gd name="T15" fmla="*/ 0 h 415"/>
                    <a:gd name="T16" fmla="*/ 129 w 153"/>
                    <a:gd name="T17" fmla="*/ 0 h 415"/>
                    <a:gd name="T18" fmla="*/ 153 w 153"/>
                    <a:gd name="T19" fmla="*/ 4 h 415"/>
                    <a:gd name="T20" fmla="*/ 153 w 153"/>
                    <a:gd name="T21" fmla="*/ 4 h 4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3" h="415">
                      <a:moveTo>
                        <a:pt x="153" y="4"/>
                      </a:moveTo>
                      <a:lnTo>
                        <a:pt x="153" y="410"/>
                      </a:lnTo>
                      <a:lnTo>
                        <a:pt x="0" y="415"/>
                      </a:lnTo>
                      <a:lnTo>
                        <a:pt x="0" y="0"/>
                      </a:lnTo>
                      <a:lnTo>
                        <a:pt x="104" y="0"/>
                      </a:lnTo>
                      <a:lnTo>
                        <a:pt x="129" y="0"/>
                      </a:lnTo>
                      <a:lnTo>
                        <a:pt x="153" y="4"/>
                      </a:lnTo>
                      <a:close/>
                    </a:path>
                  </a:pathLst>
                </a:custGeom>
                <a:solidFill>
                  <a:srgbClr val="553C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1" name="Freeform 16"/>
                <p:cNvSpPr>
                  <a:spLocks noEditPoints="1"/>
                </p:cNvSpPr>
                <p:nvPr/>
              </p:nvSpPr>
              <p:spPr bwMode="auto">
                <a:xfrm>
                  <a:off x="5009" y="962"/>
                  <a:ext cx="151" cy="419"/>
                </a:xfrm>
                <a:custGeom>
                  <a:avLst/>
                  <a:gdLst>
                    <a:gd name="T0" fmla="*/ 151 w 151"/>
                    <a:gd name="T1" fmla="*/ 0 h 419"/>
                    <a:gd name="T2" fmla="*/ 151 w 151"/>
                    <a:gd name="T3" fmla="*/ 419 h 419"/>
                    <a:gd name="T4" fmla="*/ 147 w 151"/>
                    <a:gd name="T5" fmla="*/ 419 h 419"/>
                    <a:gd name="T6" fmla="*/ 135 w 151"/>
                    <a:gd name="T7" fmla="*/ 417 h 419"/>
                    <a:gd name="T8" fmla="*/ 135 w 151"/>
                    <a:gd name="T9" fmla="*/ 0 h 419"/>
                    <a:gd name="T10" fmla="*/ 151 w 151"/>
                    <a:gd name="T11" fmla="*/ 0 h 419"/>
                    <a:gd name="T12" fmla="*/ 151 w 151"/>
                    <a:gd name="T13" fmla="*/ 0 h 419"/>
                    <a:gd name="T14" fmla="*/ 0 w 151"/>
                    <a:gd name="T15" fmla="*/ 0 h 419"/>
                    <a:gd name="T16" fmla="*/ 130 w 151"/>
                    <a:gd name="T17" fmla="*/ 0 h 419"/>
                    <a:gd name="T18" fmla="*/ 130 w 151"/>
                    <a:gd name="T19" fmla="*/ 0 h 419"/>
                    <a:gd name="T20" fmla="*/ 128 w 151"/>
                    <a:gd name="T21" fmla="*/ 415 h 419"/>
                    <a:gd name="T22" fmla="*/ 128 w 151"/>
                    <a:gd name="T23" fmla="*/ 415 h 419"/>
                    <a:gd name="T24" fmla="*/ 0 w 151"/>
                    <a:gd name="T25" fmla="*/ 389 h 419"/>
                    <a:gd name="T26" fmla="*/ 0 w 151"/>
                    <a:gd name="T27" fmla="*/ 389 h 419"/>
                    <a:gd name="T28" fmla="*/ 0 w 151"/>
                    <a:gd name="T29" fmla="*/ 0 h 419"/>
                    <a:gd name="T30" fmla="*/ 0 w 151"/>
                    <a:gd name="T31" fmla="*/ 0 h 41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51" h="419">
                      <a:moveTo>
                        <a:pt x="151" y="0"/>
                      </a:moveTo>
                      <a:lnTo>
                        <a:pt x="151" y="419"/>
                      </a:lnTo>
                      <a:lnTo>
                        <a:pt x="147" y="419"/>
                      </a:lnTo>
                      <a:lnTo>
                        <a:pt x="135" y="417"/>
                      </a:lnTo>
                      <a:lnTo>
                        <a:pt x="135" y="0"/>
                      </a:lnTo>
                      <a:lnTo>
                        <a:pt x="151" y="0"/>
                      </a:lnTo>
                      <a:close/>
                      <a:moveTo>
                        <a:pt x="0" y="0"/>
                      </a:moveTo>
                      <a:lnTo>
                        <a:pt x="130" y="0"/>
                      </a:lnTo>
                      <a:lnTo>
                        <a:pt x="128" y="415"/>
                      </a:lnTo>
                      <a:lnTo>
                        <a:pt x="0" y="3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2" name="Freeform 17"/>
                <p:cNvSpPr>
                  <a:spLocks/>
                </p:cNvSpPr>
                <p:nvPr/>
              </p:nvSpPr>
              <p:spPr bwMode="auto">
                <a:xfrm>
                  <a:off x="5160" y="1075"/>
                  <a:ext cx="90" cy="21"/>
                </a:xfrm>
                <a:custGeom>
                  <a:avLst/>
                  <a:gdLst>
                    <a:gd name="T0" fmla="*/ 0 w 90"/>
                    <a:gd name="T1" fmla="*/ 21 h 21"/>
                    <a:gd name="T2" fmla="*/ 0 w 90"/>
                    <a:gd name="T3" fmla="*/ 0 h 21"/>
                    <a:gd name="T4" fmla="*/ 90 w 90"/>
                    <a:gd name="T5" fmla="*/ 0 h 21"/>
                    <a:gd name="T6" fmla="*/ 90 w 90"/>
                    <a:gd name="T7" fmla="*/ 9 h 21"/>
                    <a:gd name="T8" fmla="*/ 90 w 90"/>
                    <a:gd name="T9" fmla="*/ 21 h 21"/>
                    <a:gd name="T10" fmla="*/ 0 w 90"/>
                    <a:gd name="T11" fmla="*/ 21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0" h="21">
                      <a:moveTo>
                        <a:pt x="0" y="21"/>
                      </a:moveTo>
                      <a:lnTo>
                        <a:pt x="0" y="0"/>
                      </a:lnTo>
                      <a:lnTo>
                        <a:pt x="90" y="0"/>
                      </a:lnTo>
                      <a:lnTo>
                        <a:pt x="90" y="9"/>
                      </a:lnTo>
                      <a:lnTo>
                        <a:pt x="90" y="2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3" name="Freeform 18"/>
                <p:cNvSpPr>
                  <a:spLocks/>
                </p:cNvSpPr>
                <p:nvPr/>
              </p:nvSpPr>
              <p:spPr bwMode="auto">
                <a:xfrm>
                  <a:off x="5264" y="1164"/>
                  <a:ext cx="17" cy="10"/>
                </a:xfrm>
                <a:custGeom>
                  <a:avLst/>
                  <a:gdLst>
                    <a:gd name="T0" fmla="*/ 12 w 17"/>
                    <a:gd name="T1" fmla="*/ 7 h 10"/>
                    <a:gd name="T2" fmla="*/ 12 w 17"/>
                    <a:gd name="T3" fmla="*/ 7 h 10"/>
                    <a:gd name="T4" fmla="*/ 9 w 17"/>
                    <a:gd name="T5" fmla="*/ 10 h 10"/>
                    <a:gd name="T6" fmla="*/ 9 w 17"/>
                    <a:gd name="T7" fmla="*/ 10 h 10"/>
                    <a:gd name="T8" fmla="*/ 9 w 17"/>
                    <a:gd name="T9" fmla="*/ 10 h 10"/>
                    <a:gd name="T10" fmla="*/ 9 w 17"/>
                    <a:gd name="T11" fmla="*/ 10 h 10"/>
                    <a:gd name="T12" fmla="*/ 9 w 17"/>
                    <a:gd name="T13" fmla="*/ 10 h 10"/>
                    <a:gd name="T14" fmla="*/ 9 w 17"/>
                    <a:gd name="T15" fmla="*/ 10 h 10"/>
                    <a:gd name="T16" fmla="*/ 9 w 17"/>
                    <a:gd name="T17" fmla="*/ 10 h 10"/>
                    <a:gd name="T18" fmla="*/ 9 w 17"/>
                    <a:gd name="T19" fmla="*/ 10 h 10"/>
                    <a:gd name="T20" fmla="*/ 0 w 17"/>
                    <a:gd name="T21" fmla="*/ 7 h 10"/>
                    <a:gd name="T22" fmla="*/ 2 w 17"/>
                    <a:gd name="T23" fmla="*/ 0 h 10"/>
                    <a:gd name="T24" fmla="*/ 17 w 17"/>
                    <a:gd name="T25" fmla="*/ 0 h 10"/>
                    <a:gd name="T26" fmla="*/ 14 w 17"/>
                    <a:gd name="T27" fmla="*/ 7 h 10"/>
                    <a:gd name="T28" fmla="*/ 14 w 17"/>
                    <a:gd name="T29" fmla="*/ 7 h 10"/>
                    <a:gd name="T30" fmla="*/ 12 w 17"/>
                    <a:gd name="T31" fmla="*/ 7 h 10"/>
                    <a:gd name="T32" fmla="*/ 12 w 17"/>
                    <a:gd name="T33" fmla="*/ 7 h 10"/>
                    <a:gd name="T34" fmla="*/ 12 w 17"/>
                    <a:gd name="T35" fmla="*/ 7 h 10"/>
                    <a:gd name="T36" fmla="*/ 12 w 17"/>
                    <a:gd name="T37" fmla="*/ 7 h 10"/>
                    <a:gd name="T38" fmla="*/ 12 w 17"/>
                    <a:gd name="T39" fmla="*/ 7 h 10"/>
                    <a:gd name="T40" fmla="*/ 12 w 17"/>
                    <a:gd name="T41" fmla="*/ 7 h 1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" h="10">
                      <a:moveTo>
                        <a:pt x="12" y="7"/>
                      </a:moveTo>
                      <a:lnTo>
                        <a:pt x="12" y="7"/>
                      </a:lnTo>
                      <a:lnTo>
                        <a:pt x="9" y="10"/>
                      </a:lnTo>
                      <a:lnTo>
                        <a:pt x="0" y="7"/>
                      </a:lnTo>
                      <a:lnTo>
                        <a:pt x="2" y="0"/>
                      </a:lnTo>
                      <a:lnTo>
                        <a:pt x="17" y="0"/>
                      </a:lnTo>
                      <a:lnTo>
                        <a:pt x="14" y="7"/>
                      </a:ln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4" name="Freeform 19"/>
                <p:cNvSpPr>
                  <a:spLocks/>
                </p:cNvSpPr>
                <p:nvPr/>
              </p:nvSpPr>
              <p:spPr bwMode="auto">
                <a:xfrm>
                  <a:off x="5269" y="1188"/>
                  <a:ext cx="12" cy="16"/>
                </a:xfrm>
                <a:custGeom>
                  <a:avLst/>
                  <a:gdLst>
                    <a:gd name="T0" fmla="*/ 4 w 12"/>
                    <a:gd name="T1" fmla="*/ 0 h 16"/>
                    <a:gd name="T2" fmla="*/ 4 w 12"/>
                    <a:gd name="T3" fmla="*/ 0 h 16"/>
                    <a:gd name="T4" fmla="*/ 9 w 12"/>
                    <a:gd name="T5" fmla="*/ 5 h 16"/>
                    <a:gd name="T6" fmla="*/ 12 w 12"/>
                    <a:gd name="T7" fmla="*/ 9 h 16"/>
                    <a:gd name="T8" fmla="*/ 12 w 12"/>
                    <a:gd name="T9" fmla="*/ 9 h 16"/>
                    <a:gd name="T10" fmla="*/ 9 w 12"/>
                    <a:gd name="T11" fmla="*/ 14 h 16"/>
                    <a:gd name="T12" fmla="*/ 4 w 12"/>
                    <a:gd name="T13" fmla="*/ 16 h 16"/>
                    <a:gd name="T14" fmla="*/ 4 w 12"/>
                    <a:gd name="T15" fmla="*/ 16 h 16"/>
                    <a:gd name="T16" fmla="*/ 2 w 12"/>
                    <a:gd name="T17" fmla="*/ 12 h 16"/>
                    <a:gd name="T18" fmla="*/ 0 w 12"/>
                    <a:gd name="T19" fmla="*/ 7 h 16"/>
                    <a:gd name="T20" fmla="*/ 0 w 12"/>
                    <a:gd name="T21" fmla="*/ 7 h 16"/>
                    <a:gd name="T22" fmla="*/ 2 w 12"/>
                    <a:gd name="T23" fmla="*/ 2 h 16"/>
                    <a:gd name="T24" fmla="*/ 4 w 12"/>
                    <a:gd name="T25" fmla="*/ 0 h 16"/>
                    <a:gd name="T26" fmla="*/ 4 w 12"/>
                    <a:gd name="T27" fmla="*/ 0 h 1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16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9" y="5"/>
                      </a:lnTo>
                      <a:lnTo>
                        <a:pt x="12" y="9"/>
                      </a:lnTo>
                      <a:lnTo>
                        <a:pt x="9" y="14"/>
                      </a:lnTo>
                      <a:lnTo>
                        <a:pt x="4" y="16"/>
                      </a:lnTo>
                      <a:lnTo>
                        <a:pt x="2" y="12"/>
                      </a:lnTo>
                      <a:lnTo>
                        <a:pt x="0" y="7"/>
                      </a:lnTo>
                      <a:lnTo>
                        <a:pt x="2" y="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5" name="Freeform 20"/>
                <p:cNvSpPr>
                  <a:spLocks/>
                </p:cNvSpPr>
                <p:nvPr/>
              </p:nvSpPr>
              <p:spPr bwMode="auto">
                <a:xfrm>
                  <a:off x="5269" y="1211"/>
                  <a:ext cx="12" cy="15"/>
                </a:xfrm>
                <a:custGeom>
                  <a:avLst/>
                  <a:gdLst>
                    <a:gd name="T0" fmla="*/ 4 w 12"/>
                    <a:gd name="T1" fmla="*/ 0 h 15"/>
                    <a:gd name="T2" fmla="*/ 4 w 12"/>
                    <a:gd name="T3" fmla="*/ 0 h 15"/>
                    <a:gd name="T4" fmla="*/ 9 w 12"/>
                    <a:gd name="T5" fmla="*/ 3 h 15"/>
                    <a:gd name="T6" fmla="*/ 12 w 12"/>
                    <a:gd name="T7" fmla="*/ 8 h 15"/>
                    <a:gd name="T8" fmla="*/ 12 w 12"/>
                    <a:gd name="T9" fmla="*/ 8 h 15"/>
                    <a:gd name="T10" fmla="*/ 9 w 12"/>
                    <a:gd name="T11" fmla="*/ 12 h 15"/>
                    <a:gd name="T12" fmla="*/ 4 w 12"/>
                    <a:gd name="T13" fmla="*/ 15 h 15"/>
                    <a:gd name="T14" fmla="*/ 4 w 12"/>
                    <a:gd name="T15" fmla="*/ 15 h 15"/>
                    <a:gd name="T16" fmla="*/ 2 w 12"/>
                    <a:gd name="T17" fmla="*/ 12 h 15"/>
                    <a:gd name="T18" fmla="*/ 0 w 12"/>
                    <a:gd name="T19" fmla="*/ 8 h 15"/>
                    <a:gd name="T20" fmla="*/ 0 w 12"/>
                    <a:gd name="T21" fmla="*/ 8 h 15"/>
                    <a:gd name="T22" fmla="*/ 2 w 12"/>
                    <a:gd name="T23" fmla="*/ 3 h 15"/>
                    <a:gd name="T24" fmla="*/ 4 w 12"/>
                    <a:gd name="T25" fmla="*/ 0 h 15"/>
                    <a:gd name="T26" fmla="*/ 4 w 12"/>
                    <a:gd name="T27" fmla="*/ 0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15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9" y="3"/>
                      </a:lnTo>
                      <a:lnTo>
                        <a:pt x="12" y="8"/>
                      </a:lnTo>
                      <a:lnTo>
                        <a:pt x="9" y="12"/>
                      </a:lnTo>
                      <a:lnTo>
                        <a:pt x="4" y="15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6" name="Freeform 21"/>
                <p:cNvSpPr>
                  <a:spLocks/>
                </p:cNvSpPr>
                <p:nvPr/>
              </p:nvSpPr>
              <p:spPr bwMode="auto">
                <a:xfrm>
                  <a:off x="5269" y="1233"/>
                  <a:ext cx="12" cy="14"/>
                </a:xfrm>
                <a:custGeom>
                  <a:avLst/>
                  <a:gdLst>
                    <a:gd name="T0" fmla="*/ 4 w 12"/>
                    <a:gd name="T1" fmla="*/ 0 h 14"/>
                    <a:gd name="T2" fmla="*/ 4 w 12"/>
                    <a:gd name="T3" fmla="*/ 0 h 14"/>
                    <a:gd name="T4" fmla="*/ 9 w 12"/>
                    <a:gd name="T5" fmla="*/ 2 h 14"/>
                    <a:gd name="T6" fmla="*/ 12 w 12"/>
                    <a:gd name="T7" fmla="*/ 7 h 14"/>
                    <a:gd name="T8" fmla="*/ 12 w 12"/>
                    <a:gd name="T9" fmla="*/ 7 h 14"/>
                    <a:gd name="T10" fmla="*/ 9 w 12"/>
                    <a:gd name="T11" fmla="*/ 11 h 14"/>
                    <a:gd name="T12" fmla="*/ 4 w 12"/>
                    <a:gd name="T13" fmla="*/ 14 h 14"/>
                    <a:gd name="T14" fmla="*/ 4 w 12"/>
                    <a:gd name="T15" fmla="*/ 14 h 14"/>
                    <a:gd name="T16" fmla="*/ 2 w 12"/>
                    <a:gd name="T17" fmla="*/ 11 h 14"/>
                    <a:gd name="T18" fmla="*/ 0 w 12"/>
                    <a:gd name="T19" fmla="*/ 4 h 14"/>
                    <a:gd name="T20" fmla="*/ 0 w 12"/>
                    <a:gd name="T21" fmla="*/ 4 h 14"/>
                    <a:gd name="T22" fmla="*/ 2 w 12"/>
                    <a:gd name="T23" fmla="*/ 0 h 14"/>
                    <a:gd name="T24" fmla="*/ 4 w 12"/>
                    <a:gd name="T25" fmla="*/ 0 h 14"/>
                    <a:gd name="T26" fmla="*/ 4 w 12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14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9" y="2"/>
                      </a:lnTo>
                      <a:lnTo>
                        <a:pt x="12" y="7"/>
                      </a:lnTo>
                      <a:lnTo>
                        <a:pt x="9" y="11"/>
                      </a:lnTo>
                      <a:lnTo>
                        <a:pt x="4" y="14"/>
                      </a:lnTo>
                      <a:lnTo>
                        <a:pt x="2" y="11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7" name="Freeform 22"/>
                <p:cNvSpPr>
                  <a:spLocks/>
                </p:cNvSpPr>
                <p:nvPr/>
              </p:nvSpPr>
              <p:spPr bwMode="auto">
                <a:xfrm>
                  <a:off x="5269" y="1254"/>
                  <a:ext cx="12" cy="14"/>
                </a:xfrm>
                <a:custGeom>
                  <a:avLst/>
                  <a:gdLst>
                    <a:gd name="T0" fmla="*/ 4 w 12"/>
                    <a:gd name="T1" fmla="*/ 0 h 14"/>
                    <a:gd name="T2" fmla="*/ 4 w 12"/>
                    <a:gd name="T3" fmla="*/ 0 h 14"/>
                    <a:gd name="T4" fmla="*/ 9 w 12"/>
                    <a:gd name="T5" fmla="*/ 2 h 14"/>
                    <a:gd name="T6" fmla="*/ 12 w 12"/>
                    <a:gd name="T7" fmla="*/ 7 h 14"/>
                    <a:gd name="T8" fmla="*/ 12 w 12"/>
                    <a:gd name="T9" fmla="*/ 7 h 14"/>
                    <a:gd name="T10" fmla="*/ 9 w 12"/>
                    <a:gd name="T11" fmla="*/ 12 h 14"/>
                    <a:gd name="T12" fmla="*/ 4 w 12"/>
                    <a:gd name="T13" fmla="*/ 14 h 14"/>
                    <a:gd name="T14" fmla="*/ 4 w 12"/>
                    <a:gd name="T15" fmla="*/ 14 h 14"/>
                    <a:gd name="T16" fmla="*/ 2 w 12"/>
                    <a:gd name="T17" fmla="*/ 12 h 14"/>
                    <a:gd name="T18" fmla="*/ 0 w 12"/>
                    <a:gd name="T19" fmla="*/ 7 h 14"/>
                    <a:gd name="T20" fmla="*/ 0 w 12"/>
                    <a:gd name="T21" fmla="*/ 7 h 14"/>
                    <a:gd name="T22" fmla="*/ 2 w 12"/>
                    <a:gd name="T23" fmla="*/ 0 h 14"/>
                    <a:gd name="T24" fmla="*/ 4 w 12"/>
                    <a:gd name="T25" fmla="*/ 0 h 14"/>
                    <a:gd name="T26" fmla="*/ 4 w 12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14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9" y="2"/>
                      </a:lnTo>
                      <a:lnTo>
                        <a:pt x="12" y="7"/>
                      </a:lnTo>
                      <a:lnTo>
                        <a:pt x="9" y="12"/>
                      </a:lnTo>
                      <a:lnTo>
                        <a:pt x="4" y="14"/>
                      </a:lnTo>
                      <a:lnTo>
                        <a:pt x="2" y="12"/>
                      </a:lnTo>
                      <a:lnTo>
                        <a:pt x="0" y="7"/>
                      </a:lnTo>
                      <a:lnTo>
                        <a:pt x="2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8" name="Freeform 23"/>
                <p:cNvSpPr>
                  <a:spLocks noEditPoints="1"/>
                </p:cNvSpPr>
                <p:nvPr/>
              </p:nvSpPr>
              <p:spPr bwMode="auto">
                <a:xfrm>
                  <a:off x="5160" y="966"/>
                  <a:ext cx="137" cy="165"/>
                </a:xfrm>
                <a:custGeom>
                  <a:avLst/>
                  <a:gdLst>
                    <a:gd name="T0" fmla="*/ 106 w 137"/>
                    <a:gd name="T1" fmla="*/ 158 h 165"/>
                    <a:gd name="T2" fmla="*/ 102 w 137"/>
                    <a:gd name="T3" fmla="*/ 156 h 165"/>
                    <a:gd name="T4" fmla="*/ 106 w 137"/>
                    <a:gd name="T5" fmla="*/ 158 h 165"/>
                    <a:gd name="T6" fmla="*/ 106 w 137"/>
                    <a:gd name="T7" fmla="*/ 111 h 165"/>
                    <a:gd name="T8" fmla="*/ 106 w 137"/>
                    <a:gd name="T9" fmla="*/ 111 h 165"/>
                    <a:gd name="T10" fmla="*/ 125 w 137"/>
                    <a:gd name="T11" fmla="*/ 111 h 165"/>
                    <a:gd name="T12" fmla="*/ 125 w 137"/>
                    <a:gd name="T13" fmla="*/ 111 h 165"/>
                    <a:gd name="T14" fmla="*/ 132 w 137"/>
                    <a:gd name="T15" fmla="*/ 109 h 165"/>
                    <a:gd name="T16" fmla="*/ 137 w 137"/>
                    <a:gd name="T17" fmla="*/ 109 h 165"/>
                    <a:gd name="T18" fmla="*/ 99 w 137"/>
                    <a:gd name="T19" fmla="*/ 109 h 165"/>
                    <a:gd name="T20" fmla="*/ 102 w 137"/>
                    <a:gd name="T21" fmla="*/ 109 h 165"/>
                    <a:gd name="T22" fmla="*/ 102 w 137"/>
                    <a:gd name="T23" fmla="*/ 156 h 165"/>
                    <a:gd name="T24" fmla="*/ 102 w 137"/>
                    <a:gd name="T25" fmla="*/ 156 h 165"/>
                    <a:gd name="T26" fmla="*/ 0 w 137"/>
                    <a:gd name="T27" fmla="*/ 161 h 165"/>
                    <a:gd name="T28" fmla="*/ 0 w 137"/>
                    <a:gd name="T29" fmla="*/ 161 h 165"/>
                    <a:gd name="T30" fmla="*/ 57 w 137"/>
                    <a:gd name="T31" fmla="*/ 165 h 165"/>
                    <a:gd name="T32" fmla="*/ 57 w 137"/>
                    <a:gd name="T33" fmla="*/ 165 h 165"/>
                    <a:gd name="T34" fmla="*/ 73 w 137"/>
                    <a:gd name="T35" fmla="*/ 165 h 165"/>
                    <a:gd name="T36" fmla="*/ 90 w 137"/>
                    <a:gd name="T37" fmla="*/ 163 h 165"/>
                    <a:gd name="T38" fmla="*/ 106 w 137"/>
                    <a:gd name="T39" fmla="*/ 158 h 165"/>
                    <a:gd name="T40" fmla="*/ 106 w 137"/>
                    <a:gd name="T41" fmla="*/ 158 h 165"/>
                    <a:gd name="T42" fmla="*/ 132 w 137"/>
                    <a:gd name="T43" fmla="*/ 0 h 165"/>
                    <a:gd name="T44" fmla="*/ 132 w 137"/>
                    <a:gd name="T45" fmla="*/ 0 h 165"/>
                    <a:gd name="T46" fmla="*/ 137 w 137"/>
                    <a:gd name="T47" fmla="*/ 0 h 165"/>
                    <a:gd name="T48" fmla="*/ 137 w 137"/>
                    <a:gd name="T49" fmla="*/ 106 h 165"/>
                    <a:gd name="T50" fmla="*/ 132 w 137"/>
                    <a:gd name="T51" fmla="*/ 106 h 165"/>
                    <a:gd name="T52" fmla="*/ 132 w 137"/>
                    <a:gd name="T53" fmla="*/ 0 h 165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137" h="165">
                      <a:moveTo>
                        <a:pt x="106" y="158"/>
                      </a:moveTo>
                      <a:lnTo>
                        <a:pt x="102" y="156"/>
                      </a:lnTo>
                      <a:lnTo>
                        <a:pt x="106" y="158"/>
                      </a:lnTo>
                      <a:lnTo>
                        <a:pt x="106" y="111"/>
                      </a:lnTo>
                      <a:lnTo>
                        <a:pt x="125" y="111"/>
                      </a:lnTo>
                      <a:lnTo>
                        <a:pt x="132" y="109"/>
                      </a:lnTo>
                      <a:lnTo>
                        <a:pt x="137" y="109"/>
                      </a:lnTo>
                      <a:lnTo>
                        <a:pt x="99" y="109"/>
                      </a:lnTo>
                      <a:lnTo>
                        <a:pt x="102" y="109"/>
                      </a:lnTo>
                      <a:lnTo>
                        <a:pt x="102" y="156"/>
                      </a:lnTo>
                      <a:lnTo>
                        <a:pt x="0" y="161"/>
                      </a:lnTo>
                      <a:lnTo>
                        <a:pt x="57" y="165"/>
                      </a:lnTo>
                      <a:lnTo>
                        <a:pt x="73" y="165"/>
                      </a:lnTo>
                      <a:lnTo>
                        <a:pt x="90" y="163"/>
                      </a:lnTo>
                      <a:lnTo>
                        <a:pt x="106" y="158"/>
                      </a:lnTo>
                      <a:close/>
                      <a:moveTo>
                        <a:pt x="132" y="0"/>
                      </a:moveTo>
                      <a:lnTo>
                        <a:pt x="132" y="0"/>
                      </a:lnTo>
                      <a:lnTo>
                        <a:pt x="137" y="0"/>
                      </a:lnTo>
                      <a:lnTo>
                        <a:pt x="137" y="106"/>
                      </a:lnTo>
                      <a:lnTo>
                        <a:pt x="132" y="106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9" name="Freeform 24"/>
                <p:cNvSpPr>
                  <a:spLocks/>
                </p:cNvSpPr>
                <p:nvPr/>
              </p:nvSpPr>
              <p:spPr bwMode="auto">
                <a:xfrm>
                  <a:off x="5259" y="1046"/>
                  <a:ext cx="24" cy="10"/>
                </a:xfrm>
                <a:custGeom>
                  <a:avLst/>
                  <a:gdLst>
                    <a:gd name="T0" fmla="*/ 3 w 24"/>
                    <a:gd name="T1" fmla="*/ 0 h 10"/>
                    <a:gd name="T2" fmla="*/ 3 w 24"/>
                    <a:gd name="T3" fmla="*/ 0 h 10"/>
                    <a:gd name="T4" fmla="*/ 22 w 24"/>
                    <a:gd name="T5" fmla="*/ 0 h 10"/>
                    <a:gd name="T6" fmla="*/ 22 w 24"/>
                    <a:gd name="T7" fmla="*/ 0 h 10"/>
                    <a:gd name="T8" fmla="*/ 24 w 24"/>
                    <a:gd name="T9" fmla="*/ 3 h 10"/>
                    <a:gd name="T10" fmla="*/ 24 w 24"/>
                    <a:gd name="T11" fmla="*/ 5 h 10"/>
                    <a:gd name="T12" fmla="*/ 24 w 24"/>
                    <a:gd name="T13" fmla="*/ 5 h 10"/>
                    <a:gd name="T14" fmla="*/ 24 w 24"/>
                    <a:gd name="T15" fmla="*/ 5 h 10"/>
                    <a:gd name="T16" fmla="*/ 24 w 24"/>
                    <a:gd name="T17" fmla="*/ 7 h 10"/>
                    <a:gd name="T18" fmla="*/ 22 w 24"/>
                    <a:gd name="T19" fmla="*/ 10 h 10"/>
                    <a:gd name="T20" fmla="*/ 22 w 24"/>
                    <a:gd name="T21" fmla="*/ 10 h 10"/>
                    <a:gd name="T22" fmla="*/ 3 w 24"/>
                    <a:gd name="T23" fmla="*/ 7 h 10"/>
                    <a:gd name="T24" fmla="*/ 3 w 24"/>
                    <a:gd name="T25" fmla="*/ 7 h 10"/>
                    <a:gd name="T26" fmla="*/ 0 w 24"/>
                    <a:gd name="T27" fmla="*/ 7 h 10"/>
                    <a:gd name="T28" fmla="*/ 0 w 24"/>
                    <a:gd name="T29" fmla="*/ 5 h 10"/>
                    <a:gd name="T30" fmla="*/ 0 w 24"/>
                    <a:gd name="T31" fmla="*/ 5 h 10"/>
                    <a:gd name="T32" fmla="*/ 0 w 24"/>
                    <a:gd name="T33" fmla="*/ 5 h 10"/>
                    <a:gd name="T34" fmla="*/ 0 w 24"/>
                    <a:gd name="T35" fmla="*/ 3 h 10"/>
                    <a:gd name="T36" fmla="*/ 3 w 24"/>
                    <a:gd name="T37" fmla="*/ 0 h 10"/>
                    <a:gd name="T38" fmla="*/ 3 w 24"/>
                    <a:gd name="T39" fmla="*/ 0 h 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4" h="1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2" y="0"/>
                      </a:lnTo>
                      <a:lnTo>
                        <a:pt x="24" y="3"/>
                      </a:lnTo>
                      <a:lnTo>
                        <a:pt x="24" y="5"/>
                      </a:lnTo>
                      <a:lnTo>
                        <a:pt x="24" y="7"/>
                      </a:lnTo>
                      <a:lnTo>
                        <a:pt x="22" y="10"/>
                      </a:lnTo>
                      <a:lnTo>
                        <a:pt x="3" y="7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0" name="Freeform 25"/>
                <p:cNvSpPr>
                  <a:spLocks/>
                </p:cNvSpPr>
                <p:nvPr/>
              </p:nvSpPr>
              <p:spPr bwMode="auto">
                <a:xfrm>
                  <a:off x="5259" y="1049"/>
                  <a:ext cx="24" cy="4"/>
                </a:xfrm>
                <a:custGeom>
                  <a:avLst/>
                  <a:gdLst>
                    <a:gd name="T0" fmla="*/ 3 w 24"/>
                    <a:gd name="T1" fmla="*/ 0 h 4"/>
                    <a:gd name="T2" fmla="*/ 3 w 24"/>
                    <a:gd name="T3" fmla="*/ 0 h 4"/>
                    <a:gd name="T4" fmla="*/ 22 w 24"/>
                    <a:gd name="T5" fmla="*/ 0 h 4"/>
                    <a:gd name="T6" fmla="*/ 22 w 24"/>
                    <a:gd name="T7" fmla="*/ 0 h 4"/>
                    <a:gd name="T8" fmla="*/ 24 w 24"/>
                    <a:gd name="T9" fmla="*/ 0 h 4"/>
                    <a:gd name="T10" fmla="*/ 24 w 24"/>
                    <a:gd name="T11" fmla="*/ 2 h 4"/>
                    <a:gd name="T12" fmla="*/ 24 w 24"/>
                    <a:gd name="T13" fmla="*/ 2 h 4"/>
                    <a:gd name="T14" fmla="*/ 24 w 24"/>
                    <a:gd name="T15" fmla="*/ 2 h 4"/>
                    <a:gd name="T16" fmla="*/ 24 w 24"/>
                    <a:gd name="T17" fmla="*/ 4 h 4"/>
                    <a:gd name="T18" fmla="*/ 22 w 24"/>
                    <a:gd name="T19" fmla="*/ 4 h 4"/>
                    <a:gd name="T20" fmla="*/ 22 w 24"/>
                    <a:gd name="T21" fmla="*/ 4 h 4"/>
                    <a:gd name="T22" fmla="*/ 3 w 24"/>
                    <a:gd name="T23" fmla="*/ 4 h 4"/>
                    <a:gd name="T24" fmla="*/ 3 w 24"/>
                    <a:gd name="T25" fmla="*/ 4 h 4"/>
                    <a:gd name="T26" fmla="*/ 3 w 24"/>
                    <a:gd name="T27" fmla="*/ 4 h 4"/>
                    <a:gd name="T28" fmla="*/ 0 w 24"/>
                    <a:gd name="T29" fmla="*/ 2 h 4"/>
                    <a:gd name="T30" fmla="*/ 0 w 24"/>
                    <a:gd name="T31" fmla="*/ 2 h 4"/>
                    <a:gd name="T32" fmla="*/ 0 w 24"/>
                    <a:gd name="T33" fmla="*/ 2 h 4"/>
                    <a:gd name="T34" fmla="*/ 3 w 24"/>
                    <a:gd name="T35" fmla="*/ 0 h 4"/>
                    <a:gd name="T36" fmla="*/ 3 w 24"/>
                    <a:gd name="T37" fmla="*/ 0 h 4"/>
                    <a:gd name="T38" fmla="*/ 3 w 24"/>
                    <a:gd name="T39" fmla="*/ 0 h 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4" h="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2" y="0"/>
                      </a:lnTo>
                      <a:lnTo>
                        <a:pt x="24" y="0"/>
                      </a:lnTo>
                      <a:lnTo>
                        <a:pt x="24" y="2"/>
                      </a:lnTo>
                      <a:lnTo>
                        <a:pt x="24" y="4"/>
                      </a:lnTo>
                      <a:lnTo>
                        <a:pt x="22" y="4"/>
                      </a:lnTo>
                      <a:lnTo>
                        <a:pt x="3" y="4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1" name="Freeform 26"/>
                <p:cNvSpPr>
                  <a:spLocks/>
                </p:cNvSpPr>
                <p:nvPr/>
              </p:nvSpPr>
              <p:spPr bwMode="auto">
                <a:xfrm>
                  <a:off x="5259" y="1049"/>
                  <a:ext cx="24" cy="4"/>
                </a:xfrm>
                <a:custGeom>
                  <a:avLst/>
                  <a:gdLst>
                    <a:gd name="T0" fmla="*/ 5 w 24"/>
                    <a:gd name="T1" fmla="*/ 0 h 4"/>
                    <a:gd name="T2" fmla="*/ 5 w 24"/>
                    <a:gd name="T3" fmla="*/ 0 h 4"/>
                    <a:gd name="T4" fmla="*/ 22 w 24"/>
                    <a:gd name="T5" fmla="*/ 0 h 4"/>
                    <a:gd name="T6" fmla="*/ 22 w 24"/>
                    <a:gd name="T7" fmla="*/ 0 h 4"/>
                    <a:gd name="T8" fmla="*/ 24 w 24"/>
                    <a:gd name="T9" fmla="*/ 0 h 4"/>
                    <a:gd name="T10" fmla="*/ 24 w 24"/>
                    <a:gd name="T11" fmla="*/ 2 h 4"/>
                    <a:gd name="T12" fmla="*/ 24 w 24"/>
                    <a:gd name="T13" fmla="*/ 2 h 4"/>
                    <a:gd name="T14" fmla="*/ 24 w 24"/>
                    <a:gd name="T15" fmla="*/ 2 h 4"/>
                    <a:gd name="T16" fmla="*/ 24 w 24"/>
                    <a:gd name="T17" fmla="*/ 4 h 4"/>
                    <a:gd name="T18" fmla="*/ 22 w 24"/>
                    <a:gd name="T19" fmla="*/ 4 h 4"/>
                    <a:gd name="T20" fmla="*/ 22 w 24"/>
                    <a:gd name="T21" fmla="*/ 4 h 4"/>
                    <a:gd name="T22" fmla="*/ 5 w 24"/>
                    <a:gd name="T23" fmla="*/ 4 h 4"/>
                    <a:gd name="T24" fmla="*/ 5 w 24"/>
                    <a:gd name="T25" fmla="*/ 4 h 4"/>
                    <a:gd name="T26" fmla="*/ 3 w 24"/>
                    <a:gd name="T27" fmla="*/ 4 h 4"/>
                    <a:gd name="T28" fmla="*/ 0 w 24"/>
                    <a:gd name="T29" fmla="*/ 2 h 4"/>
                    <a:gd name="T30" fmla="*/ 0 w 24"/>
                    <a:gd name="T31" fmla="*/ 2 h 4"/>
                    <a:gd name="T32" fmla="*/ 0 w 24"/>
                    <a:gd name="T33" fmla="*/ 2 h 4"/>
                    <a:gd name="T34" fmla="*/ 3 w 24"/>
                    <a:gd name="T35" fmla="*/ 0 h 4"/>
                    <a:gd name="T36" fmla="*/ 5 w 24"/>
                    <a:gd name="T37" fmla="*/ 0 h 4"/>
                    <a:gd name="T38" fmla="*/ 5 w 24"/>
                    <a:gd name="T39" fmla="*/ 0 h 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4" h="4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22" y="0"/>
                      </a:lnTo>
                      <a:lnTo>
                        <a:pt x="24" y="0"/>
                      </a:lnTo>
                      <a:lnTo>
                        <a:pt x="24" y="2"/>
                      </a:lnTo>
                      <a:lnTo>
                        <a:pt x="24" y="4"/>
                      </a:lnTo>
                      <a:lnTo>
                        <a:pt x="22" y="4"/>
                      </a:lnTo>
                      <a:lnTo>
                        <a:pt x="5" y="4"/>
                      </a:lnTo>
                      <a:lnTo>
                        <a:pt x="3" y="4"/>
                      </a:lnTo>
                      <a:lnTo>
                        <a:pt x="0" y="2"/>
                      </a:lnTo>
                      <a:lnTo>
                        <a:pt x="3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2" name="Freeform 27"/>
                <p:cNvSpPr>
                  <a:spLocks/>
                </p:cNvSpPr>
                <p:nvPr/>
              </p:nvSpPr>
              <p:spPr bwMode="auto">
                <a:xfrm>
                  <a:off x="5262" y="1049"/>
                  <a:ext cx="21" cy="4"/>
                </a:xfrm>
                <a:custGeom>
                  <a:avLst/>
                  <a:gdLst>
                    <a:gd name="T0" fmla="*/ 2 w 21"/>
                    <a:gd name="T1" fmla="*/ 0 h 4"/>
                    <a:gd name="T2" fmla="*/ 2 w 21"/>
                    <a:gd name="T3" fmla="*/ 0 h 4"/>
                    <a:gd name="T4" fmla="*/ 19 w 21"/>
                    <a:gd name="T5" fmla="*/ 0 h 4"/>
                    <a:gd name="T6" fmla="*/ 19 w 21"/>
                    <a:gd name="T7" fmla="*/ 0 h 4"/>
                    <a:gd name="T8" fmla="*/ 19 w 21"/>
                    <a:gd name="T9" fmla="*/ 0 h 4"/>
                    <a:gd name="T10" fmla="*/ 21 w 21"/>
                    <a:gd name="T11" fmla="*/ 2 h 4"/>
                    <a:gd name="T12" fmla="*/ 21 w 21"/>
                    <a:gd name="T13" fmla="*/ 2 h 4"/>
                    <a:gd name="T14" fmla="*/ 21 w 21"/>
                    <a:gd name="T15" fmla="*/ 2 h 4"/>
                    <a:gd name="T16" fmla="*/ 19 w 21"/>
                    <a:gd name="T17" fmla="*/ 4 h 4"/>
                    <a:gd name="T18" fmla="*/ 19 w 21"/>
                    <a:gd name="T19" fmla="*/ 4 h 4"/>
                    <a:gd name="T20" fmla="*/ 19 w 21"/>
                    <a:gd name="T21" fmla="*/ 4 h 4"/>
                    <a:gd name="T22" fmla="*/ 2 w 21"/>
                    <a:gd name="T23" fmla="*/ 4 h 4"/>
                    <a:gd name="T24" fmla="*/ 2 w 21"/>
                    <a:gd name="T25" fmla="*/ 4 h 4"/>
                    <a:gd name="T26" fmla="*/ 0 w 21"/>
                    <a:gd name="T27" fmla="*/ 4 h 4"/>
                    <a:gd name="T28" fmla="*/ 0 w 21"/>
                    <a:gd name="T29" fmla="*/ 2 h 4"/>
                    <a:gd name="T30" fmla="*/ 0 w 21"/>
                    <a:gd name="T31" fmla="*/ 2 h 4"/>
                    <a:gd name="T32" fmla="*/ 0 w 21"/>
                    <a:gd name="T33" fmla="*/ 2 h 4"/>
                    <a:gd name="T34" fmla="*/ 0 w 21"/>
                    <a:gd name="T35" fmla="*/ 0 h 4"/>
                    <a:gd name="T36" fmla="*/ 2 w 21"/>
                    <a:gd name="T37" fmla="*/ 0 h 4"/>
                    <a:gd name="T38" fmla="*/ 2 w 21"/>
                    <a:gd name="T39" fmla="*/ 0 h 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1" h="4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19" y="0"/>
                      </a:lnTo>
                      <a:lnTo>
                        <a:pt x="21" y="2"/>
                      </a:lnTo>
                      <a:lnTo>
                        <a:pt x="19" y="4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3" name="Freeform 28"/>
                <p:cNvSpPr>
                  <a:spLocks/>
                </p:cNvSpPr>
                <p:nvPr/>
              </p:nvSpPr>
              <p:spPr bwMode="auto">
                <a:xfrm>
                  <a:off x="5262" y="1049"/>
                  <a:ext cx="21" cy="4"/>
                </a:xfrm>
                <a:custGeom>
                  <a:avLst/>
                  <a:gdLst>
                    <a:gd name="T0" fmla="*/ 2 w 21"/>
                    <a:gd name="T1" fmla="*/ 0 h 4"/>
                    <a:gd name="T2" fmla="*/ 2 w 21"/>
                    <a:gd name="T3" fmla="*/ 0 h 4"/>
                    <a:gd name="T4" fmla="*/ 19 w 21"/>
                    <a:gd name="T5" fmla="*/ 0 h 4"/>
                    <a:gd name="T6" fmla="*/ 19 w 21"/>
                    <a:gd name="T7" fmla="*/ 0 h 4"/>
                    <a:gd name="T8" fmla="*/ 19 w 21"/>
                    <a:gd name="T9" fmla="*/ 0 h 4"/>
                    <a:gd name="T10" fmla="*/ 21 w 21"/>
                    <a:gd name="T11" fmla="*/ 2 h 4"/>
                    <a:gd name="T12" fmla="*/ 21 w 21"/>
                    <a:gd name="T13" fmla="*/ 2 h 4"/>
                    <a:gd name="T14" fmla="*/ 21 w 21"/>
                    <a:gd name="T15" fmla="*/ 2 h 4"/>
                    <a:gd name="T16" fmla="*/ 19 w 21"/>
                    <a:gd name="T17" fmla="*/ 4 h 4"/>
                    <a:gd name="T18" fmla="*/ 19 w 21"/>
                    <a:gd name="T19" fmla="*/ 4 h 4"/>
                    <a:gd name="T20" fmla="*/ 19 w 21"/>
                    <a:gd name="T21" fmla="*/ 4 h 4"/>
                    <a:gd name="T22" fmla="*/ 2 w 21"/>
                    <a:gd name="T23" fmla="*/ 4 h 4"/>
                    <a:gd name="T24" fmla="*/ 2 w 21"/>
                    <a:gd name="T25" fmla="*/ 4 h 4"/>
                    <a:gd name="T26" fmla="*/ 0 w 21"/>
                    <a:gd name="T27" fmla="*/ 2 h 4"/>
                    <a:gd name="T28" fmla="*/ 0 w 21"/>
                    <a:gd name="T29" fmla="*/ 2 h 4"/>
                    <a:gd name="T30" fmla="*/ 0 w 21"/>
                    <a:gd name="T31" fmla="*/ 2 h 4"/>
                    <a:gd name="T32" fmla="*/ 0 w 21"/>
                    <a:gd name="T33" fmla="*/ 2 h 4"/>
                    <a:gd name="T34" fmla="*/ 0 w 21"/>
                    <a:gd name="T35" fmla="*/ 0 h 4"/>
                    <a:gd name="T36" fmla="*/ 2 w 21"/>
                    <a:gd name="T37" fmla="*/ 0 h 4"/>
                    <a:gd name="T38" fmla="*/ 2 w 21"/>
                    <a:gd name="T39" fmla="*/ 0 h 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1" h="4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19" y="0"/>
                      </a:lnTo>
                      <a:lnTo>
                        <a:pt x="21" y="2"/>
                      </a:lnTo>
                      <a:lnTo>
                        <a:pt x="19" y="4"/>
                      </a:lnTo>
                      <a:lnTo>
                        <a:pt x="2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4" name="Freeform 29"/>
                <p:cNvSpPr>
                  <a:spLocks/>
                </p:cNvSpPr>
                <p:nvPr/>
              </p:nvSpPr>
              <p:spPr bwMode="auto">
                <a:xfrm>
                  <a:off x="5262" y="1049"/>
                  <a:ext cx="21" cy="4"/>
                </a:xfrm>
                <a:custGeom>
                  <a:avLst/>
                  <a:gdLst>
                    <a:gd name="T0" fmla="*/ 2 w 21"/>
                    <a:gd name="T1" fmla="*/ 0 h 4"/>
                    <a:gd name="T2" fmla="*/ 2 w 21"/>
                    <a:gd name="T3" fmla="*/ 0 h 4"/>
                    <a:gd name="T4" fmla="*/ 19 w 21"/>
                    <a:gd name="T5" fmla="*/ 0 h 4"/>
                    <a:gd name="T6" fmla="*/ 19 w 21"/>
                    <a:gd name="T7" fmla="*/ 0 h 4"/>
                    <a:gd name="T8" fmla="*/ 19 w 21"/>
                    <a:gd name="T9" fmla="*/ 0 h 4"/>
                    <a:gd name="T10" fmla="*/ 21 w 21"/>
                    <a:gd name="T11" fmla="*/ 2 h 4"/>
                    <a:gd name="T12" fmla="*/ 21 w 21"/>
                    <a:gd name="T13" fmla="*/ 2 h 4"/>
                    <a:gd name="T14" fmla="*/ 21 w 21"/>
                    <a:gd name="T15" fmla="*/ 2 h 4"/>
                    <a:gd name="T16" fmla="*/ 19 w 21"/>
                    <a:gd name="T17" fmla="*/ 2 h 4"/>
                    <a:gd name="T18" fmla="*/ 19 w 21"/>
                    <a:gd name="T19" fmla="*/ 4 h 4"/>
                    <a:gd name="T20" fmla="*/ 19 w 21"/>
                    <a:gd name="T21" fmla="*/ 4 h 4"/>
                    <a:gd name="T22" fmla="*/ 2 w 21"/>
                    <a:gd name="T23" fmla="*/ 2 h 4"/>
                    <a:gd name="T24" fmla="*/ 2 w 21"/>
                    <a:gd name="T25" fmla="*/ 2 h 4"/>
                    <a:gd name="T26" fmla="*/ 0 w 21"/>
                    <a:gd name="T27" fmla="*/ 2 h 4"/>
                    <a:gd name="T28" fmla="*/ 0 w 21"/>
                    <a:gd name="T29" fmla="*/ 2 h 4"/>
                    <a:gd name="T30" fmla="*/ 0 w 21"/>
                    <a:gd name="T31" fmla="*/ 2 h 4"/>
                    <a:gd name="T32" fmla="*/ 0 w 21"/>
                    <a:gd name="T33" fmla="*/ 2 h 4"/>
                    <a:gd name="T34" fmla="*/ 2 w 21"/>
                    <a:gd name="T35" fmla="*/ 0 h 4"/>
                    <a:gd name="T36" fmla="*/ 2 w 21"/>
                    <a:gd name="T37" fmla="*/ 0 h 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" h="4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19" y="0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5" name="Freeform 30"/>
                <p:cNvSpPr>
                  <a:spLocks/>
                </p:cNvSpPr>
                <p:nvPr/>
              </p:nvSpPr>
              <p:spPr bwMode="auto">
                <a:xfrm>
                  <a:off x="5262" y="1049"/>
                  <a:ext cx="19" cy="2"/>
                </a:xfrm>
                <a:custGeom>
                  <a:avLst/>
                  <a:gdLst>
                    <a:gd name="T0" fmla="*/ 19 w 19"/>
                    <a:gd name="T1" fmla="*/ 0 h 2"/>
                    <a:gd name="T2" fmla="*/ 19 w 19"/>
                    <a:gd name="T3" fmla="*/ 0 h 2"/>
                    <a:gd name="T4" fmla="*/ 2 w 19"/>
                    <a:gd name="T5" fmla="*/ 0 h 2"/>
                    <a:gd name="T6" fmla="*/ 2 w 19"/>
                    <a:gd name="T7" fmla="*/ 0 h 2"/>
                    <a:gd name="T8" fmla="*/ 0 w 19"/>
                    <a:gd name="T9" fmla="*/ 0 h 2"/>
                    <a:gd name="T10" fmla="*/ 0 w 19"/>
                    <a:gd name="T11" fmla="*/ 0 h 2"/>
                    <a:gd name="T12" fmla="*/ 0 w 19"/>
                    <a:gd name="T13" fmla="*/ 0 h 2"/>
                    <a:gd name="T14" fmla="*/ 2 w 19"/>
                    <a:gd name="T15" fmla="*/ 2 h 2"/>
                    <a:gd name="T16" fmla="*/ 2 w 19"/>
                    <a:gd name="T17" fmla="*/ 2 h 2"/>
                    <a:gd name="T18" fmla="*/ 19 w 19"/>
                    <a:gd name="T19" fmla="*/ 2 h 2"/>
                    <a:gd name="T20" fmla="*/ 19 w 19"/>
                    <a:gd name="T21" fmla="*/ 2 h 2"/>
                    <a:gd name="T22" fmla="*/ 19 w 19"/>
                    <a:gd name="T23" fmla="*/ 0 h 2"/>
                    <a:gd name="T24" fmla="*/ 19 w 19"/>
                    <a:gd name="T25" fmla="*/ 0 h 2"/>
                    <a:gd name="T26" fmla="*/ 19 w 19"/>
                    <a:gd name="T27" fmla="*/ 0 h 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9" h="2"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9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6" name="Freeform 31"/>
                <p:cNvSpPr>
                  <a:spLocks/>
                </p:cNvSpPr>
                <p:nvPr/>
              </p:nvSpPr>
              <p:spPr bwMode="auto">
                <a:xfrm>
                  <a:off x="5271" y="1049"/>
                  <a:ext cx="1" cy="4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0 h 4"/>
                    <a:gd name="T4" fmla="*/ 0 w 1"/>
                    <a:gd name="T5" fmla="*/ 0 h 4"/>
                    <a:gd name="T6" fmla="*/ 0 w 1"/>
                    <a:gd name="T7" fmla="*/ 4 h 4"/>
                    <a:gd name="T8" fmla="*/ 0 w 1"/>
                    <a:gd name="T9" fmla="*/ 4 h 4"/>
                    <a:gd name="T10" fmla="*/ 0 w 1"/>
                    <a:gd name="T11" fmla="*/ 4 h 4"/>
                    <a:gd name="T12" fmla="*/ 0 w 1"/>
                    <a:gd name="T13" fmla="*/ 0 h 4"/>
                    <a:gd name="T14" fmla="*/ 0 w 1"/>
                    <a:gd name="T15" fmla="*/ 0 h 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7" name="Freeform 32"/>
                <p:cNvSpPr>
                  <a:spLocks/>
                </p:cNvSpPr>
                <p:nvPr/>
              </p:nvSpPr>
              <p:spPr bwMode="auto">
                <a:xfrm>
                  <a:off x="5163" y="1056"/>
                  <a:ext cx="125" cy="2"/>
                </a:xfrm>
                <a:custGeom>
                  <a:avLst/>
                  <a:gdLst>
                    <a:gd name="T0" fmla="*/ 0 w 125"/>
                    <a:gd name="T1" fmla="*/ 0 h 2"/>
                    <a:gd name="T2" fmla="*/ 0 w 125"/>
                    <a:gd name="T3" fmla="*/ 0 h 2"/>
                    <a:gd name="T4" fmla="*/ 66 w 125"/>
                    <a:gd name="T5" fmla="*/ 0 h 2"/>
                    <a:gd name="T6" fmla="*/ 66 w 125"/>
                    <a:gd name="T7" fmla="*/ 0 h 2"/>
                    <a:gd name="T8" fmla="*/ 125 w 125"/>
                    <a:gd name="T9" fmla="*/ 0 h 2"/>
                    <a:gd name="T10" fmla="*/ 125 w 125"/>
                    <a:gd name="T11" fmla="*/ 0 h 2"/>
                    <a:gd name="T12" fmla="*/ 125 w 125"/>
                    <a:gd name="T13" fmla="*/ 2 h 2"/>
                    <a:gd name="T14" fmla="*/ 125 w 125"/>
                    <a:gd name="T15" fmla="*/ 2 h 2"/>
                    <a:gd name="T16" fmla="*/ 66 w 125"/>
                    <a:gd name="T17" fmla="*/ 2 h 2"/>
                    <a:gd name="T18" fmla="*/ 66 w 125"/>
                    <a:gd name="T19" fmla="*/ 2 h 2"/>
                    <a:gd name="T20" fmla="*/ 0 w 125"/>
                    <a:gd name="T21" fmla="*/ 2 h 2"/>
                    <a:gd name="T22" fmla="*/ 0 w 125"/>
                    <a:gd name="T23" fmla="*/ 2 h 2"/>
                    <a:gd name="T24" fmla="*/ 0 w 125"/>
                    <a:gd name="T25" fmla="*/ 0 h 2"/>
                    <a:gd name="T26" fmla="*/ 0 w 125"/>
                    <a:gd name="T27" fmla="*/ 0 h 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5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6" y="0"/>
                      </a:lnTo>
                      <a:lnTo>
                        <a:pt x="125" y="0"/>
                      </a:lnTo>
                      <a:lnTo>
                        <a:pt x="125" y="2"/>
                      </a:lnTo>
                      <a:lnTo>
                        <a:pt x="66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8" name="Freeform 33"/>
                <p:cNvSpPr>
                  <a:spLocks/>
                </p:cNvSpPr>
                <p:nvPr/>
              </p:nvSpPr>
              <p:spPr bwMode="auto">
                <a:xfrm>
                  <a:off x="5163" y="1035"/>
                  <a:ext cx="125" cy="9"/>
                </a:xfrm>
                <a:custGeom>
                  <a:avLst/>
                  <a:gdLst>
                    <a:gd name="T0" fmla="*/ 0 w 125"/>
                    <a:gd name="T1" fmla="*/ 2 h 9"/>
                    <a:gd name="T2" fmla="*/ 0 w 125"/>
                    <a:gd name="T3" fmla="*/ 2 h 9"/>
                    <a:gd name="T4" fmla="*/ 42 w 125"/>
                    <a:gd name="T5" fmla="*/ 2 h 9"/>
                    <a:gd name="T6" fmla="*/ 42 w 125"/>
                    <a:gd name="T7" fmla="*/ 2 h 9"/>
                    <a:gd name="T8" fmla="*/ 49 w 125"/>
                    <a:gd name="T9" fmla="*/ 0 h 9"/>
                    <a:gd name="T10" fmla="*/ 66 w 125"/>
                    <a:gd name="T11" fmla="*/ 0 h 9"/>
                    <a:gd name="T12" fmla="*/ 66 w 125"/>
                    <a:gd name="T13" fmla="*/ 0 h 9"/>
                    <a:gd name="T14" fmla="*/ 80 w 125"/>
                    <a:gd name="T15" fmla="*/ 2 h 9"/>
                    <a:gd name="T16" fmla="*/ 87 w 125"/>
                    <a:gd name="T17" fmla="*/ 4 h 9"/>
                    <a:gd name="T18" fmla="*/ 87 w 125"/>
                    <a:gd name="T19" fmla="*/ 4 h 9"/>
                    <a:gd name="T20" fmla="*/ 125 w 125"/>
                    <a:gd name="T21" fmla="*/ 4 h 9"/>
                    <a:gd name="T22" fmla="*/ 125 w 125"/>
                    <a:gd name="T23" fmla="*/ 4 h 9"/>
                    <a:gd name="T24" fmla="*/ 125 w 125"/>
                    <a:gd name="T25" fmla="*/ 9 h 9"/>
                    <a:gd name="T26" fmla="*/ 125 w 125"/>
                    <a:gd name="T27" fmla="*/ 9 h 9"/>
                    <a:gd name="T28" fmla="*/ 66 w 125"/>
                    <a:gd name="T29" fmla="*/ 7 h 9"/>
                    <a:gd name="T30" fmla="*/ 66 w 125"/>
                    <a:gd name="T31" fmla="*/ 7 h 9"/>
                    <a:gd name="T32" fmla="*/ 0 w 125"/>
                    <a:gd name="T33" fmla="*/ 7 h 9"/>
                    <a:gd name="T34" fmla="*/ 0 w 125"/>
                    <a:gd name="T35" fmla="*/ 7 h 9"/>
                    <a:gd name="T36" fmla="*/ 0 w 125"/>
                    <a:gd name="T37" fmla="*/ 2 h 9"/>
                    <a:gd name="T38" fmla="*/ 0 w 125"/>
                    <a:gd name="T39" fmla="*/ 2 h 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125" h="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42" y="2"/>
                      </a:lnTo>
                      <a:lnTo>
                        <a:pt x="49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87" y="4"/>
                      </a:lnTo>
                      <a:lnTo>
                        <a:pt x="125" y="4"/>
                      </a:lnTo>
                      <a:lnTo>
                        <a:pt x="125" y="9"/>
                      </a:lnTo>
                      <a:lnTo>
                        <a:pt x="66" y="7"/>
                      </a:lnTo>
                      <a:lnTo>
                        <a:pt x="0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553C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9" name="Freeform 34"/>
                <p:cNvSpPr>
                  <a:spLocks/>
                </p:cNvSpPr>
                <p:nvPr/>
              </p:nvSpPr>
              <p:spPr bwMode="auto">
                <a:xfrm>
                  <a:off x="5163" y="1042"/>
                  <a:ext cx="125" cy="4"/>
                </a:xfrm>
                <a:custGeom>
                  <a:avLst/>
                  <a:gdLst>
                    <a:gd name="T0" fmla="*/ 0 w 125"/>
                    <a:gd name="T1" fmla="*/ 2 h 4"/>
                    <a:gd name="T2" fmla="*/ 0 w 125"/>
                    <a:gd name="T3" fmla="*/ 2 h 4"/>
                    <a:gd name="T4" fmla="*/ 66 w 125"/>
                    <a:gd name="T5" fmla="*/ 2 h 4"/>
                    <a:gd name="T6" fmla="*/ 66 w 125"/>
                    <a:gd name="T7" fmla="*/ 2 h 4"/>
                    <a:gd name="T8" fmla="*/ 125 w 125"/>
                    <a:gd name="T9" fmla="*/ 4 h 4"/>
                    <a:gd name="T10" fmla="*/ 125 w 125"/>
                    <a:gd name="T11" fmla="*/ 4 h 4"/>
                    <a:gd name="T12" fmla="*/ 125 w 125"/>
                    <a:gd name="T13" fmla="*/ 2 h 4"/>
                    <a:gd name="T14" fmla="*/ 125 w 125"/>
                    <a:gd name="T15" fmla="*/ 2 h 4"/>
                    <a:gd name="T16" fmla="*/ 66 w 125"/>
                    <a:gd name="T17" fmla="*/ 2 h 4"/>
                    <a:gd name="T18" fmla="*/ 66 w 125"/>
                    <a:gd name="T19" fmla="*/ 2 h 4"/>
                    <a:gd name="T20" fmla="*/ 0 w 125"/>
                    <a:gd name="T21" fmla="*/ 0 h 4"/>
                    <a:gd name="T22" fmla="*/ 0 w 125"/>
                    <a:gd name="T23" fmla="*/ 0 h 4"/>
                    <a:gd name="T24" fmla="*/ 0 w 125"/>
                    <a:gd name="T25" fmla="*/ 2 h 4"/>
                    <a:gd name="T26" fmla="*/ 0 w 125"/>
                    <a:gd name="T27" fmla="*/ 2 h 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5" h="4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66" y="2"/>
                      </a:lnTo>
                      <a:lnTo>
                        <a:pt x="125" y="4"/>
                      </a:lnTo>
                      <a:lnTo>
                        <a:pt x="125" y="2"/>
                      </a:lnTo>
                      <a:lnTo>
                        <a:pt x="66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0" name="Freeform 35"/>
                <p:cNvSpPr>
                  <a:spLocks/>
                </p:cNvSpPr>
                <p:nvPr/>
              </p:nvSpPr>
              <p:spPr bwMode="auto">
                <a:xfrm>
                  <a:off x="5207" y="1051"/>
                  <a:ext cx="8" cy="2"/>
                </a:xfrm>
                <a:custGeom>
                  <a:avLst/>
                  <a:gdLst>
                    <a:gd name="T0" fmla="*/ 5 w 8"/>
                    <a:gd name="T1" fmla="*/ 0 h 2"/>
                    <a:gd name="T2" fmla="*/ 5 w 8"/>
                    <a:gd name="T3" fmla="*/ 0 h 2"/>
                    <a:gd name="T4" fmla="*/ 8 w 8"/>
                    <a:gd name="T5" fmla="*/ 0 h 2"/>
                    <a:gd name="T6" fmla="*/ 8 w 8"/>
                    <a:gd name="T7" fmla="*/ 0 h 2"/>
                    <a:gd name="T8" fmla="*/ 8 w 8"/>
                    <a:gd name="T9" fmla="*/ 2 h 2"/>
                    <a:gd name="T10" fmla="*/ 5 w 8"/>
                    <a:gd name="T11" fmla="*/ 2 h 2"/>
                    <a:gd name="T12" fmla="*/ 5 w 8"/>
                    <a:gd name="T13" fmla="*/ 2 h 2"/>
                    <a:gd name="T14" fmla="*/ 3 w 8"/>
                    <a:gd name="T15" fmla="*/ 2 h 2"/>
                    <a:gd name="T16" fmla="*/ 0 w 8"/>
                    <a:gd name="T17" fmla="*/ 0 h 2"/>
                    <a:gd name="T18" fmla="*/ 0 w 8"/>
                    <a:gd name="T19" fmla="*/ 0 h 2"/>
                    <a:gd name="T20" fmla="*/ 5 w 8"/>
                    <a:gd name="T21" fmla="*/ 0 h 2"/>
                    <a:gd name="T22" fmla="*/ 5 w 8"/>
                    <a:gd name="T23" fmla="*/ 0 h 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8" h="2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8" y="0"/>
                      </a:lnTo>
                      <a:lnTo>
                        <a:pt x="8" y="2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0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1" name="Freeform 36"/>
                <p:cNvSpPr>
                  <a:spLocks/>
                </p:cNvSpPr>
                <p:nvPr/>
              </p:nvSpPr>
              <p:spPr bwMode="auto">
                <a:xfrm>
                  <a:off x="5210" y="1051"/>
                  <a:ext cx="5" cy="2"/>
                </a:xfrm>
                <a:custGeom>
                  <a:avLst/>
                  <a:gdLst>
                    <a:gd name="T0" fmla="*/ 2 w 5"/>
                    <a:gd name="T1" fmla="*/ 0 h 2"/>
                    <a:gd name="T2" fmla="*/ 2 w 5"/>
                    <a:gd name="T3" fmla="*/ 0 h 2"/>
                    <a:gd name="T4" fmla="*/ 5 w 5"/>
                    <a:gd name="T5" fmla="*/ 0 h 2"/>
                    <a:gd name="T6" fmla="*/ 5 w 5"/>
                    <a:gd name="T7" fmla="*/ 0 h 2"/>
                    <a:gd name="T8" fmla="*/ 2 w 5"/>
                    <a:gd name="T9" fmla="*/ 2 h 2"/>
                    <a:gd name="T10" fmla="*/ 2 w 5"/>
                    <a:gd name="T11" fmla="*/ 2 h 2"/>
                    <a:gd name="T12" fmla="*/ 0 w 5"/>
                    <a:gd name="T13" fmla="*/ 0 h 2"/>
                    <a:gd name="T14" fmla="*/ 0 w 5"/>
                    <a:gd name="T15" fmla="*/ 0 h 2"/>
                    <a:gd name="T16" fmla="*/ 2 w 5"/>
                    <a:gd name="T17" fmla="*/ 0 h 2"/>
                    <a:gd name="T18" fmla="*/ 2 w 5"/>
                    <a:gd name="T19" fmla="*/ 0 h 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5" h="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2" name="Freeform 37"/>
                <p:cNvSpPr>
                  <a:spLocks/>
                </p:cNvSpPr>
                <p:nvPr/>
              </p:nvSpPr>
              <p:spPr bwMode="auto">
                <a:xfrm>
                  <a:off x="5210" y="1051"/>
                  <a:ext cx="5" cy="2"/>
                </a:xfrm>
                <a:custGeom>
                  <a:avLst/>
                  <a:gdLst>
                    <a:gd name="T0" fmla="*/ 2 w 5"/>
                    <a:gd name="T1" fmla="*/ 0 h 2"/>
                    <a:gd name="T2" fmla="*/ 2 w 5"/>
                    <a:gd name="T3" fmla="*/ 0 h 2"/>
                    <a:gd name="T4" fmla="*/ 5 w 5"/>
                    <a:gd name="T5" fmla="*/ 0 h 2"/>
                    <a:gd name="T6" fmla="*/ 5 w 5"/>
                    <a:gd name="T7" fmla="*/ 0 h 2"/>
                    <a:gd name="T8" fmla="*/ 2 w 5"/>
                    <a:gd name="T9" fmla="*/ 2 h 2"/>
                    <a:gd name="T10" fmla="*/ 2 w 5"/>
                    <a:gd name="T11" fmla="*/ 2 h 2"/>
                    <a:gd name="T12" fmla="*/ 0 w 5"/>
                    <a:gd name="T13" fmla="*/ 0 h 2"/>
                    <a:gd name="T14" fmla="*/ 0 w 5"/>
                    <a:gd name="T15" fmla="*/ 0 h 2"/>
                    <a:gd name="T16" fmla="*/ 2 w 5"/>
                    <a:gd name="T17" fmla="*/ 0 h 2"/>
                    <a:gd name="T18" fmla="*/ 2 w 5"/>
                    <a:gd name="T19" fmla="*/ 0 h 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5" h="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3" name="Freeform 38"/>
                <p:cNvSpPr>
                  <a:spLocks/>
                </p:cNvSpPr>
                <p:nvPr/>
              </p:nvSpPr>
              <p:spPr bwMode="auto">
                <a:xfrm>
                  <a:off x="5210" y="1051"/>
                  <a:ext cx="5" cy="1"/>
                </a:xfrm>
                <a:custGeom>
                  <a:avLst/>
                  <a:gdLst>
                    <a:gd name="T0" fmla="*/ 2 w 5"/>
                    <a:gd name="T1" fmla="*/ 0 h 1"/>
                    <a:gd name="T2" fmla="*/ 2 w 5"/>
                    <a:gd name="T3" fmla="*/ 0 h 1"/>
                    <a:gd name="T4" fmla="*/ 5 w 5"/>
                    <a:gd name="T5" fmla="*/ 0 h 1"/>
                    <a:gd name="T6" fmla="*/ 5 w 5"/>
                    <a:gd name="T7" fmla="*/ 0 h 1"/>
                    <a:gd name="T8" fmla="*/ 2 w 5"/>
                    <a:gd name="T9" fmla="*/ 0 h 1"/>
                    <a:gd name="T10" fmla="*/ 2 w 5"/>
                    <a:gd name="T11" fmla="*/ 0 h 1"/>
                    <a:gd name="T12" fmla="*/ 0 w 5"/>
                    <a:gd name="T13" fmla="*/ 0 h 1"/>
                    <a:gd name="T14" fmla="*/ 0 w 5"/>
                    <a:gd name="T15" fmla="*/ 0 h 1"/>
                    <a:gd name="T16" fmla="*/ 2 w 5"/>
                    <a:gd name="T17" fmla="*/ 0 h 1"/>
                    <a:gd name="T18" fmla="*/ 2 w 5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5" h="1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4" name="Freeform 39"/>
                <p:cNvSpPr>
                  <a:spLocks/>
                </p:cNvSpPr>
                <p:nvPr/>
              </p:nvSpPr>
              <p:spPr bwMode="auto">
                <a:xfrm>
                  <a:off x="5210" y="1051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2 w 2"/>
                    <a:gd name="T5" fmla="*/ 0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0 w 2"/>
                    <a:gd name="T13" fmla="*/ 0 h 1"/>
                    <a:gd name="T14" fmla="*/ 0 w 2"/>
                    <a:gd name="T15" fmla="*/ 0 h 1"/>
                    <a:gd name="T16" fmla="*/ 2 w 2"/>
                    <a:gd name="T17" fmla="*/ 0 h 1"/>
                    <a:gd name="T18" fmla="*/ 2 w 2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5" name="Freeform 40"/>
                <p:cNvSpPr>
                  <a:spLocks/>
                </p:cNvSpPr>
                <p:nvPr/>
              </p:nvSpPr>
              <p:spPr bwMode="auto">
                <a:xfrm>
                  <a:off x="5210" y="1051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2 w 2"/>
                    <a:gd name="T5" fmla="*/ 0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0 w 2"/>
                    <a:gd name="T13" fmla="*/ 0 h 1"/>
                    <a:gd name="T14" fmla="*/ 0 w 2"/>
                    <a:gd name="T15" fmla="*/ 0 h 1"/>
                    <a:gd name="T16" fmla="*/ 2 w 2"/>
                    <a:gd name="T17" fmla="*/ 0 h 1"/>
                    <a:gd name="T18" fmla="*/ 2 w 2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6" name="Freeform 41"/>
                <p:cNvSpPr>
                  <a:spLocks/>
                </p:cNvSpPr>
                <p:nvPr/>
              </p:nvSpPr>
              <p:spPr bwMode="auto">
                <a:xfrm>
                  <a:off x="5210" y="1051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2 w 2"/>
                    <a:gd name="T5" fmla="*/ 0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0 w 2"/>
                    <a:gd name="T13" fmla="*/ 0 h 1"/>
                    <a:gd name="T14" fmla="*/ 0 w 2"/>
                    <a:gd name="T15" fmla="*/ 0 h 1"/>
                    <a:gd name="T16" fmla="*/ 2 w 2"/>
                    <a:gd name="T17" fmla="*/ 0 h 1"/>
                    <a:gd name="T18" fmla="*/ 2 w 2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7" name="Freeform 42"/>
                <p:cNvSpPr>
                  <a:spLocks/>
                </p:cNvSpPr>
                <p:nvPr/>
              </p:nvSpPr>
              <p:spPr bwMode="auto">
                <a:xfrm>
                  <a:off x="5179" y="1046"/>
                  <a:ext cx="12" cy="7"/>
                </a:xfrm>
                <a:custGeom>
                  <a:avLst/>
                  <a:gdLst>
                    <a:gd name="T0" fmla="*/ 5 w 12"/>
                    <a:gd name="T1" fmla="*/ 0 h 7"/>
                    <a:gd name="T2" fmla="*/ 5 w 12"/>
                    <a:gd name="T3" fmla="*/ 0 h 7"/>
                    <a:gd name="T4" fmla="*/ 10 w 12"/>
                    <a:gd name="T5" fmla="*/ 3 h 7"/>
                    <a:gd name="T6" fmla="*/ 12 w 12"/>
                    <a:gd name="T7" fmla="*/ 5 h 7"/>
                    <a:gd name="T8" fmla="*/ 12 w 12"/>
                    <a:gd name="T9" fmla="*/ 5 h 7"/>
                    <a:gd name="T10" fmla="*/ 10 w 12"/>
                    <a:gd name="T11" fmla="*/ 7 h 7"/>
                    <a:gd name="T12" fmla="*/ 7 w 12"/>
                    <a:gd name="T13" fmla="*/ 7 h 7"/>
                    <a:gd name="T14" fmla="*/ 3 w 12"/>
                    <a:gd name="T15" fmla="*/ 7 h 7"/>
                    <a:gd name="T16" fmla="*/ 0 w 12"/>
                    <a:gd name="T17" fmla="*/ 5 h 7"/>
                    <a:gd name="T18" fmla="*/ 0 w 12"/>
                    <a:gd name="T19" fmla="*/ 5 h 7"/>
                    <a:gd name="T20" fmla="*/ 3 w 12"/>
                    <a:gd name="T21" fmla="*/ 0 h 7"/>
                    <a:gd name="T22" fmla="*/ 5 w 12"/>
                    <a:gd name="T23" fmla="*/ 0 h 7"/>
                    <a:gd name="T24" fmla="*/ 5 w 12"/>
                    <a:gd name="T25" fmla="*/ 0 h 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" h="7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0" y="3"/>
                      </a:lnTo>
                      <a:lnTo>
                        <a:pt x="12" y="5"/>
                      </a:lnTo>
                      <a:lnTo>
                        <a:pt x="10" y="7"/>
                      </a:lnTo>
                      <a:lnTo>
                        <a:pt x="7" y="7"/>
                      </a:lnTo>
                      <a:lnTo>
                        <a:pt x="3" y="7"/>
                      </a:lnTo>
                      <a:lnTo>
                        <a:pt x="0" y="5"/>
                      </a:lnTo>
                      <a:lnTo>
                        <a:pt x="3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8" name="Freeform 43"/>
                <p:cNvSpPr>
                  <a:spLocks/>
                </p:cNvSpPr>
                <p:nvPr/>
              </p:nvSpPr>
              <p:spPr bwMode="auto">
                <a:xfrm>
                  <a:off x="5179" y="1046"/>
                  <a:ext cx="12" cy="5"/>
                </a:xfrm>
                <a:custGeom>
                  <a:avLst/>
                  <a:gdLst>
                    <a:gd name="T0" fmla="*/ 5 w 12"/>
                    <a:gd name="T1" fmla="*/ 0 h 5"/>
                    <a:gd name="T2" fmla="*/ 5 w 12"/>
                    <a:gd name="T3" fmla="*/ 0 h 5"/>
                    <a:gd name="T4" fmla="*/ 10 w 12"/>
                    <a:gd name="T5" fmla="*/ 3 h 5"/>
                    <a:gd name="T6" fmla="*/ 12 w 12"/>
                    <a:gd name="T7" fmla="*/ 5 h 5"/>
                    <a:gd name="T8" fmla="*/ 12 w 12"/>
                    <a:gd name="T9" fmla="*/ 5 h 5"/>
                    <a:gd name="T10" fmla="*/ 5 w 12"/>
                    <a:gd name="T11" fmla="*/ 5 h 5"/>
                    <a:gd name="T12" fmla="*/ 0 w 12"/>
                    <a:gd name="T13" fmla="*/ 5 h 5"/>
                    <a:gd name="T14" fmla="*/ 0 w 12"/>
                    <a:gd name="T15" fmla="*/ 5 h 5"/>
                    <a:gd name="T16" fmla="*/ 0 w 12"/>
                    <a:gd name="T17" fmla="*/ 3 h 5"/>
                    <a:gd name="T18" fmla="*/ 5 w 12"/>
                    <a:gd name="T19" fmla="*/ 0 h 5"/>
                    <a:gd name="T20" fmla="*/ 5 w 12"/>
                    <a:gd name="T21" fmla="*/ 0 h 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" h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0" y="3"/>
                      </a:lnTo>
                      <a:lnTo>
                        <a:pt x="12" y="5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9" name="Freeform 44"/>
                <p:cNvSpPr>
                  <a:spLocks/>
                </p:cNvSpPr>
                <p:nvPr/>
              </p:nvSpPr>
              <p:spPr bwMode="auto">
                <a:xfrm>
                  <a:off x="5179" y="1049"/>
                  <a:ext cx="12" cy="4"/>
                </a:xfrm>
                <a:custGeom>
                  <a:avLst/>
                  <a:gdLst>
                    <a:gd name="T0" fmla="*/ 0 w 12"/>
                    <a:gd name="T1" fmla="*/ 0 h 4"/>
                    <a:gd name="T2" fmla="*/ 0 w 12"/>
                    <a:gd name="T3" fmla="*/ 0 h 4"/>
                    <a:gd name="T4" fmla="*/ 12 w 12"/>
                    <a:gd name="T5" fmla="*/ 0 h 4"/>
                    <a:gd name="T6" fmla="*/ 12 w 12"/>
                    <a:gd name="T7" fmla="*/ 0 h 4"/>
                    <a:gd name="T8" fmla="*/ 12 w 12"/>
                    <a:gd name="T9" fmla="*/ 4 h 4"/>
                    <a:gd name="T10" fmla="*/ 12 w 12"/>
                    <a:gd name="T11" fmla="*/ 4 h 4"/>
                    <a:gd name="T12" fmla="*/ 0 w 12"/>
                    <a:gd name="T13" fmla="*/ 2 h 4"/>
                    <a:gd name="T14" fmla="*/ 0 w 12"/>
                    <a:gd name="T15" fmla="*/ 2 h 4"/>
                    <a:gd name="T16" fmla="*/ 0 w 12"/>
                    <a:gd name="T17" fmla="*/ 0 h 4"/>
                    <a:gd name="T18" fmla="*/ 0 w 12"/>
                    <a:gd name="T19" fmla="*/ 0 h 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"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0" name="Freeform 45"/>
                <p:cNvSpPr>
                  <a:spLocks/>
                </p:cNvSpPr>
                <p:nvPr/>
              </p:nvSpPr>
              <p:spPr bwMode="auto">
                <a:xfrm>
                  <a:off x="5182" y="1051"/>
                  <a:ext cx="7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7 w 7"/>
                    <a:gd name="T5" fmla="*/ 0 h 1"/>
                    <a:gd name="T6" fmla="*/ 7 w 7"/>
                    <a:gd name="T7" fmla="*/ 0 h 1"/>
                    <a:gd name="T8" fmla="*/ 7 w 7"/>
                    <a:gd name="T9" fmla="*/ 0 h 1"/>
                    <a:gd name="T10" fmla="*/ 7 w 7"/>
                    <a:gd name="T11" fmla="*/ 0 h 1"/>
                    <a:gd name="T12" fmla="*/ 0 w 7"/>
                    <a:gd name="T13" fmla="*/ 0 h 1"/>
                    <a:gd name="T14" fmla="*/ 0 w 7"/>
                    <a:gd name="T15" fmla="*/ 0 h 1"/>
                    <a:gd name="T16" fmla="*/ 0 w 7"/>
                    <a:gd name="T17" fmla="*/ 0 h 1"/>
                    <a:gd name="T18" fmla="*/ 0 w 7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1" name="Freeform 46"/>
                <p:cNvSpPr>
                  <a:spLocks/>
                </p:cNvSpPr>
                <p:nvPr/>
              </p:nvSpPr>
              <p:spPr bwMode="auto">
                <a:xfrm>
                  <a:off x="5182" y="1051"/>
                  <a:ext cx="7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7 w 7"/>
                    <a:gd name="T5" fmla="*/ 0 h 1"/>
                    <a:gd name="T6" fmla="*/ 7 w 7"/>
                    <a:gd name="T7" fmla="*/ 0 h 1"/>
                    <a:gd name="T8" fmla="*/ 7 w 7"/>
                    <a:gd name="T9" fmla="*/ 0 h 1"/>
                    <a:gd name="T10" fmla="*/ 7 w 7"/>
                    <a:gd name="T11" fmla="*/ 0 h 1"/>
                    <a:gd name="T12" fmla="*/ 0 w 7"/>
                    <a:gd name="T13" fmla="*/ 0 h 1"/>
                    <a:gd name="T14" fmla="*/ 0 w 7"/>
                    <a:gd name="T15" fmla="*/ 0 h 1"/>
                    <a:gd name="T16" fmla="*/ 0 w 7"/>
                    <a:gd name="T17" fmla="*/ 0 h 1"/>
                    <a:gd name="T18" fmla="*/ 0 w 7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2" name="Freeform 47"/>
                <p:cNvSpPr>
                  <a:spLocks/>
                </p:cNvSpPr>
                <p:nvPr/>
              </p:nvSpPr>
              <p:spPr bwMode="auto">
                <a:xfrm>
                  <a:off x="5182" y="1051"/>
                  <a:ext cx="7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7 w 7"/>
                    <a:gd name="T5" fmla="*/ 0 h 1"/>
                    <a:gd name="T6" fmla="*/ 7 w 7"/>
                    <a:gd name="T7" fmla="*/ 0 h 1"/>
                    <a:gd name="T8" fmla="*/ 7 w 7"/>
                    <a:gd name="T9" fmla="*/ 0 h 1"/>
                    <a:gd name="T10" fmla="*/ 7 w 7"/>
                    <a:gd name="T11" fmla="*/ 0 h 1"/>
                    <a:gd name="T12" fmla="*/ 0 w 7"/>
                    <a:gd name="T13" fmla="*/ 0 h 1"/>
                    <a:gd name="T14" fmla="*/ 0 w 7"/>
                    <a:gd name="T15" fmla="*/ 0 h 1"/>
                    <a:gd name="T16" fmla="*/ 0 w 7"/>
                    <a:gd name="T17" fmla="*/ 0 h 1"/>
                    <a:gd name="T18" fmla="*/ 0 w 7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3" name="Freeform 48"/>
                <p:cNvSpPr>
                  <a:spLocks/>
                </p:cNvSpPr>
                <p:nvPr/>
              </p:nvSpPr>
              <p:spPr bwMode="auto">
                <a:xfrm>
                  <a:off x="5182" y="1051"/>
                  <a:ext cx="7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7 w 7"/>
                    <a:gd name="T5" fmla="*/ 0 h 1"/>
                    <a:gd name="T6" fmla="*/ 7 w 7"/>
                    <a:gd name="T7" fmla="*/ 0 h 1"/>
                    <a:gd name="T8" fmla="*/ 7 w 7"/>
                    <a:gd name="T9" fmla="*/ 0 h 1"/>
                    <a:gd name="T10" fmla="*/ 7 w 7"/>
                    <a:gd name="T11" fmla="*/ 0 h 1"/>
                    <a:gd name="T12" fmla="*/ 0 w 7"/>
                    <a:gd name="T13" fmla="*/ 0 h 1"/>
                    <a:gd name="T14" fmla="*/ 0 w 7"/>
                    <a:gd name="T15" fmla="*/ 0 h 1"/>
                    <a:gd name="T16" fmla="*/ 0 w 7"/>
                    <a:gd name="T17" fmla="*/ 0 h 1"/>
                    <a:gd name="T18" fmla="*/ 0 w 7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4" name="Freeform 49"/>
                <p:cNvSpPr>
                  <a:spLocks/>
                </p:cNvSpPr>
                <p:nvPr/>
              </p:nvSpPr>
              <p:spPr bwMode="auto">
                <a:xfrm>
                  <a:off x="5184" y="1051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0 w 2"/>
                    <a:gd name="T13" fmla="*/ 0 h 1"/>
                    <a:gd name="T14" fmla="*/ 0 w 2"/>
                    <a:gd name="T15" fmla="*/ 0 h 1"/>
                    <a:gd name="T16" fmla="*/ 0 w 2"/>
                    <a:gd name="T17" fmla="*/ 0 h 1"/>
                    <a:gd name="T18" fmla="*/ 0 w 2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5" name="Freeform 50"/>
                <p:cNvSpPr>
                  <a:spLocks/>
                </p:cNvSpPr>
                <p:nvPr/>
              </p:nvSpPr>
              <p:spPr bwMode="auto">
                <a:xfrm>
                  <a:off x="5184" y="1051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0 w 2"/>
                    <a:gd name="T13" fmla="*/ 0 h 1"/>
                    <a:gd name="T14" fmla="*/ 0 w 2"/>
                    <a:gd name="T15" fmla="*/ 0 h 1"/>
                    <a:gd name="T16" fmla="*/ 0 w 2"/>
                    <a:gd name="T17" fmla="*/ 0 h 1"/>
                    <a:gd name="T18" fmla="*/ 0 w 2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6" name="Freeform 51"/>
                <p:cNvSpPr>
                  <a:spLocks/>
                </p:cNvSpPr>
                <p:nvPr/>
              </p:nvSpPr>
              <p:spPr bwMode="auto">
                <a:xfrm>
                  <a:off x="5167" y="1046"/>
                  <a:ext cx="5" cy="7"/>
                </a:xfrm>
                <a:custGeom>
                  <a:avLst/>
                  <a:gdLst>
                    <a:gd name="T0" fmla="*/ 0 w 5"/>
                    <a:gd name="T1" fmla="*/ 0 h 7"/>
                    <a:gd name="T2" fmla="*/ 0 w 5"/>
                    <a:gd name="T3" fmla="*/ 0 h 7"/>
                    <a:gd name="T4" fmla="*/ 3 w 5"/>
                    <a:gd name="T5" fmla="*/ 3 h 7"/>
                    <a:gd name="T6" fmla="*/ 5 w 5"/>
                    <a:gd name="T7" fmla="*/ 5 h 7"/>
                    <a:gd name="T8" fmla="*/ 5 w 5"/>
                    <a:gd name="T9" fmla="*/ 5 h 7"/>
                    <a:gd name="T10" fmla="*/ 3 w 5"/>
                    <a:gd name="T11" fmla="*/ 7 h 7"/>
                    <a:gd name="T12" fmla="*/ 0 w 5"/>
                    <a:gd name="T13" fmla="*/ 7 h 7"/>
                    <a:gd name="T14" fmla="*/ 0 w 5"/>
                    <a:gd name="T15" fmla="*/ 7 h 7"/>
                    <a:gd name="T16" fmla="*/ 0 w 5"/>
                    <a:gd name="T17" fmla="*/ 7 h 7"/>
                    <a:gd name="T18" fmla="*/ 0 w 5"/>
                    <a:gd name="T19" fmla="*/ 5 h 7"/>
                    <a:gd name="T20" fmla="*/ 0 w 5"/>
                    <a:gd name="T21" fmla="*/ 5 h 7"/>
                    <a:gd name="T22" fmla="*/ 0 w 5"/>
                    <a:gd name="T23" fmla="*/ 3 h 7"/>
                    <a:gd name="T24" fmla="*/ 0 w 5"/>
                    <a:gd name="T25" fmla="*/ 0 h 7"/>
                    <a:gd name="T26" fmla="*/ 0 w 5"/>
                    <a:gd name="T27" fmla="*/ 0 h 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5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5" y="5"/>
                      </a:lnTo>
                      <a:lnTo>
                        <a:pt x="3" y="7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7" name="Freeform 52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5" cy="4"/>
                </a:xfrm>
                <a:custGeom>
                  <a:avLst/>
                  <a:gdLst>
                    <a:gd name="T0" fmla="*/ 0 w 5"/>
                    <a:gd name="T1" fmla="*/ 0 h 4"/>
                    <a:gd name="T2" fmla="*/ 0 w 5"/>
                    <a:gd name="T3" fmla="*/ 0 h 4"/>
                    <a:gd name="T4" fmla="*/ 3 w 5"/>
                    <a:gd name="T5" fmla="*/ 0 h 4"/>
                    <a:gd name="T6" fmla="*/ 5 w 5"/>
                    <a:gd name="T7" fmla="*/ 2 h 4"/>
                    <a:gd name="T8" fmla="*/ 5 w 5"/>
                    <a:gd name="T9" fmla="*/ 2 h 4"/>
                    <a:gd name="T10" fmla="*/ 3 w 5"/>
                    <a:gd name="T11" fmla="*/ 4 h 4"/>
                    <a:gd name="T12" fmla="*/ 0 w 5"/>
                    <a:gd name="T13" fmla="*/ 4 h 4"/>
                    <a:gd name="T14" fmla="*/ 0 w 5"/>
                    <a:gd name="T15" fmla="*/ 4 h 4"/>
                    <a:gd name="T16" fmla="*/ 0 w 5"/>
                    <a:gd name="T17" fmla="*/ 4 h 4"/>
                    <a:gd name="T18" fmla="*/ 0 w 5"/>
                    <a:gd name="T19" fmla="*/ 2 h 4"/>
                    <a:gd name="T20" fmla="*/ 0 w 5"/>
                    <a:gd name="T21" fmla="*/ 2 h 4"/>
                    <a:gd name="T22" fmla="*/ 0 w 5"/>
                    <a:gd name="T23" fmla="*/ 0 h 4"/>
                    <a:gd name="T24" fmla="*/ 0 w 5"/>
                    <a:gd name="T25" fmla="*/ 0 h 4"/>
                    <a:gd name="T26" fmla="*/ 0 w 5"/>
                    <a:gd name="T27" fmla="*/ 0 h 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5"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8" name="Freeform 53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5" cy="4"/>
                </a:xfrm>
                <a:custGeom>
                  <a:avLst/>
                  <a:gdLst>
                    <a:gd name="T0" fmla="*/ 0 w 5"/>
                    <a:gd name="T1" fmla="*/ 0 h 4"/>
                    <a:gd name="T2" fmla="*/ 0 w 5"/>
                    <a:gd name="T3" fmla="*/ 0 h 4"/>
                    <a:gd name="T4" fmla="*/ 3 w 5"/>
                    <a:gd name="T5" fmla="*/ 0 h 4"/>
                    <a:gd name="T6" fmla="*/ 5 w 5"/>
                    <a:gd name="T7" fmla="*/ 2 h 4"/>
                    <a:gd name="T8" fmla="*/ 5 w 5"/>
                    <a:gd name="T9" fmla="*/ 2 h 4"/>
                    <a:gd name="T10" fmla="*/ 3 w 5"/>
                    <a:gd name="T11" fmla="*/ 4 h 4"/>
                    <a:gd name="T12" fmla="*/ 0 w 5"/>
                    <a:gd name="T13" fmla="*/ 4 h 4"/>
                    <a:gd name="T14" fmla="*/ 0 w 5"/>
                    <a:gd name="T15" fmla="*/ 4 h 4"/>
                    <a:gd name="T16" fmla="*/ 0 w 5"/>
                    <a:gd name="T17" fmla="*/ 2 h 4"/>
                    <a:gd name="T18" fmla="*/ 0 w 5"/>
                    <a:gd name="T19" fmla="*/ 2 h 4"/>
                    <a:gd name="T20" fmla="*/ 0 w 5"/>
                    <a:gd name="T21" fmla="*/ 0 h 4"/>
                    <a:gd name="T22" fmla="*/ 0 w 5"/>
                    <a:gd name="T23" fmla="*/ 0 h 4"/>
                    <a:gd name="T24" fmla="*/ 0 w 5"/>
                    <a:gd name="T25" fmla="*/ 0 h 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5"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9" name="Freeform 54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3" cy="4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0 h 4"/>
                    <a:gd name="T4" fmla="*/ 3 w 3"/>
                    <a:gd name="T5" fmla="*/ 0 h 4"/>
                    <a:gd name="T6" fmla="*/ 3 w 3"/>
                    <a:gd name="T7" fmla="*/ 2 h 4"/>
                    <a:gd name="T8" fmla="*/ 3 w 3"/>
                    <a:gd name="T9" fmla="*/ 2 h 4"/>
                    <a:gd name="T10" fmla="*/ 3 w 3"/>
                    <a:gd name="T11" fmla="*/ 4 h 4"/>
                    <a:gd name="T12" fmla="*/ 0 w 3"/>
                    <a:gd name="T13" fmla="*/ 4 h 4"/>
                    <a:gd name="T14" fmla="*/ 0 w 3"/>
                    <a:gd name="T15" fmla="*/ 4 h 4"/>
                    <a:gd name="T16" fmla="*/ 0 w 3"/>
                    <a:gd name="T17" fmla="*/ 4 h 4"/>
                    <a:gd name="T18" fmla="*/ 0 w 3"/>
                    <a:gd name="T19" fmla="*/ 2 h 4"/>
                    <a:gd name="T20" fmla="*/ 0 w 3"/>
                    <a:gd name="T21" fmla="*/ 2 h 4"/>
                    <a:gd name="T22" fmla="*/ 0 w 3"/>
                    <a:gd name="T23" fmla="*/ 0 h 4"/>
                    <a:gd name="T24" fmla="*/ 0 w 3"/>
                    <a:gd name="T25" fmla="*/ 0 h 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0" name="Freeform 55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3" cy="4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0 h 4"/>
                    <a:gd name="T4" fmla="*/ 3 w 3"/>
                    <a:gd name="T5" fmla="*/ 0 h 4"/>
                    <a:gd name="T6" fmla="*/ 3 w 3"/>
                    <a:gd name="T7" fmla="*/ 2 h 4"/>
                    <a:gd name="T8" fmla="*/ 3 w 3"/>
                    <a:gd name="T9" fmla="*/ 2 h 4"/>
                    <a:gd name="T10" fmla="*/ 3 w 3"/>
                    <a:gd name="T11" fmla="*/ 4 h 4"/>
                    <a:gd name="T12" fmla="*/ 0 w 3"/>
                    <a:gd name="T13" fmla="*/ 4 h 4"/>
                    <a:gd name="T14" fmla="*/ 0 w 3"/>
                    <a:gd name="T15" fmla="*/ 4 h 4"/>
                    <a:gd name="T16" fmla="*/ 0 w 3"/>
                    <a:gd name="T17" fmla="*/ 4 h 4"/>
                    <a:gd name="T18" fmla="*/ 0 w 3"/>
                    <a:gd name="T19" fmla="*/ 2 h 4"/>
                    <a:gd name="T20" fmla="*/ 0 w 3"/>
                    <a:gd name="T21" fmla="*/ 2 h 4"/>
                    <a:gd name="T22" fmla="*/ 0 w 3"/>
                    <a:gd name="T23" fmla="*/ 0 h 4"/>
                    <a:gd name="T24" fmla="*/ 0 w 3"/>
                    <a:gd name="T25" fmla="*/ 0 h 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1" name="Freeform 56"/>
                <p:cNvSpPr>
                  <a:spLocks/>
                </p:cNvSpPr>
                <p:nvPr/>
              </p:nvSpPr>
              <p:spPr bwMode="auto">
                <a:xfrm>
                  <a:off x="5170" y="105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2" name="Freeform 57"/>
                <p:cNvSpPr>
                  <a:spLocks/>
                </p:cNvSpPr>
                <p:nvPr/>
              </p:nvSpPr>
              <p:spPr bwMode="auto">
                <a:xfrm>
                  <a:off x="5170" y="105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3" name="Freeform 58"/>
                <p:cNvSpPr>
                  <a:spLocks/>
                </p:cNvSpPr>
                <p:nvPr/>
              </p:nvSpPr>
              <p:spPr bwMode="auto">
                <a:xfrm>
                  <a:off x="5170" y="105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4" name="Freeform 59"/>
                <p:cNvSpPr>
                  <a:spLocks/>
                </p:cNvSpPr>
                <p:nvPr/>
              </p:nvSpPr>
              <p:spPr bwMode="auto">
                <a:xfrm>
                  <a:off x="5170" y="105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5" name="Freeform 60"/>
                <p:cNvSpPr>
                  <a:spLocks/>
                </p:cNvSpPr>
                <p:nvPr/>
              </p:nvSpPr>
              <p:spPr bwMode="auto">
                <a:xfrm>
                  <a:off x="5170" y="105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6" name="Freeform 61"/>
                <p:cNvSpPr>
                  <a:spLocks/>
                </p:cNvSpPr>
                <p:nvPr/>
              </p:nvSpPr>
              <p:spPr bwMode="auto">
                <a:xfrm>
                  <a:off x="5170" y="105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7" name="Freeform 62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0 h 2"/>
                    <a:gd name="T6" fmla="*/ 0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8" name="Freeform 63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0 h 2"/>
                    <a:gd name="T6" fmla="*/ 0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9" name="Freeform 64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0 h 2"/>
                    <a:gd name="T6" fmla="*/ 0 w 1"/>
                    <a:gd name="T7" fmla="*/ 2 h 2"/>
                    <a:gd name="T8" fmla="*/ 0 w 1"/>
                    <a:gd name="T9" fmla="*/ 2 h 2"/>
                    <a:gd name="T10" fmla="*/ 0 w 1"/>
                    <a:gd name="T11" fmla="*/ 0 h 2"/>
                    <a:gd name="T12" fmla="*/ 0 w 1"/>
                    <a:gd name="T13" fmla="*/ 0 h 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0" name="Freeform 65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1" name="Freeform 66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2" name="Freeform 67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3" name="Freeform 68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3" cy="2"/>
                </a:xfrm>
                <a:custGeom>
                  <a:avLst/>
                  <a:gdLst>
                    <a:gd name="T0" fmla="*/ 0 w 3"/>
                    <a:gd name="T1" fmla="*/ 0 h 2"/>
                    <a:gd name="T2" fmla="*/ 0 w 3"/>
                    <a:gd name="T3" fmla="*/ 0 h 2"/>
                    <a:gd name="T4" fmla="*/ 3 w 3"/>
                    <a:gd name="T5" fmla="*/ 2 h 2"/>
                    <a:gd name="T6" fmla="*/ 3 w 3"/>
                    <a:gd name="T7" fmla="*/ 2 h 2"/>
                    <a:gd name="T8" fmla="*/ 0 w 3"/>
                    <a:gd name="T9" fmla="*/ 2 h 2"/>
                    <a:gd name="T10" fmla="*/ 0 w 3"/>
                    <a:gd name="T11" fmla="*/ 2 h 2"/>
                    <a:gd name="T12" fmla="*/ 0 w 3"/>
                    <a:gd name="T13" fmla="*/ 2 h 2"/>
                    <a:gd name="T14" fmla="*/ 0 w 3"/>
                    <a:gd name="T15" fmla="*/ 2 h 2"/>
                    <a:gd name="T16" fmla="*/ 0 w 3"/>
                    <a:gd name="T17" fmla="*/ 0 h 2"/>
                    <a:gd name="T18" fmla="*/ 0 w 3"/>
                    <a:gd name="T19" fmla="*/ 0 h 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4" name="Freeform 69"/>
                <p:cNvSpPr>
                  <a:spLocks/>
                </p:cNvSpPr>
                <p:nvPr/>
              </p:nvSpPr>
              <p:spPr bwMode="auto">
                <a:xfrm>
                  <a:off x="5217" y="1405"/>
                  <a:ext cx="231" cy="85"/>
                </a:xfrm>
                <a:custGeom>
                  <a:avLst/>
                  <a:gdLst>
                    <a:gd name="T0" fmla="*/ 146 w 231"/>
                    <a:gd name="T1" fmla="*/ 0 h 85"/>
                    <a:gd name="T2" fmla="*/ 146 w 231"/>
                    <a:gd name="T3" fmla="*/ 0 h 85"/>
                    <a:gd name="T4" fmla="*/ 231 w 231"/>
                    <a:gd name="T5" fmla="*/ 12 h 85"/>
                    <a:gd name="T6" fmla="*/ 231 w 231"/>
                    <a:gd name="T7" fmla="*/ 85 h 85"/>
                    <a:gd name="T8" fmla="*/ 231 w 231"/>
                    <a:gd name="T9" fmla="*/ 85 h 85"/>
                    <a:gd name="T10" fmla="*/ 5 w 231"/>
                    <a:gd name="T11" fmla="*/ 35 h 85"/>
                    <a:gd name="T12" fmla="*/ 5 w 231"/>
                    <a:gd name="T13" fmla="*/ 35 h 85"/>
                    <a:gd name="T14" fmla="*/ 0 w 231"/>
                    <a:gd name="T15" fmla="*/ 33 h 85"/>
                    <a:gd name="T16" fmla="*/ 0 w 231"/>
                    <a:gd name="T17" fmla="*/ 30 h 85"/>
                    <a:gd name="T18" fmla="*/ 12 w 231"/>
                    <a:gd name="T19" fmla="*/ 26 h 85"/>
                    <a:gd name="T20" fmla="*/ 12 w 231"/>
                    <a:gd name="T21" fmla="*/ 26 h 85"/>
                    <a:gd name="T22" fmla="*/ 115 w 231"/>
                    <a:gd name="T23" fmla="*/ 2 h 85"/>
                    <a:gd name="T24" fmla="*/ 115 w 231"/>
                    <a:gd name="T25" fmla="*/ 2 h 85"/>
                    <a:gd name="T26" fmla="*/ 130 w 231"/>
                    <a:gd name="T27" fmla="*/ 0 h 85"/>
                    <a:gd name="T28" fmla="*/ 146 w 231"/>
                    <a:gd name="T29" fmla="*/ 0 h 85"/>
                    <a:gd name="T30" fmla="*/ 146 w 23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31" h="85">
                      <a:moveTo>
                        <a:pt x="146" y="0"/>
                      </a:moveTo>
                      <a:lnTo>
                        <a:pt x="146" y="0"/>
                      </a:lnTo>
                      <a:lnTo>
                        <a:pt x="231" y="12"/>
                      </a:lnTo>
                      <a:lnTo>
                        <a:pt x="231" y="85"/>
                      </a:lnTo>
                      <a:lnTo>
                        <a:pt x="5" y="35"/>
                      </a:lnTo>
                      <a:lnTo>
                        <a:pt x="0" y="33"/>
                      </a:lnTo>
                      <a:lnTo>
                        <a:pt x="0" y="30"/>
                      </a:lnTo>
                      <a:lnTo>
                        <a:pt x="12" y="26"/>
                      </a:lnTo>
                      <a:lnTo>
                        <a:pt x="115" y="2"/>
                      </a:lnTo>
                      <a:lnTo>
                        <a:pt x="130" y="0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5" name="Freeform 70"/>
                <p:cNvSpPr>
                  <a:spLocks/>
                </p:cNvSpPr>
                <p:nvPr/>
              </p:nvSpPr>
              <p:spPr bwMode="auto">
                <a:xfrm>
                  <a:off x="5217" y="1400"/>
                  <a:ext cx="231" cy="85"/>
                </a:xfrm>
                <a:custGeom>
                  <a:avLst/>
                  <a:gdLst>
                    <a:gd name="T0" fmla="*/ 146 w 231"/>
                    <a:gd name="T1" fmla="*/ 0 h 85"/>
                    <a:gd name="T2" fmla="*/ 146 w 231"/>
                    <a:gd name="T3" fmla="*/ 0 h 85"/>
                    <a:gd name="T4" fmla="*/ 231 w 231"/>
                    <a:gd name="T5" fmla="*/ 12 h 85"/>
                    <a:gd name="T6" fmla="*/ 231 w 231"/>
                    <a:gd name="T7" fmla="*/ 85 h 85"/>
                    <a:gd name="T8" fmla="*/ 231 w 231"/>
                    <a:gd name="T9" fmla="*/ 85 h 85"/>
                    <a:gd name="T10" fmla="*/ 5 w 231"/>
                    <a:gd name="T11" fmla="*/ 33 h 85"/>
                    <a:gd name="T12" fmla="*/ 5 w 231"/>
                    <a:gd name="T13" fmla="*/ 33 h 85"/>
                    <a:gd name="T14" fmla="*/ 0 w 231"/>
                    <a:gd name="T15" fmla="*/ 33 h 85"/>
                    <a:gd name="T16" fmla="*/ 0 w 231"/>
                    <a:gd name="T17" fmla="*/ 31 h 85"/>
                    <a:gd name="T18" fmla="*/ 12 w 231"/>
                    <a:gd name="T19" fmla="*/ 26 h 85"/>
                    <a:gd name="T20" fmla="*/ 12 w 231"/>
                    <a:gd name="T21" fmla="*/ 26 h 85"/>
                    <a:gd name="T22" fmla="*/ 115 w 231"/>
                    <a:gd name="T23" fmla="*/ 0 h 85"/>
                    <a:gd name="T24" fmla="*/ 115 w 231"/>
                    <a:gd name="T25" fmla="*/ 0 h 85"/>
                    <a:gd name="T26" fmla="*/ 130 w 231"/>
                    <a:gd name="T27" fmla="*/ 0 h 85"/>
                    <a:gd name="T28" fmla="*/ 146 w 231"/>
                    <a:gd name="T29" fmla="*/ 0 h 85"/>
                    <a:gd name="T30" fmla="*/ 146 w 23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31" h="85">
                      <a:moveTo>
                        <a:pt x="146" y="0"/>
                      </a:moveTo>
                      <a:lnTo>
                        <a:pt x="146" y="0"/>
                      </a:lnTo>
                      <a:lnTo>
                        <a:pt x="231" y="12"/>
                      </a:lnTo>
                      <a:lnTo>
                        <a:pt x="231" y="85"/>
                      </a:lnTo>
                      <a:lnTo>
                        <a:pt x="5" y="33"/>
                      </a:lnTo>
                      <a:lnTo>
                        <a:pt x="0" y="33"/>
                      </a:lnTo>
                      <a:lnTo>
                        <a:pt x="0" y="31"/>
                      </a:lnTo>
                      <a:lnTo>
                        <a:pt x="12" y="26"/>
                      </a:lnTo>
                      <a:lnTo>
                        <a:pt x="115" y="0"/>
                      </a:lnTo>
                      <a:lnTo>
                        <a:pt x="130" y="0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6" name="Freeform 71"/>
                <p:cNvSpPr>
                  <a:spLocks/>
                </p:cNvSpPr>
                <p:nvPr/>
              </p:nvSpPr>
              <p:spPr bwMode="auto">
                <a:xfrm>
                  <a:off x="4804" y="1353"/>
                  <a:ext cx="533" cy="68"/>
                </a:xfrm>
                <a:custGeom>
                  <a:avLst/>
                  <a:gdLst>
                    <a:gd name="T0" fmla="*/ 526 w 533"/>
                    <a:gd name="T1" fmla="*/ 66 h 68"/>
                    <a:gd name="T2" fmla="*/ 491 w 533"/>
                    <a:gd name="T3" fmla="*/ 68 h 68"/>
                    <a:gd name="T4" fmla="*/ 474 w 533"/>
                    <a:gd name="T5" fmla="*/ 64 h 68"/>
                    <a:gd name="T6" fmla="*/ 460 w 533"/>
                    <a:gd name="T7" fmla="*/ 54 h 68"/>
                    <a:gd name="T8" fmla="*/ 460 w 533"/>
                    <a:gd name="T9" fmla="*/ 47 h 68"/>
                    <a:gd name="T10" fmla="*/ 458 w 533"/>
                    <a:gd name="T11" fmla="*/ 40 h 68"/>
                    <a:gd name="T12" fmla="*/ 451 w 533"/>
                    <a:gd name="T13" fmla="*/ 38 h 68"/>
                    <a:gd name="T14" fmla="*/ 432 w 533"/>
                    <a:gd name="T15" fmla="*/ 40 h 68"/>
                    <a:gd name="T16" fmla="*/ 288 w 533"/>
                    <a:gd name="T17" fmla="*/ 57 h 68"/>
                    <a:gd name="T18" fmla="*/ 215 w 533"/>
                    <a:gd name="T19" fmla="*/ 57 h 68"/>
                    <a:gd name="T20" fmla="*/ 144 w 533"/>
                    <a:gd name="T21" fmla="*/ 47 h 68"/>
                    <a:gd name="T22" fmla="*/ 90 w 533"/>
                    <a:gd name="T23" fmla="*/ 35 h 68"/>
                    <a:gd name="T24" fmla="*/ 36 w 533"/>
                    <a:gd name="T25" fmla="*/ 21 h 68"/>
                    <a:gd name="T26" fmla="*/ 3 w 533"/>
                    <a:gd name="T27" fmla="*/ 7 h 68"/>
                    <a:gd name="T28" fmla="*/ 0 w 533"/>
                    <a:gd name="T29" fmla="*/ 0 h 68"/>
                    <a:gd name="T30" fmla="*/ 3 w 533"/>
                    <a:gd name="T31" fmla="*/ 0 h 68"/>
                    <a:gd name="T32" fmla="*/ 5 w 533"/>
                    <a:gd name="T33" fmla="*/ 5 h 68"/>
                    <a:gd name="T34" fmla="*/ 26 w 533"/>
                    <a:gd name="T35" fmla="*/ 16 h 68"/>
                    <a:gd name="T36" fmla="*/ 55 w 533"/>
                    <a:gd name="T37" fmla="*/ 24 h 68"/>
                    <a:gd name="T38" fmla="*/ 144 w 533"/>
                    <a:gd name="T39" fmla="*/ 45 h 68"/>
                    <a:gd name="T40" fmla="*/ 180 w 533"/>
                    <a:gd name="T41" fmla="*/ 49 h 68"/>
                    <a:gd name="T42" fmla="*/ 250 w 533"/>
                    <a:gd name="T43" fmla="*/ 54 h 68"/>
                    <a:gd name="T44" fmla="*/ 356 w 533"/>
                    <a:gd name="T45" fmla="*/ 47 h 68"/>
                    <a:gd name="T46" fmla="*/ 425 w 533"/>
                    <a:gd name="T47" fmla="*/ 38 h 68"/>
                    <a:gd name="T48" fmla="*/ 455 w 533"/>
                    <a:gd name="T49" fmla="*/ 35 h 68"/>
                    <a:gd name="T50" fmla="*/ 462 w 533"/>
                    <a:gd name="T51" fmla="*/ 40 h 68"/>
                    <a:gd name="T52" fmla="*/ 462 w 533"/>
                    <a:gd name="T53" fmla="*/ 47 h 68"/>
                    <a:gd name="T54" fmla="*/ 467 w 533"/>
                    <a:gd name="T55" fmla="*/ 54 h 68"/>
                    <a:gd name="T56" fmla="*/ 484 w 533"/>
                    <a:gd name="T57" fmla="*/ 64 h 68"/>
                    <a:gd name="T58" fmla="*/ 517 w 533"/>
                    <a:gd name="T59" fmla="*/ 66 h 68"/>
                    <a:gd name="T60" fmla="*/ 533 w 533"/>
                    <a:gd name="T61" fmla="*/ 64 h 68"/>
                    <a:gd name="T62" fmla="*/ 526 w 533"/>
                    <a:gd name="T63" fmla="*/ 66 h 6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33" h="68">
                      <a:moveTo>
                        <a:pt x="526" y="66"/>
                      </a:moveTo>
                      <a:lnTo>
                        <a:pt x="526" y="66"/>
                      </a:lnTo>
                      <a:lnTo>
                        <a:pt x="510" y="68"/>
                      </a:lnTo>
                      <a:lnTo>
                        <a:pt x="491" y="68"/>
                      </a:lnTo>
                      <a:lnTo>
                        <a:pt x="481" y="66"/>
                      </a:lnTo>
                      <a:lnTo>
                        <a:pt x="474" y="64"/>
                      </a:lnTo>
                      <a:lnTo>
                        <a:pt x="467" y="59"/>
                      </a:lnTo>
                      <a:lnTo>
                        <a:pt x="460" y="54"/>
                      </a:lnTo>
                      <a:lnTo>
                        <a:pt x="460" y="47"/>
                      </a:lnTo>
                      <a:lnTo>
                        <a:pt x="460" y="42"/>
                      </a:lnTo>
                      <a:lnTo>
                        <a:pt x="458" y="40"/>
                      </a:lnTo>
                      <a:lnTo>
                        <a:pt x="451" y="38"/>
                      </a:lnTo>
                      <a:lnTo>
                        <a:pt x="432" y="40"/>
                      </a:lnTo>
                      <a:lnTo>
                        <a:pt x="359" y="49"/>
                      </a:lnTo>
                      <a:lnTo>
                        <a:pt x="288" y="57"/>
                      </a:lnTo>
                      <a:lnTo>
                        <a:pt x="253" y="57"/>
                      </a:lnTo>
                      <a:lnTo>
                        <a:pt x="215" y="57"/>
                      </a:lnTo>
                      <a:lnTo>
                        <a:pt x="180" y="52"/>
                      </a:lnTo>
                      <a:lnTo>
                        <a:pt x="144" y="47"/>
                      </a:lnTo>
                      <a:lnTo>
                        <a:pt x="90" y="35"/>
                      </a:lnTo>
                      <a:lnTo>
                        <a:pt x="36" y="21"/>
                      </a:lnTo>
                      <a:lnTo>
                        <a:pt x="12" y="14"/>
                      </a:lnTo>
                      <a:lnTo>
                        <a:pt x="3" y="7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5"/>
                      </a:lnTo>
                      <a:lnTo>
                        <a:pt x="12" y="9"/>
                      </a:lnTo>
                      <a:lnTo>
                        <a:pt x="26" y="16"/>
                      </a:lnTo>
                      <a:lnTo>
                        <a:pt x="55" y="24"/>
                      </a:lnTo>
                      <a:lnTo>
                        <a:pt x="85" y="33"/>
                      </a:lnTo>
                      <a:lnTo>
                        <a:pt x="144" y="45"/>
                      </a:lnTo>
                      <a:lnTo>
                        <a:pt x="180" y="49"/>
                      </a:lnTo>
                      <a:lnTo>
                        <a:pt x="215" y="52"/>
                      </a:lnTo>
                      <a:lnTo>
                        <a:pt x="250" y="54"/>
                      </a:lnTo>
                      <a:lnTo>
                        <a:pt x="286" y="54"/>
                      </a:lnTo>
                      <a:lnTo>
                        <a:pt x="356" y="47"/>
                      </a:lnTo>
                      <a:lnTo>
                        <a:pt x="425" y="38"/>
                      </a:lnTo>
                      <a:lnTo>
                        <a:pt x="444" y="35"/>
                      </a:lnTo>
                      <a:lnTo>
                        <a:pt x="455" y="35"/>
                      </a:lnTo>
                      <a:lnTo>
                        <a:pt x="460" y="38"/>
                      </a:lnTo>
                      <a:lnTo>
                        <a:pt x="462" y="40"/>
                      </a:lnTo>
                      <a:lnTo>
                        <a:pt x="462" y="47"/>
                      </a:lnTo>
                      <a:lnTo>
                        <a:pt x="467" y="54"/>
                      </a:lnTo>
                      <a:lnTo>
                        <a:pt x="474" y="61"/>
                      </a:lnTo>
                      <a:lnTo>
                        <a:pt x="484" y="64"/>
                      </a:lnTo>
                      <a:lnTo>
                        <a:pt x="493" y="66"/>
                      </a:lnTo>
                      <a:lnTo>
                        <a:pt x="517" y="66"/>
                      </a:lnTo>
                      <a:lnTo>
                        <a:pt x="533" y="61"/>
                      </a:lnTo>
                      <a:lnTo>
                        <a:pt x="533" y="64"/>
                      </a:lnTo>
                      <a:lnTo>
                        <a:pt x="526" y="66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7" name="Freeform 72"/>
                <p:cNvSpPr>
                  <a:spLocks/>
                </p:cNvSpPr>
                <p:nvPr/>
              </p:nvSpPr>
              <p:spPr bwMode="auto">
                <a:xfrm>
                  <a:off x="4769" y="1407"/>
                  <a:ext cx="641" cy="257"/>
                </a:xfrm>
                <a:custGeom>
                  <a:avLst/>
                  <a:gdLst>
                    <a:gd name="T0" fmla="*/ 521 w 641"/>
                    <a:gd name="T1" fmla="*/ 54 h 257"/>
                    <a:gd name="T2" fmla="*/ 469 w 641"/>
                    <a:gd name="T3" fmla="*/ 31 h 257"/>
                    <a:gd name="T4" fmla="*/ 462 w 641"/>
                    <a:gd name="T5" fmla="*/ 31 h 257"/>
                    <a:gd name="T6" fmla="*/ 396 w 641"/>
                    <a:gd name="T7" fmla="*/ 38 h 257"/>
                    <a:gd name="T8" fmla="*/ 398 w 641"/>
                    <a:gd name="T9" fmla="*/ 38 h 257"/>
                    <a:gd name="T10" fmla="*/ 387 w 641"/>
                    <a:gd name="T11" fmla="*/ 38 h 257"/>
                    <a:gd name="T12" fmla="*/ 337 w 641"/>
                    <a:gd name="T13" fmla="*/ 45 h 257"/>
                    <a:gd name="T14" fmla="*/ 339 w 641"/>
                    <a:gd name="T15" fmla="*/ 47 h 257"/>
                    <a:gd name="T16" fmla="*/ 335 w 641"/>
                    <a:gd name="T17" fmla="*/ 45 h 257"/>
                    <a:gd name="T18" fmla="*/ 226 w 641"/>
                    <a:gd name="T19" fmla="*/ 59 h 257"/>
                    <a:gd name="T20" fmla="*/ 170 w 641"/>
                    <a:gd name="T21" fmla="*/ 66 h 257"/>
                    <a:gd name="T22" fmla="*/ 130 w 641"/>
                    <a:gd name="T23" fmla="*/ 62 h 257"/>
                    <a:gd name="T24" fmla="*/ 104 w 641"/>
                    <a:gd name="T25" fmla="*/ 52 h 257"/>
                    <a:gd name="T26" fmla="*/ 104 w 641"/>
                    <a:gd name="T27" fmla="*/ 38 h 257"/>
                    <a:gd name="T28" fmla="*/ 125 w 641"/>
                    <a:gd name="T29" fmla="*/ 21 h 257"/>
                    <a:gd name="T30" fmla="*/ 156 w 641"/>
                    <a:gd name="T31" fmla="*/ 17 h 257"/>
                    <a:gd name="T32" fmla="*/ 196 w 641"/>
                    <a:gd name="T33" fmla="*/ 3 h 257"/>
                    <a:gd name="T34" fmla="*/ 196 w 641"/>
                    <a:gd name="T35" fmla="*/ 3 h 257"/>
                    <a:gd name="T36" fmla="*/ 196 w 641"/>
                    <a:gd name="T37" fmla="*/ 0 h 257"/>
                    <a:gd name="T38" fmla="*/ 189 w 641"/>
                    <a:gd name="T39" fmla="*/ 0 h 257"/>
                    <a:gd name="T40" fmla="*/ 186 w 641"/>
                    <a:gd name="T41" fmla="*/ 0 h 257"/>
                    <a:gd name="T42" fmla="*/ 184 w 641"/>
                    <a:gd name="T43" fmla="*/ 0 h 257"/>
                    <a:gd name="T44" fmla="*/ 156 w 641"/>
                    <a:gd name="T45" fmla="*/ 10 h 257"/>
                    <a:gd name="T46" fmla="*/ 113 w 641"/>
                    <a:gd name="T47" fmla="*/ 19 h 257"/>
                    <a:gd name="T48" fmla="*/ 97 w 641"/>
                    <a:gd name="T49" fmla="*/ 40 h 257"/>
                    <a:gd name="T50" fmla="*/ 104 w 641"/>
                    <a:gd name="T51" fmla="*/ 57 h 257"/>
                    <a:gd name="T52" fmla="*/ 137 w 641"/>
                    <a:gd name="T53" fmla="*/ 66 h 257"/>
                    <a:gd name="T54" fmla="*/ 151 w 641"/>
                    <a:gd name="T55" fmla="*/ 69 h 257"/>
                    <a:gd name="T56" fmla="*/ 24 w 641"/>
                    <a:gd name="T57" fmla="*/ 85 h 257"/>
                    <a:gd name="T58" fmla="*/ 5 w 641"/>
                    <a:gd name="T59" fmla="*/ 87 h 257"/>
                    <a:gd name="T60" fmla="*/ 0 w 641"/>
                    <a:gd name="T61" fmla="*/ 90 h 257"/>
                    <a:gd name="T62" fmla="*/ 2 w 641"/>
                    <a:gd name="T63" fmla="*/ 92 h 257"/>
                    <a:gd name="T64" fmla="*/ 0 w 641"/>
                    <a:gd name="T65" fmla="*/ 95 h 257"/>
                    <a:gd name="T66" fmla="*/ 5 w 641"/>
                    <a:gd name="T67" fmla="*/ 104 h 257"/>
                    <a:gd name="T68" fmla="*/ 5 w 641"/>
                    <a:gd name="T69" fmla="*/ 104 h 257"/>
                    <a:gd name="T70" fmla="*/ 7 w 641"/>
                    <a:gd name="T71" fmla="*/ 120 h 257"/>
                    <a:gd name="T72" fmla="*/ 17 w 641"/>
                    <a:gd name="T73" fmla="*/ 137 h 257"/>
                    <a:gd name="T74" fmla="*/ 19 w 641"/>
                    <a:gd name="T75" fmla="*/ 149 h 257"/>
                    <a:gd name="T76" fmla="*/ 19 w 641"/>
                    <a:gd name="T77" fmla="*/ 151 h 257"/>
                    <a:gd name="T78" fmla="*/ 24 w 641"/>
                    <a:gd name="T79" fmla="*/ 151 h 257"/>
                    <a:gd name="T80" fmla="*/ 73 w 641"/>
                    <a:gd name="T81" fmla="*/ 196 h 257"/>
                    <a:gd name="T82" fmla="*/ 132 w 641"/>
                    <a:gd name="T83" fmla="*/ 253 h 257"/>
                    <a:gd name="T84" fmla="*/ 80 w 641"/>
                    <a:gd name="T85" fmla="*/ 198 h 257"/>
                    <a:gd name="T86" fmla="*/ 134 w 641"/>
                    <a:gd name="T87" fmla="*/ 253 h 257"/>
                    <a:gd name="T88" fmla="*/ 151 w 641"/>
                    <a:gd name="T89" fmla="*/ 257 h 257"/>
                    <a:gd name="T90" fmla="*/ 639 w 641"/>
                    <a:gd name="T91" fmla="*/ 118 h 257"/>
                    <a:gd name="T92" fmla="*/ 639 w 641"/>
                    <a:gd name="T93" fmla="*/ 111 h 257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641" h="257">
                      <a:moveTo>
                        <a:pt x="639" y="111"/>
                      </a:moveTo>
                      <a:lnTo>
                        <a:pt x="639" y="111"/>
                      </a:lnTo>
                      <a:lnTo>
                        <a:pt x="521" y="54"/>
                      </a:lnTo>
                      <a:lnTo>
                        <a:pt x="469" y="31"/>
                      </a:lnTo>
                      <a:lnTo>
                        <a:pt x="464" y="31"/>
                      </a:lnTo>
                      <a:lnTo>
                        <a:pt x="462" y="31"/>
                      </a:lnTo>
                      <a:lnTo>
                        <a:pt x="457" y="28"/>
                      </a:lnTo>
                      <a:lnTo>
                        <a:pt x="396" y="38"/>
                      </a:lnTo>
                      <a:lnTo>
                        <a:pt x="398" y="38"/>
                      </a:lnTo>
                      <a:lnTo>
                        <a:pt x="394" y="40"/>
                      </a:lnTo>
                      <a:lnTo>
                        <a:pt x="387" y="38"/>
                      </a:lnTo>
                      <a:lnTo>
                        <a:pt x="337" y="45"/>
                      </a:lnTo>
                      <a:lnTo>
                        <a:pt x="339" y="47"/>
                      </a:lnTo>
                      <a:lnTo>
                        <a:pt x="335" y="45"/>
                      </a:lnTo>
                      <a:lnTo>
                        <a:pt x="259" y="57"/>
                      </a:lnTo>
                      <a:lnTo>
                        <a:pt x="226" y="59"/>
                      </a:lnTo>
                      <a:lnTo>
                        <a:pt x="170" y="66"/>
                      </a:lnTo>
                      <a:lnTo>
                        <a:pt x="149" y="64"/>
                      </a:lnTo>
                      <a:lnTo>
                        <a:pt x="130" y="62"/>
                      </a:lnTo>
                      <a:lnTo>
                        <a:pt x="118" y="59"/>
                      </a:lnTo>
                      <a:lnTo>
                        <a:pt x="108" y="54"/>
                      </a:lnTo>
                      <a:lnTo>
                        <a:pt x="104" y="52"/>
                      </a:lnTo>
                      <a:lnTo>
                        <a:pt x="101" y="50"/>
                      </a:lnTo>
                      <a:lnTo>
                        <a:pt x="101" y="45"/>
                      </a:lnTo>
                      <a:lnTo>
                        <a:pt x="104" y="38"/>
                      </a:lnTo>
                      <a:lnTo>
                        <a:pt x="113" y="28"/>
                      </a:lnTo>
                      <a:lnTo>
                        <a:pt x="125" y="21"/>
                      </a:lnTo>
                      <a:lnTo>
                        <a:pt x="139" y="17"/>
                      </a:lnTo>
                      <a:lnTo>
                        <a:pt x="156" y="17"/>
                      </a:lnTo>
                      <a:lnTo>
                        <a:pt x="165" y="14"/>
                      </a:lnTo>
                      <a:lnTo>
                        <a:pt x="177" y="12"/>
                      </a:lnTo>
                      <a:lnTo>
                        <a:pt x="196" y="3"/>
                      </a:lnTo>
                      <a:lnTo>
                        <a:pt x="196" y="0"/>
                      </a:lnTo>
                      <a:lnTo>
                        <a:pt x="189" y="0"/>
                      </a:lnTo>
                      <a:lnTo>
                        <a:pt x="186" y="0"/>
                      </a:lnTo>
                      <a:lnTo>
                        <a:pt x="184" y="0"/>
                      </a:lnTo>
                      <a:lnTo>
                        <a:pt x="172" y="7"/>
                      </a:lnTo>
                      <a:lnTo>
                        <a:pt x="156" y="10"/>
                      </a:lnTo>
                      <a:lnTo>
                        <a:pt x="141" y="12"/>
                      </a:lnTo>
                      <a:lnTo>
                        <a:pt x="127" y="14"/>
                      </a:lnTo>
                      <a:lnTo>
                        <a:pt x="113" y="19"/>
                      </a:lnTo>
                      <a:lnTo>
                        <a:pt x="101" y="31"/>
                      </a:lnTo>
                      <a:lnTo>
                        <a:pt x="97" y="40"/>
                      </a:lnTo>
                      <a:lnTo>
                        <a:pt x="94" y="47"/>
                      </a:lnTo>
                      <a:lnTo>
                        <a:pt x="97" y="54"/>
                      </a:lnTo>
                      <a:lnTo>
                        <a:pt x="104" y="57"/>
                      </a:lnTo>
                      <a:lnTo>
                        <a:pt x="111" y="62"/>
                      </a:lnTo>
                      <a:lnTo>
                        <a:pt x="120" y="64"/>
                      </a:lnTo>
                      <a:lnTo>
                        <a:pt x="137" y="66"/>
                      </a:lnTo>
                      <a:lnTo>
                        <a:pt x="151" y="69"/>
                      </a:lnTo>
                      <a:lnTo>
                        <a:pt x="87" y="76"/>
                      </a:lnTo>
                      <a:lnTo>
                        <a:pt x="24" y="85"/>
                      </a:lnTo>
                      <a:lnTo>
                        <a:pt x="7" y="87"/>
                      </a:lnTo>
                      <a:lnTo>
                        <a:pt x="5" y="87"/>
                      </a:lnTo>
                      <a:lnTo>
                        <a:pt x="0" y="90"/>
                      </a:lnTo>
                      <a:lnTo>
                        <a:pt x="0" y="92"/>
                      </a:lnTo>
                      <a:lnTo>
                        <a:pt x="2" y="92"/>
                      </a:lnTo>
                      <a:lnTo>
                        <a:pt x="0" y="95"/>
                      </a:lnTo>
                      <a:lnTo>
                        <a:pt x="2" y="95"/>
                      </a:lnTo>
                      <a:lnTo>
                        <a:pt x="5" y="104"/>
                      </a:lnTo>
                      <a:lnTo>
                        <a:pt x="5" y="118"/>
                      </a:lnTo>
                      <a:lnTo>
                        <a:pt x="7" y="120"/>
                      </a:lnTo>
                      <a:lnTo>
                        <a:pt x="17" y="137"/>
                      </a:lnTo>
                      <a:lnTo>
                        <a:pt x="17" y="142"/>
                      </a:lnTo>
                      <a:lnTo>
                        <a:pt x="19" y="149"/>
                      </a:lnTo>
                      <a:lnTo>
                        <a:pt x="19" y="151"/>
                      </a:lnTo>
                      <a:lnTo>
                        <a:pt x="24" y="151"/>
                      </a:lnTo>
                      <a:lnTo>
                        <a:pt x="28" y="151"/>
                      </a:lnTo>
                      <a:lnTo>
                        <a:pt x="73" y="196"/>
                      </a:lnTo>
                      <a:lnTo>
                        <a:pt x="132" y="253"/>
                      </a:lnTo>
                      <a:lnTo>
                        <a:pt x="139" y="255"/>
                      </a:lnTo>
                      <a:lnTo>
                        <a:pt x="80" y="198"/>
                      </a:lnTo>
                      <a:lnTo>
                        <a:pt x="134" y="253"/>
                      </a:lnTo>
                      <a:lnTo>
                        <a:pt x="144" y="257"/>
                      </a:lnTo>
                      <a:lnTo>
                        <a:pt x="151" y="257"/>
                      </a:lnTo>
                      <a:lnTo>
                        <a:pt x="391" y="189"/>
                      </a:lnTo>
                      <a:lnTo>
                        <a:pt x="639" y="118"/>
                      </a:lnTo>
                      <a:lnTo>
                        <a:pt x="641" y="116"/>
                      </a:lnTo>
                      <a:lnTo>
                        <a:pt x="639" y="111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8" name="Freeform 73"/>
                <p:cNvSpPr>
                  <a:spLocks/>
                </p:cNvSpPr>
                <p:nvPr/>
              </p:nvSpPr>
              <p:spPr bwMode="auto">
                <a:xfrm>
                  <a:off x="5330" y="1398"/>
                  <a:ext cx="118" cy="71"/>
                </a:xfrm>
                <a:custGeom>
                  <a:avLst/>
                  <a:gdLst>
                    <a:gd name="T0" fmla="*/ 0 w 118"/>
                    <a:gd name="T1" fmla="*/ 23 h 71"/>
                    <a:gd name="T2" fmla="*/ 0 w 118"/>
                    <a:gd name="T3" fmla="*/ 23 h 71"/>
                    <a:gd name="T4" fmla="*/ 0 w 118"/>
                    <a:gd name="T5" fmla="*/ 23 h 71"/>
                    <a:gd name="T6" fmla="*/ 0 w 118"/>
                    <a:gd name="T7" fmla="*/ 21 h 71"/>
                    <a:gd name="T8" fmla="*/ 0 w 118"/>
                    <a:gd name="T9" fmla="*/ 21 h 71"/>
                    <a:gd name="T10" fmla="*/ 14 w 118"/>
                    <a:gd name="T11" fmla="*/ 9 h 71"/>
                    <a:gd name="T12" fmla="*/ 14 w 118"/>
                    <a:gd name="T13" fmla="*/ 9 h 71"/>
                    <a:gd name="T14" fmla="*/ 14 w 118"/>
                    <a:gd name="T15" fmla="*/ 9 h 71"/>
                    <a:gd name="T16" fmla="*/ 14 w 118"/>
                    <a:gd name="T17" fmla="*/ 9 h 71"/>
                    <a:gd name="T18" fmla="*/ 14 w 118"/>
                    <a:gd name="T19" fmla="*/ 9 h 71"/>
                    <a:gd name="T20" fmla="*/ 14 w 118"/>
                    <a:gd name="T21" fmla="*/ 9 h 71"/>
                    <a:gd name="T22" fmla="*/ 14 w 118"/>
                    <a:gd name="T23" fmla="*/ 9 h 71"/>
                    <a:gd name="T24" fmla="*/ 14 w 118"/>
                    <a:gd name="T25" fmla="*/ 9 h 71"/>
                    <a:gd name="T26" fmla="*/ 14 w 118"/>
                    <a:gd name="T27" fmla="*/ 9 h 71"/>
                    <a:gd name="T28" fmla="*/ 14 w 118"/>
                    <a:gd name="T29" fmla="*/ 9 h 71"/>
                    <a:gd name="T30" fmla="*/ 14 w 118"/>
                    <a:gd name="T31" fmla="*/ 9 h 71"/>
                    <a:gd name="T32" fmla="*/ 33 w 118"/>
                    <a:gd name="T33" fmla="*/ 2 h 71"/>
                    <a:gd name="T34" fmla="*/ 33 w 118"/>
                    <a:gd name="T35" fmla="*/ 2 h 71"/>
                    <a:gd name="T36" fmla="*/ 33 w 118"/>
                    <a:gd name="T37" fmla="*/ 2 h 71"/>
                    <a:gd name="T38" fmla="*/ 33 w 118"/>
                    <a:gd name="T39" fmla="*/ 2 h 71"/>
                    <a:gd name="T40" fmla="*/ 33 w 118"/>
                    <a:gd name="T41" fmla="*/ 2 h 71"/>
                    <a:gd name="T42" fmla="*/ 35 w 118"/>
                    <a:gd name="T43" fmla="*/ 2 h 71"/>
                    <a:gd name="T44" fmla="*/ 35 w 118"/>
                    <a:gd name="T45" fmla="*/ 2 h 71"/>
                    <a:gd name="T46" fmla="*/ 52 w 118"/>
                    <a:gd name="T47" fmla="*/ 0 h 71"/>
                    <a:gd name="T48" fmla="*/ 83 w 118"/>
                    <a:gd name="T49" fmla="*/ 2 h 71"/>
                    <a:gd name="T50" fmla="*/ 83 w 118"/>
                    <a:gd name="T51" fmla="*/ 2 h 71"/>
                    <a:gd name="T52" fmla="*/ 83 w 118"/>
                    <a:gd name="T53" fmla="*/ 2 h 71"/>
                    <a:gd name="T54" fmla="*/ 87 w 118"/>
                    <a:gd name="T55" fmla="*/ 4 h 71"/>
                    <a:gd name="T56" fmla="*/ 87 w 118"/>
                    <a:gd name="T57" fmla="*/ 4 h 71"/>
                    <a:gd name="T58" fmla="*/ 87 w 118"/>
                    <a:gd name="T59" fmla="*/ 4 h 71"/>
                    <a:gd name="T60" fmla="*/ 99 w 118"/>
                    <a:gd name="T61" fmla="*/ 7 h 71"/>
                    <a:gd name="T62" fmla="*/ 118 w 118"/>
                    <a:gd name="T63" fmla="*/ 14 h 71"/>
                    <a:gd name="T64" fmla="*/ 118 w 118"/>
                    <a:gd name="T65" fmla="*/ 71 h 71"/>
                    <a:gd name="T66" fmla="*/ 118 w 118"/>
                    <a:gd name="T67" fmla="*/ 71 h 71"/>
                    <a:gd name="T68" fmla="*/ 99 w 118"/>
                    <a:gd name="T69" fmla="*/ 71 h 71"/>
                    <a:gd name="T70" fmla="*/ 83 w 118"/>
                    <a:gd name="T71" fmla="*/ 68 h 71"/>
                    <a:gd name="T72" fmla="*/ 83 w 118"/>
                    <a:gd name="T73" fmla="*/ 68 h 71"/>
                    <a:gd name="T74" fmla="*/ 47 w 118"/>
                    <a:gd name="T75" fmla="*/ 59 h 71"/>
                    <a:gd name="T76" fmla="*/ 28 w 118"/>
                    <a:gd name="T77" fmla="*/ 52 h 71"/>
                    <a:gd name="T78" fmla="*/ 19 w 118"/>
                    <a:gd name="T79" fmla="*/ 45 h 71"/>
                    <a:gd name="T80" fmla="*/ 19 w 118"/>
                    <a:gd name="T81" fmla="*/ 45 h 71"/>
                    <a:gd name="T82" fmla="*/ 9 w 118"/>
                    <a:gd name="T83" fmla="*/ 40 h 71"/>
                    <a:gd name="T84" fmla="*/ 0 w 118"/>
                    <a:gd name="T85" fmla="*/ 30 h 71"/>
                    <a:gd name="T86" fmla="*/ 0 w 118"/>
                    <a:gd name="T87" fmla="*/ 30 h 71"/>
                    <a:gd name="T88" fmla="*/ 0 w 118"/>
                    <a:gd name="T89" fmla="*/ 28 h 71"/>
                    <a:gd name="T90" fmla="*/ 0 w 118"/>
                    <a:gd name="T91" fmla="*/ 23 h 71"/>
                    <a:gd name="T92" fmla="*/ 0 w 118"/>
                    <a:gd name="T93" fmla="*/ 23 h 71"/>
                    <a:gd name="T94" fmla="*/ 0 w 118"/>
                    <a:gd name="T95" fmla="*/ 23 h 71"/>
                    <a:gd name="T96" fmla="*/ 0 w 118"/>
                    <a:gd name="T97" fmla="*/ 23 h 71"/>
                    <a:gd name="T98" fmla="*/ 0 w 118"/>
                    <a:gd name="T99" fmla="*/ 23 h 7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8" h="71">
                      <a:moveTo>
                        <a:pt x="0" y="23"/>
                      </a:moveTo>
                      <a:lnTo>
                        <a:pt x="0" y="23"/>
                      </a:lnTo>
                      <a:lnTo>
                        <a:pt x="0" y="21"/>
                      </a:lnTo>
                      <a:lnTo>
                        <a:pt x="14" y="9"/>
                      </a:lnTo>
                      <a:lnTo>
                        <a:pt x="33" y="2"/>
                      </a:lnTo>
                      <a:lnTo>
                        <a:pt x="35" y="2"/>
                      </a:lnTo>
                      <a:lnTo>
                        <a:pt x="52" y="0"/>
                      </a:lnTo>
                      <a:lnTo>
                        <a:pt x="83" y="2"/>
                      </a:lnTo>
                      <a:lnTo>
                        <a:pt x="87" y="4"/>
                      </a:lnTo>
                      <a:lnTo>
                        <a:pt x="99" y="7"/>
                      </a:lnTo>
                      <a:lnTo>
                        <a:pt x="118" y="14"/>
                      </a:lnTo>
                      <a:lnTo>
                        <a:pt x="118" y="71"/>
                      </a:lnTo>
                      <a:lnTo>
                        <a:pt x="99" y="71"/>
                      </a:lnTo>
                      <a:lnTo>
                        <a:pt x="83" y="68"/>
                      </a:lnTo>
                      <a:lnTo>
                        <a:pt x="47" y="59"/>
                      </a:lnTo>
                      <a:lnTo>
                        <a:pt x="28" y="52"/>
                      </a:lnTo>
                      <a:lnTo>
                        <a:pt x="19" y="45"/>
                      </a:lnTo>
                      <a:lnTo>
                        <a:pt x="9" y="40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735AA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9" name="Freeform 74"/>
                <p:cNvSpPr>
                  <a:spLocks/>
                </p:cNvSpPr>
                <p:nvPr/>
              </p:nvSpPr>
              <p:spPr bwMode="auto">
                <a:xfrm>
                  <a:off x="4689" y="962"/>
                  <a:ext cx="481" cy="445"/>
                </a:xfrm>
                <a:custGeom>
                  <a:avLst/>
                  <a:gdLst>
                    <a:gd name="T0" fmla="*/ 462 w 481"/>
                    <a:gd name="T1" fmla="*/ 47 h 445"/>
                    <a:gd name="T2" fmla="*/ 471 w 481"/>
                    <a:gd name="T3" fmla="*/ 70 h 445"/>
                    <a:gd name="T4" fmla="*/ 481 w 481"/>
                    <a:gd name="T5" fmla="*/ 162 h 445"/>
                    <a:gd name="T6" fmla="*/ 478 w 481"/>
                    <a:gd name="T7" fmla="*/ 282 h 445"/>
                    <a:gd name="T8" fmla="*/ 469 w 481"/>
                    <a:gd name="T9" fmla="*/ 377 h 445"/>
                    <a:gd name="T10" fmla="*/ 460 w 481"/>
                    <a:gd name="T11" fmla="*/ 398 h 445"/>
                    <a:gd name="T12" fmla="*/ 309 w 481"/>
                    <a:gd name="T13" fmla="*/ 398 h 445"/>
                    <a:gd name="T14" fmla="*/ 285 w 481"/>
                    <a:gd name="T15" fmla="*/ 415 h 445"/>
                    <a:gd name="T16" fmla="*/ 280 w 481"/>
                    <a:gd name="T17" fmla="*/ 415 h 445"/>
                    <a:gd name="T18" fmla="*/ 311 w 481"/>
                    <a:gd name="T19" fmla="*/ 417 h 445"/>
                    <a:gd name="T20" fmla="*/ 349 w 481"/>
                    <a:gd name="T21" fmla="*/ 424 h 445"/>
                    <a:gd name="T22" fmla="*/ 356 w 481"/>
                    <a:gd name="T23" fmla="*/ 429 h 445"/>
                    <a:gd name="T24" fmla="*/ 353 w 481"/>
                    <a:gd name="T25" fmla="*/ 433 h 445"/>
                    <a:gd name="T26" fmla="*/ 318 w 481"/>
                    <a:gd name="T27" fmla="*/ 440 h 445"/>
                    <a:gd name="T28" fmla="*/ 226 w 481"/>
                    <a:gd name="T29" fmla="*/ 445 h 445"/>
                    <a:gd name="T30" fmla="*/ 177 w 481"/>
                    <a:gd name="T31" fmla="*/ 443 h 445"/>
                    <a:gd name="T32" fmla="*/ 108 w 481"/>
                    <a:gd name="T33" fmla="*/ 436 h 445"/>
                    <a:gd name="T34" fmla="*/ 99 w 481"/>
                    <a:gd name="T35" fmla="*/ 429 h 445"/>
                    <a:gd name="T36" fmla="*/ 99 w 481"/>
                    <a:gd name="T37" fmla="*/ 426 h 445"/>
                    <a:gd name="T38" fmla="*/ 118 w 481"/>
                    <a:gd name="T39" fmla="*/ 422 h 445"/>
                    <a:gd name="T40" fmla="*/ 170 w 481"/>
                    <a:gd name="T41" fmla="*/ 415 h 445"/>
                    <a:gd name="T42" fmla="*/ 130 w 481"/>
                    <a:gd name="T43" fmla="*/ 396 h 445"/>
                    <a:gd name="T44" fmla="*/ 120 w 481"/>
                    <a:gd name="T45" fmla="*/ 386 h 445"/>
                    <a:gd name="T46" fmla="*/ 21 w 481"/>
                    <a:gd name="T47" fmla="*/ 367 h 445"/>
                    <a:gd name="T48" fmla="*/ 26 w 481"/>
                    <a:gd name="T49" fmla="*/ 351 h 445"/>
                    <a:gd name="T50" fmla="*/ 28 w 481"/>
                    <a:gd name="T51" fmla="*/ 318 h 445"/>
                    <a:gd name="T52" fmla="*/ 21 w 481"/>
                    <a:gd name="T53" fmla="*/ 280 h 445"/>
                    <a:gd name="T54" fmla="*/ 9 w 481"/>
                    <a:gd name="T55" fmla="*/ 257 h 445"/>
                    <a:gd name="T56" fmla="*/ 2 w 481"/>
                    <a:gd name="T57" fmla="*/ 249 h 445"/>
                    <a:gd name="T58" fmla="*/ 2 w 481"/>
                    <a:gd name="T59" fmla="*/ 200 h 445"/>
                    <a:gd name="T60" fmla="*/ 5 w 481"/>
                    <a:gd name="T61" fmla="*/ 188 h 445"/>
                    <a:gd name="T62" fmla="*/ 64 w 481"/>
                    <a:gd name="T63" fmla="*/ 139 h 445"/>
                    <a:gd name="T64" fmla="*/ 75 w 481"/>
                    <a:gd name="T65" fmla="*/ 61 h 445"/>
                    <a:gd name="T66" fmla="*/ 87 w 481"/>
                    <a:gd name="T67" fmla="*/ 25 h 445"/>
                    <a:gd name="T68" fmla="*/ 101 w 481"/>
                    <a:gd name="T69" fmla="*/ 0 h 445"/>
                    <a:gd name="T70" fmla="*/ 462 w 481"/>
                    <a:gd name="T71" fmla="*/ 47 h 445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81" h="445">
                      <a:moveTo>
                        <a:pt x="462" y="47"/>
                      </a:moveTo>
                      <a:lnTo>
                        <a:pt x="462" y="47"/>
                      </a:lnTo>
                      <a:lnTo>
                        <a:pt x="467" y="56"/>
                      </a:lnTo>
                      <a:lnTo>
                        <a:pt x="471" y="70"/>
                      </a:lnTo>
                      <a:lnTo>
                        <a:pt x="476" y="110"/>
                      </a:lnTo>
                      <a:lnTo>
                        <a:pt x="481" y="162"/>
                      </a:lnTo>
                      <a:lnTo>
                        <a:pt x="481" y="224"/>
                      </a:lnTo>
                      <a:lnTo>
                        <a:pt x="478" y="282"/>
                      </a:lnTo>
                      <a:lnTo>
                        <a:pt x="476" y="334"/>
                      </a:lnTo>
                      <a:lnTo>
                        <a:pt x="469" y="377"/>
                      </a:lnTo>
                      <a:lnTo>
                        <a:pt x="464" y="391"/>
                      </a:lnTo>
                      <a:lnTo>
                        <a:pt x="460" y="398"/>
                      </a:lnTo>
                      <a:lnTo>
                        <a:pt x="309" y="398"/>
                      </a:lnTo>
                      <a:lnTo>
                        <a:pt x="297" y="405"/>
                      </a:lnTo>
                      <a:lnTo>
                        <a:pt x="285" y="415"/>
                      </a:lnTo>
                      <a:lnTo>
                        <a:pt x="280" y="415"/>
                      </a:lnTo>
                      <a:lnTo>
                        <a:pt x="311" y="417"/>
                      </a:lnTo>
                      <a:lnTo>
                        <a:pt x="335" y="422"/>
                      </a:lnTo>
                      <a:lnTo>
                        <a:pt x="349" y="424"/>
                      </a:lnTo>
                      <a:lnTo>
                        <a:pt x="353" y="426"/>
                      </a:lnTo>
                      <a:lnTo>
                        <a:pt x="356" y="429"/>
                      </a:lnTo>
                      <a:lnTo>
                        <a:pt x="353" y="433"/>
                      </a:lnTo>
                      <a:lnTo>
                        <a:pt x="344" y="436"/>
                      </a:lnTo>
                      <a:lnTo>
                        <a:pt x="318" y="440"/>
                      </a:lnTo>
                      <a:lnTo>
                        <a:pt x="276" y="443"/>
                      </a:lnTo>
                      <a:lnTo>
                        <a:pt x="226" y="445"/>
                      </a:lnTo>
                      <a:lnTo>
                        <a:pt x="177" y="443"/>
                      </a:lnTo>
                      <a:lnTo>
                        <a:pt x="137" y="440"/>
                      </a:lnTo>
                      <a:lnTo>
                        <a:pt x="108" y="436"/>
                      </a:lnTo>
                      <a:lnTo>
                        <a:pt x="101" y="433"/>
                      </a:lnTo>
                      <a:lnTo>
                        <a:pt x="99" y="429"/>
                      </a:lnTo>
                      <a:lnTo>
                        <a:pt x="99" y="426"/>
                      </a:lnTo>
                      <a:lnTo>
                        <a:pt x="104" y="424"/>
                      </a:lnTo>
                      <a:lnTo>
                        <a:pt x="118" y="422"/>
                      </a:lnTo>
                      <a:lnTo>
                        <a:pt x="141" y="417"/>
                      </a:lnTo>
                      <a:lnTo>
                        <a:pt x="170" y="415"/>
                      </a:lnTo>
                      <a:lnTo>
                        <a:pt x="130" y="396"/>
                      </a:lnTo>
                      <a:lnTo>
                        <a:pt x="111" y="386"/>
                      </a:lnTo>
                      <a:lnTo>
                        <a:pt x="120" y="386"/>
                      </a:lnTo>
                      <a:lnTo>
                        <a:pt x="21" y="367"/>
                      </a:lnTo>
                      <a:lnTo>
                        <a:pt x="24" y="363"/>
                      </a:lnTo>
                      <a:lnTo>
                        <a:pt x="26" y="351"/>
                      </a:lnTo>
                      <a:lnTo>
                        <a:pt x="28" y="337"/>
                      </a:lnTo>
                      <a:lnTo>
                        <a:pt x="28" y="318"/>
                      </a:lnTo>
                      <a:lnTo>
                        <a:pt x="26" y="299"/>
                      </a:lnTo>
                      <a:lnTo>
                        <a:pt x="21" y="280"/>
                      </a:lnTo>
                      <a:lnTo>
                        <a:pt x="14" y="264"/>
                      </a:lnTo>
                      <a:lnTo>
                        <a:pt x="9" y="257"/>
                      </a:lnTo>
                      <a:lnTo>
                        <a:pt x="2" y="249"/>
                      </a:lnTo>
                      <a:lnTo>
                        <a:pt x="0" y="214"/>
                      </a:lnTo>
                      <a:lnTo>
                        <a:pt x="2" y="200"/>
                      </a:lnTo>
                      <a:lnTo>
                        <a:pt x="5" y="188"/>
                      </a:lnTo>
                      <a:lnTo>
                        <a:pt x="64" y="139"/>
                      </a:lnTo>
                      <a:lnTo>
                        <a:pt x="68" y="101"/>
                      </a:lnTo>
                      <a:lnTo>
                        <a:pt x="75" y="61"/>
                      </a:lnTo>
                      <a:lnTo>
                        <a:pt x="80" y="42"/>
                      </a:lnTo>
                      <a:lnTo>
                        <a:pt x="87" y="25"/>
                      </a:lnTo>
                      <a:lnTo>
                        <a:pt x="94" y="9"/>
                      </a:lnTo>
                      <a:lnTo>
                        <a:pt x="101" y="0"/>
                      </a:lnTo>
                      <a:lnTo>
                        <a:pt x="179" y="0"/>
                      </a:lnTo>
                      <a:lnTo>
                        <a:pt x="462" y="47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0" name="Freeform 75"/>
                <p:cNvSpPr>
                  <a:spLocks/>
                </p:cNvSpPr>
                <p:nvPr/>
              </p:nvSpPr>
              <p:spPr bwMode="auto">
                <a:xfrm>
                  <a:off x="4852" y="1002"/>
                  <a:ext cx="275" cy="304"/>
                </a:xfrm>
                <a:custGeom>
                  <a:avLst/>
                  <a:gdLst>
                    <a:gd name="T0" fmla="*/ 275 w 275"/>
                    <a:gd name="T1" fmla="*/ 37 h 304"/>
                    <a:gd name="T2" fmla="*/ 275 w 275"/>
                    <a:gd name="T3" fmla="*/ 37 h 304"/>
                    <a:gd name="T4" fmla="*/ 275 w 275"/>
                    <a:gd name="T5" fmla="*/ 304 h 304"/>
                    <a:gd name="T6" fmla="*/ 275 w 275"/>
                    <a:gd name="T7" fmla="*/ 304 h 304"/>
                    <a:gd name="T8" fmla="*/ 0 w 275"/>
                    <a:gd name="T9" fmla="*/ 297 h 304"/>
                    <a:gd name="T10" fmla="*/ 0 w 275"/>
                    <a:gd name="T11" fmla="*/ 297 h 304"/>
                    <a:gd name="T12" fmla="*/ 9 w 275"/>
                    <a:gd name="T13" fmla="*/ 0 h 304"/>
                    <a:gd name="T14" fmla="*/ 9 w 275"/>
                    <a:gd name="T15" fmla="*/ 0 h 304"/>
                    <a:gd name="T16" fmla="*/ 275 w 275"/>
                    <a:gd name="T17" fmla="*/ 37 h 304"/>
                    <a:gd name="T18" fmla="*/ 275 w 275"/>
                    <a:gd name="T19" fmla="*/ 37 h 3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75" h="304">
                      <a:moveTo>
                        <a:pt x="275" y="37"/>
                      </a:moveTo>
                      <a:lnTo>
                        <a:pt x="275" y="37"/>
                      </a:lnTo>
                      <a:lnTo>
                        <a:pt x="275" y="304"/>
                      </a:lnTo>
                      <a:lnTo>
                        <a:pt x="0" y="297"/>
                      </a:lnTo>
                      <a:lnTo>
                        <a:pt x="9" y="0"/>
                      </a:lnTo>
                      <a:lnTo>
                        <a:pt x="275" y="37"/>
                      </a:lnTo>
                      <a:close/>
                    </a:path>
                  </a:pathLst>
                </a:custGeom>
                <a:solidFill>
                  <a:srgbClr val="553C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1" name="Freeform 76"/>
                <p:cNvSpPr>
                  <a:spLocks/>
                </p:cNvSpPr>
                <p:nvPr/>
              </p:nvSpPr>
              <p:spPr bwMode="auto">
                <a:xfrm>
                  <a:off x="4873" y="1551"/>
                  <a:ext cx="575" cy="224"/>
                </a:xfrm>
                <a:custGeom>
                  <a:avLst/>
                  <a:gdLst>
                    <a:gd name="T0" fmla="*/ 575 w 575"/>
                    <a:gd name="T1" fmla="*/ 0 h 224"/>
                    <a:gd name="T2" fmla="*/ 0 w 575"/>
                    <a:gd name="T3" fmla="*/ 224 h 224"/>
                    <a:gd name="T4" fmla="*/ 575 w 575"/>
                    <a:gd name="T5" fmla="*/ 33 h 224"/>
                    <a:gd name="T6" fmla="*/ 575 w 575"/>
                    <a:gd name="T7" fmla="*/ 0 h 22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5" h="224">
                      <a:moveTo>
                        <a:pt x="575" y="0"/>
                      </a:moveTo>
                      <a:lnTo>
                        <a:pt x="0" y="224"/>
                      </a:lnTo>
                      <a:lnTo>
                        <a:pt x="575" y="33"/>
                      </a:lnTo>
                      <a:lnTo>
                        <a:pt x="57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2" name="Freeform 77"/>
                <p:cNvSpPr>
                  <a:spLocks/>
                </p:cNvSpPr>
                <p:nvPr/>
              </p:nvSpPr>
              <p:spPr bwMode="auto">
                <a:xfrm>
                  <a:off x="4873" y="1596"/>
                  <a:ext cx="575" cy="226"/>
                </a:xfrm>
                <a:custGeom>
                  <a:avLst/>
                  <a:gdLst>
                    <a:gd name="T0" fmla="*/ 575 w 575"/>
                    <a:gd name="T1" fmla="*/ 0 h 226"/>
                    <a:gd name="T2" fmla="*/ 575 w 575"/>
                    <a:gd name="T3" fmla="*/ 0 h 226"/>
                    <a:gd name="T4" fmla="*/ 0 w 575"/>
                    <a:gd name="T5" fmla="*/ 226 h 226"/>
                    <a:gd name="T6" fmla="*/ 0 w 575"/>
                    <a:gd name="T7" fmla="*/ 226 h 226"/>
                    <a:gd name="T8" fmla="*/ 575 w 575"/>
                    <a:gd name="T9" fmla="*/ 33 h 226"/>
                    <a:gd name="T10" fmla="*/ 575 w 575"/>
                    <a:gd name="T11" fmla="*/ 0 h 2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5" h="226">
                      <a:moveTo>
                        <a:pt x="575" y="0"/>
                      </a:moveTo>
                      <a:lnTo>
                        <a:pt x="575" y="0"/>
                      </a:lnTo>
                      <a:lnTo>
                        <a:pt x="0" y="226"/>
                      </a:lnTo>
                      <a:lnTo>
                        <a:pt x="575" y="33"/>
                      </a:lnTo>
                      <a:lnTo>
                        <a:pt x="57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3" name="Freeform 78"/>
                <p:cNvSpPr>
                  <a:spLocks/>
                </p:cNvSpPr>
                <p:nvPr/>
              </p:nvSpPr>
              <p:spPr bwMode="auto">
                <a:xfrm>
                  <a:off x="4873" y="1641"/>
                  <a:ext cx="575" cy="226"/>
                </a:xfrm>
                <a:custGeom>
                  <a:avLst/>
                  <a:gdLst>
                    <a:gd name="T0" fmla="*/ 575 w 575"/>
                    <a:gd name="T1" fmla="*/ 0 h 226"/>
                    <a:gd name="T2" fmla="*/ 575 w 575"/>
                    <a:gd name="T3" fmla="*/ 0 h 226"/>
                    <a:gd name="T4" fmla="*/ 0 w 575"/>
                    <a:gd name="T5" fmla="*/ 226 h 226"/>
                    <a:gd name="T6" fmla="*/ 0 w 575"/>
                    <a:gd name="T7" fmla="*/ 226 h 226"/>
                    <a:gd name="T8" fmla="*/ 575 w 575"/>
                    <a:gd name="T9" fmla="*/ 35 h 226"/>
                    <a:gd name="T10" fmla="*/ 575 w 575"/>
                    <a:gd name="T11" fmla="*/ 0 h 2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5" h="226">
                      <a:moveTo>
                        <a:pt x="575" y="0"/>
                      </a:moveTo>
                      <a:lnTo>
                        <a:pt x="575" y="0"/>
                      </a:lnTo>
                      <a:lnTo>
                        <a:pt x="0" y="226"/>
                      </a:lnTo>
                      <a:lnTo>
                        <a:pt x="575" y="35"/>
                      </a:lnTo>
                      <a:lnTo>
                        <a:pt x="57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4" name="Freeform 79"/>
                <p:cNvSpPr>
                  <a:spLocks/>
                </p:cNvSpPr>
                <p:nvPr/>
              </p:nvSpPr>
              <p:spPr bwMode="auto">
                <a:xfrm>
                  <a:off x="4873" y="1685"/>
                  <a:ext cx="575" cy="227"/>
                </a:xfrm>
                <a:custGeom>
                  <a:avLst/>
                  <a:gdLst>
                    <a:gd name="T0" fmla="*/ 575 w 575"/>
                    <a:gd name="T1" fmla="*/ 0 h 227"/>
                    <a:gd name="T2" fmla="*/ 575 w 575"/>
                    <a:gd name="T3" fmla="*/ 0 h 227"/>
                    <a:gd name="T4" fmla="*/ 0 w 575"/>
                    <a:gd name="T5" fmla="*/ 227 h 227"/>
                    <a:gd name="T6" fmla="*/ 0 w 575"/>
                    <a:gd name="T7" fmla="*/ 227 h 227"/>
                    <a:gd name="T8" fmla="*/ 575 w 575"/>
                    <a:gd name="T9" fmla="*/ 36 h 227"/>
                    <a:gd name="T10" fmla="*/ 575 w 575"/>
                    <a:gd name="T11" fmla="*/ 0 h 2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5" h="227">
                      <a:moveTo>
                        <a:pt x="575" y="0"/>
                      </a:moveTo>
                      <a:lnTo>
                        <a:pt x="575" y="0"/>
                      </a:lnTo>
                      <a:lnTo>
                        <a:pt x="0" y="227"/>
                      </a:lnTo>
                      <a:lnTo>
                        <a:pt x="575" y="36"/>
                      </a:lnTo>
                      <a:lnTo>
                        <a:pt x="57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5" name="Freeform 80"/>
                <p:cNvSpPr>
                  <a:spLocks/>
                </p:cNvSpPr>
                <p:nvPr/>
              </p:nvSpPr>
              <p:spPr bwMode="auto">
                <a:xfrm>
                  <a:off x="4873" y="1733"/>
                  <a:ext cx="575" cy="224"/>
                </a:xfrm>
                <a:custGeom>
                  <a:avLst/>
                  <a:gdLst>
                    <a:gd name="T0" fmla="*/ 575 w 575"/>
                    <a:gd name="T1" fmla="*/ 0 h 224"/>
                    <a:gd name="T2" fmla="*/ 575 w 575"/>
                    <a:gd name="T3" fmla="*/ 0 h 224"/>
                    <a:gd name="T4" fmla="*/ 0 w 575"/>
                    <a:gd name="T5" fmla="*/ 224 h 224"/>
                    <a:gd name="T6" fmla="*/ 0 w 575"/>
                    <a:gd name="T7" fmla="*/ 224 h 224"/>
                    <a:gd name="T8" fmla="*/ 575 w 575"/>
                    <a:gd name="T9" fmla="*/ 33 h 224"/>
                    <a:gd name="T10" fmla="*/ 575 w 575"/>
                    <a:gd name="T11" fmla="*/ 0 h 2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5" h="224">
                      <a:moveTo>
                        <a:pt x="575" y="0"/>
                      </a:moveTo>
                      <a:lnTo>
                        <a:pt x="575" y="0"/>
                      </a:lnTo>
                      <a:lnTo>
                        <a:pt x="0" y="224"/>
                      </a:lnTo>
                      <a:lnTo>
                        <a:pt x="575" y="33"/>
                      </a:lnTo>
                      <a:lnTo>
                        <a:pt x="57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6" name="Freeform 81"/>
                <p:cNvSpPr>
                  <a:spLocks/>
                </p:cNvSpPr>
                <p:nvPr/>
              </p:nvSpPr>
              <p:spPr bwMode="auto">
                <a:xfrm>
                  <a:off x="4941" y="1777"/>
                  <a:ext cx="507" cy="198"/>
                </a:xfrm>
                <a:custGeom>
                  <a:avLst/>
                  <a:gdLst>
                    <a:gd name="T0" fmla="*/ 507 w 507"/>
                    <a:gd name="T1" fmla="*/ 0 h 198"/>
                    <a:gd name="T2" fmla="*/ 507 w 507"/>
                    <a:gd name="T3" fmla="*/ 0 h 198"/>
                    <a:gd name="T4" fmla="*/ 0 w 507"/>
                    <a:gd name="T5" fmla="*/ 198 h 198"/>
                    <a:gd name="T6" fmla="*/ 12 w 507"/>
                    <a:gd name="T7" fmla="*/ 198 h 198"/>
                    <a:gd name="T8" fmla="*/ 12 w 507"/>
                    <a:gd name="T9" fmla="*/ 198 h 198"/>
                    <a:gd name="T10" fmla="*/ 502 w 507"/>
                    <a:gd name="T11" fmla="*/ 36 h 198"/>
                    <a:gd name="T12" fmla="*/ 502 w 507"/>
                    <a:gd name="T13" fmla="*/ 36 h 198"/>
                    <a:gd name="T14" fmla="*/ 505 w 507"/>
                    <a:gd name="T15" fmla="*/ 17 h 198"/>
                    <a:gd name="T16" fmla="*/ 507 w 507"/>
                    <a:gd name="T17" fmla="*/ 0 h 198"/>
                    <a:gd name="T18" fmla="*/ 507 w 507"/>
                    <a:gd name="T19" fmla="*/ 0 h 19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507" h="198">
                      <a:moveTo>
                        <a:pt x="507" y="0"/>
                      </a:moveTo>
                      <a:lnTo>
                        <a:pt x="507" y="0"/>
                      </a:lnTo>
                      <a:lnTo>
                        <a:pt x="0" y="198"/>
                      </a:lnTo>
                      <a:lnTo>
                        <a:pt x="12" y="198"/>
                      </a:lnTo>
                      <a:lnTo>
                        <a:pt x="502" y="36"/>
                      </a:lnTo>
                      <a:lnTo>
                        <a:pt x="505" y="17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7" name="Freeform 82"/>
                <p:cNvSpPr>
                  <a:spLocks/>
                </p:cNvSpPr>
                <p:nvPr/>
              </p:nvSpPr>
              <p:spPr bwMode="auto">
                <a:xfrm>
                  <a:off x="5057" y="1825"/>
                  <a:ext cx="384" cy="150"/>
                </a:xfrm>
                <a:custGeom>
                  <a:avLst/>
                  <a:gdLst>
                    <a:gd name="T0" fmla="*/ 384 w 384"/>
                    <a:gd name="T1" fmla="*/ 0 h 150"/>
                    <a:gd name="T2" fmla="*/ 384 w 384"/>
                    <a:gd name="T3" fmla="*/ 0 h 150"/>
                    <a:gd name="T4" fmla="*/ 0 w 384"/>
                    <a:gd name="T5" fmla="*/ 150 h 150"/>
                    <a:gd name="T6" fmla="*/ 33 w 384"/>
                    <a:gd name="T7" fmla="*/ 150 h 150"/>
                    <a:gd name="T8" fmla="*/ 33 w 384"/>
                    <a:gd name="T9" fmla="*/ 150 h 150"/>
                    <a:gd name="T10" fmla="*/ 370 w 384"/>
                    <a:gd name="T11" fmla="*/ 37 h 150"/>
                    <a:gd name="T12" fmla="*/ 370 w 384"/>
                    <a:gd name="T13" fmla="*/ 37 h 150"/>
                    <a:gd name="T14" fmla="*/ 379 w 384"/>
                    <a:gd name="T15" fmla="*/ 18 h 150"/>
                    <a:gd name="T16" fmla="*/ 384 w 384"/>
                    <a:gd name="T17" fmla="*/ 0 h 150"/>
                    <a:gd name="T18" fmla="*/ 384 w 384"/>
                    <a:gd name="T19" fmla="*/ 0 h 15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84" h="150">
                      <a:moveTo>
                        <a:pt x="384" y="0"/>
                      </a:moveTo>
                      <a:lnTo>
                        <a:pt x="384" y="0"/>
                      </a:lnTo>
                      <a:lnTo>
                        <a:pt x="0" y="150"/>
                      </a:lnTo>
                      <a:lnTo>
                        <a:pt x="33" y="150"/>
                      </a:lnTo>
                      <a:lnTo>
                        <a:pt x="370" y="37"/>
                      </a:lnTo>
                      <a:lnTo>
                        <a:pt x="379" y="18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8" name="Freeform 83"/>
                <p:cNvSpPr>
                  <a:spLocks/>
                </p:cNvSpPr>
                <p:nvPr/>
              </p:nvSpPr>
              <p:spPr bwMode="auto">
                <a:xfrm>
                  <a:off x="5172" y="1879"/>
                  <a:ext cx="245" cy="96"/>
                </a:xfrm>
                <a:custGeom>
                  <a:avLst/>
                  <a:gdLst>
                    <a:gd name="T0" fmla="*/ 245 w 245"/>
                    <a:gd name="T1" fmla="*/ 0 h 96"/>
                    <a:gd name="T2" fmla="*/ 0 w 245"/>
                    <a:gd name="T3" fmla="*/ 96 h 96"/>
                    <a:gd name="T4" fmla="*/ 52 w 245"/>
                    <a:gd name="T5" fmla="*/ 96 h 96"/>
                    <a:gd name="T6" fmla="*/ 210 w 245"/>
                    <a:gd name="T7" fmla="*/ 45 h 96"/>
                    <a:gd name="T8" fmla="*/ 210 w 245"/>
                    <a:gd name="T9" fmla="*/ 45 h 96"/>
                    <a:gd name="T10" fmla="*/ 231 w 245"/>
                    <a:gd name="T11" fmla="*/ 23 h 96"/>
                    <a:gd name="T12" fmla="*/ 245 w 245"/>
                    <a:gd name="T13" fmla="*/ 0 h 96"/>
                    <a:gd name="T14" fmla="*/ 245 w 245"/>
                    <a:gd name="T15" fmla="*/ 0 h 9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45" h="96">
                      <a:moveTo>
                        <a:pt x="245" y="0"/>
                      </a:moveTo>
                      <a:lnTo>
                        <a:pt x="0" y="96"/>
                      </a:lnTo>
                      <a:lnTo>
                        <a:pt x="52" y="96"/>
                      </a:lnTo>
                      <a:lnTo>
                        <a:pt x="210" y="45"/>
                      </a:lnTo>
                      <a:lnTo>
                        <a:pt x="231" y="23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9" name="Freeform 84"/>
                <p:cNvSpPr>
                  <a:spLocks/>
                </p:cNvSpPr>
                <p:nvPr/>
              </p:nvSpPr>
              <p:spPr bwMode="auto">
                <a:xfrm>
                  <a:off x="4175" y="962"/>
                  <a:ext cx="837" cy="1013"/>
                </a:xfrm>
                <a:custGeom>
                  <a:avLst/>
                  <a:gdLst>
                    <a:gd name="T0" fmla="*/ 679 w 837"/>
                    <a:gd name="T1" fmla="*/ 339 h 1013"/>
                    <a:gd name="T2" fmla="*/ 613 w 837"/>
                    <a:gd name="T3" fmla="*/ 285 h 1013"/>
                    <a:gd name="T4" fmla="*/ 538 w 837"/>
                    <a:gd name="T5" fmla="*/ 242 h 1013"/>
                    <a:gd name="T6" fmla="*/ 556 w 837"/>
                    <a:gd name="T7" fmla="*/ 226 h 1013"/>
                    <a:gd name="T8" fmla="*/ 589 w 837"/>
                    <a:gd name="T9" fmla="*/ 188 h 1013"/>
                    <a:gd name="T10" fmla="*/ 615 w 837"/>
                    <a:gd name="T11" fmla="*/ 143 h 1013"/>
                    <a:gd name="T12" fmla="*/ 629 w 837"/>
                    <a:gd name="T13" fmla="*/ 96 h 1013"/>
                    <a:gd name="T14" fmla="*/ 632 w 837"/>
                    <a:gd name="T15" fmla="*/ 70 h 1013"/>
                    <a:gd name="T16" fmla="*/ 625 w 837"/>
                    <a:gd name="T17" fmla="*/ 0 h 1013"/>
                    <a:gd name="T18" fmla="*/ 200 w 837"/>
                    <a:gd name="T19" fmla="*/ 0 h 1013"/>
                    <a:gd name="T20" fmla="*/ 160 w 837"/>
                    <a:gd name="T21" fmla="*/ 2 h 1013"/>
                    <a:gd name="T22" fmla="*/ 123 w 837"/>
                    <a:gd name="T23" fmla="*/ 14 h 1013"/>
                    <a:gd name="T24" fmla="*/ 90 w 837"/>
                    <a:gd name="T25" fmla="*/ 33 h 1013"/>
                    <a:gd name="T26" fmla="*/ 59 w 837"/>
                    <a:gd name="T27" fmla="*/ 56 h 1013"/>
                    <a:gd name="T28" fmla="*/ 35 w 837"/>
                    <a:gd name="T29" fmla="*/ 87 h 1013"/>
                    <a:gd name="T30" fmla="*/ 17 w 837"/>
                    <a:gd name="T31" fmla="*/ 120 h 1013"/>
                    <a:gd name="T32" fmla="*/ 5 w 837"/>
                    <a:gd name="T33" fmla="*/ 158 h 1013"/>
                    <a:gd name="T34" fmla="*/ 0 w 837"/>
                    <a:gd name="T35" fmla="*/ 198 h 1013"/>
                    <a:gd name="T36" fmla="*/ 0 w 837"/>
                    <a:gd name="T37" fmla="*/ 815 h 1013"/>
                    <a:gd name="T38" fmla="*/ 7 w 837"/>
                    <a:gd name="T39" fmla="*/ 860 h 1013"/>
                    <a:gd name="T40" fmla="*/ 21 w 837"/>
                    <a:gd name="T41" fmla="*/ 900 h 1013"/>
                    <a:gd name="T42" fmla="*/ 45 w 837"/>
                    <a:gd name="T43" fmla="*/ 938 h 1013"/>
                    <a:gd name="T44" fmla="*/ 73 w 837"/>
                    <a:gd name="T45" fmla="*/ 969 h 1013"/>
                    <a:gd name="T46" fmla="*/ 85 w 837"/>
                    <a:gd name="T47" fmla="*/ 955 h 1013"/>
                    <a:gd name="T48" fmla="*/ 106 w 837"/>
                    <a:gd name="T49" fmla="*/ 971 h 1013"/>
                    <a:gd name="T50" fmla="*/ 179 w 837"/>
                    <a:gd name="T51" fmla="*/ 1013 h 1013"/>
                    <a:gd name="T52" fmla="*/ 200 w 837"/>
                    <a:gd name="T53" fmla="*/ 1013 h 1013"/>
                    <a:gd name="T54" fmla="*/ 634 w 837"/>
                    <a:gd name="T55" fmla="*/ 1013 h 1013"/>
                    <a:gd name="T56" fmla="*/ 644 w 837"/>
                    <a:gd name="T57" fmla="*/ 1009 h 1013"/>
                    <a:gd name="T58" fmla="*/ 721 w 837"/>
                    <a:gd name="T59" fmla="*/ 950 h 1013"/>
                    <a:gd name="T60" fmla="*/ 778 w 837"/>
                    <a:gd name="T61" fmla="*/ 881 h 1013"/>
                    <a:gd name="T62" fmla="*/ 816 w 837"/>
                    <a:gd name="T63" fmla="*/ 804 h 1013"/>
                    <a:gd name="T64" fmla="*/ 834 w 837"/>
                    <a:gd name="T65" fmla="*/ 723 h 1013"/>
                    <a:gd name="T66" fmla="*/ 834 w 837"/>
                    <a:gd name="T67" fmla="*/ 639 h 1013"/>
                    <a:gd name="T68" fmla="*/ 818 w 837"/>
                    <a:gd name="T69" fmla="*/ 556 h 1013"/>
                    <a:gd name="T70" fmla="*/ 783 w 837"/>
                    <a:gd name="T71" fmla="*/ 473 h 1013"/>
                    <a:gd name="T72" fmla="*/ 731 w 837"/>
                    <a:gd name="T73" fmla="*/ 393 h 1013"/>
                    <a:gd name="T74" fmla="*/ 707 w 837"/>
                    <a:gd name="T75" fmla="*/ 365 h 1013"/>
                    <a:gd name="T76" fmla="*/ 679 w 837"/>
                    <a:gd name="T77" fmla="*/ 339 h 10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837" h="1013">
                      <a:moveTo>
                        <a:pt x="679" y="339"/>
                      </a:moveTo>
                      <a:lnTo>
                        <a:pt x="679" y="339"/>
                      </a:lnTo>
                      <a:lnTo>
                        <a:pt x="648" y="311"/>
                      </a:lnTo>
                      <a:lnTo>
                        <a:pt x="613" y="285"/>
                      </a:lnTo>
                      <a:lnTo>
                        <a:pt x="578" y="261"/>
                      </a:lnTo>
                      <a:lnTo>
                        <a:pt x="538" y="242"/>
                      </a:lnTo>
                      <a:lnTo>
                        <a:pt x="556" y="226"/>
                      </a:lnTo>
                      <a:lnTo>
                        <a:pt x="573" y="207"/>
                      </a:lnTo>
                      <a:lnTo>
                        <a:pt x="589" y="188"/>
                      </a:lnTo>
                      <a:lnTo>
                        <a:pt x="604" y="167"/>
                      </a:lnTo>
                      <a:lnTo>
                        <a:pt x="615" y="143"/>
                      </a:lnTo>
                      <a:lnTo>
                        <a:pt x="625" y="120"/>
                      </a:lnTo>
                      <a:lnTo>
                        <a:pt x="629" y="96"/>
                      </a:lnTo>
                      <a:lnTo>
                        <a:pt x="632" y="70"/>
                      </a:lnTo>
                      <a:lnTo>
                        <a:pt x="629" y="35"/>
                      </a:lnTo>
                      <a:lnTo>
                        <a:pt x="625" y="0"/>
                      </a:lnTo>
                      <a:lnTo>
                        <a:pt x="200" y="0"/>
                      </a:lnTo>
                      <a:lnTo>
                        <a:pt x="179" y="0"/>
                      </a:lnTo>
                      <a:lnTo>
                        <a:pt x="160" y="2"/>
                      </a:lnTo>
                      <a:lnTo>
                        <a:pt x="142" y="7"/>
                      </a:lnTo>
                      <a:lnTo>
                        <a:pt x="123" y="14"/>
                      </a:lnTo>
                      <a:lnTo>
                        <a:pt x="106" y="23"/>
                      </a:lnTo>
                      <a:lnTo>
                        <a:pt x="90" y="33"/>
                      </a:lnTo>
                      <a:lnTo>
                        <a:pt x="73" y="44"/>
                      </a:lnTo>
                      <a:lnTo>
                        <a:pt x="59" y="56"/>
                      </a:lnTo>
                      <a:lnTo>
                        <a:pt x="47" y="70"/>
                      </a:lnTo>
                      <a:lnTo>
                        <a:pt x="35" y="87"/>
                      </a:lnTo>
                      <a:lnTo>
                        <a:pt x="26" y="103"/>
                      </a:lnTo>
                      <a:lnTo>
                        <a:pt x="17" y="120"/>
                      </a:lnTo>
                      <a:lnTo>
                        <a:pt x="10" y="139"/>
                      </a:lnTo>
                      <a:lnTo>
                        <a:pt x="5" y="158"/>
                      </a:lnTo>
                      <a:lnTo>
                        <a:pt x="2" y="179"/>
                      </a:lnTo>
                      <a:lnTo>
                        <a:pt x="0" y="198"/>
                      </a:lnTo>
                      <a:lnTo>
                        <a:pt x="0" y="815"/>
                      </a:lnTo>
                      <a:lnTo>
                        <a:pt x="2" y="837"/>
                      </a:lnTo>
                      <a:lnTo>
                        <a:pt x="7" y="860"/>
                      </a:lnTo>
                      <a:lnTo>
                        <a:pt x="12" y="881"/>
                      </a:lnTo>
                      <a:lnTo>
                        <a:pt x="21" y="900"/>
                      </a:lnTo>
                      <a:lnTo>
                        <a:pt x="31" y="919"/>
                      </a:lnTo>
                      <a:lnTo>
                        <a:pt x="45" y="938"/>
                      </a:lnTo>
                      <a:lnTo>
                        <a:pt x="59" y="955"/>
                      </a:lnTo>
                      <a:lnTo>
                        <a:pt x="73" y="969"/>
                      </a:lnTo>
                      <a:lnTo>
                        <a:pt x="85" y="955"/>
                      </a:lnTo>
                      <a:lnTo>
                        <a:pt x="106" y="971"/>
                      </a:lnTo>
                      <a:lnTo>
                        <a:pt x="130" y="988"/>
                      </a:lnTo>
                      <a:lnTo>
                        <a:pt x="179" y="1013"/>
                      </a:lnTo>
                      <a:lnTo>
                        <a:pt x="200" y="1013"/>
                      </a:lnTo>
                      <a:lnTo>
                        <a:pt x="634" y="1013"/>
                      </a:lnTo>
                      <a:lnTo>
                        <a:pt x="644" y="1009"/>
                      </a:lnTo>
                      <a:lnTo>
                        <a:pt x="684" y="980"/>
                      </a:lnTo>
                      <a:lnTo>
                        <a:pt x="721" y="950"/>
                      </a:lnTo>
                      <a:lnTo>
                        <a:pt x="752" y="917"/>
                      </a:lnTo>
                      <a:lnTo>
                        <a:pt x="778" y="881"/>
                      </a:lnTo>
                      <a:lnTo>
                        <a:pt x="799" y="844"/>
                      </a:lnTo>
                      <a:lnTo>
                        <a:pt x="816" y="804"/>
                      </a:lnTo>
                      <a:lnTo>
                        <a:pt x="827" y="764"/>
                      </a:lnTo>
                      <a:lnTo>
                        <a:pt x="834" y="723"/>
                      </a:lnTo>
                      <a:lnTo>
                        <a:pt x="837" y="681"/>
                      </a:lnTo>
                      <a:lnTo>
                        <a:pt x="834" y="639"/>
                      </a:lnTo>
                      <a:lnTo>
                        <a:pt x="830" y="598"/>
                      </a:lnTo>
                      <a:lnTo>
                        <a:pt x="818" y="556"/>
                      </a:lnTo>
                      <a:lnTo>
                        <a:pt x="801" y="514"/>
                      </a:lnTo>
                      <a:lnTo>
                        <a:pt x="783" y="473"/>
                      </a:lnTo>
                      <a:lnTo>
                        <a:pt x="759" y="433"/>
                      </a:lnTo>
                      <a:lnTo>
                        <a:pt x="731" y="393"/>
                      </a:lnTo>
                      <a:lnTo>
                        <a:pt x="707" y="365"/>
                      </a:lnTo>
                      <a:lnTo>
                        <a:pt x="679" y="339"/>
                      </a:lnTo>
                      <a:close/>
                    </a:path>
                  </a:pathLst>
                </a:custGeom>
                <a:solidFill>
                  <a:srgbClr val="FFF08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0" name="Freeform 85"/>
                <p:cNvSpPr>
                  <a:spLocks/>
                </p:cNvSpPr>
                <p:nvPr/>
              </p:nvSpPr>
              <p:spPr bwMode="auto">
                <a:xfrm>
                  <a:off x="4359" y="962"/>
                  <a:ext cx="424" cy="247"/>
                </a:xfrm>
                <a:custGeom>
                  <a:avLst/>
                  <a:gdLst>
                    <a:gd name="T0" fmla="*/ 415 w 424"/>
                    <a:gd name="T1" fmla="*/ 0 h 247"/>
                    <a:gd name="T2" fmla="*/ 415 w 424"/>
                    <a:gd name="T3" fmla="*/ 0 h 247"/>
                    <a:gd name="T4" fmla="*/ 422 w 424"/>
                    <a:gd name="T5" fmla="*/ 40 h 247"/>
                    <a:gd name="T6" fmla="*/ 424 w 424"/>
                    <a:gd name="T7" fmla="*/ 80 h 247"/>
                    <a:gd name="T8" fmla="*/ 424 w 424"/>
                    <a:gd name="T9" fmla="*/ 80 h 247"/>
                    <a:gd name="T10" fmla="*/ 422 w 424"/>
                    <a:gd name="T11" fmla="*/ 101 h 247"/>
                    <a:gd name="T12" fmla="*/ 415 w 424"/>
                    <a:gd name="T13" fmla="*/ 120 h 247"/>
                    <a:gd name="T14" fmla="*/ 405 w 424"/>
                    <a:gd name="T15" fmla="*/ 139 h 247"/>
                    <a:gd name="T16" fmla="*/ 396 w 424"/>
                    <a:gd name="T17" fmla="*/ 158 h 247"/>
                    <a:gd name="T18" fmla="*/ 382 w 424"/>
                    <a:gd name="T19" fmla="*/ 176 h 247"/>
                    <a:gd name="T20" fmla="*/ 368 w 424"/>
                    <a:gd name="T21" fmla="*/ 193 h 247"/>
                    <a:gd name="T22" fmla="*/ 339 w 424"/>
                    <a:gd name="T23" fmla="*/ 221 h 247"/>
                    <a:gd name="T24" fmla="*/ 339 w 424"/>
                    <a:gd name="T25" fmla="*/ 221 h 247"/>
                    <a:gd name="T26" fmla="*/ 328 w 424"/>
                    <a:gd name="T27" fmla="*/ 231 h 247"/>
                    <a:gd name="T28" fmla="*/ 316 w 424"/>
                    <a:gd name="T29" fmla="*/ 238 h 247"/>
                    <a:gd name="T30" fmla="*/ 304 w 424"/>
                    <a:gd name="T31" fmla="*/ 242 h 247"/>
                    <a:gd name="T32" fmla="*/ 290 w 424"/>
                    <a:gd name="T33" fmla="*/ 245 h 247"/>
                    <a:gd name="T34" fmla="*/ 290 w 424"/>
                    <a:gd name="T35" fmla="*/ 245 h 247"/>
                    <a:gd name="T36" fmla="*/ 255 w 424"/>
                    <a:gd name="T37" fmla="*/ 247 h 247"/>
                    <a:gd name="T38" fmla="*/ 217 w 424"/>
                    <a:gd name="T39" fmla="*/ 245 h 247"/>
                    <a:gd name="T40" fmla="*/ 146 w 424"/>
                    <a:gd name="T41" fmla="*/ 240 h 247"/>
                    <a:gd name="T42" fmla="*/ 0 w 424"/>
                    <a:gd name="T43" fmla="*/ 23 h 247"/>
                    <a:gd name="T44" fmla="*/ 99 w 424"/>
                    <a:gd name="T45" fmla="*/ 0 h 247"/>
                    <a:gd name="T46" fmla="*/ 99 w 424"/>
                    <a:gd name="T47" fmla="*/ 0 h 247"/>
                    <a:gd name="T48" fmla="*/ 101 w 424"/>
                    <a:gd name="T49" fmla="*/ 0 h 247"/>
                    <a:gd name="T50" fmla="*/ 415 w 424"/>
                    <a:gd name="T51" fmla="*/ 0 h 24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424" h="247">
                      <a:moveTo>
                        <a:pt x="415" y="0"/>
                      </a:moveTo>
                      <a:lnTo>
                        <a:pt x="415" y="0"/>
                      </a:lnTo>
                      <a:lnTo>
                        <a:pt x="422" y="40"/>
                      </a:lnTo>
                      <a:lnTo>
                        <a:pt x="424" y="80"/>
                      </a:lnTo>
                      <a:lnTo>
                        <a:pt x="422" y="101"/>
                      </a:lnTo>
                      <a:lnTo>
                        <a:pt x="415" y="120"/>
                      </a:lnTo>
                      <a:lnTo>
                        <a:pt x="405" y="139"/>
                      </a:lnTo>
                      <a:lnTo>
                        <a:pt x="396" y="158"/>
                      </a:lnTo>
                      <a:lnTo>
                        <a:pt x="382" y="176"/>
                      </a:lnTo>
                      <a:lnTo>
                        <a:pt x="368" y="193"/>
                      </a:lnTo>
                      <a:lnTo>
                        <a:pt x="339" y="221"/>
                      </a:lnTo>
                      <a:lnTo>
                        <a:pt x="328" y="231"/>
                      </a:lnTo>
                      <a:lnTo>
                        <a:pt x="316" y="238"/>
                      </a:lnTo>
                      <a:lnTo>
                        <a:pt x="304" y="242"/>
                      </a:lnTo>
                      <a:lnTo>
                        <a:pt x="290" y="245"/>
                      </a:lnTo>
                      <a:lnTo>
                        <a:pt x="255" y="247"/>
                      </a:lnTo>
                      <a:lnTo>
                        <a:pt x="217" y="245"/>
                      </a:lnTo>
                      <a:lnTo>
                        <a:pt x="146" y="240"/>
                      </a:lnTo>
                      <a:lnTo>
                        <a:pt x="0" y="23"/>
                      </a:lnTo>
                      <a:lnTo>
                        <a:pt x="99" y="0"/>
                      </a:lnTo>
                      <a:lnTo>
                        <a:pt x="101" y="0"/>
                      </a:lnTo>
                      <a:lnTo>
                        <a:pt x="41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1" name="Freeform 86"/>
                <p:cNvSpPr>
                  <a:spLocks/>
                </p:cNvSpPr>
                <p:nvPr/>
              </p:nvSpPr>
              <p:spPr bwMode="auto">
                <a:xfrm>
                  <a:off x="4378" y="962"/>
                  <a:ext cx="396" cy="235"/>
                </a:xfrm>
                <a:custGeom>
                  <a:avLst/>
                  <a:gdLst>
                    <a:gd name="T0" fmla="*/ 386 w 396"/>
                    <a:gd name="T1" fmla="*/ 0 h 235"/>
                    <a:gd name="T2" fmla="*/ 386 w 396"/>
                    <a:gd name="T3" fmla="*/ 0 h 235"/>
                    <a:gd name="T4" fmla="*/ 391 w 396"/>
                    <a:gd name="T5" fmla="*/ 25 h 235"/>
                    <a:gd name="T6" fmla="*/ 393 w 396"/>
                    <a:gd name="T7" fmla="*/ 54 h 235"/>
                    <a:gd name="T8" fmla="*/ 396 w 396"/>
                    <a:gd name="T9" fmla="*/ 80 h 235"/>
                    <a:gd name="T10" fmla="*/ 391 w 396"/>
                    <a:gd name="T11" fmla="*/ 101 h 235"/>
                    <a:gd name="T12" fmla="*/ 391 w 396"/>
                    <a:gd name="T13" fmla="*/ 101 h 235"/>
                    <a:gd name="T14" fmla="*/ 386 w 396"/>
                    <a:gd name="T15" fmla="*/ 120 h 235"/>
                    <a:gd name="T16" fmla="*/ 377 w 396"/>
                    <a:gd name="T17" fmla="*/ 139 h 235"/>
                    <a:gd name="T18" fmla="*/ 363 w 396"/>
                    <a:gd name="T19" fmla="*/ 158 h 235"/>
                    <a:gd name="T20" fmla="*/ 349 w 396"/>
                    <a:gd name="T21" fmla="*/ 174 h 235"/>
                    <a:gd name="T22" fmla="*/ 320 w 396"/>
                    <a:gd name="T23" fmla="*/ 207 h 235"/>
                    <a:gd name="T24" fmla="*/ 294 w 396"/>
                    <a:gd name="T25" fmla="*/ 228 h 235"/>
                    <a:gd name="T26" fmla="*/ 294 w 396"/>
                    <a:gd name="T27" fmla="*/ 228 h 235"/>
                    <a:gd name="T28" fmla="*/ 287 w 396"/>
                    <a:gd name="T29" fmla="*/ 231 h 235"/>
                    <a:gd name="T30" fmla="*/ 278 w 396"/>
                    <a:gd name="T31" fmla="*/ 233 h 235"/>
                    <a:gd name="T32" fmla="*/ 257 w 396"/>
                    <a:gd name="T33" fmla="*/ 235 h 235"/>
                    <a:gd name="T34" fmla="*/ 231 w 396"/>
                    <a:gd name="T35" fmla="*/ 235 h 235"/>
                    <a:gd name="T36" fmla="*/ 203 w 396"/>
                    <a:gd name="T37" fmla="*/ 235 h 235"/>
                    <a:gd name="T38" fmla="*/ 155 w 396"/>
                    <a:gd name="T39" fmla="*/ 231 h 235"/>
                    <a:gd name="T40" fmla="*/ 134 w 396"/>
                    <a:gd name="T41" fmla="*/ 228 h 235"/>
                    <a:gd name="T42" fmla="*/ 0 w 396"/>
                    <a:gd name="T43" fmla="*/ 30 h 235"/>
                    <a:gd name="T44" fmla="*/ 82 w 396"/>
                    <a:gd name="T45" fmla="*/ 11 h 235"/>
                    <a:gd name="T46" fmla="*/ 82 w 396"/>
                    <a:gd name="T47" fmla="*/ 11 h 235"/>
                    <a:gd name="T48" fmla="*/ 99 w 396"/>
                    <a:gd name="T49" fmla="*/ 0 h 235"/>
                    <a:gd name="T50" fmla="*/ 386 w 396"/>
                    <a:gd name="T51" fmla="*/ 0 h 23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96" h="235">
                      <a:moveTo>
                        <a:pt x="386" y="0"/>
                      </a:moveTo>
                      <a:lnTo>
                        <a:pt x="386" y="0"/>
                      </a:lnTo>
                      <a:lnTo>
                        <a:pt x="391" y="25"/>
                      </a:lnTo>
                      <a:lnTo>
                        <a:pt x="393" y="54"/>
                      </a:lnTo>
                      <a:lnTo>
                        <a:pt x="396" y="80"/>
                      </a:lnTo>
                      <a:lnTo>
                        <a:pt x="391" y="101"/>
                      </a:lnTo>
                      <a:lnTo>
                        <a:pt x="386" y="120"/>
                      </a:lnTo>
                      <a:lnTo>
                        <a:pt x="377" y="139"/>
                      </a:lnTo>
                      <a:lnTo>
                        <a:pt x="363" y="158"/>
                      </a:lnTo>
                      <a:lnTo>
                        <a:pt x="349" y="174"/>
                      </a:lnTo>
                      <a:lnTo>
                        <a:pt x="320" y="207"/>
                      </a:lnTo>
                      <a:lnTo>
                        <a:pt x="294" y="228"/>
                      </a:lnTo>
                      <a:lnTo>
                        <a:pt x="287" y="231"/>
                      </a:lnTo>
                      <a:lnTo>
                        <a:pt x="278" y="233"/>
                      </a:lnTo>
                      <a:lnTo>
                        <a:pt x="257" y="235"/>
                      </a:lnTo>
                      <a:lnTo>
                        <a:pt x="231" y="235"/>
                      </a:lnTo>
                      <a:lnTo>
                        <a:pt x="203" y="235"/>
                      </a:lnTo>
                      <a:lnTo>
                        <a:pt x="155" y="231"/>
                      </a:lnTo>
                      <a:lnTo>
                        <a:pt x="134" y="228"/>
                      </a:lnTo>
                      <a:lnTo>
                        <a:pt x="0" y="30"/>
                      </a:lnTo>
                      <a:lnTo>
                        <a:pt x="82" y="11"/>
                      </a:lnTo>
                      <a:lnTo>
                        <a:pt x="99" y="0"/>
                      </a:lnTo>
                      <a:lnTo>
                        <a:pt x="386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2" name="Freeform 87"/>
                <p:cNvSpPr>
                  <a:spLocks/>
                </p:cNvSpPr>
                <p:nvPr/>
              </p:nvSpPr>
              <p:spPr bwMode="auto">
                <a:xfrm>
                  <a:off x="4597" y="962"/>
                  <a:ext cx="170" cy="14"/>
                </a:xfrm>
                <a:custGeom>
                  <a:avLst/>
                  <a:gdLst>
                    <a:gd name="T0" fmla="*/ 170 w 170"/>
                    <a:gd name="T1" fmla="*/ 14 h 14"/>
                    <a:gd name="T2" fmla="*/ 170 w 170"/>
                    <a:gd name="T3" fmla="*/ 14 h 14"/>
                    <a:gd name="T4" fmla="*/ 0 w 170"/>
                    <a:gd name="T5" fmla="*/ 0 h 14"/>
                    <a:gd name="T6" fmla="*/ 0 w 170"/>
                    <a:gd name="T7" fmla="*/ 0 h 14"/>
                    <a:gd name="T8" fmla="*/ 47 w 170"/>
                    <a:gd name="T9" fmla="*/ 0 h 14"/>
                    <a:gd name="T10" fmla="*/ 167 w 170"/>
                    <a:gd name="T11" fmla="*/ 0 h 14"/>
                    <a:gd name="T12" fmla="*/ 167 w 170"/>
                    <a:gd name="T13" fmla="*/ 0 h 14"/>
                    <a:gd name="T14" fmla="*/ 170 w 170"/>
                    <a:gd name="T15" fmla="*/ 14 h 14"/>
                    <a:gd name="T16" fmla="*/ 170 w 170"/>
                    <a:gd name="T17" fmla="*/ 14 h 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0" h="14">
                      <a:moveTo>
                        <a:pt x="170" y="14"/>
                      </a:moveTo>
                      <a:lnTo>
                        <a:pt x="170" y="14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167" y="0"/>
                      </a:lnTo>
                      <a:lnTo>
                        <a:pt x="170" y="14"/>
                      </a:lnTo>
                      <a:close/>
                    </a:path>
                  </a:pathLst>
                </a:custGeom>
                <a:solidFill>
                  <a:srgbClr val="6F5F4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3" name="Freeform 88"/>
                <p:cNvSpPr>
                  <a:spLocks/>
                </p:cNvSpPr>
                <p:nvPr/>
              </p:nvSpPr>
              <p:spPr bwMode="auto">
                <a:xfrm>
                  <a:off x="4597" y="976"/>
                  <a:ext cx="172" cy="21"/>
                </a:xfrm>
                <a:custGeom>
                  <a:avLst/>
                  <a:gdLst>
                    <a:gd name="T0" fmla="*/ 172 w 172"/>
                    <a:gd name="T1" fmla="*/ 21 h 21"/>
                    <a:gd name="T2" fmla="*/ 172 w 172"/>
                    <a:gd name="T3" fmla="*/ 21 h 21"/>
                    <a:gd name="T4" fmla="*/ 0 w 172"/>
                    <a:gd name="T5" fmla="*/ 7 h 21"/>
                    <a:gd name="T6" fmla="*/ 0 w 172"/>
                    <a:gd name="T7" fmla="*/ 7 h 21"/>
                    <a:gd name="T8" fmla="*/ 170 w 172"/>
                    <a:gd name="T9" fmla="*/ 0 h 21"/>
                    <a:gd name="T10" fmla="*/ 170 w 172"/>
                    <a:gd name="T11" fmla="*/ 0 h 21"/>
                    <a:gd name="T12" fmla="*/ 172 w 172"/>
                    <a:gd name="T13" fmla="*/ 21 h 21"/>
                    <a:gd name="T14" fmla="*/ 172 w 172"/>
                    <a:gd name="T15" fmla="*/ 21 h 2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72" h="21">
                      <a:moveTo>
                        <a:pt x="172" y="21"/>
                      </a:moveTo>
                      <a:lnTo>
                        <a:pt x="172" y="21"/>
                      </a:lnTo>
                      <a:lnTo>
                        <a:pt x="0" y="7"/>
                      </a:lnTo>
                      <a:lnTo>
                        <a:pt x="170" y="0"/>
                      </a:lnTo>
                      <a:lnTo>
                        <a:pt x="172" y="21"/>
                      </a:lnTo>
                      <a:close/>
                    </a:path>
                  </a:pathLst>
                </a:custGeom>
                <a:solidFill>
                  <a:srgbClr val="6F5F4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4" name="Freeform 89"/>
                <p:cNvSpPr>
                  <a:spLocks/>
                </p:cNvSpPr>
                <p:nvPr/>
              </p:nvSpPr>
              <p:spPr bwMode="auto">
                <a:xfrm>
                  <a:off x="4597" y="995"/>
                  <a:ext cx="174" cy="21"/>
                </a:xfrm>
                <a:custGeom>
                  <a:avLst/>
                  <a:gdLst>
                    <a:gd name="T0" fmla="*/ 174 w 174"/>
                    <a:gd name="T1" fmla="*/ 21 h 21"/>
                    <a:gd name="T2" fmla="*/ 0 w 174"/>
                    <a:gd name="T3" fmla="*/ 7 h 21"/>
                    <a:gd name="T4" fmla="*/ 172 w 174"/>
                    <a:gd name="T5" fmla="*/ 0 h 21"/>
                    <a:gd name="T6" fmla="*/ 172 w 174"/>
                    <a:gd name="T7" fmla="*/ 0 h 21"/>
                    <a:gd name="T8" fmla="*/ 174 w 174"/>
                    <a:gd name="T9" fmla="*/ 21 h 21"/>
                    <a:gd name="T10" fmla="*/ 174 w 174"/>
                    <a:gd name="T11" fmla="*/ 21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4" h="21">
                      <a:moveTo>
                        <a:pt x="174" y="21"/>
                      </a:moveTo>
                      <a:lnTo>
                        <a:pt x="0" y="7"/>
                      </a:lnTo>
                      <a:lnTo>
                        <a:pt x="172" y="0"/>
                      </a:lnTo>
                      <a:lnTo>
                        <a:pt x="174" y="21"/>
                      </a:lnTo>
                      <a:close/>
                    </a:path>
                  </a:pathLst>
                </a:custGeom>
                <a:solidFill>
                  <a:srgbClr val="6F5F4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5" name="Freeform 90"/>
                <p:cNvSpPr>
                  <a:spLocks/>
                </p:cNvSpPr>
                <p:nvPr/>
              </p:nvSpPr>
              <p:spPr bwMode="auto">
                <a:xfrm>
                  <a:off x="4474" y="997"/>
                  <a:ext cx="274" cy="153"/>
                </a:xfrm>
                <a:custGeom>
                  <a:avLst/>
                  <a:gdLst>
                    <a:gd name="T0" fmla="*/ 191 w 274"/>
                    <a:gd name="T1" fmla="*/ 19 h 153"/>
                    <a:gd name="T2" fmla="*/ 191 w 274"/>
                    <a:gd name="T3" fmla="*/ 19 h 153"/>
                    <a:gd name="T4" fmla="*/ 196 w 274"/>
                    <a:gd name="T5" fmla="*/ 19 h 153"/>
                    <a:gd name="T6" fmla="*/ 210 w 274"/>
                    <a:gd name="T7" fmla="*/ 16 h 153"/>
                    <a:gd name="T8" fmla="*/ 227 w 274"/>
                    <a:gd name="T9" fmla="*/ 16 h 153"/>
                    <a:gd name="T10" fmla="*/ 239 w 274"/>
                    <a:gd name="T11" fmla="*/ 19 h 153"/>
                    <a:gd name="T12" fmla="*/ 250 w 274"/>
                    <a:gd name="T13" fmla="*/ 21 h 153"/>
                    <a:gd name="T14" fmla="*/ 250 w 274"/>
                    <a:gd name="T15" fmla="*/ 21 h 153"/>
                    <a:gd name="T16" fmla="*/ 260 w 274"/>
                    <a:gd name="T17" fmla="*/ 28 h 153"/>
                    <a:gd name="T18" fmla="*/ 269 w 274"/>
                    <a:gd name="T19" fmla="*/ 38 h 153"/>
                    <a:gd name="T20" fmla="*/ 272 w 274"/>
                    <a:gd name="T21" fmla="*/ 49 h 153"/>
                    <a:gd name="T22" fmla="*/ 274 w 274"/>
                    <a:gd name="T23" fmla="*/ 66 h 153"/>
                    <a:gd name="T24" fmla="*/ 272 w 274"/>
                    <a:gd name="T25" fmla="*/ 80 h 153"/>
                    <a:gd name="T26" fmla="*/ 264 w 274"/>
                    <a:gd name="T27" fmla="*/ 97 h 153"/>
                    <a:gd name="T28" fmla="*/ 253 w 274"/>
                    <a:gd name="T29" fmla="*/ 113 h 153"/>
                    <a:gd name="T30" fmla="*/ 236 w 274"/>
                    <a:gd name="T31" fmla="*/ 130 h 153"/>
                    <a:gd name="T32" fmla="*/ 236 w 274"/>
                    <a:gd name="T33" fmla="*/ 130 h 153"/>
                    <a:gd name="T34" fmla="*/ 227 w 274"/>
                    <a:gd name="T35" fmla="*/ 137 h 153"/>
                    <a:gd name="T36" fmla="*/ 217 w 274"/>
                    <a:gd name="T37" fmla="*/ 141 h 153"/>
                    <a:gd name="T38" fmla="*/ 196 w 274"/>
                    <a:gd name="T39" fmla="*/ 151 h 153"/>
                    <a:gd name="T40" fmla="*/ 175 w 274"/>
                    <a:gd name="T41" fmla="*/ 153 h 153"/>
                    <a:gd name="T42" fmla="*/ 154 w 274"/>
                    <a:gd name="T43" fmla="*/ 153 h 153"/>
                    <a:gd name="T44" fmla="*/ 135 w 274"/>
                    <a:gd name="T45" fmla="*/ 153 h 153"/>
                    <a:gd name="T46" fmla="*/ 121 w 274"/>
                    <a:gd name="T47" fmla="*/ 151 h 153"/>
                    <a:gd name="T48" fmla="*/ 107 w 274"/>
                    <a:gd name="T49" fmla="*/ 148 h 153"/>
                    <a:gd name="T50" fmla="*/ 62 w 274"/>
                    <a:gd name="T51" fmla="*/ 137 h 153"/>
                    <a:gd name="T52" fmla="*/ 0 w 274"/>
                    <a:gd name="T53" fmla="*/ 66 h 153"/>
                    <a:gd name="T54" fmla="*/ 33 w 274"/>
                    <a:gd name="T55" fmla="*/ 0 h 153"/>
                    <a:gd name="T56" fmla="*/ 102 w 274"/>
                    <a:gd name="T57" fmla="*/ 2 h 153"/>
                    <a:gd name="T58" fmla="*/ 109 w 274"/>
                    <a:gd name="T59" fmla="*/ 28 h 153"/>
                    <a:gd name="T60" fmla="*/ 109 w 274"/>
                    <a:gd name="T61" fmla="*/ 28 h 153"/>
                    <a:gd name="T62" fmla="*/ 123 w 274"/>
                    <a:gd name="T63" fmla="*/ 31 h 153"/>
                    <a:gd name="T64" fmla="*/ 135 w 274"/>
                    <a:gd name="T65" fmla="*/ 33 h 153"/>
                    <a:gd name="T66" fmla="*/ 151 w 274"/>
                    <a:gd name="T67" fmla="*/ 33 h 153"/>
                    <a:gd name="T68" fmla="*/ 151 w 274"/>
                    <a:gd name="T69" fmla="*/ 33 h 153"/>
                    <a:gd name="T70" fmla="*/ 165 w 274"/>
                    <a:gd name="T71" fmla="*/ 31 h 153"/>
                    <a:gd name="T72" fmla="*/ 180 w 274"/>
                    <a:gd name="T73" fmla="*/ 26 h 153"/>
                    <a:gd name="T74" fmla="*/ 191 w 274"/>
                    <a:gd name="T75" fmla="*/ 19 h 153"/>
                    <a:gd name="T76" fmla="*/ 191 w 274"/>
                    <a:gd name="T77" fmla="*/ 19 h 15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274" h="153">
                      <a:moveTo>
                        <a:pt x="191" y="19"/>
                      </a:moveTo>
                      <a:lnTo>
                        <a:pt x="191" y="19"/>
                      </a:lnTo>
                      <a:lnTo>
                        <a:pt x="196" y="19"/>
                      </a:lnTo>
                      <a:lnTo>
                        <a:pt x="210" y="16"/>
                      </a:lnTo>
                      <a:lnTo>
                        <a:pt x="227" y="16"/>
                      </a:lnTo>
                      <a:lnTo>
                        <a:pt x="239" y="19"/>
                      </a:lnTo>
                      <a:lnTo>
                        <a:pt x="250" y="21"/>
                      </a:lnTo>
                      <a:lnTo>
                        <a:pt x="260" y="28"/>
                      </a:lnTo>
                      <a:lnTo>
                        <a:pt x="269" y="38"/>
                      </a:lnTo>
                      <a:lnTo>
                        <a:pt x="272" y="49"/>
                      </a:lnTo>
                      <a:lnTo>
                        <a:pt x="274" y="66"/>
                      </a:lnTo>
                      <a:lnTo>
                        <a:pt x="272" y="80"/>
                      </a:lnTo>
                      <a:lnTo>
                        <a:pt x="264" y="97"/>
                      </a:lnTo>
                      <a:lnTo>
                        <a:pt x="253" y="113"/>
                      </a:lnTo>
                      <a:lnTo>
                        <a:pt x="236" y="130"/>
                      </a:lnTo>
                      <a:lnTo>
                        <a:pt x="227" y="137"/>
                      </a:lnTo>
                      <a:lnTo>
                        <a:pt x="217" y="141"/>
                      </a:lnTo>
                      <a:lnTo>
                        <a:pt x="196" y="151"/>
                      </a:lnTo>
                      <a:lnTo>
                        <a:pt x="175" y="153"/>
                      </a:lnTo>
                      <a:lnTo>
                        <a:pt x="154" y="153"/>
                      </a:lnTo>
                      <a:lnTo>
                        <a:pt x="135" y="153"/>
                      </a:lnTo>
                      <a:lnTo>
                        <a:pt x="121" y="151"/>
                      </a:lnTo>
                      <a:lnTo>
                        <a:pt x="107" y="148"/>
                      </a:lnTo>
                      <a:lnTo>
                        <a:pt x="62" y="137"/>
                      </a:lnTo>
                      <a:lnTo>
                        <a:pt x="0" y="66"/>
                      </a:lnTo>
                      <a:lnTo>
                        <a:pt x="33" y="0"/>
                      </a:lnTo>
                      <a:lnTo>
                        <a:pt x="102" y="2"/>
                      </a:lnTo>
                      <a:lnTo>
                        <a:pt x="109" y="28"/>
                      </a:lnTo>
                      <a:lnTo>
                        <a:pt x="123" y="31"/>
                      </a:lnTo>
                      <a:lnTo>
                        <a:pt x="135" y="33"/>
                      </a:lnTo>
                      <a:lnTo>
                        <a:pt x="151" y="33"/>
                      </a:lnTo>
                      <a:lnTo>
                        <a:pt x="165" y="31"/>
                      </a:lnTo>
                      <a:lnTo>
                        <a:pt x="180" y="26"/>
                      </a:lnTo>
                      <a:lnTo>
                        <a:pt x="191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6" name="Freeform 91"/>
                <p:cNvSpPr>
                  <a:spLocks/>
                </p:cNvSpPr>
                <p:nvPr/>
              </p:nvSpPr>
              <p:spPr bwMode="auto">
                <a:xfrm>
                  <a:off x="4371" y="962"/>
                  <a:ext cx="210" cy="150"/>
                </a:xfrm>
                <a:custGeom>
                  <a:avLst/>
                  <a:gdLst>
                    <a:gd name="T0" fmla="*/ 210 w 210"/>
                    <a:gd name="T1" fmla="*/ 0 h 150"/>
                    <a:gd name="T2" fmla="*/ 210 w 210"/>
                    <a:gd name="T3" fmla="*/ 0 h 150"/>
                    <a:gd name="T4" fmla="*/ 202 w 210"/>
                    <a:gd name="T5" fmla="*/ 16 h 150"/>
                    <a:gd name="T6" fmla="*/ 193 w 210"/>
                    <a:gd name="T7" fmla="*/ 33 h 150"/>
                    <a:gd name="T8" fmla="*/ 169 w 210"/>
                    <a:gd name="T9" fmla="*/ 63 h 150"/>
                    <a:gd name="T10" fmla="*/ 169 w 210"/>
                    <a:gd name="T11" fmla="*/ 63 h 150"/>
                    <a:gd name="T12" fmla="*/ 167 w 210"/>
                    <a:gd name="T13" fmla="*/ 68 h 150"/>
                    <a:gd name="T14" fmla="*/ 165 w 210"/>
                    <a:gd name="T15" fmla="*/ 77 h 150"/>
                    <a:gd name="T16" fmla="*/ 165 w 210"/>
                    <a:gd name="T17" fmla="*/ 77 h 150"/>
                    <a:gd name="T18" fmla="*/ 165 w 210"/>
                    <a:gd name="T19" fmla="*/ 84 h 150"/>
                    <a:gd name="T20" fmla="*/ 162 w 210"/>
                    <a:gd name="T21" fmla="*/ 89 h 150"/>
                    <a:gd name="T22" fmla="*/ 160 w 210"/>
                    <a:gd name="T23" fmla="*/ 96 h 150"/>
                    <a:gd name="T24" fmla="*/ 155 w 210"/>
                    <a:gd name="T25" fmla="*/ 99 h 150"/>
                    <a:gd name="T26" fmla="*/ 144 w 210"/>
                    <a:gd name="T27" fmla="*/ 106 h 150"/>
                    <a:gd name="T28" fmla="*/ 129 w 210"/>
                    <a:gd name="T29" fmla="*/ 108 h 150"/>
                    <a:gd name="T30" fmla="*/ 129 w 210"/>
                    <a:gd name="T31" fmla="*/ 108 h 150"/>
                    <a:gd name="T32" fmla="*/ 120 w 210"/>
                    <a:gd name="T33" fmla="*/ 120 h 150"/>
                    <a:gd name="T34" fmla="*/ 118 w 210"/>
                    <a:gd name="T35" fmla="*/ 124 h 150"/>
                    <a:gd name="T36" fmla="*/ 118 w 210"/>
                    <a:gd name="T37" fmla="*/ 132 h 150"/>
                    <a:gd name="T38" fmla="*/ 118 w 210"/>
                    <a:gd name="T39" fmla="*/ 132 h 150"/>
                    <a:gd name="T40" fmla="*/ 115 w 210"/>
                    <a:gd name="T41" fmla="*/ 141 h 150"/>
                    <a:gd name="T42" fmla="*/ 113 w 210"/>
                    <a:gd name="T43" fmla="*/ 146 h 150"/>
                    <a:gd name="T44" fmla="*/ 111 w 210"/>
                    <a:gd name="T45" fmla="*/ 150 h 150"/>
                    <a:gd name="T46" fmla="*/ 103 w 210"/>
                    <a:gd name="T47" fmla="*/ 150 h 150"/>
                    <a:gd name="T48" fmla="*/ 92 w 210"/>
                    <a:gd name="T49" fmla="*/ 150 h 150"/>
                    <a:gd name="T50" fmla="*/ 78 w 210"/>
                    <a:gd name="T51" fmla="*/ 148 h 150"/>
                    <a:gd name="T52" fmla="*/ 0 w 210"/>
                    <a:gd name="T53" fmla="*/ 30 h 150"/>
                    <a:gd name="T54" fmla="*/ 96 w 210"/>
                    <a:gd name="T55" fmla="*/ 7 h 150"/>
                    <a:gd name="T56" fmla="*/ 96 w 210"/>
                    <a:gd name="T57" fmla="*/ 7 h 150"/>
                    <a:gd name="T58" fmla="*/ 108 w 210"/>
                    <a:gd name="T59" fmla="*/ 0 h 150"/>
                    <a:gd name="T60" fmla="*/ 210 w 210"/>
                    <a:gd name="T61" fmla="*/ 0 h 15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0" h="150">
                      <a:moveTo>
                        <a:pt x="210" y="0"/>
                      </a:moveTo>
                      <a:lnTo>
                        <a:pt x="210" y="0"/>
                      </a:lnTo>
                      <a:lnTo>
                        <a:pt x="202" y="16"/>
                      </a:lnTo>
                      <a:lnTo>
                        <a:pt x="193" y="33"/>
                      </a:lnTo>
                      <a:lnTo>
                        <a:pt x="169" y="63"/>
                      </a:lnTo>
                      <a:lnTo>
                        <a:pt x="167" y="68"/>
                      </a:lnTo>
                      <a:lnTo>
                        <a:pt x="165" y="77"/>
                      </a:lnTo>
                      <a:lnTo>
                        <a:pt x="165" y="84"/>
                      </a:lnTo>
                      <a:lnTo>
                        <a:pt x="162" y="89"/>
                      </a:lnTo>
                      <a:lnTo>
                        <a:pt x="160" y="96"/>
                      </a:lnTo>
                      <a:lnTo>
                        <a:pt x="155" y="99"/>
                      </a:lnTo>
                      <a:lnTo>
                        <a:pt x="144" y="106"/>
                      </a:lnTo>
                      <a:lnTo>
                        <a:pt x="129" y="108"/>
                      </a:lnTo>
                      <a:lnTo>
                        <a:pt x="120" y="120"/>
                      </a:lnTo>
                      <a:lnTo>
                        <a:pt x="118" y="124"/>
                      </a:lnTo>
                      <a:lnTo>
                        <a:pt x="118" y="132"/>
                      </a:lnTo>
                      <a:lnTo>
                        <a:pt x="115" y="141"/>
                      </a:lnTo>
                      <a:lnTo>
                        <a:pt x="113" y="146"/>
                      </a:lnTo>
                      <a:lnTo>
                        <a:pt x="111" y="150"/>
                      </a:lnTo>
                      <a:lnTo>
                        <a:pt x="103" y="150"/>
                      </a:lnTo>
                      <a:lnTo>
                        <a:pt x="92" y="150"/>
                      </a:lnTo>
                      <a:lnTo>
                        <a:pt x="78" y="148"/>
                      </a:lnTo>
                      <a:lnTo>
                        <a:pt x="0" y="30"/>
                      </a:lnTo>
                      <a:lnTo>
                        <a:pt x="96" y="7"/>
                      </a:lnTo>
                      <a:lnTo>
                        <a:pt x="108" y="0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7" name="Freeform 92"/>
                <p:cNvSpPr>
                  <a:spLocks/>
                </p:cNvSpPr>
                <p:nvPr/>
              </p:nvSpPr>
              <p:spPr bwMode="auto">
                <a:xfrm>
                  <a:off x="4387" y="962"/>
                  <a:ext cx="182" cy="141"/>
                </a:xfrm>
                <a:custGeom>
                  <a:avLst/>
                  <a:gdLst>
                    <a:gd name="T0" fmla="*/ 182 w 182"/>
                    <a:gd name="T1" fmla="*/ 0 h 141"/>
                    <a:gd name="T2" fmla="*/ 182 w 182"/>
                    <a:gd name="T3" fmla="*/ 0 h 141"/>
                    <a:gd name="T4" fmla="*/ 177 w 182"/>
                    <a:gd name="T5" fmla="*/ 11 h 141"/>
                    <a:gd name="T6" fmla="*/ 170 w 182"/>
                    <a:gd name="T7" fmla="*/ 23 h 141"/>
                    <a:gd name="T8" fmla="*/ 170 w 182"/>
                    <a:gd name="T9" fmla="*/ 23 h 141"/>
                    <a:gd name="T10" fmla="*/ 156 w 182"/>
                    <a:gd name="T11" fmla="*/ 42 h 141"/>
                    <a:gd name="T12" fmla="*/ 146 w 182"/>
                    <a:gd name="T13" fmla="*/ 56 h 141"/>
                    <a:gd name="T14" fmla="*/ 139 w 182"/>
                    <a:gd name="T15" fmla="*/ 68 h 141"/>
                    <a:gd name="T16" fmla="*/ 139 w 182"/>
                    <a:gd name="T17" fmla="*/ 80 h 141"/>
                    <a:gd name="T18" fmla="*/ 139 w 182"/>
                    <a:gd name="T19" fmla="*/ 80 h 141"/>
                    <a:gd name="T20" fmla="*/ 137 w 182"/>
                    <a:gd name="T21" fmla="*/ 84 h 141"/>
                    <a:gd name="T22" fmla="*/ 135 w 182"/>
                    <a:gd name="T23" fmla="*/ 89 h 141"/>
                    <a:gd name="T24" fmla="*/ 130 w 182"/>
                    <a:gd name="T25" fmla="*/ 94 h 141"/>
                    <a:gd name="T26" fmla="*/ 125 w 182"/>
                    <a:gd name="T27" fmla="*/ 96 h 141"/>
                    <a:gd name="T28" fmla="*/ 116 w 182"/>
                    <a:gd name="T29" fmla="*/ 99 h 141"/>
                    <a:gd name="T30" fmla="*/ 111 w 182"/>
                    <a:gd name="T31" fmla="*/ 99 h 141"/>
                    <a:gd name="T32" fmla="*/ 111 w 182"/>
                    <a:gd name="T33" fmla="*/ 99 h 141"/>
                    <a:gd name="T34" fmla="*/ 106 w 182"/>
                    <a:gd name="T35" fmla="*/ 101 h 141"/>
                    <a:gd name="T36" fmla="*/ 99 w 182"/>
                    <a:gd name="T37" fmla="*/ 108 h 141"/>
                    <a:gd name="T38" fmla="*/ 92 w 182"/>
                    <a:gd name="T39" fmla="*/ 120 h 141"/>
                    <a:gd name="T40" fmla="*/ 90 w 182"/>
                    <a:gd name="T41" fmla="*/ 127 h 141"/>
                    <a:gd name="T42" fmla="*/ 90 w 182"/>
                    <a:gd name="T43" fmla="*/ 134 h 141"/>
                    <a:gd name="T44" fmla="*/ 90 w 182"/>
                    <a:gd name="T45" fmla="*/ 134 h 141"/>
                    <a:gd name="T46" fmla="*/ 90 w 182"/>
                    <a:gd name="T47" fmla="*/ 139 h 141"/>
                    <a:gd name="T48" fmla="*/ 85 w 182"/>
                    <a:gd name="T49" fmla="*/ 141 h 141"/>
                    <a:gd name="T50" fmla="*/ 78 w 182"/>
                    <a:gd name="T51" fmla="*/ 141 h 141"/>
                    <a:gd name="T52" fmla="*/ 69 w 182"/>
                    <a:gd name="T53" fmla="*/ 139 h 141"/>
                    <a:gd name="T54" fmla="*/ 0 w 182"/>
                    <a:gd name="T55" fmla="*/ 37 h 141"/>
                    <a:gd name="T56" fmla="*/ 85 w 182"/>
                    <a:gd name="T57" fmla="*/ 16 h 141"/>
                    <a:gd name="T58" fmla="*/ 85 w 182"/>
                    <a:gd name="T59" fmla="*/ 16 h 141"/>
                    <a:gd name="T60" fmla="*/ 92 w 182"/>
                    <a:gd name="T61" fmla="*/ 11 h 141"/>
                    <a:gd name="T62" fmla="*/ 109 w 182"/>
                    <a:gd name="T63" fmla="*/ 0 h 141"/>
                    <a:gd name="T64" fmla="*/ 182 w 182"/>
                    <a:gd name="T65" fmla="*/ 0 h 1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82" h="141">
                      <a:moveTo>
                        <a:pt x="182" y="0"/>
                      </a:moveTo>
                      <a:lnTo>
                        <a:pt x="182" y="0"/>
                      </a:lnTo>
                      <a:lnTo>
                        <a:pt x="177" y="11"/>
                      </a:lnTo>
                      <a:lnTo>
                        <a:pt x="170" y="23"/>
                      </a:lnTo>
                      <a:lnTo>
                        <a:pt x="156" y="42"/>
                      </a:lnTo>
                      <a:lnTo>
                        <a:pt x="146" y="56"/>
                      </a:lnTo>
                      <a:lnTo>
                        <a:pt x="139" y="68"/>
                      </a:lnTo>
                      <a:lnTo>
                        <a:pt x="139" y="80"/>
                      </a:lnTo>
                      <a:lnTo>
                        <a:pt x="137" y="84"/>
                      </a:lnTo>
                      <a:lnTo>
                        <a:pt x="135" y="89"/>
                      </a:lnTo>
                      <a:lnTo>
                        <a:pt x="130" y="94"/>
                      </a:lnTo>
                      <a:lnTo>
                        <a:pt x="125" y="96"/>
                      </a:lnTo>
                      <a:lnTo>
                        <a:pt x="116" y="99"/>
                      </a:lnTo>
                      <a:lnTo>
                        <a:pt x="111" y="99"/>
                      </a:lnTo>
                      <a:lnTo>
                        <a:pt x="106" y="101"/>
                      </a:lnTo>
                      <a:lnTo>
                        <a:pt x="99" y="108"/>
                      </a:lnTo>
                      <a:lnTo>
                        <a:pt x="92" y="120"/>
                      </a:lnTo>
                      <a:lnTo>
                        <a:pt x="90" y="127"/>
                      </a:lnTo>
                      <a:lnTo>
                        <a:pt x="90" y="134"/>
                      </a:lnTo>
                      <a:lnTo>
                        <a:pt x="90" y="139"/>
                      </a:lnTo>
                      <a:lnTo>
                        <a:pt x="85" y="141"/>
                      </a:lnTo>
                      <a:lnTo>
                        <a:pt x="78" y="141"/>
                      </a:lnTo>
                      <a:lnTo>
                        <a:pt x="69" y="139"/>
                      </a:lnTo>
                      <a:lnTo>
                        <a:pt x="0" y="37"/>
                      </a:lnTo>
                      <a:lnTo>
                        <a:pt x="85" y="16"/>
                      </a:lnTo>
                      <a:lnTo>
                        <a:pt x="92" y="11"/>
                      </a:lnTo>
                      <a:lnTo>
                        <a:pt x="109" y="0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8" name="Freeform 93"/>
                <p:cNvSpPr>
                  <a:spLocks/>
                </p:cNvSpPr>
                <p:nvPr/>
              </p:nvSpPr>
              <p:spPr bwMode="auto">
                <a:xfrm>
                  <a:off x="4175" y="1178"/>
                  <a:ext cx="813" cy="797"/>
                </a:xfrm>
                <a:custGeom>
                  <a:avLst/>
                  <a:gdLst>
                    <a:gd name="T0" fmla="*/ 264 w 813"/>
                    <a:gd name="T1" fmla="*/ 3 h 797"/>
                    <a:gd name="T2" fmla="*/ 236 w 813"/>
                    <a:gd name="T3" fmla="*/ 8 h 797"/>
                    <a:gd name="T4" fmla="*/ 179 w 813"/>
                    <a:gd name="T5" fmla="*/ 19 h 797"/>
                    <a:gd name="T6" fmla="*/ 127 w 813"/>
                    <a:gd name="T7" fmla="*/ 38 h 797"/>
                    <a:gd name="T8" fmla="*/ 78 w 813"/>
                    <a:gd name="T9" fmla="*/ 66 h 797"/>
                    <a:gd name="T10" fmla="*/ 24 w 813"/>
                    <a:gd name="T11" fmla="*/ 109 h 797"/>
                    <a:gd name="T12" fmla="*/ 0 w 813"/>
                    <a:gd name="T13" fmla="*/ 133 h 797"/>
                    <a:gd name="T14" fmla="*/ 0 w 813"/>
                    <a:gd name="T15" fmla="*/ 599 h 797"/>
                    <a:gd name="T16" fmla="*/ 2 w 813"/>
                    <a:gd name="T17" fmla="*/ 611 h 797"/>
                    <a:gd name="T18" fmla="*/ 40 w 813"/>
                    <a:gd name="T19" fmla="*/ 656 h 797"/>
                    <a:gd name="T20" fmla="*/ 83 w 813"/>
                    <a:gd name="T21" fmla="*/ 696 h 797"/>
                    <a:gd name="T22" fmla="*/ 130 w 813"/>
                    <a:gd name="T23" fmla="*/ 731 h 797"/>
                    <a:gd name="T24" fmla="*/ 222 w 813"/>
                    <a:gd name="T25" fmla="*/ 783 h 797"/>
                    <a:gd name="T26" fmla="*/ 264 w 813"/>
                    <a:gd name="T27" fmla="*/ 797 h 797"/>
                    <a:gd name="T28" fmla="*/ 568 w 813"/>
                    <a:gd name="T29" fmla="*/ 797 h 797"/>
                    <a:gd name="T30" fmla="*/ 613 w 813"/>
                    <a:gd name="T31" fmla="*/ 779 h 797"/>
                    <a:gd name="T32" fmla="*/ 655 w 813"/>
                    <a:gd name="T33" fmla="*/ 755 h 797"/>
                    <a:gd name="T34" fmla="*/ 695 w 813"/>
                    <a:gd name="T35" fmla="*/ 724 h 797"/>
                    <a:gd name="T36" fmla="*/ 731 w 813"/>
                    <a:gd name="T37" fmla="*/ 687 h 797"/>
                    <a:gd name="T38" fmla="*/ 752 w 813"/>
                    <a:gd name="T39" fmla="*/ 661 h 797"/>
                    <a:gd name="T40" fmla="*/ 785 w 813"/>
                    <a:gd name="T41" fmla="*/ 604 h 797"/>
                    <a:gd name="T42" fmla="*/ 809 w 813"/>
                    <a:gd name="T43" fmla="*/ 533 h 797"/>
                    <a:gd name="T44" fmla="*/ 811 w 813"/>
                    <a:gd name="T45" fmla="*/ 505 h 797"/>
                    <a:gd name="T46" fmla="*/ 813 w 813"/>
                    <a:gd name="T47" fmla="*/ 453 h 797"/>
                    <a:gd name="T48" fmla="*/ 809 w 813"/>
                    <a:gd name="T49" fmla="*/ 404 h 797"/>
                    <a:gd name="T50" fmla="*/ 799 w 813"/>
                    <a:gd name="T51" fmla="*/ 354 h 797"/>
                    <a:gd name="T52" fmla="*/ 773 w 813"/>
                    <a:gd name="T53" fmla="*/ 288 h 797"/>
                    <a:gd name="T54" fmla="*/ 757 w 813"/>
                    <a:gd name="T55" fmla="*/ 260 h 797"/>
                    <a:gd name="T56" fmla="*/ 721 w 813"/>
                    <a:gd name="T57" fmla="*/ 206 h 797"/>
                    <a:gd name="T58" fmla="*/ 679 w 813"/>
                    <a:gd name="T59" fmla="*/ 158 h 797"/>
                    <a:gd name="T60" fmla="*/ 632 w 813"/>
                    <a:gd name="T61" fmla="*/ 114 h 797"/>
                    <a:gd name="T62" fmla="*/ 568 w 813"/>
                    <a:gd name="T63" fmla="*/ 71 h 797"/>
                    <a:gd name="T64" fmla="*/ 538 w 813"/>
                    <a:gd name="T65" fmla="*/ 55 h 797"/>
                    <a:gd name="T66" fmla="*/ 474 w 813"/>
                    <a:gd name="T67" fmla="*/ 29 h 797"/>
                    <a:gd name="T68" fmla="*/ 410 w 813"/>
                    <a:gd name="T69" fmla="*/ 12 h 797"/>
                    <a:gd name="T70" fmla="*/ 344 w 813"/>
                    <a:gd name="T71" fmla="*/ 3 h 797"/>
                    <a:gd name="T72" fmla="*/ 309 w 813"/>
                    <a:gd name="T73" fmla="*/ 0 h 79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813" h="797">
                      <a:moveTo>
                        <a:pt x="309" y="0"/>
                      </a:moveTo>
                      <a:lnTo>
                        <a:pt x="264" y="3"/>
                      </a:lnTo>
                      <a:lnTo>
                        <a:pt x="236" y="8"/>
                      </a:lnTo>
                      <a:lnTo>
                        <a:pt x="208" y="12"/>
                      </a:lnTo>
                      <a:lnTo>
                        <a:pt x="179" y="19"/>
                      </a:lnTo>
                      <a:lnTo>
                        <a:pt x="153" y="29"/>
                      </a:lnTo>
                      <a:lnTo>
                        <a:pt x="127" y="38"/>
                      </a:lnTo>
                      <a:lnTo>
                        <a:pt x="104" y="52"/>
                      </a:lnTo>
                      <a:lnTo>
                        <a:pt x="78" y="66"/>
                      </a:lnTo>
                      <a:lnTo>
                        <a:pt x="54" y="83"/>
                      </a:lnTo>
                      <a:lnTo>
                        <a:pt x="24" y="109"/>
                      </a:lnTo>
                      <a:lnTo>
                        <a:pt x="0" y="133"/>
                      </a:lnTo>
                      <a:lnTo>
                        <a:pt x="0" y="599"/>
                      </a:lnTo>
                      <a:lnTo>
                        <a:pt x="2" y="611"/>
                      </a:lnTo>
                      <a:lnTo>
                        <a:pt x="21" y="635"/>
                      </a:lnTo>
                      <a:lnTo>
                        <a:pt x="40" y="656"/>
                      </a:lnTo>
                      <a:lnTo>
                        <a:pt x="61" y="677"/>
                      </a:lnTo>
                      <a:lnTo>
                        <a:pt x="83" y="696"/>
                      </a:lnTo>
                      <a:lnTo>
                        <a:pt x="106" y="715"/>
                      </a:lnTo>
                      <a:lnTo>
                        <a:pt x="130" y="731"/>
                      </a:lnTo>
                      <a:lnTo>
                        <a:pt x="182" y="764"/>
                      </a:lnTo>
                      <a:lnTo>
                        <a:pt x="222" y="783"/>
                      </a:lnTo>
                      <a:lnTo>
                        <a:pt x="264" y="797"/>
                      </a:lnTo>
                      <a:lnTo>
                        <a:pt x="568" y="797"/>
                      </a:lnTo>
                      <a:lnTo>
                        <a:pt x="592" y="790"/>
                      </a:lnTo>
                      <a:lnTo>
                        <a:pt x="613" y="779"/>
                      </a:lnTo>
                      <a:lnTo>
                        <a:pt x="637" y="767"/>
                      </a:lnTo>
                      <a:lnTo>
                        <a:pt x="655" y="755"/>
                      </a:lnTo>
                      <a:lnTo>
                        <a:pt x="677" y="741"/>
                      </a:lnTo>
                      <a:lnTo>
                        <a:pt x="695" y="724"/>
                      </a:lnTo>
                      <a:lnTo>
                        <a:pt x="714" y="708"/>
                      </a:lnTo>
                      <a:lnTo>
                        <a:pt x="731" y="687"/>
                      </a:lnTo>
                      <a:lnTo>
                        <a:pt x="752" y="661"/>
                      </a:lnTo>
                      <a:lnTo>
                        <a:pt x="771" y="632"/>
                      </a:lnTo>
                      <a:lnTo>
                        <a:pt x="785" y="604"/>
                      </a:lnTo>
                      <a:lnTo>
                        <a:pt x="797" y="571"/>
                      </a:lnTo>
                      <a:lnTo>
                        <a:pt x="809" y="533"/>
                      </a:lnTo>
                      <a:lnTo>
                        <a:pt x="811" y="505"/>
                      </a:lnTo>
                      <a:lnTo>
                        <a:pt x="813" y="479"/>
                      </a:lnTo>
                      <a:lnTo>
                        <a:pt x="813" y="453"/>
                      </a:lnTo>
                      <a:lnTo>
                        <a:pt x="813" y="430"/>
                      </a:lnTo>
                      <a:lnTo>
                        <a:pt x="809" y="404"/>
                      </a:lnTo>
                      <a:lnTo>
                        <a:pt x="804" y="378"/>
                      </a:lnTo>
                      <a:lnTo>
                        <a:pt x="799" y="354"/>
                      </a:lnTo>
                      <a:lnTo>
                        <a:pt x="790" y="328"/>
                      </a:lnTo>
                      <a:lnTo>
                        <a:pt x="773" y="288"/>
                      </a:lnTo>
                      <a:lnTo>
                        <a:pt x="757" y="260"/>
                      </a:lnTo>
                      <a:lnTo>
                        <a:pt x="740" y="232"/>
                      </a:lnTo>
                      <a:lnTo>
                        <a:pt x="721" y="206"/>
                      </a:lnTo>
                      <a:lnTo>
                        <a:pt x="702" y="182"/>
                      </a:lnTo>
                      <a:lnTo>
                        <a:pt x="679" y="158"/>
                      </a:lnTo>
                      <a:lnTo>
                        <a:pt x="658" y="135"/>
                      </a:lnTo>
                      <a:lnTo>
                        <a:pt x="632" y="114"/>
                      </a:lnTo>
                      <a:lnTo>
                        <a:pt x="606" y="95"/>
                      </a:lnTo>
                      <a:lnTo>
                        <a:pt x="568" y="71"/>
                      </a:lnTo>
                      <a:lnTo>
                        <a:pt x="538" y="55"/>
                      </a:lnTo>
                      <a:lnTo>
                        <a:pt x="507" y="41"/>
                      </a:lnTo>
                      <a:lnTo>
                        <a:pt x="474" y="29"/>
                      </a:lnTo>
                      <a:lnTo>
                        <a:pt x="443" y="19"/>
                      </a:lnTo>
                      <a:lnTo>
                        <a:pt x="410" y="12"/>
                      </a:lnTo>
                      <a:lnTo>
                        <a:pt x="380" y="5"/>
                      </a:lnTo>
                      <a:lnTo>
                        <a:pt x="344" y="3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9" name="Freeform 94"/>
                <p:cNvSpPr>
                  <a:spLocks/>
                </p:cNvSpPr>
                <p:nvPr/>
              </p:nvSpPr>
              <p:spPr bwMode="auto">
                <a:xfrm>
                  <a:off x="4175" y="1190"/>
                  <a:ext cx="804" cy="785"/>
                </a:xfrm>
                <a:custGeom>
                  <a:avLst/>
                  <a:gdLst>
                    <a:gd name="T0" fmla="*/ 309 w 804"/>
                    <a:gd name="T1" fmla="*/ 0 h 785"/>
                    <a:gd name="T2" fmla="*/ 309 w 804"/>
                    <a:gd name="T3" fmla="*/ 0 h 785"/>
                    <a:gd name="T4" fmla="*/ 262 w 804"/>
                    <a:gd name="T5" fmla="*/ 3 h 785"/>
                    <a:gd name="T6" fmla="*/ 217 w 804"/>
                    <a:gd name="T7" fmla="*/ 10 h 785"/>
                    <a:gd name="T8" fmla="*/ 172 w 804"/>
                    <a:gd name="T9" fmla="*/ 21 h 785"/>
                    <a:gd name="T10" fmla="*/ 132 w 804"/>
                    <a:gd name="T11" fmla="*/ 36 h 785"/>
                    <a:gd name="T12" fmla="*/ 94 w 804"/>
                    <a:gd name="T13" fmla="*/ 57 h 785"/>
                    <a:gd name="T14" fmla="*/ 59 w 804"/>
                    <a:gd name="T15" fmla="*/ 80 h 785"/>
                    <a:gd name="T16" fmla="*/ 28 w 804"/>
                    <a:gd name="T17" fmla="*/ 106 h 785"/>
                    <a:gd name="T18" fmla="*/ 0 w 804"/>
                    <a:gd name="T19" fmla="*/ 137 h 785"/>
                    <a:gd name="T20" fmla="*/ 0 w 804"/>
                    <a:gd name="T21" fmla="*/ 580 h 785"/>
                    <a:gd name="T22" fmla="*/ 0 w 804"/>
                    <a:gd name="T23" fmla="*/ 580 h 785"/>
                    <a:gd name="T24" fmla="*/ 28 w 804"/>
                    <a:gd name="T25" fmla="*/ 618 h 785"/>
                    <a:gd name="T26" fmla="*/ 59 w 804"/>
                    <a:gd name="T27" fmla="*/ 651 h 785"/>
                    <a:gd name="T28" fmla="*/ 94 w 804"/>
                    <a:gd name="T29" fmla="*/ 682 h 785"/>
                    <a:gd name="T30" fmla="*/ 132 w 804"/>
                    <a:gd name="T31" fmla="*/ 710 h 785"/>
                    <a:gd name="T32" fmla="*/ 170 w 804"/>
                    <a:gd name="T33" fmla="*/ 734 h 785"/>
                    <a:gd name="T34" fmla="*/ 212 w 804"/>
                    <a:gd name="T35" fmla="*/ 755 h 785"/>
                    <a:gd name="T36" fmla="*/ 257 w 804"/>
                    <a:gd name="T37" fmla="*/ 774 h 785"/>
                    <a:gd name="T38" fmla="*/ 302 w 804"/>
                    <a:gd name="T39" fmla="*/ 785 h 785"/>
                    <a:gd name="T40" fmla="*/ 535 w 804"/>
                    <a:gd name="T41" fmla="*/ 785 h 785"/>
                    <a:gd name="T42" fmla="*/ 535 w 804"/>
                    <a:gd name="T43" fmla="*/ 785 h 785"/>
                    <a:gd name="T44" fmla="*/ 568 w 804"/>
                    <a:gd name="T45" fmla="*/ 776 h 785"/>
                    <a:gd name="T46" fmla="*/ 599 w 804"/>
                    <a:gd name="T47" fmla="*/ 764 h 785"/>
                    <a:gd name="T48" fmla="*/ 627 w 804"/>
                    <a:gd name="T49" fmla="*/ 748 h 785"/>
                    <a:gd name="T50" fmla="*/ 655 w 804"/>
                    <a:gd name="T51" fmla="*/ 731 h 785"/>
                    <a:gd name="T52" fmla="*/ 679 w 804"/>
                    <a:gd name="T53" fmla="*/ 712 h 785"/>
                    <a:gd name="T54" fmla="*/ 702 w 804"/>
                    <a:gd name="T55" fmla="*/ 691 h 785"/>
                    <a:gd name="T56" fmla="*/ 724 w 804"/>
                    <a:gd name="T57" fmla="*/ 668 h 785"/>
                    <a:gd name="T58" fmla="*/ 743 w 804"/>
                    <a:gd name="T59" fmla="*/ 644 h 785"/>
                    <a:gd name="T60" fmla="*/ 759 w 804"/>
                    <a:gd name="T61" fmla="*/ 618 h 785"/>
                    <a:gd name="T62" fmla="*/ 773 w 804"/>
                    <a:gd name="T63" fmla="*/ 590 h 785"/>
                    <a:gd name="T64" fmla="*/ 785 w 804"/>
                    <a:gd name="T65" fmla="*/ 561 h 785"/>
                    <a:gd name="T66" fmla="*/ 794 w 804"/>
                    <a:gd name="T67" fmla="*/ 531 h 785"/>
                    <a:gd name="T68" fmla="*/ 799 w 804"/>
                    <a:gd name="T69" fmla="*/ 500 h 785"/>
                    <a:gd name="T70" fmla="*/ 804 w 804"/>
                    <a:gd name="T71" fmla="*/ 467 h 785"/>
                    <a:gd name="T72" fmla="*/ 804 w 804"/>
                    <a:gd name="T73" fmla="*/ 434 h 785"/>
                    <a:gd name="T74" fmla="*/ 799 w 804"/>
                    <a:gd name="T75" fmla="*/ 399 h 785"/>
                    <a:gd name="T76" fmla="*/ 799 w 804"/>
                    <a:gd name="T77" fmla="*/ 399 h 785"/>
                    <a:gd name="T78" fmla="*/ 792 w 804"/>
                    <a:gd name="T79" fmla="*/ 359 h 785"/>
                    <a:gd name="T80" fmla="*/ 780 w 804"/>
                    <a:gd name="T81" fmla="*/ 319 h 785"/>
                    <a:gd name="T82" fmla="*/ 764 w 804"/>
                    <a:gd name="T83" fmla="*/ 281 h 785"/>
                    <a:gd name="T84" fmla="*/ 745 w 804"/>
                    <a:gd name="T85" fmla="*/ 243 h 785"/>
                    <a:gd name="T86" fmla="*/ 721 w 804"/>
                    <a:gd name="T87" fmla="*/ 210 h 785"/>
                    <a:gd name="T88" fmla="*/ 695 w 804"/>
                    <a:gd name="T89" fmla="*/ 177 h 785"/>
                    <a:gd name="T90" fmla="*/ 665 w 804"/>
                    <a:gd name="T91" fmla="*/ 146 h 785"/>
                    <a:gd name="T92" fmla="*/ 634 w 804"/>
                    <a:gd name="T93" fmla="*/ 116 h 785"/>
                    <a:gd name="T94" fmla="*/ 599 w 804"/>
                    <a:gd name="T95" fmla="*/ 90 h 785"/>
                    <a:gd name="T96" fmla="*/ 563 w 804"/>
                    <a:gd name="T97" fmla="*/ 69 h 785"/>
                    <a:gd name="T98" fmla="*/ 523 w 804"/>
                    <a:gd name="T99" fmla="*/ 47 h 785"/>
                    <a:gd name="T100" fmla="*/ 483 w 804"/>
                    <a:gd name="T101" fmla="*/ 31 h 785"/>
                    <a:gd name="T102" fmla="*/ 441 w 804"/>
                    <a:gd name="T103" fmla="*/ 17 h 785"/>
                    <a:gd name="T104" fmla="*/ 398 w 804"/>
                    <a:gd name="T105" fmla="*/ 7 h 785"/>
                    <a:gd name="T106" fmla="*/ 354 w 804"/>
                    <a:gd name="T107" fmla="*/ 3 h 785"/>
                    <a:gd name="T108" fmla="*/ 309 w 804"/>
                    <a:gd name="T109" fmla="*/ 0 h 785"/>
                    <a:gd name="T110" fmla="*/ 309 w 804"/>
                    <a:gd name="T111" fmla="*/ 0 h 785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804" h="785">
                      <a:moveTo>
                        <a:pt x="309" y="0"/>
                      </a:moveTo>
                      <a:lnTo>
                        <a:pt x="309" y="0"/>
                      </a:lnTo>
                      <a:lnTo>
                        <a:pt x="262" y="3"/>
                      </a:lnTo>
                      <a:lnTo>
                        <a:pt x="217" y="10"/>
                      </a:lnTo>
                      <a:lnTo>
                        <a:pt x="172" y="21"/>
                      </a:lnTo>
                      <a:lnTo>
                        <a:pt x="132" y="36"/>
                      </a:lnTo>
                      <a:lnTo>
                        <a:pt x="94" y="57"/>
                      </a:lnTo>
                      <a:lnTo>
                        <a:pt x="59" y="80"/>
                      </a:lnTo>
                      <a:lnTo>
                        <a:pt x="28" y="106"/>
                      </a:lnTo>
                      <a:lnTo>
                        <a:pt x="0" y="137"/>
                      </a:lnTo>
                      <a:lnTo>
                        <a:pt x="0" y="580"/>
                      </a:lnTo>
                      <a:lnTo>
                        <a:pt x="28" y="618"/>
                      </a:lnTo>
                      <a:lnTo>
                        <a:pt x="59" y="651"/>
                      </a:lnTo>
                      <a:lnTo>
                        <a:pt x="94" y="682"/>
                      </a:lnTo>
                      <a:lnTo>
                        <a:pt x="132" y="710"/>
                      </a:lnTo>
                      <a:lnTo>
                        <a:pt x="170" y="734"/>
                      </a:lnTo>
                      <a:lnTo>
                        <a:pt x="212" y="755"/>
                      </a:lnTo>
                      <a:lnTo>
                        <a:pt x="257" y="774"/>
                      </a:lnTo>
                      <a:lnTo>
                        <a:pt x="302" y="785"/>
                      </a:lnTo>
                      <a:lnTo>
                        <a:pt x="535" y="785"/>
                      </a:lnTo>
                      <a:lnTo>
                        <a:pt x="568" y="776"/>
                      </a:lnTo>
                      <a:lnTo>
                        <a:pt x="599" y="764"/>
                      </a:lnTo>
                      <a:lnTo>
                        <a:pt x="627" y="748"/>
                      </a:lnTo>
                      <a:lnTo>
                        <a:pt x="655" y="731"/>
                      </a:lnTo>
                      <a:lnTo>
                        <a:pt x="679" y="712"/>
                      </a:lnTo>
                      <a:lnTo>
                        <a:pt x="702" y="691"/>
                      </a:lnTo>
                      <a:lnTo>
                        <a:pt x="724" y="668"/>
                      </a:lnTo>
                      <a:lnTo>
                        <a:pt x="743" y="644"/>
                      </a:lnTo>
                      <a:lnTo>
                        <a:pt x="759" y="618"/>
                      </a:lnTo>
                      <a:lnTo>
                        <a:pt x="773" y="590"/>
                      </a:lnTo>
                      <a:lnTo>
                        <a:pt x="785" y="561"/>
                      </a:lnTo>
                      <a:lnTo>
                        <a:pt x="794" y="531"/>
                      </a:lnTo>
                      <a:lnTo>
                        <a:pt x="799" y="500"/>
                      </a:lnTo>
                      <a:lnTo>
                        <a:pt x="804" y="467"/>
                      </a:lnTo>
                      <a:lnTo>
                        <a:pt x="804" y="434"/>
                      </a:lnTo>
                      <a:lnTo>
                        <a:pt x="799" y="399"/>
                      </a:lnTo>
                      <a:lnTo>
                        <a:pt x="792" y="359"/>
                      </a:lnTo>
                      <a:lnTo>
                        <a:pt x="780" y="319"/>
                      </a:lnTo>
                      <a:lnTo>
                        <a:pt x="764" y="281"/>
                      </a:lnTo>
                      <a:lnTo>
                        <a:pt x="745" y="243"/>
                      </a:lnTo>
                      <a:lnTo>
                        <a:pt x="721" y="210"/>
                      </a:lnTo>
                      <a:lnTo>
                        <a:pt x="695" y="177"/>
                      </a:lnTo>
                      <a:lnTo>
                        <a:pt x="665" y="146"/>
                      </a:lnTo>
                      <a:lnTo>
                        <a:pt x="634" y="116"/>
                      </a:lnTo>
                      <a:lnTo>
                        <a:pt x="599" y="90"/>
                      </a:lnTo>
                      <a:lnTo>
                        <a:pt x="563" y="69"/>
                      </a:lnTo>
                      <a:lnTo>
                        <a:pt x="523" y="47"/>
                      </a:lnTo>
                      <a:lnTo>
                        <a:pt x="483" y="31"/>
                      </a:lnTo>
                      <a:lnTo>
                        <a:pt x="441" y="17"/>
                      </a:lnTo>
                      <a:lnTo>
                        <a:pt x="398" y="7"/>
                      </a:lnTo>
                      <a:lnTo>
                        <a:pt x="354" y="3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9E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0" name="Freeform 95"/>
                <p:cNvSpPr>
                  <a:spLocks/>
                </p:cNvSpPr>
                <p:nvPr/>
              </p:nvSpPr>
              <p:spPr bwMode="auto">
                <a:xfrm>
                  <a:off x="4342" y="1209"/>
                  <a:ext cx="342" cy="21"/>
                </a:xfrm>
                <a:custGeom>
                  <a:avLst/>
                  <a:gdLst>
                    <a:gd name="T0" fmla="*/ 342 w 342"/>
                    <a:gd name="T1" fmla="*/ 21 h 21"/>
                    <a:gd name="T2" fmla="*/ 0 w 342"/>
                    <a:gd name="T3" fmla="*/ 2 h 21"/>
                    <a:gd name="T4" fmla="*/ 0 w 342"/>
                    <a:gd name="T5" fmla="*/ 2 h 21"/>
                    <a:gd name="T6" fmla="*/ 8 w 342"/>
                    <a:gd name="T7" fmla="*/ 0 h 21"/>
                    <a:gd name="T8" fmla="*/ 293 w 342"/>
                    <a:gd name="T9" fmla="*/ 2 h 21"/>
                    <a:gd name="T10" fmla="*/ 293 w 342"/>
                    <a:gd name="T11" fmla="*/ 2 h 21"/>
                    <a:gd name="T12" fmla="*/ 342 w 342"/>
                    <a:gd name="T13" fmla="*/ 21 h 21"/>
                    <a:gd name="T14" fmla="*/ 342 w 342"/>
                    <a:gd name="T15" fmla="*/ 21 h 2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42" h="21">
                      <a:moveTo>
                        <a:pt x="342" y="21"/>
                      </a:move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293" y="2"/>
                      </a:lnTo>
                      <a:lnTo>
                        <a:pt x="342" y="21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1" name="Freeform 96"/>
                <p:cNvSpPr>
                  <a:spLocks/>
                </p:cNvSpPr>
                <p:nvPr/>
              </p:nvSpPr>
              <p:spPr bwMode="auto">
                <a:xfrm>
                  <a:off x="4281" y="1240"/>
                  <a:ext cx="469" cy="26"/>
                </a:xfrm>
                <a:custGeom>
                  <a:avLst/>
                  <a:gdLst>
                    <a:gd name="T0" fmla="*/ 469 w 469"/>
                    <a:gd name="T1" fmla="*/ 26 h 26"/>
                    <a:gd name="T2" fmla="*/ 469 w 469"/>
                    <a:gd name="T3" fmla="*/ 26 h 26"/>
                    <a:gd name="T4" fmla="*/ 0 w 469"/>
                    <a:gd name="T5" fmla="*/ 0 h 26"/>
                    <a:gd name="T6" fmla="*/ 0 w 469"/>
                    <a:gd name="T7" fmla="*/ 0 h 26"/>
                    <a:gd name="T8" fmla="*/ 0 w 469"/>
                    <a:gd name="T9" fmla="*/ 0 h 26"/>
                    <a:gd name="T10" fmla="*/ 0 w 469"/>
                    <a:gd name="T11" fmla="*/ 0 h 26"/>
                    <a:gd name="T12" fmla="*/ 432 w 469"/>
                    <a:gd name="T13" fmla="*/ 4 h 26"/>
                    <a:gd name="T14" fmla="*/ 432 w 469"/>
                    <a:gd name="T15" fmla="*/ 4 h 26"/>
                    <a:gd name="T16" fmla="*/ 469 w 469"/>
                    <a:gd name="T17" fmla="*/ 26 h 26"/>
                    <a:gd name="T18" fmla="*/ 469 w 469"/>
                    <a:gd name="T19" fmla="*/ 26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69" h="26">
                      <a:moveTo>
                        <a:pt x="469" y="26"/>
                      </a:moveTo>
                      <a:lnTo>
                        <a:pt x="469" y="26"/>
                      </a:lnTo>
                      <a:lnTo>
                        <a:pt x="0" y="0"/>
                      </a:lnTo>
                      <a:lnTo>
                        <a:pt x="432" y="4"/>
                      </a:lnTo>
                      <a:lnTo>
                        <a:pt x="469" y="26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2" name="Freeform 97"/>
                <p:cNvSpPr>
                  <a:spLocks/>
                </p:cNvSpPr>
                <p:nvPr/>
              </p:nvSpPr>
              <p:spPr bwMode="auto">
                <a:xfrm>
                  <a:off x="4276" y="1270"/>
                  <a:ext cx="524" cy="29"/>
                </a:xfrm>
                <a:custGeom>
                  <a:avLst/>
                  <a:gdLst>
                    <a:gd name="T0" fmla="*/ 524 w 524"/>
                    <a:gd name="T1" fmla="*/ 29 h 29"/>
                    <a:gd name="T2" fmla="*/ 524 w 524"/>
                    <a:gd name="T3" fmla="*/ 29 h 29"/>
                    <a:gd name="T4" fmla="*/ 0 w 524"/>
                    <a:gd name="T5" fmla="*/ 0 h 29"/>
                    <a:gd name="T6" fmla="*/ 0 w 524"/>
                    <a:gd name="T7" fmla="*/ 0 h 29"/>
                    <a:gd name="T8" fmla="*/ 491 w 524"/>
                    <a:gd name="T9" fmla="*/ 5 h 29"/>
                    <a:gd name="T10" fmla="*/ 491 w 524"/>
                    <a:gd name="T11" fmla="*/ 5 h 29"/>
                    <a:gd name="T12" fmla="*/ 524 w 524"/>
                    <a:gd name="T13" fmla="*/ 29 h 29"/>
                    <a:gd name="T14" fmla="*/ 524 w 524"/>
                    <a:gd name="T15" fmla="*/ 29 h 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524" h="29">
                      <a:moveTo>
                        <a:pt x="524" y="29"/>
                      </a:moveTo>
                      <a:lnTo>
                        <a:pt x="524" y="29"/>
                      </a:lnTo>
                      <a:lnTo>
                        <a:pt x="0" y="0"/>
                      </a:lnTo>
                      <a:lnTo>
                        <a:pt x="491" y="5"/>
                      </a:lnTo>
                      <a:lnTo>
                        <a:pt x="524" y="29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3" name="Freeform 98"/>
                <p:cNvSpPr>
                  <a:spLocks/>
                </p:cNvSpPr>
                <p:nvPr/>
              </p:nvSpPr>
              <p:spPr bwMode="auto">
                <a:xfrm>
                  <a:off x="4276" y="1301"/>
                  <a:ext cx="561" cy="31"/>
                </a:xfrm>
                <a:custGeom>
                  <a:avLst/>
                  <a:gdLst>
                    <a:gd name="T0" fmla="*/ 561 w 561"/>
                    <a:gd name="T1" fmla="*/ 31 h 31"/>
                    <a:gd name="T2" fmla="*/ 561 w 561"/>
                    <a:gd name="T3" fmla="*/ 31 h 31"/>
                    <a:gd name="T4" fmla="*/ 0 w 561"/>
                    <a:gd name="T5" fmla="*/ 0 h 31"/>
                    <a:gd name="T6" fmla="*/ 0 w 561"/>
                    <a:gd name="T7" fmla="*/ 0 h 31"/>
                    <a:gd name="T8" fmla="*/ 533 w 561"/>
                    <a:gd name="T9" fmla="*/ 5 h 31"/>
                    <a:gd name="T10" fmla="*/ 533 w 561"/>
                    <a:gd name="T11" fmla="*/ 5 h 31"/>
                    <a:gd name="T12" fmla="*/ 561 w 561"/>
                    <a:gd name="T13" fmla="*/ 31 h 31"/>
                    <a:gd name="T14" fmla="*/ 561 w 561"/>
                    <a:gd name="T15" fmla="*/ 31 h 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561" h="31">
                      <a:moveTo>
                        <a:pt x="561" y="31"/>
                      </a:moveTo>
                      <a:lnTo>
                        <a:pt x="561" y="31"/>
                      </a:lnTo>
                      <a:lnTo>
                        <a:pt x="0" y="0"/>
                      </a:lnTo>
                      <a:lnTo>
                        <a:pt x="533" y="5"/>
                      </a:lnTo>
                      <a:lnTo>
                        <a:pt x="561" y="31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4" name="Freeform 99"/>
                <p:cNvSpPr>
                  <a:spLocks/>
                </p:cNvSpPr>
                <p:nvPr/>
              </p:nvSpPr>
              <p:spPr bwMode="auto">
                <a:xfrm>
                  <a:off x="4276" y="1332"/>
                  <a:ext cx="592" cy="33"/>
                </a:xfrm>
                <a:custGeom>
                  <a:avLst/>
                  <a:gdLst>
                    <a:gd name="T0" fmla="*/ 592 w 592"/>
                    <a:gd name="T1" fmla="*/ 33 h 33"/>
                    <a:gd name="T2" fmla="*/ 592 w 592"/>
                    <a:gd name="T3" fmla="*/ 33 h 33"/>
                    <a:gd name="T4" fmla="*/ 0 w 592"/>
                    <a:gd name="T5" fmla="*/ 0 h 33"/>
                    <a:gd name="T6" fmla="*/ 0 w 592"/>
                    <a:gd name="T7" fmla="*/ 0 h 33"/>
                    <a:gd name="T8" fmla="*/ 568 w 592"/>
                    <a:gd name="T9" fmla="*/ 7 h 33"/>
                    <a:gd name="T10" fmla="*/ 568 w 592"/>
                    <a:gd name="T11" fmla="*/ 7 h 33"/>
                    <a:gd name="T12" fmla="*/ 592 w 592"/>
                    <a:gd name="T13" fmla="*/ 33 h 33"/>
                    <a:gd name="T14" fmla="*/ 592 w 592"/>
                    <a:gd name="T15" fmla="*/ 33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592" h="33">
                      <a:moveTo>
                        <a:pt x="592" y="33"/>
                      </a:moveTo>
                      <a:lnTo>
                        <a:pt x="592" y="33"/>
                      </a:lnTo>
                      <a:lnTo>
                        <a:pt x="0" y="0"/>
                      </a:lnTo>
                      <a:lnTo>
                        <a:pt x="568" y="7"/>
                      </a:lnTo>
                      <a:lnTo>
                        <a:pt x="592" y="33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5" name="Freeform 100"/>
                <p:cNvSpPr>
                  <a:spLocks/>
                </p:cNvSpPr>
                <p:nvPr/>
              </p:nvSpPr>
              <p:spPr bwMode="auto">
                <a:xfrm>
                  <a:off x="4276" y="1362"/>
                  <a:ext cx="618" cy="33"/>
                </a:xfrm>
                <a:custGeom>
                  <a:avLst/>
                  <a:gdLst>
                    <a:gd name="T0" fmla="*/ 618 w 618"/>
                    <a:gd name="T1" fmla="*/ 33 h 33"/>
                    <a:gd name="T2" fmla="*/ 618 w 618"/>
                    <a:gd name="T3" fmla="*/ 33 h 33"/>
                    <a:gd name="T4" fmla="*/ 0 w 618"/>
                    <a:gd name="T5" fmla="*/ 0 h 33"/>
                    <a:gd name="T6" fmla="*/ 0 w 618"/>
                    <a:gd name="T7" fmla="*/ 0 h 33"/>
                    <a:gd name="T8" fmla="*/ 597 w 618"/>
                    <a:gd name="T9" fmla="*/ 7 h 33"/>
                    <a:gd name="T10" fmla="*/ 597 w 618"/>
                    <a:gd name="T11" fmla="*/ 7 h 33"/>
                    <a:gd name="T12" fmla="*/ 618 w 618"/>
                    <a:gd name="T13" fmla="*/ 33 h 33"/>
                    <a:gd name="T14" fmla="*/ 618 w 618"/>
                    <a:gd name="T15" fmla="*/ 33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18" h="33">
                      <a:moveTo>
                        <a:pt x="618" y="33"/>
                      </a:moveTo>
                      <a:lnTo>
                        <a:pt x="618" y="33"/>
                      </a:lnTo>
                      <a:lnTo>
                        <a:pt x="0" y="0"/>
                      </a:lnTo>
                      <a:lnTo>
                        <a:pt x="597" y="7"/>
                      </a:lnTo>
                      <a:lnTo>
                        <a:pt x="618" y="33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6" name="Freeform 101"/>
                <p:cNvSpPr>
                  <a:spLocks/>
                </p:cNvSpPr>
                <p:nvPr/>
              </p:nvSpPr>
              <p:spPr bwMode="auto">
                <a:xfrm>
                  <a:off x="4276" y="1393"/>
                  <a:ext cx="639" cy="35"/>
                </a:xfrm>
                <a:custGeom>
                  <a:avLst/>
                  <a:gdLst>
                    <a:gd name="T0" fmla="*/ 639 w 639"/>
                    <a:gd name="T1" fmla="*/ 35 h 35"/>
                    <a:gd name="T2" fmla="*/ 639 w 639"/>
                    <a:gd name="T3" fmla="*/ 35 h 35"/>
                    <a:gd name="T4" fmla="*/ 0 w 639"/>
                    <a:gd name="T5" fmla="*/ 0 h 35"/>
                    <a:gd name="T6" fmla="*/ 0 w 639"/>
                    <a:gd name="T7" fmla="*/ 0 h 35"/>
                    <a:gd name="T8" fmla="*/ 620 w 639"/>
                    <a:gd name="T9" fmla="*/ 7 h 35"/>
                    <a:gd name="T10" fmla="*/ 620 w 639"/>
                    <a:gd name="T11" fmla="*/ 7 h 35"/>
                    <a:gd name="T12" fmla="*/ 639 w 639"/>
                    <a:gd name="T13" fmla="*/ 35 h 35"/>
                    <a:gd name="T14" fmla="*/ 639 w 639"/>
                    <a:gd name="T15" fmla="*/ 35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39" h="35">
                      <a:moveTo>
                        <a:pt x="639" y="35"/>
                      </a:moveTo>
                      <a:lnTo>
                        <a:pt x="639" y="35"/>
                      </a:lnTo>
                      <a:lnTo>
                        <a:pt x="0" y="0"/>
                      </a:lnTo>
                      <a:lnTo>
                        <a:pt x="620" y="7"/>
                      </a:lnTo>
                      <a:lnTo>
                        <a:pt x="639" y="35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7" name="Freeform 102"/>
                <p:cNvSpPr>
                  <a:spLocks/>
                </p:cNvSpPr>
                <p:nvPr/>
              </p:nvSpPr>
              <p:spPr bwMode="auto">
                <a:xfrm>
                  <a:off x="4276" y="1424"/>
                  <a:ext cx="658" cy="35"/>
                </a:xfrm>
                <a:custGeom>
                  <a:avLst/>
                  <a:gdLst>
                    <a:gd name="T0" fmla="*/ 658 w 658"/>
                    <a:gd name="T1" fmla="*/ 35 h 35"/>
                    <a:gd name="T2" fmla="*/ 658 w 658"/>
                    <a:gd name="T3" fmla="*/ 35 h 35"/>
                    <a:gd name="T4" fmla="*/ 0 w 658"/>
                    <a:gd name="T5" fmla="*/ 0 h 35"/>
                    <a:gd name="T6" fmla="*/ 0 w 658"/>
                    <a:gd name="T7" fmla="*/ 0 h 35"/>
                    <a:gd name="T8" fmla="*/ 642 w 658"/>
                    <a:gd name="T9" fmla="*/ 7 h 35"/>
                    <a:gd name="T10" fmla="*/ 642 w 658"/>
                    <a:gd name="T11" fmla="*/ 7 h 35"/>
                    <a:gd name="T12" fmla="*/ 658 w 658"/>
                    <a:gd name="T13" fmla="*/ 35 h 35"/>
                    <a:gd name="T14" fmla="*/ 658 w 658"/>
                    <a:gd name="T15" fmla="*/ 35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58" h="35">
                      <a:moveTo>
                        <a:pt x="658" y="35"/>
                      </a:moveTo>
                      <a:lnTo>
                        <a:pt x="658" y="35"/>
                      </a:lnTo>
                      <a:lnTo>
                        <a:pt x="0" y="0"/>
                      </a:lnTo>
                      <a:lnTo>
                        <a:pt x="642" y="7"/>
                      </a:lnTo>
                      <a:lnTo>
                        <a:pt x="658" y="35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8" name="Freeform 103"/>
                <p:cNvSpPr>
                  <a:spLocks/>
                </p:cNvSpPr>
                <p:nvPr/>
              </p:nvSpPr>
              <p:spPr bwMode="auto">
                <a:xfrm>
                  <a:off x="4276" y="1454"/>
                  <a:ext cx="672" cy="38"/>
                </a:xfrm>
                <a:custGeom>
                  <a:avLst/>
                  <a:gdLst>
                    <a:gd name="T0" fmla="*/ 672 w 672"/>
                    <a:gd name="T1" fmla="*/ 38 h 38"/>
                    <a:gd name="T2" fmla="*/ 672 w 672"/>
                    <a:gd name="T3" fmla="*/ 38 h 38"/>
                    <a:gd name="T4" fmla="*/ 0 w 672"/>
                    <a:gd name="T5" fmla="*/ 0 h 38"/>
                    <a:gd name="T6" fmla="*/ 0 w 672"/>
                    <a:gd name="T7" fmla="*/ 0 h 38"/>
                    <a:gd name="T8" fmla="*/ 658 w 672"/>
                    <a:gd name="T9" fmla="*/ 7 h 38"/>
                    <a:gd name="T10" fmla="*/ 658 w 672"/>
                    <a:gd name="T11" fmla="*/ 7 h 38"/>
                    <a:gd name="T12" fmla="*/ 672 w 672"/>
                    <a:gd name="T13" fmla="*/ 38 h 38"/>
                    <a:gd name="T14" fmla="*/ 672 w 672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2" h="38">
                      <a:moveTo>
                        <a:pt x="672" y="38"/>
                      </a:moveTo>
                      <a:lnTo>
                        <a:pt x="672" y="38"/>
                      </a:lnTo>
                      <a:lnTo>
                        <a:pt x="0" y="0"/>
                      </a:lnTo>
                      <a:lnTo>
                        <a:pt x="658" y="7"/>
                      </a:lnTo>
                      <a:lnTo>
                        <a:pt x="672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9" name="Freeform 104"/>
                <p:cNvSpPr>
                  <a:spLocks/>
                </p:cNvSpPr>
                <p:nvPr/>
              </p:nvSpPr>
              <p:spPr bwMode="auto">
                <a:xfrm>
                  <a:off x="4276" y="1485"/>
                  <a:ext cx="684" cy="38"/>
                </a:xfrm>
                <a:custGeom>
                  <a:avLst/>
                  <a:gdLst>
                    <a:gd name="T0" fmla="*/ 684 w 684"/>
                    <a:gd name="T1" fmla="*/ 38 h 38"/>
                    <a:gd name="T2" fmla="*/ 684 w 684"/>
                    <a:gd name="T3" fmla="*/ 38 h 38"/>
                    <a:gd name="T4" fmla="*/ 0 w 684"/>
                    <a:gd name="T5" fmla="*/ 0 h 38"/>
                    <a:gd name="T6" fmla="*/ 0 w 684"/>
                    <a:gd name="T7" fmla="*/ 0 h 38"/>
                    <a:gd name="T8" fmla="*/ 672 w 684"/>
                    <a:gd name="T9" fmla="*/ 7 h 38"/>
                    <a:gd name="T10" fmla="*/ 672 w 684"/>
                    <a:gd name="T11" fmla="*/ 7 h 38"/>
                    <a:gd name="T12" fmla="*/ 684 w 684"/>
                    <a:gd name="T13" fmla="*/ 38 h 38"/>
                    <a:gd name="T14" fmla="*/ 684 w 684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84" h="38">
                      <a:moveTo>
                        <a:pt x="684" y="38"/>
                      </a:moveTo>
                      <a:lnTo>
                        <a:pt x="684" y="38"/>
                      </a:lnTo>
                      <a:lnTo>
                        <a:pt x="0" y="0"/>
                      </a:lnTo>
                      <a:lnTo>
                        <a:pt x="672" y="7"/>
                      </a:lnTo>
                      <a:lnTo>
                        <a:pt x="684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0" name="Freeform 105"/>
                <p:cNvSpPr>
                  <a:spLocks/>
                </p:cNvSpPr>
                <p:nvPr/>
              </p:nvSpPr>
              <p:spPr bwMode="auto">
                <a:xfrm>
                  <a:off x="4276" y="1516"/>
                  <a:ext cx="693" cy="37"/>
                </a:xfrm>
                <a:custGeom>
                  <a:avLst/>
                  <a:gdLst>
                    <a:gd name="T0" fmla="*/ 693 w 693"/>
                    <a:gd name="T1" fmla="*/ 37 h 37"/>
                    <a:gd name="T2" fmla="*/ 693 w 693"/>
                    <a:gd name="T3" fmla="*/ 37 h 37"/>
                    <a:gd name="T4" fmla="*/ 0 w 693"/>
                    <a:gd name="T5" fmla="*/ 0 h 37"/>
                    <a:gd name="T6" fmla="*/ 0 w 693"/>
                    <a:gd name="T7" fmla="*/ 0 h 37"/>
                    <a:gd name="T8" fmla="*/ 684 w 693"/>
                    <a:gd name="T9" fmla="*/ 7 h 37"/>
                    <a:gd name="T10" fmla="*/ 684 w 693"/>
                    <a:gd name="T11" fmla="*/ 7 h 37"/>
                    <a:gd name="T12" fmla="*/ 693 w 693"/>
                    <a:gd name="T13" fmla="*/ 37 h 37"/>
                    <a:gd name="T14" fmla="*/ 693 w 693"/>
                    <a:gd name="T15" fmla="*/ 37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93" h="37">
                      <a:moveTo>
                        <a:pt x="693" y="37"/>
                      </a:moveTo>
                      <a:lnTo>
                        <a:pt x="693" y="37"/>
                      </a:lnTo>
                      <a:lnTo>
                        <a:pt x="0" y="0"/>
                      </a:lnTo>
                      <a:lnTo>
                        <a:pt x="684" y="7"/>
                      </a:lnTo>
                      <a:lnTo>
                        <a:pt x="693" y="37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1" name="Freeform 106"/>
                <p:cNvSpPr>
                  <a:spLocks/>
                </p:cNvSpPr>
                <p:nvPr/>
              </p:nvSpPr>
              <p:spPr bwMode="auto">
                <a:xfrm>
                  <a:off x="4276" y="1546"/>
                  <a:ext cx="698" cy="38"/>
                </a:xfrm>
                <a:custGeom>
                  <a:avLst/>
                  <a:gdLst>
                    <a:gd name="T0" fmla="*/ 698 w 698"/>
                    <a:gd name="T1" fmla="*/ 38 h 38"/>
                    <a:gd name="T2" fmla="*/ 698 w 698"/>
                    <a:gd name="T3" fmla="*/ 38 h 38"/>
                    <a:gd name="T4" fmla="*/ 0 w 698"/>
                    <a:gd name="T5" fmla="*/ 0 h 38"/>
                    <a:gd name="T6" fmla="*/ 0 w 698"/>
                    <a:gd name="T7" fmla="*/ 0 h 38"/>
                    <a:gd name="T8" fmla="*/ 693 w 698"/>
                    <a:gd name="T9" fmla="*/ 7 h 38"/>
                    <a:gd name="T10" fmla="*/ 693 w 698"/>
                    <a:gd name="T11" fmla="*/ 7 h 38"/>
                    <a:gd name="T12" fmla="*/ 698 w 698"/>
                    <a:gd name="T13" fmla="*/ 38 h 38"/>
                    <a:gd name="T14" fmla="*/ 698 w 698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98" h="38">
                      <a:moveTo>
                        <a:pt x="698" y="38"/>
                      </a:moveTo>
                      <a:lnTo>
                        <a:pt x="698" y="38"/>
                      </a:lnTo>
                      <a:lnTo>
                        <a:pt x="0" y="0"/>
                      </a:lnTo>
                      <a:lnTo>
                        <a:pt x="693" y="7"/>
                      </a:lnTo>
                      <a:lnTo>
                        <a:pt x="698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2" name="Freeform 107"/>
                <p:cNvSpPr>
                  <a:spLocks/>
                </p:cNvSpPr>
                <p:nvPr/>
              </p:nvSpPr>
              <p:spPr bwMode="auto">
                <a:xfrm>
                  <a:off x="4276" y="1577"/>
                  <a:ext cx="703" cy="38"/>
                </a:xfrm>
                <a:custGeom>
                  <a:avLst/>
                  <a:gdLst>
                    <a:gd name="T0" fmla="*/ 703 w 703"/>
                    <a:gd name="T1" fmla="*/ 38 h 38"/>
                    <a:gd name="T2" fmla="*/ 703 w 703"/>
                    <a:gd name="T3" fmla="*/ 38 h 38"/>
                    <a:gd name="T4" fmla="*/ 0 w 703"/>
                    <a:gd name="T5" fmla="*/ 0 h 38"/>
                    <a:gd name="T6" fmla="*/ 0 w 703"/>
                    <a:gd name="T7" fmla="*/ 0 h 38"/>
                    <a:gd name="T8" fmla="*/ 698 w 703"/>
                    <a:gd name="T9" fmla="*/ 7 h 38"/>
                    <a:gd name="T10" fmla="*/ 698 w 703"/>
                    <a:gd name="T11" fmla="*/ 7 h 38"/>
                    <a:gd name="T12" fmla="*/ 698 w 703"/>
                    <a:gd name="T13" fmla="*/ 12 h 38"/>
                    <a:gd name="T14" fmla="*/ 698 w 703"/>
                    <a:gd name="T15" fmla="*/ 12 h 38"/>
                    <a:gd name="T16" fmla="*/ 703 w 703"/>
                    <a:gd name="T17" fmla="*/ 38 h 38"/>
                    <a:gd name="T18" fmla="*/ 703 w 703"/>
                    <a:gd name="T19" fmla="*/ 38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03" h="38">
                      <a:moveTo>
                        <a:pt x="703" y="38"/>
                      </a:moveTo>
                      <a:lnTo>
                        <a:pt x="703" y="38"/>
                      </a:lnTo>
                      <a:lnTo>
                        <a:pt x="0" y="0"/>
                      </a:lnTo>
                      <a:lnTo>
                        <a:pt x="698" y="7"/>
                      </a:lnTo>
                      <a:lnTo>
                        <a:pt x="698" y="12"/>
                      </a:lnTo>
                      <a:lnTo>
                        <a:pt x="703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3" name="Freeform 108"/>
                <p:cNvSpPr>
                  <a:spLocks/>
                </p:cNvSpPr>
                <p:nvPr/>
              </p:nvSpPr>
              <p:spPr bwMode="auto">
                <a:xfrm>
                  <a:off x="4276" y="1608"/>
                  <a:ext cx="703" cy="37"/>
                </a:xfrm>
                <a:custGeom>
                  <a:avLst/>
                  <a:gdLst>
                    <a:gd name="T0" fmla="*/ 703 w 703"/>
                    <a:gd name="T1" fmla="*/ 37 h 37"/>
                    <a:gd name="T2" fmla="*/ 703 w 703"/>
                    <a:gd name="T3" fmla="*/ 37 h 37"/>
                    <a:gd name="T4" fmla="*/ 0 w 703"/>
                    <a:gd name="T5" fmla="*/ 0 h 37"/>
                    <a:gd name="T6" fmla="*/ 0 w 703"/>
                    <a:gd name="T7" fmla="*/ 0 h 37"/>
                    <a:gd name="T8" fmla="*/ 703 w 703"/>
                    <a:gd name="T9" fmla="*/ 7 h 37"/>
                    <a:gd name="T10" fmla="*/ 703 w 703"/>
                    <a:gd name="T11" fmla="*/ 7 h 37"/>
                    <a:gd name="T12" fmla="*/ 703 w 703"/>
                    <a:gd name="T13" fmla="*/ 37 h 37"/>
                    <a:gd name="T14" fmla="*/ 703 w 703"/>
                    <a:gd name="T15" fmla="*/ 37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3" h="37">
                      <a:moveTo>
                        <a:pt x="703" y="37"/>
                      </a:moveTo>
                      <a:lnTo>
                        <a:pt x="703" y="37"/>
                      </a:lnTo>
                      <a:lnTo>
                        <a:pt x="0" y="0"/>
                      </a:lnTo>
                      <a:lnTo>
                        <a:pt x="703" y="7"/>
                      </a:lnTo>
                      <a:lnTo>
                        <a:pt x="703" y="37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4" name="Freeform 109"/>
                <p:cNvSpPr>
                  <a:spLocks/>
                </p:cNvSpPr>
                <p:nvPr/>
              </p:nvSpPr>
              <p:spPr bwMode="auto">
                <a:xfrm>
                  <a:off x="4276" y="1638"/>
                  <a:ext cx="703" cy="38"/>
                </a:xfrm>
                <a:custGeom>
                  <a:avLst/>
                  <a:gdLst>
                    <a:gd name="T0" fmla="*/ 700 w 703"/>
                    <a:gd name="T1" fmla="*/ 38 h 38"/>
                    <a:gd name="T2" fmla="*/ 700 w 703"/>
                    <a:gd name="T3" fmla="*/ 38 h 38"/>
                    <a:gd name="T4" fmla="*/ 0 w 703"/>
                    <a:gd name="T5" fmla="*/ 0 h 38"/>
                    <a:gd name="T6" fmla="*/ 0 w 703"/>
                    <a:gd name="T7" fmla="*/ 0 h 38"/>
                    <a:gd name="T8" fmla="*/ 703 w 703"/>
                    <a:gd name="T9" fmla="*/ 7 h 38"/>
                    <a:gd name="T10" fmla="*/ 703 w 703"/>
                    <a:gd name="T11" fmla="*/ 7 h 38"/>
                    <a:gd name="T12" fmla="*/ 700 w 703"/>
                    <a:gd name="T13" fmla="*/ 38 h 38"/>
                    <a:gd name="T14" fmla="*/ 700 w 703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3" h="38">
                      <a:moveTo>
                        <a:pt x="700" y="38"/>
                      </a:moveTo>
                      <a:lnTo>
                        <a:pt x="700" y="38"/>
                      </a:lnTo>
                      <a:lnTo>
                        <a:pt x="0" y="0"/>
                      </a:lnTo>
                      <a:lnTo>
                        <a:pt x="703" y="7"/>
                      </a:lnTo>
                      <a:lnTo>
                        <a:pt x="700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5" name="Freeform 110"/>
                <p:cNvSpPr>
                  <a:spLocks/>
                </p:cNvSpPr>
                <p:nvPr/>
              </p:nvSpPr>
              <p:spPr bwMode="auto">
                <a:xfrm>
                  <a:off x="4276" y="1669"/>
                  <a:ext cx="700" cy="38"/>
                </a:xfrm>
                <a:custGeom>
                  <a:avLst/>
                  <a:gdLst>
                    <a:gd name="T0" fmla="*/ 696 w 700"/>
                    <a:gd name="T1" fmla="*/ 38 h 38"/>
                    <a:gd name="T2" fmla="*/ 696 w 700"/>
                    <a:gd name="T3" fmla="*/ 38 h 38"/>
                    <a:gd name="T4" fmla="*/ 0 w 700"/>
                    <a:gd name="T5" fmla="*/ 0 h 38"/>
                    <a:gd name="T6" fmla="*/ 0 w 700"/>
                    <a:gd name="T7" fmla="*/ 0 h 38"/>
                    <a:gd name="T8" fmla="*/ 700 w 700"/>
                    <a:gd name="T9" fmla="*/ 7 h 38"/>
                    <a:gd name="T10" fmla="*/ 700 w 700"/>
                    <a:gd name="T11" fmla="*/ 7 h 38"/>
                    <a:gd name="T12" fmla="*/ 696 w 700"/>
                    <a:gd name="T13" fmla="*/ 38 h 38"/>
                    <a:gd name="T14" fmla="*/ 696 w 700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0" h="38">
                      <a:moveTo>
                        <a:pt x="696" y="38"/>
                      </a:moveTo>
                      <a:lnTo>
                        <a:pt x="696" y="38"/>
                      </a:lnTo>
                      <a:lnTo>
                        <a:pt x="0" y="0"/>
                      </a:lnTo>
                      <a:lnTo>
                        <a:pt x="700" y="7"/>
                      </a:lnTo>
                      <a:lnTo>
                        <a:pt x="696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6" name="Freeform 111"/>
                <p:cNvSpPr>
                  <a:spLocks/>
                </p:cNvSpPr>
                <p:nvPr/>
              </p:nvSpPr>
              <p:spPr bwMode="auto">
                <a:xfrm>
                  <a:off x="4276" y="1700"/>
                  <a:ext cx="696" cy="37"/>
                </a:xfrm>
                <a:custGeom>
                  <a:avLst/>
                  <a:gdLst>
                    <a:gd name="T0" fmla="*/ 689 w 696"/>
                    <a:gd name="T1" fmla="*/ 37 h 37"/>
                    <a:gd name="T2" fmla="*/ 689 w 696"/>
                    <a:gd name="T3" fmla="*/ 37 h 37"/>
                    <a:gd name="T4" fmla="*/ 0 w 696"/>
                    <a:gd name="T5" fmla="*/ 0 h 37"/>
                    <a:gd name="T6" fmla="*/ 0 w 696"/>
                    <a:gd name="T7" fmla="*/ 0 h 37"/>
                    <a:gd name="T8" fmla="*/ 696 w 696"/>
                    <a:gd name="T9" fmla="*/ 7 h 37"/>
                    <a:gd name="T10" fmla="*/ 696 w 696"/>
                    <a:gd name="T11" fmla="*/ 7 h 37"/>
                    <a:gd name="T12" fmla="*/ 689 w 696"/>
                    <a:gd name="T13" fmla="*/ 37 h 37"/>
                    <a:gd name="T14" fmla="*/ 689 w 696"/>
                    <a:gd name="T15" fmla="*/ 37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96" h="37">
                      <a:moveTo>
                        <a:pt x="689" y="37"/>
                      </a:moveTo>
                      <a:lnTo>
                        <a:pt x="689" y="37"/>
                      </a:lnTo>
                      <a:lnTo>
                        <a:pt x="0" y="0"/>
                      </a:lnTo>
                      <a:lnTo>
                        <a:pt x="696" y="7"/>
                      </a:lnTo>
                      <a:lnTo>
                        <a:pt x="689" y="37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7" name="Freeform 112"/>
                <p:cNvSpPr>
                  <a:spLocks/>
                </p:cNvSpPr>
                <p:nvPr/>
              </p:nvSpPr>
              <p:spPr bwMode="auto">
                <a:xfrm>
                  <a:off x="4276" y="1730"/>
                  <a:ext cx="689" cy="38"/>
                </a:xfrm>
                <a:custGeom>
                  <a:avLst/>
                  <a:gdLst>
                    <a:gd name="T0" fmla="*/ 679 w 689"/>
                    <a:gd name="T1" fmla="*/ 38 h 38"/>
                    <a:gd name="T2" fmla="*/ 679 w 689"/>
                    <a:gd name="T3" fmla="*/ 38 h 38"/>
                    <a:gd name="T4" fmla="*/ 0 w 689"/>
                    <a:gd name="T5" fmla="*/ 0 h 38"/>
                    <a:gd name="T6" fmla="*/ 0 w 689"/>
                    <a:gd name="T7" fmla="*/ 0 h 38"/>
                    <a:gd name="T8" fmla="*/ 689 w 689"/>
                    <a:gd name="T9" fmla="*/ 7 h 38"/>
                    <a:gd name="T10" fmla="*/ 689 w 689"/>
                    <a:gd name="T11" fmla="*/ 7 h 38"/>
                    <a:gd name="T12" fmla="*/ 679 w 689"/>
                    <a:gd name="T13" fmla="*/ 38 h 38"/>
                    <a:gd name="T14" fmla="*/ 679 w 689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89" h="38">
                      <a:moveTo>
                        <a:pt x="679" y="38"/>
                      </a:moveTo>
                      <a:lnTo>
                        <a:pt x="679" y="38"/>
                      </a:lnTo>
                      <a:lnTo>
                        <a:pt x="0" y="0"/>
                      </a:lnTo>
                      <a:lnTo>
                        <a:pt x="689" y="7"/>
                      </a:lnTo>
                      <a:lnTo>
                        <a:pt x="679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8" name="Freeform 113"/>
                <p:cNvSpPr>
                  <a:spLocks/>
                </p:cNvSpPr>
                <p:nvPr/>
              </p:nvSpPr>
              <p:spPr bwMode="auto">
                <a:xfrm>
                  <a:off x="4276" y="1761"/>
                  <a:ext cx="677" cy="38"/>
                </a:xfrm>
                <a:custGeom>
                  <a:avLst/>
                  <a:gdLst>
                    <a:gd name="T0" fmla="*/ 665 w 677"/>
                    <a:gd name="T1" fmla="*/ 38 h 38"/>
                    <a:gd name="T2" fmla="*/ 665 w 677"/>
                    <a:gd name="T3" fmla="*/ 38 h 38"/>
                    <a:gd name="T4" fmla="*/ 0 w 677"/>
                    <a:gd name="T5" fmla="*/ 0 h 38"/>
                    <a:gd name="T6" fmla="*/ 0 w 677"/>
                    <a:gd name="T7" fmla="*/ 0 h 38"/>
                    <a:gd name="T8" fmla="*/ 677 w 677"/>
                    <a:gd name="T9" fmla="*/ 9 h 38"/>
                    <a:gd name="T10" fmla="*/ 677 w 677"/>
                    <a:gd name="T11" fmla="*/ 9 h 38"/>
                    <a:gd name="T12" fmla="*/ 665 w 677"/>
                    <a:gd name="T13" fmla="*/ 38 h 38"/>
                    <a:gd name="T14" fmla="*/ 665 w 677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7" h="38">
                      <a:moveTo>
                        <a:pt x="665" y="38"/>
                      </a:moveTo>
                      <a:lnTo>
                        <a:pt x="665" y="38"/>
                      </a:lnTo>
                      <a:lnTo>
                        <a:pt x="0" y="0"/>
                      </a:lnTo>
                      <a:lnTo>
                        <a:pt x="677" y="9"/>
                      </a:lnTo>
                      <a:lnTo>
                        <a:pt x="665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9" name="Freeform 114"/>
                <p:cNvSpPr>
                  <a:spLocks/>
                </p:cNvSpPr>
                <p:nvPr/>
              </p:nvSpPr>
              <p:spPr bwMode="auto">
                <a:xfrm>
                  <a:off x="4276" y="1792"/>
                  <a:ext cx="663" cy="35"/>
                </a:xfrm>
                <a:custGeom>
                  <a:avLst/>
                  <a:gdLst>
                    <a:gd name="T0" fmla="*/ 646 w 663"/>
                    <a:gd name="T1" fmla="*/ 35 h 35"/>
                    <a:gd name="T2" fmla="*/ 646 w 663"/>
                    <a:gd name="T3" fmla="*/ 35 h 35"/>
                    <a:gd name="T4" fmla="*/ 0 w 663"/>
                    <a:gd name="T5" fmla="*/ 0 h 35"/>
                    <a:gd name="T6" fmla="*/ 0 w 663"/>
                    <a:gd name="T7" fmla="*/ 0 h 35"/>
                    <a:gd name="T8" fmla="*/ 663 w 663"/>
                    <a:gd name="T9" fmla="*/ 9 h 35"/>
                    <a:gd name="T10" fmla="*/ 663 w 663"/>
                    <a:gd name="T11" fmla="*/ 9 h 35"/>
                    <a:gd name="T12" fmla="*/ 646 w 663"/>
                    <a:gd name="T13" fmla="*/ 35 h 35"/>
                    <a:gd name="T14" fmla="*/ 646 w 663"/>
                    <a:gd name="T15" fmla="*/ 35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63" h="35">
                      <a:moveTo>
                        <a:pt x="646" y="35"/>
                      </a:moveTo>
                      <a:lnTo>
                        <a:pt x="646" y="35"/>
                      </a:lnTo>
                      <a:lnTo>
                        <a:pt x="0" y="0"/>
                      </a:lnTo>
                      <a:lnTo>
                        <a:pt x="663" y="9"/>
                      </a:lnTo>
                      <a:lnTo>
                        <a:pt x="646" y="35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0" name="Freeform 115"/>
                <p:cNvSpPr>
                  <a:spLocks/>
                </p:cNvSpPr>
                <p:nvPr/>
              </p:nvSpPr>
              <p:spPr bwMode="auto">
                <a:xfrm>
                  <a:off x="4276" y="1822"/>
                  <a:ext cx="644" cy="36"/>
                </a:xfrm>
                <a:custGeom>
                  <a:avLst/>
                  <a:gdLst>
                    <a:gd name="T0" fmla="*/ 625 w 644"/>
                    <a:gd name="T1" fmla="*/ 36 h 36"/>
                    <a:gd name="T2" fmla="*/ 625 w 644"/>
                    <a:gd name="T3" fmla="*/ 36 h 36"/>
                    <a:gd name="T4" fmla="*/ 0 w 644"/>
                    <a:gd name="T5" fmla="*/ 0 h 36"/>
                    <a:gd name="T6" fmla="*/ 0 w 644"/>
                    <a:gd name="T7" fmla="*/ 0 h 36"/>
                    <a:gd name="T8" fmla="*/ 644 w 644"/>
                    <a:gd name="T9" fmla="*/ 7 h 36"/>
                    <a:gd name="T10" fmla="*/ 644 w 644"/>
                    <a:gd name="T11" fmla="*/ 7 h 36"/>
                    <a:gd name="T12" fmla="*/ 625 w 644"/>
                    <a:gd name="T13" fmla="*/ 36 h 36"/>
                    <a:gd name="T14" fmla="*/ 625 w 644"/>
                    <a:gd name="T15" fmla="*/ 36 h 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44" h="36">
                      <a:moveTo>
                        <a:pt x="625" y="36"/>
                      </a:moveTo>
                      <a:lnTo>
                        <a:pt x="625" y="36"/>
                      </a:lnTo>
                      <a:lnTo>
                        <a:pt x="0" y="0"/>
                      </a:lnTo>
                      <a:lnTo>
                        <a:pt x="644" y="7"/>
                      </a:lnTo>
                      <a:lnTo>
                        <a:pt x="625" y="36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1" name="Freeform 116"/>
                <p:cNvSpPr>
                  <a:spLocks/>
                </p:cNvSpPr>
                <p:nvPr/>
              </p:nvSpPr>
              <p:spPr bwMode="auto">
                <a:xfrm>
                  <a:off x="4276" y="1853"/>
                  <a:ext cx="623" cy="33"/>
                </a:xfrm>
                <a:custGeom>
                  <a:avLst/>
                  <a:gdLst>
                    <a:gd name="T0" fmla="*/ 597 w 623"/>
                    <a:gd name="T1" fmla="*/ 33 h 33"/>
                    <a:gd name="T2" fmla="*/ 0 w 623"/>
                    <a:gd name="T3" fmla="*/ 0 h 33"/>
                    <a:gd name="T4" fmla="*/ 623 w 623"/>
                    <a:gd name="T5" fmla="*/ 7 h 33"/>
                    <a:gd name="T6" fmla="*/ 623 w 623"/>
                    <a:gd name="T7" fmla="*/ 7 h 33"/>
                    <a:gd name="T8" fmla="*/ 597 w 623"/>
                    <a:gd name="T9" fmla="*/ 33 h 33"/>
                    <a:gd name="T10" fmla="*/ 597 w 623"/>
                    <a:gd name="T11" fmla="*/ 33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23" h="33">
                      <a:moveTo>
                        <a:pt x="597" y="33"/>
                      </a:moveTo>
                      <a:lnTo>
                        <a:pt x="0" y="0"/>
                      </a:lnTo>
                      <a:lnTo>
                        <a:pt x="623" y="7"/>
                      </a:lnTo>
                      <a:lnTo>
                        <a:pt x="597" y="33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2" name="Freeform 117"/>
                <p:cNvSpPr>
                  <a:spLocks/>
                </p:cNvSpPr>
                <p:nvPr/>
              </p:nvSpPr>
              <p:spPr bwMode="auto">
                <a:xfrm>
                  <a:off x="4399" y="1414"/>
                  <a:ext cx="330" cy="300"/>
                </a:xfrm>
                <a:custGeom>
                  <a:avLst/>
                  <a:gdLst>
                    <a:gd name="T0" fmla="*/ 146 w 330"/>
                    <a:gd name="T1" fmla="*/ 0 h 300"/>
                    <a:gd name="T2" fmla="*/ 146 w 330"/>
                    <a:gd name="T3" fmla="*/ 0 h 300"/>
                    <a:gd name="T4" fmla="*/ 120 w 330"/>
                    <a:gd name="T5" fmla="*/ 3 h 300"/>
                    <a:gd name="T6" fmla="*/ 94 w 330"/>
                    <a:gd name="T7" fmla="*/ 7 h 300"/>
                    <a:gd name="T8" fmla="*/ 73 w 330"/>
                    <a:gd name="T9" fmla="*/ 17 h 300"/>
                    <a:gd name="T10" fmla="*/ 52 w 330"/>
                    <a:gd name="T11" fmla="*/ 29 h 300"/>
                    <a:gd name="T12" fmla="*/ 35 w 330"/>
                    <a:gd name="T13" fmla="*/ 45 h 300"/>
                    <a:gd name="T14" fmla="*/ 19 w 330"/>
                    <a:gd name="T15" fmla="*/ 64 h 300"/>
                    <a:gd name="T16" fmla="*/ 9 w 330"/>
                    <a:gd name="T17" fmla="*/ 88 h 300"/>
                    <a:gd name="T18" fmla="*/ 2 w 330"/>
                    <a:gd name="T19" fmla="*/ 113 h 300"/>
                    <a:gd name="T20" fmla="*/ 2 w 330"/>
                    <a:gd name="T21" fmla="*/ 113 h 300"/>
                    <a:gd name="T22" fmla="*/ 0 w 330"/>
                    <a:gd name="T23" fmla="*/ 139 h 300"/>
                    <a:gd name="T24" fmla="*/ 5 w 330"/>
                    <a:gd name="T25" fmla="*/ 165 h 300"/>
                    <a:gd name="T26" fmla="*/ 12 w 330"/>
                    <a:gd name="T27" fmla="*/ 189 h 300"/>
                    <a:gd name="T28" fmla="*/ 24 w 330"/>
                    <a:gd name="T29" fmla="*/ 212 h 300"/>
                    <a:gd name="T30" fmla="*/ 38 w 330"/>
                    <a:gd name="T31" fmla="*/ 231 h 300"/>
                    <a:gd name="T32" fmla="*/ 57 w 330"/>
                    <a:gd name="T33" fmla="*/ 250 h 300"/>
                    <a:gd name="T34" fmla="*/ 75 w 330"/>
                    <a:gd name="T35" fmla="*/ 267 h 300"/>
                    <a:gd name="T36" fmla="*/ 97 w 330"/>
                    <a:gd name="T37" fmla="*/ 279 h 300"/>
                    <a:gd name="T38" fmla="*/ 120 w 330"/>
                    <a:gd name="T39" fmla="*/ 288 h 300"/>
                    <a:gd name="T40" fmla="*/ 146 w 330"/>
                    <a:gd name="T41" fmla="*/ 295 h 300"/>
                    <a:gd name="T42" fmla="*/ 170 w 330"/>
                    <a:gd name="T43" fmla="*/ 300 h 300"/>
                    <a:gd name="T44" fmla="*/ 196 w 330"/>
                    <a:gd name="T45" fmla="*/ 300 h 300"/>
                    <a:gd name="T46" fmla="*/ 219 w 330"/>
                    <a:gd name="T47" fmla="*/ 297 h 300"/>
                    <a:gd name="T48" fmla="*/ 245 w 330"/>
                    <a:gd name="T49" fmla="*/ 288 h 300"/>
                    <a:gd name="T50" fmla="*/ 266 w 330"/>
                    <a:gd name="T51" fmla="*/ 276 h 300"/>
                    <a:gd name="T52" fmla="*/ 290 w 330"/>
                    <a:gd name="T53" fmla="*/ 262 h 300"/>
                    <a:gd name="T54" fmla="*/ 290 w 330"/>
                    <a:gd name="T55" fmla="*/ 262 h 300"/>
                    <a:gd name="T56" fmla="*/ 306 w 330"/>
                    <a:gd name="T57" fmla="*/ 241 h 300"/>
                    <a:gd name="T58" fmla="*/ 318 w 330"/>
                    <a:gd name="T59" fmla="*/ 220 h 300"/>
                    <a:gd name="T60" fmla="*/ 325 w 330"/>
                    <a:gd name="T61" fmla="*/ 196 h 300"/>
                    <a:gd name="T62" fmla="*/ 330 w 330"/>
                    <a:gd name="T63" fmla="*/ 172 h 300"/>
                    <a:gd name="T64" fmla="*/ 330 w 330"/>
                    <a:gd name="T65" fmla="*/ 172 h 300"/>
                    <a:gd name="T66" fmla="*/ 328 w 330"/>
                    <a:gd name="T67" fmla="*/ 154 h 300"/>
                    <a:gd name="T68" fmla="*/ 325 w 330"/>
                    <a:gd name="T69" fmla="*/ 135 h 300"/>
                    <a:gd name="T70" fmla="*/ 321 w 330"/>
                    <a:gd name="T71" fmla="*/ 118 h 300"/>
                    <a:gd name="T72" fmla="*/ 314 w 330"/>
                    <a:gd name="T73" fmla="*/ 102 h 300"/>
                    <a:gd name="T74" fmla="*/ 306 w 330"/>
                    <a:gd name="T75" fmla="*/ 88 h 300"/>
                    <a:gd name="T76" fmla="*/ 297 w 330"/>
                    <a:gd name="T77" fmla="*/ 73 h 300"/>
                    <a:gd name="T78" fmla="*/ 285 w 330"/>
                    <a:gd name="T79" fmla="*/ 62 h 300"/>
                    <a:gd name="T80" fmla="*/ 273 w 330"/>
                    <a:gd name="T81" fmla="*/ 50 h 300"/>
                    <a:gd name="T82" fmla="*/ 259 w 330"/>
                    <a:gd name="T83" fmla="*/ 38 h 300"/>
                    <a:gd name="T84" fmla="*/ 245 w 330"/>
                    <a:gd name="T85" fmla="*/ 29 h 300"/>
                    <a:gd name="T86" fmla="*/ 231 w 330"/>
                    <a:gd name="T87" fmla="*/ 19 h 300"/>
                    <a:gd name="T88" fmla="*/ 215 w 330"/>
                    <a:gd name="T89" fmla="*/ 12 h 300"/>
                    <a:gd name="T90" fmla="*/ 198 w 330"/>
                    <a:gd name="T91" fmla="*/ 7 h 300"/>
                    <a:gd name="T92" fmla="*/ 182 w 330"/>
                    <a:gd name="T93" fmla="*/ 3 h 300"/>
                    <a:gd name="T94" fmla="*/ 163 w 330"/>
                    <a:gd name="T95" fmla="*/ 0 h 300"/>
                    <a:gd name="T96" fmla="*/ 146 w 330"/>
                    <a:gd name="T97" fmla="*/ 0 h 300"/>
                    <a:gd name="T98" fmla="*/ 146 w 330"/>
                    <a:gd name="T99" fmla="*/ 0 h 30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330" h="300">
                      <a:moveTo>
                        <a:pt x="146" y="0"/>
                      </a:moveTo>
                      <a:lnTo>
                        <a:pt x="146" y="0"/>
                      </a:lnTo>
                      <a:lnTo>
                        <a:pt x="120" y="3"/>
                      </a:lnTo>
                      <a:lnTo>
                        <a:pt x="94" y="7"/>
                      </a:lnTo>
                      <a:lnTo>
                        <a:pt x="73" y="17"/>
                      </a:lnTo>
                      <a:lnTo>
                        <a:pt x="52" y="29"/>
                      </a:lnTo>
                      <a:lnTo>
                        <a:pt x="35" y="45"/>
                      </a:lnTo>
                      <a:lnTo>
                        <a:pt x="19" y="64"/>
                      </a:lnTo>
                      <a:lnTo>
                        <a:pt x="9" y="88"/>
                      </a:lnTo>
                      <a:lnTo>
                        <a:pt x="2" y="113"/>
                      </a:lnTo>
                      <a:lnTo>
                        <a:pt x="0" y="139"/>
                      </a:lnTo>
                      <a:lnTo>
                        <a:pt x="5" y="165"/>
                      </a:lnTo>
                      <a:lnTo>
                        <a:pt x="12" y="189"/>
                      </a:lnTo>
                      <a:lnTo>
                        <a:pt x="24" y="212"/>
                      </a:lnTo>
                      <a:lnTo>
                        <a:pt x="38" y="231"/>
                      </a:lnTo>
                      <a:lnTo>
                        <a:pt x="57" y="250"/>
                      </a:lnTo>
                      <a:lnTo>
                        <a:pt x="75" y="267"/>
                      </a:lnTo>
                      <a:lnTo>
                        <a:pt x="97" y="279"/>
                      </a:lnTo>
                      <a:lnTo>
                        <a:pt x="120" y="288"/>
                      </a:lnTo>
                      <a:lnTo>
                        <a:pt x="146" y="295"/>
                      </a:lnTo>
                      <a:lnTo>
                        <a:pt x="170" y="300"/>
                      </a:lnTo>
                      <a:lnTo>
                        <a:pt x="196" y="300"/>
                      </a:lnTo>
                      <a:lnTo>
                        <a:pt x="219" y="297"/>
                      </a:lnTo>
                      <a:lnTo>
                        <a:pt x="245" y="288"/>
                      </a:lnTo>
                      <a:lnTo>
                        <a:pt x="266" y="276"/>
                      </a:lnTo>
                      <a:lnTo>
                        <a:pt x="290" y="262"/>
                      </a:lnTo>
                      <a:lnTo>
                        <a:pt x="306" y="241"/>
                      </a:lnTo>
                      <a:lnTo>
                        <a:pt x="318" y="220"/>
                      </a:lnTo>
                      <a:lnTo>
                        <a:pt x="325" y="196"/>
                      </a:lnTo>
                      <a:lnTo>
                        <a:pt x="330" y="172"/>
                      </a:lnTo>
                      <a:lnTo>
                        <a:pt x="328" y="154"/>
                      </a:lnTo>
                      <a:lnTo>
                        <a:pt x="325" y="135"/>
                      </a:lnTo>
                      <a:lnTo>
                        <a:pt x="321" y="118"/>
                      </a:lnTo>
                      <a:lnTo>
                        <a:pt x="314" y="102"/>
                      </a:lnTo>
                      <a:lnTo>
                        <a:pt x="306" y="88"/>
                      </a:lnTo>
                      <a:lnTo>
                        <a:pt x="297" y="73"/>
                      </a:lnTo>
                      <a:lnTo>
                        <a:pt x="285" y="62"/>
                      </a:lnTo>
                      <a:lnTo>
                        <a:pt x="273" y="50"/>
                      </a:lnTo>
                      <a:lnTo>
                        <a:pt x="259" y="38"/>
                      </a:lnTo>
                      <a:lnTo>
                        <a:pt x="245" y="29"/>
                      </a:lnTo>
                      <a:lnTo>
                        <a:pt x="231" y="19"/>
                      </a:lnTo>
                      <a:lnTo>
                        <a:pt x="215" y="12"/>
                      </a:lnTo>
                      <a:lnTo>
                        <a:pt x="198" y="7"/>
                      </a:lnTo>
                      <a:lnTo>
                        <a:pt x="182" y="3"/>
                      </a:lnTo>
                      <a:lnTo>
                        <a:pt x="163" y="0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3" name="Freeform 118"/>
                <p:cNvSpPr>
                  <a:spLocks/>
                </p:cNvSpPr>
                <p:nvPr/>
              </p:nvSpPr>
              <p:spPr bwMode="auto">
                <a:xfrm>
                  <a:off x="4411" y="1424"/>
                  <a:ext cx="306" cy="280"/>
                </a:xfrm>
                <a:custGeom>
                  <a:avLst/>
                  <a:gdLst>
                    <a:gd name="T0" fmla="*/ 134 w 306"/>
                    <a:gd name="T1" fmla="*/ 0 h 280"/>
                    <a:gd name="T2" fmla="*/ 134 w 306"/>
                    <a:gd name="T3" fmla="*/ 0 h 280"/>
                    <a:gd name="T4" fmla="*/ 118 w 306"/>
                    <a:gd name="T5" fmla="*/ 0 h 280"/>
                    <a:gd name="T6" fmla="*/ 104 w 306"/>
                    <a:gd name="T7" fmla="*/ 2 h 280"/>
                    <a:gd name="T8" fmla="*/ 89 w 306"/>
                    <a:gd name="T9" fmla="*/ 7 h 280"/>
                    <a:gd name="T10" fmla="*/ 75 w 306"/>
                    <a:gd name="T11" fmla="*/ 11 h 280"/>
                    <a:gd name="T12" fmla="*/ 63 w 306"/>
                    <a:gd name="T13" fmla="*/ 16 h 280"/>
                    <a:gd name="T14" fmla="*/ 52 w 306"/>
                    <a:gd name="T15" fmla="*/ 23 h 280"/>
                    <a:gd name="T16" fmla="*/ 42 w 306"/>
                    <a:gd name="T17" fmla="*/ 33 h 280"/>
                    <a:gd name="T18" fmla="*/ 30 w 306"/>
                    <a:gd name="T19" fmla="*/ 40 h 280"/>
                    <a:gd name="T20" fmla="*/ 23 w 306"/>
                    <a:gd name="T21" fmla="*/ 52 h 280"/>
                    <a:gd name="T22" fmla="*/ 16 w 306"/>
                    <a:gd name="T23" fmla="*/ 61 h 280"/>
                    <a:gd name="T24" fmla="*/ 9 w 306"/>
                    <a:gd name="T25" fmla="*/ 73 h 280"/>
                    <a:gd name="T26" fmla="*/ 5 w 306"/>
                    <a:gd name="T27" fmla="*/ 85 h 280"/>
                    <a:gd name="T28" fmla="*/ 2 w 306"/>
                    <a:gd name="T29" fmla="*/ 99 h 280"/>
                    <a:gd name="T30" fmla="*/ 0 w 306"/>
                    <a:gd name="T31" fmla="*/ 111 h 280"/>
                    <a:gd name="T32" fmla="*/ 0 w 306"/>
                    <a:gd name="T33" fmla="*/ 125 h 280"/>
                    <a:gd name="T34" fmla="*/ 0 w 306"/>
                    <a:gd name="T35" fmla="*/ 139 h 280"/>
                    <a:gd name="T36" fmla="*/ 0 w 306"/>
                    <a:gd name="T37" fmla="*/ 139 h 280"/>
                    <a:gd name="T38" fmla="*/ 2 w 306"/>
                    <a:gd name="T39" fmla="*/ 153 h 280"/>
                    <a:gd name="T40" fmla="*/ 7 w 306"/>
                    <a:gd name="T41" fmla="*/ 167 h 280"/>
                    <a:gd name="T42" fmla="*/ 12 w 306"/>
                    <a:gd name="T43" fmla="*/ 181 h 280"/>
                    <a:gd name="T44" fmla="*/ 19 w 306"/>
                    <a:gd name="T45" fmla="*/ 193 h 280"/>
                    <a:gd name="T46" fmla="*/ 38 w 306"/>
                    <a:gd name="T47" fmla="*/ 219 h 280"/>
                    <a:gd name="T48" fmla="*/ 59 w 306"/>
                    <a:gd name="T49" fmla="*/ 238 h 280"/>
                    <a:gd name="T50" fmla="*/ 85 w 306"/>
                    <a:gd name="T51" fmla="*/ 257 h 280"/>
                    <a:gd name="T52" fmla="*/ 111 w 306"/>
                    <a:gd name="T53" fmla="*/ 269 h 280"/>
                    <a:gd name="T54" fmla="*/ 141 w 306"/>
                    <a:gd name="T55" fmla="*/ 278 h 280"/>
                    <a:gd name="T56" fmla="*/ 158 w 306"/>
                    <a:gd name="T57" fmla="*/ 280 h 280"/>
                    <a:gd name="T58" fmla="*/ 172 w 306"/>
                    <a:gd name="T59" fmla="*/ 280 h 280"/>
                    <a:gd name="T60" fmla="*/ 172 w 306"/>
                    <a:gd name="T61" fmla="*/ 280 h 280"/>
                    <a:gd name="T62" fmla="*/ 188 w 306"/>
                    <a:gd name="T63" fmla="*/ 280 h 280"/>
                    <a:gd name="T64" fmla="*/ 203 w 306"/>
                    <a:gd name="T65" fmla="*/ 278 h 280"/>
                    <a:gd name="T66" fmla="*/ 217 w 306"/>
                    <a:gd name="T67" fmla="*/ 273 h 280"/>
                    <a:gd name="T68" fmla="*/ 231 w 306"/>
                    <a:gd name="T69" fmla="*/ 269 h 280"/>
                    <a:gd name="T70" fmla="*/ 243 w 306"/>
                    <a:gd name="T71" fmla="*/ 264 h 280"/>
                    <a:gd name="T72" fmla="*/ 254 w 306"/>
                    <a:gd name="T73" fmla="*/ 257 h 280"/>
                    <a:gd name="T74" fmla="*/ 266 w 306"/>
                    <a:gd name="T75" fmla="*/ 247 h 280"/>
                    <a:gd name="T76" fmla="*/ 276 w 306"/>
                    <a:gd name="T77" fmla="*/ 238 h 280"/>
                    <a:gd name="T78" fmla="*/ 283 w 306"/>
                    <a:gd name="T79" fmla="*/ 228 h 280"/>
                    <a:gd name="T80" fmla="*/ 290 w 306"/>
                    <a:gd name="T81" fmla="*/ 219 h 280"/>
                    <a:gd name="T82" fmla="*/ 297 w 306"/>
                    <a:gd name="T83" fmla="*/ 207 h 280"/>
                    <a:gd name="T84" fmla="*/ 302 w 306"/>
                    <a:gd name="T85" fmla="*/ 193 h 280"/>
                    <a:gd name="T86" fmla="*/ 304 w 306"/>
                    <a:gd name="T87" fmla="*/ 181 h 280"/>
                    <a:gd name="T88" fmla="*/ 306 w 306"/>
                    <a:gd name="T89" fmla="*/ 167 h 280"/>
                    <a:gd name="T90" fmla="*/ 306 w 306"/>
                    <a:gd name="T91" fmla="*/ 153 h 280"/>
                    <a:gd name="T92" fmla="*/ 306 w 306"/>
                    <a:gd name="T93" fmla="*/ 139 h 280"/>
                    <a:gd name="T94" fmla="*/ 306 w 306"/>
                    <a:gd name="T95" fmla="*/ 139 h 280"/>
                    <a:gd name="T96" fmla="*/ 304 w 306"/>
                    <a:gd name="T97" fmla="*/ 125 h 280"/>
                    <a:gd name="T98" fmla="*/ 299 w 306"/>
                    <a:gd name="T99" fmla="*/ 111 h 280"/>
                    <a:gd name="T100" fmla="*/ 292 w 306"/>
                    <a:gd name="T101" fmla="*/ 99 h 280"/>
                    <a:gd name="T102" fmla="*/ 285 w 306"/>
                    <a:gd name="T103" fmla="*/ 85 h 280"/>
                    <a:gd name="T104" fmla="*/ 269 w 306"/>
                    <a:gd name="T105" fmla="*/ 61 h 280"/>
                    <a:gd name="T106" fmla="*/ 247 w 306"/>
                    <a:gd name="T107" fmla="*/ 40 h 280"/>
                    <a:gd name="T108" fmla="*/ 221 w 306"/>
                    <a:gd name="T109" fmla="*/ 23 h 280"/>
                    <a:gd name="T110" fmla="*/ 195 w 306"/>
                    <a:gd name="T111" fmla="*/ 11 h 280"/>
                    <a:gd name="T112" fmla="*/ 165 w 306"/>
                    <a:gd name="T113" fmla="*/ 2 h 280"/>
                    <a:gd name="T114" fmla="*/ 148 w 306"/>
                    <a:gd name="T115" fmla="*/ 0 h 280"/>
                    <a:gd name="T116" fmla="*/ 134 w 306"/>
                    <a:gd name="T117" fmla="*/ 0 h 280"/>
                    <a:gd name="T118" fmla="*/ 134 w 306"/>
                    <a:gd name="T119" fmla="*/ 0 h 28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306" h="280">
                      <a:moveTo>
                        <a:pt x="134" y="0"/>
                      </a:moveTo>
                      <a:lnTo>
                        <a:pt x="134" y="0"/>
                      </a:lnTo>
                      <a:lnTo>
                        <a:pt x="118" y="0"/>
                      </a:lnTo>
                      <a:lnTo>
                        <a:pt x="104" y="2"/>
                      </a:lnTo>
                      <a:lnTo>
                        <a:pt x="89" y="7"/>
                      </a:lnTo>
                      <a:lnTo>
                        <a:pt x="75" y="11"/>
                      </a:lnTo>
                      <a:lnTo>
                        <a:pt x="63" y="16"/>
                      </a:lnTo>
                      <a:lnTo>
                        <a:pt x="52" y="23"/>
                      </a:lnTo>
                      <a:lnTo>
                        <a:pt x="42" y="33"/>
                      </a:lnTo>
                      <a:lnTo>
                        <a:pt x="30" y="40"/>
                      </a:lnTo>
                      <a:lnTo>
                        <a:pt x="23" y="52"/>
                      </a:lnTo>
                      <a:lnTo>
                        <a:pt x="16" y="61"/>
                      </a:lnTo>
                      <a:lnTo>
                        <a:pt x="9" y="73"/>
                      </a:lnTo>
                      <a:lnTo>
                        <a:pt x="5" y="85"/>
                      </a:lnTo>
                      <a:lnTo>
                        <a:pt x="2" y="99"/>
                      </a:lnTo>
                      <a:lnTo>
                        <a:pt x="0" y="111"/>
                      </a:lnTo>
                      <a:lnTo>
                        <a:pt x="0" y="125"/>
                      </a:lnTo>
                      <a:lnTo>
                        <a:pt x="0" y="139"/>
                      </a:lnTo>
                      <a:lnTo>
                        <a:pt x="2" y="153"/>
                      </a:lnTo>
                      <a:lnTo>
                        <a:pt x="7" y="167"/>
                      </a:lnTo>
                      <a:lnTo>
                        <a:pt x="12" y="181"/>
                      </a:lnTo>
                      <a:lnTo>
                        <a:pt x="19" y="193"/>
                      </a:lnTo>
                      <a:lnTo>
                        <a:pt x="38" y="219"/>
                      </a:lnTo>
                      <a:lnTo>
                        <a:pt x="59" y="238"/>
                      </a:lnTo>
                      <a:lnTo>
                        <a:pt x="85" y="257"/>
                      </a:lnTo>
                      <a:lnTo>
                        <a:pt x="111" y="269"/>
                      </a:lnTo>
                      <a:lnTo>
                        <a:pt x="141" y="278"/>
                      </a:lnTo>
                      <a:lnTo>
                        <a:pt x="158" y="280"/>
                      </a:lnTo>
                      <a:lnTo>
                        <a:pt x="172" y="280"/>
                      </a:lnTo>
                      <a:lnTo>
                        <a:pt x="188" y="280"/>
                      </a:lnTo>
                      <a:lnTo>
                        <a:pt x="203" y="278"/>
                      </a:lnTo>
                      <a:lnTo>
                        <a:pt x="217" y="273"/>
                      </a:lnTo>
                      <a:lnTo>
                        <a:pt x="231" y="269"/>
                      </a:lnTo>
                      <a:lnTo>
                        <a:pt x="243" y="264"/>
                      </a:lnTo>
                      <a:lnTo>
                        <a:pt x="254" y="257"/>
                      </a:lnTo>
                      <a:lnTo>
                        <a:pt x="266" y="247"/>
                      </a:lnTo>
                      <a:lnTo>
                        <a:pt x="276" y="238"/>
                      </a:lnTo>
                      <a:lnTo>
                        <a:pt x="283" y="228"/>
                      </a:lnTo>
                      <a:lnTo>
                        <a:pt x="290" y="219"/>
                      </a:lnTo>
                      <a:lnTo>
                        <a:pt x="297" y="207"/>
                      </a:lnTo>
                      <a:lnTo>
                        <a:pt x="302" y="193"/>
                      </a:lnTo>
                      <a:lnTo>
                        <a:pt x="304" y="181"/>
                      </a:lnTo>
                      <a:lnTo>
                        <a:pt x="306" y="167"/>
                      </a:lnTo>
                      <a:lnTo>
                        <a:pt x="306" y="153"/>
                      </a:lnTo>
                      <a:lnTo>
                        <a:pt x="306" y="139"/>
                      </a:lnTo>
                      <a:lnTo>
                        <a:pt x="304" y="125"/>
                      </a:lnTo>
                      <a:lnTo>
                        <a:pt x="299" y="111"/>
                      </a:lnTo>
                      <a:lnTo>
                        <a:pt x="292" y="99"/>
                      </a:lnTo>
                      <a:lnTo>
                        <a:pt x="285" y="85"/>
                      </a:lnTo>
                      <a:lnTo>
                        <a:pt x="269" y="61"/>
                      </a:lnTo>
                      <a:lnTo>
                        <a:pt x="247" y="40"/>
                      </a:lnTo>
                      <a:lnTo>
                        <a:pt x="221" y="23"/>
                      </a:lnTo>
                      <a:lnTo>
                        <a:pt x="195" y="11"/>
                      </a:lnTo>
                      <a:lnTo>
                        <a:pt x="165" y="2"/>
                      </a:lnTo>
                      <a:lnTo>
                        <a:pt x="148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D2D8D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4" name="Freeform 119"/>
                <p:cNvSpPr>
                  <a:spLocks/>
                </p:cNvSpPr>
                <p:nvPr/>
              </p:nvSpPr>
              <p:spPr bwMode="auto">
                <a:xfrm>
                  <a:off x="4503" y="1490"/>
                  <a:ext cx="134" cy="122"/>
                </a:xfrm>
                <a:custGeom>
                  <a:avLst/>
                  <a:gdLst>
                    <a:gd name="T0" fmla="*/ 61 w 134"/>
                    <a:gd name="T1" fmla="*/ 0 h 122"/>
                    <a:gd name="T2" fmla="*/ 61 w 134"/>
                    <a:gd name="T3" fmla="*/ 0 h 122"/>
                    <a:gd name="T4" fmla="*/ 49 w 134"/>
                    <a:gd name="T5" fmla="*/ 0 h 122"/>
                    <a:gd name="T6" fmla="*/ 40 w 134"/>
                    <a:gd name="T7" fmla="*/ 2 h 122"/>
                    <a:gd name="T8" fmla="*/ 23 w 134"/>
                    <a:gd name="T9" fmla="*/ 12 h 122"/>
                    <a:gd name="T10" fmla="*/ 12 w 134"/>
                    <a:gd name="T11" fmla="*/ 21 h 122"/>
                    <a:gd name="T12" fmla="*/ 4 w 134"/>
                    <a:gd name="T13" fmla="*/ 35 h 122"/>
                    <a:gd name="T14" fmla="*/ 0 w 134"/>
                    <a:gd name="T15" fmla="*/ 52 h 122"/>
                    <a:gd name="T16" fmla="*/ 2 w 134"/>
                    <a:gd name="T17" fmla="*/ 68 h 122"/>
                    <a:gd name="T18" fmla="*/ 9 w 134"/>
                    <a:gd name="T19" fmla="*/ 87 h 122"/>
                    <a:gd name="T20" fmla="*/ 21 w 134"/>
                    <a:gd name="T21" fmla="*/ 101 h 122"/>
                    <a:gd name="T22" fmla="*/ 21 w 134"/>
                    <a:gd name="T23" fmla="*/ 101 h 122"/>
                    <a:gd name="T24" fmla="*/ 35 w 134"/>
                    <a:gd name="T25" fmla="*/ 113 h 122"/>
                    <a:gd name="T26" fmla="*/ 49 w 134"/>
                    <a:gd name="T27" fmla="*/ 120 h 122"/>
                    <a:gd name="T28" fmla="*/ 66 w 134"/>
                    <a:gd name="T29" fmla="*/ 122 h 122"/>
                    <a:gd name="T30" fmla="*/ 80 w 134"/>
                    <a:gd name="T31" fmla="*/ 122 h 122"/>
                    <a:gd name="T32" fmla="*/ 96 w 134"/>
                    <a:gd name="T33" fmla="*/ 120 h 122"/>
                    <a:gd name="T34" fmla="*/ 111 w 134"/>
                    <a:gd name="T35" fmla="*/ 113 h 122"/>
                    <a:gd name="T36" fmla="*/ 122 w 134"/>
                    <a:gd name="T37" fmla="*/ 103 h 122"/>
                    <a:gd name="T38" fmla="*/ 132 w 134"/>
                    <a:gd name="T39" fmla="*/ 87 h 122"/>
                    <a:gd name="T40" fmla="*/ 132 w 134"/>
                    <a:gd name="T41" fmla="*/ 87 h 122"/>
                    <a:gd name="T42" fmla="*/ 134 w 134"/>
                    <a:gd name="T43" fmla="*/ 70 h 122"/>
                    <a:gd name="T44" fmla="*/ 132 w 134"/>
                    <a:gd name="T45" fmla="*/ 54 h 122"/>
                    <a:gd name="T46" fmla="*/ 127 w 134"/>
                    <a:gd name="T47" fmla="*/ 40 h 122"/>
                    <a:gd name="T48" fmla="*/ 118 w 134"/>
                    <a:gd name="T49" fmla="*/ 26 h 122"/>
                    <a:gd name="T50" fmla="*/ 106 w 134"/>
                    <a:gd name="T51" fmla="*/ 16 h 122"/>
                    <a:gd name="T52" fmla="*/ 92 w 134"/>
                    <a:gd name="T53" fmla="*/ 7 h 122"/>
                    <a:gd name="T54" fmla="*/ 78 w 134"/>
                    <a:gd name="T55" fmla="*/ 2 h 122"/>
                    <a:gd name="T56" fmla="*/ 61 w 134"/>
                    <a:gd name="T57" fmla="*/ 0 h 122"/>
                    <a:gd name="T58" fmla="*/ 61 w 134"/>
                    <a:gd name="T59" fmla="*/ 0 h 12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134" h="122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9" y="0"/>
                      </a:lnTo>
                      <a:lnTo>
                        <a:pt x="40" y="2"/>
                      </a:lnTo>
                      <a:lnTo>
                        <a:pt x="23" y="12"/>
                      </a:lnTo>
                      <a:lnTo>
                        <a:pt x="12" y="21"/>
                      </a:lnTo>
                      <a:lnTo>
                        <a:pt x="4" y="35"/>
                      </a:lnTo>
                      <a:lnTo>
                        <a:pt x="0" y="52"/>
                      </a:lnTo>
                      <a:lnTo>
                        <a:pt x="2" y="68"/>
                      </a:lnTo>
                      <a:lnTo>
                        <a:pt x="9" y="87"/>
                      </a:lnTo>
                      <a:lnTo>
                        <a:pt x="21" y="101"/>
                      </a:lnTo>
                      <a:lnTo>
                        <a:pt x="35" y="113"/>
                      </a:lnTo>
                      <a:lnTo>
                        <a:pt x="49" y="120"/>
                      </a:lnTo>
                      <a:lnTo>
                        <a:pt x="66" y="122"/>
                      </a:lnTo>
                      <a:lnTo>
                        <a:pt x="80" y="122"/>
                      </a:lnTo>
                      <a:lnTo>
                        <a:pt x="96" y="120"/>
                      </a:lnTo>
                      <a:lnTo>
                        <a:pt x="111" y="113"/>
                      </a:lnTo>
                      <a:lnTo>
                        <a:pt x="122" y="103"/>
                      </a:lnTo>
                      <a:lnTo>
                        <a:pt x="132" y="87"/>
                      </a:lnTo>
                      <a:lnTo>
                        <a:pt x="134" y="70"/>
                      </a:lnTo>
                      <a:lnTo>
                        <a:pt x="132" y="54"/>
                      </a:lnTo>
                      <a:lnTo>
                        <a:pt x="127" y="40"/>
                      </a:lnTo>
                      <a:lnTo>
                        <a:pt x="118" y="26"/>
                      </a:lnTo>
                      <a:lnTo>
                        <a:pt x="106" y="16"/>
                      </a:lnTo>
                      <a:lnTo>
                        <a:pt x="92" y="7"/>
                      </a:lnTo>
                      <a:lnTo>
                        <a:pt x="78" y="2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5" name="Freeform 120"/>
                <p:cNvSpPr>
                  <a:spLocks/>
                </p:cNvSpPr>
                <p:nvPr/>
              </p:nvSpPr>
              <p:spPr bwMode="auto">
                <a:xfrm>
                  <a:off x="4515" y="1499"/>
                  <a:ext cx="113" cy="104"/>
                </a:xfrm>
                <a:custGeom>
                  <a:avLst/>
                  <a:gdLst>
                    <a:gd name="T0" fmla="*/ 49 w 113"/>
                    <a:gd name="T1" fmla="*/ 0 h 104"/>
                    <a:gd name="T2" fmla="*/ 49 w 113"/>
                    <a:gd name="T3" fmla="*/ 0 h 104"/>
                    <a:gd name="T4" fmla="*/ 37 w 113"/>
                    <a:gd name="T5" fmla="*/ 3 h 104"/>
                    <a:gd name="T6" fmla="*/ 28 w 113"/>
                    <a:gd name="T7" fmla="*/ 5 h 104"/>
                    <a:gd name="T8" fmla="*/ 18 w 113"/>
                    <a:gd name="T9" fmla="*/ 10 h 104"/>
                    <a:gd name="T10" fmla="*/ 11 w 113"/>
                    <a:gd name="T11" fmla="*/ 17 h 104"/>
                    <a:gd name="T12" fmla="*/ 4 w 113"/>
                    <a:gd name="T13" fmla="*/ 24 h 104"/>
                    <a:gd name="T14" fmla="*/ 0 w 113"/>
                    <a:gd name="T15" fmla="*/ 33 h 104"/>
                    <a:gd name="T16" fmla="*/ 0 w 113"/>
                    <a:gd name="T17" fmla="*/ 43 h 104"/>
                    <a:gd name="T18" fmla="*/ 0 w 113"/>
                    <a:gd name="T19" fmla="*/ 52 h 104"/>
                    <a:gd name="T20" fmla="*/ 0 w 113"/>
                    <a:gd name="T21" fmla="*/ 52 h 104"/>
                    <a:gd name="T22" fmla="*/ 2 w 113"/>
                    <a:gd name="T23" fmla="*/ 64 h 104"/>
                    <a:gd name="T24" fmla="*/ 7 w 113"/>
                    <a:gd name="T25" fmla="*/ 73 h 104"/>
                    <a:gd name="T26" fmla="*/ 11 w 113"/>
                    <a:gd name="T27" fmla="*/ 80 h 104"/>
                    <a:gd name="T28" fmla="*/ 21 w 113"/>
                    <a:gd name="T29" fmla="*/ 90 h 104"/>
                    <a:gd name="T30" fmla="*/ 30 w 113"/>
                    <a:gd name="T31" fmla="*/ 94 h 104"/>
                    <a:gd name="T32" fmla="*/ 40 w 113"/>
                    <a:gd name="T33" fmla="*/ 99 h 104"/>
                    <a:gd name="T34" fmla="*/ 51 w 113"/>
                    <a:gd name="T35" fmla="*/ 104 h 104"/>
                    <a:gd name="T36" fmla="*/ 63 w 113"/>
                    <a:gd name="T37" fmla="*/ 104 h 104"/>
                    <a:gd name="T38" fmla="*/ 63 w 113"/>
                    <a:gd name="T39" fmla="*/ 104 h 104"/>
                    <a:gd name="T40" fmla="*/ 73 w 113"/>
                    <a:gd name="T41" fmla="*/ 104 h 104"/>
                    <a:gd name="T42" fmla="*/ 84 w 113"/>
                    <a:gd name="T43" fmla="*/ 99 h 104"/>
                    <a:gd name="T44" fmla="*/ 91 w 113"/>
                    <a:gd name="T45" fmla="*/ 94 h 104"/>
                    <a:gd name="T46" fmla="*/ 101 w 113"/>
                    <a:gd name="T47" fmla="*/ 90 h 104"/>
                    <a:gd name="T48" fmla="*/ 106 w 113"/>
                    <a:gd name="T49" fmla="*/ 80 h 104"/>
                    <a:gd name="T50" fmla="*/ 110 w 113"/>
                    <a:gd name="T51" fmla="*/ 73 h 104"/>
                    <a:gd name="T52" fmla="*/ 113 w 113"/>
                    <a:gd name="T53" fmla="*/ 64 h 104"/>
                    <a:gd name="T54" fmla="*/ 110 w 113"/>
                    <a:gd name="T55" fmla="*/ 52 h 104"/>
                    <a:gd name="T56" fmla="*/ 110 w 113"/>
                    <a:gd name="T57" fmla="*/ 52 h 104"/>
                    <a:gd name="T58" fmla="*/ 108 w 113"/>
                    <a:gd name="T59" fmla="*/ 43 h 104"/>
                    <a:gd name="T60" fmla="*/ 103 w 113"/>
                    <a:gd name="T61" fmla="*/ 33 h 104"/>
                    <a:gd name="T62" fmla="*/ 99 w 113"/>
                    <a:gd name="T63" fmla="*/ 24 h 104"/>
                    <a:gd name="T64" fmla="*/ 89 w 113"/>
                    <a:gd name="T65" fmla="*/ 17 h 104"/>
                    <a:gd name="T66" fmla="*/ 80 w 113"/>
                    <a:gd name="T67" fmla="*/ 10 h 104"/>
                    <a:gd name="T68" fmla="*/ 70 w 113"/>
                    <a:gd name="T69" fmla="*/ 5 h 104"/>
                    <a:gd name="T70" fmla="*/ 58 w 113"/>
                    <a:gd name="T71" fmla="*/ 3 h 104"/>
                    <a:gd name="T72" fmla="*/ 49 w 113"/>
                    <a:gd name="T73" fmla="*/ 0 h 104"/>
                    <a:gd name="T74" fmla="*/ 49 w 113"/>
                    <a:gd name="T75" fmla="*/ 0 h 10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113" h="104">
                      <a:moveTo>
                        <a:pt x="49" y="0"/>
                      </a:moveTo>
                      <a:lnTo>
                        <a:pt x="49" y="0"/>
                      </a:lnTo>
                      <a:lnTo>
                        <a:pt x="37" y="3"/>
                      </a:lnTo>
                      <a:lnTo>
                        <a:pt x="28" y="5"/>
                      </a:lnTo>
                      <a:lnTo>
                        <a:pt x="18" y="10"/>
                      </a:lnTo>
                      <a:lnTo>
                        <a:pt x="11" y="17"/>
                      </a:lnTo>
                      <a:lnTo>
                        <a:pt x="4" y="24"/>
                      </a:lnTo>
                      <a:lnTo>
                        <a:pt x="0" y="33"/>
                      </a:lnTo>
                      <a:lnTo>
                        <a:pt x="0" y="43"/>
                      </a:lnTo>
                      <a:lnTo>
                        <a:pt x="0" y="52"/>
                      </a:lnTo>
                      <a:lnTo>
                        <a:pt x="2" y="64"/>
                      </a:lnTo>
                      <a:lnTo>
                        <a:pt x="7" y="73"/>
                      </a:lnTo>
                      <a:lnTo>
                        <a:pt x="11" y="80"/>
                      </a:lnTo>
                      <a:lnTo>
                        <a:pt x="21" y="90"/>
                      </a:lnTo>
                      <a:lnTo>
                        <a:pt x="30" y="94"/>
                      </a:lnTo>
                      <a:lnTo>
                        <a:pt x="40" y="99"/>
                      </a:lnTo>
                      <a:lnTo>
                        <a:pt x="51" y="104"/>
                      </a:lnTo>
                      <a:lnTo>
                        <a:pt x="63" y="104"/>
                      </a:lnTo>
                      <a:lnTo>
                        <a:pt x="73" y="104"/>
                      </a:lnTo>
                      <a:lnTo>
                        <a:pt x="84" y="99"/>
                      </a:lnTo>
                      <a:lnTo>
                        <a:pt x="91" y="94"/>
                      </a:lnTo>
                      <a:lnTo>
                        <a:pt x="101" y="90"/>
                      </a:lnTo>
                      <a:lnTo>
                        <a:pt x="106" y="80"/>
                      </a:lnTo>
                      <a:lnTo>
                        <a:pt x="110" y="73"/>
                      </a:lnTo>
                      <a:lnTo>
                        <a:pt x="113" y="64"/>
                      </a:lnTo>
                      <a:lnTo>
                        <a:pt x="110" y="52"/>
                      </a:lnTo>
                      <a:lnTo>
                        <a:pt x="108" y="43"/>
                      </a:lnTo>
                      <a:lnTo>
                        <a:pt x="103" y="33"/>
                      </a:lnTo>
                      <a:lnTo>
                        <a:pt x="99" y="24"/>
                      </a:lnTo>
                      <a:lnTo>
                        <a:pt x="89" y="17"/>
                      </a:lnTo>
                      <a:lnTo>
                        <a:pt x="80" y="10"/>
                      </a:lnTo>
                      <a:lnTo>
                        <a:pt x="70" y="5"/>
                      </a:lnTo>
                      <a:lnTo>
                        <a:pt x="58" y="3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6" name="Freeform 121"/>
                <p:cNvSpPr>
                  <a:spLocks/>
                </p:cNvSpPr>
                <p:nvPr/>
              </p:nvSpPr>
              <p:spPr bwMode="auto">
                <a:xfrm>
                  <a:off x="4545" y="1530"/>
                  <a:ext cx="50" cy="45"/>
                </a:xfrm>
                <a:custGeom>
                  <a:avLst/>
                  <a:gdLst>
                    <a:gd name="T0" fmla="*/ 21 w 50"/>
                    <a:gd name="T1" fmla="*/ 0 h 45"/>
                    <a:gd name="T2" fmla="*/ 21 w 50"/>
                    <a:gd name="T3" fmla="*/ 0 h 45"/>
                    <a:gd name="T4" fmla="*/ 12 w 50"/>
                    <a:gd name="T5" fmla="*/ 0 h 45"/>
                    <a:gd name="T6" fmla="*/ 5 w 50"/>
                    <a:gd name="T7" fmla="*/ 5 h 45"/>
                    <a:gd name="T8" fmla="*/ 0 w 50"/>
                    <a:gd name="T9" fmla="*/ 12 h 45"/>
                    <a:gd name="T10" fmla="*/ 0 w 50"/>
                    <a:gd name="T11" fmla="*/ 21 h 45"/>
                    <a:gd name="T12" fmla="*/ 0 w 50"/>
                    <a:gd name="T13" fmla="*/ 21 h 45"/>
                    <a:gd name="T14" fmla="*/ 5 w 50"/>
                    <a:gd name="T15" fmla="*/ 30 h 45"/>
                    <a:gd name="T16" fmla="*/ 10 w 50"/>
                    <a:gd name="T17" fmla="*/ 38 h 45"/>
                    <a:gd name="T18" fmla="*/ 19 w 50"/>
                    <a:gd name="T19" fmla="*/ 42 h 45"/>
                    <a:gd name="T20" fmla="*/ 28 w 50"/>
                    <a:gd name="T21" fmla="*/ 45 h 45"/>
                    <a:gd name="T22" fmla="*/ 28 w 50"/>
                    <a:gd name="T23" fmla="*/ 45 h 45"/>
                    <a:gd name="T24" fmla="*/ 38 w 50"/>
                    <a:gd name="T25" fmla="*/ 42 h 45"/>
                    <a:gd name="T26" fmla="*/ 45 w 50"/>
                    <a:gd name="T27" fmla="*/ 38 h 45"/>
                    <a:gd name="T28" fmla="*/ 50 w 50"/>
                    <a:gd name="T29" fmla="*/ 30 h 45"/>
                    <a:gd name="T30" fmla="*/ 50 w 50"/>
                    <a:gd name="T31" fmla="*/ 21 h 45"/>
                    <a:gd name="T32" fmla="*/ 50 w 50"/>
                    <a:gd name="T33" fmla="*/ 21 h 45"/>
                    <a:gd name="T34" fmla="*/ 47 w 50"/>
                    <a:gd name="T35" fmla="*/ 12 h 45"/>
                    <a:gd name="T36" fmla="*/ 40 w 50"/>
                    <a:gd name="T37" fmla="*/ 5 h 45"/>
                    <a:gd name="T38" fmla="*/ 31 w 50"/>
                    <a:gd name="T39" fmla="*/ 0 h 45"/>
                    <a:gd name="T40" fmla="*/ 21 w 50"/>
                    <a:gd name="T41" fmla="*/ 0 h 45"/>
                    <a:gd name="T42" fmla="*/ 21 w 50"/>
                    <a:gd name="T43" fmla="*/ 0 h 4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50" h="45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12" y="0"/>
                      </a:lnTo>
                      <a:lnTo>
                        <a:pt x="5" y="5"/>
                      </a:lnTo>
                      <a:lnTo>
                        <a:pt x="0" y="12"/>
                      </a:lnTo>
                      <a:lnTo>
                        <a:pt x="0" y="21"/>
                      </a:lnTo>
                      <a:lnTo>
                        <a:pt x="5" y="30"/>
                      </a:lnTo>
                      <a:lnTo>
                        <a:pt x="10" y="38"/>
                      </a:lnTo>
                      <a:lnTo>
                        <a:pt x="19" y="42"/>
                      </a:lnTo>
                      <a:lnTo>
                        <a:pt x="28" y="45"/>
                      </a:lnTo>
                      <a:lnTo>
                        <a:pt x="38" y="42"/>
                      </a:lnTo>
                      <a:lnTo>
                        <a:pt x="45" y="38"/>
                      </a:lnTo>
                      <a:lnTo>
                        <a:pt x="50" y="30"/>
                      </a:lnTo>
                      <a:lnTo>
                        <a:pt x="50" y="21"/>
                      </a:lnTo>
                      <a:lnTo>
                        <a:pt x="47" y="12"/>
                      </a:lnTo>
                      <a:lnTo>
                        <a:pt x="40" y="5"/>
                      </a:lnTo>
                      <a:lnTo>
                        <a:pt x="3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7" name="Freeform 122"/>
                <p:cNvSpPr>
                  <a:spLocks/>
                </p:cNvSpPr>
                <p:nvPr/>
              </p:nvSpPr>
              <p:spPr bwMode="auto">
                <a:xfrm>
                  <a:off x="4185" y="1832"/>
                  <a:ext cx="61" cy="80"/>
                </a:xfrm>
                <a:custGeom>
                  <a:avLst/>
                  <a:gdLst>
                    <a:gd name="T0" fmla="*/ 9 w 61"/>
                    <a:gd name="T1" fmla="*/ 0 h 80"/>
                    <a:gd name="T2" fmla="*/ 9 w 61"/>
                    <a:gd name="T3" fmla="*/ 0 h 80"/>
                    <a:gd name="T4" fmla="*/ 0 w 61"/>
                    <a:gd name="T5" fmla="*/ 0 h 80"/>
                    <a:gd name="T6" fmla="*/ 0 w 61"/>
                    <a:gd name="T7" fmla="*/ 0 h 80"/>
                    <a:gd name="T8" fmla="*/ 7 w 61"/>
                    <a:gd name="T9" fmla="*/ 23 h 80"/>
                    <a:gd name="T10" fmla="*/ 18 w 61"/>
                    <a:gd name="T11" fmla="*/ 44 h 80"/>
                    <a:gd name="T12" fmla="*/ 30 w 61"/>
                    <a:gd name="T13" fmla="*/ 63 h 80"/>
                    <a:gd name="T14" fmla="*/ 44 w 61"/>
                    <a:gd name="T15" fmla="*/ 80 h 80"/>
                    <a:gd name="T16" fmla="*/ 44 w 61"/>
                    <a:gd name="T17" fmla="*/ 80 h 80"/>
                    <a:gd name="T18" fmla="*/ 51 w 61"/>
                    <a:gd name="T19" fmla="*/ 75 h 80"/>
                    <a:gd name="T20" fmla="*/ 56 w 61"/>
                    <a:gd name="T21" fmla="*/ 66 h 80"/>
                    <a:gd name="T22" fmla="*/ 61 w 61"/>
                    <a:gd name="T23" fmla="*/ 56 h 80"/>
                    <a:gd name="T24" fmla="*/ 61 w 61"/>
                    <a:gd name="T25" fmla="*/ 44 h 80"/>
                    <a:gd name="T26" fmla="*/ 61 w 61"/>
                    <a:gd name="T27" fmla="*/ 44 h 80"/>
                    <a:gd name="T28" fmla="*/ 58 w 61"/>
                    <a:gd name="T29" fmla="*/ 35 h 80"/>
                    <a:gd name="T30" fmla="*/ 54 w 61"/>
                    <a:gd name="T31" fmla="*/ 28 h 80"/>
                    <a:gd name="T32" fmla="*/ 49 w 61"/>
                    <a:gd name="T33" fmla="*/ 19 h 80"/>
                    <a:gd name="T34" fmla="*/ 44 w 61"/>
                    <a:gd name="T35" fmla="*/ 14 h 80"/>
                    <a:gd name="T36" fmla="*/ 35 w 61"/>
                    <a:gd name="T37" fmla="*/ 7 h 80"/>
                    <a:gd name="T38" fmla="*/ 28 w 61"/>
                    <a:gd name="T39" fmla="*/ 4 h 80"/>
                    <a:gd name="T40" fmla="*/ 18 w 61"/>
                    <a:gd name="T41" fmla="*/ 2 h 80"/>
                    <a:gd name="T42" fmla="*/ 9 w 61"/>
                    <a:gd name="T43" fmla="*/ 0 h 80"/>
                    <a:gd name="T44" fmla="*/ 9 w 61"/>
                    <a:gd name="T45" fmla="*/ 0 h 8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1" h="80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7" y="23"/>
                      </a:lnTo>
                      <a:lnTo>
                        <a:pt x="18" y="44"/>
                      </a:lnTo>
                      <a:lnTo>
                        <a:pt x="30" y="63"/>
                      </a:lnTo>
                      <a:lnTo>
                        <a:pt x="44" y="80"/>
                      </a:lnTo>
                      <a:lnTo>
                        <a:pt x="51" y="75"/>
                      </a:lnTo>
                      <a:lnTo>
                        <a:pt x="56" y="66"/>
                      </a:lnTo>
                      <a:lnTo>
                        <a:pt x="61" y="56"/>
                      </a:lnTo>
                      <a:lnTo>
                        <a:pt x="61" y="44"/>
                      </a:lnTo>
                      <a:lnTo>
                        <a:pt x="58" y="35"/>
                      </a:lnTo>
                      <a:lnTo>
                        <a:pt x="54" y="28"/>
                      </a:lnTo>
                      <a:lnTo>
                        <a:pt x="49" y="19"/>
                      </a:lnTo>
                      <a:lnTo>
                        <a:pt x="44" y="14"/>
                      </a:lnTo>
                      <a:lnTo>
                        <a:pt x="35" y="7"/>
                      </a:lnTo>
                      <a:lnTo>
                        <a:pt x="28" y="4"/>
                      </a:lnTo>
                      <a:lnTo>
                        <a:pt x="18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8" name="Freeform 123"/>
                <p:cNvSpPr>
                  <a:spLocks/>
                </p:cNvSpPr>
                <p:nvPr/>
              </p:nvSpPr>
              <p:spPr bwMode="auto">
                <a:xfrm>
                  <a:off x="4187" y="1841"/>
                  <a:ext cx="47" cy="64"/>
                </a:xfrm>
                <a:custGeom>
                  <a:avLst/>
                  <a:gdLst>
                    <a:gd name="T0" fmla="*/ 7 w 47"/>
                    <a:gd name="T1" fmla="*/ 0 h 64"/>
                    <a:gd name="T2" fmla="*/ 7 w 47"/>
                    <a:gd name="T3" fmla="*/ 0 h 64"/>
                    <a:gd name="T4" fmla="*/ 0 w 47"/>
                    <a:gd name="T5" fmla="*/ 2 h 64"/>
                    <a:gd name="T6" fmla="*/ 0 w 47"/>
                    <a:gd name="T7" fmla="*/ 2 h 64"/>
                    <a:gd name="T8" fmla="*/ 7 w 47"/>
                    <a:gd name="T9" fmla="*/ 19 h 64"/>
                    <a:gd name="T10" fmla="*/ 16 w 47"/>
                    <a:gd name="T11" fmla="*/ 33 h 64"/>
                    <a:gd name="T12" fmla="*/ 26 w 47"/>
                    <a:gd name="T13" fmla="*/ 50 h 64"/>
                    <a:gd name="T14" fmla="*/ 35 w 47"/>
                    <a:gd name="T15" fmla="*/ 64 h 64"/>
                    <a:gd name="T16" fmla="*/ 35 w 47"/>
                    <a:gd name="T17" fmla="*/ 64 h 64"/>
                    <a:gd name="T18" fmla="*/ 42 w 47"/>
                    <a:gd name="T19" fmla="*/ 59 h 64"/>
                    <a:gd name="T20" fmla="*/ 47 w 47"/>
                    <a:gd name="T21" fmla="*/ 52 h 64"/>
                    <a:gd name="T22" fmla="*/ 47 w 47"/>
                    <a:gd name="T23" fmla="*/ 45 h 64"/>
                    <a:gd name="T24" fmla="*/ 47 w 47"/>
                    <a:gd name="T25" fmla="*/ 35 h 64"/>
                    <a:gd name="T26" fmla="*/ 47 w 47"/>
                    <a:gd name="T27" fmla="*/ 35 h 64"/>
                    <a:gd name="T28" fmla="*/ 47 w 47"/>
                    <a:gd name="T29" fmla="*/ 28 h 64"/>
                    <a:gd name="T30" fmla="*/ 42 w 47"/>
                    <a:gd name="T31" fmla="*/ 21 h 64"/>
                    <a:gd name="T32" fmla="*/ 33 w 47"/>
                    <a:gd name="T33" fmla="*/ 12 h 64"/>
                    <a:gd name="T34" fmla="*/ 21 w 47"/>
                    <a:gd name="T35" fmla="*/ 5 h 64"/>
                    <a:gd name="T36" fmla="*/ 7 w 47"/>
                    <a:gd name="T37" fmla="*/ 0 h 64"/>
                    <a:gd name="T38" fmla="*/ 7 w 47"/>
                    <a:gd name="T39" fmla="*/ 0 h 6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47" h="64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2"/>
                      </a:lnTo>
                      <a:lnTo>
                        <a:pt x="7" y="19"/>
                      </a:lnTo>
                      <a:lnTo>
                        <a:pt x="16" y="33"/>
                      </a:lnTo>
                      <a:lnTo>
                        <a:pt x="26" y="50"/>
                      </a:lnTo>
                      <a:lnTo>
                        <a:pt x="35" y="64"/>
                      </a:lnTo>
                      <a:lnTo>
                        <a:pt x="42" y="59"/>
                      </a:lnTo>
                      <a:lnTo>
                        <a:pt x="47" y="52"/>
                      </a:lnTo>
                      <a:lnTo>
                        <a:pt x="47" y="45"/>
                      </a:lnTo>
                      <a:lnTo>
                        <a:pt x="47" y="35"/>
                      </a:lnTo>
                      <a:lnTo>
                        <a:pt x="47" y="28"/>
                      </a:lnTo>
                      <a:lnTo>
                        <a:pt x="42" y="21"/>
                      </a:lnTo>
                      <a:lnTo>
                        <a:pt x="33" y="12"/>
                      </a:lnTo>
                      <a:lnTo>
                        <a:pt x="21" y="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9" name="Freeform 124"/>
                <p:cNvSpPr>
                  <a:spLocks/>
                </p:cNvSpPr>
                <p:nvPr/>
              </p:nvSpPr>
              <p:spPr bwMode="auto">
                <a:xfrm>
                  <a:off x="4196" y="1865"/>
                  <a:ext cx="14" cy="21"/>
                </a:xfrm>
                <a:custGeom>
                  <a:avLst/>
                  <a:gdLst>
                    <a:gd name="T0" fmla="*/ 12 w 14"/>
                    <a:gd name="T1" fmla="*/ 21 h 21"/>
                    <a:gd name="T2" fmla="*/ 12 w 14"/>
                    <a:gd name="T3" fmla="*/ 21 h 21"/>
                    <a:gd name="T4" fmla="*/ 14 w 14"/>
                    <a:gd name="T5" fmla="*/ 16 h 21"/>
                    <a:gd name="T6" fmla="*/ 14 w 14"/>
                    <a:gd name="T7" fmla="*/ 11 h 21"/>
                    <a:gd name="T8" fmla="*/ 14 w 14"/>
                    <a:gd name="T9" fmla="*/ 11 h 21"/>
                    <a:gd name="T10" fmla="*/ 12 w 14"/>
                    <a:gd name="T11" fmla="*/ 7 h 21"/>
                    <a:gd name="T12" fmla="*/ 10 w 14"/>
                    <a:gd name="T13" fmla="*/ 2 h 21"/>
                    <a:gd name="T14" fmla="*/ 5 w 14"/>
                    <a:gd name="T15" fmla="*/ 0 h 21"/>
                    <a:gd name="T16" fmla="*/ 0 w 14"/>
                    <a:gd name="T17" fmla="*/ 0 h 21"/>
                    <a:gd name="T18" fmla="*/ 0 w 14"/>
                    <a:gd name="T19" fmla="*/ 0 h 21"/>
                    <a:gd name="T20" fmla="*/ 12 w 14"/>
                    <a:gd name="T21" fmla="*/ 21 h 21"/>
                    <a:gd name="T22" fmla="*/ 12 w 14"/>
                    <a:gd name="T23" fmla="*/ 21 h 2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" h="21">
                      <a:moveTo>
                        <a:pt x="12" y="21"/>
                      </a:moveTo>
                      <a:lnTo>
                        <a:pt x="12" y="21"/>
                      </a:lnTo>
                      <a:lnTo>
                        <a:pt x="14" y="16"/>
                      </a:lnTo>
                      <a:lnTo>
                        <a:pt x="14" y="11"/>
                      </a:lnTo>
                      <a:lnTo>
                        <a:pt x="12" y="7"/>
                      </a:lnTo>
                      <a:lnTo>
                        <a:pt x="10" y="2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1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0" name="Freeform 125"/>
                <p:cNvSpPr>
                  <a:spLocks/>
                </p:cNvSpPr>
                <p:nvPr/>
              </p:nvSpPr>
              <p:spPr bwMode="auto">
                <a:xfrm>
                  <a:off x="4529" y="1457"/>
                  <a:ext cx="26" cy="21"/>
                </a:xfrm>
                <a:custGeom>
                  <a:avLst/>
                  <a:gdLst>
                    <a:gd name="T0" fmla="*/ 11 w 26"/>
                    <a:gd name="T1" fmla="*/ 0 h 21"/>
                    <a:gd name="T2" fmla="*/ 11 w 26"/>
                    <a:gd name="T3" fmla="*/ 0 h 21"/>
                    <a:gd name="T4" fmla="*/ 7 w 26"/>
                    <a:gd name="T5" fmla="*/ 0 h 21"/>
                    <a:gd name="T6" fmla="*/ 2 w 26"/>
                    <a:gd name="T7" fmla="*/ 2 h 21"/>
                    <a:gd name="T8" fmla="*/ 2 w 26"/>
                    <a:gd name="T9" fmla="*/ 7 h 21"/>
                    <a:gd name="T10" fmla="*/ 0 w 26"/>
                    <a:gd name="T11" fmla="*/ 12 h 21"/>
                    <a:gd name="T12" fmla="*/ 0 w 26"/>
                    <a:gd name="T13" fmla="*/ 12 h 21"/>
                    <a:gd name="T14" fmla="*/ 2 w 26"/>
                    <a:gd name="T15" fmla="*/ 14 h 21"/>
                    <a:gd name="T16" fmla="*/ 4 w 26"/>
                    <a:gd name="T17" fmla="*/ 19 h 21"/>
                    <a:gd name="T18" fmla="*/ 9 w 26"/>
                    <a:gd name="T19" fmla="*/ 21 h 21"/>
                    <a:gd name="T20" fmla="*/ 14 w 26"/>
                    <a:gd name="T21" fmla="*/ 21 h 21"/>
                    <a:gd name="T22" fmla="*/ 14 w 26"/>
                    <a:gd name="T23" fmla="*/ 21 h 21"/>
                    <a:gd name="T24" fmla="*/ 19 w 26"/>
                    <a:gd name="T25" fmla="*/ 21 h 21"/>
                    <a:gd name="T26" fmla="*/ 23 w 26"/>
                    <a:gd name="T27" fmla="*/ 19 h 21"/>
                    <a:gd name="T28" fmla="*/ 26 w 26"/>
                    <a:gd name="T29" fmla="*/ 14 h 21"/>
                    <a:gd name="T30" fmla="*/ 26 w 26"/>
                    <a:gd name="T31" fmla="*/ 12 h 21"/>
                    <a:gd name="T32" fmla="*/ 26 w 26"/>
                    <a:gd name="T33" fmla="*/ 12 h 21"/>
                    <a:gd name="T34" fmla="*/ 23 w 26"/>
                    <a:gd name="T35" fmla="*/ 7 h 21"/>
                    <a:gd name="T36" fmla="*/ 21 w 26"/>
                    <a:gd name="T37" fmla="*/ 2 h 21"/>
                    <a:gd name="T38" fmla="*/ 16 w 26"/>
                    <a:gd name="T39" fmla="*/ 0 h 21"/>
                    <a:gd name="T40" fmla="*/ 11 w 26"/>
                    <a:gd name="T41" fmla="*/ 0 h 21"/>
                    <a:gd name="T42" fmla="*/ 11 w 26"/>
                    <a:gd name="T43" fmla="*/ 0 h 2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6" h="21">
                      <a:moveTo>
                        <a:pt x="11" y="0"/>
                      </a:move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9"/>
                      </a:lnTo>
                      <a:lnTo>
                        <a:pt x="9" y="21"/>
                      </a:lnTo>
                      <a:lnTo>
                        <a:pt x="14" y="21"/>
                      </a:lnTo>
                      <a:lnTo>
                        <a:pt x="19" y="21"/>
                      </a:lnTo>
                      <a:lnTo>
                        <a:pt x="23" y="19"/>
                      </a:lnTo>
                      <a:lnTo>
                        <a:pt x="26" y="14"/>
                      </a:lnTo>
                      <a:lnTo>
                        <a:pt x="26" y="12"/>
                      </a:lnTo>
                      <a:lnTo>
                        <a:pt x="23" y="7"/>
                      </a:lnTo>
                      <a:lnTo>
                        <a:pt x="21" y="2"/>
                      </a:lnTo>
                      <a:lnTo>
                        <a:pt x="16" y="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1" name="Freeform 126"/>
                <p:cNvSpPr>
                  <a:spLocks/>
                </p:cNvSpPr>
                <p:nvPr/>
              </p:nvSpPr>
              <p:spPr bwMode="auto">
                <a:xfrm>
                  <a:off x="4472" y="1494"/>
                  <a:ext cx="24" cy="22"/>
                </a:xfrm>
                <a:custGeom>
                  <a:avLst/>
                  <a:gdLst>
                    <a:gd name="T0" fmla="*/ 10 w 24"/>
                    <a:gd name="T1" fmla="*/ 0 h 22"/>
                    <a:gd name="T2" fmla="*/ 10 w 24"/>
                    <a:gd name="T3" fmla="*/ 0 h 22"/>
                    <a:gd name="T4" fmla="*/ 5 w 24"/>
                    <a:gd name="T5" fmla="*/ 0 h 22"/>
                    <a:gd name="T6" fmla="*/ 2 w 24"/>
                    <a:gd name="T7" fmla="*/ 3 h 22"/>
                    <a:gd name="T8" fmla="*/ 0 w 24"/>
                    <a:gd name="T9" fmla="*/ 8 h 22"/>
                    <a:gd name="T10" fmla="*/ 0 w 24"/>
                    <a:gd name="T11" fmla="*/ 12 h 22"/>
                    <a:gd name="T12" fmla="*/ 0 w 24"/>
                    <a:gd name="T13" fmla="*/ 12 h 22"/>
                    <a:gd name="T14" fmla="*/ 0 w 24"/>
                    <a:gd name="T15" fmla="*/ 17 h 22"/>
                    <a:gd name="T16" fmla="*/ 5 w 24"/>
                    <a:gd name="T17" fmla="*/ 19 h 22"/>
                    <a:gd name="T18" fmla="*/ 7 w 24"/>
                    <a:gd name="T19" fmla="*/ 22 h 22"/>
                    <a:gd name="T20" fmla="*/ 12 w 24"/>
                    <a:gd name="T21" fmla="*/ 22 h 22"/>
                    <a:gd name="T22" fmla="*/ 12 w 24"/>
                    <a:gd name="T23" fmla="*/ 22 h 22"/>
                    <a:gd name="T24" fmla="*/ 17 w 24"/>
                    <a:gd name="T25" fmla="*/ 22 h 22"/>
                    <a:gd name="T26" fmla="*/ 21 w 24"/>
                    <a:gd name="T27" fmla="*/ 19 h 22"/>
                    <a:gd name="T28" fmla="*/ 24 w 24"/>
                    <a:gd name="T29" fmla="*/ 17 h 22"/>
                    <a:gd name="T30" fmla="*/ 24 w 24"/>
                    <a:gd name="T31" fmla="*/ 12 h 22"/>
                    <a:gd name="T32" fmla="*/ 24 w 24"/>
                    <a:gd name="T33" fmla="*/ 12 h 22"/>
                    <a:gd name="T34" fmla="*/ 21 w 24"/>
                    <a:gd name="T35" fmla="*/ 8 h 22"/>
                    <a:gd name="T36" fmla="*/ 19 w 24"/>
                    <a:gd name="T37" fmla="*/ 3 h 22"/>
                    <a:gd name="T38" fmla="*/ 14 w 24"/>
                    <a:gd name="T39" fmla="*/ 0 h 22"/>
                    <a:gd name="T40" fmla="*/ 10 w 24"/>
                    <a:gd name="T41" fmla="*/ 0 h 22"/>
                    <a:gd name="T42" fmla="*/ 10 w 24"/>
                    <a:gd name="T43" fmla="*/ 0 h 2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4" h="22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5" y="19"/>
                      </a:lnTo>
                      <a:lnTo>
                        <a:pt x="7" y="22"/>
                      </a:lnTo>
                      <a:lnTo>
                        <a:pt x="12" y="22"/>
                      </a:lnTo>
                      <a:lnTo>
                        <a:pt x="17" y="22"/>
                      </a:lnTo>
                      <a:lnTo>
                        <a:pt x="21" y="19"/>
                      </a:lnTo>
                      <a:lnTo>
                        <a:pt x="24" y="17"/>
                      </a:lnTo>
                      <a:lnTo>
                        <a:pt x="24" y="12"/>
                      </a:lnTo>
                      <a:lnTo>
                        <a:pt x="21" y="8"/>
                      </a:lnTo>
                      <a:lnTo>
                        <a:pt x="19" y="3"/>
                      </a:lnTo>
                      <a:lnTo>
                        <a:pt x="14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2" name="Freeform 127"/>
                <p:cNvSpPr>
                  <a:spLocks/>
                </p:cNvSpPr>
                <p:nvPr/>
              </p:nvSpPr>
              <p:spPr bwMode="auto">
                <a:xfrm>
                  <a:off x="4463" y="1556"/>
                  <a:ext cx="26" cy="23"/>
                </a:xfrm>
                <a:custGeom>
                  <a:avLst/>
                  <a:gdLst>
                    <a:gd name="T0" fmla="*/ 11 w 26"/>
                    <a:gd name="T1" fmla="*/ 0 h 23"/>
                    <a:gd name="T2" fmla="*/ 11 w 26"/>
                    <a:gd name="T3" fmla="*/ 0 h 23"/>
                    <a:gd name="T4" fmla="*/ 7 w 26"/>
                    <a:gd name="T5" fmla="*/ 2 h 23"/>
                    <a:gd name="T6" fmla="*/ 2 w 26"/>
                    <a:gd name="T7" fmla="*/ 4 h 23"/>
                    <a:gd name="T8" fmla="*/ 0 w 26"/>
                    <a:gd name="T9" fmla="*/ 7 h 23"/>
                    <a:gd name="T10" fmla="*/ 0 w 26"/>
                    <a:gd name="T11" fmla="*/ 12 h 23"/>
                    <a:gd name="T12" fmla="*/ 0 w 26"/>
                    <a:gd name="T13" fmla="*/ 12 h 23"/>
                    <a:gd name="T14" fmla="*/ 2 w 26"/>
                    <a:gd name="T15" fmla="*/ 16 h 23"/>
                    <a:gd name="T16" fmla="*/ 4 w 26"/>
                    <a:gd name="T17" fmla="*/ 19 h 23"/>
                    <a:gd name="T18" fmla="*/ 9 w 26"/>
                    <a:gd name="T19" fmla="*/ 23 h 23"/>
                    <a:gd name="T20" fmla="*/ 14 w 26"/>
                    <a:gd name="T21" fmla="*/ 23 h 23"/>
                    <a:gd name="T22" fmla="*/ 14 w 26"/>
                    <a:gd name="T23" fmla="*/ 23 h 23"/>
                    <a:gd name="T24" fmla="*/ 19 w 26"/>
                    <a:gd name="T25" fmla="*/ 23 h 23"/>
                    <a:gd name="T26" fmla="*/ 23 w 26"/>
                    <a:gd name="T27" fmla="*/ 19 h 23"/>
                    <a:gd name="T28" fmla="*/ 26 w 26"/>
                    <a:gd name="T29" fmla="*/ 16 h 23"/>
                    <a:gd name="T30" fmla="*/ 26 w 26"/>
                    <a:gd name="T31" fmla="*/ 12 h 23"/>
                    <a:gd name="T32" fmla="*/ 26 w 26"/>
                    <a:gd name="T33" fmla="*/ 12 h 23"/>
                    <a:gd name="T34" fmla="*/ 23 w 26"/>
                    <a:gd name="T35" fmla="*/ 7 h 23"/>
                    <a:gd name="T36" fmla="*/ 21 w 26"/>
                    <a:gd name="T37" fmla="*/ 4 h 23"/>
                    <a:gd name="T38" fmla="*/ 16 w 26"/>
                    <a:gd name="T39" fmla="*/ 2 h 23"/>
                    <a:gd name="T40" fmla="*/ 11 w 26"/>
                    <a:gd name="T41" fmla="*/ 0 h 23"/>
                    <a:gd name="T42" fmla="*/ 11 w 26"/>
                    <a:gd name="T43" fmla="*/ 0 h 2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6" h="23">
                      <a:moveTo>
                        <a:pt x="11" y="0"/>
                      </a:moveTo>
                      <a:lnTo>
                        <a:pt x="11" y="0"/>
                      </a:lnTo>
                      <a:lnTo>
                        <a:pt x="7" y="2"/>
                      </a:lnTo>
                      <a:lnTo>
                        <a:pt x="2" y="4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2" y="16"/>
                      </a:lnTo>
                      <a:lnTo>
                        <a:pt x="4" y="19"/>
                      </a:lnTo>
                      <a:lnTo>
                        <a:pt x="9" y="23"/>
                      </a:lnTo>
                      <a:lnTo>
                        <a:pt x="14" y="23"/>
                      </a:lnTo>
                      <a:lnTo>
                        <a:pt x="19" y="23"/>
                      </a:lnTo>
                      <a:lnTo>
                        <a:pt x="23" y="19"/>
                      </a:lnTo>
                      <a:lnTo>
                        <a:pt x="26" y="16"/>
                      </a:lnTo>
                      <a:lnTo>
                        <a:pt x="26" y="12"/>
                      </a:lnTo>
                      <a:lnTo>
                        <a:pt x="23" y="7"/>
                      </a:lnTo>
                      <a:lnTo>
                        <a:pt x="21" y="4"/>
                      </a:lnTo>
                      <a:lnTo>
                        <a:pt x="16" y="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3" name="Freeform 128"/>
                <p:cNvSpPr>
                  <a:spLocks/>
                </p:cNvSpPr>
                <p:nvPr/>
              </p:nvSpPr>
              <p:spPr bwMode="auto">
                <a:xfrm>
                  <a:off x="4500" y="1615"/>
                  <a:ext cx="26" cy="21"/>
                </a:xfrm>
                <a:custGeom>
                  <a:avLst/>
                  <a:gdLst>
                    <a:gd name="T0" fmla="*/ 12 w 26"/>
                    <a:gd name="T1" fmla="*/ 0 h 21"/>
                    <a:gd name="T2" fmla="*/ 12 w 26"/>
                    <a:gd name="T3" fmla="*/ 0 h 21"/>
                    <a:gd name="T4" fmla="*/ 7 w 26"/>
                    <a:gd name="T5" fmla="*/ 0 h 21"/>
                    <a:gd name="T6" fmla="*/ 3 w 26"/>
                    <a:gd name="T7" fmla="*/ 2 h 21"/>
                    <a:gd name="T8" fmla="*/ 3 w 26"/>
                    <a:gd name="T9" fmla="*/ 7 h 21"/>
                    <a:gd name="T10" fmla="*/ 0 w 26"/>
                    <a:gd name="T11" fmla="*/ 11 h 21"/>
                    <a:gd name="T12" fmla="*/ 0 w 26"/>
                    <a:gd name="T13" fmla="*/ 11 h 21"/>
                    <a:gd name="T14" fmla="*/ 3 w 26"/>
                    <a:gd name="T15" fmla="*/ 16 h 21"/>
                    <a:gd name="T16" fmla="*/ 7 w 26"/>
                    <a:gd name="T17" fmla="*/ 19 h 21"/>
                    <a:gd name="T18" fmla="*/ 10 w 26"/>
                    <a:gd name="T19" fmla="*/ 21 h 21"/>
                    <a:gd name="T20" fmla="*/ 15 w 26"/>
                    <a:gd name="T21" fmla="*/ 21 h 21"/>
                    <a:gd name="T22" fmla="*/ 15 w 26"/>
                    <a:gd name="T23" fmla="*/ 21 h 21"/>
                    <a:gd name="T24" fmla="*/ 19 w 26"/>
                    <a:gd name="T25" fmla="*/ 21 h 21"/>
                    <a:gd name="T26" fmla="*/ 24 w 26"/>
                    <a:gd name="T27" fmla="*/ 19 h 21"/>
                    <a:gd name="T28" fmla="*/ 26 w 26"/>
                    <a:gd name="T29" fmla="*/ 16 h 21"/>
                    <a:gd name="T30" fmla="*/ 26 w 26"/>
                    <a:gd name="T31" fmla="*/ 11 h 21"/>
                    <a:gd name="T32" fmla="*/ 26 w 26"/>
                    <a:gd name="T33" fmla="*/ 11 h 21"/>
                    <a:gd name="T34" fmla="*/ 24 w 26"/>
                    <a:gd name="T35" fmla="*/ 7 h 21"/>
                    <a:gd name="T36" fmla="*/ 22 w 26"/>
                    <a:gd name="T37" fmla="*/ 2 h 21"/>
                    <a:gd name="T38" fmla="*/ 17 w 26"/>
                    <a:gd name="T39" fmla="*/ 0 h 21"/>
                    <a:gd name="T40" fmla="*/ 12 w 26"/>
                    <a:gd name="T41" fmla="*/ 0 h 21"/>
                    <a:gd name="T42" fmla="*/ 12 w 26"/>
                    <a:gd name="T43" fmla="*/ 0 h 2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6" h="21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3" y="2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3" y="16"/>
                      </a:lnTo>
                      <a:lnTo>
                        <a:pt x="7" y="19"/>
                      </a:lnTo>
                      <a:lnTo>
                        <a:pt x="10" y="21"/>
                      </a:lnTo>
                      <a:lnTo>
                        <a:pt x="15" y="21"/>
                      </a:lnTo>
                      <a:lnTo>
                        <a:pt x="19" y="21"/>
                      </a:lnTo>
                      <a:lnTo>
                        <a:pt x="24" y="19"/>
                      </a:lnTo>
                      <a:lnTo>
                        <a:pt x="26" y="16"/>
                      </a:lnTo>
                      <a:lnTo>
                        <a:pt x="26" y="11"/>
                      </a:lnTo>
                      <a:lnTo>
                        <a:pt x="24" y="7"/>
                      </a:lnTo>
                      <a:lnTo>
                        <a:pt x="22" y="2"/>
                      </a:lnTo>
                      <a:lnTo>
                        <a:pt x="17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4" name="Freeform 129"/>
                <p:cNvSpPr>
                  <a:spLocks/>
                </p:cNvSpPr>
                <p:nvPr/>
              </p:nvSpPr>
              <p:spPr bwMode="auto">
                <a:xfrm>
                  <a:off x="4581" y="1636"/>
                  <a:ext cx="23" cy="24"/>
                </a:xfrm>
                <a:custGeom>
                  <a:avLst/>
                  <a:gdLst>
                    <a:gd name="T0" fmla="*/ 9 w 23"/>
                    <a:gd name="T1" fmla="*/ 0 h 24"/>
                    <a:gd name="T2" fmla="*/ 9 w 23"/>
                    <a:gd name="T3" fmla="*/ 0 h 24"/>
                    <a:gd name="T4" fmla="*/ 4 w 23"/>
                    <a:gd name="T5" fmla="*/ 2 h 24"/>
                    <a:gd name="T6" fmla="*/ 2 w 23"/>
                    <a:gd name="T7" fmla="*/ 5 h 24"/>
                    <a:gd name="T8" fmla="*/ 0 w 23"/>
                    <a:gd name="T9" fmla="*/ 7 h 24"/>
                    <a:gd name="T10" fmla="*/ 0 w 23"/>
                    <a:gd name="T11" fmla="*/ 12 h 24"/>
                    <a:gd name="T12" fmla="*/ 0 w 23"/>
                    <a:gd name="T13" fmla="*/ 12 h 24"/>
                    <a:gd name="T14" fmla="*/ 0 w 23"/>
                    <a:gd name="T15" fmla="*/ 16 h 24"/>
                    <a:gd name="T16" fmla="*/ 4 w 23"/>
                    <a:gd name="T17" fmla="*/ 19 h 24"/>
                    <a:gd name="T18" fmla="*/ 7 w 23"/>
                    <a:gd name="T19" fmla="*/ 24 h 24"/>
                    <a:gd name="T20" fmla="*/ 14 w 23"/>
                    <a:gd name="T21" fmla="*/ 24 h 24"/>
                    <a:gd name="T22" fmla="*/ 14 w 23"/>
                    <a:gd name="T23" fmla="*/ 24 h 24"/>
                    <a:gd name="T24" fmla="*/ 18 w 23"/>
                    <a:gd name="T25" fmla="*/ 24 h 24"/>
                    <a:gd name="T26" fmla="*/ 21 w 23"/>
                    <a:gd name="T27" fmla="*/ 19 h 24"/>
                    <a:gd name="T28" fmla="*/ 23 w 23"/>
                    <a:gd name="T29" fmla="*/ 16 h 24"/>
                    <a:gd name="T30" fmla="*/ 23 w 23"/>
                    <a:gd name="T31" fmla="*/ 12 h 24"/>
                    <a:gd name="T32" fmla="*/ 23 w 23"/>
                    <a:gd name="T33" fmla="*/ 12 h 24"/>
                    <a:gd name="T34" fmla="*/ 21 w 23"/>
                    <a:gd name="T35" fmla="*/ 7 h 24"/>
                    <a:gd name="T36" fmla="*/ 18 w 23"/>
                    <a:gd name="T37" fmla="*/ 5 h 24"/>
                    <a:gd name="T38" fmla="*/ 14 w 23"/>
                    <a:gd name="T39" fmla="*/ 2 h 24"/>
                    <a:gd name="T40" fmla="*/ 9 w 23"/>
                    <a:gd name="T41" fmla="*/ 0 h 24"/>
                    <a:gd name="T42" fmla="*/ 9 w 23"/>
                    <a:gd name="T43" fmla="*/ 0 h 2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3" h="24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4" y="2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4" y="19"/>
                      </a:lnTo>
                      <a:lnTo>
                        <a:pt x="7" y="24"/>
                      </a:lnTo>
                      <a:lnTo>
                        <a:pt x="14" y="24"/>
                      </a:lnTo>
                      <a:lnTo>
                        <a:pt x="18" y="24"/>
                      </a:lnTo>
                      <a:lnTo>
                        <a:pt x="21" y="19"/>
                      </a:lnTo>
                      <a:lnTo>
                        <a:pt x="23" y="16"/>
                      </a:lnTo>
                      <a:lnTo>
                        <a:pt x="23" y="12"/>
                      </a:lnTo>
                      <a:lnTo>
                        <a:pt x="21" y="7"/>
                      </a:lnTo>
                      <a:lnTo>
                        <a:pt x="18" y="5"/>
                      </a:lnTo>
                      <a:lnTo>
                        <a:pt x="14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5" name="Freeform 130"/>
                <p:cNvSpPr>
                  <a:spLocks/>
                </p:cNvSpPr>
                <p:nvPr/>
              </p:nvSpPr>
              <p:spPr bwMode="auto">
                <a:xfrm>
                  <a:off x="4637" y="1605"/>
                  <a:ext cx="26" cy="21"/>
                </a:xfrm>
                <a:custGeom>
                  <a:avLst/>
                  <a:gdLst>
                    <a:gd name="T0" fmla="*/ 12 w 26"/>
                    <a:gd name="T1" fmla="*/ 0 h 21"/>
                    <a:gd name="T2" fmla="*/ 12 w 26"/>
                    <a:gd name="T3" fmla="*/ 0 h 21"/>
                    <a:gd name="T4" fmla="*/ 7 w 26"/>
                    <a:gd name="T5" fmla="*/ 0 h 21"/>
                    <a:gd name="T6" fmla="*/ 2 w 26"/>
                    <a:gd name="T7" fmla="*/ 3 h 21"/>
                    <a:gd name="T8" fmla="*/ 0 w 26"/>
                    <a:gd name="T9" fmla="*/ 7 h 21"/>
                    <a:gd name="T10" fmla="*/ 0 w 26"/>
                    <a:gd name="T11" fmla="*/ 10 h 21"/>
                    <a:gd name="T12" fmla="*/ 0 w 26"/>
                    <a:gd name="T13" fmla="*/ 10 h 21"/>
                    <a:gd name="T14" fmla="*/ 2 w 26"/>
                    <a:gd name="T15" fmla="*/ 14 h 21"/>
                    <a:gd name="T16" fmla="*/ 5 w 26"/>
                    <a:gd name="T17" fmla="*/ 19 h 21"/>
                    <a:gd name="T18" fmla="*/ 10 w 26"/>
                    <a:gd name="T19" fmla="*/ 21 h 21"/>
                    <a:gd name="T20" fmla="*/ 14 w 26"/>
                    <a:gd name="T21" fmla="*/ 21 h 21"/>
                    <a:gd name="T22" fmla="*/ 14 w 26"/>
                    <a:gd name="T23" fmla="*/ 21 h 21"/>
                    <a:gd name="T24" fmla="*/ 19 w 26"/>
                    <a:gd name="T25" fmla="*/ 21 h 21"/>
                    <a:gd name="T26" fmla="*/ 24 w 26"/>
                    <a:gd name="T27" fmla="*/ 19 h 21"/>
                    <a:gd name="T28" fmla="*/ 26 w 26"/>
                    <a:gd name="T29" fmla="*/ 14 h 21"/>
                    <a:gd name="T30" fmla="*/ 26 w 26"/>
                    <a:gd name="T31" fmla="*/ 10 h 21"/>
                    <a:gd name="T32" fmla="*/ 26 w 26"/>
                    <a:gd name="T33" fmla="*/ 10 h 21"/>
                    <a:gd name="T34" fmla="*/ 24 w 26"/>
                    <a:gd name="T35" fmla="*/ 7 h 21"/>
                    <a:gd name="T36" fmla="*/ 21 w 26"/>
                    <a:gd name="T37" fmla="*/ 3 h 21"/>
                    <a:gd name="T38" fmla="*/ 17 w 26"/>
                    <a:gd name="T39" fmla="*/ 0 h 21"/>
                    <a:gd name="T40" fmla="*/ 12 w 26"/>
                    <a:gd name="T41" fmla="*/ 0 h 21"/>
                    <a:gd name="T42" fmla="*/ 12 w 26"/>
                    <a:gd name="T43" fmla="*/ 0 h 2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6" h="21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5" y="19"/>
                      </a:lnTo>
                      <a:lnTo>
                        <a:pt x="10" y="21"/>
                      </a:lnTo>
                      <a:lnTo>
                        <a:pt x="14" y="21"/>
                      </a:lnTo>
                      <a:lnTo>
                        <a:pt x="19" y="21"/>
                      </a:lnTo>
                      <a:lnTo>
                        <a:pt x="24" y="19"/>
                      </a:lnTo>
                      <a:lnTo>
                        <a:pt x="26" y="14"/>
                      </a:lnTo>
                      <a:lnTo>
                        <a:pt x="26" y="10"/>
                      </a:lnTo>
                      <a:lnTo>
                        <a:pt x="24" y="7"/>
                      </a:lnTo>
                      <a:lnTo>
                        <a:pt x="21" y="3"/>
                      </a:lnTo>
                      <a:lnTo>
                        <a:pt x="17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6" name="Freeform 131"/>
                <p:cNvSpPr>
                  <a:spLocks/>
                </p:cNvSpPr>
                <p:nvPr/>
              </p:nvSpPr>
              <p:spPr bwMode="auto">
                <a:xfrm>
                  <a:off x="4649" y="1537"/>
                  <a:ext cx="23" cy="21"/>
                </a:xfrm>
                <a:custGeom>
                  <a:avLst/>
                  <a:gdLst>
                    <a:gd name="T0" fmla="*/ 9 w 23"/>
                    <a:gd name="T1" fmla="*/ 0 h 21"/>
                    <a:gd name="T2" fmla="*/ 9 w 23"/>
                    <a:gd name="T3" fmla="*/ 0 h 21"/>
                    <a:gd name="T4" fmla="*/ 5 w 23"/>
                    <a:gd name="T5" fmla="*/ 0 h 21"/>
                    <a:gd name="T6" fmla="*/ 2 w 23"/>
                    <a:gd name="T7" fmla="*/ 2 h 21"/>
                    <a:gd name="T8" fmla="*/ 0 w 23"/>
                    <a:gd name="T9" fmla="*/ 7 h 21"/>
                    <a:gd name="T10" fmla="*/ 0 w 23"/>
                    <a:gd name="T11" fmla="*/ 9 h 21"/>
                    <a:gd name="T12" fmla="*/ 0 w 23"/>
                    <a:gd name="T13" fmla="*/ 9 h 21"/>
                    <a:gd name="T14" fmla="*/ 0 w 23"/>
                    <a:gd name="T15" fmla="*/ 14 h 21"/>
                    <a:gd name="T16" fmla="*/ 5 w 23"/>
                    <a:gd name="T17" fmla="*/ 19 h 21"/>
                    <a:gd name="T18" fmla="*/ 9 w 23"/>
                    <a:gd name="T19" fmla="*/ 21 h 21"/>
                    <a:gd name="T20" fmla="*/ 14 w 23"/>
                    <a:gd name="T21" fmla="*/ 21 h 21"/>
                    <a:gd name="T22" fmla="*/ 14 w 23"/>
                    <a:gd name="T23" fmla="*/ 21 h 21"/>
                    <a:gd name="T24" fmla="*/ 19 w 23"/>
                    <a:gd name="T25" fmla="*/ 21 h 21"/>
                    <a:gd name="T26" fmla="*/ 21 w 23"/>
                    <a:gd name="T27" fmla="*/ 19 h 21"/>
                    <a:gd name="T28" fmla="*/ 23 w 23"/>
                    <a:gd name="T29" fmla="*/ 14 h 21"/>
                    <a:gd name="T30" fmla="*/ 23 w 23"/>
                    <a:gd name="T31" fmla="*/ 9 h 21"/>
                    <a:gd name="T32" fmla="*/ 23 w 23"/>
                    <a:gd name="T33" fmla="*/ 9 h 21"/>
                    <a:gd name="T34" fmla="*/ 21 w 23"/>
                    <a:gd name="T35" fmla="*/ 7 h 21"/>
                    <a:gd name="T36" fmla="*/ 19 w 23"/>
                    <a:gd name="T37" fmla="*/ 2 h 21"/>
                    <a:gd name="T38" fmla="*/ 14 w 23"/>
                    <a:gd name="T39" fmla="*/ 0 h 21"/>
                    <a:gd name="T40" fmla="*/ 9 w 23"/>
                    <a:gd name="T41" fmla="*/ 0 h 21"/>
                    <a:gd name="T42" fmla="*/ 9 w 23"/>
                    <a:gd name="T43" fmla="*/ 0 h 2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3" h="21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5" y="19"/>
                      </a:lnTo>
                      <a:lnTo>
                        <a:pt x="9" y="21"/>
                      </a:lnTo>
                      <a:lnTo>
                        <a:pt x="14" y="21"/>
                      </a:lnTo>
                      <a:lnTo>
                        <a:pt x="19" y="21"/>
                      </a:lnTo>
                      <a:lnTo>
                        <a:pt x="21" y="19"/>
                      </a:lnTo>
                      <a:lnTo>
                        <a:pt x="23" y="14"/>
                      </a:lnTo>
                      <a:lnTo>
                        <a:pt x="23" y="9"/>
                      </a:lnTo>
                      <a:lnTo>
                        <a:pt x="21" y="7"/>
                      </a:lnTo>
                      <a:lnTo>
                        <a:pt x="19" y="2"/>
                      </a:lnTo>
                      <a:lnTo>
                        <a:pt x="1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7" name="Freeform 132"/>
                <p:cNvSpPr>
                  <a:spLocks/>
                </p:cNvSpPr>
                <p:nvPr/>
              </p:nvSpPr>
              <p:spPr bwMode="auto">
                <a:xfrm>
                  <a:off x="4602" y="1478"/>
                  <a:ext cx="23" cy="24"/>
                </a:xfrm>
                <a:custGeom>
                  <a:avLst/>
                  <a:gdLst>
                    <a:gd name="T0" fmla="*/ 12 w 23"/>
                    <a:gd name="T1" fmla="*/ 0 h 24"/>
                    <a:gd name="T2" fmla="*/ 12 w 23"/>
                    <a:gd name="T3" fmla="*/ 0 h 24"/>
                    <a:gd name="T4" fmla="*/ 7 w 23"/>
                    <a:gd name="T5" fmla="*/ 0 h 24"/>
                    <a:gd name="T6" fmla="*/ 2 w 23"/>
                    <a:gd name="T7" fmla="*/ 2 h 24"/>
                    <a:gd name="T8" fmla="*/ 0 w 23"/>
                    <a:gd name="T9" fmla="*/ 7 h 24"/>
                    <a:gd name="T10" fmla="*/ 0 w 23"/>
                    <a:gd name="T11" fmla="*/ 12 h 24"/>
                    <a:gd name="T12" fmla="*/ 0 w 23"/>
                    <a:gd name="T13" fmla="*/ 12 h 24"/>
                    <a:gd name="T14" fmla="*/ 2 w 23"/>
                    <a:gd name="T15" fmla="*/ 16 h 24"/>
                    <a:gd name="T16" fmla="*/ 4 w 23"/>
                    <a:gd name="T17" fmla="*/ 19 h 24"/>
                    <a:gd name="T18" fmla="*/ 9 w 23"/>
                    <a:gd name="T19" fmla="*/ 21 h 24"/>
                    <a:gd name="T20" fmla="*/ 14 w 23"/>
                    <a:gd name="T21" fmla="*/ 24 h 24"/>
                    <a:gd name="T22" fmla="*/ 14 w 23"/>
                    <a:gd name="T23" fmla="*/ 24 h 24"/>
                    <a:gd name="T24" fmla="*/ 19 w 23"/>
                    <a:gd name="T25" fmla="*/ 21 h 24"/>
                    <a:gd name="T26" fmla="*/ 23 w 23"/>
                    <a:gd name="T27" fmla="*/ 19 h 24"/>
                    <a:gd name="T28" fmla="*/ 23 w 23"/>
                    <a:gd name="T29" fmla="*/ 16 h 24"/>
                    <a:gd name="T30" fmla="*/ 23 w 23"/>
                    <a:gd name="T31" fmla="*/ 12 h 24"/>
                    <a:gd name="T32" fmla="*/ 23 w 23"/>
                    <a:gd name="T33" fmla="*/ 12 h 24"/>
                    <a:gd name="T34" fmla="*/ 23 w 23"/>
                    <a:gd name="T35" fmla="*/ 7 h 24"/>
                    <a:gd name="T36" fmla="*/ 19 w 23"/>
                    <a:gd name="T37" fmla="*/ 2 h 24"/>
                    <a:gd name="T38" fmla="*/ 16 w 23"/>
                    <a:gd name="T39" fmla="*/ 0 h 24"/>
                    <a:gd name="T40" fmla="*/ 12 w 23"/>
                    <a:gd name="T41" fmla="*/ 0 h 24"/>
                    <a:gd name="T42" fmla="*/ 12 w 23"/>
                    <a:gd name="T43" fmla="*/ 0 h 2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3" h="24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2" y="16"/>
                      </a:lnTo>
                      <a:lnTo>
                        <a:pt x="4" y="19"/>
                      </a:lnTo>
                      <a:lnTo>
                        <a:pt x="9" y="21"/>
                      </a:lnTo>
                      <a:lnTo>
                        <a:pt x="14" y="24"/>
                      </a:lnTo>
                      <a:lnTo>
                        <a:pt x="19" y="21"/>
                      </a:lnTo>
                      <a:lnTo>
                        <a:pt x="23" y="19"/>
                      </a:lnTo>
                      <a:lnTo>
                        <a:pt x="23" y="16"/>
                      </a:lnTo>
                      <a:lnTo>
                        <a:pt x="23" y="12"/>
                      </a:lnTo>
                      <a:lnTo>
                        <a:pt x="23" y="7"/>
                      </a:lnTo>
                      <a:lnTo>
                        <a:pt x="19" y="2"/>
                      </a:lnTo>
                      <a:lnTo>
                        <a:pt x="16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8" name="Freeform 133"/>
                <p:cNvSpPr>
                  <a:spLocks/>
                </p:cNvSpPr>
                <p:nvPr/>
              </p:nvSpPr>
              <p:spPr bwMode="auto">
                <a:xfrm>
                  <a:off x="4312" y="1044"/>
                  <a:ext cx="382" cy="432"/>
                </a:xfrm>
                <a:custGeom>
                  <a:avLst/>
                  <a:gdLst>
                    <a:gd name="T0" fmla="*/ 198 w 382"/>
                    <a:gd name="T1" fmla="*/ 99 h 432"/>
                    <a:gd name="T2" fmla="*/ 217 w 382"/>
                    <a:gd name="T3" fmla="*/ 142 h 432"/>
                    <a:gd name="T4" fmla="*/ 228 w 382"/>
                    <a:gd name="T5" fmla="*/ 144 h 432"/>
                    <a:gd name="T6" fmla="*/ 243 w 382"/>
                    <a:gd name="T7" fmla="*/ 170 h 432"/>
                    <a:gd name="T8" fmla="*/ 238 w 382"/>
                    <a:gd name="T9" fmla="*/ 177 h 432"/>
                    <a:gd name="T10" fmla="*/ 247 w 382"/>
                    <a:gd name="T11" fmla="*/ 196 h 432"/>
                    <a:gd name="T12" fmla="*/ 257 w 382"/>
                    <a:gd name="T13" fmla="*/ 200 h 432"/>
                    <a:gd name="T14" fmla="*/ 271 w 382"/>
                    <a:gd name="T15" fmla="*/ 222 h 432"/>
                    <a:gd name="T16" fmla="*/ 266 w 382"/>
                    <a:gd name="T17" fmla="*/ 231 h 432"/>
                    <a:gd name="T18" fmla="*/ 283 w 382"/>
                    <a:gd name="T19" fmla="*/ 262 h 432"/>
                    <a:gd name="T20" fmla="*/ 304 w 382"/>
                    <a:gd name="T21" fmla="*/ 281 h 432"/>
                    <a:gd name="T22" fmla="*/ 304 w 382"/>
                    <a:gd name="T23" fmla="*/ 285 h 432"/>
                    <a:gd name="T24" fmla="*/ 318 w 382"/>
                    <a:gd name="T25" fmla="*/ 304 h 432"/>
                    <a:gd name="T26" fmla="*/ 382 w 382"/>
                    <a:gd name="T27" fmla="*/ 417 h 432"/>
                    <a:gd name="T28" fmla="*/ 358 w 382"/>
                    <a:gd name="T29" fmla="*/ 432 h 432"/>
                    <a:gd name="T30" fmla="*/ 264 w 382"/>
                    <a:gd name="T31" fmla="*/ 356 h 432"/>
                    <a:gd name="T32" fmla="*/ 212 w 382"/>
                    <a:gd name="T33" fmla="*/ 295 h 432"/>
                    <a:gd name="T34" fmla="*/ 198 w 382"/>
                    <a:gd name="T35" fmla="*/ 288 h 432"/>
                    <a:gd name="T36" fmla="*/ 0 w 382"/>
                    <a:gd name="T37" fmla="*/ 113 h 432"/>
                    <a:gd name="T38" fmla="*/ 5 w 382"/>
                    <a:gd name="T39" fmla="*/ 80 h 432"/>
                    <a:gd name="T40" fmla="*/ 5 w 382"/>
                    <a:gd name="T41" fmla="*/ 80 h 432"/>
                    <a:gd name="T42" fmla="*/ 9 w 382"/>
                    <a:gd name="T43" fmla="*/ 76 h 432"/>
                    <a:gd name="T44" fmla="*/ 12 w 382"/>
                    <a:gd name="T45" fmla="*/ 71 h 432"/>
                    <a:gd name="T46" fmla="*/ 12 w 382"/>
                    <a:gd name="T47" fmla="*/ 59 h 432"/>
                    <a:gd name="T48" fmla="*/ 12 w 382"/>
                    <a:gd name="T49" fmla="*/ 47 h 432"/>
                    <a:gd name="T50" fmla="*/ 14 w 382"/>
                    <a:gd name="T51" fmla="*/ 42 h 432"/>
                    <a:gd name="T52" fmla="*/ 16 w 382"/>
                    <a:gd name="T53" fmla="*/ 38 h 432"/>
                    <a:gd name="T54" fmla="*/ 16 w 382"/>
                    <a:gd name="T55" fmla="*/ 38 h 432"/>
                    <a:gd name="T56" fmla="*/ 33 w 382"/>
                    <a:gd name="T57" fmla="*/ 19 h 432"/>
                    <a:gd name="T58" fmla="*/ 40 w 382"/>
                    <a:gd name="T59" fmla="*/ 12 h 432"/>
                    <a:gd name="T60" fmla="*/ 49 w 382"/>
                    <a:gd name="T61" fmla="*/ 7 h 432"/>
                    <a:gd name="T62" fmla="*/ 59 w 382"/>
                    <a:gd name="T63" fmla="*/ 2 h 432"/>
                    <a:gd name="T64" fmla="*/ 68 w 382"/>
                    <a:gd name="T65" fmla="*/ 0 h 432"/>
                    <a:gd name="T66" fmla="*/ 92 w 382"/>
                    <a:gd name="T67" fmla="*/ 0 h 432"/>
                    <a:gd name="T68" fmla="*/ 92 w 382"/>
                    <a:gd name="T69" fmla="*/ 0 h 432"/>
                    <a:gd name="T70" fmla="*/ 106 w 382"/>
                    <a:gd name="T71" fmla="*/ 2 h 432"/>
                    <a:gd name="T72" fmla="*/ 115 w 382"/>
                    <a:gd name="T73" fmla="*/ 7 h 432"/>
                    <a:gd name="T74" fmla="*/ 139 w 382"/>
                    <a:gd name="T75" fmla="*/ 14 h 432"/>
                    <a:gd name="T76" fmla="*/ 186 w 382"/>
                    <a:gd name="T77" fmla="*/ 99 h 432"/>
                    <a:gd name="T78" fmla="*/ 198 w 382"/>
                    <a:gd name="T79" fmla="*/ 99 h 432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82" h="432">
                      <a:moveTo>
                        <a:pt x="198" y="99"/>
                      </a:moveTo>
                      <a:lnTo>
                        <a:pt x="217" y="142"/>
                      </a:lnTo>
                      <a:lnTo>
                        <a:pt x="228" y="144"/>
                      </a:lnTo>
                      <a:lnTo>
                        <a:pt x="243" y="170"/>
                      </a:lnTo>
                      <a:lnTo>
                        <a:pt x="238" y="177"/>
                      </a:lnTo>
                      <a:lnTo>
                        <a:pt x="247" y="196"/>
                      </a:lnTo>
                      <a:lnTo>
                        <a:pt x="257" y="200"/>
                      </a:lnTo>
                      <a:lnTo>
                        <a:pt x="271" y="222"/>
                      </a:lnTo>
                      <a:lnTo>
                        <a:pt x="266" y="231"/>
                      </a:lnTo>
                      <a:lnTo>
                        <a:pt x="283" y="262"/>
                      </a:lnTo>
                      <a:lnTo>
                        <a:pt x="304" y="281"/>
                      </a:lnTo>
                      <a:lnTo>
                        <a:pt x="304" y="285"/>
                      </a:lnTo>
                      <a:lnTo>
                        <a:pt x="318" y="304"/>
                      </a:lnTo>
                      <a:lnTo>
                        <a:pt x="382" y="417"/>
                      </a:lnTo>
                      <a:lnTo>
                        <a:pt x="358" y="432"/>
                      </a:lnTo>
                      <a:lnTo>
                        <a:pt x="264" y="356"/>
                      </a:lnTo>
                      <a:lnTo>
                        <a:pt x="212" y="295"/>
                      </a:lnTo>
                      <a:lnTo>
                        <a:pt x="198" y="288"/>
                      </a:lnTo>
                      <a:lnTo>
                        <a:pt x="0" y="113"/>
                      </a:lnTo>
                      <a:lnTo>
                        <a:pt x="5" y="80"/>
                      </a:lnTo>
                      <a:lnTo>
                        <a:pt x="9" y="76"/>
                      </a:lnTo>
                      <a:lnTo>
                        <a:pt x="12" y="71"/>
                      </a:lnTo>
                      <a:lnTo>
                        <a:pt x="12" y="59"/>
                      </a:lnTo>
                      <a:lnTo>
                        <a:pt x="12" y="47"/>
                      </a:lnTo>
                      <a:lnTo>
                        <a:pt x="14" y="42"/>
                      </a:lnTo>
                      <a:lnTo>
                        <a:pt x="16" y="38"/>
                      </a:lnTo>
                      <a:lnTo>
                        <a:pt x="33" y="19"/>
                      </a:lnTo>
                      <a:lnTo>
                        <a:pt x="40" y="12"/>
                      </a:lnTo>
                      <a:lnTo>
                        <a:pt x="49" y="7"/>
                      </a:lnTo>
                      <a:lnTo>
                        <a:pt x="59" y="2"/>
                      </a:lnTo>
                      <a:lnTo>
                        <a:pt x="68" y="0"/>
                      </a:lnTo>
                      <a:lnTo>
                        <a:pt x="92" y="0"/>
                      </a:lnTo>
                      <a:lnTo>
                        <a:pt x="106" y="2"/>
                      </a:lnTo>
                      <a:lnTo>
                        <a:pt x="115" y="7"/>
                      </a:lnTo>
                      <a:lnTo>
                        <a:pt x="139" y="14"/>
                      </a:lnTo>
                      <a:lnTo>
                        <a:pt x="186" y="99"/>
                      </a:lnTo>
                      <a:lnTo>
                        <a:pt x="198" y="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9" name="Freeform 134"/>
                <p:cNvSpPr>
                  <a:spLocks/>
                </p:cNvSpPr>
                <p:nvPr/>
              </p:nvSpPr>
              <p:spPr bwMode="auto">
                <a:xfrm>
                  <a:off x="4324" y="1056"/>
                  <a:ext cx="356" cy="408"/>
                </a:xfrm>
                <a:custGeom>
                  <a:avLst/>
                  <a:gdLst>
                    <a:gd name="T0" fmla="*/ 120 w 356"/>
                    <a:gd name="T1" fmla="*/ 12 h 408"/>
                    <a:gd name="T2" fmla="*/ 169 w 356"/>
                    <a:gd name="T3" fmla="*/ 99 h 408"/>
                    <a:gd name="T4" fmla="*/ 181 w 356"/>
                    <a:gd name="T5" fmla="*/ 99 h 408"/>
                    <a:gd name="T6" fmla="*/ 198 w 356"/>
                    <a:gd name="T7" fmla="*/ 137 h 408"/>
                    <a:gd name="T8" fmla="*/ 209 w 356"/>
                    <a:gd name="T9" fmla="*/ 141 h 408"/>
                    <a:gd name="T10" fmla="*/ 216 w 356"/>
                    <a:gd name="T11" fmla="*/ 158 h 408"/>
                    <a:gd name="T12" fmla="*/ 212 w 356"/>
                    <a:gd name="T13" fmla="*/ 163 h 408"/>
                    <a:gd name="T14" fmla="*/ 228 w 356"/>
                    <a:gd name="T15" fmla="*/ 193 h 408"/>
                    <a:gd name="T16" fmla="*/ 238 w 356"/>
                    <a:gd name="T17" fmla="*/ 196 h 408"/>
                    <a:gd name="T18" fmla="*/ 247 w 356"/>
                    <a:gd name="T19" fmla="*/ 210 h 408"/>
                    <a:gd name="T20" fmla="*/ 245 w 356"/>
                    <a:gd name="T21" fmla="*/ 219 h 408"/>
                    <a:gd name="T22" fmla="*/ 261 w 356"/>
                    <a:gd name="T23" fmla="*/ 255 h 408"/>
                    <a:gd name="T24" fmla="*/ 282 w 356"/>
                    <a:gd name="T25" fmla="*/ 273 h 408"/>
                    <a:gd name="T26" fmla="*/ 282 w 356"/>
                    <a:gd name="T27" fmla="*/ 278 h 408"/>
                    <a:gd name="T28" fmla="*/ 297 w 356"/>
                    <a:gd name="T29" fmla="*/ 297 h 408"/>
                    <a:gd name="T30" fmla="*/ 356 w 356"/>
                    <a:gd name="T31" fmla="*/ 403 h 408"/>
                    <a:gd name="T32" fmla="*/ 348 w 356"/>
                    <a:gd name="T33" fmla="*/ 408 h 408"/>
                    <a:gd name="T34" fmla="*/ 259 w 356"/>
                    <a:gd name="T35" fmla="*/ 335 h 408"/>
                    <a:gd name="T36" fmla="*/ 238 w 356"/>
                    <a:gd name="T37" fmla="*/ 311 h 408"/>
                    <a:gd name="T38" fmla="*/ 207 w 356"/>
                    <a:gd name="T39" fmla="*/ 273 h 408"/>
                    <a:gd name="T40" fmla="*/ 193 w 356"/>
                    <a:gd name="T41" fmla="*/ 269 h 408"/>
                    <a:gd name="T42" fmla="*/ 160 w 356"/>
                    <a:gd name="T43" fmla="*/ 236 h 408"/>
                    <a:gd name="T44" fmla="*/ 0 w 356"/>
                    <a:gd name="T45" fmla="*/ 97 h 408"/>
                    <a:gd name="T46" fmla="*/ 2 w 356"/>
                    <a:gd name="T47" fmla="*/ 73 h 408"/>
                    <a:gd name="T48" fmla="*/ 9 w 356"/>
                    <a:gd name="T49" fmla="*/ 66 h 408"/>
                    <a:gd name="T50" fmla="*/ 11 w 356"/>
                    <a:gd name="T51" fmla="*/ 35 h 408"/>
                    <a:gd name="T52" fmla="*/ 11 w 356"/>
                    <a:gd name="T53" fmla="*/ 35 h 408"/>
                    <a:gd name="T54" fmla="*/ 23 w 356"/>
                    <a:gd name="T55" fmla="*/ 19 h 408"/>
                    <a:gd name="T56" fmla="*/ 35 w 356"/>
                    <a:gd name="T57" fmla="*/ 7 h 408"/>
                    <a:gd name="T58" fmla="*/ 42 w 356"/>
                    <a:gd name="T59" fmla="*/ 5 h 408"/>
                    <a:gd name="T60" fmla="*/ 49 w 356"/>
                    <a:gd name="T61" fmla="*/ 0 h 408"/>
                    <a:gd name="T62" fmla="*/ 49 w 356"/>
                    <a:gd name="T63" fmla="*/ 0 h 408"/>
                    <a:gd name="T64" fmla="*/ 63 w 356"/>
                    <a:gd name="T65" fmla="*/ 0 h 408"/>
                    <a:gd name="T66" fmla="*/ 75 w 356"/>
                    <a:gd name="T67" fmla="*/ 0 h 408"/>
                    <a:gd name="T68" fmla="*/ 87 w 356"/>
                    <a:gd name="T69" fmla="*/ 0 h 408"/>
                    <a:gd name="T70" fmla="*/ 110 w 356"/>
                    <a:gd name="T71" fmla="*/ 9 h 408"/>
                    <a:gd name="T72" fmla="*/ 120 w 356"/>
                    <a:gd name="T73" fmla="*/ 12 h 4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56" h="408">
                      <a:moveTo>
                        <a:pt x="120" y="12"/>
                      </a:moveTo>
                      <a:lnTo>
                        <a:pt x="169" y="99"/>
                      </a:lnTo>
                      <a:lnTo>
                        <a:pt x="181" y="99"/>
                      </a:lnTo>
                      <a:lnTo>
                        <a:pt x="198" y="137"/>
                      </a:lnTo>
                      <a:lnTo>
                        <a:pt x="209" y="141"/>
                      </a:lnTo>
                      <a:lnTo>
                        <a:pt x="216" y="158"/>
                      </a:lnTo>
                      <a:lnTo>
                        <a:pt x="212" y="163"/>
                      </a:lnTo>
                      <a:lnTo>
                        <a:pt x="228" y="193"/>
                      </a:lnTo>
                      <a:lnTo>
                        <a:pt x="238" y="196"/>
                      </a:lnTo>
                      <a:lnTo>
                        <a:pt x="247" y="210"/>
                      </a:lnTo>
                      <a:lnTo>
                        <a:pt x="245" y="219"/>
                      </a:lnTo>
                      <a:lnTo>
                        <a:pt x="261" y="255"/>
                      </a:lnTo>
                      <a:lnTo>
                        <a:pt x="282" y="273"/>
                      </a:lnTo>
                      <a:lnTo>
                        <a:pt x="282" y="278"/>
                      </a:lnTo>
                      <a:lnTo>
                        <a:pt x="297" y="297"/>
                      </a:lnTo>
                      <a:lnTo>
                        <a:pt x="356" y="403"/>
                      </a:lnTo>
                      <a:lnTo>
                        <a:pt x="348" y="408"/>
                      </a:lnTo>
                      <a:lnTo>
                        <a:pt x="259" y="335"/>
                      </a:lnTo>
                      <a:lnTo>
                        <a:pt x="238" y="311"/>
                      </a:lnTo>
                      <a:lnTo>
                        <a:pt x="207" y="273"/>
                      </a:lnTo>
                      <a:lnTo>
                        <a:pt x="193" y="269"/>
                      </a:lnTo>
                      <a:lnTo>
                        <a:pt x="160" y="236"/>
                      </a:lnTo>
                      <a:lnTo>
                        <a:pt x="0" y="97"/>
                      </a:lnTo>
                      <a:lnTo>
                        <a:pt x="2" y="73"/>
                      </a:lnTo>
                      <a:lnTo>
                        <a:pt x="9" y="66"/>
                      </a:lnTo>
                      <a:lnTo>
                        <a:pt x="11" y="35"/>
                      </a:lnTo>
                      <a:lnTo>
                        <a:pt x="23" y="19"/>
                      </a:lnTo>
                      <a:lnTo>
                        <a:pt x="35" y="7"/>
                      </a:lnTo>
                      <a:lnTo>
                        <a:pt x="42" y="5"/>
                      </a:lnTo>
                      <a:lnTo>
                        <a:pt x="49" y="0"/>
                      </a:lnTo>
                      <a:lnTo>
                        <a:pt x="63" y="0"/>
                      </a:lnTo>
                      <a:lnTo>
                        <a:pt x="75" y="0"/>
                      </a:lnTo>
                      <a:lnTo>
                        <a:pt x="87" y="0"/>
                      </a:lnTo>
                      <a:lnTo>
                        <a:pt x="110" y="9"/>
                      </a:lnTo>
                      <a:lnTo>
                        <a:pt x="120" y="1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0" name="Freeform 135"/>
                <p:cNvSpPr>
                  <a:spLocks/>
                </p:cNvSpPr>
                <p:nvPr/>
              </p:nvSpPr>
              <p:spPr bwMode="auto">
                <a:xfrm>
                  <a:off x="4463" y="1181"/>
                  <a:ext cx="80" cy="92"/>
                </a:xfrm>
                <a:custGeom>
                  <a:avLst/>
                  <a:gdLst>
                    <a:gd name="T0" fmla="*/ 30 w 80"/>
                    <a:gd name="T1" fmla="*/ 0 h 92"/>
                    <a:gd name="T2" fmla="*/ 30 w 80"/>
                    <a:gd name="T3" fmla="*/ 0 h 92"/>
                    <a:gd name="T4" fmla="*/ 23 w 80"/>
                    <a:gd name="T5" fmla="*/ 0 h 92"/>
                    <a:gd name="T6" fmla="*/ 23 w 80"/>
                    <a:gd name="T7" fmla="*/ 0 h 92"/>
                    <a:gd name="T8" fmla="*/ 14 w 80"/>
                    <a:gd name="T9" fmla="*/ 2 h 92"/>
                    <a:gd name="T10" fmla="*/ 7 w 80"/>
                    <a:gd name="T11" fmla="*/ 7 h 92"/>
                    <a:gd name="T12" fmla="*/ 2 w 80"/>
                    <a:gd name="T13" fmla="*/ 12 h 92"/>
                    <a:gd name="T14" fmla="*/ 0 w 80"/>
                    <a:gd name="T15" fmla="*/ 21 h 92"/>
                    <a:gd name="T16" fmla="*/ 0 w 80"/>
                    <a:gd name="T17" fmla="*/ 38 h 92"/>
                    <a:gd name="T18" fmla="*/ 0 w 80"/>
                    <a:gd name="T19" fmla="*/ 56 h 92"/>
                    <a:gd name="T20" fmla="*/ 28 w 80"/>
                    <a:gd name="T21" fmla="*/ 85 h 92"/>
                    <a:gd name="T22" fmla="*/ 28 w 80"/>
                    <a:gd name="T23" fmla="*/ 85 h 92"/>
                    <a:gd name="T24" fmla="*/ 42 w 80"/>
                    <a:gd name="T25" fmla="*/ 89 h 92"/>
                    <a:gd name="T26" fmla="*/ 61 w 80"/>
                    <a:gd name="T27" fmla="*/ 92 h 92"/>
                    <a:gd name="T28" fmla="*/ 68 w 80"/>
                    <a:gd name="T29" fmla="*/ 92 h 92"/>
                    <a:gd name="T30" fmla="*/ 75 w 80"/>
                    <a:gd name="T31" fmla="*/ 89 h 92"/>
                    <a:gd name="T32" fmla="*/ 80 w 80"/>
                    <a:gd name="T33" fmla="*/ 82 h 92"/>
                    <a:gd name="T34" fmla="*/ 80 w 80"/>
                    <a:gd name="T35" fmla="*/ 75 h 92"/>
                    <a:gd name="T36" fmla="*/ 80 w 80"/>
                    <a:gd name="T37" fmla="*/ 75 h 92"/>
                    <a:gd name="T38" fmla="*/ 80 w 80"/>
                    <a:gd name="T39" fmla="*/ 66 h 92"/>
                    <a:gd name="T40" fmla="*/ 75 w 80"/>
                    <a:gd name="T41" fmla="*/ 56 h 92"/>
                    <a:gd name="T42" fmla="*/ 66 w 80"/>
                    <a:gd name="T43" fmla="*/ 40 h 92"/>
                    <a:gd name="T44" fmla="*/ 56 w 80"/>
                    <a:gd name="T45" fmla="*/ 26 h 92"/>
                    <a:gd name="T46" fmla="*/ 47 w 80"/>
                    <a:gd name="T47" fmla="*/ 9 h 92"/>
                    <a:gd name="T48" fmla="*/ 47 w 80"/>
                    <a:gd name="T49" fmla="*/ 9 h 92"/>
                    <a:gd name="T50" fmla="*/ 44 w 80"/>
                    <a:gd name="T51" fmla="*/ 5 h 92"/>
                    <a:gd name="T52" fmla="*/ 40 w 80"/>
                    <a:gd name="T53" fmla="*/ 0 h 92"/>
                    <a:gd name="T54" fmla="*/ 37 w 80"/>
                    <a:gd name="T55" fmla="*/ 0 h 92"/>
                    <a:gd name="T56" fmla="*/ 30 w 80"/>
                    <a:gd name="T57" fmla="*/ 0 h 92"/>
                    <a:gd name="T58" fmla="*/ 30 w 80"/>
                    <a:gd name="T59" fmla="*/ 0 h 9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0" h="92">
                      <a:moveTo>
                        <a:pt x="30" y="0"/>
                      </a:moveTo>
                      <a:lnTo>
                        <a:pt x="30" y="0"/>
                      </a:lnTo>
                      <a:lnTo>
                        <a:pt x="23" y="0"/>
                      </a:lnTo>
                      <a:lnTo>
                        <a:pt x="14" y="2"/>
                      </a:lnTo>
                      <a:lnTo>
                        <a:pt x="7" y="7"/>
                      </a:lnTo>
                      <a:lnTo>
                        <a:pt x="2" y="12"/>
                      </a:lnTo>
                      <a:lnTo>
                        <a:pt x="0" y="21"/>
                      </a:lnTo>
                      <a:lnTo>
                        <a:pt x="0" y="38"/>
                      </a:lnTo>
                      <a:lnTo>
                        <a:pt x="0" y="56"/>
                      </a:lnTo>
                      <a:lnTo>
                        <a:pt x="28" y="85"/>
                      </a:lnTo>
                      <a:lnTo>
                        <a:pt x="42" y="89"/>
                      </a:lnTo>
                      <a:lnTo>
                        <a:pt x="61" y="92"/>
                      </a:lnTo>
                      <a:lnTo>
                        <a:pt x="68" y="92"/>
                      </a:lnTo>
                      <a:lnTo>
                        <a:pt x="75" y="89"/>
                      </a:lnTo>
                      <a:lnTo>
                        <a:pt x="80" y="82"/>
                      </a:lnTo>
                      <a:lnTo>
                        <a:pt x="80" y="75"/>
                      </a:lnTo>
                      <a:lnTo>
                        <a:pt x="80" y="66"/>
                      </a:lnTo>
                      <a:lnTo>
                        <a:pt x="75" y="56"/>
                      </a:lnTo>
                      <a:lnTo>
                        <a:pt x="66" y="40"/>
                      </a:lnTo>
                      <a:lnTo>
                        <a:pt x="56" y="26"/>
                      </a:lnTo>
                      <a:lnTo>
                        <a:pt x="47" y="9"/>
                      </a:lnTo>
                      <a:lnTo>
                        <a:pt x="44" y="5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1" name="Freeform 136"/>
                <p:cNvSpPr>
                  <a:spLocks/>
                </p:cNvSpPr>
                <p:nvPr/>
              </p:nvSpPr>
              <p:spPr bwMode="auto">
                <a:xfrm>
                  <a:off x="4470" y="1188"/>
                  <a:ext cx="66" cy="78"/>
                </a:xfrm>
                <a:custGeom>
                  <a:avLst/>
                  <a:gdLst>
                    <a:gd name="T0" fmla="*/ 26 w 66"/>
                    <a:gd name="T1" fmla="*/ 0 h 78"/>
                    <a:gd name="T2" fmla="*/ 26 w 66"/>
                    <a:gd name="T3" fmla="*/ 0 h 78"/>
                    <a:gd name="T4" fmla="*/ 14 w 66"/>
                    <a:gd name="T5" fmla="*/ 0 h 78"/>
                    <a:gd name="T6" fmla="*/ 9 w 66"/>
                    <a:gd name="T7" fmla="*/ 0 h 78"/>
                    <a:gd name="T8" fmla="*/ 4 w 66"/>
                    <a:gd name="T9" fmla="*/ 7 h 78"/>
                    <a:gd name="T10" fmla="*/ 4 w 66"/>
                    <a:gd name="T11" fmla="*/ 7 h 78"/>
                    <a:gd name="T12" fmla="*/ 0 w 66"/>
                    <a:gd name="T13" fmla="*/ 16 h 78"/>
                    <a:gd name="T14" fmla="*/ 0 w 66"/>
                    <a:gd name="T15" fmla="*/ 31 h 78"/>
                    <a:gd name="T16" fmla="*/ 0 w 66"/>
                    <a:gd name="T17" fmla="*/ 45 h 78"/>
                    <a:gd name="T18" fmla="*/ 23 w 66"/>
                    <a:gd name="T19" fmla="*/ 73 h 78"/>
                    <a:gd name="T20" fmla="*/ 23 w 66"/>
                    <a:gd name="T21" fmla="*/ 73 h 78"/>
                    <a:gd name="T22" fmla="*/ 37 w 66"/>
                    <a:gd name="T23" fmla="*/ 78 h 78"/>
                    <a:gd name="T24" fmla="*/ 49 w 66"/>
                    <a:gd name="T25" fmla="*/ 78 h 78"/>
                    <a:gd name="T26" fmla="*/ 59 w 66"/>
                    <a:gd name="T27" fmla="*/ 78 h 78"/>
                    <a:gd name="T28" fmla="*/ 59 w 66"/>
                    <a:gd name="T29" fmla="*/ 78 h 78"/>
                    <a:gd name="T30" fmla="*/ 66 w 66"/>
                    <a:gd name="T31" fmla="*/ 73 h 78"/>
                    <a:gd name="T32" fmla="*/ 66 w 66"/>
                    <a:gd name="T33" fmla="*/ 68 h 78"/>
                    <a:gd name="T34" fmla="*/ 66 w 66"/>
                    <a:gd name="T35" fmla="*/ 64 h 78"/>
                    <a:gd name="T36" fmla="*/ 35 w 66"/>
                    <a:gd name="T37" fmla="*/ 7 h 78"/>
                    <a:gd name="T38" fmla="*/ 35 w 66"/>
                    <a:gd name="T39" fmla="*/ 7 h 78"/>
                    <a:gd name="T40" fmla="*/ 33 w 66"/>
                    <a:gd name="T41" fmla="*/ 2 h 78"/>
                    <a:gd name="T42" fmla="*/ 30 w 66"/>
                    <a:gd name="T43" fmla="*/ 0 h 78"/>
                    <a:gd name="T44" fmla="*/ 26 w 66"/>
                    <a:gd name="T45" fmla="*/ 0 h 78"/>
                    <a:gd name="T46" fmla="*/ 26 w 66"/>
                    <a:gd name="T47" fmla="*/ 0 h 7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66" h="7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9" y="0"/>
                      </a:ln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0" y="31"/>
                      </a:lnTo>
                      <a:lnTo>
                        <a:pt x="0" y="45"/>
                      </a:lnTo>
                      <a:lnTo>
                        <a:pt x="23" y="73"/>
                      </a:lnTo>
                      <a:lnTo>
                        <a:pt x="37" y="78"/>
                      </a:lnTo>
                      <a:lnTo>
                        <a:pt x="49" y="78"/>
                      </a:lnTo>
                      <a:lnTo>
                        <a:pt x="59" y="78"/>
                      </a:lnTo>
                      <a:lnTo>
                        <a:pt x="66" y="73"/>
                      </a:lnTo>
                      <a:lnTo>
                        <a:pt x="66" y="68"/>
                      </a:lnTo>
                      <a:lnTo>
                        <a:pt x="66" y="64"/>
                      </a:lnTo>
                      <a:lnTo>
                        <a:pt x="35" y="7"/>
                      </a:lnTo>
                      <a:lnTo>
                        <a:pt x="33" y="2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2" name="Freeform 137"/>
                <p:cNvSpPr>
                  <a:spLocks/>
                </p:cNvSpPr>
                <p:nvPr/>
              </p:nvSpPr>
              <p:spPr bwMode="auto">
                <a:xfrm>
                  <a:off x="4470" y="1202"/>
                  <a:ext cx="59" cy="64"/>
                </a:xfrm>
                <a:custGeom>
                  <a:avLst/>
                  <a:gdLst>
                    <a:gd name="T0" fmla="*/ 21 w 59"/>
                    <a:gd name="T1" fmla="*/ 0 h 64"/>
                    <a:gd name="T2" fmla="*/ 21 w 59"/>
                    <a:gd name="T3" fmla="*/ 0 h 64"/>
                    <a:gd name="T4" fmla="*/ 12 w 59"/>
                    <a:gd name="T5" fmla="*/ 0 h 64"/>
                    <a:gd name="T6" fmla="*/ 4 w 59"/>
                    <a:gd name="T7" fmla="*/ 2 h 64"/>
                    <a:gd name="T8" fmla="*/ 0 w 59"/>
                    <a:gd name="T9" fmla="*/ 5 h 64"/>
                    <a:gd name="T10" fmla="*/ 0 w 59"/>
                    <a:gd name="T11" fmla="*/ 5 h 64"/>
                    <a:gd name="T12" fmla="*/ 0 w 59"/>
                    <a:gd name="T13" fmla="*/ 24 h 64"/>
                    <a:gd name="T14" fmla="*/ 0 w 59"/>
                    <a:gd name="T15" fmla="*/ 31 h 64"/>
                    <a:gd name="T16" fmla="*/ 23 w 59"/>
                    <a:gd name="T17" fmla="*/ 59 h 64"/>
                    <a:gd name="T18" fmla="*/ 23 w 59"/>
                    <a:gd name="T19" fmla="*/ 59 h 64"/>
                    <a:gd name="T20" fmla="*/ 37 w 59"/>
                    <a:gd name="T21" fmla="*/ 64 h 64"/>
                    <a:gd name="T22" fmla="*/ 49 w 59"/>
                    <a:gd name="T23" fmla="*/ 64 h 64"/>
                    <a:gd name="T24" fmla="*/ 59 w 59"/>
                    <a:gd name="T25" fmla="*/ 64 h 64"/>
                    <a:gd name="T26" fmla="*/ 59 w 59"/>
                    <a:gd name="T27" fmla="*/ 64 h 64"/>
                    <a:gd name="T28" fmla="*/ 30 w 59"/>
                    <a:gd name="T29" fmla="*/ 7 h 64"/>
                    <a:gd name="T30" fmla="*/ 30 w 59"/>
                    <a:gd name="T31" fmla="*/ 7 h 64"/>
                    <a:gd name="T32" fmla="*/ 28 w 59"/>
                    <a:gd name="T33" fmla="*/ 2 h 64"/>
                    <a:gd name="T34" fmla="*/ 26 w 59"/>
                    <a:gd name="T35" fmla="*/ 0 h 64"/>
                    <a:gd name="T36" fmla="*/ 21 w 59"/>
                    <a:gd name="T37" fmla="*/ 0 h 64"/>
                    <a:gd name="T38" fmla="*/ 21 w 59"/>
                    <a:gd name="T39" fmla="*/ 0 h 6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59" h="64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12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0" y="24"/>
                      </a:lnTo>
                      <a:lnTo>
                        <a:pt x="0" y="31"/>
                      </a:lnTo>
                      <a:lnTo>
                        <a:pt x="23" y="59"/>
                      </a:lnTo>
                      <a:lnTo>
                        <a:pt x="37" y="64"/>
                      </a:lnTo>
                      <a:lnTo>
                        <a:pt x="49" y="64"/>
                      </a:lnTo>
                      <a:lnTo>
                        <a:pt x="59" y="64"/>
                      </a:lnTo>
                      <a:lnTo>
                        <a:pt x="30" y="7"/>
                      </a:lnTo>
                      <a:lnTo>
                        <a:pt x="28" y="2"/>
                      </a:lnTo>
                      <a:lnTo>
                        <a:pt x="26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9E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3" name="Freeform 138"/>
                <p:cNvSpPr>
                  <a:spLocks/>
                </p:cNvSpPr>
                <p:nvPr/>
              </p:nvSpPr>
              <p:spPr bwMode="auto">
                <a:xfrm>
                  <a:off x="4463" y="1148"/>
                  <a:ext cx="21" cy="21"/>
                </a:xfrm>
                <a:custGeom>
                  <a:avLst/>
                  <a:gdLst>
                    <a:gd name="T0" fmla="*/ 9 w 21"/>
                    <a:gd name="T1" fmla="*/ 0 h 21"/>
                    <a:gd name="T2" fmla="*/ 9 w 21"/>
                    <a:gd name="T3" fmla="*/ 0 h 21"/>
                    <a:gd name="T4" fmla="*/ 4 w 21"/>
                    <a:gd name="T5" fmla="*/ 0 h 21"/>
                    <a:gd name="T6" fmla="*/ 2 w 21"/>
                    <a:gd name="T7" fmla="*/ 2 h 21"/>
                    <a:gd name="T8" fmla="*/ 0 w 21"/>
                    <a:gd name="T9" fmla="*/ 7 h 21"/>
                    <a:gd name="T10" fmla="*/ 0 w 21"/>
                    <a:gd name="T11" fmla="*/ 9 h 21"/>
                    <a:gd name="T12" fmla="*/ 0 w 21"/>
                    <a:gd name="T13" fmla="*/ 9 h 21"/>
                    <a:gd name="T14" fmla="*/ 4 w 21"/>
                    <a:gd name="T15" fmla="*/ 16 h 21"/>
                    <a:gd name="T16" fmla="*/ 7 w 21"/>
                    <a:gd name="T17" fmla="*/ 19 h 21"/>
                    <a:gd name="T18" fmla="*/ 11 w 21"/>
                    <a:gd name="T19" fmla="*/ 21 h 21"/>
                    <a:gd name="T20" fmla="*/ 11 w 21"/>
                    <a:gd name="T21" fmla="*/ 21 h 21"/>
                    <a:gd name="T22" fmla="*/ 14 w 21"/>
                    <a:gd name="T23" fmla="*/ 19 h 21"/>
                    <a:gd name="T24" fmla="*/ 19 w 21"/>
                    <a:gd name="T25" fmla="*/ 16 h 21"/>
                    <a:gd name="T26" fmla="*/ 19 w 21"/>
                    <a:gd name="T27" fmla="*/ 14 h 21"/>
                    <a:gd name="T28" fmla="*/ 21 w 21"/>
                    <a:gd name="T29" fmla="*/ 9 h 21"/>
                    <a:gd name="T30" fmla="*/ 21 w 21"/>
                    <a:gd name="T31" fmla="*/ 9 h 21"/>
                    <a:gd name="T32" fmla="*/ 19 w 21"/>
                    <a:gd name="T33" fmla="*/ 7 h 21"/>
                    <a:gd name="T34" fmla="*/ 16 w 21"/>
                    <a:gd name="T35" fmla="*/ 2 h 21"/>
                    <a:gd name="T36" fmla="*/ 11 w 21"/>
                    <a:gd name="T37" fmla="*/ 0 h 21"/>
                    <a:gd name="T38" fmla="*/ 9 w 21"/>
                    <a:gd name="T39" fmla="*/ 0 h 21"/>
                    <a:gd name="T40" fmla="*/ 9 w 21"/>
                    <a:gd name="T41" fmla="*/ 0 h 2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" h="21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4" y="16"/>
                      </a:lnTo>
                      <a:lnTo>
                        <a:pt x="7" y="19"/>
                      </a:lnTo>
                      <a:lnTo>
                        <a:pt x="11" y="21"/>
                      </a:lnTo>
                      <a:lnTo>
                        <a:pt x="14" y="19"/>
                      </a:lnTo>
                      <a:lnTo>
                        <a:pt x="19" y="16"/>
                      </a:lnTo>
                      <a:lnTo>
                        <a:pt x="19" y="14"/>
                      </a:lnTo>
                      <a:lnTo>
                        <a:pt x="21" y="9"/>
                      </a:lnTo>
                      <a:lnTo>
                        <a:pt x="19" y="7"/>
                      </a:lnTo>
                      <a:lnTo>
                        <a:pt x="16" y="2"/>
                      </a:lnTo>
                      <a:lnTo>
                        <a:pt x="11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4" name="Freeform 139"/>
                <p:cNvSpPr>
                  <a:spLocks/>
                </p:cNvSpPr>
                <p:nvPr/>
              </p:nvSpPr>
              <p:spPr bwMode="auto">
                <a:xfrm>
                  <a:off x="4484" y="1025"/>
                  <a:ext cx="21" cy="19"/>
                </a:xfrm>
                <a:custGeom>
                  <a:avLst/>
                  <a:gdLst>
                    <a:gd name="T0" fmla="*/ 9 w 21"/>
                    <a:gd name="T1" fmla="*/ 0 h 19"/>
                    <a:gd name="T2" fmla="*/ 9 w 21"/>
                    <a:gd name="T3" fmla="*/ 0 h 19"/>
                    <a:gd name="T4" fmla="*/ 5 w 21"/>
                    <a:gd name="T5" fmla="*/ 3 h 19"/>
                    <a:gd name="T6" fmla="*/ 2 w 21"/>
                    <a:gd name="T7" fmla="*/ 5 h 19"/>
                    <a:gd name="T8" fmla="*/ 0 w 21"/>
                    <a:gd name="T9" fmla="*/ 7 h 19"/>
                    <a:gd name="T10" fmla="*/ 0 w 21"/>
                    <a:gd name="T11" fmla="*/ 12 h 19"/>
                    <a:gd name="T12" fmla="*/ 0 w 21"/>
                    <a:gd name="T13" fmla="*/ 12 h 19"/>
                    <a:gd name="T14" fmla="*/ 2 w 21"/>
                    <a:gd name="T15" fmla="*/ 17 h 19"/>
                    <a:gd name="T16" fmla="*/ 5 w 21"/>
                    <a:gd name="T17" fmla="*/ 19 h 19"/>
                    <a:gd name="T18" fmla="*/ 7 w 21"/>
                    <a:gd name="T19" fmla="*/ 19 h 19"/>
                    <a:gd name="T20" fmla="*/ 12 w 21"/>
                    <a:gd name="T21" fmla="*/ 19 h 19"/>
                    <a:gd name="T22" fmla="*/ 12 w 21"/>
                    <a:gd name="T23" fmla="*/ 19 h 19"/>
                    <a:gd name="T24" fmla="*/ 16 w 21"/>
                    <a:gd name="T25" fmla="*/ 19 h 19"/>
                    <a:gd name="T26" fmla="*/ 19 w 21"/>
                    <a:gd name="T27" fmla="*/ 14 h 19"/>
                    <a:gd name="T28" fmla="*/ 21 w 21"/>
                    <a:gd name="T29" fmla="*/ 12 h 19"/>
                    <a:gd name="T30" fmla="*/ 21 w 21"/>
                    <a:gd name="T31" fmla="*/ 7 h 19"/>
                    <a:gd name="T32" fmla="*/ 21 w 21"/>
                    <a:gd name="T33" fmla="*/ 7 h 19"/>
                    <a:gd name="T34" fmla="*/ 16 w 21"/>
                    <a:gd name="T35" fmla="*/ 3 h 19"/>
                    <a:gd name="T36" fmla="*/ 14 w 21"/>
                    <a:gd name="T37" fmla="*/ 0 h 19"/>
                    <a:gd name="T38" fmla="*/ 9 w 21"/>
                    <a:gd name="T39" fmla="*/ 0 h 19"/>
                    <a:gd name="T40" fmla="*/ 9 w 21"/>
                    <a:gd name="T41" fmla="*/ 0 h 1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" h="19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5" y="3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2" y="17"/>
                      </a:lnTo>
                      <a:lnTo>
                        <a:pt x="5" y="19"/>
                      </a:lnTo>
                      <a:lnTo>
                        <a:pt x="7" y="19"/>
                      </a:lnTo>
                      <a:lnTo>
                        <a:pt x="12" y="19"/>
                      </a:lnTo>
                      <a:lnTo>
                        <a:pt x="16" y="19"/>
                      </a:lnTo>
                      <a:lnTo>
                        <a:pt x="19" y="14"/>
                      </a:lnTo>
                      <a:lnTo>
                        <a:pt x="21" y="12"/>
                      </a:lnTo>
                      <a:lnTo>
                        <a:pt x="21" y="7"/>
                      </a:lnTo>
                      <a:lnTo>
                        <a:pt x="16" y="3"/>
                      </a:lnTo>
                      <a:lnTo>
                        <a:pt x="1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5" name="Freeform 140"/>
                <p:cNvSpPr>
                  <a:spLocks/>
                </p:cNvSpPr>
                <p:nvPr/>
              </p:nvSpPr>
              <p:spPr bwMode="auto">
                <a:xfrm>
                  <a:off x="4185" y="1124"/>
                  <a:ext cx="28" cy="21"/>
                </a:xfrm>
                <a:custGeom>
                  <a:avLst/>
                  <a:gdLst>
                    <a:gd name="T0" fmla="*/ 11 w 28"/>
                    <a:gd name="T1" fmla="*/ 0 h 21"/>
                    <a:gd name="T2" fmla="*/ 11 w 28"/>
                    <a:gd name="T3" fmla="*/ 0 h 21"/>
                    <a:gd name="T4" fmla="*/ 7 w 28"/>
                    <a:gd name="T5" fmla="*/ 0 h 21"/>
                    <a:gd name="T6" fmla="*/ 4 w 28"/>
                    <a:gd name="T7" fmla="*/ 3 h 21"/>
                    <a:gd name="T8" fmla="*/ 2 w 28"/>
                    <a:gd name="T9" fmla="*/ 7 h 21"/>
                    <a:gd name="T10" fmla="*/ 0 w 28"/>
                    <a:gd name="T11" fmla="*/ 12 h 21"/>
                    <a:gd name="T12" fmla="*/ 0 w 28"/>
                    <a:gd name="T13" fmla="*/ 12 h 21"/>
                    <a:gd name="T14" fmla="*/ 2 w 28"/>
                    <a:gd name="T15" fmla="*/ 14 h 21"/>
                    <a:gd name="T16" fmla="*/ 7 w 28"/>
                    <a:gd name="T17" fmla="*/ 19 h 21"/>
                    <a:gd name="T18" fmla="*/ 11 w 28"/>
                    <a:gd name="T19" fmla="*/ 21 h 21"/>
                    <a:gd name="T20" fmla="*/ 16 w 28"/>
                    <a:gd name="T21" fmla="*/ 21 h 21"/>
                    <a:gd name="T22" fmla="*/ 16 w 28"/>
                    <a:gd name="T23" fmla="*/ 21 h 21"/>
                    <a:gd name="T24" fmla="*/ 21 w 28"/>
                    <a:gd name="T25" fmla="*/ 21 h 21"/>
                    <a:gd name="T26" fmla="*/ 25 w 28"/>
                    <a:gd name="T27" fmla="*/ 19 h 21"/>
                    <a:gd name="T28" fmla="*/ 28 w 28"/>
                    <a:gd name="T29" fmla="*/ 14 h 21"/>
                    <a:gd name="T30" fmla="*/ 28 w 28"/>
                    <a:gd name="T31" fmla="*/ 12 h 21"/>
                    <a:gd name="T32" fmla="*/ 28 w 28"/>
                    <a:gd name="T33" fmla="*/ 12 h 21"/>
                    <a:gd name="T34" fmla="*/ 25 w 28"/>
                    <a:gd name="T35" fmla="*/ 7 h 21"/>
                    <a:gd name="T36" fmla="*/ 23 w 28"/>
                    <a:gd name="T37" fmla="*/ 3 h 21"/>
                    <a:gd name="T38" fmla="*/ 18 w 28"/>
                    <a:gd name="T39" fmla="*/ 0 h 21"/>
                    <a:gd name="T40" fmla="*/ 11 w 28"/>
                    <a:gd name="T41" fmla="*/ 0 h 21"/>
                    <a:gd name="T42" fmla="*/ 11 w 28"/>
                    <a:gd name="T43" fmla="*/ 0 h 2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8" h="21">
                      <a:moveTo>
                        <a:pt x="11" y="0"/>
                      </a:move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4" y="3"/>
                      </a:lnTo>
                      <a:lnTo>
                        <a:pt x="2" y="7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7" y="19"/>
                      </a:lnTo>
                      <a:lnTo>
                        <a:pt x="11" y="21"/>
                      </a:lnTo>
                      <a:lnTo>
                        <a:pt x="16" y="21"/>
                      </a:lnTo>
                      <a:lnTo>
                        <a:pt x="21" y="21"/>
                      </a:lnTo>
                      <a:lnTo>
                        <a:pt x="25" y="19"/>
                      </a:lnTo>
                      <a:lnTo>
                        <a:pt x="28" y="14"/>
                      </a:lnTo>
                      <a:lnTo>
                        <a:pt x="28" y="12"/>
                      </a:lnTo>
                      <a:lnTo>
                        <a:pt x="25" y="7"/>
                      </a:lnTo>
                      <a:lnTo>
                        <a:pt x="23" y="3"/>
                      </a:lnTo>
                      <a:lnTo>
                        <a:pt x="18" y="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6" name="Freeform 141"/>
                <p:cNvSpPr>
                  <a:spLocks/>
                </p:cNvSpPr>
                <p:nvPr/>
              </p:nvSpPr>
              <p:spPr bwMode="auto">
                <a:xfrm>
                  <a:off x="4175" y="1223"/>
                  <a:ext cx="24" cy="29"/>
                </a:xfrm>
                <a:custGeom>
                  <a:avLst/>
                  <a:gdLst>
                    <a:gd name="T0" fmla="*/ 7 w 24"/>
                    <a:gd name="T1" fmla="*/ 0 h 29"/>
                    <a:gd name="T2" fmla="*/ 7 w 24"/>
                    <a:gd name="T3" fmla="*/ 0 h 29"/>
                    <a:gd name="T4" fmla="*/ 0 w 24"/>
                    <a:gd name="T5" fmla="*/ 3 h 29"/>
                    <a:gd name="T6" fmla="*/ 0 w 24"/>
                    <a:gd name="T7" fmla="*/ 24 h 29"/>
                    <a:gd name="T8" fmla="*/ 0 w 24"/>
                    <a:gd name="T9" fmla="*/ 24 h 29"/>
                    <a:gd name="T10" fmla="*/ 5 w 24"/>
                    <a:gd name="T11" fmla="*/ 26 h 29"/>
                    <a:gd name="T12" fmla="*/ 12 w 24"/>
                    <a:gd name="T13" fmla="*/ 29 h 29"/>
                    <a:gd name="T14" fmla="*/ 12 w 24"/>
                    <a:gd name="T15" fmla="*/ 29 h 29"/>
                    <a:gd name="T16" fmla="*/ 17 w 24"/>
                    <a:gd name="T17" fmla="*/ 26 h 29"/>
                    <a:gd name="T18" fmla="*/ 21 w 24"/>
                    <a:gd name="T19" fmla="*/ 24 h 29"/>
                    <a:gd name="T20" fmla="*/ 24 w 24"/>
                    <a:gd name="T21" fmla="*/ 19 h 29"/>
                    <a:gd name="T22" fmla="*/ 24 w 24"/>
                    <a:gd name="T23" fmla="*/ 14 h 29"/>
                    <a:gd name="T24" fmla="*/ 24 w 24"/>
                    <a:gd name="T25" fmla="*/ 14 h 29"/>
                    <a:gd name="T26" fmla="*/ 21 w 24"/>
                    <a:gd name="T27" fmla="*/ 10 h 29"/>
                    <a:gd name="T28" fmla="*/ 17 w 24"/>
                    <a:gd name="T29" fmla="*/ 5 h 29"/>
                    <a:gd name="T30" fmla="*/ 12 w 24"/>
                    <a:gd name="T31" fmla="*/ 3 h 29"/>
                    <a:gd name="T32" fmla="*/ 7 w 24"/>
                    <a:gd name="T33" fmla="*/ 0 h 29"/>
                    <a:gd name="T34" fmla="*/ 7 w 24"/>
                    <a:gd name="T35" fmla="*/ 0 h 2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4" h="2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3"/>
                      </a:lnTo>
                      <a:lnTo>
                        <a:pt x="0" y="24"/>
                      </a:lnTo>
                      <a:lnTo>
                        <a:pt x="5" y="26"/>
                      </a:lnTo>
                      <a:lnTo>
                        <a:pt x="12" y="29"/>
                      </a:lnTo>
                      <a:lnTo>
                        <a:pt x="17" y="26"/>
                      </a:lnTo>
                      <a:lnTo>
                        <a:pt x="21" y="24"/>
                      </a:lnTo>
                      <a:lnTo>
                        <a:pt x="24" y="19"/>
                      </a:lnTo>
                      <a:lnTo>
                        <a:pt x="24" y="14"/>
                      </a:lnTo>
                      <a:lnTo>
                        <a:pt x="21" y="10"/>
                      </a:lnTo>
                      <a:lnTo>
                        <a:pt x="17" y="5"/>
                      </a:lnTo>
                      <a:lnTo>
                        <a:pt x="12" y="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7" name="Freeform 142"/>
                <p:cNvSpPr>
                  <a:spLocks/>
                </p:cNvSpPr>
                <p:nvPr/>
              </p:nvSpPr>
              <p:spPr bwMode="auto">
                <a:xfrm>
                  <a:off x="4189" y="1127"/>
                  <a:ext cx="24" cy="18"/>
                </a:xfrm>
                <a:custGeom>
                  <a:avLst/>
                  <a:gdLst>
                    <a:gd name="T0" fmla="*/ 10 w 24"/>
                    <a:gd name="T1" fmla="*/ 0 h 18"/>
                    <a:gd name="T2" fmla="*/ 10 w 24"/>
                    <a:gd name="T3" fmla="*/ 0 h 18"/>
                    <a:gd name="T4" fmla="*/ 5 w 24"/>
                    <a:gd name="T5" fmla="*/ 0 h 18"/>
                    <a:gd name="T6" fmla="*/ 3 w 24"/>
                    <a:gd name="T7" fmla="*/ 2 h 18"/>
                    <a:gd name="T8" fmla="*/ 0 w 24"/>
                    <a:gd name="T9" fmla="*/ 7 h 18"/>
                    <a:gd name="T10" fmla="*/ 0 w 24"/>
                    <a:gd name="T11" fmla="*/ 9 h 18"/>
                    <a:gd name="T12" fmla="*/ 0 w 24"/>
                    <a:gd name="T13" fmla="*/ 9 h 18"/>
                    <a:gd name="T14" fmla="*/ 3 w 24"/>
                    <a:gd name="T15" fmla="*/ 14 h 18"/>
                    <a:gd name="T16" fmla="*/ 5 w 24"/>
                    <a:gd name="T17" fmla="*/ 16 h 18"/>
                    <a:gd name="T18" fmla="*/ 10 w 24"/>
                    <a:gd name="T19" fmla="*/ 18 h 18"/>
                    <a:gd name="T20" fmla="*/ 14 w 24"/>
                    <a:gd name="T21" fmla="*/ 18 h 18"/>
                    <a:gd name="T22" fmla="*/ 14 w 24"/>
                    <a:gd name="T23" fmla="*/ 18 h 18"/>
                    <a:gd name="T24" fmla="*/ 19 w 24"/>
                    <a:gd name="T25" fmla="*/ 18 h 18"/>
                    <a:gd name="T26" fmla="*/ 21 w 24"/>
                    <a:gd name="T27" fmla="*/ 16 h 18"/>
                    <a:gd name="T28" fmla="*/ 24 w 24"/>
                    <a:gd name="T29" fmla="*/ 14 h 18"/>
                    <a:gd name="T30" fmla="*/ 24 w 24"/>
                    <a:gd name="T31" fmla="*/ 9 h 18"/>
                    <a:gd name="T32" fmla="*/ 24 w 24"/>
                    <a:gd name="T33" fmla="*/ 9 h 18"/>
                    <a:gd name="T34" fmla="*/ 21 w 24"/>
                    <a:gd name="T35" fmla="*/ 7 h 18"/>
                    <a:gd name="T36" fmla="*/ 19 w 24"/>
                    <a:gd name="T37" fmla="*/ 2 h 18"/>
                    <a:gd name="T38" fmla="*/ 14 w 24"/>
                    <a:gd name="T39" fmla="*/ 0 h 18"/>
                    <a:gd name="T40" fmla="*/ 10 w 24"/>
                    <a:gd name="T41" fmla="*/ 0 h 18"/>
                    <a:gd name="T42" fmla="*/ 10 w 24"/>
                    <a:gd name="T43" fmla="*/ 0 h 1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4" h="18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3" y="14"/>
                      </a:lnTo>
                      <a:lnTo>
                        <a:pt x="5" y="16"/>
                      </a:lnTo>
                      <a:lnTo>
                        <a:pt x="10" y="18"/>
                      </a:lnTo>
                      <a:lnTo>
                        <a:pt x="14" y="18"/>
                      </a:lnTo>
                      <a:lnTo>
                        <a:pt x="19" y="18"/>
                      </a:lnTo>
                      <a:lnTo>
                        <a:pt x="21" y="16"/>
                      </a:lnTo>
                      <a:lnTo>
                        <a:pt x="24" y="14"/>
                      </a:lnTo>
                      <a:lnTo>
                        <a:pt x="24" y="9"/>
                      </a:lnTo>
                      <a:lnTo>
                        <a:pt x="21" y="7"/>
                      </a:lnTo>
                      <a:lnTo>
                        <a:pt x="19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8" name="Freeform 143"/>
                <p:cNvSpPr>
                  <a:spLocks/>
                </p:cNvSpPr>
                <p:nvPr/>
              </p:nvSpPr>
              <p:spPr bwMode="auto">
                <a:xfrm>
                  <a:off x="4175" y="1228"/>
                  <a:ext cx="24" cy="24"/>
                </a:xfrm>
                <a:custGeom>
                  <a:avLst/>
                  <a:gdLst>
                    <a:gd name="T0" fmla="*/ 10 w 24"/>
                    <a:gd name="T1" fmla="*/ 0 h 24"/>
                    <a:gd name="T2" fmla="*/ 10 w 24"/>
                    <a:gd name="T3" fmla="*/ 0 h 24"/>
                    <a:gd name="T4" fmla="*/ 5 w 24"/>
                    <a:gd name="T5" fmla="*/ 0 h 24"/>
                    <a:gd name="T6" fmla="*/ 0 w 24"/>
                    <a:gd name="T7" fmla="*/ 5 h 24"/>
                    <a:gd name="T8" fmla="*/ 0 w 24"/>
                    <a:gd name="T9" fmla="*/ 16 h 24"/>
                    <a:gd name="T10" fmla="*/ 0 w 24"/>
                    <a:gd name="T11" fmla="*/ 16 h 24"/>
                    <a:gd name="T12" fmla="*/ 7 w 24"/>
                    <a:gd name="T13" fmla="*/ 21 h 24"/>
                    <a:gd name="T14" fmla="*/ 12 w 24"/>
                    <a:gd name="T15" fmla="*/ 24 h 24"/>
                    <a:gd name="T16" fmla="*/ 12 w 24"/>
                    <a:gd name="T17" fmla="*/ 24 h 24"/>
                    <a:gd name="T18" fmla="*/ 17 w 24"/>
                    <a:gd name="T19" fmla="*/ 21 h 24"/>
                    <a:gd name="T20" fmla="*/ 21 w 24"/>
                    <a:gd name="T21" fmla="*/ 19 h 24"/>
                    <a:gd name="T22" fmla="*/ 24 w 24"/>
                    <a:gd name="T23" fmla="*/ 16 h 24"/>
                    <a:gd name="T24" fmla="*/ 24 w 24"/>
                    <a:gd name="T25" fmla="*/ 12 h 24"/>
                    <a:gd name="T26" fmla="*/ 24 w 24"/>
                    <a:gd name="T27" fmla="*/ 12 h 24"/>
                    <a:gd name="T28" fmla="*/ 21 w 24"/>
                    <a:gd name="T29" fmla="*/ 7 h 24"/>
                    <a:gd name="T30" fmla="*/ 19 w 24"/>
                    <a:gd name="T31" fmla="*/ 5 h 24"/>
                    <a:gd name="T32" fmla="*/ 14 w 24"/>
                    <a:gd name="T33" fmla="*/ 0 h 24"/>
                    <a:gd name="T34" fmla="*/ 10 w 24"/>
                    <a:gd name="T35" fmla="*/ 0 h 24"/>
                    <a:gd name="T36" fmla="*/ 10 w 24"/>
                    <a:gd name="T37" fmla="*/ 0 h 2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4" h="24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16"/>
                      </a:lnTo>
                      <a:lnTo>
                        <a:pt x="7" y="21"/>
                      </a:lnTo>
                      <a:lnTo>
                        <a:pt x="12" y="24"/>
                      </a:lnTo>
                      <a:lnTo>
                        <a:pt x="17" y="21"/>
                      </a:lnTo>
                      <a:lnTo>
                        <a:pt x="21" y="19"/>
                      </a:lnTo>
                      <a:lnTo>
                        <a:pt x="24" y="16"/>
                      </a:lnTo>
                      <a:lnTo>
                        <a:pt x="24" y="12"/>
                      </a:lnTo>
                      <a:lnTo>
                        <a:pt x="21" y="7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9" name="Freeform 144"/>
                <p:cNvSpPr>
                  <a:spLocks/>
                </p:cNvSpPr>
                <p:nvPr/>
              </p:nvSpPr>
              <p:spPr bwMode="auto">
                <a:xfrm>
                  <a:off x="4531" y="1275"/>
                  <a:ext cx="21" cy="19"/>
                </a:xfrm>
                <a:custGeom>
                  <a:avLst/>
                  <a:gdLst>
                    <a:gd name="T0" fmla="*/ 9 w 21"/>
                    <a:gd name="T1" fmla="*/ 0 h 19"/>
                    <a:gd name="T2" fmla="*/ 9 w 21"/>
                    <a:gd name="T3" fmla="*/ 0 h 19"/>
                    <a:gd name="T4" fmla="*/ 5 w 21"/>
                    <a:gd name="T5" fmla="*/ 0 h 19"/>
                    <a:gd name="T6" fmla="*/ 2 w 21"/>
                    <a:gd name="T7" fmla="*/ 2 h 19"/>
                    <a:gd name="T8" fmla="*/ 0 w 21"/>
                    <a:gd name="T9" fmla="*/ 5 h 19"/>
                    <a:gd name="T10" fmla="*/ 0 w 21"/>
                    <a:gd name="T11" fmla="*/ 10 h 19"/>
                    <a:gd name="T12" fmla="*/ 0 w 21"/>
                    <a:gd name="T13" fmla="*/ 10 h 19"/>
                    <a:gd name="T14" fmla="*/ 2 w 21"/>
                    <a:gd name="T15" fmla="*/ 14 h 19"/>
                    <a:gd name="T16" fmla="*/ 5 w 21"/>
                    <a:gd name="T17" fmla="*/ 17 h 19"/>
                    <a:gd name="T18" fmla="*/ 9 w 21"/>
                    <a:gd name="T19" fmla="*/ 19 h 19"/>
                    <a:gd name="T20" fmla="*/ 12 w 21"/>
                    <a:gd name="T21" fmla="*/ 19 h 19"/>
                    <a:gd name="T22" fmla="*/ 12 w 21"/>
                    <a:gd name="T23" fmla="*/ 19 h 19"/>
                    <a:gd name="T24" fmla="*/ 17 w 21"/>
                    <a:gd name="T25" fmla="*/ 19 h 19"/>
                    <a:gd name="T26" fmla="*/ 19 w 21"/>
                    <a:gd name="T27" fmla="*/ 17 h 19"/>
                    <a:gd name="T28" fmla="*/ 21 w 21"/>
                    <a:gd name="T29" fmla="*/ 14 h 19"/>
                    <a:gd name="T30" fmla="*/ 21 w 21"/>
                    <a:gd name="T31" fmla="*/ 10 h 19"/>
                    <a:gd name="T32" fmla="*/ 21 w 21"/>
                    <a:gd name="T33" fmla="*/ 10 h 19"/>
                    <a:gd name="T34" fmla="*/ 19 w 21"/>
                    <a:gd name="T35" fmla="*/ 5 h 19"/>
                    <a:gd name="T36" fmla="*/ 17 w 21"/>
                    <a:gd name="T37" fmla="*/ 2 h 19"/>
                    <a:gd name="T38" fmla="*/ 14 w 21"/>
                    <a:gd name="T39" fmla="*/ 0 h 19"/>
                    <a:gd name="T40" fmla="*/ 9 w 21"/>
                    <a:gd name="T41" fmla="*/ 0 h 19"/>
                    <a:gd name="T42" fmla="*/ 9 w 21"/>
                    <a:gd name="T43" fmla="*/ 0 h 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1" h="19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5" y="17"/>
                      </a:lnTo>
                      <a:lnTo>
                        <a:pt x="9" y="19"/>
                      </a:lnTo>
                      <a:lnTo>
                        <a:pt x="12" y="19"/>
                      </a:lnTo>
                      <a:lnTo>
                        <a:pt x="17" y="19"/>
                      </a:lnTo>
                      <a:lnTo>
                        <a:pt x="19" y="17"/>
                      </a:lnTo>
                      <a:lnTo>
                        <a:pt x="21" y="14"/>
                      </a:lnTo>
                      <a:lnTo>
                        <a:pt x="21" y="10"/>
                      </a:lnTo>
                      <a:lnTo>
                        <a:pt x="19" y="5"/>
                      </a:lnTo>
                      <a:lnTo>
                        <a:pt x="17" y="2"/>
                      </a:lnTo>
                      <a:lnTo>
                        <a:pt x="1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0" name="Freeform 145"/>
                <p:cNvSpPr>
                  <a:spLocks/>
                </p:cNvSpPr>
                <p:nvPr/>
              </p:nvSpPr>
              <p:spPr bwMode="auto">
                <a:xfrm>
                  <a:off x="4564" y="1318"/>
                  <a:ext cx="21" cy="18"/>
                </a:xfrm>
                <a:custGeom>
                  <a:avLst/>
                  <a:gdLst>
                    <a:gd name="T0" fmla="*/ 9 w 21"/>
                    <a:gd name="T1" fmla="*/ 0 h 18"/>
                    <a:gd name="T2" fmla="*/ 9 w 21"/>
                    <a:gd name="T3" fmla="*/ 0 h 18"/>
                    <a:gd name="T4" fmla="*/ 5 w 21"/>
                    <a:gd name="T5" fmla="*/ 0 h 18"/>
                    <a:gd name="T6" fmla="*/ 2 w 21"/>
                    <a:gd name="T7" fmla="*/ 2 h 18"/>
                    <a:gd name="T8" fmla="*/ 0 w 21"/>
                    <a:gd name="T9" fmla="*/ 4 h 18"/>
                    <a:gd name="T10" fmla="*/ 0 w 21"/>
                    <a:gd name="T11" fmla="*/ 9 h 18"/>
                    <a:gd name="T12" fmla="*/ 0 w 21"/>
                    <a:gd name="T13" fmla="*/ 9 h 18"/>
                    <a:gd name="T14" fmla="*/ 2 w 21"/>
                    <a:gd name="T15" fmla="*/ 14 h 18"/>
                    <a:gd name="T16" fmla="*/ 5 w 21"/>
                    <a:gd name="T17" fmla="*/ 16 h 18"/>
                    <a:gd name="T18" fmla="*/ 7 w 21"/>
                    <a:gd name="T19" fmla="*/ 18 h 18"/>
                    <a:gd name="T20" fmla="*/ 12 w 21"/>
                    <a:gd name="T21" fmla="*/ 18 h 18"/>
                    <a:gd name="T22" fmla="*/ 12 w 21"/>
                    <a:gd name="T23" fmla="*/ 18 h 18"/>
                    <a:gd name="T24" fmla="*/ 17 w 21"/>
                    <a:gd name="T25" fmla="*/ 18 h 18"/>
                    <a:gd name="T26" fmla="*/ 19 w 21"/>
                    <a:gd name="T27" fmla="*/ 16 h 18"/>
                    <a:gd name="T28" fmla="*/ 19 w 21"/>
                    <a:gd name="T29" fmla="*/ 14 h 18"/>
                    <a:gd name="T30" fmla="*/ 21 w 21"/>
                    <a:gd name="T31" fmla="*/ 9 h 18"/>
                    <a:gd name="T32" fmla="*/ 21 w 21"/>
                    <a:gd name="T33" fmla="*/ 9 h 18"/>
                    <a:gd name="T34" fmla="*/ 19 w 21"/>
                    <a:gd name="T35" fmla="*/ 4 h 18"/>
                    <a:gd name="T36" fmla="*/ 17 w 21"/>
                    <a:gd name="T37" fmla="*/ 2 h 18"/>
                    <a:gd name="T38" fmla="*/ 9 w 21"/>
                    <a:gd name="T39" fmla="*/ 0 h 18"/>
                    <a:gd name="T40" fmla="*/ 9 w 21"/>
                    <a:gd name="T41" fmla="*/ 0 h 1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2" y="14"/>
                      </a:lnTo>
                      <a:lnTo>
                        <a:pt x="5" y="16"/>
                      </a:lnTo>
                      <a:lnTo>
                        <a:pt x="7" y="18"/>
                      </a:lnTo>
                      <a:lnTo>
                        <a:pt x="12" y="18"/>
                      </a:lnTo>
                      <a:lnTo>
                        <a:pt x="17" y="18"/>
                      </a:lnTo>
                      <a:lnTo>
                        <a:pt x="19" y="16"/>
                      </a:lnTo>
                      <a:lnTo>
                        <a:pt x="19" y="14"/>
                      </a:lnTo>
                      <a:lnTo>
                        <a:pt x="21" y="9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1" name="Freeform 146"/>
                <p:cNvSpPr>
                  <a:spLocks/>
                </p:cNvSpPr>
                <p:nvPr/>
              </p:nvSpPr>
              <p:spPr bwMode="auto">
                <a:xfrm>
                  <a:off x="4340" y="1061"/>
                  <a:ext cx="125" cy="106"/>
                </a:xfrm>
                <a:custGeom>
                  <a:avLst/>
                  <a:gdLst>
                    <a:gd name="T0" fmla="*/ 54 w 125"/>
                    <a:gd name="T1" fmla="*/ 0 h 106"/>
                    <a:gd name="T2" fmla="*/ 54 w 125"/>
                    <a:gd name="T3" fmla="*/ 0 h 106"/>
                    <a:gd name="T4" fmla="*/ 38 w 125"/>
                    <a:gd name="T5" fmla="*/ 2 h 106"/>
                    <a:gd name="T6" fmla="*/ 24 w 125"/>
                    <a:gd name="T7" fmla="*/ 9 h 106"/>
                    <a:gd name="T8" fmla="*/ 14 w 125"/>
                    <a:gd name="T9" fmla="*/ 16 h 106"/>
                    <a:gd name="T10" fmla="*/ 5 w 125"/>
                    <a:gd name="T11" fmla="*/ 25 h 106"/>
                    <a:gd name="T12" fmla="*/ 0 w 125"/>
                    <a:gd name="T13" fmla="*/ 37 h 106"/>
                    <a:gd name="T14" fmla="*/ 0 w 125"/>
                    <a:gd name="T15" fmla="*/ 51 h 106"/>
                    <a:gd name="T16" fmla="*/ 5 w 125"/>
                    <a:gd name="T17" fmla="*/ 66 h 106"/>
                    <a:gd name="T18" fmla="*/ 12 w 125"/>
                    <a:gd name="T19" fmla="*/ 80 h 106"/>
                    <a:gd name="T20" fmla="*/ 12 w 125"/>
                    <a:gd name="T21" fmla="*/ 80 h 106"/>
                    <a:gd name="T22" fmla="*/ 24 w 125"/>
                    <a:gd name="T23" fmla="*/ 89 h 106"/>
                    <a:gd name="T24" fmla="*/ 38 w 125"/>
                    <a:gd name="T25" fmla="*/ 96 h 106"/>
                    <a:gd name="T26" fmla="*/ 52 w 125"/>
                    <a:gd name="T27" fmla="*/ 103 h 106"/>
                    <a:gd name="T28" fmla="*/ 68 w 125"/>
                    <a:gd name="T29" fmla="*/ 106 h 106"/>
                    <a:gd name="T30" fmla="*/ 83 w 125"/>
                    <a:gd name="T31" fmla="*/ 103 h 106"/>
                    <a:gd name="T32" fmla="*/ 97 w 125"/>
                    <a:gd name="T33" fmla="*/ 101 h 106"/>
                    <a:gd name="T34" fmla="*/ 109 w 125"/>
                    <a:gd name="T35" fmla="*/ 92 h 106"/>
                    <a:gd name="T36" fmla="*/ 120 w 125"/>
                    <a:gd name="T37" fmla="*/ 80 h 106"/>
                    <a:gd name="T38" fmla="*/ 120 w 125"/>
                    <a:gd name="T39" fmla="*/ 80 h 106"/>
                    <a:gd name="T40" fmla="*/ 125 w 125"/>
                    <a:gd name="T41" fmla="*/ 66 h 106"/>
                    <a:gd name="T42" fmla="*/ 125 w 125"/>
                    <a:gd name="T43" fmla="*/ 51 h 106"/>
                    <a:gd name="T44" fmla="*/ 120 w 125"/>
                    <a:gd name="T45" fmla="*/ 37 h 106"/>
                    <a:gd name="T46" fmla="*/ 111 w 125"/>
                    <a:gd name="T47" fmla="*/ 28 h 106"/>
                    <a:gd name="T48" fmla="*/ 101 w 125"/>
                    <a:gd name="T49" fmla="*/ 16 h 106"/>
                    <a:gd name="T50" fmla="*/ 87 w 125"/>
                    <a:gd name="T51" fmla="*/ 9 h 106"/>
                    <a:gd name="T52" fmla="*/ 73 w 125"/>
                    <a:gd name="T53" fmla="*/ 4 h 106"/>
                    <a:gd name="T54" fmla="*/ 59 w 125"/>
                    <a:gd name="T55" fmla="*/ 2 h 106"/>
                    <a:gd name="T56" fmla="*/ 54 w 125"/>
                    <a:gd name="T57" fmla="*/ 0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125" h="106">
                      <a:moveTo>
                        <a:pt x="54" y="0"/>
                      </a:moveTo>
                      <a:lnTo>
                        <a:pt x="54" y="0"/>
                      </a:lnTo>
                      <a:lnTo>
                        <a:pt x="38" y="2"/>
                      </a:lnTo>
                      <a:lnTo>
                        <a:pt x="24" y="9"/>
                      </a:lnTo>
                      <a:lnTo>
                        <a:pt x="14" y="16"/>
                      </a:lnTo>
                      <a:lnTo>
                        <a:pt x="5" y="25"/>
                      </a:lnTo>
                      <a:lnTo>
                        <a:pt x="0" y="37"/>
                      </a:lnTo>
                      <a:lnTo>
                        <a:pt x="0" y="51"/>
                      </a:lnTo>
                      <a:lnTo>
                        <a:pt x="5" y="66"/>
                      </a:lnTo>
                      <a:lnTo>
                        <a:pt x="12" y="80"/>
                      </a:lnTo>
                      <a:lnTo>
                        <a:pt x="24" y="89"/>
                      </a:lnTo>
                      <a:lnTo>
                        <a:pt x="38" y="96"/>
                      </a:lnTo>
                      <a:lnTo>
                        <a:pt x="52" y="103"/>
                      </a:lnTo>
                      <a:lnTo>
                        <a:pt x="68" y="106"/>
                      </a:lnTo>
                      <a:lnTo>
                        <a:pt x="83" y="103"/>
                      </a:lnTo>
                      <a:lnTo>
                        <a:pt x="97" y="101"/>
                      </a:lnTo>
                      <a:lnTo>
                        <a:pt x="109" y="92"/>
                      </a:lnTo>
                      <a:lnTo>
                        <a:pt x="120" y="80"/>
                      </a:lnTo>
                      <a:lnTo>
                        <a:pt x="125" y="66"/>
                      </a:lnTo>
                      <a:lnTo>
                        <a:pt x="125" y="51"/>
                      </a:lnTo>
                      <a:lnTo>
                        <a:pt x="120" y="37"/>
                      </a:lnTo>
                      <a:lnTo>
                        <a:pt x="111" y="28"/>
                      </a:lnTo>
                      <a:lnTo>
                        <a:pt x="101" y="16"/>
                      </a:lnTo>
                      <a:lnTo>
                        <a:pt x="87" y="9"/>
                      </a:lnTo>
                      <a:lnTo>
                        <a:pt x="73" y="4"/>
                      </a:lnTo>
                      <a:lnTo>
                        <a:pt x="59" y="2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2" name="Freeform 147"/>
                <p:cNvSpPr>
                  <a:spLocks/>
                </p:cNvSpPr>
                <p:nvPr/>
              </p:nvSpPr>
              <p:spPr bwMode="auto">
                <a:xfrm>
                  <a:off x="4347" y="1070"/>
                  <a:ext cx="111" cy="90"/>
                </a:xfrm>
                <a:custGeom>
                  <a:avLst/>
                  <a:gdLst>
                    <a:gd name="T0" fmla="*/ 47 w 111"/>
                    <a:gd name="T1" fmla="*/ 0 h 90"/>
                    <a:gd name="T2" fmla="*/ 47 w 111"/>
                    <a:gd name="T3" fmla="*/ 0 h 90"/>
                    <a:gd name="T4" fmla="*/ 36 w 111"/>
                    <a:gd name="T5" fmla="*/ 0 h 90"/>
                    <a:gd name="T6" fmla="*/ 26 w 111"/>
                    <a:gd name="T7" fmla="*/ 2 h 90"/>
                    <a:gd name="T8" fmla="*/ 19 w 111"/>
                    <a:gd name="T9" fmla="*/ 7 h 90"/>
                    <a:gd name="T10" fmla="*/ 12 w 111"/>
                    <a:gd name="T11" fmla="*/ 12 h 90"/>
                    <a:gd name="T12" fmla="*/ 5 w 111"/>
                    <a:gd name="T13" fmla="*/ 19 h 90"/>
                    <a:gd name="T14" fmla="*/ 3 w 111"/>
                    <a:gd name="T15" fmla="*/ 26 h 90"/>
                    <a:gd name="T16" fmla="*/ 0 w 111"/>
                    <a:gd name="T17" fmla="*/ 35 h 90"/>
                    <a:gd name="T18" fmla="*/ 0 w 111"/>
                    <a:gd name="T19" fmla="*/ 45 h 90"/>
                    <a:gd name="T20" fmla="*/ 0 w 111"/>
                    <a:gd name="T21" fmla="*/ 45 h 90"/>
                    <a:gd name="T22" fmla="*/ 3 w 111"/>
                    <a:gd name="T23" fmla="*/ 54 h 90"/>
                    <a:gd name="T24" fmla="*/ 7 w 111"/>
                    <a:gd name="T25" fmla="*/ 61 h 90"/>
                    <a:gd name="T26" fmla="*/ 14 w 111"/>
                    <a:gd name="T27" fmla="*/ 68 h 90"/>
                    <a:gd name="T28" fmla="*/ 21 w 111"/>
                    <a:gd name="T29" fmla="*/ 75 h 90"/>
                    <a:gd name="T30" fmla="*/ 31 w 111"/>
                    <a:gd name="T31" fmla="*/ 80 h 90"/>
                    <a:gd name="T32" fmla="*/ 43 w 111"/>
                    <a:gd name="T33" fmla="*/ 85 h 90"/>
                    <a:gd name="T34" fmla="*/ 52 w 111"/>
                    <a:gd name="T35" fmla="*/ 87 h 90"/>
                    <a:gd name="T36" fmla="*/ 64 w 111"/>
                    <a:gd name="T37" fmla="*/ 90 h 90"/>
                    <a:gd name="T38" fmla="*/ 64 w 111"/>
                    <a:gd name="T39" fmla="*/ 90 h 90"/>
                    <a:gd name="T40" fmla="*/ 73 w 111"/>
                    <a:gd name="T41" fmla="*/ 87 h 90"/>
                    <a:gd name="T42" fmla="*/ 85 w 111"/>
                    <a:gd name="T43" fmla="*/ 85 h 90"/>
                    <a:gd name="T44" fmla="*/ 92 w 111"/>
                    <a:gd name="T45" fmla="*/ 80 h 90"/>
                    <a:gd name="T46" fmla="*/ 99 w 111"/>
                    <a:gd name="T47" fmla="*/ 75 h 90"/>
                    <a:gd name="T48" fmla="*/ 106 w 111"/>
                    <a:gd name="T49" fmla="*/ 68 h 90"/>
                    <a:gd name="T50" fmla="*/ 109 w 111"/>
                    <a:gd name="T51" fmla="*/ 61 h 90"/>
                    <a:gd name="T52" fmla="*/ 111 w 111"/>
                    <a:gd name="T53" fmla="*/ 54 h 90"/>
                    <a:gd name="T54" fmla="*/ 111 w 111"/>
                    <a:gd name="T55" fmla="*/ 45 h 90"/>
                    <a:gd name="T56" fmla="*/ 111 w 111"/>
                    <a:gd name="T57" fmla="*/ 45 h 90"/>
                    <a:gd name="T58" fmla="*/ 106 w 111"/>
                    <a:gd name="T59" fmla="*/ 35 h 90"/>
                    <a:gd name="T60" fmla="*/ 102 w 111"/>
                    <a:gd name="T61" fmla="*/ 26 h 90"/>
                    <a:gd name="T62" fmla="*/ 97 w 111"/>
                    <a:gd name="T63" fmla="*/ 19 h 90"/>
                    <a:gd name="T64" fmla="*/ 87 w 111"/>
                    <a:gd name="T65" fmla="*/ 12 h 90"/>
                    <a:gd name="T66" fmla="*/ 80 w 111"/>
                    <a:gd name="T67" fmla="*/ 7 h 90"/>
                    <a:gd name="T68" fmla="*/ 69 w 111"/>
                    <a:gd name="T69" fmla="*/ 2 h 90"/>
                    <a:gd name="T70" fmla="*/ 59 w 111"/>
                    <a:gd name="T71" fmla="*/ 0 h 90"/>
                    <a:gd name="T72" fmla="*/ 47 w 111"/>
                    <a:gd name="T73" fmla="*/ 0 h 90"/>
                    <a:gd name="T74" fmla="*/ 47 w 111"/>
                    <a:gd name="T75" fmla="*/ 0 h 9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111" h="9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6" y="0"/>
                      </a:lnTo>
                      <a:lnTo>
                        <a:pt x="26" y="2"/>
                      </a:lnTo>
                      <a:lnTo>
                        <a:pt x="19" y="7"/>
                      </a:lnTo>
                      <a:lnTo>
                        <a:pt x="12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0" y="35"/>
                      </a:lnTo>
                      <a:lnTo>
                        <a:pt x="0" y="45"/>
                      </a:lnTo>
                      <a:lnTo>
                        <a:pt x="3" y="54"/>
                      </a:lnTo>
                      <a:lnTo>
                        <a:pt x="7" y="61"/>
                      </a:lnTo>
                      <a:lnTo>
                        <a:pt x="14" y="68"/>
                      </a:lnTo>
                      <a:lnTo>
                        <a:pt x="21" y="75"/>
                      </a:lnTo>
                      <a:lnTo>
                        <a:pt x="31" y="80"/>
                      </a:lnTo>
                      <a:lnTo>
                        <a:pt x="43" y="85"/>
                      </a:lnTo>
                      <a:lnTo>
                        <a:pt x="52" y="87"/>
                      </a:lnTo>
                      <a:lnTo>
                        <a:pt x="64" y="90"/>
                      </a:lnTo>
                      <a:lnTo>
                        <a:pt x="73" y="87"/>
                      </a:lnTo>
                      <a:lnTo>
                        <a:pt x="85" y="85"/>
                      </a:lnTo>
                      <a:lnTo>
                        <a:pt x="92" y="80"/>
                      </a:lnTo>
                      <a:lnTo>
                        <a:pt x="99" y="75"/>
                      </a:lnTo>
                      <a:lnTo>
                        <a:pt x="106" y="68"/>
                      </a:lnTo>
                      <a:lnTo>
                        <a:pt x="109" y="61"/>
                      </a:lnTo>
                      <a:lnTo>
                        <a:pt x="111" y="54"/>
                      </a:lnTo>
                      <a:lnTo>
                        <a:pt x="111" y="45"/>
                      </a:lnTo>
                      <a:lnTo>
                        <a:pt x="106" y="35"/>
                      </a:lnTo>
                      <a:lnTo>
                        <a:pt x="102" y="26"/>
                      </a:lnTo>
                      <a:lnTo>
                        <a:pt x="97" y="19"/>
                      </a:lnTo>
                      <a:lnTo>
                        <a:pt x="87" y="12"/>
                      </a:lnTo>
                      <a:lnTo>
                        <a:pt x="80" y="7"/>
                      </a:lnTo>
                      <a:lnTo>
                        <a:pt x="69" y="2"/>
                      </a:lnTo>
                      <a:lnTo>
                        <a:pt x="59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86736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3" name="Freeform 148"/>
                <p:cNvSpPr>
                  <a:spLocks/>
                </p:cNvSpPr>
                <p:nvPr/>
              </p:nvSpPr>
              <p:spPr bwMode="auto">
                <a:xfrm>
                  <a:off x="4359" y="1079"/>
                  <a:ext cx="85" cy="71"/>
                </a:xfrm>
                <a:custGeom>
                  <a:avLst/>
                  <a:gdLst>
                    <a:gd name="T0" fmla="*/ 38 w 85"/>
                    <a:gd name="T1" fmla="*/ 0 h 71"/>
                    <a:gd name="T2" fmla="*/ 38 w 85"/>
                    <a:gd name="T3" fmla="*/ 0 h 71"/>
                    <a:gd name="T4" fmla="*/ 26 w 85"/>
                    <a:gd name="T5" fmla="*/ 0 h 71"/>
                    <a:gd name="T6" fmla="*/ 16 w 85"/>
                    <a:gd name="T7" fmla="*/ 5 h 71"/>
                    <a:gd name="T8" fmla="*/ 9 w 85"/>
                    <a:gd name="T9" fmla="*/ 10 h 71"/>
                    <a:gd name="T10" fmla="*/ 5 w 85"/>
                    <a:gd name="T11" fmla="*/ 17 h 71"/>
                    <a:gd name="T12" fmla="*/ 2 w 85"/>
                    <a:gd name="T13" fmla="*/ 24 h 71"/>
                    <a:gd name="T14" fmla="*/ 0 w 85"/>
                    <a:gd name="T15" fmla="*/ 33 h 71"/>
                    <a:gd name="T16" fmla="*/ 2 w 85"/>
                    <a:gd name="T17" fmla="*/ 43 h 71"/>
                    <a:gd name="T18" fmla="*/ 9 w 85"/>
                    <a:gd name="T19" fmla="*/ 52 h 71"/>
                    <a:gd name="T20" fmla="*/ 9 w 85"/>
                    <a:gd name="T21" fmla="*/ 52 h 71"/>
                    <a:gd name="T22" fmla="*/ 16 w 85"/>
                    <a:gd name="T23" fmla="*/ 59 h 71"/>
                    <a:gd name="T24" fmla="*/ 26 w 85"/>
                    <a:gd name="T25" fmla="*/ 64 h 71"/>
                    <a:gd name="T26" fmla="*/ 35 w 85"/>
                    <a:gd name="T27" fmla="*/ 69 h 71"/>
                    <a:gd name="T28" fmla="*/ 47 w 85"/>
                    <a:gd name="T29" fmla="*/ 71 h 71"/>
                    <a:gd name="T30" fmla="*/ 57 w 85"/>
                    <a:gd name="T31" fmla="*/ 71 h 71"/>
                    <a:gd name="T32" fmla="*/ 66 w 85"/>
                    <a:gd name="T33" fmla="*/ 66 h 71"/>
                    <a:gd name="T34" fmla="*/ 75 w 85"/>
                    <a:gd name="T35" fmla="*/ 62 h 71"/>
                    <a:gd name="T36" fmla="*/ 82 w 85"/>
                    <a:gd name="T37" fmla="*/ 52 h 71"/>
                    <a:gd name="T38" fmla="*/ 82 w 85"/>
                    <a:gd name="T39" fmla="*/ 52 h 71"/>
                    <a:gd name="T40" fmla="*/ 85 w 85"/>
                    <a:gd name="T41" fmla="*/ 43 h 71"/>
                    <a:gd name="T42" fmla="*/ 85 w 85"/>
                    <a:gd name="T43" fmla="*/ 33 h 71"/>
                    <a:gd name="T44" fmla="*/ 82 w 85"/>
                    <a:gd name="T45" fmla="*/ 24 h 71"/>
                    <a:gd name="T46" fmla="*/ 78 w 85"/>
                    <a:gd name="T47" fmla="*/ 17 h 71"/>
                    <a:gd name="T48" fmla="*/ 71 w 85"/>
                    <a:gd name="T49" fmla="*/ 10 h 71"/>
                    <a:gd name="T50" fmla="*/ 61 w 85"/>
                    <a:gd name="T51" fmla="*/ 5 h 71"/>
                    <a:gd name="T52" fmla="*/ 52 w 85"/>
                    <a:gd name="T53" fmla="*/ 3 h 71"/>
                    <a:gd name="T54" fmla="*/ 42 w 85"/>
                    <a:gd name="T55" fmla="*/ 0 h 71"/>
                    <a:gd name="T56" fmla="*/ 38 w 85"/>
                    <a:gd name="T57" fmla="*/ 0 h 71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85" h="71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26" y="0"/>
                      </a:lnTo>
                      <a:lnTo>
                        <a:pt x="16" y="5"/>
                      </a:lnTo>
                      <a:lnTo>
                        <a:pt x="9" y="10"/>
                      </a:lnTo>
                      <a:lnTo>
                        <a:pt x="5" y="17"/>
                      </a:lnTo>
                      <a:lnTo>
                        <a:pt x="2" y="24"/>
                      </a:lnTo>
                      <a:lnTo>
                        <a:pt x="0" y="33"/>
                      </a:lnTo>
                      <a:lnTo>
                        <a:pt x="2" y="43"/>
                      </a:lnTo>
                      <a:lnTo>
                        <a:pt x="9" y="52"/>
                      </a:lnTo>
                      <a:lnTo>
                        <a:pt x="16" y="59"/>
                      </a:lnTo>
                      <a:lnTo>
                        <a:pt x="26" y="64"/>
                      </a:lnTo>
                      <a:lnTo>
                        <a:pt x="35" y="69"/>
                      </a:lnTo>
                      <a:lnTo>
                        <a:pt x="47" y="71"/>
                      </a:lnTo>
                      <a:lnTo>
                        <a:pt x="57" y="71"/>
                      </a:lnTo>
                      <a:lnTo>
                        <a:pt x="66" y="66"/>
                      </a:lnTo>
                      <a:lnTo>
                        <a:pt x="75" y="62"/>
                      </a:lnTo>
                      <a:lnTo>
                        <a:pt x="82" y="52"/>
                      </a:lnTo>
                      <a:lnTo>
                        <a:pt x="85" y="43"/>
                      </a:lnTo>
                      <a:lnTo>
                        <a:pt x="85" y="33"/>
                      </a:lnTo>
                      <a:lnTo>
                        <a:pt x="82" y="24"/>
                      </a:lnTo>
                      <a:lnTo>
                        <a:pt x="78" y="17"/>
                      </a:lnTo>
                      <a:lnTo>
                        <a:pt x="71" y="10"/>
                      </a:lnTo>
                      <a:lnTo>
                        <a:pt x="61" y="5"/>
                      </a:lnTo>
                      <a:lnTo>
                        <a:pt x="52" y="3"/>
                      </a:lnTo>
                      <a:lnTo>
                        <a:pt x="42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4" name="Freeform 149"/>
                <p:cNvSpPr>
                  <a:spLocks/>
                </p:cNvSpPr>
                <p:nvPr/>
              </p:nvSpPr>
              <p:spPr bwMode="auto">
                <a:xfrm>
                  <a:off x="4364" y="1084"/>
                  <a:ext cx="75" cy="61"/>
                </a:xfrm>
                <a:custGeom>
                  <a:avLst/>
                  <a:gdLst>
                    <a:gd name="T0" fmla="*/ 33 w 75"/>
                    <a:gd name="T1" fmla="*/ 0 h 61"/>
                    <a:gd name="T2" fmla="*/ 33 w 75"/>
                    <a:gd name="T3" fmla="*/ 0 h 61"/>
                    <a:gd name="T4" fmla="*/ 19 w 75"/>
                    <a:gd name="T5" fmla="*/ 2 h 61"/>
                    <a:gd name="T6" fmla="*/ 9 w 75"/>
                    <a:gd name="T7" fmla="*/ 7 h 61"/>
                    <a:gd name="T8" fmla="*/ 2 w 75"/>
                    <a:gd name="T9" fmla="*/ 19 h 61"/>
                    <a:gd name="T10" fmla="*/ 0 w 75"/>
                    <a:gd name="T11" fmla="*/ 24 h 61"/>
                    <a:gd name="T12" fmla="*/ 0 w 75"/>
                    <a:gd name="T13" fmla="*/ 31 h 61"/>
                    <a:gd name="T14" fmla="*/ 0 w 75"/>
                    <a:gd name="T15" fmla="*/ 31 h 61"/>
                    <a:gd name="T16" fmla="*/ 7 w 75"/>
                    <a:gd name="T17" fmla="*/ 43 h 61"/>
                    <a:gd name="T18" fmla="*/ 16 w 75"/>
                    <a:gd name="T19" fmla="*/ 52 h 61"/>
                    <a:gd name="T20" fmla="*/ 28 w 75"/>
                    <a:gd name="T21" fmla="*/ 59 h 61"/>
                    <a:gd name="T22" fmla="*/ 44 w 75"/>
                    <a:gd name="T23" fmla="*/ 61 h 61"/>
                    <a:gd name="T24" fmla="*/ 44 w 75"/>
                    <a:gd name="T25" fmla="*/ 61 h 61"/>
                    <a:gd name="T26" fmla="*/ 59 w 75"/>
                    <a:gd name="T27" fmla="*/ 59 h 61"/>
                    <a:gd name="T28" fmla="*/ 68 w 75"/>
                    <a:gd name="T29" fmla="*/ 52 h 61"/>
                    <a:gd name="T30" fmla="*/ 73 w 75"/>
                    <a:gd name="T31" fmla="*/ 47 h 61"/>
                    <a:gd name="T32" fmla="*/ 75 w 75"/>
                    <a:gd name="T33" fmla="*/ 43 h 61"/>
                    <a:gd name="T34" fmla="*/ 75 w 75"/>
                    <a:gd name="T35" fmla="*/ 36 h 61"/>
                    <a:gd name="T36" fmla="*/ 75 w 75"/>
                    <a:gd name="T37" fmla="*/ 31 h 61"/>
                    <a:gd name="T38" fmla="*/ 75 w 75"/>
                    <a:gd name="T39" fmla="*/ 31 h 61"/>
                    <a:gd name="T40" fmla="*/ 73 w 75"/>
                    <a:gd name="T41" fmla="*/ 24 h 61"/>
                    <a:gd name="T42" fmla="*/ 70 w 75"/>
                    <a:gd name="T43" fmla="*/ 19 h 61"/>
                    <a:gd name="T44" fmla="*/ 61 w 75"/>
                    <a:gd name="T45" fmla="*/ 7 h 61"/>
                    <a:gd name="T46" fmla="*/ 47 w 75"/>
                    <a:gd name="T47" fmla="*/ 2 h 61"/>
                    <a:gd name="T48" fmla="*/ 33 w 75"/>
                    <a:gd name="T49" fmla="*/ 0 h 61"/>
                    <a:gd name="T50" fmla="*/ 33 w 75"/>
                    <a:gd name="T51" fmla="*/ 0 h 6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75" h="61">
                      <a:moveTo>
                        <a:pt x="33" y="0"/>
                      </a:moveTo>
                      <a:lnTo>
                        <a:pt x="33" y="0"/>
                      </a:lnTo>
                      <a:lnTo>
                        <a:pt x="19" y="2"/>
                      </a:lnTo>
                      <a:lnTo>
                        <a:pt x="9" y="7"/>
                      </a:lnTo>
                      <a:lnTo>
                        <a:pt x="2" y="19"/>
                      </a:lnTo>
                      <a:lnTo>
                        <a:pt x="0" y="24"/>
                      </a:lnTo>
                      <a:lnTo>
                        <a:pt x="0" y="31"/>
                      </a:lnTo>
                      <a:lnTo>
                        <a:pt x="7" y="43"/>
                      </a:lnTo>
                      <a:lnTo>
                        <a:pt x="16" y="52"/>
                      </a:lnTo>
                      <a:lnTo>
                        <a:pt x="28" y="59"/>
                      </a:lnTo>
                      <a:lnTo>
                        <a:pt x="44" y="61"/>
                      </a:lnTo>
                      <a:lnTo>
                        <a:pt x="59" y="59"/>
                      </a:lnTo>
                      <a:lnTo>
                        <a:pt x="68" y="52"/>
                      </a:lnTo>
                      <a:lnTo>
                        <a:pt x="73" y="47"/>
                      </a:lnTo>
                      <a:lnTo>
                        <a:pt x="75" y="43"/>
                      </a:lnTo>
                      <a:lnTo>
                        <a:pt x="75" y="36"/>
                      </a:lnTo>
                      <a:lnTo>
                        <a:pt x="75" y="31"/>
                      </a:lnTo>
                      <a:lnTo>
                        <a:pt x="73" y="24"/>
                      </a:lnTo>
                      <a:lnTo>
                        <a:pt x="70" y="19"/>
                      </a:lnTo>
                      <a:lnTo>
                        <a:pt x="61" y="7"/>
                      </a:lnTo>
                      <a:lnTo>
                        <a:pt x="47" y="2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86736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5" name="Freeform 150"/>
                <p:cNvSpPr>
                  <a:spLocks/>
                </p:cNvSpPr>
                <p:nvPr/>
              </p:nvSpPr>
              <p:spPr bwMode="auto">
                <a:xfrm>
                  <a:off x="4378" y="1094"/>
                  <a:ext cx="49" cy="42"/>
                </a:xfrm>
                <a:custGeom>
                  <a:avLst/>
                  <a:gdLst>
                    <a:gd name="T0" fmla="*/ 21 w 49"/>
                    <a:gd name="T1" fmla="*/ 0 h 42"/>
                    <a:gd name="T2" fmla="*/ 21 w 49"/>
                    <a:gd name="T3" fmla="*/ 0 h 42"/>
                    <a:gd name="T4" fmla="*/ 14 w 49"/>
                    <a:gd name="T5" fmla="*/ 0 h 42"/>
                    <a:gd name="T6" fmla="*/ 9 w 49"/>
                    <a:gd name="T7" fmla="*/ 2 h 42"/>
                    <a:gd name="T8" fmla="*/ 5 w 49"/>
                    <a:gd name="T9" fmla="*/ 4 h 42"/>
                    <a:gd name="T10" fmla="*/ 2 w 49"/>
                    <a:gd name="T11" fmla="*/ 9 h 42"/>
                    <a:gd name="T12" fmla="*/ 0 w 49"/>
                    <a:gd name="T13" fmla="*/ 14 h 42"/>
                    <a:gd name="T14" fmla="*/ 0 w 49"/>
                    <a:gd name="T15" fmla="*/ 18 h 42"/>
                    <a:gd name="T16" fmla="*/ 0 w 49"/>
                    <a:gd name="T17" fmla="*/ 26 h 42"/>
                    <a:gd name="T18" fmla="*/ 5 w 49"/>
                    <a:gd name="T19" fmla="*/ 30 h 42"/>
                    <a:gd name="T20" fmla="*/ 5 w 49"/>
                    <a:gd name="T21" fmla="*/ 30 h 42"/>
                    <a:gd name="T22" fmla="*/ 14 w 49"/>
                    <a:gd name="T23" fmla="*/ 37 h 42"/>
                    <a:gd name="T24" fmla="*/ 26 w 49"/>
                    <a:gd name="T25" fmla="*/ 42 h 42"/>
                    <a:gd name="T26" fmla="*/ 33 w 49"/>
                    <a:gd name="T27" fmla="*/ 40 h 42"/>
                    <a:gd name="T28" fmla="*/ 38 w 49"/>
                    <a:gd name="T29" fmla="*/ 40 h 42"/>
                    <a:gd name="T30" fmla="*/ 42 w 49"/>
                    <a:gd name="T31" fmla="*/ 35 h 42"/>
                    <a:gd name="T32" fmla="*/ 47 w 49"/>
                    <a:gd name="T33" fmla="*/ 30 h 42"/>
                    <a:gd name="T34" fmla="*/ 47 w 49"/>
                    <a:gd name="T35" fmla="*/ 30 h 42"/>
                    <a:gd name="T36" fmla="*/ 49 w 49"/>
                    <a:gd name="T37" fmla="*/ 26 h 42"/>
                    <a:gd name="T38" fmla="*/ 49 w 49"/>
                    <a:gd name="T39" fmla="*/ 18 h 42"/>
                    <a:gd name="T40" fmla="*/ 47 w 49"/>
                    <a:gd name="T41" fmla="*/ 14 h 42"/>
                    <a:gd name="T42" fmla="*/ 45 w 49"/>
                    <a:gd name="T43" fmla="*/ 9 h 42"/>
                    <a:gd name="T44" fmla="*/ 35 w 49"/>
                    <a:gd name="T45" fmla="*/ 2 h 42"/>
                    <a:gd name="T46" fmla="*/ 23 w 49"/>
                    <a:gd name="T47" fmla="*/ 0 h 42"/>
                    <a:gd name="T48" fmla="*/ 21 w 49"/>
                    <a:gd name="T49" fmla="*/ 0 h 4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49" h="42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14" y="0"/>
                      </a:lnTo>
                      <a:lnTo>
                        <a:pt x="9" y="2"/>
                      </a:lnTo>
                      <a:lnTo>
                        <a:pt x="5" y="4"/>
                      </a:lnTo>
                      <a:lnTo>
                        <a:pt x="2" y="9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5" y="30"/>
                      </a:lnTo>
                      <a:lnTo>
                        <a:pt x="14" y="37"/>
                      </a:lnTo>
                      <a:lnTo>
                        <a:pt x="26" y="42"/>
                      </a:lnTo>
                      <a:lnTo>
                        <a:pt x="33" y="40"/>
                      </a:lnTo>
                      <a:lnTo>
                        <a:pt x="38" y="40"/>
                      </a:lnTo>
                      <a:lnTo>
                        <a:pt x="42" y="35"/>
                      </a:lnTo>
                      <a:lnTo>
                        <a:pt x="47" y="30"/>
                      </a:lnTo>
                      <a:lnTo>
                        <a:pt x="49" y="26"/>
                      </a:lnTo>
                      <a:lnTo>
                        <a:pt x="49" y="18"/>
                      </a:lnTo>
                      <a:lnTo>
                        <a:pt x="47" y="14"/>
                      </a:lnTo>
                      <a:lnTo>
                        <a:pt x="45" y="9"/>
                      </a:lnTo>
                      <a:lnTo>
                        <a:pt x="35" y="2"/>
                      </a:lnTo>
                      <a:lnTo>
                        <a:pt x="23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6" name="Freeform 151"/>
                <p:cNvSpPr>
                  <a:spLocks/>
                </p:cNvSpPr>
                <p:nvPr/>
              </p:nvSpPr>
              <p:spPr bwMode="auto">
                <a:xfrm>
                  <a:off x="4383" y="1098"/>
                  <a:ext cx="40" cy="33"/>
                </a:xfrm>
                <a:custGeom>
                  <a:avLst/>
                  <a:gdLst>
                    <a:gd name="T0" fmla="*/ 16 w 40"/>
                    <a:gd name="T1" fmla="*/ 0 h 33"/>
                    <a:gd name="T2" fmla="*/ 16 w 40"/>
                    <a:gd name="T3" fmla="*/ 0 h 33"/>
                    <a:gd name="T4" fmla="*/ 9 w 40"/>
                    <a:gd name="T5" fmla="*/ 0 h 33"/>
                    <a:gd name="T6" fmla="*/ 4 w 40"/>
                    <a:gd name="T7" fmla="*/ 5 h 33"/>
                    <a:gd name="T8" fmla="*/ 0 w 40"/>
                    <a:gd name="T9" fmla="*/ 10 h 33"/>
                    <a:gd name="T10" fmla="*/ 0 w 40"/>
                    <a:gd name="T11" fmla="*/ 17 h 33"/>
                    <a:gd name="T12" fmla="*/ 0 w 40"/>
                    <a:gd name="T13" fmla="*/ 17 h 33"/>
                    <a:gd name="T14" fmla="*/ 2 w 40"/>
                    <a:gd name="T15" fmla="*/ 22 h 33"/>
                    <a:gd name="T16" fmla="*/ 7 w 40"/>
                    <a:gd name="T17" fmla="*/ 29 h 33"/>
                    <a:gd name="T18" fmla="*/ 14 w 40"/>
                    <a:gd name="T19" fmla="*/ 31 h 33"/>
                    <a:gd name="T20" fmla="*/ 23 w 40"/>
                    <a:gd name="T21" fmla="*/ 33 h 33"/>
                    <a:gd name="T22" fmla="*/ 23 w 40"/>
                    <a:gd name="T23" fmla="*/ 33 h 33"/>
                    <a:gd name="T24" fmla="*/ 30 w 40"/>
                    <a:gd name="T25" fmla="*/ 31 h 33"/>
                    <a:gd name="T26" fmla="*/ 35 w 40"/>
                    <a:gd name="T27" fmla="*/ 29 h 33"/>
                    <a:gd name="T28" fmla="*/ 40 w 40"/>
                    <a:gd name="T29" fmla="*/ 22 h 33"/>
                    <a:gd name="T30" fmla="*/ 40 w 40"/>
                    <a:gd name="T31" fmla="*/ 17 h 33"/>
                    <a:gd name="T32" fmla="*/ 40 w 40"/>
                    <a:gd name="T33" fmla="*/ 17 h 33"/>
                    <a:gd name="T34" fmla="*/ 37 w 40"/>
                    <a:gd name="T35" fmla="*/ 10 h 33"/>
                    <a:gd name="T36" fmla="*/ 30 w 40"/>
                    <a:gd name="T37" fmla="*/ 5 h 33"/>
                    <a:gd name="T38" fmla="*/ 25 w 40"/>
                    <a:gd name="T39" fmla="*/ 0 h 33"/>
                    <a:gd name="T40" fmla="*/ 16 w 40"/>
                    <a:gd name="T41" fmla="*/ 0 h 33"/>
                    <a:gd name="T42" fmla="*/ 16 w 40"/>
                    <a:gd name="T43" fmla="*/ 0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40" h="33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9" y="0"/>
                      </a:lnTo>
                      <a:lnTo>
                        <a:pt x="4" y="5"/>
                      </a:lnTo>
                      <a:lnTo>
                        <a:pt x="0" y="10"/>
                      </a:lnTo>
                      <a:lnTo>
                        <a:pt x="0" y="17"/>
                      </a:lnTo>
                      <a:lnTo>
                        <a:pt x="2" y="22"/>
                      </a:lnTo>
                      <a:lnTo>
                        <a:pt x="7" y="29"/>
                      </a:lnTo>
                      <a:lnTo>
                        <a:pt x="14" y="31"/>
                      </a:lnTo>
                      <a:lnTo>
                        <a:pt x="23" y="33"/>
                      </a:lnTo>
                      <a:lnTo>
                        <a:pt x="30" y="31"/>
                      </a:lnTo>
                      <a:lnTo>
                        <a:pt x="35" y="29"/>
                      </a:lnTo>
                      <a:lnTo>
                        <a:pt x="40" y="22"/>
                      </a:lnTo>
                      <a:lnTo>
                        <a:pt x="40" y="17"/>
                      </a:lnTo>
                      <a:lnTo>
                        <a:pt x="37" y="10"/>
                      </a:lnTo>
                      <a:lnTo>
                        <a:pt x="30" y="5"/>
                      </a:lnTo>
                      <a:lnTo>
                        <a:pt x="25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86736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7" name="Freeform 152"/>
                <p:cNvSpPr>
                  <a:spLocks/>
                </p:cNvSpPr>
                <p:nvPr/>
              </p:nvSpPr>
              <p:spPr bwMode="auto">
                <a:xfrm>
                  <a:off x="4392" y="1105"/>
                  <a:ext cx="21" cy="19"/>
                </a:xfrm>
                <a:custGeom>
                  <a:avLst/>
                  <a:gdLst>
                    <a:gd name="T0" fmla="*/ 9 w 21"/>
                    <a:gd name="T1" fmla="*/ 0 h 19"/>
                    <a:gd name="T2" fmla="*/ 9 w 21"/>
                    <a:gd name="T3" fmla="*/ 0 h 19"/>
                    <a:gd name="T4" fmla="*/ 5 w 21"/>
                    <a:gd name="T5" fmla="*/ 0 h 19"/>
                    <a:gd name="T6" fmla="*/ 2 w 21"/>
                    <a:gd name="T7" fmla="*/ 3 h 19"/>
                    <a:gd name="T8" fmla="*/ 0 w 21"/>
                    <a:gd name="T9" fmla="*/ 5 h 19"/>
                    <a:gd name="T10" fmla="*/ 0 w 21"/>
                    <a:gd name="T11" fmla="*/ 10 h 19"/>
                    <a:gd name="T12" fmla="*/ 0 w 21"/>
                    <a:gd name="T13" fmla="*/ 10 h 19"/>
                    <a:gd name="T14" fmla="*/ 0 w 21"/>
                    <a:gd name="T15" fmla="*/ 12 h 19"/>
                    <a:gd name="T16" fmla="*/ 5 w 21"/>
                    <a:gd name="T17" fmla="*/ 15 h 19"/>
                    <a:gd name="T18" fmla="*/ 7 w 21"/>
                    <a:gd name="T19" fmla="*/ 17 h 19"/>
                    <a:gd name="T20" fmla="*/ 12 w 21"/>
                    <a:gd name="T21" fmla="*/ 19 h 19"/>
                    <a:gd name="T22" fmla="*/ 12 w 21"/>
                    <a:gd name="T23" fmla="*/ 19 h 19"/>
                    <a:gd name="T24" fmla="*/ 16 w 21"/>
                    <a:gd name="T25" fmla="*/ 17 h 19"/>
                    <a:gd name="T26" fmla="*/ 19 w 21"/>
                    <a:gd name="T27" fmla="*/ 15 h 19"/>
                    <a:gd name="T28" fmla="*/ 21 w 21"/>
                    <a:gd name="T29" fmla="*/ 12 h 19"/>
                    <a:gd name="T30" fmla="*/ 21 w 21"/>
                    <a:gd name="T31" fmla="*/ 10 h 19"/>
                    <a:gd name="T32" fmla="*/ 21 w 21"/>
                    <a:gd name="T33" fmla="*/ 10 h 19"/>
                    <a:gd name="T34" fmla="*/ 19 w 21"/>
                    <a:gd name="T35" fmla="*/ 5 h 19"/>
                    <a:gd name="T36" fmla="*/ 16 w 21"/>
                    <a:gd name="T37" fmla="*/ 3 h 19"/>
                    <a:gd name="T38" fmla="*/ 14 w 21"/>
                    <a:gd name="T39" fmla="*/ 0 h 19"/>
                    <a:gd name="T40" fmla="*/ 9 w 21"/>
                    <a:gd name="T41" fmla="*/ 0 h 19"/>
                    <a:gd name="T42" fmla="*/ 9 w 21"/>
                    <a:gd name="T43" fmla="*/ 0 h 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1" h="19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5" y="15"/>
                      </a:lnTo>
                      <a:lnTo>
                        <a:pt x="7" y="17"/>
                      </a:lnTo>
                      <a:lnTo>
                        <a:pt x="12" y="19"/>
                      </a:lnTo>
                      <a:lnTo>
                        <a:pt x="16" y="17"/>
                      </a:lnTo>
                      <a:lnTo>
                        <a:pt x="19" y="15"/>
                      </a:lnTo>
                      <a:lnTo>
                        <a:pt x="21" y="12"/>
                      </a:lnTo>
                      <a:lnTo>
                        <a:pt x="21" y="10"/>
                      </a:lnTo>
                      <a:lnTo>
                        <a:pt x="19" y="5"/>
                      </a:lnTo>
                      <a:lnTo>
                        <a:pt x="16" y="3"/>
                      </a:lnTo>
                      <a:lnTo>
                        <a:pt x="1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8" name="Freeform 153"/>
                <p:cNvSpPr>
                  <a:spLocks/>
                </p:cNvSpPr>
                <p:nvPr/>
              </p:nvSpPr>
              <p:spPr bwMode="auto">
                <a:xfrm>
                  <a:off x="4210" y="971"/>
                  <a:ext cx="243" cy="200"/>
                </a:xfrm>
                <a:custGeom>
                  <a:avLst/>
                  <a:gdLst>
                    <a:gd name="T0" fmla="*/ 229 w 243"/>
                    <a:gd name="T1" fmla="*/ 75 h 200"/>
                    <a:gd name="T2" fmla="*/ 229 w 243"/>
                    <a:gd name="T3" fmla="*/ 75 h 200"/>
                    <a:gd name="T4" fmla="*/ 220 w 243"/>
                    <a:gd name="T5" fmla="*/ 80 h 200"/>
                    <a:gd name="T6" fmla="*/ 208 w 243"/>
                    <a:gd name="T7" fmla="*/ 80 h 200"/>
                    <a:gd name="T8" fmla="*/ 184 w 243"/>
                    <a:gd name="T9" fmla="*/ 78 h 200"/>
                    <a:gd name="T10" fmla="*/ 184 w 243"/>
                    <a:gd name="T11" fmla="*/ 78 h 200"/>
                    <a:gd name="T12" fmla="*/ 170 w 243"/>
                    <a:gd name="T13" fmla="*/ 78 h 200"/>
                    <a:gd name="T14" fmla="*/ 154 w 243"/>
                    <a:gd name="T15" fmla="*/ 80 h 200"/>
                    <a:gd name="T16" fmla="*/ 140 w 243"/>
                    <a:gd name="T17" fmla="*/ 85 h 200"/>
                    <a:gd name="T18" fmla="*/ 125 w 243"/>
                    <a:gd name="T19" fmla="*/ 90 h 200"/>
                    <a:gd name="T20" fmla="*/ 111 w 243"/>
                    <a:gd name="T21" fmla="*/ 99 h 200"/>
                    <a:gd name="T22" fmla="*/ 102 w 243"/>
                    <a:gd name="T23" fmla="*/ 108 h 200"/>
                    <a:gd name="T24" fmla="*/ 95 w 243"/>
                    <a:gd name="T25" fmla="*/ 123 h 200"/>
                    <a:gd name="T26" fmla="*/ 90 w 243"/>
                    <a:gd name="T27" fmla="*/ 139 h 200"/>
                    <a:gd name="T28" fmla="*/ 90 w 243"/>
                    <a:gd name="T29" fmla="*/ 139 h 200"/>
                    <a:gd name="T30" fmla="*/ 88 w 243"/>
                    <a:gd name="T31" fmla="*/ 149 h 200"/>
                    <a:gd name="T32" fmla="*/ 90 w 243"/>
                    <a:gd name="T33" fmla="*/ 160 h 200"/>
                    <a:gd name="T34" fmla="*/ 90 w 243"/>
                    <a:gd name="T35" fmla="*/ 160 h 200"/>
                    <a:gd name="T36" fmla="*/ 90 w 243"/>
                    <a:gd name="T37" fmla="*/ 172 h 200"/>
                    <a:gd name="T38" fmla="*/ 90 w 243"/>
                    <a:gd name="T39" fmla="*/ 182 h 200"/>
                    <a:gd name="T40" fmla="*/ 88 w 243"/>
                    <a:gd name="T41" fmla="*/ 191 h 200"/>
                    <a:gd name="T42" fmla="*/ 81 w 243"/>
                    <a:gd name="T43" fmla="*/ 200 h 200"/>
                    <a:gd name="T44" fmla="*/ 81 w 243"/>
                    <a:gd name="T45" fmla="*/ 200 h 200"/>
                    <a:gd name="T46" fmla="*/ 69 w 243"/>
                    <a:gd name="T47" fmla="*/ 193 h 200"/>
                    <a:gd name="T48" fmla="*/ 62 w 243"/>
                    <a:gd name="T49" fmla="*/ 182 h 200"/>
                    <a:gd name="T50" fmla="*/ 62 w 243"/>
                    <a:gd name="T51" fmla="*/ 182 h 200"/>
                    <a:gd name="T52" fmla="*/ 31 w 243"/>
                    <a:gd name="T53" fmla="*/ 130 h 200"/>
                    <a:gd name="T54" fmla="*/ 0 w 243"/>
                    <a:gd name="T55" fmla="*/ 78 h 200"/>
                    <a:gd name="T56" fmla="*/ 0 w 243"/>
                    <a:gd name="T57" fmla="*/ 78 h 200"/>
                    <a:gd name="T58" fmla="*/ 22 w 243"/>
                    <a:gd name="T59" fmla="*/ 52 h 200"/>
                    <a:gd name="T60" fmla="*/ 45 w 243"/>
                    <a:gd name="T61" fmla="*/ 31 h 200"/>
                    <a:gd name="T62" fmla="*/ 74 w 243"/>
                    <a:gd name="T63" fmla="*/ 12 h 200"/>
                    <a:gd name="T64" fmla="*/ 104 w 243"/>
                    <a:gd name="T65" fmla="*/ 0 h 200"/>
                    <a:gd name="T66" fmla="*/ 243 w 243"/>
                    <a:gd name="T67" fmla="*/ 31 h 200"/>
                    <a:gd name="T68" fmla="*/ 243 w 243"/>
                    <a:gd name="T69" fmla="*/ 31 h 200"/>
                    <a:gd name="T70" fmla="*/ 239 w 243"/>
                    <a:gd name="T71" fmla="*/ 54 h 200"/>
                    <a:gd name="T72" fmla="*/ 236 w 243"/>
                    <a:gd name="T73" fmla="*/ 66 h 200"/>
                    <a:gd name="T74" fmla="*/ 229 w 243"/>
                    <a:gd name="T75" fmla="*/ 75 h 200"/>
                    <a:gd name="T76" fmla="*/ 229 w 243"/>
                    <a:gd name="T77" fmla="*/ 75 h 20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243" h="200">
                      <a:moveTo>
                        <a:pt x="229" y="75"/>
                      </a:moveTo>
                      <a:lnTo>
                        <a:pt x="229" y="75"/>
                      </a:lnTo>
                      <a:lnTo>
                        <a:pt x="220" y="80"/>
                      </a:lnTo>
                      <a:lnTo>
                        <a:pt x="208" y="80"/>
                      </a:lnTo>
                      <a:lnTo>
                        <a:pt x="184" y="78"/>
                      </a:lnTo>
                      <a:lnTo>
                        <a:pt x="170" y="78"/>
                      </a:lnTo>
                      <a:lnTo>
                        <a:pt x="154" y="80"/>
                      </a:lnTo>
                      <a:lnTo>
                        <a:pt x="140" y="85"/>
                      </a:lnTo>
                      <a:lnTo>
                        <a:pt x="125" y="90"/>
                      </a:lnTo>
                      <a:lnTo>
                        <a:pt x="111" y="99"/>
                      </a:lnTo>
                      <a:lnTo>
                        <a:pt x="102" y="108"/>
                      </a:lnTo>
                      <a:lnTo>
                        <a:pt x="95" y="123"/>
                      </a:lnTo>
                      <a:lnTo>
                        <a:pt x="90" y="139"/>
                      </a:lnTo>
                      <a:lnTo>
                        <a:pt x="88" y="149"/>
                      </a:lnTo>
                      <a:lnTo>
                        <a:pt x="90" y="160"/>
                      </a:lnTo>
                      <a:lnTo>
                        <a:pt x="90" y="172"/>
                      </a:lnTo>
                      <a:lnTo>
                        <a:pt x="90" y="182"/>
                      </a:lnTo>
                      <a:lnTo>
                        <a:pt x="88" y="191"/>
                      </a:lnTo>
                      <a:lnTo>
                        <a:pt x="81" y="200"/>
                      </a:lnTo>
                      <a:lnTo>
                        <a:pt x="69" y="193"/>
                      </a:lnTo>
                      <a:lnTo>
                        <a:pt x="62" y="182"/>
                      </a:lnTo>
                      <a:lnTo>
                        <a:pt x="31" y="130"/>
                      </a:lnTo>
                      <a:lnTo>
                        <a:pt x="0" y="78"/>
                      </a:lnTo>
                      <a:lnTo>
                        <a:pt x="22" y="52"/>
                      </a:lnTo>
                      <a:lnTo>
                        <a:pt x="45" y="31"/>
                      </a:lnTo>
                      <a:lnTo>
                        <a:pt x="74" y="12"/>
                      </a:lnTo>
                      <a:lnTo>
                        <a:pt x="104" y="0"/>
                      </a:lnTo>
                      <a:lnTo>
                        <a:pt x="243" y="31"/>
                      </a:lnTo>
                      <a:lnTo>
                        <a:pt x="239" y="54"/>
                      </a:lnTo>
                      <a:lnTo>
                        <a:pt x="236" y="66"/>
                      </a:lnTo>
                      <a:lnTo>
                        <a:pt x="229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9" name="Freeform 154"/>
                <p:cNvSpPr>
                  <a:spLocks/>
                </p:cNvSpPr>
                <p:nvPr/>
              </p:nvSpPr>
              <p:spPr bwMode="auto">
                <a:xfrm>
                  <a:off x="4220" y="978"/>
                  <a:ext cx="219" cy="182"/>
                </a:xfrm>
                <a:custGeom>
                  <a:avLst/>
                  <a:gdLst>
                    <a:gd name="T0" fmla="*/ 75 w 219"/>
                    <a:gd name="T1" fmla="*/ 0 h 182"/>
                    <a:gd name="T2" fmla="*/ 219 w 219"/>
                    <a:gd name="T3" fmla="*/ 31 h 182"/>
                    <a:gd name="T4" fmla="*/ 214 w 219"/>
                    <a:gd name="T5" fmla="*/ 57 h 182"/>
                    <a:gd name="T6" fmla="*/ 214 w 219"/>
                    <a:gd name="T7" fmla="*/ 57 h 182"/>
                    <a:gd name="T8" fmla="*/ 212 w 219"/>
                    <a:gd name="T9" fmla="*/ 59 h 182"/>
                    <a:gd name="T10" fmla="*/ 207 w 219"/>
                    <a:gd name="T11" fmla="*/ 61 h 182"/>
                    <a:gd name="T12" fmla="*/ 200 w 219"/>
                    <a:gd name="T13" fmla="*/ 64 h 182"/>
                    <a:gd name="T14" fmla="*/ 200 w 219"/>
                    <a:gd name="T15" fmla="*/ 64 h 182"/>
                    <a:gd name="T16" fmla="*/ 186 w 219"/>
                    <a:gd name="T17" fmla="*/ 61 h 182"/>
                    <a:gd name="T18" fmla="*/ 163 w 219"/>
                    <a:gd name="T19" fmla="*/ 59 h 182"/>
                    <a:gd name="T20" fmla="*/ 151 w 219"/>
                    <a:gd name="T21" fmla="*/ 61 h 182"/>
                    <a:gd name="T22" fmla="*/ 137 w 219"/>
                    <a:gd name="T23" fmla="*/ 64 h 182"/>
                    <a:gd name="T24" fmla="*/ 120 w 219"/>
                    <a:gd name="T25" fmla="*/ 68 h 182"/>
                    <a:gd name="T26" fmla="*/ 106 w 219"/>
                    <a:gd name="T27" fmla="*/ 75 h 182"/>
                    <a:gd name="T28" fmla="*/ 106 w 219"/>
                    <a:gd name="T29" fmla="*/ 75 h 182"/>
                    <a:gd name="T30" fmla="*/ 94 w 219"/>
                    <a:gd name="T31" fmla="*/ 85 h 182"/>
                    <a:gd name="T32" fmla="*/ 85 w 219"/>
                    <a:gd name="T33" fmla="*/ 94 h 182"/>
                    <a:gd name="T34" fmla="*/ 78 w 219"/>
                    <a:gd name="T35" fmla="*/ 106 h 182"/>
                    <a:gd name="T36" fmla="*/ 73 w 219"/>
                    <a:gd name="T37" fmla="*/ 116 h 182"/>
                    <a:gd name="T38" fmla="*/ 68 w 219"/>
                    <a:gd name="T39" fmla="*/ 130 h 182"/>
                    <a:gd name="T40" fmla="*/ 68 w 219"/>
                    <a:gd name="T41" fmla="*/ 134 h 182"/>
                    <a:gd name="T42" fmla="*/ 68 w 219"/>
                    <a:gd name="T43" fmla="*/ 134 h 182"/>
                    <a:gd name="T44" fmla="*/ 68 w 219"/>
                    <a:gd name="T45" fmla="*/ 156 h 182"/>
                    <a:gd name="T46" fmla="*/ 71 w 219"/>
                    <a:gd name="T47" fmla="*/ 170 h 182"/>
                    <a:gd name="T48" fmla="*/ 71 w 219"/>
                    <a:gd name="T49" fmla="*/ 182 h 182"/>
                    <a:gd name="T50" fmla="*/ 71 w 219"/>
                    <a:gd name="T51" fmla="*/ 182 h 182"/>
                    <a:gd name="T52" fmla="*/ 66 w 219"/>
                    <a:gd name="T53" fmla="*/ 177 h 182"/>
                    <a:gd name="T54" fmla="*/ 59 w 219"/>
                    <a:gd name="T55" fmla="*/ 165 h 182"/>
                    <a:gd name="T56" fmla="*/ 33 w 219"/>
                    <a:gd name="T57" fmla="*/ 125 h 182"/>
                    <a:gd name="T58" fmla="*/ 0 w 219"/>
                    <a:gd name="T59" fmla="*/ 64 h 182"/>
                    <a:gd name="T60" fmla="*/ 66 w 219"/>
                    <a:gd name="T61" fmla="*/ 5 h 182"/>
                    <a:gd name="T62" fmla="*/ 66 w 219"/>
                    <a:gd name="T63" fmla="*/ 5 h 182"/>
                    <a:gd name="T64" fmla="*/ 75 w 219"/>
                    <a:gd name="T65" fmla="*/ 0 h 182"/>
                    <a:gd name="T66" fmla="*/ 75 w 219"/>
                    <a:gd name="T67" fmla="*/ 0 h 18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219" h="182">
                      <a:moveTo>
                        <a:pt x="75" y="0"/>
                      </a:moveTo>
                      <a:lnTo>
                        <a:pt x="219" y="31"/>
                      </a:lnTo>
                      <a:lnTo>
                        <a:pt x="214" y="57"/>
                      </a:lnTo>
                      <a:lnTo>
                        <a:pt x="212" y="59"/>
                      </a:lnTo>
                      <a:lnTo>
                        <a:pt x="207" y="61"/>
                      </a:lnTo>
                      <a:lnTo>
                        <a:pt x="200" y="64"/>
                      </a:lnTo>
                      <a:lnTo>
                        <a:pt x="186" y="61"/>
                      </a:lnTo>
                      <a:lnTo>
                        <a:pt x="163" y="59"/>
                      </a:lnTo>
                      <a:lnTo>
                        <a:pt x="151" y="61"/>
                      </a:lnTo>
                      <a:lnTo>
                        <a:pt x="137" y="64"/>
                      </a:lnTo>
                      <a:lnTo>
                        <a:pt x="120" y="68"/>
                      </a:lnTo>
                      <a:lnTo>
                        <a:pt x="106" y="75"/>
                      </a:lnTo>
                      <a:lnTo>
                        <a:pt x="94" y="85"/>
                      </a:lnTo>
                      <a:lnTo>
                        <a:pt x="85" y="94"/>
                      </a:lnTo>
                      <a:lnTo>
                        <a:pt x="78" y="106"/>
                      </a:lnTo>
                      <a:lnTo>
                        <a:pt x="73" y="116"/>
                      </a:lnTo>
                      <a:lnTo>
                        <a:pt x="68" y="130"/>
                      </a:lnTo>
                      <a:lnTo>
                        <a:pt x="68" y="134"/>
                      </a:lnTo>
                      <a:lnTo>
                        <a:pt x="68" y="156"/>
                      </a:lnTo>
                      <a:lnTo>
                        <a:pt x="71" y="170"/>
                      </a:lnTo>
                      <a:lnTo>
                        <a:pt x="71" y="182"/>
                      </a:lnTo>
                      <a:lnTo>
                        <a:pt x="66" y="177"/>
                      </a:lnTo>
                      <a:lnTo>
                        <a:pt x="59" y="165"/>
                      </a:lnTo>
                      <a:lnTo>
                        <a:pt x="33" y="125"/>
                      </a:lnTo>
                      <a:lnTo>
                        <a:pt x="0" y="64"/>
                      </a:lnTo>
                      <a:lnTo>
                        <a:pt x="66" y="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0" name="Freeform 155"/>
                <p:cNvSpPr>
                  <a:spLocks/>
                </p:cNvSpPr>
                <p:nvPr/>
              </p:nvSpPr>
              <p:spPr bwMode="auto">
                <a:xfrm>
                  <a:off x="4175" y="962"/>
                  <a:ext cx="276" cy="325"/>
                </a:xfrm>
                <a:custGeom>
                  <a:avLst/>
                  <a:gdLst>
                    <a:gd name="T0" fmla="*/ 259 w 276"/>
                    <a:gd name="T1" fmla="*/ 0 h 325"/>
                    <a:gd name="T2" fmla="*/ 259 w 276"/>
                    <a:gd name="T3" fmla="*/ 0 h 325"/>
                    <a:gd name="T4" fmla="*/ 274 w 276"/>
                    <a:gd name="T5" fmla="*/ 21 h 325"/>
                    <a:gd name="T6" fmla="*/ 276 w 276"/>
                    <a:gd name="T7" fmla="*/ 33 h 325"/>
                    <a:gd name="T8" fmla="*/ 276 w 276"/>
                    <a:gd name="T9" fmla="*/ 47 h 325"/>
                    <a:gd name="T10" fmla="*/ 276 w 276"/>
                    <a:gd name="T11" fmla="*/ 47 h 325"/>
                    <a:gd name="T12" fmla="*/ 274 w 276"/>
                    <a:gd name="T13" fmla="*/ 56 h 325"/>
                    <a:gd name="T14" fmla="*/ 269 w 276"/>
                    <a:gd name="T15" fmla="*/ 61 h 325"/>
                    <a:gd name="T16" fmla="*/ 264 w 276"/>
                    <a:gd name="T17" fmla="*/ 63 h 325"/>
                    <a:gd name="T18" fmla="*/ 257 w 276"/>
                    <a:gd name="T19" fmla="*/ 63 h 325"/>
                    <a:gd name="T20" fmla="*/ 243 w 276"/>
                    <a:gd name="T21" fmla="*/ 61 h 325"/>
                    <a:gd name="T22" fmla="*/ 229 w 276"/>
                    <a:gd name="T23" fmla="*/ 58 h 325"/>
                    <a:gd name="T24" fmla="*/ 229 w 276"/>
                    <a:gd name="T25" fmla="*/ 58 h 325"/>
                    <a:gd name="T26" fmla="*/ 208 w 276"/>
                    <a:gd name="T27" fmla="*/ 56 h 325"/>
                    <a:gd name="T28" fmla="*/ 184 w 276"/>
                    <a:gd name="T29" fmla="*/ 56 h 325"/>
                    <a:gd name="T30" fmla="*/ 184 w 276"/>
                    <a:gd name="T31" fmla="*/ 56 h 325"/>
                    <a:gd name="T32" fmla="*/ 170 w 276"/>
                    <a:gd name="T33" fmla="*/ 61 h 325"/>
                    <a:gd name="T34" fmla="*/ 153 w 276"/>
                    <a:gd name="T35" fmla="*/ 68 h 325"/>
                    <a:gd name="T36" fmla="*/ 142 w 276"/>
                    <a:gd name="T37" fmla="*/ 77 h 325"/>
                    <a:gd name="T38" fmla="*/ 130 w 276"/>
                    <a:gd name="T39" fmla="*/ 87 h 325"/>
                    <a:gd name="T40" fmla="*/ 120 w 276"/>
                    <a:gd name="T41" fmla="*/ 101 h 325"/>
                    <a:gd name="T42" fmla="*/ 116 w 276"/>
                    <a:gd name="T43" fmla="*/ 115 h 325"/>
                    <a:gd name="T44" fmla="*/ 111 w 276"/>
                    <a:gd name="T45" fmla="*/ 129 h 325"/>
                    <a:gd name="T46" fmla="*/ 113 w 276"/>
                    <a:gd name="T47" fmla="*/ 146 h 325"/>
                    <a:gd name="T48" fmla="*/ 113 w 276"/>
                    <a:gd name="T49" fmla="*/ 146 h 325"/>
                    <a:gd name="T50" fmla="*/ 118 w 276"/>
                    <a:gd name="T51" fmla="*/ 165 h 325"/>
                    <a:gd name="T52" fmla="*/ 118 w 276"/>
                    <a:gd name="T53" fmla="*/ 165 h 325"/>
                    <a:gd name="T54" fmla="*/ 123 w 276"/>
                    <a:gd name="T55" fmla="*/ 179 h 325"/>
                    <a:gd name="T56" fmla="*/ 123 w 276"/>
                    <a:gd name="T57" fmla="*/ 195 h 325"/>
                    <a:gd name="T58" fmla="*/ 123 w 276"/>
                    <a:gd name="T59" fmla="*/ 209 h 325"/>
                    <a:gd name="T60" fmla="*/ 118 w 276"/>
                    <a:gd name="T61" fmla="*/ 224 h 325"/>
                    <a:gd name="T62" fmla="*/ 118 w 276"/>
                    <a:gd name="T63" fmla="*/ 224 h 325"/>
                    <a:gd name="T64" fmla="*/ 111 w 276"/>
                    <a:gd name="T65" fmla="*/ 247 h 325"/>
                    <a:gd name="T66" fmla="*/ 104 w 276"/>
                    <a:gd name="T67" fmla="*/ 259 h 325"/>
                    <a:gd name="T68" fmla="*/ 97 w 276"/>
                    <a:gd name="T69" fmla="*/ 266 h 325"/>
                    <a:gd name="T70" fmla="*/ 97 w 276"/>
                    <a:gd name="T71" fmla="*/ 266 h 325"/>
                    <a:gd name="T72" fmla="*/ 66 w 276"/>
                    <a:gd name="T73" fmla="*/ 292 h 325"/>
                    <a:gd name="T74" fmla="*/ 35 w 276"/>
                    <a:gd name="T75" fmla="*/ 315 h 325"/>
                    <a:gd name="T76" fmla="*/ 35 w 276"/>
                    <a:gd name="T77" fmla="*/ 315 h 325"/>
                    <a:gd name="T78" fmla="*/ 19 w 276"/>
                    <a:gd name="T79" fmla="*/ 323 h 325"/>
                    <a:gd name="T80" fmla="*/ 0 w 276"/>
                    <a:gd name="T81" fmla="*/ 325 h 325"/>
                    <a:gd name="T82" fmla="*/ 0 w 276"/>
                    <a:gd name="T83" fmla="*/ 198 h 325"/>
                    <a:gd name="T84" fmla="*/ 0 w 276"/>
                    <a:gd name="T85" fmla="*/ 198 h 325"/>
                    <a:gd name="T86" fmla="*/ 2 w 276"/>
                    <a:gd name="T87" fmla="*/ 179 h 325"/>
                    <a:gd name="T88" fmla="*/ 5 w 276"/>
                    <a:gd name="T89" fmla="*/ 158 h 325"/>
                    <a:gd name="T90" fmla="*/ 10 w 276"/>
                    <a:gd name="T91" fmla="*/ 139 h 325"/>
                    <a:gd name="T92" fmla="*/ 17 w 276"/>
                    <a:gd name="T93" fmla="*/ 120 h 325"/>
                    <a:gd name="T94" fmla="*/ 26 w 276"/>
                    <a:gd name="T95" fmla="*/ 103 h 325"/>
                    <a:gd name="T96" fmla="*/ 35 w 276"/>
                    <a:gd name="T97" fmla="*/ 87 h 325"/>
                    <a:gd name="T98" fmla="*/ 47 w 276"/>
                    <a:gd name="T99" fmla="*/ 70 h 325"/>
                    <a:gd name="T100" fmla="*/ 59 w 276"/>
                    <a:gd name="T101" fmla="*/ 56 h 325"/>
                    <a:gd name="T102" fmla="*/ 73 w 276"/>
                    <a:gd name="T103" fmla="*/ 44 h 325"/>
                    <a:gd name="T104" fmla="*/ 90 w 276"/>
                    <a:gd name="T105" fmla="*/ 33 h 325"/>
                    <a:gd name="T106" fmla="*/ 106 w 276"/>
                    <a:gd name="T107" fmla="*/ 23 h 325"/>
                    <a:gd name="T108" fmla="*/ 123 w 276"/>
                    <a:gd name="T109" fmla="*/ 14 h 325"/>
                    <a:gd name="T110" fmla="*/ 142 w 276"/>
                    <a:gd name="T111" fmla="*/ 7 h 325"/>
                    <a:gd name="T112" fmla="*/ 160 w 276"/>
                    <a:gd name="T113" fmla="*/ 2 h 325"/>
                    <a:gd name="T114" fmla="*/ 179 w 276"/>
                    <a:gd name="T115" fmla="*/ 0 h 325"/>
                    <a:gd name="T116" fmla="*/ 200 w 276"/>
                    <a:gd name="T117" fmla="*/ 0 h 325"/>
                    <a:gd name="T118" fmla="*/ 259 w 276"/>
                    <a:gd name="T119" fmla="*/ 0 h 325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276" h="325">
                      <a:moveTo>
                        <a:pt x="259" y="0"/>
                      </a:moveTo>
                      <a:lnTo>
                        <a:pt x="259" y="0"/>
                      </a:lnTo>
                      <a:lnTo>
                        <a:pt x="274" y="21"/>
                      </a:lnTo>
                      <a:lnTo>
                        <a:pt x="276" y="33"/>
                      </a:lnTo>
                      <a:lnTo>
                        <a:pt x="276" y="47"/>
                      </a:lnTo>
                      <a:lnTo>
                        <a:pt x="274" y="56"/>
                      </a:lnTo>
                      <a:lnTo>
                        <a:pt x="269" y="61"/>
                      </a:lnTo>
                      <a:lnTo>
                        <a:pt x="264" y="63"/>
                      </a:lnTo>
                      <a:lnTo>
                        <a:pt x="257" y="63"/>
                      </a:lnTo>
                      <a:lnTo>
                        <a:pt x="243" y="61"/>
                      </a:lnTo>
                      <a:lnTo>
                        <a:pt x="229" y="58"/>
                      </a:lnTo>
                      <a:lnTo>
                        <a:pt x="208" y="56"/>
                      </a:lnTo>
                      <a:lnTo>
                        <a:pt x="184" y="56"/>
                      </a:lnTo>
                      <a:lnTo>
                        <a:pt x="170" y="61"/>
                      </a:lnTo>
                      <a:lnTo>
                        <a:pt x="153" y="68"/>
                      </a:lnTo>
                      <a:lnTo>
                        <a:pt x="142" y="77"/>
                      </a:lnTo>
                      <a:lnTo>
                        <a:pt x="130" y="87"/>
                      </a:lnTo>
                      <a:lnTo>
                        <a:pt x="120" y="101"/>
                      </a:lnTo>
                      <a:lnTo>
                        <a:pt x="116" y="115"/>
                      </a:lnTo>
                      <a:lnTo>
                        <a:pt x="111" y="129"/>
                      </a:lnTo>
                      <a:lnTo>
                        <a:pt x="113" y="146"/>
                      </a:lnTo>
                      <a:lnTo>
                        <a:pt x="118" y="165"/>
                      </a:lnTo>
                      <a:lnTo>
                        <a:pt x="123" y="179"/>
                      </a:lnTo>
                      <a:lnTo>
                        <a:pt x="123" y="195"/>
                      </a:lnTo>
                      <a:lnTo>
                        <a:pt x="123" y="209"/>
                      </a:lnTo>
                      <a:lnTo>
                        <a:pt x="118" y="224"/>
                      </a:lnTo>
                      <a:lnTo>
                        <a:pt x="111" y="247"/>
                      </a:lnTo>
                      <a:lnTo>
                        <a:pt x="104" y="259"/>
                      </a:lnTo>
                      <a:lnTo>
                        <a:pt x="97" y="266"/>
                      </a:lnTo>
                      <a:lnTo>
                        <a:pt x="66" y="292"/>
                      </a:lnTo>
                      <a:lnTo>
                        <a:pt x="35" y="315"/>
                      </a:lnTo>
                      <a:lnTo>
                        <a:pt x="19" y="323"/>
                      </a:lnTo>
                      <a:lnTo>
                        <a:pt x="0" y="325"/>
                      </a:lnTo>
                      <a:lnTo>
                        <a:pt x="0" y="198"/>
                      </a:lnTo>
                      <a:lnTo>
                        <a:pt x="2" y="179"/>
                      </a:lnTo>
                      <a:lnTo>
                        <a:pt x="5" y="158"/>
                      </a:lnTo>
                      <a:lnTo>
                        <a:pt x="10" y="139"/>
                      </a:lnTo>
                      <a:lnTo>
                        <a:pt x="17" y="120"/>
                      </a:lnTo>
                      <a:lnTo>
                        <a:pt x="26" y="103"/>
                      </a:lnTo>
                      <a:lnTo>
                        <a:pt x="35" y="87"/>
                      </a:lnTo>
                      <a:lnTo>
                        <a:pt x="47" y="70"/>
                      </a:lnTo>
                      <a:lnTo>
                        <a:pt x="59" y="56"/>
                      </a:lnTo>
                      <a:lnTo>
                        <a:pt x="73" y="44"/>
                      </a:lnTo>
                      <a:lnTo>
                        <a:pt x="90" y="33"/>
                      </a:lnTo>
                      <a:lnTo>
                        <a:pt x="106" y="23"/>
                      </a:lnTo>
                      <a:lnTo>
                        <a:pt x="123" y="14"/>
                      </a:lnTo>
                      <a:lnTo>
                        <a:pt x="142" y="7"/>
                      </a:lnTo>
                      <a:lnTo>
                        <a:pt x="160" y="2"/>
                      </a:lnTo>
                      <a:lnTo>
                        <a:pt x="179" y="0"/>
                      </a:lnTo>
                      <a:lnTo>
                        <a:pt x="200" y="0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1" name="Freeform 156"/>
                <p:cNvSpPr>
                  <a:spLocks/>
                </p:cNvSpPr>
                <p:nvPr/>
              </p:nvSpPr>
              <p:spPr bwMode="auto">
                <a:xfrm>
                  <a:off x="4175" y="962"/>
                  <a:ext cx="266" cy="313"/>
                </a:xfrm>
                <a:custGeom>
                  <a:avLst/>
                  <a:gdLst>
                    <a:gd name="T0" fmla="*/ 248 w 266"/>
                    <a:gd name="T1" fmla="*/ 0 h 313"/>
                    <a:gd name="T2" fmla="*/ 248 w 266"/>
                    <a:gd name="T3" fmla="*/ 0 h 313"/>
                    <a:gd name="T4" fmla="*/ 264 w 266"/>
                    <a:gd name="T5" fmla="*/ 23 h 313"/>
                    <a:gd name="T6" fmla="*/ 264 w 266"/>
                    <a:gd name="T7" fmla="*/ 23 h 313"/>
                    <a:gd name="T8" fmla="*/ 266 w 266"/>
                    <a:gd name="T9" fmla="*/ 35 h 313"/>
                    <a:gd name="T10" fmla="*/ 266 w 266"/>
                    <a:gd name="T11" fmla="*/ 44 h 313"/>
                    <a:gd name="T12" fmla="*/ 264 w 266"/>
                    <a:gd name="T13" fmla="*/ 49 h 313"/>
                    <a:gd name="T14" fmla="*/ 262 w 266"/>
                    <a:gd name="T15" fmla="*/ 51 h 313"/>
                    <a:gd name="T16" fmla="*/ 262 w 266"/>
                    <a:gd name="T17" fmla="*/ 51 h 313"/>
                    <a:gd name="T18" fmla="*/ 259 w 266"/>
                    <a:gd name="T19" fmla="*/ 54 h 313"/>
                    <a:gd name="T20" fmla="*/ 255 w 266"/>
                    <a:gd name="T21" fmla="*/ 54 h 313"/>
                    <a:gd name="T22" fmla="*/ 245 w 266"/>
                    <a:gd name="T23" fmla="*/ 51 h 313"/>
                    <a:gd name="T24" fmla="*/ 224 w 266"/>
                    <a:gd name="T25" fmla="*/ 47 h 313"/>
                    <a:gd name="T26" fmla="*/ 210 w 266"/>
                    <a:gd name="T27" fmla="*/ 44 h 313"/>
                    <a:gd name="T28" fmla="*/ 189 w 266"/>
                    <a:gd name="T29" fmla="*/ 44 h 313"/>
                    <a:gd name="T30" fmla="*/ 189 w 266"/>
                    <a:gd name="T31" fmla="*/ 44 h 313"/>
                    <a:gd name="T32" fmla="*/ 167 w 266"/>
                    <a:gd name="T33" fmla="*/ 49 h 313"/>
                    <a:gd name="T34" fmla="*/ 151 w 266"/>
                    <a:gd name="T35" fmla="*/ 56 h 313"/>
                    <a:gd name="T36" fmla="*/ 137 w 266"/>
                    <a:gd name="T37" fmla="*/ 66 h 313"/>
                    <a:gd name="T38" fmla="*/ 125 w 266"/>
                    <a:gd name="T39" fmla="*/ 77 h 313"/>
                    <a:gd name="T40" fmla="*/ 116 w 266"/>
                    <a:gd name="T41" fmla="*/ 89 h 313"/>
                    <a:gd name="T42" fmla="*/ 111 w 266"/>
                    <a:gd name="T43" fmla="*/ 99 h 313"/>
                    <a:gd name="T44" fmla="*/ 106 w 266"/>
                    <a:gd name="T45" fmla="*/ 108 h 313"/>
                    <a:gd name="T46" fmla="*/ 106 w 266"/>
                    <a:gd name="T47" fmla="*/ 108 h 313"/>
                    <a:gd name="T48" fmla="*/ 101 w 266"/>
                    <a:gd name="T49" fmla="*/ 127 h 313"/>
                    <a:gd name="T50" fmla="*/ 101 w 266"/>
                    <a:gd name="T51" fmla="*/ 143 h 313"/>
                    <a:gd name="T52" fmla="*/ 104 w 266"/>
                    <a:gd name="T53" fmla="*/ 150 h 313"/>
                    <a:gd name="T54" fmla="*/ 104 w 266"/>
                    <a:gd name="T55" fmla="*/ 158 h 313"/>
                    <a:gd name="T56" fmla="*/ 104 w 266"/>
                    <a:gd name="T57" fmla="*/ 158 h 313"/>
                    <a:gd name="T58" fmla="*/ 109 w 266"/>
                    <a:gd name="T59" fmla="*/ 172 h 313"/>
                    <a:gd name="T60" fmla="*/ 111 w 266"/>
                    <a:gd name="T61" fmla="*/ 183 h 313"/>
                    <a:gd name="T62" fmla="*/ 113 w 266"/>
                    <a:gd name="T63" fmla="*/ 202 h 313"/>
                    <a:gd name="T64" fmla="*/ 113 w 266"/>
                    <a:gd name="T65" fmla="*/ 202 h 313"/>
                    <a:gd name="T66" fmla="*/ 111 w 266"/>
                    <a:gd name="T67" fmla="*/ 216 h 313"/>
                    <a:gd name="T68" fmla="*/ 109 w 266"/>
                    <a:gd name="T69" fmla="*/ 219 h 313"/>
                    <a:gd name="T70" fmla="*/ 109 w 266"/>
                    <a:gd name="T71" fmla="*/ 219 h 313"/>
                    <a:gd name="T72" fmla="*/ 104 w 266"/>
                    <a:gd name="T73" fmla="*/ 235 h 313"/>
                    <a:gd name="T74" fmla="*/ 97 w 266"/>
                    <a:gd name="T75" fmla="*/ 249 h 313"/>
                    <a:gd name="T76" fmla="*/ 90 w 266"/>
                    <a:gd name="T77" fmla="*/ 259 h 313"/>
                    <a:gd name="T78" fmla="*/ 90 w 266"/>
                    <a:gd name="T79" fmla="*/ 259 h 313"/>
                    <a:gd name="T80" fmla="*/ 31 w 266"/>
                    <a:gd name="T81" fmla="*/ 308 h 313"/>
                    <a:gd name="T82" fmla="*/ 31 w 266"/>
                    <a:gd name="T83" fmla="*/ 308 h 313"/>
                    <a:gd name="T84" fmla="*/ 19 w 266"/>
                    <a:gd name="T85" fmla="*/ 311 h 313"/>
                    <a:gd name="T86" fmla="*/ 0 w 266"/>
                    <a:gd name="T87" fmla="*/ 313 h 313"/>
                    <a:gd name="T88" fmla="*/ 0 w 266"/>
                    <a:gd name="T89" fmla="*/ 198 h 313"/>
                    <a:gd name="T90" fmla="*/ 0 w 266"/>
                    <a:gd name="T91" fmla="*/ 198 h 313"/>
                    <a:gd name="T92" fmla="*/ 2 w 266"/>
                    <a:gd name="T93" fmla="*/ 179 h 313"/>
                    <a:gd name="T94" fmla="*/ 5 w 266"/>
                    <a:gd name="T95" fmla="*/ 158 h 313"/>
                    <a:gd name="T96" fmla="*/ 10 w 266"/>
                    <a:gd name="T97" fmla="*/ 139 h 313"/>
                    <a:gd name="T98" fmla="*/ 17 w 266"/>
                    <a:gd name="T99" fmla="*/ 120 h 313"/>
                    <a:gd name="T100" fmla="*/ 26 w 266"/>
                    <a:gd name="T101" fmla="*/ 103 h 313"/>
                    <a:gd name="T102" fmla="*/ 35 w 266"/>
                    <a:gd name="T103" fmla="*/ 87 h 313"/>
                    <a:gd name="T104" fmla="*/ 47 w 266"/>
                    <a:gd name="T105" fmla="*/ 70 h 313"/>
                    <a:gd name="T106" fmla="*/ 59 w 266"/>
                    <a:gd name="T107" fmla="*/ 56 h 313"/>
                    <a:gd name="T108" fmla="*/ 73 w 266"/>
                    <a:gd name="T109" fmla="*/ 44 h 313"/>
                    <a:gd name="T110" fmla="*/ 90 w 266"/>
                    <a:gd name="T111" fmla="*/ 33 h 313"/>
                    <a:gd name="T112" fmla="*/ 106 w 266"/>
                    <a:gd name="T113" fmla="*/ 23 h 313"/>
                    <a:gd name="T114" fmla="*/ 123 w 266"/>
                    <a:gd name="T115" fmla="*/ 14 h 313"/>
                    <a:gd name="T116" fmla="*/ 142 w 266"/>
                    <a:gd name="T117" fmla="*/ 7 h 313"/>
                    <a:gd name="T118" fmla="*/ 160 w 266"/>
                    <a:gd name="T119" fmla="*/ 2 h 313"/>
                    <a:gd name="T120" fmla="*/ 179 w 266"/>
                    <a:gd name="T121" fmla="*/ 0 h 313"/>
                    <a:gd name="T122" fmla="*/ 200 w 266"/>
                    <a:gd name="T123" fmla="*/ 0 h 313"/>
                    <a:gd name="T124" fmla="*/ 248 w 266"/>
                    <a:gd name="T125" fmla="*/ 0 h 313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66" h="313">
                      <a:moveTo>
                        <a:pt x="248" y="0"/>
                      </a:moveTo>
                      <a:lnTo>
                        <a:pt x="248" y="0"/>
                      </a:lnTo>
                      <a:lnTo>
                        <a:pt x="264" y="23"/>
                      </a:lnTo>
                      <a:lnTo>
                        <a:pt x="266" y="35"/>
                      </a:lnTo>
                      <a:lnTo>
                        <a:pt x="266" y="44"/>
                      </a:lnTo>
                      <a:lnTo>
                        <a:pt x="264" y="49"/>
                      </a:lnTo>
                      <a:lnTo>
                        <a:pt x="262" y="51"/>
                      </a:lnTo>
                      <a:lnTo>
                        <a:pt x="259" y="54"/>
                      </a:lnTo>
                      <a:lnTo>
                        <a:pt x="255" y="54"/>
                      </a:lnTo>
                      <a:lnTo>
                        <a:pt x="245" y="51"/>
                      </a:lnTo>
                      <a:lnTo>
                        <a:pt x="224" y="47"/>
                      </a:lnTo>
                      <a:lnTo>
                        <a:pt x="210" y="44"/>
                      </a:lnTo>
                      <a:lnTo>
                        <a:pt x="189" y="44"/>
                      </a:lnTo>
                      <a:lnTo>
                        <a:pt x="167" y="49"/>
                      </a:lnTo>
                      <a:lnTo>
                        <a:pt x="151" y="56"/>
                      </a:lnTo>
                      <a:lnTo>
                        <a:pt x="137" y="66"/>
                      </a:lnTo>
                      <a:lnTo>
                        <a:pt x="125" y="77"/>
                      </a:lnTo>
                      <a:lnTo>
                        <a:pt x="116" y="89"/>
                      </a:lnTo>
                      <a:lnTo>
                        <a:pt x="111" y="99"/>
                      </a:lnTo>
                      <a:lnTo>
                        <a:pt x="106" y="108"/>
                      </a:lnTo>
                      <a:lnTo>
                        <a:pt x="101" y="127"/>
                      </a:lnTo>
                      <a:lnTo>
                        <a:pt x="101" y="143"/>
                      </a:lnTo>
                      <a:lnTo>
                        <a:pt x="104" y="150"/>
                      </a:lnTo>
                      <a:lnTo>
                        <a:pt x="104" y="158"/>
                      </a:lnTo>
                      <a:lnTo>
                        <a:pt x="109" y="172"/>
                      </a:lnTo>
                      <a:lnTo>
                        <a:pt x="111" y="183"/>
                      </a:lnTo>
                      <a:lnTo>
                        <a:pt x="113" y="202"/>
                      </a:lnTo>
                      <a:lnTo>
                        <a:pt x="111" y="216"/>
                      </a:lnTo>
                      <a:lnTo>
                        <a:pt x="109" y="219"/>
                      </a:lnTo>
                      <a:lnTo>
                        <a:pt x="104" y="235"/>
                      </a:lnTo>
                      <a:lnTo>
                        <a:pt x="97" y="249"/>
                      </a:lnTo>
                      <a:lnTo>
                        <a:pt x="90" y="259"/>
                      </a:lnTo>
                      <a:lnTo>
                        <a:pt x="31" y="308"/>
                      </a:lnTo>
                      <a:lnTo>
                        <a:pt x="19" y="311"/>
                      </a:lnTo>
                      <a:lnTo>
                        <a:pt x="0" y="313"/>
                      </a:lnTo>
                      <a:lnTo>
                        <a:pt x="0" y="198"/>
                      </a:lnTo>
                      <a:lnTo>
                        <a:pt x="2" y="179"/>
                      </a:lnTo>
                      <a:lnTo>
                        <a:pt x="5" y="158"/>
                      </a:lnTo>
                      <a:lnTo>
                        <a:pt x="10" y="139"/>
                      </a:lnTo>
                      <a:lnTo>
                        <a:pt x="17" y="120"/>
                      </a:lnTo>
                      <a:lnTo>
                        <a:pt x="26" y="103"/>
                      </a:lnTo>
                      <a:lnTo>
                        <a:pt x="35" y="87"/>
                      </a:lnTo>
                      <a:lnTo>
                        <a:pt x="47" y="70"/>
                      </a:lnTo>
                      <a:lnTo>
                        <a:pt x="59" y="56"/>
                      </a:lnTo>
                      <a:lnTo>
                        <a:pt x="73" y="44"/>
                      </a:lnTo>
                      <a:lnTo>
                        <a:pt x="90" y="33"/>
                      </a:lnTo>
                      <a:lnTo>
                        <a:pt x="106" y="23"/>
                      </a:lnTo>
                      <a:lnTo>
                        <a:pt x="123" y="14"/>
                      </a:lnTo>
                      <a:lnTo>
                        <a:pt x="142" y="7"/>
                      </a:lnTo>
                      <a:lnTo>
                        <a:pt x="160" y="2"/>
                      </a:lnTo>
                      <a:lnTo>
                        <a:pt x="179" y="0"/>
                      </a:lnTo>
                      <a:lnTo>
                        <a:pt x="200" y="0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2" name="Freeform 157"/>
                <p:cNvSpPr>
                  <a:spLocks/>
                </p:cNvSpPr>
                <p:nvPr/>
              </p:nvSpPr>
              <p:spPr bwMode="auto">
                <a:xfrm>
                  <a:off x="4312" y="962"/>
                  <a:ext cx="120" cy="14"/>
                </a:xfrm>
                <a:custGeom>
                  <a:avLst/>
                  <a:gdLst>
                    <a:gd name="T0" fmla="*/ 120 w 120"/>
                    <a:gd name="T1" fmla="*/ 14 h 14"/>
                    <a:gd name="T2" fmla="*/ 120 w 120"/>
                    <a:gd name="T3" fmla="*/ 14 h 14"/>
                    <a:gd name="T4" fmla="*/ 0 w 120"/>
                    <a:gd name="T5" fmla="*/ 9 h 14"/>
                    <a:gd name="T6" fmla="*/ 0 w 120"/>
                    <a:gd name="T7" fmla="*/ 9 h 14"/>
                    <a:gd name="T8" fmla="*/ 21 w 120"/>
                    <a:gd name="T9" fmla="*/ 4 h 14"/>
                    <a:gd name="T10" fmla="*/ 42 w 120"/>
                    <a:gd name="T11" fmla="*/ 0 h 14"/>
                    <a:gd name="T12" fmla="*/ 42 w 120"/>
                    <a:gd name="T13" fmla="*/ 0 h 14"/>
                    <a:gd name="T14" fmla="*/ 92 w 120"/>
                    <a:gd name="T15" fmla="*/ 0 h 14"/>
                    <a:gd name="T16" fmla="*/ 111 w 120"/>
                    <a:gd name="T17" fmla="*/ 0 h 14"/>
                    <a:gd name="T18" fmla="*/ 111 w 120"/>
                    <a:gd name="T19" fmla="*/ 0 h 14"/>
                    <a:gd name="T20" fmla="*/ 120 w 120"/>
                    <a:gd name="T21" fmla="*/ 14 h 14"/>
                    <a:gd name="T22" fmla="*/ 120 w 120"/>
                    <a:gd name="T23" fmla="*/ 14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20" h="14">
                      <a:moveTo>
                        <a:pt x="120" y="14"/>
                      </a:moveTo>
                      <a:lnTo>
                        <a:pt x="120" y="14"/>
                      </a:lnTo>
                      <a:lnTo>
                        <a:pt x="0" y="9"/>
                      </a:lnTo>
                      <a:lnTo>
                        <a:pt x="21" y="4"/>
                      </a:lnTo>
                      <a:lnTo>
                        <a:pt x="42" y="0"/>
                      </a:lnTo>
                      <a:lnTo>
                        <a:pt x="92" y="0"/>
                      </a:lnTo>
                      <a:lnTo>
                        <a:pt x="111" y="0"/>
                      </a:lnTo>
                      <a:lnTo>
                        <a:pt x="120" y="1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3" name="Freeform 158"/>
                <p:cNvSpPr>
                  <a:spLocks/>
                </p:cNvSpPr>
                <p:nvPr/>
              </p:nvSpPr>
              <p:spPr bwMode="auto">
                <a:xfrm>
                  <a:off x="4279" y="976"/>
                  <a:ext cx="160" cy="16"/>
                </a:xfrm>
                <a:custGeom>
                  <a:avLst/>
                  <a:gdLst>
                    <a:gd name="T0" fmla="*/ 160 w 160"/>
                    <a:gd name="T1" fmla="*/ 16 h 16"/>
                    <a:gd name="T2" fmla="*/ 160 w 160"/>
                    <a:gd name="T3" fmla="*/ 16 h 16"/>
                    <a:gd name="T4" fmla="*/ 0 w 160"/>
                    <a:gd name="T5" fmla="*/ 9 h 16"/>
                    <a:gd name="T6" fmla="*/ 0 w 160"/>
                    <a:gd name="T7" fmla="*/ 9 h 16"/>
                    <a:gd name="T8" fmla="*/ 12 w 160"/>
                    <a:gd name="T9" fmla="*/ 4 h 16"/>
                    <a:gd name="T10" fmla="*/ 12 w 160"/>
                    <a:gd name="T11" fmla="*/ 4 h 16"/>
                    <a:gd name="T12" fmla="*/ 153 w 160"/>
                    <a:gd name="T13" fmla="*/ 0 h 16"/>
                    <a:gd name="T14" fmla="*/ 153 w 160"/>
                    <a:gd name="T15" fmla="*/ 0 h 16"/>
                    <a:gd name="T16" fmla="*/ 160 w 160"/>
                    <a:gd name="T17" fmla="*/ 9 h 16"/>
                    <a:gd name="T18" fmla="*/ 160 w 160"/>
                    <a:gd name="T19" fmla="*/ 9 h 16"/>
                    <a:gd name="T20" fmla="*/ 160 w 160"/>
                    <a:gd name="T21" fmla="*/ 16 h 16"/>
                    <a:gd name="T22" fmla="*/ 160 w 160"/>
                    <a:gd name="T23" fmla="*/ 16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60" h="16">
                      <a:moveTo>
                        <a:pt x="160" y="16"/>
                      </a:moveTo>
                      <a:lnTo>
                        <a:pt x="160" y="16"/>
                      </a:lnTo>
                      <a:lnTo>
                        <a:pt x="0" y="9"/>
                      </a:lnTo>
                      <a:lnTo>
                        <a:pt x="12" y="4"/>
                      </a:lnTo>
                      <a:lnTo>
                        <a:pt x="153" y="0"/>
                      </a:lnTo>
                      <a:lnTo>
                        <a:pt x="160" y="9"/>
                      </a:lnTo>
                      <a:lnTo>
                        <a:pt x="160" y="1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4" name="Freeform 159"/>
                <p:cNvSpPr>
                  <a:spLocks/>
                </p:cNvSpPr>
                <p:nvPr/>
              </p:nvSpPr>
              <p:spPr bwMode="auto">
                <a:xfrm>
                  <a:off x="4255" y="992"/>
                  <a:ext cx="186" cy="17"/>
                </a:xfrm>
                <a:custGeom>
                  <a:avLst/>
                  <a:gdLst>
                    <a:gd name="T0" fmla="*/ 186 w 186"/>
                    <a:gd name="T1" fmla="*/ 17 h 17"/>
                    <a:gd name="T2" fmla="*/ 186 w 186"/>
                    <a:gd name="T3" fmla="*/ 17 h 17"/>
                    <a:gd name="T4" fmla="*/ 0 w 186"/>
                    <a:gd name="T5" fmla="*/ 10 h 17"/>
                    <a:gd name="T6" fmla="*/ 0 w 186"/>
                    <a:gd name="T7" fmla="*/ 10 h 17"/>
                    <a:gd name="T8" fmla="*/ 7 w 186"/>
                    <a:gd name="T9" fmla="*/ 5 h 17"/>
                    <a:gd name="T10" fmla="*/ 7 w 186"/>
                    <a:gd name="T11" fmla="*/ 5 h 17"/>
                    <a:gd name="T12" fmla="*/ 184 w 186"/>
                    <a:gd name="T13" fmla="*/ 0 h 17"/>
                    <a:gd name="T14" fmla="*/ 184 w 186"/>
                    <a:gd name="T15" fmla="*/ 0 h 17"/>
                    <a:gd name="T16" fmla="*/ 186 w 186"/>
                    <a:gd name="T17" fmla="*/ 7 h 17"/>
                    <a:gd name="T18" fmla="*/ 186 w 186"/>
                    <a:gd name="T19" fmla="*/ 17 h 17"/>
                    <a:gd name="T20" fmla="*/ 186 w 186"/>
                    <a:gd name="T21" fmla="*/ 17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6" h="17">
                      <a:moveTo>
                        <a:pt x="186" y="17"/>
                      </a:moveTo>
                      <a:lnTo>
                        <a:pt x="186" y="17"/>
                      </a:lnTo>
                      <a:lnTo>
                        <a:pt x="0" y="10"/>
                      </a:lnTo>
                      <a:lnTo>
                        <a:pt x="7" y="5"/>
                      </a:lnTo>
                      <a:lnTo>
                        <a:pt x="184" y="0"/>
                      </a:lnTo>
                      <a:lnTo>
                        <a:pt x="186" y="7"/>
                      </a:lnTo>
                      <a:lnTo>
                        <a:pt x="186" y="1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5" name="Freeform 160"/>
                <p:cNvSpPr>
                  <a:spLocks noEditPoints="1"/>
                </p:cNvSpPr>
                <p:nvPr/>
              </p:nvSpPr>
              <p:spPr bwMode="auto">
                <a:xfrm>
                  <a:off x="4236" y="1009"/>
                  <a:ext cx="205" cy="11"/>
                </a:xfrm>
                <a:custGeom>
                  <a:avLst/>
                  <a:gdLst>
                    <a:gd name="T0" fmla="*/ 88 w 205"/>
                    <a:gd name="T1" fmla="*/ 11 h 11"/>
                    <a:gd name="T2" fmla="*/ 88 w 205"/>
                    <a:gd name="T3" fmla="*/ 11 h 11"/>
                    <a:gd name="T4" fmla="*/ 0 w 205"/>
                    <a:gd name="T5" fmla="*/ 7 h 11"/>
                    <a:gd name="T6" fmla="*/ 0 w 205"/>
                    <a:gd name="T7" fmla="*/ 7 h 11"/>
                    <a:gd name="T8" fmla="*/ 5 w 205"/>
                    <a:gd name="T9" fmla="*/ 4 h 11"/>
                    <a:gd name="T10" fmla="*/ 5 w 205"/>
                    <a:gd name="T11" fmla="*/ 4 h 11"/>
                    <a:gd name="T12" fmla="*/ 111 w 205"/>
                    <a:gd name="T13" fmla="*/ 2 h 11"/>
                    <a:gd name="T14" fmla="*/ 111 w 205"/>
                    <a:gd name="T15" fmla="*/ 2 h 11"/>
                    <a:gd name="T16" fmla="*/ 99 w 205"/>
                    <a:gd name="T17" fmla="*/ 4 h 11"/>
                    <a:gd name="T18" fmla="*/ 88 w 205"/>
                    <a:gd name="T19" fmla="*/ 11 h 11"/>
                    <a:gd name="T20" fmla="*/ 88 w 205"/>
                    <a:gd name="T21" fmla="*/ 11 h 11"/>
                    <a:gd name="T22" fmla="*/ 168 w 205"/>
                    <a:gd name="T23" fmla="*/ 0 h 11"/>
                    <a:gd name="T24" fmla="*/ 168 w 205"/>
                    <a:gd name="T25" fmla="*/ 0 h 11"/>
                    <a:gd name="T26" fmla="*/ 205 w 205"/>
                    <a:gd name="T27" fmla="*/ 0 h 11"/>
                    <a:gd name="T28" fmla="*/ 205 w 205"/>
                    <a:gd name="T29" fmla="*/ 0 h 11"/>
                    <a:gd name="T30" fmla="*/ 201 w 205"/>
                    <a:gd name="T31" fmla="*/ 4 h 11"/>
                    <a:gd name="T32" fmla="*/ 201 w 205"/>
                    <a:gd name="T33" fmla="*/ 4 h 11"/>
                    <a:gd name="T34" fmla="*/ 196 w 205"/>
                    <a:gd name="T35" fmla="*/ 7 h 11"/>
                    <a:gd name="T36" fmla="*/ 191 w 205"/>
                    <a:gd name="T37" fmla="*/ 7 h 11"/>
                    <a:gd name="T38" fmla="*/ 182 w 205"/>
                    <a:gd name="T39" fmla="*/ 2 h 11"/>
                    <a:gd name="T40" fmla="*/ 168 w 205"/>
                    <a:gd name="T41" fmla="*/ 0 h 11"/>
                    <a:gd name="T42" fmla="*/ 168 w 205"/>
                    <a:gd name="T43" fmla="*/ 0 h 1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05" h="11">
                      <a:moveTo>
                        <a:pt x="88" y="11"/>
                      </a:moveTo>
                      <a:lnTo>
                        <a:pt x="88" y="11"/>
                      </a:lnTo>
                      <a:lnTo>
                        <a:pt x="0" y="7"/>
                      </a:lnTo>
                      <a:lnTo>
                        <a:pt x="5" y="4"/>
                      </a:lnTo>
                      <a:lnTo>
                        <a:pt x="111" y="2"/>
                      </a:lnTo>
                      <a:lnTo>
                        <a:pt x="99" y="4"/>
                      </a:lnTo>
                      <a:lnTo>
                        <a:pt x="88" y="11"/>
                      </a:lnTo>
                      <a:close/>
                      <a:moveTo>
                        <a:pt x="168" y="0"/>
                      </a:moveTo>
                      <a:lnTo>
                        <a:pt x="168" y="0"/>
                      </a:lnTo>
                      <a:lnTo>
                        <a:pt x="205" y="0"/>
                      </a:lnTo>
                      <a:lnTo>
                        <a:pt x="201" y="4"/>
                      </a:lnTo>
                      <a:lnTo>
                        <a:pt x="196" y="7"/>
                      </a:lnTo>
                      <a:lnTo>
                        <a:pt x="191" y="7"/>
                      </a:lnTo>
                      <a:lnTo>
                        <a:pt x="182" y="2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6" name="Freeform 161"/>
                <p:cNvSpPr>
                  <a:spLocks/>
                </p:cNvSpPr>
                <p:nvPr/>
              </p:nvSpPr>
              <p:spPr bwMode="auto">
                <a:xfrm>
                  <a:off x="4222" y="1028"/>
                  <a:ext cx="92" cy="7"/>
                </a:xfrm>
                <a:custGeom>
                  <a:avLst/>
                  <a:gdLst>
                    <a:gd name="T0" fmla="*/ 83 w 92"/>
                    <a:gd name="T1" fmla="*/ 7 h 7"/>
                    <a:gd name="T2" fmla="*/ 83 w 92"/>
                    <a:gd name="T3" fmla="*/ 7 h 7"/>
                    <a:gd name="T4" fmla="*/ 0 w 92"/>
                    <a:gd name="T5" fmla="*/ 4 h 7"/>
                    <a:gd name="T6" fmla="*/ 0 w 92"/>
                    <a:gd name="T7" fmla="*/ 4 h 7"/>
                    <a:gd name="T8" fmla="*/ 3 w 92"/>
                    <a:gd name="T9" fmla="*/ 2 h 7"/>
                    <a:gd name="T10" fmla="*/ 3 w 92"/>
                    <a:gd name="T11" fmla="*/ 2 h 7"/>
                    <a:gd name="T12" fmla="*/ 92 w 92"/>
                    <a:gd name="T13" fmla="*/ 0 h 7"/>
                    <a:gd name="T14" fmla="*/ 92 w 92"/>
                    <a:gd name="T15" fmla="*/ 0 h 7"/>
                    <a:gd name="T16" fmla="*/ 83 w 92"/>
                    <a:gd name="T17" fmla="*/ 7 h 7"/>
                    <a:gd name="T18" fmla="*/ 83 w 92"/>
                    <a:gd name="T19" fmla="*/ 7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2" h="7">
                      <a:moveTo>
                        <a:pt x="83" y="7"/>
                      </a:moveTo>
                      <a:lnTo>
                        <a:pt x="83" y="7"/>
                      </a:lnTo>
                      <a:lnTo>
                        <a:pt x="0" y="4"/>
                      </a:lnTo>
                      <a:lnTo>
                        <a:pt x="3" y="2"/>
                      </a:lnTo>
                      <a:lnTo>
                        <a:pt x="92" y="0"/>
                      </a:lnTo>
                      <a:lnTo>
                        <a:pt x="83" y="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7" name="Freeform 162"/>
                <p:cNvSpPr>
                  <a:spLocks/>
                </p:cNvSpPr>
                <p:nvPr/>
              </p:nvSpPr>
              <p:spPr bwMode="auto">
                <a:xfrm>
                  <a:off x="4210" y="1044"/>
                  <a:ext cx="88" cy="7"/>
                </a:xfrm>
                <a:custGeom>
                  <a:avLst/>
                  <a:gdLst>
                    <a:gd name="T0" fmla="*/ 81 w 88"/>
                    <a:gd name="T1" fmla="*/ 7 h 7"/>
                    <a:gd name="T2" fmla="*/ 81 w 88"/>
                    <a:gd name="T3" fmla="*/ 7 h 7"/>
                    <a:gd name="T4" fmla="*/ 0 w 88"/>
                    <a:gd name="T5" fmla="*/ 5 h 7"/>
                    <a:gd name="T6" fmla="*/ 0 w 88"/>
                    <a:gd name="T7" fmla="*/ 5 h 7"/>
                    <a:gd name="T8" fmla="*/ 3 w 88"/>
                    <a:gd name="T9" fmla="*/ 2 h 7"/>
                    <a:gd name="T10" fmla="*/ 3 w 88"/>
                    <a:gd name="T11" fmla="*/ 2 h 7"/>
                    <a:gd name="T12" fmla="*/ 88 w 88"/>
                    <a:gd name="T13" fmla="*/ 0 h 7"/>
                    <a:gd name="T14" fmla="*/ 88 w 88"/>
                    <a:gd name="T15" fmla="*/ 0 h 7"/>
                    <a:gd name="T16" fmla="*/ 81 w 88"/>
                    <a:gd name="T17" fmla="*/ 7 h 7"/>
                    <a:gd name="T18" fmla="*/ 81 w 88"/>
                    <a:gd name="T19" fmla="*/ 7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8" h="7">
                      <a:moveTo>
                        <a:pt x="81" y="7"/>
                      </a:moveTo>
                      <a:lnTo>
                        <a:pt x="81" y="7"/>
                      </a:lnTo>
                      <a:lnTo>
                        <a:pt x="0" y="5"/>
                      </a:lnTo>
                      <a:lnTo>
                        <a:pt x="3" y="2"/>
                      </a:lnTo>
                      <a:lnTo>
                        <a:pt x="88" y="0"/>
                      </a:lnTo>
                      <a:lnTo>
                        <a:pt x="81" y="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8" name="Freeform 163"/>
                <p:cNvSpPr>
                  <a:spLocks/>
                </p:cNvSpPr>
                <p:nvPr/>
              </p:nvSpPr>
              <p:spPr bwMode="auto">
                <a:xfrm>
                  <a:off x="4201" y="1061"/>
                  <a:ext cx="85" cy="7"/>
                </a:xfrm>
                <a:custGeom>
                  <a:avLst/>
                  <a:gdLst>
                    <a:gd name="T0" fmla="*/ 80 w 85"/>
                    <a:gd name="T1" fmla="*/ 7 h 7"/>
                    <a:gd name="T2" fmla="*/ 80 w 85"/>
                    <a:gd name="T3" fmla="*/ 7 h 7"/>
                    <a:gd name="T4" fmla="*/ 0 w 85"/>
                    <a:gd name="T5" fmla="*/ 2 h 7"/>
                    <a:gd name="T6" fmla="*/ 0 w 85"/>
                    <a:gd name="T7" fmla="*/ 2 h 7"/>
                    <a:gd name="T8" fmla="*/ 0 w 85"/>
                    <a:gd name="T9" fmla="*/ 2 h 7"/>
                    <a:gd name="T10" fmla="*/ 0 w 85"/>
                    <a:gd name="T11" fmla="*/ 2 h 7"/>
                    <a:gd name="T12" fmla="*/ 85 w 85"/>
                    <a:gd name="T13" fmla="*/ 0 h 7"/>
                    <a:gd name="T14" fmla="*/ 85 w 85"/>
                    <a:gd name="T15" fmla="*/ 0 h 7"/>
                    <a:gd name="T16" fmla="*/ 80 w 85"/>
                    <a:gd name="T17" fmla="*/ 7 h 7"/>
                    <a:gd name="T18" fmla="*/ 80 w 85"/>
                    <a:gd name="T19" fmla="*/ 7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5" h="7">
                      <a:moveTo>
                        <a:pt x="80" y="7"/>
                      </a:moveTo>
                      <a:lnTo>
                        <a:pt x="80" y="7"/>
                      </a:lnTo>
                      <a:lnTo>
                        <a:pt x="0" y="2"/>
                      </a:lnTo>
                      <a:lnTo>
                        <a:pt x="85" y="0"/>
                      </a:lnTo>
                      <a:lnTo>
                        <a:pt x="80" y="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9" name="Freeform 164"/>
                <p:cNvSpPr>
                  <a:spLocks/>
                </p:cNvSpPr>
                <p:nvPr/>
              </p:nvSpPr>
              <p:spPr bwMode="auto">
                <a:xfrm>
                  <a:off x="4194" y="1077"/>
                  <a:ext cx="85" cy="5"/>
                </a:xfrm>
                <a:custGeom>
                  <a:avLst/>
                  <a:gdLst>
                    <a:gd name="T0" fmla="*/ 85 w 85"/>
                    <a:gd name="T1" fmla="*/ 5 h 5"/>
                    <a:gd name="T2" fmla="*/ 85 w 85"/>
                    <a:gd name="T3" fmla="*/ 5 h 5"/>
                    <a:gd name="T4" fmla="*/ 0 w 85"/>
                    <a:gd name="T5" fmla="*/ 2 h 5"/>
                    <a:gd name="T6" fmla="*/ 0 w 85"/>
                    <a:gd name="T7" fmla="*/ 2 h 5"/>
                    <a:gd name="T8" fmla="*/ 0 w 85"/>
                    <a:gd name="T9" fmla="*/ 2 h 5"/>
                    <a:gd name="T10" fmla="*/ 0 w 85"/>
                    <a:gd name="T11" fmla="*/ 2 h 5"/>
                    <a:gd name="T12" fmla="*/ 85 w 85"/>
                    <a:gd name="T13" fmla="*/ 0 h 5"/>
                    <a:gd name="T14" fmla="*/ 85 w 85"/>
                    <a:gd name="T15" fmla="*/ 0 h 5"/>
                    <a:gd name="T16" fmla="*/ 85 w 85"/>
                    <a:gd name="T17" fmla="*/ 5 h 5"/>
                    <a:gd name="T18" fmla="*/ 85 w 85"/>
                    <a:gd name="T19" fmla="*/ 5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5" h="5">
                      <a:moveTo>
                        <a:pt x="85" y="5"/>
                      </a:moveTo>
                      <a:lnTo>
                        <a:pt x="85" y="5"/>
                      </a:lnTo>
                      <a:lnTo>
                        <a:pt x="0" y="2"/>
                      </a:lnTo>
                      <a:lnTo>
                        <a:pt x="85" y="0"/>
                      </a:lnTo>
                      <a:lnTo>
                        <a:pt x="85" y="5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40" name="Freeform 165"/>
                <p:cNvSpPr>
                  <a:spLocks/>
                </p:cNvSpPr>
                <p:nvPr/>
              </p:nvSpPr>
              <p:spPr bwMode="auto">
                <a:xfrm>
                  <a:off x="4187" y="1091"/>
                  <a:ext cx="89" cy="7"/>
                </a:xfrm>
                <a:custGeom>
                  <a:avLst/>
                  <a:gdLst>
                    <a:gd name="T0" fmla="*/ 89 w 89"/>
                    <a:gd name="T1" fmla="*/ 7 h 7"/>
                    <a:gd name="T2" fmla="*/ 89 w 89"/>
                    <a:gd name="T3" fmla="*/ 7 h 7"/>
                    <a:gd name="T4" fmla="*/ 0 w 89"/>
                    <a:gd name="T5" fmla="*/ 5 h 7"/>
                    <a:gd name="T6" fmla="*/ 0 w 89"/>
                    <a:gd name="T7" fmla="*/ 5 h 7"/>
                    <a:gd name="T8" fmla="*/ 0 w 89"/>
                    <a:gd name="T9" fmla="*/ 5 h 7"/>
                    <a:gd name="T10" fmla="*/ 0 w 89"/>
                    <a:gd name="T11" fmla="*/ 5 h 7"/>
                    <a:gd name="T12" fmla="*/ 89 w 89"/>
                    <a:gd name="T13" fmla="*/ 0 h 7"/>
                    <a:gd name="T14" fmla="*/ 89 w 89"/>
                    <a:gd name="T15" fmla="*/ 0 h 7"/>
                    <a:gd name="T16" fmla="*/ 89 w 89"/>
                    <a:gd name="T17" fmla="*/ 7 h 7"/>
                    <a:gd name="T18" fmla="*/ 89 w 89"/>
                    <a:gd name="T19" fmla="*/ 7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9" h="7">
                      <a:moveTo>
                        <a:pt x="89" y="7"/>
                      </a:moveTo>
                      <a:lnTo>
                        <a:pt x="89" y="7"/>
                      </a:lnTo>
                      <a:lnTo>
                        <a:pt x="0" y="5"/>
                      </a:lnTo>
                      <a:lnTo>
                        <a:pt x="89" y="0"/>
                      </a:lnTo>
                      <a:lnTo>
                        <a:pt x="89" y="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41" name="Freeform 166"/>
                <p:cNvSpPr>
                  <a:spLocks/>
                </p:cNvSpPr>
                <p:nvPr/>
              </p:nvSpPr>
              <p:spPr bwMode="auto">
                <a:xfrm>
                  <a:off x="4182" y="1108"/>
                  <a:ext cx="97" cy="7"/>
                </a:xfrm>
                <a:custGeom>
                  <a:avLst/>
                  <a:gdLst>
                    <a:gd name="T0" fmla="*/ 97 w 97"/>
                    <a:gd name="T1" fmla="*/ 7 h 7"/>
                    <a:gd name="T2" fmla="*/ 97 w 97"/>
                    <a:gd name="T3" fmla="*/ 7 h 7"/>
                    <a:gd name="T4" fmla="*/ 0 w 97"/>
                    <a:gd name="T5" fmla="*/ 4 h 7"/>
                    <a:gd name="T6" fmla="*/ 0 w 97"/>
                    <a:gd name="T7" fmla="*/ 4 h 7"/>
                    <a:gd name="T8" fmla="*/ 0 w 97"/>
                    <a:gd name="T9" fmla="*/ 2 h 7"/>
                    <a:gd name="T10" fmla="*/ 0 w 97"/>
                    <a:gd name="T11" fmla="*/ 2 h 7"/>
                    <a:gd name="T12" fmla="*/ 94 w 97"/>
                    <a:gd name="T13" fmla="*/ 0 h 7"/>
                    <a:gd name="T14" fmla="*/ 94 w 97"/>
                    <a:gd name="T15" fmla="*/ 0 h 7"/>
                    <a:gd name="T16" fmla="*/ 97 w 97"/>
                    <a:gd name="T17" fmla="*/ 7 h 7"/>
                    <a:gd name="T18" fmla="*/ 97 w 97"/>
                    <a:gd name="T19" fmla="*/ 7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7" h="7">
                      <a:moveTo>
                        <a:pt x="97" y="7"/>
                      </a:moveTo>
                      <a:lnTo>
                        <a:pt x="97" y="7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94" y="0"/>
                      </a:lnTo>
                      <a:lnTo>
                        <a:pt x="97" y="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42" name="Freeform 167"/>
                <p:cNvSpPr>
                  <a:spLocks/>
                </p:cNvSpPr>
                <p:nvPr/>
              </p:nvSpPr>
              <p:spPr bwMode="auto">
                <a:xfrm>
                  <a:off x="4180" y="1124"/>
                  <a:ext cx="104" cy="7"/>
                </a:xfrm>
                <a:custGeom>
                  <a:avLst/>
                  <a:gdLst>
                    <a:gd name="T0" fmla="*/ 104 w 104"/>
                    <a:gd name="T1" fmla="*/ 7 h 7"/>
                    <a:gd name="T2" fmla="*/ 0 w 104"/>
                    <a:gd name="T3" fmla="*/ 3 h 7"/>
                    <a:gd name="T4" fmla="*/ 0 w 104"/>
                    <a:gd name="T5" fmla="*/ 3 h 7"/>
                    <a:gd name="T6" fmla="*/ 0 w 104"/>
                    <a:gd name="T7" fmla="*/ 3 h 7"/>
                    <a:gd name="T8" fmla="*/ 101 w 104"/>
                    <a:gd name="T9" fmla="*/ 0 h 7"/>
                    <a:gd name="T10" fmla="*/ 101 w 104"/>
                    <a:gd name="T11" fmla="*/ 0 h 7"/>
                    <a:gd name="T12" fmla="*/ 104 w 104"/>
                    <a:gd name="T13" fmla="*/ 7 h 7"/>
                    <a:gd name="T14" fmla="*/ 104 w 104"/>
                    <a:gd name="T15" fmla="*/ 7 h 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04" h="7">
                      <a:moveTo>
                        <a:pt x="104" y="7"/>
                      </a:moveTo>
                      <a:lnTo>
                        <a:pt x="0" y="3"/>
                      </a:lnTo>
                      <a:lnTo>
                        <a:pt x="101" y="0"/>
                      </a:lnTo>
                      <a:lnTo>
                        <a:pt x="104" y="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43" name="Freeform 168"/>
                <p:cNvSpPr>
                  <a:spLocks/>
                </p:cNvSpPr>
                <p:nvPr/>
              </p:nvSpPr>
              <p:spPr bwMode="auto">
                <a:xfrm>
                  <a:off x="4175" y="1148"/>
                  <a:ext cx="111" cy="75"/>
                </a:xfrm>
                <a:custGeom>
                  <a:avLst/>
                  <a:gdLst>
                    <a:gd name="T0" fmla="*/ 111 w 111"/>
                    <a:gd name="T1" fmla="*/ 16 h 75"/>
                    <a:gd name="T2" fmla="*/ 2 w 111"/>
                    <a:gd name="T3" fmla="*/ 0 h 75"/>
                    <a:gd name="T4" fmla="*/ 2 w 111"/>
                    <a:gd name="T5" fmla="*/ 0 h 75"/>
                    <a:gd name="T6" fmla="*/ 0 w 111"/>
                    <a:gd name="T7" fmla="*/ 12 h 75"/>
                    <a:gd name="T8" fmla="*/ 0 w 111"/>
                    <a:gd name="T9" fmla="*/ 56 h 75"/>
                    <a:gd name="T10" fmla="*/ 85 w 111"/>
                    <a:gd name="T11" fmla="*/ 75 h 75"/>
                    <a:gd name="T12" fmla="*/ 85 w 111"/>
                    <a:gd name="T13" fmla="*/ 75 h 75"/>
                    <a:gd name="T14" fmla="*/ 87 w 111"/>
                    <a:gd name="T15" fmla="*/ 71 h 75"/>
                    <a:gd name="T16" fmla="*/ 97 w 111"/>
                    <a:gd name="T17" fmla="*/ 59 h 75"/>
                    <a:gd name="T18" fmla="*/ 106 w 111"/>
                    <a:gd name="T19" fmla="*/ 40 h 75"/>
                    <a:gd name="T20" fmla="*/ 109 w 111"/>
                    <a:gd name="T21" fmla="*/ 28 h 75"/>
                    <a:gd name="T22" fmla="*/ 111 w 111"/>
                    <a:gd name="T23" fmla="*/ 16 h 75"/>
                    <a:gd name="T24" fmla="*/ 111 w 111"/>
                    <a:gd name="T25" fmla="*/ 16 h 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1" h="75">
                      <a:moveTo>
                        <a:pt x="111" y="16"/>
                      </a:move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0" y="56"/>
                      </a:lnTo>
                      <a:lnTo>
                        <a:pt x="85" y="75"/>
                      </a:lnTo>
                      <a:lnTo>
                        <a:pt x="87" y="71"/>
                      </a:lnTo>
                      <a:lnTo>
                        <a:pt x="97" y="59"/>
                      </a:lnTo>
                      <a:lnTo>
                        <a:pt x="106" y="40"/>
                      </a:lnTo>
                      <a:lnTo>
                        <a:pt x="109" y="28"/>
                      </a:lnTo>
                      <a:lnTo>
                        <a:pt x="111" y="16"/>
                      </a:lnTo>
                      <a:close/>
                    </a:path>
                  </a:pathLst>
                </a:custGeom>
                <a:solidFill>
                  <a:srgbClr val="86736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44" name="Freeform 169"/>
                <p:cNvSpPr>
                  <a:spLocks/>
                </p:cNvSpPr>
                <p:nvPr/>
              </p:nvSpPr>
              <p:spPr bwMode="auto">
                <a:xfrm>
                  <a:off x="4522" y="962"/>
                  <a:ext cx="37" cy="54"/>
                </a:xfrm>
                <a:custGeom>
                  <a:avLst/>
                  <a:gdLst>
                    <a:gd name="T0" fmla="*/ 37 w 37"/>
                    <a:gd name="T1" fmla="*/ 0 h 54"/>
                    <a:gd name="T2" fmla="*/ 37 w 37"/>
                    <a:gd name="T3" fmla="*/ 0 h 54"/>
                    <a:gd name="T4" fmla="*/ 26 w 37"/>
                    <a:gd name="T5" fmla="*/ 21 h 54"/>
                    <a:gd name="T6" fmla="*/ 26 w 37"/>
                    <a:gd name="T7" fmla="*/ 21 h 54"/>
                    <a:gd name="T8" fmla="*/ 4 w 37"/>
                    <a:gd name="T9" fmla="*/ 49 h 54"/>
                    <a:gd name="T10" fmla="*/ 0 w 37"/>
                    <a:gd name="T11" fmla="*/ 54 h 54"/>
                    <a:gd name="T12" fmla="*/ 0 w 37"/>
                    <a:gd name="T13" fmla="*/ 54 h 54"/>
                    <a:gd name="T14" fmla="*/ 11 w 37"/>
                    <a:gd name="T15" fmla="*/ 37 h 54"/>
                    <a:gd name="T16" fmla="*/ 21 w 37"/>
                    <a:gd name="T17" fmla="*/ 21 h 54"/>
                    <a:gd name="T18" fmla="*/ 30 w 37"/>
                    <a:gd name="T19" fmla="*/ 0 h 54"/>
                    <a:gd name="T20" fmla="*/ 37 w 37"/>
                    <a:gd name="T21" fmla="*/ 0 h 5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54">
                      <a:moveTo>
                        <a:pt x="37" y="0"/>
                      </a:moveTo>
                      <a:lnTo>
                        <a:pt x="37" y="0"/>
                      </a:lnTo>
                      <a:lnTo>
                        <a:pt x="26" y="21"/>
                      </a:lnTo>
                      <a:lnTo>
                        <a:pt x="4" y="49"/>
                      </a:lnTo>
                      <a:lnTo>
                        <a:pt x="0" y="54"/>
                      </a:lnTo>
                      <a:lnTo>
                        <a:pt x="11" y="37"/>
                      </a:lnTo>
                      <a:lnTo>
                        <a:pt x="21" y="21"/>
                      </a:lnTo>
                      <a:lnTo>
                        <a:pt x="3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45" name="Freeform 170"/>
                <p:cNvSpPr>
                  <a:spLocks/>
                </p:cNvSpPr>
                <p:nvPr/>
              </p:nvSpPr>
              <p:spPr bwMode="auto">
                <a:xfrm>
                  <a:off x="4331" y="1153"/>
                  <a:ext cx="341" cy="301"/>
                </a:xfrm>
                <a:custGeom>
                  <a:avLst/>
                  <a:gdLst>
                    <a:gd name="T0" fmla="*/ 186 w 341"/>
                    <a:gd name="T1" fmla="*/ 153 h 301"/>
                    <a:gd name="T2" fmla="*/ 0 w 341"/>
                    <a:gd name="T3" fmla="*/ 0 h 301"/>
                    <a:gd name="T4" fmla="*/ 184 w 341"/>
                    <a:gd name="T5" fmla="*/ 160 h 301"/>
                    <a:gd name="T6" fmla="*/ 202 w 341"/>
                    <a:gd name="T7" fmla="*/ 165 h 301"/>
                    <a:gd name="T8" fmla="*/ 257 w 341"/>
                    <a:gd name="T9" fmla="*/ 233 h 301"/>
                    <a:gd name="T10" fmla="*/ 341 w 341"/>
                    <a:gd name="T11" fmla="*/ 301 h 301"/>
                    <a:gd name="T12" fmla="*/ 332 w 341"/>
                    <a:gd name="T13" fmla="*/ 282 h 301"/>
                    <a:gd name="T14" fmla="*/ 261 w 341"/>
                    <a:gd name="T15" fmla="*/ 228 h 301"/>
                    <a:gd name="T16" fmla="*/ 207 w 341"/>
                    <a:gd name="T17" fmla="*/ 160 h 301"/>
                    <a:gd name="T18" fmla="*/ 186 w 341"/>
                    <a:gd name="T19" fmla="*/ 153 h 3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41" h="301">
                      <a:moveTo>
                        <a:pt x="186" y="153"/>
                      </a:moveTo>
                      <a:lnTo>
                        <a:pt x="0" y="0"/>
                      </a:lnTo>
                      <a:lnTo>
                        <a:pt x="184" y="160"/>
                      </a:lnTo>
                      <a:lnTo>
                        <a:pt x="202" y="165"/>
                      </a:lnTo>
                      <a:lnTo>
                        <a:pt x="257" y="233"/>
                      </a:lnTo>
                      <a:lnTo>
                        <a:pt x="341" y="301"/>
                      </a:lnTo>
                      <a:lnTo>
                        <a:pt x="332" y="282"/>
                      </a:lnTo>
                      <a:lnTo>
                        <a:pt x="261" y="228"/>
                      </a:lnTo>
                      <a:lnTo>
                        <a:pt x="207" y="160"/>
                      </a:lnTo>
                      <a:lnTo>
                        <a:pt x="186" y="153"/>
                      </a:lnTo>
                      <a:close/>
                    </a:path>
                  </a:pathLst>
                </a:custGeom>
                <a:solidFill>
                  <a:srgbClr val="D2D8D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3581" name="Line 188"/>
              <p:cNvSpPr>
                <a:spLocks noChangeShapeType="1"/>
              </p:cNvSpPr>
              <p:nvPr/>
            </p:nvSpPr>
            <p:spPr bwMode="auto">
              <a:xfrm>
                <a:off x="2096" y="661"/>
                <a:ext cx="788" cy="5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2" name="Line 189"/>
              <p:cNvSpPr>
                <a:spLocks noChangeShapeType="1"/>
              </p:cNvSpPr>
              <p:nvPr/>
            </p:nvSpPr>
            <p:spPr bwMode="auto">
              <a:xfrm>
                <a:off x="2052" y="836"/>
                <a:ext cx="1752" cy="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3" name="Line 190"/>
              <p:cNvSpPr>
                <a:spLocks noChangeShapeType="1"/>
              </p:cNvSpPr>
              <p:nvPr/>
            </p:nvSpPr>
            <p:spPr bwMode="auto">
              <a:xfrm>
                <a:off x="2052" y="967"/>
                <a:ext cx="832" cy="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4" name="Line 191"/>
              <p:cNvSpPr>
                <a:spLocks noChangeShapeType="1"/>
              </p:cNvSpPr>
              <p:nvPr/>
            </p:nvSpPr>
            <p:spPr bwMode="auto">
              <a:xfrm flipV="1">
                <a:off x="2052" y="748"/>
                <a:ext cx="1752" cy="3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79" name="Text Box 206"/>
            <p:cNvSpPr txBox="1">
              <a:spLocks noChangeArrowheads="1"/>
            </p:cNvSpPr>
            <p:nvPr/>
          </p:nvSpPr>
          <p:spPr bwMode="auto">
            <a:xfrm>
              <a:off x="3872" y="1449"/>
              <a:ext cx="567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Disk</a:t>
              </a:r>
            </a:p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500GB</a:t>
              </a:r>
            </a:p>
          </p:txBody>
        </p:sp>
      </p:grpSp>
      <p:grpSp>
        <p:nvGrpSpPr>
          <p:cNvPr id="765177" name="Group 249"/>
          <p:cNvGrpSpPr>
            <a:grpSpLocks/>
          </p:cNvGrpSpPr>
          <p:nvPr/>
        </p:nvGrpSpPr>
        <p:grpSpPr bwMode="auto">
          <a:xfrm>
            <a:off x="990600" y="828675"/>
            <a:ext cx="1092200" cy="3514725"/>
            <a:chOff x="576" y="48"/>
            <a:chExt cx="688" cy="2214"/>
          </a:xfrm>
        </p:grpSpPr>
        <p:sp>
          <p:nvSpPr>
            <p:cNvPr id="23560" name="Rectangle 4"/>
            <p:cNvSpPr>
              <a:spLocks noChangeArrowheads="1"/>
            </p:cNvSpPr>
            <p:nvPr/>
          </p:nvSpPr>
          <p:spPr bwMode="auto">
            <a:xfrm>
              <a:off x="607" y="48"/>
              <a:ext cx="657" cy="1576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6000" b="0"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∞</a:t>
              </a:r>
              <a:endParaRPr lang="en-US" altLang="ko-KR" sz="6000" b="0" dirty="0">
                <a:latin typeface="Gill Sans" charset="0"/>
                <a:ea typeface="Gill Sans" charset="0"/>
                <a:cs typeface="Gill Sans" charset="0"/>
                <a:sym typeface="Symbol" panose="05050102010706020507" pitchFamily="18" charset="2"/>
              </a:endParaRPr>
            </a:p>
          </p:txBody>
        </p:sp>
        <p:sp>
          <p:nvSpPr>
            <p:cNvPr id="23561" name="Text Box 205"/>
            <p:cNvSpPr txBox="1">
              <a:spLocks noChangeArrowheads="1"/>
            </p:cNvSpPr>
            <p:nvPr/>
          </p:nvSpPr>
          <p:spPr bwMode="auto">
            <a:xfrm>
              <a:off x="576" y="1624"/>
              <a:ext cx="681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>
                <a:spcBef>
                  <a:spcPct val="0"/>
                </a:spcBef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  <a:p>
              <a:pPr>
                <a:spcBef>
                  <a:spcPct val="0"/>
                </a:spcBef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4 GB</a:t>
              </a:r>
            </a:p>
          </p:txBody>
        </p:sp>
        <p:sp>
          <p:nvSpPr>
            <p:cNvPr id="23562" name="Rectangle 224"/>
            <p:cNvSpPr>
              <a:spLocks noChangeArrowheads="1"/>
            </p:cNvSpPr>
            <p:nvPr/>
          </p:nvSpPr>
          <p:spPr bwMode="auto">
            <a:xfrm>
              <a:off x="607" y="1274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3" name="Rectangle 225"/>
            <p:cNvSpPr>
              <a:spLocks noChangeArrowheads="1"/>
            </p:cNvSpPr>
            <p:nvPr/>
          </p:nvSpPr>
          <p:spPr bwMode="auto">
            <a:xfrm>
              <a:off x="607" y="1186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4" name="Rectangle 226"/>
            <p:cNvSpPr>
              <a:spLocks noChangeArrowheads="1"/>
            </p:cNvSpPr>
            <p:nvPr/>
          </p:nvSpPr>
          <p:spPr bwMode="auto">
            <a:xfrm>
              <a:off x="607" y="1099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Rectangle 227"/>
            <p:cNvSpPr>
              <a:spLocks noChangeArrowheads="1"/>
            </p:cNvSpPr>
            <p:nvPr/>
          </p:nvSpPr>
          <p:spPr bwMode="auto">
            <a:xfrm>
              <a:off x="607" y="1011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Rectangle 228"/>
            <p:cNvSpPr>
              <a:spLocks noChangeArrowheads="1"/>
            </p:cNvSpPr>
            <p:nvPr/>
          </p:nvSpPr>
          <p:spPr bwMode="auto">
            <a:xfrm>
              <a:off x="607" y="924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7" name="Rectangle 229"/>
            <p:cNvSpPr>
              <a:spLocks noChangeArrowheads="1"/>
            </p:cNvSpPr>
            <p:nvPr/>
          </p:nvSpPr>
          <p:spPr bwMode="auto">
            <a:xfrm>
              <a:off x="607" y="836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Rectangle 230"/>
            <p:cNvSpPr>
              <a:spLocks noChangeArrowheads="1"/>
            </p:cNvSpPr>
            <p:nvPr/>
          </p:nvSpPr>
          <p:spPr bwMode="auto">
            <a:xfrm>
              <a:off x="607" y="748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9" name="Rectangle 231"/>
            <p:cNvSpPr>
              <a:spLocks noChangeArrowheads="1"/>
            </p:cNvSpPr>
            <p:nvPr/>
          </p:nvSpPr>
          <p:spPr bwMode="auto">
            <a:xfrm>
              <a:off x="607" y="661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Rectangle 232"/>
            <p:cNvSpPr>
              <a:spLocks noChangeArrowheads="1"/>
            </p:cNvSpPr>
            <p:nvPr/>
          </p:nvSpPr>
          <p:spPr bwMode="auto">
            <a:xfrm>
              <a:off x="607" y="573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Rectangle 233"/>
            <p:cNvSpPr>
              <a:spLocks noChangeArrowheads="1"/>
            </p:cNvSpPr>
            <p:nvPr/>
          </p:nvSpPr>
          <p:spPr bwMode="auto">
            <a:xfrm>
              <a:off x="607" y="486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Rectangle 234"/>
            <p:cNvSpPr>
              <a:spLocks noChangeArrowheads="1"/>
            </p:cNvSpPr>
            <p:nvPr/>
          </p:nvSpPr>
          <p:spPr bwMode="auto">
            <a:xfrm>
              <a:off x="607" y="398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Rectangle 235"/>
            <p:cNvSpPr>
              <a:spLocks noChangeArrowheads="1"/>
            </p:cNvSpPr>
            <p:nvPr/>
          </p:nvSpPr>
          <p:spPr bwMode="auto">
            <a:xfrm>
              <a:off x="607" y="311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4" name="Rectangle 236"/>
            <p:cNvSpPr>
              <a:spLocks noChangeArrowheads="1"/>
            </p:cNvSpPr>
            <p:nvPr/>
          </p:nvSpPr>
          <p:spPr bwMode="auto">
            <a:xfrm>
              <a:off x="607" y="223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5" name="Rectangle 237"/>
            <p:cNvSpPr>
              <a:spLocks noChangeArrowheads="1"/>
            </p:cNvSpPr>
            <p:nvPr/>
          </p:nvSpPr>
          <p:spPr bwMode="auto">
            <a:xfrm>
              <a:off x="607" y="136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6" name="Rectangle 243"/>
            <p:cNvSpPr>
              <a:spLocks noChangeArrowheads="1"/>
            </p:cNvSpPr>
            <p:nvPr/>
          </p:nvSpPr>
          <p:spPr bwMode="auto">
            <a:xfrm>
              <a:off x="607" y="1361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7" name="Rectangle 244"/>
            <p:cNvSpPr>
              <a:spLocks noChangeArrowheads="1"/>
            </p:cNvSpPr>
            <p:nvPr/>
          </p:nvSpPr>
          <p:spPr bwMode="auto">
            <a:xfrm>
              <a:off x="607" y="1449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701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178" name="Group 250"/>
          <p:cNvGrpSpPr>
            <a:grpSpLocks/>
          </p:cNvGrpSpPr>
          <p:nvPr/>
        </p:nvGrpSpPr>
        <p:grpSpPr bwMode="auto">
          <a:xfrm>
            <a:off x="2082801" y="828675"/>
            <a:ext cx="1668463" cy="2511425"/>
            <a:chOff x="1264" y="48"/>
            <a:chExt cx="1051" cy="1582"/>
          </a:xfrm>
        </p:grpSpPr>
        <p:sp>
          <p:nvSpPr>
            <p:cNvPr id="23760" name="Freeform 247"/>
            <p:cNvSpPr>
              <a:spLocks/>
            </p:cNvSpPr>
            <p:nvPr/>
          </p:nvSpPr>
          <p:spPr bwMode="auto">
            <a:xfrm>
              <a:off x="1264" y="48"/>
              <a:ext cx="613" cy="1576"/>
            </a:xfrm>
            <a:custGeom>
              <a:avLst/>
              <a:gdLst>
                <a:gd name="T0" fmla="*/ 0 w 672"/>
                <a:gd name="T1" fmla="*/ 0 h 1728"/>
                <a:gd name="T2" fmla="*/ 613 w 672"/>
                <a:gd name="T3" fmla="*/ 525 h 1728"/>
                <a:gd name="T4" fmla="*/ 613 w 672"/>
                <a:gd name="T5" fmla="*/ 1138 h 1728"/>
                <a:gd name="T6" fmla="*/ 0 w 672"/>
                <a:gd name="T7" fmla="*/ 1576 h 1728"/>
                <a:gd name="T8" fmla="*/ 0 w 672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1728">
                  <a:moveTo>
                    <a:pt x="0" y="0"/>
                  </a:moveTo>
                  <a:lnTo>
                    <a:pt x="672" y="576"/>
                  </a:lnTo>
                  <a:lnTo>
                    <a:pt x="672" y="1248"/>
                  </a:lnTo>
                  <a:lnTo>
                    <a:pt x="0" y="1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CC">
                <a:alpha val="36078"/>
              </a:srgbClr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761" name="Rectangle 6"/>
            <p:cNvSpPr>
              <a:spLocks noChangeArrowheads="1"/>
            </p:cNvSpPr>
            <p:nvPr/>
          </p:nvSpPr>
          <p:spPr bwMode="auto">
            <a:xfrm>
              <a:off x="1877" y="573"/>
              <a:ext cx="438" cy="613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762" name="Text Box 204"/>
            <p:cNvSpPr txBox="1">
              <a:spLocks noChangeArrowheads="1"/>
            </p:cNvSpPr>
            <p:nvPr/>
          </p:nvSpPr>
          <p:spPr bwMode="auto">
            <a:xfrm>
              <a:off x="1810" y="1186"/>
              <a:ext cx="45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Page</a:t>
              </a:r>
            </a:p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Table</a:t>
              </a:r>
            </a:p>
          </p:txBody>
        </p:sp>
        <p:sp>
          <p:nvSpPr>
            <p:cNvPr id="23763" name="Rectangle 245"/>
            <p:cNvSpPr>
              <a:spLocks noChangeArrowheads="1"/>
            </p:cNvSpPr>
            <p:nvPr/>
          </p:nvSpPr>
          <p:spPr bwMode="auto">
            <a:xfrm>
              <a:off x="1658" y="661"/>
              <a:ext cx="175" cy="43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latin typeface="Gill Sans" charset="0"/>
                  <a:ea typeface="Gill Sans" charset="0"/>
                  <a:cs typeface="Gill Sans" charset="0"/>
                </a:rPr>
                <a:t>TLB</a:t>
              </a: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ymbol" panose="05050102010706020507" pitchFamily="18" charset="2"/>
              </a:rPr>
              <a:t>Illusion of Infinite Memory (2/2)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4343400"/>
            <a:ext cx="8915400" cy="220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Principle: </a:t>
            </a:r>
            <a:r>
              <a:rPr lang="en-US" altLang="ko-KR" sz="2600" dirty="0">
                <a:solidFill>
                  <a:schemeClr val="hlink"/>
                </a:solidFill>
                <a:ea typeface="굴림" panose="020B0600000101010101" pitchFamily="34" charset="-127"/>
              </a:rPr>
              <a:t>Transparent Level of Indirection</a:t>
            </a:r>
            <a:r>
              <a:rPr lang="en-US" altLang="ko-KR" sz="2600" dirty="0">
                <a:ea typeface="굴림" panose="020B0600000101010101" pitchFamily="34" charset="-127"/>
              </a:rPr>
              <a:t> (page table) 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Supports flexible placement of physical data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Data could be on disk or somewhere across network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Variable location of data transparent to user program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Performance issue, not correctness issue</a:t>
            </a:r>
          </a:p>
        </p:txBody>
      </p:sp>
      <p:grpSp>
        <p:nvGrpSpPr>
          <p:cNvPr id="765179" name="Group 251"/>
          <p:cNvGrpSpPr>
            <a:grpSpLocks/>
          </p:cNvGrpSpPr>
          <p:nvPr/>
        </p:nvGrpSpPr>
        <p:grpSpPr bwMode="auto">
          <a:xfrm>
            <a:off x="4117975" y="1524000"/>
            <a:ext cx="1093788" cy="2611438"/>
            <a:chOff x="2546" y="486"/>
            <a:chExt cx="689" cy="1645"/>
          </a:xfrm>
        </p:grpSpPr>
        <p:grpSp>
          <p:nvGrpSpPr>
            <p:cNvPr id="23746" name="Group 241"/>
            <p:cNvGrpSpPr>
              <a:grpSpLocks/>
            </p:cNvGrpSpPr>
            <p:nvPr/>
          </p:nvGrpSpPr>
          <p:grpSpPr bwMode="auto">
            <a:xfrm>
              <a:off x="2578" y="486"/>
              <a:ext cx="657" cy="963"/>
              <a:chOff x="2736" y="816"/>
              <a:chExt cx="720" cy="1056"/>
            </a:xfrm>
          </p:grpSpPr>
          <p:sp>
            <p:nvSpPr>
              <p:cNvPr id="23748" name="Rectangle 5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720" cy="105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49" name="Rectangle 210"/>
              <p:cNvSpPr>
                <a:spLocks noChangeArrowheads="1"/>
              </p:cNvSpPr>
              <p:nvPr/>
            </p:nvSpPr>
            <p:spPr bwMode="auto">
              <a:xfrm>
                <a:off x="2736" y="1776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0" name="Rectangle 211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1" name="Rectangle 212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2" name="Rectangle 213"/>
              <p:cNvSpPr>
                <a:spLocks noChangeArrowheads="1"/>
              </p:cNvSpPr>
              <p:nvPr/>
            </p:nvSpPr>
            <p:spPr bwMode="auto">
              <a:xfrm>
                <a:off x="2736" y="1488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3" name="Rectangle 214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4" name="Rectangle 215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5" name="Rectangle 216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6" name="Rectangle 217"/>
              <p:cNvSpPr>
                <a:spLocks noChangeArrowheads="1"/>
              </p:cNvSpPr>
              <p:nvPr/>
            </p:nvSpPr>
            <p:spPr bwMode="auto">
              <a:xfrm>
                <a:off x="2736" y="1104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7" name="Rectangle 218"/>
              <p:cNvSpPr>
                <a:spLocks noChangeArrowheads="1"/>
              </p:cNvSpPr>
              <p:nvPr/>
            </p:nvSpPr>
            <p:spPr bwMode="auto">
              <a:xfrm>
                <a:off x="2736" y="1008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8" name="Rectangle 219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759" name="Rectangle 220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720" cy="9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747" name="Text Box 203"/>
            <p:cNvSpPr txBox="1">
              <a:spLocks noChangeArrowheads="1"/>
            </p:cNvSpPr>
            <p:nvPr/>
          </p:nvSpPr>
          <p:spPr bwMode="auto">
            <a:xfrm>
              <a:off x="2546" y="1493"/>
              <a:ext cx="681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512 MB</a:t>
              </a:r>
            </a:p>
          </p:txBody>
        </p:sp>
      </p:grpSp>
      <p:grpSp>
        <p:nvGrpSpPr>
          <p:cNvPr id="765181" name="Group 253"/>
          <p:cNvGrpSpPr>
            <a:grpSpLocks/>
          </p:cNvGrpSpPr>
          <p:nvPr/>
        </p:nvGrpSpPr>
        <p:grpSpPr bwMode="auto">
          <a:xfrm>
            <a:off x="3333750" y="1384300"/>
            <a:ext cx="4413250" cy="2373313"/>
            <a:chOff x="2052" y="398"/>
            <a:chExt cx="2780" cy="1495"/>
          </a:xfrm>
        </p:grpSpPr>
        <p:grpSp>
          <p:nvGrpSpPr>
            <p:cNvPr id="23578" name="Group 252"/>
            <p:cNvGrpSpPr>
              <a:grpSpLocks/>
            </p:cNvGrpSpPr>
            <p:nvPr/>
          </p:nvGrpSpPr>
          <p:grpSpPr bwMode="auto">
            <a:xfrm>
              <a:off x="2052" y="398"/>
              <a:ext cx="2780" cy="1015"/>
              <a:chOff x="2052" y="398"/>
              <a:chExt cx="2780" cy="1015"/>
            </a:xfrm>
          </p:grpSpPr>
          <p:grpSp>
            <p:nvGrpSpPr>
              <p:cNvPr id="23580" name="Group 187"/>
              <p:cNvGrpSpPr>
                <a:grpSpLocks/>
              </p:cNvGrpSpPr>
              <p:nvPr/>
            </p:nvGrpSpPr>
            <p:grpSpPr bwMode="auto">
              <a:xfrm>
                <a:off x="3585" y="398"/>
                <a:ext cx="1247" cy="1015"/>
                <a:chOff x="4128" y="912"/>
                <a:chExt cx="1367" cy="1113"/>
              </a:xfrm>
            </p:grpSpPr>
            <p:sp>
              <p:nvSpPr>
                <p:cNvPr id="23585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28" y="912"/>
                  <a:ext cx="1367" cy="11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86" name="Freeform 11"/>
                <p:cNvSpPr>
                  <a:spLocks/>
                </p:cNvSpPr>
                <p:nvPr/>
              </p:nvSpPr>
              <p:spPr bwMode="auto">
                <a:xfrm>
                  <a:off x="4133" y="917"/>
                  <a:ext cx="1357" cy="1103"/>
                </a:xfrm>
                <a:custGeom>
                  <a:avLst/>
                  <a:gdLst>
                    <a:gd name="T0" fmla="*/ 1115 w 1357"/>
                    <a:gd name="T1" fmla="*/ 0 h 1103"/>
                    <a:gd name="T2" fmla="*/ 1138 w 1357"/>
                    <a:gd name="T3" fmla="*/ 2 h 1103"/>
                    <a:gd name="T4" fmla="*/ 1185 w 1357"/>
                    <a:gd name="T5" fmla="*/ 12 h 1103"/>
                    <a:gd name="T6" fmla="*/ 1230 w 1357"/>
                    <a:gd name="T7" fmla="*/ 30 h 1103"/>
                    <a:gd name="T8" fmla="*/ 1268 w 1357"/>
                    <a:gd name="T9" fmla="*/ 56 h 1103"/>
                    <a:gd name="T10" fmla="*/ 1301 w 1357"/>
                    <a:gd name="T11" fmla="*/ 89 h 1103"/>
                    <a:gd name="T12" fmla="*/ 1327 w 1357"/>
                    <a:gd name="T13" fmla="*/ 127 h 1103"/>
                    <a:gd name="T14" fmla="*/ 1346 w 1357"/>
                    <a:gd name="T15" fmla="*/ 172 h 1103"/>
                    <a:gd name="T16" fmla="*/ 1355 w 1357"/>
                    <a:gd name="T17" fmla="*/ 219 h 1103"/>
                    <a:gd name="T18" fmla="*/ 1357 w 1357"/>
                    <a:gd name="T19" fmla="*/ 860 h 1103"/>
                    <a:gd name="T20" fmla="*/ 1355 w 1357"/>
                    <a:gd name="T21" fmla="*/ 884 h 1103"/>
                    <a:gd name="T22" fmla="*/ 1346 w 1357"/>
                    <a:gd name="T23" fmla="*/ 931 h 1103"/>
                    <a:gd name="T24" fmla="*/ 1327 w 1357"/>
                    <a:gd name="T25" fmla="*/ 976 h 1103"/>
                    <a:gd name="T26" fmla="*/ 1301 w 1357"/>
                    <a:gd name="T27" fmla="*/ 1014 h 1103"/>
                    <a:gd name="T28" fmla="*/ 1268 w 1357"/>
                    <a:gd name="T29" fmla="*/ 1047 h 1103"/>
                    <a:gd name="T30" fmla="*/ 1230 w 1357"/>
                    <a:gd name="T31" fmla="*/ 1073 h 1103"/>
                    <a:gd name="T32" fmla="*/ 1185 w 1357"/>
                    <a:gd name="T33" fmla="*/ 1091 h 1103"/>
                    <a:gd name="T34" fmla="*/ 1138 w 1357"/>
                    <a:gd name="T35" fmla="*/ 1101 h 1103"/>
                    <a:gd name="T36" fmla="*/ 242 w 1357"/>
                    <a:gd name="T37" fmla="*/ 1103 h 1103"/>
                    <a:gd name="T38" fmla="*/ 219 w 1357"/>
                    <a:gd name="T39" fmla="*/ 1101 h 1103"/>
                    <a:gd name="T40" fmla="*/ 172 w 1357"/>
                    <a:gd name="T41" fmla="*/ 1091 h 1103"/>
                    <a:gd name="T42" fmla="*/ 127 w 1357"/>
                    <a:gd name="T43" fmla="*/ 1073 h 1103"/>
                    <a:gd name="T44" fmla="*/ 89 w 1357"/>
                    <a:gd name="T45" fmla="*/ 1047 h 1103"/>
                    <a:gd name="T46" fmla="*/ 56 w 1357"/>
                    <a:gd name="T47" fmla="*/ 1014 h 1103"/>
                    <a:gd name="T48" fmla="*/ 28 w 1357"/>
                    <a:gd name="T49" fmla="*/ 976 h 1103"/>
                    <a:gd name="T50" fmla="*/ 11 w 1357"/>
                    <a:gd name="T51" fmla="*/ 931 h 1103"/>
                    <a:gd name="T52" fmla="*/ 2 w 1357"/>
                    <a:gd name="T53" fmla="*/ 884 h 1103"/>
                    <a:gd name="T54" fmla="*/ 0 w 1357"/>
                    <a:gd name="T55" fmla="*/ 243 h 1103"/>
                    <a:gd name="T56" fmla="*/ 2 w 1357"/>
                    <a:gd name="T57" fmla="*/ 219 h 1103"/>
                    <a:gd name="T58" fmla="*/ 11 w 1357"/>
                    <a:gd name="T59" fmla="*/ 172 h 1103"/>
                    <a:gd name="T60" fmla="*/ 28 w 1357"/>
                    <a:gd name="T61" fmla="*/ 127 h 1103"/>
                    <a:gd name="T62" fmla="*/ 56 w 1357"/>
                    <a:gd name="T63" fmla="*/ 89 h 1103"/>
                    <a:gd name="T64" fmla="*/ 89 w 1357"/>
                    <a:gd name="T65" fmla="*/ 56 h 1103"/>
                    <a:gd name="T66" fmla="*/ 127 w 1357"/>
                    <a:gd name="T67" fmla="*/ 30 h 1103"/>
                    <a:gd name="T68" fmla="*/ 172 w 1357"/>
                    <a:gd name="T69" fmla="*/ 12 h 1103"/>
                    <a:gd name="T70" fmla="*/ 219 w 1357"/>
                    <a:gd name="T71" fmla="*/ 2 h 1103"/>
                    <a:gd name="T72" fmla="*/ 242 w 1357"/>
                    <a:gd name="T73" fmla="*/ 0 h 110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357" h="1103">
                      <a:moveTo>
                        <a:pt x="242" y="0"/>
                      </a:moveTo>
                      <a:lnTo>
                        <a:pt x="1115" y="0"/>
                      </a:lnTo>
                      <a:lnTo>
                        <a:pt x="1138" y="2"/>
                      </a:lnTo>
                      <a:lnTo>
                        <a:pt x="1164" y="7"/>
                      </a:lnTo>
                      <a:lnTo>
                        <a:pt x="1185" y="12"/>
                      </a:lnTo>
                      <a:lnTo>
                        <a:pt x="1209" y="21"/>
                      </a:lnTo>
                      <a:lnTo>
                        <a:pt x="1230" y="30"/>
                      </a:lnTo>
                      <a:lnTo>
                        <a:pt x="1249" y="42"/>
                      </a:lnTo>
                      <a:lnTo>
                        <a:pt x="1268" y="56"/>
                      </a:lnTo>
                      <a:lnTo>
                        <a:pt x="1287" y="73"/>
                      </a:lnTo>
                      <a:lnTo>
                        <a:pt x="1301" y="89"/>
                      </a:lnTo>
                      <a:lnTo>
                        <a:pt x="1315" y="108"/>
                      </a:lnTo>
                      <a:lnTo>
                        <a:pt x="1327" y="127"/>
                      </a:lnTo>
                      <a:lnTo>
                        <a:pt x="1338" y="148"/>
                      </a:lnTo>
                      <a:lnTo>
                        <a:pt x="1346" y="172"/>
                      </a:lnTo>
                      <a:lnTo>
                        <a:pt x="1353" y="195"/>
                      </a:lnTo>
                      <a:lnTo>
                        <a:pt x="1355" y="219"/>
                      </a:lnTo>
                      <a:lnTo>
                        <a:pt x="1357" y="243"/>
                      </a:lnTo>
                      <a:lnTo>
                        <a:pt x="1357" y="860"/>
                      </a:lnTo>
                      <a:lnTo>
                        <a:pt x="1355" y="884"/>
                      </a:lnTo>
                      <a:lnTo>
                        <a:pt x="1353" y="908"/>
                      </a:lnTo>
                      <a:lnTo>
                        <a:pt x="1346" y="931"/>
                      </a:lnTo>
                      <a:lnTo>
                        <a:pt x="1338" y="955"/>
                      </a:lnTo>
                      <a:lnTo>
                        <a:pt x="1327" y="976"/>
                      </a:lnTo>
                      <a:lnTo>
                        <a:pt x="1315" y="995"/>
                      </a:lnTo>
                      <a:lnTo>
                        <a:pt x="1301" y="1014"/>
                      </a:lnTo>
                      <a:lnTo>
                        <a:pt x="1287" y="1030"/>
                      </a:lnTo>
                      <a:lnTo>
                        <a:pt x="1268" y="1047"/>
                      </a:lnTo>
                      <a:lnTo>
                        <a:pt x="1249" y="1061"/>
                      </a:lnTo>
                      <a:lnTo>
                        <a:pt x="1230" y="1073"/>
                      </a:lnTo>
                      <a:lnTo>
                        <a:pt x="1209" y="1082"/>
                      </a:lnTo>
                      <a:lnTo>
                        <a:pt x="1185" y="1091"/>
                      </a:lnTo>
                      <a:lnTo>
                        <a:pt x="1164" y="1096"/>
                      </a:lnTo>
                      <a:lnTo>
                        <a:pt x="1138" y="1101"/>
                      </a:lnTo>
                      <a:lnTo>
                        <a:pt x="1115" y="1103"/>
                      </a:lnTo>
                      <a:lnTo>
                        <a:pt x="242" y="1103"/>
                      </a:lnTo>
                      <a:lnTo>
                        <a:pt x="219" y="1101"/>
                      </a:lnTo>
                      <a:lnTo>
                        <a:pt x="193" y="1096"/>
                      </a:lnTo>
                      <a:lnTo>
                        <a:pt x="172" y="1091"/>
                      </a:lnTo>
                      <a:lnTo>
                        <a:pt x="148" y="1082"/>
                      </a:lnTo>
                      <a:lnTo>
                        <a:pt x="127" y="1073"/>
                      </a:lnTo>
                      <a:lnTo>
                        <a:pt x="108" y="1061"/>
                      </a:lnTo>
                      <a:lnTo>
                        <a:pt x="89" y="1047"/>
                      </a:lnTo>
                      <a:lnTo>
                        <a:pt x="70" y="1030"/>
                      </a:lnTo>
                      <a:lnTo>
                        <a:pt x="56" y="1014"/>
                      </a:lnTo>
                      <a:lnTo>
                        <a:pt x="42" y="995"/>
                      </a:lnTo>
                      <a:lnTo>
                        <a:pt x="28" y="976"/>
                      </a:lnTo>
                      <a:lnTo>
                        <a:pt x="19" y="955"/>
                      </a:lnTo>
                      <a:lnTo>
                        <a:pt x="11" y="931"/>
                      </a:lnTo>
                      <a:lnTo>
                        <a:pt x="4" y="908"/>
                      </a:lnTo>
                      <a:lnTo>
                        <a:pt x="2" y="884"/>
                      </a:lnTo>
                      <a:lnTo>
                        <a:pt x="0" y="860"/>
                      </a:lnTo>
                      <a:lnTo>
                        <a:pt x="0" y="243"/>
                      </a:lnTo>
                      <a:lnTo>
                        <a:pt x="2" y="219"/>
                      </a:lnTo>
                      <a:lnTo>
                        <a:pt x="4" y="195"/>
                      </a:lnTo>
                      <a:lnTo>
                        <a:pt x="11" y="172"/>
                      </a:lnTo>
                      <a:lnTo>
                        <a:pt x="19" y="148"/>
                      </a:lnTo>
                      <a:lnTo>
                        <a:pt x="28" y="127"/>
                      </a:lnTo>
                      <a:lnTo>
                        <a:pt x="42" y="108"/>
                      </a:lnTo>
                      <a:lnTo>
                        <a:pt x="56" y="89"/>
                      </a:lnTo>
                      <a:lnTo>
                        <a:pt x="70" y="73"/>
                      </a:lnTo>
                      <a:lnTo>
                        <a:pt x="89" y="56"/>
                      </a:lnTo>
                      <a:lnTo>
                        <a:pt x="108" y="42"/>
                      </a:lnTo>
                      <a:lnTo>
                        <a:pt x="127" y="30"/>
                      </a:lnTo>
                      <a:lnTo>
                        <a:pt x="148" y="21"/>
                      </a:lnTo>
                      <a:lnTo>
                        <a:pt x="172" y="12"/>
                      </a:lnTo>
                      <a:lnTo>
                        <a:pt x="193" y="7"/>
                      </a:lnTo>
                      <a:lnTo>
                        <a:pt x="219" y="2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rgbClr val="FFDE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87" name="Freeform 12"/>
                <p:cNvSpPr>
                  <a:spLocks/>
                </p:cNvSpPr>
                <p:nvPr/>
              </p:nvSpPr>
              <p:spPr bwMode="auto">
                <a:xfrm>
                  <a:off x="4154" y="940"/>
                  <a:ext cx="1315" cy="1057"/>
                </a:xfrm>
                <a:custGeom>
                  <a:avLst/>
                  <a:gdLst>
                    <a:gd name="T0" fmla="*/ 1094 w 1315"/>
                    <a:gd name="T1" fmla="*/ 0 h 1057"/>
                    <a:gd name="T2" fmla="*/ 1115 w 1315"/>
                    <a:gd name="T3" fmla="*/ 0 h 1057"/>
                    <a:gd name="T4" fmla="*/ 1160 w 1315"/>
                    <a:gd name="T5" fmla="*/ 10 h 1057"/>
                    <a:gd name="T6" fmla="*/ 1200 w 1315"/>
                    <a:gd name="T7" fmla="*/ 26 h 1057"/>
                    <a:gd name="T8" fmla="*/ 1233 w 1315"/>
                    <a:gd name="T9" fmla="*/ 50 h 1057"/>
                    <a:gd name="T10" fmla="*/ 1263 w 1315"/>
                    <a:gd name="T11" fmla="*/ 80 h 1057"/>
                    <a:gd name="T12" fmla="*/ 1287 w 1315"/>
                    <a:gd name="T13" fmla="*/ 116 h 1057"/>
                    <a:gd name="T14" fmla="*/ 1306 w 1315"/>
                    <a:gd name="T15" fmla="*/ 154 h 1057"/>
                    <a:gd name="T16" fmla="*/ 1313 w 1315"/>
                    <a:gd name="T17" fmla="*/ 198 h 1057"/>
                    <a:gd name="T18" fmla="*/ 1315 w 1315"/>
                    <a:gd name="T19" fmla="*/ 837 h 1057"/>
                    <a:gd name="T20" fmla="*/ 1313 w 1315"/>
                    <a:gd name="T21" fmla="*/ 859 h 1057"/>
                    <a:gd name="T22" fmla="*/ 1306 w 1315"/>
                    <a:gd name="T23" fmla="*/ 903 h 1057"/>
                    <a:gd name="T24" fmla="*/ 1287 w 1315"/>
                    <a:gd name="T25" fmla="*/ 941 h 1057"/>
                    <a:gd name="T26" fmla="*/ 1263 w 1315"/>
                    <a:gd name="T27" fmla="*/ 977 h 1057"/>
                    <a:gd name="T28" fmla="*/ 1233 w 1315"/>
                    <a:gd name="T29" fmla="*/ 1007 h 1057"/>
                    <a:gd name="T30" fmla="*/ 1200 w 1315"/>
                    <a:gd name="T31" fmla="*/ 1031 h 1057"/>
                    <a:gd name="T32" fmla="*/ 1160 w 1315"/>
                    <a:gd name="T33" fmla="*/ 1047 h 1057"/>
                    <a:gd name="T34" fmla="*/ 1115 w 1315"/>
                    <a:gd name="T35" fmla="*/ 1057 h 1057"/>
                    <a:gd name="T36" fmla="*/ 221 w 1315"/>
                    <a:gd name="T37" fmla="*/ 1057 h 1057"/>
                    <a:gd name="T38" fmla="*/ 200 w 1315"/>
                    <a:gd name="T39" fmla="*/ 1057 h 1057"/>
                    <a:gd name="T40" fmla="*/ 155 w 1315"/>
                    <a:gd name="T41" fmla="*/ 1047 h 1057"/>
                    <a:gd name="T42" fmla="*/ 115 w 1315"/>
                    <a:gd name="T43" fmla="*/ 1031 h 1057"/>
                    <a:gd name="T44" fmla="*/ 82 w 1315"/>
                    <a:gd name="T45" fmla="*/ 1007 h 1057"/>
                    <a:gd name="T46" fmla="*/ 52 w 1315"/>
                    <a:gd name="T47" fmla="*/ 977 h 1057"/>
                    <a:gd name="T48" fmla="*/ 28 w 1315"/>
                    <a:gd name="T49" fmla="*/ 941 h 1057"/>
                    <a:gd name="T50" fmla="*/ 9 w 1315"/>
                    <a:gd name="T51" fmla="*/ 903 h 1057"/>
                    <a:gd name="T52" fmla="*/ 2 w 1315"/>
                    <a:gd name="T53" fmla="*/ 859 h 1057"/>
                    <a:gd name="T54" fmla="*/ 0 w 1315"/>
                    <a:gd name="T55" fmla="*/ 220 h 1057"/>
                    <a:gd name="T56" fmla="*/ 2 w 1315"/>
                    <a:gd name="T57" fmla="*/ 198 h 1057"/>
                    <a:gd name="T58" fmla="*/ 9 w 1315"/>
                    <a:gd name="T59" fmla="*/ 154 h 1057"/>
                    <a:gd name="T60" fmla="*/ 28 w 1315"/>
                    <a:gd name="T61" fmla="*/ 116 h 1057"/>
                    <a:gd name="T62" fmla="*/ 52 w 1315"/>
                    <a:gd name="T63" fmla="*/ 80 h 1057"/>
                    <a:gd name="T64" fmla="*/ 82 w 1315"/>
                    <a:gd name="T65" fmla="*/ 50 h 1057"/>
                    <a:gd name="T66" fmla="*/ 115 w 1315"/>
                    <a:gd name="T67" fmla="*/ 26 h 1057"/>
                    <a:gd name="T68" fmla="*/ 155 w 1315"/>
                    <a:gd name="T69" fmla="*/ 10 h 1057"/>
                    <a:gd name="T70" fmla="*/ 200 w 1315"/>
                    <a:gd name="T71" fmla="*/ 0 h 1057"/>
                    <a:gd name="T72" fmla="*/ 221 w 1315"/>
                    <a:gd name="T73" fmla="*/ 0 h 105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315" h="1057">
                      <a:moveTo>
                        <a:pt x="221" y="0"/>
                      </a:moveTo>
                      <a:lnTo>
                        <a:pt x="1094" y="0"/>
                      </a:lnTo>
                      <a:lnTo>
                        <a:pt x="1115" y="0"/>
                      </a:lnTo>
                      <a:lnTo>
                        <a:pt x="1138" y="5"/>
                      </a:lnTo>
                      <a:lnTo>
                        <a:pt x="1160" y="10"/>
                      </a:lnTo>
                      <a:lnTo>
                        <a:pt x="1178" y="17"/>
                      </a:lnTo>
                      <a:lnTo>
                        <a:pt x="1200" y="26"/>
                      </a:lnTo>
                      <a:lnTo>
                        <a:pt x="1216" y="38"/>
                      </a:lnTo>
                      <a:lnTo>
                        <a:pt x="1233" y="50"/>
                      </a:lnTo>
                      <a:lnTo>
                        <a:pt x="1249" y="64"/>
                      </a:lnTo>
                      <a:lnTo>
                        <a:pt x="1263" y="80"/>
                      </a:lnTo>
                      <a:lnTo>
                        <a:pt x="1277" y="97"/>
                      </a:lnTo>
                      <a:lnTo>
                        <a:pt x="1287" y="116"/>
                      </a:lnTo>
                      <a:lnTo>
                        <a:pt x="1296" y="135"/>
                      </a:lnTo>
                      <a:lnTo>
                        <a:pt x="1306" y="154"/>
                      </a:lnTo>
                      <a:lnTo>
                        <a:pt x="1310" y="175"/>
                      </a:lnTo>
                      <a:lnTo>
                        <a:pt x="1313" y="198"/>
                      </a:lnTo>
                      <a:lnTo>
                        <a:pt x="1315" y="220"/>
                      </a:lnTo>
                      <a:lnTo>
                        <a:pt x="1315" y="837"/>
                      </a:lnTo>
                      <a:lnTo>
                        <a:pt x="1313" y="859"/>
                      </a:lnTo>
                      <a:lnTo>
                        <a:pt x="1310" y="882"/>
                      </a:lnTo>
                      <a:lnTo>
                        <a:pt x="1306" y="903"/>
                      </a:lnTo>
                      <a:lnTo>
                        <a:pt x="1296" y="922"/>
                      </a:lnTo>
                      <a:lnTo>
                        <a:pt x="1287" y="941"/>
                      </a:lnTo>
                      <a:lnTo>
                        <a:pt x="1277" y="960"/>
                      </a:lnTo>
                      <a:lnTo>
                        <a:pt x="1263" y="977"/>
                      </a:lnTo>
                      <a:lnTo>
                        <a:pt x="1249" y="993"/>
                      </a:lnTo>
                      <a:lnTo>
                        <a:pt x="1233" y="1007"/>
                      </a:lnTo>
                      <a:lnTo>
                        <a:pt x="1216" y="1019"/>
                      </a:lnTo>
                      <a:lnTo>
                        <a:pt x="1200" y="1031"/>
                      </a:lnTo>
                      <a:lnTo>
                        <a:pt x="1178" y="1040"/>
                      </a:lnTo>
                      <a:lnTo>
                        <a:pt x="1160" y="1047"/>
                      </a:lnTo>
                      <a:lnTo>
                        <a:pt x="1138" y="1052"/>
                      </a:lnTo>
                      <a:lnTo>
                        <a:pt x="1115" y="1057"/>
                      </a:lnTo>
                      <a:lnTo>
                        <a:pt x="1094" y="1057"/>
                      </a:lnTo>
                      <a:lnTo>
                        <a:pt x="221" y="1057"/>
                      </a:lnTo>
                      <a:lnTo>
                        <a:pt x="200" y="1057"/>
                      </a:lnTo>
                      <a:lnTo>
                        <a:pt x="177" y="1052"/>
                      </a:lnTo>
                      <a:lnTo>
                        <a:pt x="155" y="1047"/>
                      </a:lnTo>
                      <a:lnTo>
                        <a:pt x="137" y="1040"/>
                      </a:lnTo>
                      <a:lnTo>
                        <a:pt x="115" y="1031"/>
                      </a:lnTo>
                      <a:lnTo>
                        <a:pt x="99" y="1019"/>
                      </a:lnTo>
                      <a:lnTo>
                        <a:pt x="82" y="1007"/>
                      </a:lnTo>
                      <a:lnTo>
                        <a:pt x="66" y="993"/>
                      </a:lnTo>
                      <a:lnTo>
                        <a:pt x="52" y="977"/>
                      </a:lnTo>
                      <a:lnTo>
                        <a:pt x="38" y="960"/>
                      </a:lnTo>
                      <a:lnTo>
                        <a:pt x="28" y="941"/>
                      </a:lnTo>
                      <a:lnTo>
                        <a:pt x="19" y="922"/>
                      </a:lnTo>
                      <a:lnTo>
                        <a:pt x="9" y="903"/>
                      </a:lnTo>
                      <a:lnTo>
                        <a:pt x="5" y="882"/>
                      </a:lnTo>
                      <a:lnTo>
                        <a:pt x="2" y="859"/>
                      </a:lnTo>
                      <a:lnTo>
                        <a:pt x="0" y="837"/>
                      </a:lnTo>
                      <a:lnTo>
                        <a:pt x="0" y="220"/>
                      </a:lnTo>
                      <a:lnTo>
                        <a:pt x="2" y="198"/>
                      </a:lnTo>
                      <a:lnTo>
                        <a:pt x="5" y="175"/>
                      </a:lnTo>
                      <a:lnTo>
                        <a:pt x="9" y="154"/>
                      </a:lnTo>
                      <a:lnTo>
                        <a:pt x="19" y="135"/>
                      </a:lnTo>
                      <a:lnTo>
                        <a:pt x="28" y="116"/>
                      </a:lnTo>
                      <a:lnTo>
                        <a:pt x="38" y="97"/>
                      </a:lnTo>
                      <a:lnTo>
                        <a:pt x="52" y="80"/>
                      </a:lnTo>
                      <a:lnTo>
                        <a:pt x="66" y="64"/>
                      </a:lnTo>
                      <a:lnTo>
                        <a:pt x="82" y="50"/>
                      </a:lnTo>
                      <a:lnTo>
                        <a:pt x="99" y="38"/>
                      </a:lnTo>
                      <a:lnTo>
                        <a:pt x="115" y="26"/>
                      </a:lnTo>
                      <a:lnTo>
                        <a:pt x="137" y="17"/>
                      </a:lnTo>
                      <a:lnTo>
                        <a:pt x="155" y="10"/>
                      </a:lnTo>
                      <a:lnTo>
                        <a:pt x="177" y="5"/>
                      </a:lnTo>
                      <a:lnTo>
                        <a:pt x="200" y="0"/>
                      </a:lnTo>
                      <a:lnTo>
                        <a:pt x="2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88" name="Freeform 13"/>
                <p:cNvSpPr>
                  <a:spLocks/>
                </p:cNvSpPr>
                <p:nvPr/>
              </p:nvSpPr>
              <p:spPr bwMode="auto">
                <a:xfrm>
                  <a:off x="4175" y="962"/>
                  <a:ext cx="1273" cy="1013"/>
                </a:xfrm>
                <a:custGeom>
                  <a:avLst/>
                  <a:gdLst>
                    <a:gd name="T0" fmla="*/ 1073 w 1273"/>
                    <a:gd name="T1" fmla="*/ 0 h 1013"/>
                    <a:gd name="T2" fmla="*/ 1094 w 1273"/>
                    <a:gd name="T3" fmla="*/ 0 h 1013"/>
                    <a:gd name="T4" fmla="*/ 1131 w 1273"/>
                    <a:gd name="T5" fmla="*/ 7 h 1013"/>
                    <a:gd name="T6" fmla="*/ 1167 w 1273"/>
                    <a:gd name="T7" fmla="*/ 23 h 1013"/>
                    <a:gd name="T8" fmla="*/ 1200 w 1273"/>
                    <a:gd name="T9" fmla="*/ 44 h 1013"/>
                    <a:gd name="T10" fmla="*/ 1226 w 1273"/>
                    <a:gd name="T11" fmla="*/ 70 h 1013"/>
                    <a:gd name="T12" fmla="*/ 1247 w 1273"/>
                    <a:gd name="T13" fmla="*/ 103 h 1013"/>
                    <a:gd name="T14" fmla="*/ 1263 w 1273"/>
                    <a:gd name="T15" fmla="*/ 139 h 1013"/>
                    <a:gd name="T16" fmla="*/ 1271 w 1273"/>
                    <a:gd name="T17" fmla="*/ 179 h 1013"/>
                    <a:gd name="T18" fmla="*/ 1273 w 1273"/>
                    <a:gd name="T19" fmla="*/ 815 h 1013"/>
                    <a:gd name="T20" fmla="*/ 1271 w 1273"/>
                    <a:gd name="T21" fmla="*/ 834 h 1013"/>
                    <a:gd name="T22" fmla="*/ 1263 w 1273"/>
                    <a:gd name="T23" fmla="*/ 874 h 1013"/>
                    <a:gd name="T24" fmla="*/ 1247 w 1273"/>
                    <a:gd name="T25" fmla="*/ 910 h 1013"/>
                    <a:gd name="T26" fmla="*/ 1226 w 1273"/>
                    <a:gd name="T27" fmla="*/ 943 h 1013"/>
                    <a:gd name="T28" fmla="*/ 1200 w 1273"/>
                    <a:gd name="T29" fmla="*/ 969 h 1013"/>
                    <a:gd name="T30" fmla="*/ 1167 w 1273"/>
                    <a:gd name="T31" fmla="*/ 990 h 1013"/>
                    <a:gd name="T32" fmla="*/ 1131 w 1273"/>
                    <a:gd name="T33" fmla="*/ 1006 h 1013"/>
                    <a:gd name="T34" fmla="*/ 1094 w 1273"/>
                    <a:gd name="T35" fmla="*/ 1013 h 1013"/>
                    <a:gd name="T36" fmla="*/ 200 w 1273"/>
                    <a:gd name="T37" fmla="*/ 1013 h 1013"/>
                    <a:gd name="T38" fmla="*/ 179 w 1273"/>
                    <a:gd name="T39" fmla="*/ 1013 h 1013"/>
                    <a:gd name="T40" fmla="*/ 142 w 1273"/>
                    <a:gd name="T41" fmla="*/ 1006 h 1013"/>
                    <a:gd name="T42" fmla="*/ 106 w 1273"/>
                    <a:gd name="T43" fmla="*/ 990 h 1013"/>
                    <a:gd name="T44" fmla="*/ 73 w 1273"/>
                    <a:gd name="T45" fmla="*/ 969 h 1013"/>
                    <a:gd name="T46" fmla="*/ 47 w 1273"/>
                    <a:gd name="T47" fmla="*/ 943 h 1013"/>
                    <a:gd name="T48" fmla="*/ 26 w 1273"/>
                    <a:gd name="T49" fmla="*/ 910 h 1013"/>
                    <a:gd name="T50" fmla="*/ 10 w 1273"/>
                    <a:gd name="T51" fmla="*/ 874 h 1013"/>
                    <a:gd name="T52" fmla="*/ 2 w 1273"/>
                    <a:gd name="T53" fmla="*/ 834 h 1013"/>
                    <a:gd name="T54" fmla="*/ 0 w 1273"/>
                    <a:gd name="T55" fmla="*/ 198 h 1013"/>
                    <a:gd name="T56" fmla="*/ 2 w 1273"/>
                    <a:gd name="T57" fmla="*/ 179 h 1013"/>
                    <a:gd name="T58" fmla="*/ 10 w 1273"/>
                    <a:gd name="T59" fmla="*/ 139 h 1013"/>
                    <a:gd name="T60" fmla="*/ 26 w 1273"/>
                    <a:gd name="T61" fmla="*/ 103 h 1013"/>
                    <a:gd name="T62" fmla="*/ 47 w 1273"/>
                    <a:gd name="T63" fmla="*/ 70 h 1013"/>
                    <a:gd name="T64" fmla="*/ 73 w 1273"/>
                    <a:gd name="T65" fmla="*/ 44 h 1013"/>
                    <a:gd name="T66" fmla="*/ 106 w 1273"/>
                    <a:gd name="T67" fmla="*/ 23 h 1013"/>
                    <a:gd name="T68" fmla="*/ 142 w 1273"/>
                    <a:gd name="T69" fmla="*/ 7 h 1013"/>
                    <a:gd name="T70" fmla="*/ 179 w 1273"/>
                    <a:gd name="T71" fmla="*/ 0 h 1013"/>
                    <a:gd name="T72" fmla="*/ 200 w 1273"/>
                    <a:gd name="T73" fmla="*/ 0 h 10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273" h="1013">
                      <a:moveTo>
                        <a:pt x="200" y="0"/>
                      </a:moveTo>
                      <a:lnTo>
                        <a:pt x="1073" y="0"/>
                      </a:lnTo>
                      <a:lnTo>
                        <a:pt x="1094" y="0"/>
                      </a:lnTo>
                      <a:lnTo>
                        <a:pt x="1113" y="2"/>
                      </a:lnTo>
                      <a:lnTo>
                        <a:pt x="1131" y="7"/>
                      </a:lnTo>
                      <a:lnTo>
                        <a:pt x="1150" y="14"/>
                      </a:lnTo>
                      <a:lnTo>
                        <a:pt x="1167" y="23"/>
                      </a:lnTo>
                      <a:lnTo>
                        <a:pt x="1183" y="33"/>
                      </a:lnTo>
                      <a:lnTo>
                        <a:pt x="1200" y="44"/>
                      </a:lnTo>
                      <a:lnTo>
                        <a:pt x="1214" y="56"/>
                      </a:lnTo>
                      <a:lnTo>
                        <a:pt x="1226" y="70"/>
                      </a:lnTo>
                      <a:lnTo>
                        <a:pt x="1238" y="87"/>
                      </a:lnTo>
                      <a:lnTo>
                        <a:pt x="1247" y="103"/>
                      </a:lnTo>
                      <a:lnTo>
                        <a:pt x="1256" y="120"/>
                      </a:lnTo>
                      <a:lnTo>
                        <a:pt x="1263" y="139"/>
                      </a:lnTo>
                      <a:lnTo>
                        <a:pt x="1268" y="158"/>
                      </a:lnTo>
                      <a:lnTo>
                        <a:pt x="1271" y="179"/>
                      </a:lnTo>
                      <a:lnTo>
                        <a:pt x="1273" y="198"/>
                      </a:lnTo>
                      <a:lnTo>
                        <a:pt x="1273" y="815"/>
                      </a:lnTo>
                      <a:lnTo>
                        <a:pt x="1271" y="834"/>
                      </a:lnTo>
                      <a:lnTo>
                        <a:pt x="1268" y="855"/>
                      </a:lnTo>
                      <a:lnTo>
                        <a:pt x="1263" y="874"/>
                      </a:lnTo>
                      <a:lnTo>
                        <a:pt x="1256" y="893"/>
                      </a:lnTo>
                      <a:lnTo>
                        <a:pt x="1247" y="910"/>
                      </a:lnTo>
                      <a:lnTo>
                        <a:pt x="1238" y="926"/>
                      </a:lnTo>
                      <a:lnTo>
                        <a:pt x="1226" y="943"/>
                      </a:lnTo>
                      <a:lnTo>
                        <a:pt x="1214" y="957"/>
                      </a:lnTo>
                      <a:lnTo>
                        <a:pt x="1200" y="969"/>
                      </a:lnTo>
                      <a:lnTo>
                        <a:pt x="1183" y="980"/>
                      </a:lnTo>
                      <a:lnTo>
                        <a:pt x="1167" y="990"/>
                      </a:lnTo>
                      <a:lnTo>
                        <a:pt x="1150" y="999"/>
                      </a:lnTo>
                      <a:lnTo>
                        <a:pt x="1131" y="1006"/>
                      </a:lnTo>
                      <a:lnTo>
                        <a:pt x="1113" y="1011"/>
                      </a:lnTo>
                      <a:lnTo>
                        <a:pt x="1094" y="1013"/>
                      </a:lnTo>
                      <a:lnTo>
                        <a:pt x="1073" y="1013"/>
                      </a:lnTo>
                      <a:lnTo>
                        <a:pt x="200" y="1013"/>
                      </a:lnTo>
                      <a:lnTo>
                        <a:pt x="179" y="1013"/>
                      </a:lnTo>
                      <a:lnTo>
                        <a:pt x="160" y="1011"/>
                      </a:lnTo>
                      <a:lnTo>
                        <a:pt x="142" y="1006"/>
                      </a:lnTo>
                      <a:lnTo>
                        <a:pt x="123" y="999"/>
                      </a:lnTo>
                      <a:lnTo>
                        <a:pt x="106" y="990"/>
                      </a:lnTo>
                      <a:lnTo>
                        <a:pt x="90" y="980"/>
                      </a:lnTo>
                      <a:lnTo>
                        <a:pt x="73" y="969"/>
                      </a:lnTo>
                      <a:lnTo>
                        <a:pt x="59" y="957"/>
                      </a:lnTo>
                      <a:lnTo>
                        <a:pt x="47" y="943"/>
                      </a:lnTo>
                      <a:lnTo>
                        <a:pt x="35" y="926"/>
                      </a:lnTo>
                      <a:lnTo>
                        <a:pt x="26" y="910"/>
                      </a:lnTo>
                      <a:lnTo>
                        <a:pt x="17" y="893"/>
                      </a:lnTo>
                      <a:lnTo>
                        <a:pt x="10" y="874"/>
                      </a:lnTo>
                      <a:lnTo>
                        <a:pt x="5" y="855"/>
                      </a:lnTo>
                      <a:lnTo>
                        <a:pt x="2" y="834"/>
                      </a:lnTo>
                      <a:lnTo>
                        <a:pt x="0" y="815"/>
                      </a:lnTo>
                      <a:lnTo>
                        <a:pt x="0" y="198"/>
                      </a:lnTo>
                      <a:lnTo>
                        <a:pt x="2" y="179"/>
                      </a:lnTo>
                      <a:lnTo>
                        <a:pt x="5" y="158"/>
                      </a:lnTo>
                      <a:lnTo>
                        <a:pt x="10" y="139"/>
                      </a:lnTo>
                      <a:lnTo>
                        <a:pt x="17" y="120"/>
                      </a:lnTo>
                      <a:lnTo>
                        <a:pt x="26" y="103"/>
                      </a:lnTo>
                      <a:lnTo>
                        <a:pt x="35" y="87"/>
                      </a:lnTo>
                      <a:lnTo>
                        <a:pt x="47" y="70"/>
                      </a:lnTo>
                      <a:lnTo>
                        <a:pt x="59" y="56"/>
                      </a:lnTo>
                      <a:lnTo>
                        <a:pt x="73" y="44"/>
                      </a:lnTo>
                      <a:lnTo>
                        <a:pt x="90" y="33"/>
                      </a:lnTo>
                      <a:lnTo>
                        <a:pt x="106" y="23"/>
                      </a:lnTo>
                      <a:lnTo>
                        <a:pt x="123" y="14"/>
                      </a:lnTo>
                      <a:lnTo>
                        <a:pt x="142" y="7"/>
                      </a:lnTo>
                      <a:lnTo>
                        <a:pt x="160" y="2"/>
                      </a:lnTo>
                      <a:lnTo>
                        <a:pt x="179" y="0"/>
                      </a:ln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8069B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89" name="Freeform 14"/>
                <p:cNvSpPr>
                  <a:spLocks/>
                </p:cNvSpPr>
                <p:nvPr/>
              </p:nvSpPr>
              <p:spPr bwMode="auto">
                <a:xfrm>
                  <a:off x="5007" y="962"/>
                  <a:ext cx="137" cy="415"/>
                </a:xfrm>
                <a:custGeom>
                  <a:avLst/>
                  <a:gdLst>
                    <a:gd name="T0" fmla="*/ 0 w 137"/>
                    <a:gd name="T1" fmla="*/ 0 h 415"/>
                    <a:gd name="T2" fmla="*/ 0 w 137"/>
                    <a:gd name="T3" fmla="*/ 386 h 415"/>
                    <a:gd name="T4" fmla="*/ 137 w 137"/>
                    <a:gd name="T5" fmla="*/ 415 h 415"/>
                    <a:gd name="T6" fmla="*/ 137 w 137"/>
                    <a:gd name="T7" fmla="*/ 0 h 415"/>
                    <a:gd name="T8" fmla="*/ 0 w 137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415">
                      <a:moveTo>
                        <a:pt x="0" y="0"/>
                      </a:moveTo>
                      <a:lnTo>
                        <a:pt x="0" y="386"/>
                      </a:lnTo>
                      <a:lnTo>
                        <a:pt x="137" y="415"/>
                      </a:lnTo>
                      <a:lnTo>
                        <a:pt x="13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0" name="Freeform 15"/>
                <p:cNvSpPr>
                  <a:spLocks/>
                </p:cNvSpPr>
                <p:nvPr/>
              </p:nvSpPr>
              <p:spPr bwMode="auto">
                <a:xfrm>
                  <a:off x="5144" y="962"/>
                  <a:ext cx="153" cy="415"/>
                </a:xfrm>
                <a:custGeom>
                  <a:avLst/>
                  <a:gdLst>
                    <a:gd name="T0" fmla="*/ 153 w 153"/>
                    <a:gd name="T1" fmla="*/ 4 h 415"/>
                    <a:gd name="T2" fmla="*/ 153 w 153"/>
                    <a:gd name="T3" fmla="*/ 410 h 415"/>
                    <a:gd name="T4" fmla="*/ 153 w 153"/>
                    <a:gd name="T5" fmla="*/ 410 h 415"/>
                    <a:gd name="T6" fmla="*/ 0 w 153"/>
                    <a:gd name="T7" fmla="*/ 415 h 415"/>
                    <a:gd name="T8" fmla="*/ 0 w 153"/>
                    <a:gd name="T9" fmla="*/ 415 h 415"/>
                    <a:gd name="T10" fmla="*/ 0 w 153"/>
                    <a:gd name="T11" fmla="*/ 0 h 415"/>
                    <a:gd name="T12" fmla="*/ 104 w 153"/>
                    <a:gd name="T13" fmla="*/ 0 h 415"/>
                    <a:gd name="T14" fmla="*/ 104 w 153"/>
                    <a:gd name="T15" fmla="*/ 0 h 415"/>
                    <a:gd name="T16" fmla="*/ 129 w 153"/>
                    <a:gd name="T17" fmla="*/ 0 h 415"/>
                    <a:gd name="T18" fmla="*/ 153 w 153"/>
                    <a:gd name="T19" fmla="*/ 4 h 415"/>
                    <a:gd name="T20" fmla="*/ 153 w 153"/>
                    <a:gd name="T21" fmla="*/ 4 h 4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3" h="415">
                      <a:moveTo>
                        <a:pt x="153" y="4"/>
                      </a:moveTo>
                      <a:lnTo>
                        <a:pt x="153" y="410"/>
                      </a:lnTo>
                      <a:lnTo>
                        <a:pt x="0" y="415"/>
                      </a:lnTo>
                      <a:lnTo>
                        <a:pt x="0" y="0"/>
                      </a:lnTo>
                      <a:lnTo>
                        <a:pt x="104" y="0"/>
                      </a:lnTo>
                      <a:lnTo>
                        <a:pt x="129" y="0"/>
                      </a:lnTo>
                      <a:lnTo>
                        <a:pt x="153" y="4"/>
                      </a:lnTo>
                      <a:close/>
                    </a:path>
                  </a:pathLst>
                </a:custGeom>
                <a:solidFill>
                  <a:srgbClr val="553C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1" name="Freeform 16"/>
                <p:cNvSpPr>
                  <a:spLocks noEditPoints="1"/>
                </p:cNvSpPr>
                <p:nvPr/>
              </p:nvSpPr>
              <p:spPr bwMode="auto">
                <a:xfrm>
                  <a:off x="5009" y="962"/>
                  <a:ext cx="151" cy="419"/>
                </a:xfrm>
                <a:custGeom>
                  <a:avLst/>
                  <a:gdLst>
                    <a:gd name="T0" fmla="*/ 151 w 151"/>
                    <a:gd name="T1" fmla="*/ 0 h 419"/>
                    <a:gd name="T2" fmla="*/ 151 w 151"/>
                    <a:gd name="T3" fmla="*/ 419 h 419"/>
                    <a:gd name="T4" fmla="*/ 147 w 151"/>
                    <a:gd name="T5" fmla="*/ 419 h 419"/>
                    <a:gd name="T6" fmla="*/ 135 w 151"/>
                    <a:gd name="T7" fmla="*/ 417 h 419"/>
                    <a:gd name="T8" fmla="*/ 135 w 151"/>
                    <a:gd name="T9" fmla="*/ 0 h 419"/>
                    <a:gd name="T10" fmla="*/ 151 w 151"/>
                    <a:gd name="T11" fmla="*/ 0 h 419"/>
                    <a:gd name="T12" fmla="*/ 151 w 151"/>
                    <a:gd name="T13" fmla="*/ 0 h 419"/>
                    <a:gd name="T14" fmla="*/ 0 w 151"/>
                    <a:gd name="T15" fmla="*/ 0 h 419"/>
                    <a:gd name="T16" fmla="*/ 130 w 151"/>
                    <a:gd name="T17" fmla="*/ 0 h 419"/>
                    <a:gd name="T18" fmla="*/ 130 w 151"/>
                    <a:gd name="T19" fmla="*/ 0 h 419"/>
                    <a:gd name="T20" fmla="*/ 128 w 151"/>
                    <a:gd name="T21" fmla="*/ 415 h 419"/>
                    <a:gd name="T22" fmla="*/ 128 w 151"/>
                    <a:gd name="T23" fmla="*/ 415 h 419"/>
                    <a:gd name="T24" fmla="*/ 0 w 151"/>
                    <a:gd name="T25" fmla="*/ 389 h 419"/>
                    <a:gd name="T26" fmla="*/ 0 w 151"/>
                    <a:gd name="T27" fmla="*/ 389 h 419"/>
                    <a:gd name="T28" fmla="*/ 0 w 151"/>
                    <a:gd name="T29" fmla="*/ 0 h 419"/>
                    <a:gd name="T30" fmla="*/ 0 w 151"/>
                    <a:gd name="T31" fmla="*/ 0 h 41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51" h="419">
                      <a:moveTo>
                        <a:pt x="151" y="0"/>
                      </a:moveTo>
                      <a:lnTo>
                        <a:pt x="151" y="419"/>
                      </a:lnTo>
                      <a:lnTo>
                        <a:pt x="147" y="419"/>
                      </a:lnTo>
                      <a:lnTo>
                        <a:pt x="135" y="417"/>
                      </a:lnTo>
                      <a:lnTo>
                        <a:pt x="135" y="0"/>
                      </a:lnTo>
                      <a:lnTo>
                        <a:pt x="151" y="0"/>
                      </a:lnTo>
                      <a:close/>
                      <a:moveTo>
                        <a:pt x="0" y="0"/>
                      </a:moveTo>
                      <a:lnTo>
                        <a:pt x="130" y="0"/>
                      </a:lnTo>
                      <a:lnTo>
                        <a:pt x="128" y="415"/>
                      </a:lnTo>
                      <a:lnTo>
                        <a:pt x="0" y="3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2" name="Freeform 17"/>
                <p:cNvSpPr>
                  <a:spLocks/>
                </p:cNvSpPr>
                <p:nvPr/>
              </p:nvSpPr>
              <p:spPr bwMode="auto">
                <a:xfrm>
                  <a:off x="5160" y="1075"/>
                  <a:ext cx="90" cy="21"/>
                </a:xfrm>
                <a:custGeom>
                  <a:avLst/>
                  <a:gdLst>
                    <a:gd name="T0" fmla="*/ 0 w 90"/>
                    <a:gd name="T1" fmla="*/ 21 h 21"/>
                    <a:gd name="T2" fmla="*/ 0 w 90"/>
                    <a:gd name="T3" fmla="*/ 0 h 21"/>
                    <a:gd name="T4" fmla="*/ 90 w 90"/>
                    <a:gd name="T5" fmla="*/ 0 h 21"/>
                    <a:gd name="T6" fmla="*/ 90 w 90"/>
                    <a:gd name="T7" fmla="*/ 9 h 21"/>
                    <a:gd name="T8" fmla="*/ 90 w 90"/>
                    <a:gd name="T9" fmla="*/ 21 h 21"/>
                    <a:gd name="T10" fmla="*/ 0 w 90"/>
                    <a:gd name="T11" fmla="*/ 21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0" h="21">
                      <a:moveTo>
                        <a:pt x="0" y="21"/>
                      </a:moveTo>
                      <a:lnTo>
                        <a:pt x="0" y="0"/>
                      </a:lnTo>
                      <a:lnTo>
                        <a:pt x="90" y="0"/>
                      </a:lnTo>
                      <a:lnTo>
                        <a:pt x="90" y="9"/>
                      </a:lnTo>
                      <a:lnTo>
                        <a:pt x="90" y="2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3" name="Freeform 18"/>
                <p:cNvSpPr>
                  <a:spLocks/>
                </p:cNvSpPr>
                <p:nvPr/>
              </p:nvSpPr>
              <p:spPr bwMode="auto">
                <a:xfrm>
                  <a:off x="5264" y="1164"/>
                  <a:ext cx="17" cy="10"/>
                </a:xfrm>
                <a:custGeom>
                  <a:avLst/>
                  <a:gdLst>
                    <a:gd name="T0" fmla="*/ 12 w 17"/>
                    <a:gd name="T1" fmla="*/ 7 h 10"/>
                    <a:gd name="T2" fmla="*/ 12 w 17"/>
                    <a:gd name="T3" fmla="*/ 7 h 10"/>
                    <a:gd name="T4" fmla="*/ 9 w 17"/>
                    <a:gd name="T5" fmla="*/ 10 h 10"/>
                    <a:gd name="T6" fmla="*/ 9 w 17"/>
                    <a:gd name="T7" fmla="*/ 10 h 10"/>
                    <a:gd name="T8" fmla="*/ 9 w 17"/>
                    <a:gd name="T9" fmla="*/ 10 h 10"/>
                    <a:gd name="T10" fmla="*/ 9 w 17"/>
                    <a:gd name="T11" fmla="*/ 10 h 10"/>
                    <a:gd name="T12" fmla="*/ 9 w 17"/>
                    <a:gd name="T13" fmla="*/ 10 h 10"/>
                    <a:gd name="T14" fmla="*/ 9 w 17"/>
                    <a:gd name="T15" fmla="*/ 10 h 10"/>
                    <a:gd name="T16" fmla="*/ 9 w 17"/>
                    <a:gd name="T17" fmla="*/ 10 h 10"/>
                    <a:gd name="T18" fmla="*/ 9 w 17"/>
                    <a:gd name="T19" fmla="*/ 10 h 10"/>
                    <a:gd name="T20" fmla="*/ 0 w 17"/>
                    <a:gd name="T21" fmla="*/ 7 h 10"/>
                    <a:gd name="T22" fmla="*/ 2 w 17"/>
                    <a:gd name="T23" fmla="*/ 0 h 10"/>
                    <a:gd name="T24" fmla="*/ 17 w 17"/>
                    <a:gd name="T25" fmla="*/ 0 h 10"/>
                    <a:gd name="T26" fmla="*/ 14 w 17"/>
                    <a:gd name="T27" fmla="*/ 7 h 10"/>
                    <a:gd name="T28" fmla="*/ 14 w 17"/>
                    <a:gd name="T29" fmla="*/ 7 h 10"/>
                    <a:gd name="T30" fmla="*/ 12 w 17"/>
                    <a:gd name="T31" fmla="*/ 7 h 10"/>
                    <a:gd name="T32" fmla="*/ 12 w 17"/>
                    <a:gd name="T33" fmla="*/ 7 h 10"/>
                    <a:gd name="T34" fmla="*/ 12 w 17"/>
                    <a:gd name="T35" fmla="*/ 7 h 10"/>
                    <a:gd name="T36" fmla="*/ 12 w 17"/>
                    <a:gd name="T37" fmla="*/ 7 h 10"/>
                    <a:gd name="T38" fmla="*/ 12 w 17"/>
                    <a:gd name="T39" fmla="*/ 7 h 10"/>
                    <a:gd name="T40" fmla="*/ 12 w 17"/>
                    <a:gd name="T41" fmla="*/ 7 h 1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" h="10">
                      <a:moveTo>
                        <a:pt x="12" y="7"/>
                      </a:moveTo>
                      <a:lnTo>
                        <a:pt x="12" y="7"/>
                      </a:lnTo>
                      <a:lnTo>
                        <a:pt x="9" y="10"/>
                      </a:lnTo>
                      <a:lnTo>
                        <a:pt x="0" y="7"/>
                      </a:lnTo>
                      <a:lnTo>
                        <a:pt x="2" y="0"/>
                      </a:lnTo>
                      <a:lnTo>
                        <a:pt x="17" y="0"/>
                      </a:lnTo>
                      <a:lnTo>
                        <a:pt x="14" y="7"/>
                      </a:ln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4" name="Freeform 19"/>
                <p:cNvSpPr>
                  <a:spLocks/>
                </p:cNvSpPr>
                <p:nvPr/>
              </p:nvSpPr>
              <p:spPr bwMode="auto">
                <a:xfrm>
                  <a:off x="5269" y="1188"/>
                  <a:ext cx="12" cy="16"/>
                </a:xfrm>
                <a:custGeom>
                  <a:avLst/>
                  <a:gdLst>
                    <a:gd name="T0" fmla="*/ 4 w 12"/>
                    <a:gd name="T1" fmla="*/ 0 h 16"/>
                    <a:gd name="T2" fmla="*/ 4 w 12"/>
                    <a:gd name="T3" fmla="*/ 0 h 16"/>
                    <a:gd name="T4" fmla="*/ 9 w 12"/>
                    <a:gd name="T5" fmla="*/ 5 h 16"/>
                    <a:gd name="T6" fmla="*/ 12 w 12"/>
                    <a:gd name="T7" fmla="*/ 9 h 16"/>
                    <a:gd name="T8" fmla="*/ 12 w 12"/>
                    <a:gd name="T9" fmla="*/ 9 h 16"/>
                    <a:gd name="T10" fmla="*/ 9 w 12"/>
                    <a:gd name="T11" fmla="*/ 14 h 16"/>
                    <a:gd name="T12" fmla="*/ 4 w 12"/>
                    <a:gd name="T13" fmla="*/ 16 h 16"/>
                    <a:gd name="T14" fmla="*/ 4 w 12"/>
                    <a:gd name="T15" fmla="*/ 16 h 16"/>
                    <a:gd name="T16" fmla="*/ 2 w 12"/>
                    <a:gd name="T17" fmla="*/ 12 h 16"/>
                    <a:gd name="T18" fmla="*/ 0 w 12"/>
                    <a:gd name="T19" fmla="*/ 7 h 16"/>
                    <a:gd name="T20" fmla="*/ 0 w 12"/>
                    <a:gd name="T21" fmla="*/ 7 h 16"/>
                    <a:gd name="T22" fmla="*/ 2 w 12"/>
                    <a:gd name="T23" fmla="*/ 2 h 16"/>
                    <a:gd name="T24" fmla="*/ 4 w 12"/>
                    <a:gd name="T25" fmla="*/ 0 h 16"/>
                    <a:gd name="T26" fmla="*/ 4 w 12"/>
                    <a:gd name="T27" fmla="*/ 0 h 1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16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9" y="5"/>
                      </a:lnTo>
                      <a:lnTo>
                        <a:pt x="12" y="9"/>
                      </a:lnTo>
                      <a:lnTo>
                        <a:pt x="9" y="14"/>
                      </a:lnTo>
                      <a:lnTo>
                        <a:pt x="4" y="16"/>
                      </a:lnTo>
                      <a:lnTo>
                        <a:pt x="2" y="12"/>
                      </a:lnTo>
                      <a:lnTo>
                        <a:pt x="0" y="7"/>
                      </a:lnTo>
                      <a:lnTo>
                        <a:pt x="2" y="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5" name="Freeform 20"/>
                <p:cNvSpPr>
                  <a:spLocks/>
                </p:cNvSpPr>
                <p:nvPr/>
              </p:nvSpPr>
              <p:spPr bwMode="auto">
                <a:xfrm>
                  <a:off x="5269" y="1211"/>
                  <a:ext cx="12" cy="15"/>
                </a:xfrm>
                <a:custGeom>
                  <a:avLst/>
                  <a:gdLst>
                    <a:gd name="T0" fmla="*/ 4 w 12"/>
                    <a:gd name="T1" fmla="*/ 0 h 15"/>
                    <a:gd name="T2" fmla="*/ 4 w 12"/>
                    <a:gd name="T3" fmla="*/ 0 h 15"/>
                    <a:gd name="T4" fmla="*/ 9 w 12"/>
                    <a:gd name="T5" fmla="*/ 3 h 15"/>
                    <a:gd name="T6" fmla="*/ 12 w 12"/>
                    <a:gd name="T7" fmla="*/ 8 h 15"/>
                    <a:gd name="T8" fmla="*/ 12 w 12"/>
                    <a:gd name="T9" fmla="*/ 8 h 15"/>
                    <a:gd name="T10" fmla="*/ 9 w 12"/>
                    <a:gd name="T11" fmla="*/ 12 h 15"/>
                    <a:gd name="T12" fmla="*/ 4 w 12"/>
                    <a:gd name="T13" fmla="*/ 15 h 15"/>
                    <a:gd name="T14" fmla="*/ 4 w 12"/>
                    <a:gd name="T15" fmla="*/ 15 h 15"/>
                    <a:gd name="T16" fmla="*/ 2 w 12"/>
                    <a:gd name="T17" fmla="*/ 12 h 15"/>
                    <a:gd name="T18" fmla="*/ 0 w 12"/>
                    <a:gd name="T19" fmla="*/ 8 h 15"/>
                    <a:gd name="T20" fmla="*/ 0 w 12"/>
                    <a:gd name="T21" fmla="*/ 8 h 15"/>
                    <a:gd name="T22" fmla="*/ 2 w 12"/>
                    <a:gd name="T23" fmla="*/ 3 h 15"/>
                    <a:gd name="T24" fmla="*/ 4 w 12"/>
                    <a:gd name="T25" fmla="*/ 0 h 15"/>
                    <a:gd name="T26" fmla="*/ 4 w 12"/>
                    <a:gd name="T27" fmla="*/ 0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15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9" y="3"/>
                      </a:lnTo>
                      <a:lnTo>
                        <a:pt x="12" y="8"/>
                      </a:lnTo>
                      <a:lnTo>
                        <a:pt x="9" y="12"/>
                      </a:lnTo>
                      <a:lnTo>
                        <a:pt x="4" y="15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6" name="Freeform 21"/>
                <p:cNvSpPr>
                  <a:spLocks/>
                </p:cNvSpPr>
                <p:nvPr/>
              </p:nvSpPr>
              <p:spPr bwMode="auto">
                <a:xfrm>
                  <a:off x="5269" y="1233"/>
                  <a:ext cx="12" cy="14"/>
                </a:xfrm>
                <a:custGeom>
                  <a:avLst/>
                  <a:gdLst>
                    <a:gd name="T0" fmla="*/ 4 w 12"/>
                    <a:gd name="T1" fmla="*/ 0 h 14"/>
                    <a:gd name="T2" fmla="*/ 4 w 12"/>
                    <a:gd name="T3" fmla="*/ 0 h 14"/>
                    <a:gd name="T4" fmla="*/ 9 w 12"/>
                    <a:gd name="T5" fmla="*/ 2 h 14"/>
                    <a:gd name="T6" fmla="*/ 12 w 12"/>
                    <a:gd name="T7" fmla="*/ 7 h 14"/>
                    <a:gd name="T8" fmla="*/ 12 w 12"/>
                    <a:gd name="T9" fmla="*/ 7 h 14"/>
                    <a:gd name="T10" fmla="*/ 9 w 12"/>
                    <a:gd name="T11" fmla="*/ 11 h 14"/>
                    <a:gd name="T12" fmla="*/ 4 w 12"/>
                    <a:gd name="T13" fmla="*/ 14 h 14"/>
                    <a:gd name="T14" fmla="*/ 4 w 12"/>
                    <a:gd name="T15" fmla="*/ 14 h 14"/>
                    <a:gd name="T16" fmla="*/ 2 w 12"/>
                    <a:gd name="T17" fmla="*/ 11 h 14"/>
                    <a:gd name="T18" fmla="*/ 0 w 12"/>
                    <a:gd name="T19" fmla="*/ 4 h 14"/>
                    <a:gd name="T20" fmla="*/ 0 w 12"/>
                    <a:gd name="T21" fmla="*/ 4 h 14"/>
                    <a:gd name="T22" fmla="*/ 2 w 12"/>
                    <a:gd name="T23" fmla="*/ 0 h 14"/>
                    <a:gd name="T24" fmla="*/ 4 w 12"/>
                    <a:gd name="T25" fmla="*/ 0 h 14"/>
                    <a:gd name="T26" fmla="*/ 4 w 12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14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9" y="2"/>
                      </a:lnTo>
                      <a:lnTo>
                        <a:pt x="12" y="7"/>
                      </a:lnTo>
                      <a:lnTo>
                        <a:pt x="9" y="11"/>
                      </a:lnTo>
                      <a:lnTo>
                        <a:pt x="4" y="14"/>
                      </a:lnTo>
                      <a:lnTo>
                        <a:pt x="2" y="11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7" name="Freeform 22"/>
                <p:cNvSpPr>
                  <a:spLocks/>
                </p:cNvSpPr>
                <p:nvPr/>
              </p:nvSpPr>
              <p:spPr bwMode="auto">
                <a:xfrm>
                  <a:off x="5269" y="1254"/>
                  <a:ext cx="12" cy="14"/>
                </a:xfrm>
                <a:custGeom>
                  <a:avLst/>
                  <a:gdLst>
                    <a:gd name="T0" fmla="*/ 4 w 12"/>
                    <a:gd name="T1" fmla="*/ 0 h 14"/>
                    <a:gd name="T2" fmla="*/ 4 w 12"/>
                    <a:gd name="T3" fmla="*/ 0 h 14"/>
                    <a:gd name="T4" fmla="*/ 9 w 12"/>
                    <a:gd name="T5" fmla="*/ 2 h 14"/>
                    <a:gd name="T6" fmla="*/ 12 w 12"/>
                    <a:gd name="T7" fmla="*/ 7 h 14"/>
                    <a:gd name="T8" fmla="*/ 12 w 12"/>
                    <a:gd name="T9" fmla="*/ 7 h 14"/>
                    <a:gd name="T10" fmla="*/ 9 w 12"/>
                    <a:gd name="T11" fmla="*/ 12 h 14"/>
                    <a:gd name="T12" fmla="*/ 4 w 12"/>
                    <a:gd name="T13" fmla="*/ 14 h 14"/>
                    <a:gd name="T14" fmla="*/ 4 w 12"/>
                    <a:gd name="T15" fmla="*/ 14 h 14"/>
                    <a:gd name="T16" fmla="*/ 2 w 12"/>
                    <a:gd name="T17" fmla="*/ 12 h 14"/>
                    <a:gd name="T18" fmla="*/ 0 w 12"/>
                    <a:gd name="T19" fmla="*/ 7 h 14"/>
                    <a:gd name="T20" fmla="*/ 0 w 12"/>
                    <a:gd name="T21" fmla="*/ 7 h 14"/>
                    <a:gd name="T22" fmla="*/ 2 w 12"/>
                    <a:gd name="T23" fmla="*/ 0 h 14"/>
                    <a:gd name="T24" fmla="*/ 4 w 12"/>
                    <a:gd name="T25" fmla="*/ 0 h 14"/>
                    <a:gd name="T26" fmla="*/ 4 w 12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14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9" y="2"/>
                      </a:lnTo>
                      <a:lnTo>
                        <a:pt x="12" y="7"/>
                      </a:lnTo>
                      <a:lnTo>
                        <a:pt x="9" y="12"/>
                      </a:lnTo>
                      <a:lnTo>
                        <a:pt x="4" y="14"/>
                      </a:lnTo>
                      <a:lnTo>
                        <a:pt x="2" y="12"/>
                      </a:lnTo>
                      <a:lnTo>
                        <a:pt x="0" y="7"/>
                      </a:lnTo>
                      <a:lnTo>
                        <a:pt x="2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8" name="Freeform 23"/>
                <p:cNvSpPr>
                  <a:spLocks noEditPoints="1"/>
                </p:cNvSpPr>
                <p:nvPr/>
              </p:nvSpPr>
              <p:spPr bwMode="auto">
                <a:xfrm>
                  <a:off x="5160" y="966"/>
                  <a:ext cx="137" cy="165"/>
                </a:xfrm>
                <a:custGeom>
                  <a:avLst/>
                  <a:gdLst>
                    <a:gd name="T0" fmla="*/ 106 w 137"/>
                    <a:gd name="T1" fmla="*/ 158 h 165"/>
                    <a:gd name="T2" fmla="*/ 102 w 137"/>
                    <a:gd name="T3" fmla="*/ 156 h 165"/>
                    <a:gd name="T4" fmla="*/ 106 w 137"/>
                    <a:gd name="T5" fmla="*/ 158 h 165"/>
                    <a:gd name="T6" fmla="*/ 106 w 137"/>
                    <a:gd name="T7" fmla="*/ 111 h 165"/>
                    <a:gd name="T8" fmla="*/ 106 w 137"/>
                    <a:gd name="T9" fmla="*/ 111 h 165"/>
                    <a:gd name="T10" fmla="*/ 125 w 137"/>
                    <a:gd name="T11" fmla="*/ 111 h 165"/>
                    <a:gd name="T12" fmla="*/ 125 w 137"/>
                    <a:gd name="T13" fmla="*/ 111 h 165"/>
                    <a:gd name="T14" fmla="*/ 132 w 137"/>
                    <a:gd name="T15" fmla="*/ 109 h 165"/>
                    <a:gd name="T16" fmla="*/ 137 w 137"/>
                    <a:gd name="T17" fmla="*/ 109 h 165"/>
                    <a:gd name="T18" fmla="*/ 99 w 137"/>
                    <a:gd name="T19" fmla="*/ 109 h 165"/>
                    <a:gd name="T20" fmla="*/ 102 w 137"/>
                    <a:gd name="T21" fmla="*/ 109 h 165"/>
                    <a:gd name="T22" fmla="*/ 102 w 137"/>
                    <a:gd name="T23" fmla="*/ 156 h 165"/>
                    <a:gd name="T24" fmla="*/ 102 w 137"/>
                    <a:gd name="T25" fmla="*/ 156 h 165"/>
                    <a:gd name="T26" fmla="*/ 0 w 137"/>
                    <a:gd name="T27" fmla="*/ 161 h 165"/>
                    <a:gd name="T28" fmla="*/ 0 w 137"/>
                    <a:gd name="T29" fmla="*/ 161 h 165"/>
                    <a:gd name="T30" fmla="*/ 57 w 137"/>
                    <a:gd name="T31" fmla="*/ 165 h 165"/>
                    <a:gd name="T32" fmla="*/ 57 w 137"/>
                    <a:gd name="T33" fmla="*/ 165 h 165"/>
                    <a:gd name="T34" fmla="*/ 73 w 137"/>
                    <a:gd name="T35" fmla="*/ 165 h 165"/>
                    <a:gd name="T36" fmla="*/ 90 w 137"/>
                    <a:gd name="T37" fmla="*/ 163 h 165"/>
                    <a:gd name="T38" fmla="*/ 106 w 137"/>
                    <a:gd name="T39" fmla="*/ 158 h 165"/>
                    <a:gd name="T40" fmla="*/ 106 w 137"/>
                    <a:gd name="T41" fmla="*/ 158 h 165"/>
                    <a:gd name="T42" fmla="*/ 132 w 137"/>
                    <a:gd name="T43" fmla="*/ 0 h 165"/>
                    <a:gd name="T44" fmla="*/ 132 w 137"/>
                    <a:gd name="T45" fmla="*/ 0 h 165"/>
                    <a:gd name="T46" fmla="*/ 137 w 137"/>
                    <a:gd name="T47" fmla="*/ 0 h 165"/>
                    <a:gd name="T48" fmla="*/ 137 w 137"/>
                    <a:gd name="T49" fmla="*/ 106 h 165"/>
                    <a:gd name="T50" fmla="*/ 132 w 137"/>
                    <a:gd name="T51" fmla="*/ 106 h 165"/>
                    <a:gd name="T52" fmla="*/ 132 w 137"/>
                    <a:gd name="T53" fmla="*/ 0 h 165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137" h="165">
                      <a:moveTo>
                        <a:pt x="106" y="158"/>
                      </a:moveTo>
                      <a:lnTo>
                        <a:pt x="102" y="156"/>
                      </a:lnTo>
                      <a:lnTo>
                        <a:pt x="106" y="158"/>
                      </a:lnTo>
                      <a:lnTo>
                        <a:pt x="106" y="111"/>
                      </a:lnTo>
                      <a:lnTo>
                        <a:pt x="125" y="111"/>
                      </a:lnTo>
                      <a:lnTo>
                        <a:pt x="132" y="109"/>
                      </a:lnTo>
                      <a:lnTo>
                        <a:pt x="137" y="109"/>
                      </a:lnTo>
                      <a:lnTo>
                        <a:pt x="99" y="109"/>
                      </a:lnTo>
                      <a:lnTo>
                        <a:pt x="102" y="109"/>
                      </a:lnTo>
                      <a:lnTo>
                        <a:pt x="102" y="156"/>
                      </a:lnTo>
                      <a:lnTo>
                        <a:pt x="0" y="161"/>
                      </a:lnTo>
                      <a:lnTo>
                        <a:pt x="57" y="165"/>
                      </a:lnTo>
                      <a:lnTo>
                        <a:pt x="73" y="165"/>
                      </a:lnTo>
                      <a:lnTo>
                        <a:pt x="90" y="163"/>
                      </a:lnTo>
                      <a:lnTo>
                        <a:pt x="106" y="158"/>
                      </a:lnTo>
                      <a:close/>
                      <a:moveTo>
                        <a:pt x="132" y="0"/>
                      </a:moveTo>
                      <a:lnTo>
                        <a:pt x="132" y="0"/>
                      </a:lnTo>
                      <a:lnTo>
                        <a:pt x="137" y="0"/>
                      </a:lnTo>
                      <a:lnTo>
                        <a:pt x="137" y="106"/>
                      </a:lnTo>
                      <a:lnTo>
                        <a:pt x="132" y="106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599" name="Freeform 24"/>
                <p:cNvSpPr>
                  <a:spLocks/>
                </p:cNvSpPr>
                <p:nvPr/>
              </p:nvSpPr>
              <p:spPr bwMode="auto">
                <a:xfrm>
                  <a:off x="5259" y="1046"/>
                  <a:ext cx="24" cy="10"/>
                </a:xfrm>
                <a:custGeom>
                  <a:avLst/>
                  <a:gdLst>
                    <a:gd name="T0" fmla="*/ 3 w 24"/>
                    <a:gd name="T1" fmla="*/ 0 h 10"/>
                    <a:gd name="T2" fmla="*/ 3 w 24"/>
                    <a:gd name="T3" fmla="*/ 0 h 10"/>
                    <a:gd name="T4" fmla="*/ 22 w 24"/>
                    <a:gd name="T5" fmla="*/ 0 h 10"/>
                    <a:gd name="T6" fmla="*/ 22 w 24"/>
                    <a:gd name="T7" fmla="*/ 0 h 10"/>
                    <a:gd name="T8" fmla="*/ 24 w 24"/>
                    <a:gd name="T9" fmla="*/ 3 h 10"/>
                    <a:gd name="T10" fmla="*/ 24 w 24"/>
                    <a:gd name="T11" fmla="*/ 5 h 10"/>
                    <a:gd name="T12" fmla="*/ 24 w 24"/>
                    <a:gd name="T13" fmla="*/ 5 h 10"/>
                    <a:gd name="T14" fmla="*/ 24 w 24"/>
                    <a:gd name="T15" fmla="*/ 5 h 10"/>
                    <a:gd name="T16" fmla="*/ 24 w 24"/>
                    <a:gd name="T17" fmla="*/ 7 h 10"/>
                    <a:gd name="T18" fmla="*/ 22 w 24"/>
                    <a:gd name="T19" fmla="*/ 10 h 10"/>
                    <a:gd name="T20" fmla="*/ 22 w 24"/>
                    <a:gd name="T21" fmla="*/ 10 h 10"/>
                    <a:gd name="T22" fmla="*/ 3 w 24"/>
                    <a:gd name="T23" fmla="*/ 7 h 10"/>
                    <a:gd name="T24" fmla="*/ 3 w 24"/>
                    <a:gd name="T25" fmla="*/ 7 h 10"/>
                    <a:gd name="T26" fmla="*/ 0 w 24"/>
                    <a:gd name="T27" fmla="*/ 7 h 10"/>
                    <a:gd name="T28" fmla="*/ 0 w 24"/>
                    <a:gd name="T29" fmla="*/ 5 h 10"/>
                    <a:gd name="T30" fmla="*/ 0 w 24"/>
                    <a:gd name="T31" fmla="*/ 5 h 10"/>
                    <a:gd name="T32" fmla="*/ 0 w 24"/>
                    <a:gd name="T33" fmla="*/ 5 h 10"/>
                    <a:gd name="T34" fmla="*/ 0 w 24"/>
                    <a:gd name="T35" fmla="*/ 3 h 10"/>
                    <a:gd name="T36" fmla="*/ 3 w 24"/>
                    <a:gd name="T37" fmla="*/ 0 h 10"/>
                    <a:gd name="T38" fmla="*/ 3 w 24"/>
                    <a:gd name="T39" fmla="*/ 0 h 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4" h="1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2" y="0"/>
                      </a:lnTo>
                      <a:lnTo>
                        <a:pt x="24" y="3"/>
                      </a:lnTo>
                      <a:lnTo>
                        <a:pt x="24" y="5"/>
                      </a:lnTo>
                      <a:lnTo>
                        <a:pt x="24" y="7"/>
                      </a:lnTo>
                      <a:lnTo>
                        <a:pt x="22" y="10"/>
                      </a:lnTo>
                      <a:lnTo>
                        <a:pt x="3" y="7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0" name="Freeform 25"/>
                <p:cNvSpPr>
                  <a:spLocks/>
                </p:cNvSpPr>
                <p:nvPr/>
              </p:nvSpPr>
              <p:spPr bwMode="auto">
                <a:xfrm>
                  <a:off x="5259" y="1049"/>
                  <a:ext cx="24" cy="4"/>
                </a:xfrm>
                <a:custGeom>
                  <a:avLst/>
                  <a:gdLst>
                    <a:gd name="T0" fmla="*/ 3 w 24"/>
                    <a:gd name="T1" fmla="*/ 0 h 4"/>
                    <a:gd name="T2" fmla="*/ 3 w 24"/>
                    <a:gd name="T3" fmla="*/ 0 h 4"/>
                    <a:gd name="T4" fmla="*/ 22 w 24"/>
                    <a:gd name="T5" fmla="*/ 0 h 4"/>
                    <a:gd name="T6" fmla="*/ 22 w 24"/>
                    <a:gd name="T7" fmla="*/ 0 h 4"/>
                    <a:gd name="T8" fmla="*/ 24 w 24"/>
                    <a:gd name="T9" fmla="*/ 0 h 4"/>
                    <a:gd name="T10" fmla="*/ 24 w 24"/>
                    <a:gd name="T11" fmla="*/ 2 h 4"/>
                    <a:gd name="T12" fmla="*/ 24 w 24"/>
                    <a:gd name="T13" fmla="*/ 2 h 4"/>
                    <a:gd name="T14" fmla="*/ 24 w 24"/>
                    <a:gd name="T15" fmla="*/ 2 h 4"/>
                    <a:gd name="T16" fmla="*/ 24 w 24"/>
                    <a:gd name="T17" fmla="*/ 4 h 4"/>
                    <a:gd name="T18" fmla="*/ 22 w 24"/>
                    <a:gd name="T19" fmla="*/ 4 h 4"/>
                    <a:gd name="T20" fmla="*/ 22 w 24"/>
                    <a:gd name="T21" fmla="*/ 4 h 4"/>
                    <a:gd name="T22" fmla="*/ 3 w 24"/>
                    <a:gd name="T23" fmla="*/ 4 h 4"/>
                    <a:gd name="T24" fmla="*/ 3 w 24"/>
                    <a:gd name="T25" fmla="*/ 4 h 4"/>
                    <a:gd name="T26" fmla="*/ 3 w 24"/>
                    <a:gd name="T27" fmla="*/ 4 h 4"/>
                    <a:gd name="T28" fmla="*/ 0 w 24"/>
                    <a:gd name="T29" fmla="*/ 2 h 4"/>
                    <a:gd name="T30" fmla="*/ 0 w 24"/>
                    <a:gd name="T31" fmla="*/ 2 h 4"/>
                    <a:gd name="T32" fmla="*/ 0 w 24"/>
                    <a:gd name="T33" fmla="*/ 2 h 4"/>
                    <a:gd name="T34" fmla="*/ 3 w 24"/>
                    <a:gd name="T35" fmla="*/ 0 h 4"/>
                    <a:gd name="T36" fmla="*/ 3 w 24"/>
                    <a:gd name="T37" fmla="*/ 0 h 4"/>
                    <a:gd name="T38" fmla="*/ 3 w 24"/>
                    <a:gd name="T39" fmla="*/ 0 h 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4" h="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2" y="0"/>
                      </a:lnTo>
                      <a:lnTo>
                        <a:pt x="24" y="0"/>
                      </a:lnTo>
                      <a:lnTo>
                        <a:pt x="24" y="2"/>
                      </a:lnTo>
                      <a:lnTo>
                        <a:pt x="24" y="4"/>
                      </a:lnTo>
                      <a:lnTo>
                        <a:pt x="22" y="4"/>
                      </a:lnTo>
                      <a:lnTo>
                        <a:pt x="3" y="4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1" name="Freeform 26"/>
                <p:cNvSpPr>
                  <a:spLocks/>
                </p:cNvSpPr>
                <p:nvPr/>
              </p:nvSpPr>
              <p:spPr bwMode="auto">
                <a:xfrm>
                  <a:off x="5259" y="1049"/>
                  <a:ext cx="24" cy="4"/>
                </a:xfrm>
                <a:custGeom>
                  <a:avLst/>
                  <a:gdLst>
                    <a:gd name="T0" fmla="*/ 5 w 24"/>
                    <a:gd name="T1" fmla="*/ 0 h 4"/>
                    <a:gd name="T2" fmla="*/ 5 w 24"/>
                    <a:gd name="T3" fmla="*/ 0 h 4"/>
                    <a:gd name="T4" fmla="*/ 22 w 24"/>
                    <a:gd name="T5" fmla="*/ 0 h 4"/>
                    <a:gd name="T6" fmla="*/ 22 w 24"/>
                    <a:gd name="T7" fmla="*/ 0 h 4"/>
                    <a:gd name="T8" fmla="*/ 24 w 24"/>
                    <a:gd name="T9" fmla="*/ 0 h 4"/>
                    <a:gd name="T10" fmla="*/ 24 w 24"/>
                    <a:gd name="T11" fmla="*/ 2 h 4"/>
                    <a:gd name="T12" fmla="*/ 24 w 24"/>
                    <a:gd name="T13" fmla="*/ 2 h 4"/>
                    <a:gd name="T14" fmla="*/ 24 w 24"/>
                    <a:gd name="T15" fmla="*/ 2 h 4"/>
                    <a:gd name="T16" fmla="*/ 24 w 24"/>
                    <a:gd name="T17" fmla="*/ 4 h 4"/>
                    <a:gd name="T18" fmla="*/ 22 w 24"/>
                    <a:gd name="T19" fmla="*/ 4 h 4"/>
                    <a:gd name="T20" fmla="*/ 22 w 24"/>
                    <a:gd name="T21" fmla="*/ 4 h 4"/>
                    <a:gd name="T22" fmla="*/ 5 w 24"/>
                    <a:gd name="T23" fmla="*/ 4 h 4"/>
                    <a:gd name="T24" fmla="*/ 5 w 24"/>
                    <a:gd name="T25" fmla="*/ 4 h 4"/>
                    <a:gd name="T26" fmla="*/ 3 w 24"/>
                    <a:gd name="T27" fmla="*/ 4 h 4"/>
                    <a:gd name="T28" fmla="*/ 0 w 24"/>
                    <a:gd name="T29" fmla="*/ 2 h 4"/>
                    <a:gd name="T30" fmla="*/ 0 w 24"/>
                    <a:gd name="T31" fmla="*/ 2 h 4"/>
                    <a:gd name="T32" fmla="*/ 0 w 24"/>
                    <a:gd name="T33" fmla="*/ 2 h 4"/>
                    <a:gd name="T34" fmla="*/ 3 w 24"/>
                    <a:gd name="T35" fmla="*/ 0 h 4"/>
                    <a:gd name="T36" fmla="*/ 5 w 24"/>
                    <a:gd name="T37" fmla="*/ 0 h 4"/>
                    <a:gd name="T38" fmla="*/ 5 w 24"/>
                    <a:gd name="T39" fmla="*/ 0 h 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4" h="4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22" y="0"/>
                      </a:lnTo>
                      <a:lnTo>
                        <a:pt x="24" y="0"/>
                      </a:lnTo>
                      <a:lnTo>
                        <a:pt x="24" y="2"/>
                      </a:lnTo>
                      <a:lnTo>
                        <a:pt x="24" y="4"/>
                      </a:lnTo>
                      <a:lnTo>
                        <a:pt x="22" y="4"/>
                      </a:lnTo>
                      <a:lnTo>
                        <a:pt x="5" y="4"/>
                      </a:lnTo>
                      <a:lnTo>
                        <a:pt x="3" y="4"/>
                      </a:lnTo>
                      <a:lnTo>
                        <a:pt x="0" y="2"/>
                      </a:lnTo>
                      <a:lnTo>
                        <a:pt x="3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2" name="Freeform 27"/>
                <p:cNvSpPr>
                  <a:spLocks/>
                </p:cNvSpPr>
                <p:nvPr/>
              </p:nvSpPr>
              <p:spPr bwMode="auto">
                <a:xfrm>
                  <a:off x="5262" y="1049"/>
                  <a:ext cx="21" cy="4"/>
                </a:xfrm>
                <a:custGeom>
                  <a:avLst/>
                  <a:gdLst>
                    <a:gd name="T0" fmla="*/ 2 w 21"/>
                    <a:gd name="T1" fmla="*/ 0 h 4"/>
                    <a:gd name="T2" fmla="*/ 2 w 21"/>
                    <a:gd name="T3" fmla="*/ 0 h 4"/>
                    <a:gd name="T4" fmla="*/ 19 w 21"/>
                    <a:gd name="T5" fmla="*/ 0 h 4"/>
                    <a:gd name="T6" fmla="*/ 19 w 21"/>
                    <a:gd name="T7" fmla="*/ 0 h 4"/>
                    <a:gd name="T8" fmla="*/ 19 w 21"/>
                    <a:gd name="T9" fmla="*/ 0 h 4"/>
                    <a:gd name="T10" fmla="*/ 21 w 21"/>
                    <a:gd name="T11" fmla="*/ 2 h 4"/>
                    <a:gd name="T12" fmla="*/ 21 w 21"/>
                    <a:gd name="T13" fmla="*/ 2 h 4"/>
                    <a:gd name="T14" fmla="*/ 21 w 21"/>
                    <a:gd name="T15" fmla="*/ 2 h 4"/>
                    <a:gd name="T16" fmla="*/ 19 w 21"/>
                    <a:gd name="T17" fmla="*/ 4 h 4"/>
                    <a:gd name="T18" fmla="*/ 19 w 21"/>
                    <a:gd name="T19" fmla="*/ 4 h 4"/>
                    <a:gd name="T20" fmla="*/ 19 w 21"/>
                    <a:gd name="T21" fmla="*/ 4 h 4"/>
                    <a:gd name="T22" fmla="*/ 2 w 21"/>
                    <a:gd name="T23" fmla="*/ 4 h 4"/>
                    <a:gd name="T24" fmla="*/ 2 w 21"/>
                    <a:gd name="T25" fmla="*/ 4 h 4"/>
                    <a:gd name="T26" fmla="*/ 0 w 21"/>
                    <a:gd name="T27" fmla="*/ 4 h 4"/>
                    <a:gd name="T28" fmla="*/ 0 w 21"/>
                    <a:gd name="T29" fmla="*/ 2 h 4"/>
                    <a:gd name="T30" fmla="*/ 0 w 21"/>
                    <a:gd name="T31" fmla="*/ 2 h 4"/>
                    <a:gd name="T32" fmla="*/ 0 w 21"/>
                    <a:gd name="T33" fmla="*/ 2 h 4"/>
                    <a:gd name="T34" fmla="*/ 0 w 21"/>
                    <a:gd name="T35" fmla="*/ 0 h 4"/>
                    <a:gd name="T36" fmla="*/ 2 w 21"/>
                    <a:gd name="T37" fmla="*/ 0 h 4"/>
                    <a:gd name="T38" fmla="*/ 2 w 21"/>
                    <a:gd name="T39" fmla="*/ 0 h 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1" h="4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19" y="0"/>
                      </a:lnTo>
                      <a:lnTo>
                        <a:pt x="21" y="2"/>
                      </a:lnTo>
                      <a:lnTo>
                        <a:pt x="19" y="4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3" name="Freeform 28"/>
                <p:cNvSpPr>
                  <a:spLocks/>
                </p:cNvSpPr>
                <p:nvPr/>
              </p:nvSpPr>
              <p:spPr bwMode="auto">
                <a:xfrm>
                  <a:off x="5262" y="1049"/>
                  <a:ext cx="21" cy="4"/>
                </a:xfrm>
                <a:custGeom>
                  <a:avLst/>
                  <a:gdLst>
                    <a:gd name="T0" fmla="*/ 2 w 21"/>
                    <a:gd name="T1" fmla="*/ 0 h 4"/>
                    <a:gd name="T2" fmla="*/ 2 w 21"/>
                    <a:gd name="T3" fmla="*/ 0 h 4"/>
                    <a:gd name="T4" fmla="*/ 19 w 21"/>
                    <a:gd name="T5" fmla="*/ 0 h 4"/>
                    <a:gd name="T6" fmla="*/ 19 w 21"/>
                    <a:gd name="T7" fmla="*/ 0 h 4"/>
                    <a:gd name="T8" fmla="*/ 19 w 21"/>
                    <a:gd name="T9" fmla="*/ 0 h 4"/>
                    <a:gd name="T10" fmla="*/ 21 w 21"/>
                    <a:gd name="T11" fmla="*/ 2 h 4"/>
                    <a:gd name="T12" fmla="*/ 21 w 21"/>
                    <a:gd name="T13" fmla="*/ 2 h 4"/>
                    <a:gd name="T14" fmla="*/ 21 w 21"/>
                    <a:gd name="T15" fmla="*/ 2 h 4"/>
                    <a:gd name="T16" fmla="*/ 19 w 21"/>
                    <a:gd name="T17" fmla="*/ 4 h 4"/>
                    <a:gd name="T18" fmla="*/ 19 w 21"/>
                    <a:gd name="T19" fmla="*/ 4 h 4"/>
                    <a:gd name="T20" fmla="*/ 19 w 21"/>
                    <a:gd name="T21" fmla="*/ 4 h 4"/>
                    <a:gd name="T22" fmla="*/ 2 w 21"/>
                    <a:gd name="T23" fmla="*/ 4 h 4"/>
                    <a:gd name="T24" fmla="*/ 2 w 21"/>
                    <a:gd name="T25" fmla="*/ 4 h 4"/>
                    <a:gd name="T26" fmla="*/ 0 w 21"/>
                    <a:gd name="T27" fmla="*/ 2 h 4"/>
                    <a:gd name="T28" fmla="*/ 0 w 21"/>
                    <a:gd name="T29" fmla="*/ 2 h 4"/>
                    <a:gd name="T30" fmla="*/ 0 w 21"/>
                    <a:gd name="T31" fmla="*/ 2 h 4"/>
                    <a:gd name="T32" fmla="*/ 0 w 21"/>
                    <a:gd name="T33" fmla="*/ 2 h 4"/>
                    <a:gd name="T34" fmla="*/ 0 w 21"/>
                    <a:gd name="T35" fmla="*/ 0 h 4"/>
                    <a:gd name="T36" fmla="*/ 2 w 21"/>
                    <a:gd name="T37" fmla="*/ 0 h 4"/>
                    <a:gd name="T38" fmla="*/ 2 w 21"/>
                    <a:gd name="T39" fmla="*/ 0 h 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1" h="4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19" y="0"/>
                      </a:lnTo>
                      <a:lnTo>
                        <a:pt x="21" y="2"/>
                      </a:lnTo>
                      <a:lnTo>
                        <a:pt x="19" y="4"/>
                      </a:lnTo>
                      <a:lnTo>
                        <a:pt x="2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4" name="Freeform 29"/>
                <p:cNvSpPr>
                  <a:spLocks/>
                </p:cNvSpPr>
                <p:nvPr/>
              </p:nvSpPr>
              <p:spPr bwMode="auto">
                <a:xfrm>
                  <a:off x="5262" y="1049"/>
                  <a:ext cx="21" cy="4"/>
                </a:xfrm>
                <a:custGeom>
                  <a:avLst/>
                  <a:gdLst>
                    <a:gd name="T0" fmla="*/ 2 w 21"/>
                    <a:gd name="T1" fmla="*/ 0 h 4"/>
                    <a:gd name="T2" fmla="*/ 2 w 21"/>
                    <a:gd name="T3" fmla="*/ 0 h 4"/>
                    <a:gd name="T4" fmla="*/ 19 w 21"/>
                    <a:gd name="T5" fmla="*/ 0 h 4"/>
                    <a:gd name="T6" fmla="*/ 19 w 21"/>
                    <a:gd name="T7" fmla="*/ 0 h 4"/>
                    <a:gd name="T8" fmla="*/ 19 w 21"/>
                    <a:gd name="T9" fmla="*/ 0 h 4"/>
                    <a:gd name="T10" fmla="*/ 21 w 21"/>
                    <a:gd name="T11" fmla="*/ 2 h 4"/>
                    <a:gd name="T12" fmla="*/ 21 w 21"/>
                    <a:gd name="T13" fmla="*/ 2 h 4"/>
                    <a:gd name="T14" fmla="*/ 21 w 21"/>
                    <a:gd name="T15" fmla="*/ 2 h 4"/>
                    <a:gd name="T16" fmla="*/ 19 w 21"/>
                    <a:gd name="T17" fmla="*/ 2 h 4"/>
                    <a:gd name="T18" fmla="*/ 19 w 21"/>
                    <a:gd name="T19" fmla="*/ 4 h 4"/>
                    <a:gd name="T20" fmla="*/ 19 w 21"/>
                    <a:gd name="T21" fmla="*/ 4 h 4"/>
                    <a:gd name="T22" fmla="*/ 2 w 21"/>
                    <a:gd name="T23" fmla="*/ 2 h 4"/>
                    <a:gd name="T24" fmla="*/ 2 w 21"/>
                    <a:gd name="T25" fmla="*/ 2 h 4"/>
                    <a:gd name="T26" fmla="*/ 0 w 21"/>
                    <a:gd name="T27" fmla="*/ 2 h 4"/>
                    <a:gd name="T28" fmla="*/ 0 w 21"/>
                    <a:gd name="T29" fmla="*/ 2 h 4"/>
                    <a:gd name="T30" fmla="*/ 0 w 21"/>
                    <a:gd name="T31" fmla="*/ 2 h 4"/>
                    <a:gd name="T32" fmla="*/ 0 w 21"/>
                    <a:gd name="T33" fmla="*/ 2 h 4"/>
                    <a:gd name="T34" fmla="*/ 2 w 21"/>
                    <a:gd name="T35" fmla="*/ 0 h 4"/>
                    <a:gd name="T36" fmla="*/ 2 w 21"/>
                    <a:gd name="T37" fmla="*/ 0 h 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" h="4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19" y="0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5" name="Freeform 30"/>
                <p:cNvSpPr>
                  <a:spLocks/>
                </p:cNvSpPr>
                <p:nvPr/>
              </p:nvSpPr>
              <p:spPr bwMode="auto">
                <a:xfrm>
                  <a:off x="5262" y="1049"/>
                  <a:ext cx="19" cy="2"/>
                </a:xfrm>
                <a:custGeom>
                  <a:avLst/>
                  <a:gdLst>
                    <a:gd name="T0" fmla="*/ 19 w 19"/>
                    <a:gd name="T1" fmla="*/ 0 h 2"/>
                    <a:gd name="T2" fmla="*/ 19 w 19"/>
                    <a:gd name="T3" fmla="*/ 0 h 2"/>
                    <a:gd name="T4" fmla="*/ 2 w 19"/>
                    <a:gd name="T5" fmla="*/ 0 h 2"/>
                    <a:gd name="T6" fmla="*/ 2 w 19"/>
                    <a:gd name="T7" fmla="*/ 0 h 2"/>
                    <a:gd name="T8" fmla="*/ 0 w 19"/>
                    <a:gd name="T9" fmla="*/ 0 h 2"/>
                    <a:gd name="T10" fmla="*/ 0 w 19"/>
                    <a:gd name="T11" fmla="*/ 0 h 2"/>
                    <a:gd name="T12" fmla="*/ 0 w 19"/>
                    <a:gd name="T13" fmla="*/ 0 h 2"/>
                    <a:gd name="T14" fmla="*/ 2 w 19"/>
                    <a:gd name="T15" fmla="*/ 2 h 2"/>
                    <a:gd name="T16" fmla="*/ 2 w 19"/>
                    <a:gd name="T17" fmla="*/ 2 h 2"/>
                    <a:gd name="T18" fmla="*/ 19 w 19"/>
                    <a:gd name="T19" fmla="*/ 2 h 2"/>
                    <a:gd name="T20" fmla="*/ 19 w 19"/>
                    <a:gd name="T21" fmla="*/ 2 h 2"/>
                    <a:gd name="T22" fmla="*/ 19 w 19"/>
                    <a:gd name="T23" fmla="*/ 0 h 2"/>
                    <a:gd name="T24" fmla="*/ 19 w 19"/>
                    <a:gd name="T25" fmla="*/ 0 h 2"/>
                    <a:gd name="T26" fmla="*/ 19 w 19"/>
                    <a:gd name="T27" fmla="*/ 0 h 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9" h="2"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9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6" name="Freeform 31"/>
                <p:cNvSpPr>
                  <a:spLocks/>
                </p:cNvSpPr>
                <p:nvPr/>
              </p:nvSpPr>
              <p:spPr bwMode="auto">
                <a:xfrm>
                  <a:off x="5271" y="1049"/>
                  <a:ext cx="1" cy="4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0 h 4"/>
                    <a:gd name="T4" fmla="*/ 0 w 1"/>
                    <a:gd name="T5" fmla="*/ 0 h 4"/>
                    <a:gd name="T6" fmla="*/ 0 w 1"/>
                    <a:gd name="T7" fmla="*/ 4 h 4"/>
                    <a:gd name="T8" fmla="*/ 0 w 1"/>
                    <a:gd name="T9" fmla="*/ 4 h 4"/>
                    <a:gd name="T10" fmla="*/ 0 w 1"/>
                    <a:gd name="T11" fmla="*/ 4 h 4"/>
                    <a:gd name="T12" fmla="*/ 0 w 1"/>
                    <a:gd name="T13" fmla="*/ 0 h 4"/>
                    <a:gd name="T14" fmla="*/ 0 w 1"/>
                    <a:gd name="T15" fmla="*/ 0 h 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7" name="Freeform 32"/>
                <p:cNvSpPr>
                  <a:spLocks/>
                </p:cNvSpPr>
                <p:nvPr/>
              </p:nvSpPr>
              <p:spPr bwMode="auto">
                <a:xfrm>
                  <a:off x="5163" y="1056"/>
                  <a:ext cx="125" cy="2"/>
                </a:xfrm>
                <a:custGeom>
                  <a:avLst/>
                  <a:gdLst>
                    <a:gd name="T0" fmla="*/ 0 w 125"/>
                    <a:gd name="T1" fmla="*/ 0 h 2"/>
                    <a:gd name="T2" fmla="*/ 0 w 125"/>
                    <a:gd name="T3" fmla="*/ 0 h 2"/>
                    <a:gd name="T4" fmla="*/ 66 w 125"/>
                    <a:gd name="T5" fmla="*/ 0 h 2"/>
                    <a:gd name="T6" fmla="*/ 66 w 125"/>
                    <a:gd name="T7" fmla="*/ 0 h 2"/>
                    <a:gd name="T8" fmla="*/ 125 w 125"/>
                    <a:gd name="T9" fmla="*/ 0 h 2"/>
                    <a:gd name="T10" fmla="*/ 125 w 125"/>
                    <a:gd name="T11" fmla="*/ 0 h 2"/>
                    <a:gd name="T12" fmla="*/ 125 w 125"/>
                    <a:gd name="T13" fmla="*/ 2 h 2"/>
                    <a:gd name="T14" fmla="*/ 125 w 125"/>
                    <a:gd name="T15" fmla="*/ 2 h 2"/>
                    <a:gd name="T16" fmla="*/ 66 w 125"/>
                    <a:gd name="T17" fmla="*/ 2 h 2"/>
                    <a:gd name="T18" fmla="*/ 66 w 125"/>
                    <a:gd name="T19" fmla="*/ 2 h 2"/>
                    <a:gd name="T20" fmla="*/ 0 w 125"/>
                    <a:gd name="T21" fmla="*/ 2 h 2"/>
                    <a:gd name="T22" fmla="*/ 0 w 125"/>
                    <a:gd name="T23" fmla="*/ 2 h 2"/>
                    <a:gd name="T24" fmla="*/ 0 w 125"/>
                    <a:gd name="T25" fmla="*/ 0 h 2"/>
                    <a:gd name="T26" fmla="*/ 0 w 125"/>
                    <a:gd name="T27" fmla="*/ 0 h 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5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6" y="0"/>
                      </a:lnTo>
                      <a:lnTo>
                        <a:pt x="125" y="0"/>
                      </a:lnTo>
                      <a:lnTo>
                        <a:pt x="125" y="2"/>
                      </a:lnTo>
                      <a:lnTo>
                        <a:pt x="66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8" name="Freeform 33"/>
                <p:cNvSpPr>
                  <a:spLocks/>
                </p:cNvSpPr>
                <p:nvPr/>
              </p:nvSpPr>
              <p:spPr bwMode="auto">
                <a:xfrm>
                  <a:off x="5163" y="1035"/>
                  <a:ext cx="125" cy="9"/>
                </a:xfrm>
                <a:custGeom>
                  <a:avLst/>
                  <a:gdLst>
                    <a:gd name="T0" fmla="*/ 0 w 125"/>
                    <a:gd name="T1" fmla="*/ 2 h 9"/>
                    <a:gd name="T2" fmla="*/ 0 w 125"/>
                    <a:gd name="T3" fmla="*/ 2 h 9"/>
                    <a:gd name="T4" fmla="*/ 42 w 125"/>
                    <a:gd name="T5" fmla="*/ 2 h 9"/>
                    <a:gd name="T6" fmla="*/ 42 w 125"/>
                    <a:gd name="T7" fmla="*/ 2 h 9"/>
                    <a:gd name="T8" fmla="*/ 49 w 125"/>
                    <a:gd name="T9" fmla="*/ 0 h 9"/>
                    <a:gd name="T10" fmla="*/ 66 w 125"/>
                    <a:gd name="T11" fmla="*/ 0 h 9"/>
                    <a:gd name="T12" fmla="*/ 66 w 125"/>
                    <a:gd name="T13" fmla="*/ 0 h 9"/>
                    <a:gd name="T14" fmla="*/ 80 w 125"/>
                    <a:gd name="T15" fmla="*/ 2 h 9"/>
                    <a:gd name="T16" fmla="*/ 87 w 125"/>
                    <a:gd name="T17" fmla="*/ 4 h 9"/>
                    <a:gd name="T18" fmla="*/ 87 w 125"/>
                    <a:gd name="T19" fmla="*/ 4 h 9"/>
                    <a:gd name="T20" fmla="*/ 125 w 125"/>
                    <a:gd name="T21" fmla="*/ 4 h 9"/>
                    <a:gd name="T22" fmla="*/ 125 w 125"/>
                    <a:gd name="T23" fmla="*/ 4 h 9"/>
                    <a:gd name="T24" fmla="*/ 125 w 125"/>
                    <a:gd name="T25" fmla="*/ 9 h 9"/>
                    <a:gd name="T26" fmla="*/ 125 w 125"/>
                    <a:gd name="T27" fmla="*/ 9 h 9"/>
                    <a:gd name="T28" fmla="*/ 66 w 125"/>
                    <a:gd name="T29" fmla="*/ 7 h 9"/>
                    <a:gd name="T30" fmla="*/ 66 w 125"/>
                    <a:gd name="T31" fmla="*/ 7 h 9"/>
                    <a:gd name="T32" fmla="*/ 0 w 125"/>
                    <a:gd name="T33" fmla="*/ 7 h 9"/>
                    <a:gd name="T34" fmla="*/ 0 w 125"/>
                    <a:gd name="T35" fmla="*/ 7 h 9"/>
                    <a:gd name="T36" fmla="*/ 0 w 125"/>
                    <a:gd name="T37" fmla="*/ 2 h 9"/>
                    <a:gd name="T38" fmla="*/ 0 w 125"/>
                    <a:gd name="T39" fmla="*/ 2 h 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125" h="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42" y="2"/>
                      </a:lnTo>
                      <a:lnTo>
                        <a:pt x="49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87" y="4"/>
                      </a:lnTo>
                      <a:lnTo>
                        <a:pt x="125" y="4"/>
                      </a:lnTo>
                      <a:lnTo>
                        <a:pt x="125" y="9"/>
                      </a:lnTo>
                      <a:lnTo>
                        <a:pt x="66" y="7"/>
                      </a:lnTo>
                      <a:lnTo>
                        <a:pt x="0" y="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553C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09" name="Freeform 34"/>
                <p:cNvSpPr>
                  <a:spLocks/>
                </p:cNvSpPr>
                <p:nvPr/>
              </p:nvSpPr>
              <p:spPr bwMode="auto">
                <a:xfrm>
                  <a:off x="5163" y="1042"/>
                  <a:ext cx="125" cy="4"/>
                </a:xfrm>
                <a:custGeom>
                  <a:avLst/>
                  <a:gdLst>
                    <a:gd name="T0" fmla="*/ 0 w 125"/>
                    <a:gd name="T1" fmla="*/ 2 h 4"/>
                    <a:gd name="T2" fmla="*/ 0 w 125"/>
                    <a:gd name="T3" fmla="*/ 2 h 4"/>
                    <a:gd name="T4" fmla="*/ 66 w 125"/>
                    <a:gd name="T5" fmla="*/ 2 h 4"/>
                    <a:gd name="T6" fmla="*/ 66 w 125"/>
                    <a:gd name="T7" fmla="*/ 2 h 4"/>
                    <a:gd name="T8" fmla="*/ 125 w 125"/>
                    <a:gd name="T9" fmla="*/ 4 h 4"/>
                    <a:gd name="T10" fmla="*/ 125 w 125"/>
                    <a:gd name="T11" fmla="*/ 4 h 4"/>
                    <a:gd name="T12" fmla="*/ 125 w 125"/>
                    <a:gd name="T13" fmla="*/ 2 h 4"/>
                    <a:gd name="T14" fmla="*/ 125 w 125"/>
                    <a:gd name="T15" fmla="*/ 2 h 4"/>
                    <a:gd name="T16" fmla="*/ 66 w 125"/>
                    <a:gd name="T17" fmla="*/ 2 h 4"/>
                    <a:gd name="T18" fmla="*/ 66 w 125"/>
                    <a:gd name="T19" fmla="*/ 2 h 4"/>
                    <a:gd name="T20" fmla="*/ 0 w 125"/>
                    <a:gd name="T21" fmla="*/ 0 h 4"/>
                    <a:gd name="T22" fmla="*/ 0 w 125"/>
                    <a:gd name="T23" fmla="*/ 0 h 4"/>
                    <a:gd name="T24" fmla="*/ 0 w 125"/>
                    <a:gd name="T25" fmla="*/ 2 h 4"/>
                    <a:gd name="T26" fmla="*/ 0 w 125"/>
                    <a:gd name="T27" fmla="*/ 2 h 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5" h="4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66" y="2"/>
                      </a:lnTo>
                      <a:lnTo>
                        <a:pt x="125" y="4"/>
                      </a:lnTo>
                      <a:lnTo>
                        <a:pt x="125" y="2"/>
                      </a:lnTo>
                      <a:lnTo>
                        <a:pt x="66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0" name="Freeform 35"/>
                <p:cNvSpPr>
                  <a:spLocks/>
                </p:cNvSpPr>
                <p:nvPr/>
              </p:nvSpPr>
              <p:spPr bwMode="auto">
                <a:xfrm>
                  <a:off x="5207" y="1051"/>
                  <a:ext cx="8" cy="2"/>
                </a:xfrm>
                <a:custGeom>
                  <a:avLst/>
                  <a:gdLst>
                    <a:gd name="T0" fmla="*/ 5 w 8"/>
                    <a:gd name="T1" fmla="*/ 0 h 2"/>
                    <a:gd name="T2" fmla="*/ 5 w 8"/>
                    <a:gd name="T3" fmla="*/ 0 h 2"/>
                    <a:gd name="T4" fmla="*/ 8 w 8"/>
                    <a:gd name="T5" fmla="*/ 0 h 2"/>
                    <a:gd name="T6" fmla="*/ 8 w 8"/>
                    <a:gd name="T7" fmla="*/ 0 h 2"/>
                    <a:gd name="T8" fmla="*/ 8 w 8"/>
                    <a:gd name="T9" fmla="*/ 2 h 2"/>
                    <a:gd name="T10" fmla="*/ 5 w 8"/>
                    <a:gd name="T11" fmla="*/ 2 h 2"/>
                    <a:gd name="T12" fmla="*/ 5 w 8"/>
                    <a:gd name="T13" fmla="*/ 2 h 2"/>
                    <a:gd name="T14" fmla="*/ 3 w 8"/>
                    <a:gd name="T15" fmla="*/ 2 h 2"/>
                    <a:gd name="T16" fmla="*/ 0 w 8"/>
                    <a:gd name="T17" fmla="*/ 0 h 2"/>
                    <a:gd name="T18" fmla="*/ 0 w 8"/>
                    <a:gd name="T19" fmla="*/ 0 h 2"/>
                    <a:gd name="T20" fmla="*/ 5 w 8"/>
                    <a:gd name="T21" fmla="*/ 0 h 2"/>
                    <a:gd name="T22" fmla="*/ 5 w 8"/>
                    <a:gd name="T23" fmla="*/ 0 h 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8" h="2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8" y="0"/>
                      </a:lnTo>
                      <a:lnTo>
                        <a:pt x="8" y="2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0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1" name="Freeform 36"/>
                <p:cNvSpPr>
                  <a:spLocks/>
                </p:cNvSpPr>
                <p:nvPr/>
              </p:nvSpPr>
              <p:spPr bwMode="auto">
                <a:xfrm>
                  <a:off x="5210" y="1051"/>
                  <a:ext cx="5" cy="2"/>
                </a:xfrm>
                <a:custGeom>
                  <a:avLst/>
                  <a:gdLst>
                    <a:gd name="T0" fmla="*/ 2 w 5"/>
                    <a:gd name="T1" fmla="*/ 0 h 2"/>
                    <a:gd name="T2" fmla="*/ 2 w 5"/>
                    <a:gd name="T3" fmla="*/ 0 h 2"/>
                    <a:gd name="T4" fmla="*/ 5 w 5"/>
                    <a:gd name="T5" fmla="*/ 0 h 2"/>
                    <a:gd name="T6" fmla="*/ 5 w 5"/>
                    <a:gd name="T7" fmla="*/ 0 h 2"/>
                    <a:gd name="T8" fmla="*/ 2 w 5"/>
                    <a:gd name="T9" fmla="*/ 2 h 2"/>
                    <a:gd name="T10" fmla="*/ 2 w 5"/>
                    <a:gd name="T11" fmla="*/ 2 h 2"/>
                    <a:gd name="T12" fmla="*/ 0 w 5"/>
                    <a:gd name="T13" fmla="*/ 0 h 2"/>
                    <a:gd name="T14" fmla="*/ 0 w 5"/>
                    <a:gd name="T15" fmla="*/ 0 h 2"/>
                    <a:gd name="T16" fmla="*/ 2 w 5"/>
                    <a:gd name="T17" fmla="*/ 0 h 2"/>
                    <a:gd name="T18" fmla="*/ 2 w 5"/>
                    <a:gd name="T19" fmla="*/ 0 h 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5" h="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2" name="Freeform 37"/>
                <p:cNvSpPr>
                  <a:spLocks/>
                </p:cNvSpPr>
                <p:nvPr/>
              </p:nvSpPr>
              <p:spPr bwMode="auto">
                <a:xfrm>
                  <a:off x="5210" y="1051"/>
                  <a:ext cx="5" cy="2"/>
                </a:xfrm>
                <a:custGeom>
                  <a:avLst/>
                  <a:gdLst>
                    <a:gd name="T0" fmla="*/ 2 w 5"/>
                    <a:gd name="T1" fmla="*/ 0 h 2"/>
                    <a:gd name="T2" fmla="*/ 2 w 5"/>
                    <a:gd name="T3" fmla="*/ 0 h 2"/>
                    <a:gd name="T4" fmla="*/ 5 w 5"/>
                    <a:gd name="T5" fmla="*/ 0 h 2"/>
                    <a:gd name="T6" fmla="*/ 5 w 5"/>
                    <a:gd name="T7" fmla="*/ 0 h 2"/>
                    <a:gd name="T8" fmla="*/ 2 w 5"/>
                    <a:gd name="T9" fmla="*/ 2 h 2"/>
                    <a:gd name="T10" fmla="*/ 2 w 5"/>
                    <a:gd name="T11" fmla="*/ 2 h 2"/>
                    <a:gd name="T12" fmla="*/ 0 w 5"/>
                    <a:gd name="T13" fmla="*/ 0 h 2"/>
                    <a:gd name="T14" fmla="*/ 0 w 5"/>
                    <a:gd name="T15" fmla="*/ 0 h 2"/>
                    <a:gd name="T16" fmla="*/ 2 w 5"/>
                    <a:gd name="T17" fmla="*/ 0 h 2"/>
                    <a:gd name="T18" fmla="*/ 2 w 5"/>
                    <a:gd name="T19" fmla="*/ 0 h 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5" h="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3" name="Freeform 38"/>
                <p:cNvSpPr>
                  <a:spLocks/>
                </p:cNvSpPr>
                <p:nvPr/>
              </p:nvSpPr>
              <p:spPr bwMode="auto">
                <a:xfrm>
                  <a:off x="5210" y="1051"/>
                  <a:ext cx="5" cy="1"/>
                </a:xfrm>
                <a:custGeom>
                  <a:avLst/>
                  <a:gdLst>
                    <a:gd name="T0" fmla="*/ 2 w 5"/>
                    <a:gd name="T1" fmla="*/ 0 h 1"/>
                    <a:gd name="T2" fmla="*/ 2 w 5"/>
                    <a:gd name="T3" fmla="*/ 0 h 1"/>
                    <a:gd name="T4" fmla="*/ 5 w 5"/>
                    <a:gd name="T5" fmla="*/ 0 h 1"/>
                    <a:gd name="T6" fmla="*/ 5 w 5"/>
                    <a:gd name="T7" fmla="*/ 0 h 1"/>
                    <a:gd name="T8" fmla="*/ 2 w 5"/>
                    <a:gd name="T9" fmla="*/ 0 h 1"/>
                    <a:gd name="T10" fmla="*/ 2 w 5"/>
                    <a:gd name="T11" fmla="*/ 0 h 1"/>
                    <a:gd name="T12" fmla="*/ 0 w 5"/>
                    <a:gd name="T13" fmla="*/ 0 h 1"/>
                    <a:gd name="T14" fmla="*/ 0 w 5"/>
                    <a:gd name="T15" fmla="*/ 0 h 1"/>
                    <a:gd name="T16" fmla="*/ 2 w 5"/>
                    <a:gd name="T17" fmla="*/ 0 h 1"/>
                    <a:gd name="T18" fmla="*/ 2 w 5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5" h="1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4" name="Freeform 39"/>
                <p:cNvSpPr>
                  <a:spLocks/>
                </p:cNvSpPr>
                <p:nvPr/>
              </p:nvSpPr>
              <p:spPr bwMode="auto">
                <a:xfrm>
                  <a:off x="5210" y="1051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2 w 2"/>
                    <a:gd name="T5" fmla="*/ 0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0 w 2"/>
                    <a:gd name="T13" fmla="*/ 0 h 1"/>
                    <a:gd name="T14" fmla="*/ 0 w 2"/>
                    <a:gd name="T15" fmla="*/ 0 h 1"/>
                    <a:gd name="T16" fmla="*/ 2 w 2"/>
                    <a:gd name="T17" fmla="*/ 0 h 1"/>
                    <a:gd name="T18" fmla="*/ 2 w 2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5" name="Freeform 40"/>
                <p:cNvSpPr>
                  <a:spLocks/>
                </p:cNvSpPr>
                <p:nvPr/>
              </p:nvSpPr>
              <p:spPr bwMode="auto">
                <a:xfrm>
                  <a:off x="5210" y="1051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2 w 2"/>
                    <a:gd name="T5" fmla="*/ 0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0 w 2"/>
                    <a:gd name="T13" fmla="*/ 0 h 1"/>
                    <a:gd name="T14" fmla="*/ 0 w 2"/>
                    <a:gd name="T15" fmla="*/ 0 h 1"/>
                    <a:gd name="T16" fmla="*/ 2 w 2"/>
                    <a:gd name="T17" fmla="*/ 0 h 1"/>
                    <a:gd name="T18" fmla="*/ 2 w 2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6" name="Freeform 41"/>
                <p:cNvSpPr>
                  <a:spLocks/>
                </p:cNvSpPr>
                <p:nvPr/>
              </p:nvSpPr>
              <p:spPr bwMode="auto">
                <a:xfrm>
                  <a:off x="5210" y="1051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2 w 2"/>
                    <a:gd name="T5" fmla="*/ 0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0 w 2"/>
                    <a:gd name="T13" fmla="*/ 0 h 1"/>
                    <a:gd name="T14" fmla="*/ 0 w 2"/>
                    <a:gd name="T15" fmla="*/ 0 h 1"/>
                    <a:gd name="T16" fmla="*/ 2 w 2"/>
                    <a:gd name="T17" fmla="*/ 0 h 1"/>
                    <a:gd name="T18" fmla="*/ 2 w 2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7" name="Freeform 42"/>
                <p:cNvSpPr>
                  <a:spLocks/>
                </p:cNvSpPr>
                <p:nvPr/>
              </p:nvSpPr>
              <p:spPr bwMode="auto">
                <a:xfrm>
                  <a:off x="5179" y="1046"/>
                  <a:ext cx="12" cy="7"/>
                </a:xfrm>
                <a:custGeom>
                  <a:avLst/>
                  <a:gdLst>
                    <a:gd name="T0" fmla="*/ 5 w 12"/>
                    <a:gd name="T1" fmla="*/ 0 h 7"/>
                    <a:gd name="T2" fmla="*/ 5 w 12"/>
                    <a:gd name="T3" fmla="*/ 0 h 7"/>
                    <a:gd name="T4" fmla="*/ 10 w 12"/>
                    <a:gd name="T5" fmla="*/ 3 h 7"/>
                    <a:gd name="T6" fmla="*/ 12 w 12"/>
                    <a:gd name="T7" fmla="*/ 5 h 7"/>
                    <a:gd name="T8" fmla="*/ 12 w 12"/>
                    <a:gd name="T9" fmla="*/ 5 h 7"/>
                    <a:gd name="T10" fmla="*/ 10 w 12"/>
                    <a:gd name="T11" fmla="*/ 7 h 7"/>
                    <a:gd name="T12" fmla="*/ 7 w 12"/>
                    <a:gd name="T13" fmla="*/ 7 h 7"/>
                    <a:gd name="T14" fmla="*/ 3 w 12"/>
                    <a:gd name="T15" fmla="*/ 7 h 7"/>
                    <a:gd name="T16" fmla="*/ 0 w 12"/>
                    <a:gd name="T17" fmla="*/ 5 h 7"/>
                    <a:gd name="T18" fmla="*/ 0 w 12"/>
                    <a:gd name="T19" fmla="*/ 5 h 7"/>
                    <a:gd name="T20" fmla="*/ 3 w 12"/>
                    <a:gd name="T21" fmla="*/ 0 h 7"/>
                    <a:gd name="T22" fmla="*/ 5 w 12"/>
                    <a:gd name="T23" fmla="*/ 0 h 7"/>
                    <a:gd name="T24" fmla="*/ 5 w 12"/>
                    <a:gd name="T25" fmla="*/ 0 h 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" h="7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0" y="3"/>
                      </a:lnTo>
                      <a:lnTo>
                        <a:pt x="12" y="5"/>
                      </a:lnTo>
                      <a:lnTo>
                        <a:pt x="10" y="7"/>
                      </a:lnTo>
                      <a:lnTo>
                        <a:pt x="7" y="7"/>
                      </a:lnTo>
                      <a:lnTo>
                        <a:pt x="3" y="7"/>
                      </a:lnTo>
                      <a:lnTo>
                        <a:pt x="0" y="5"/>
                      </a:lnTo>
                      <a:lnTo>
                        <a:pt x="3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8" name="Freeform 43"/>
                <p:cNvSpPr>
                  <a:spLocks/>
                </p:cNvSpPr>
                <p:nvPr/>
              </p:nvSpPr>
              <p:spPr bwMode="auto">
                <a:xfrm>
                  <a:off x="5179" y="1046"/>
                  <a:ext cx="12" cy="5"/>
                </a:xfrm>
                <a:custGeom>
                  <a:avLst/>
                  <a:gdLst>
                    <a:gd name="T0" fmla="*/ 5 w 12"/>
                    <a:gd name="T1" fmla="*/ 0 h 5"/>
                    <a:gd name="T2" fmla="*/ 5 w 12"/>
                    <a:gd name="T3" fmla="*/ 0 h 5"/>
                    <a:gd name="T4" fmla="*/ 10 w 12"/>
                    <a:gd name="T5" fmla="*/ 3 h 5"/>
                    <a:gd name="T6" fmla="*/ 12 w 12"/>
                    <a:gd name="T7" fmla="*/ 5 h 5"/>
                    <a:gd name="T8" fmla="*/ 12 w 12"/>
                    <a:gd name="T9" fmla="*/ 5 h 5"/>
                    <a:gd name="T10" fmla="*/ 5 w 12"/>
                    <a:gd name="T11" fmla="*/ 5 h 5"/>
                    <a:gd name="T12" fmla="*/ 0 w 12"/>
                    <a:gd name="T13" fmla="*/ 5 h 5"/>
                    <a:gd name="T14" fmla="*/ 0 w 12"/>
                    <a:gd name="T15" fmla="*/ 5 h 5"/>
                    <a:gd name="T16" fmla="*/ 0 w 12"/>
                    <a:gd name="T17" fmla="*/ 3 h 5"/>
                    <a:gd name="T18" fmla="*/ 5 w 12"/>
                    <a:gd name="T19" fmla="*/ 0 h 5"/>
                    <a:gd name="T20" fmla="*/ 5 w 12"/>
                    <a:gd name="T21" fmla="*/ 0 h 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" h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0" y="3"/>
                      </a:lnTo>
                      <a:lnTo>
                        <a:pt x="12" y="5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19" name="Freeform 44"/>
                <p:cNvSpPr>
                  <a:spLocks/>
                </p:cNvSpPr>
                <p:nvPr/>
              </p:nvSpPr>
              <p:spPr bwMode="auto">
                <a:xfrm>
                  <a:off x="5179" y="1049"/>
                  <a:ext cx="12" cy="4"/>
                </a:xfrm>
                <a:custGeom>
                  <a:avLst/>
                  <a:gdLst>
                    <a:gd name="T0" fmla="*/ 0 w 12"/>
                    <a:gd name="T1" fmla="*/ 0 h 4"/>
                    <a:gd name="T2" fmla="*/ 0 w 12"/>
                    <a:gd name="T3" fmla="*/ 0 h 4"/>
                    <a:gd name="T4" fmla="*/ 12 w 12"/>
                    <a:gd name="T5" fmla="*/ 0 h 4"/>
                    <a:gd name="T6" fmla="*/ 12 w 12"/>
                    <a:gd name="T7" fmla="*/ 0 h 4"/>
                    <a:gd name="T8" fmla="*/ 12 w 12"/>
                    <a:gd name="T9" fmla="*/ 4 h 4"/>
                    <a:gd name="T10" fmla="*/ 12 w 12"/>
                    <a:gd name="T11" fmla="*/ 4 h 4"/>
                    <a:gd name="T12" fmla="*/ 0 w 12"/>
                    <a:gd name="T13" fmla="*/ 2 h 4"/>
                    <a:gd name="T14" fmla="*/ 0 w 12"/>
                    <a:gd name="T15" fmla="*/ 2 h 4"/>
                    <a:gd name="T16" fmla="*/ 0 w 12"/>
                    <a:gd name="T17" fmla="*/ 0 h 4"/>
                    <a:gd name="T18" fmla="*/ 0 w 12"/>
                    <a:gd name="T19" fmla="*/ 0 h 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"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0" name="Freeform 45"/>
                <p:cNvSpPr>
                  <a:spLocks/>
                </p:cNvSpPr>
                <p:nvPr/>
              </p:nvSpPr>
              <p:spPr bwMode="auto">
                <a:xfrm>
                  <a:off x="5182" y="1051"/>
                  <a:ext cx="7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7 w 7"/>
                    <a:gd name="T5" fmla="*/ 0 h 1"/>
                    <a:gd name="T6" fmla="*/ 7 w 7"/>
                    <a:gd name="T7" fmla="*/ 0 h 1"/>
                    <a:gd name="T8" fmla="*/ 7 w 7"/>
                    <a:gd name="T9" fmla="*/ 0 h 1"/>
                    <a:gd name="T10" fmla="*/ 7 w 7"/>
                    <a:gd name="T11" fmla="*/ 0 h 1"/>
                    <a:gd name="T12" fmla="*/ 0 w 7"/>
                    <a:gd name="T13" fmla="*/ 0 h 1"/>
                    <a:gd name="T14" fmla="*/ 0 w 7"/>
                    <a:gd name="T15" fmla="*/ 0 h 1"/>
                    <a:gd name="T16" fmla="*/ 0 w 7"/>
                    <a:gd name="T17" fmla="*/ 0 h 1"/>
                    <a:gd name="T18" fmla="*/ 0 w 7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1" name="Freeform 46"/>
                <p:cNvSpPr>
                  <a:spLocks/>
                </p:cNvSpPr>
                <p:nvPr/>
              </p:nvSpPr>
              <p:spPr bwMode="auto">
                <a:xfrm>
                  <a:off x="5182" y="1051"/>
                  <a:ext cx="7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7 w 7"/>
                    <a:gd name="T5" fmla="*/ 0 h 1"/>
                    <a:gd name="T6" fmla="*/ 7 w 7"/>
                    <a:gd name="T7" fmla="*/ 0 h 1"/>
                    <a:gd name="T8" fmla="*/ 7 w 7"/>
                    <a:gd name="T9" fmla="*/ 0 h 1"/>
                    <a:gd name="T10" fmla="*/ 7 w 7"/>
                    <a:gd name="T11" fmla="*/ 0 h 1"/>
                    <a:gd name="T12" fmla="*/ 0 w 7"/>
                    <a:gd name="T13" fmla="*/ 0 h 1"/>
                    <a:gd name="T14" fmla="*/ 0 w 7"/>
                    <a:gd name="T15" fmla="*/ 0 h 1"/>
                    <a:gd name="T16" fmla="*/ 0 w 7"/>
                    <a:gd name="T17" fmla="*/ 0 h 1"/>
                    <a:gd name="T18" fmla="*/ 0 w 7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2" name="Freeform 47"/>
                <p:cNvSpPr>
                  <a:spLocks/>
                </p:cNvSpPr>
                <p:nvPr/>
              </p:nvSpPr>
              <p:spPr bwMode="auto">
                <a:xfrm>
                  <a:off x="5182" y="1051"/>
                  <a:ext cx="7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7 w 7"/>
                    <a:gd name="T5" fmla="*/ 0 h 1"/>
                    <a:gd name="T6" fmla="*/ 7 w 7"/>
                    <a:gd name="T7" fmla="*/ 0 h 1"/>
                    <a:gd name="T8" fmla="*/ 7 w 7"/>
                    <a:gd name="T9" fmla="*/ 0 h 1"/>
                    <a:gd name="T10" fmla="*/ 7 w 7"/>
                    <a:gd name="T11" fmla="*/ 0 h 1"/>
                    <a:gd name="T12" fmla="*/ 0 w 7"/>
                    <a:gd name="T13" fmla="*/ 0 h 1"/>
                    <a:gd name="T14" fmla="*/ 0 w 7"/>
                    <a:gd name="T15" fmla="*/ 0 h 1"/>
                    <a:gd name="T16" fmla="*/ 0 w 7"/>
                    <a:gd name="T17" fmla="*/ 0 h 1"/>
                    <a:gd name="T18" fmla="*/ 0 w 7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3" name="Freeform 48"/>
                <p:cNvSpPr>
                  <a:spLocks/>
                </p:cNvSpPr>
                <p:nvPr/>
              </p:nvSpPr>
              <p:spPr bwMode="auto">
                <a:xfrm>
                  <a:off x="5182" y="1051"/>
                  <a:ext cx="7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7 w 7"/>
                    <a:gd name="T5" fmla="*/ 0 h 1"/>
                    <a:gd name="T6" fmla="*/ 7 w 7"/>
                    <a:gd name="T7" fmla="*/ 0 h 1"/>
                    <a:gd name="T8" fmla="*/ 7 w 7"/>
                    <a:gd name="T9" fmla="*/ 0 h 1"/>
                    <a:gd name="T10" fmla="*/ 7 w 7"/>
                    <a:gd name="T11" fmla="*/ 0 h 1"/>
                    <a:gd name="T12" fmla="*/ 0 w 7"/>
                    <a:gd name="T13" fmla="*/ 0 h 1"/>
                    <a:gd name="T14" fmla="*/ 0 w 7"/>
                    <a:gd name="T15" fmla="*/ 0 h 1"/>
                    <a:gd name="T16" fmla="*/ 0 w 7"/>
                    <a:gd name="T17" fmla="*/ 0 h 1"/>
                    <a:gd name="T18" fmla="*/ 0 w 7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4" name="Freeform 49"/>
                <p:cNvSpPr>
                  <a:spLocks/>
                </p:cNvSpPr>
                <p:nvPr/>
              </p:nvSpPr>
              <p:spPr bwMode="auto">
                <a:xfrm>
                  <a:off x="5184" y="1051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0 w 2"/>
                    <a:gd name="T13" fmla="*/ 0 h 1"/>
                    <a:gd name="T14" fmla="*/ 0 w 2"/>
                    <a:gd name="T15" fmla="*/ 0 h 1"/>
                    <a:gd name="T16" fmla="*/ 0 w 2"/>
                    <a:gd name="T17" fmla="*/ 0 h 1"/>
                    <a:gd name="T18" fmla="*/ 0 w 2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5" name="Freeform 50"/>
                <p:cNvSpPr>
                  <a:spLocks/>
                </p:cNvSpPr>
                <p:nvPr/>
              </p:nvSpPr>
              <p:spPr bwMode="auto">
                <a:xfrm>
                  <a:off x="5184" y="1051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0 w 2"/>
                    <a:gd name="T13" fmla="*/ 0 h 1"/>
                    <a:gd name="T14" fmla="*/ 0 w 2"/>
                    <a:gd name="T15" fmla="*/ 0 h 1"/>
                    <a:gd name="T16" fmla="*/ 0 w 2"/>
                    <a:gd name="T17" fmla="*/ 0 h 1"/>
                    <a:gd name="T18" fmla="*/ 0 w 2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6" name="Freeform 51"/>
                <p:cNvSpPr>
                  <a:spLocks/>
                </p:cNvSpPr>
                <p:nvPr/>
              </p:nvSpPr>
              <p:spPr bwMode="auto">
                <a:xfrm>
                  <a:off x="5167" y="1046"/>
                  <a:ext cx="5" cy="7"/>
                </a:xfrm>
                <a:custGeom>
                  <a:avLst/>
                  <a:gdLst>
                    <a:gd name="T0" fmla="*/ 0 w 5"/>
                    <a:gd name="T1" fmla="*/ 0 h 7"/>
                    <a:gd name="T2" fmla="*/ 0 w 5"/>
                    <a:gd name="T3" fmla="*/ 0 h 7"/>
                    <a:gd name="T4" fmla="*/ 3 w 5"/>
                    <a:gd name="T5" fmla="*/ 3 h 7"/>
                    <a:gd name="T6" fmla="*/ 5 w 5"/>
                    <a:gd name="T7" fmla="*/ 5 h 7"/>
                    <a:gd name="T8" fmla="*/ 5 w 5"/>
                    <a:gd name="T9" fmla="*/ 5 h 7"/>
                    <a:gd name="T10" fmla="*/ 3 w 5"/>
                    <a:gd name="T11" fmla="*/ 7 h 7"/>
                    <a:gd name="T12" fmla="*/ 0 w 5"/>
                    <a:gd name="T13" fmla="*/ 7 h 7"/>
                    <a:gd name="T14" fmla="*/ 0 w 5"/>
                    <a:gd name="T15" fmla="*/ 7 h 7"/>
                    <a:gd name="T16" fmla="*/ 0 w 5"/>
                    <a:gd name="T17" fmla="*/ 7 h 7"/>
                    <a:gd name="T18" fmla="*/ 0 w 5"/>
                    <a:gd name="T19" fmla="*/ 5 h 7"/>
                    <a:gd name="T20" fmla="*/ 0 w 5"/>
                    <a:gd name="T21" fmla="*/ 5 h 7"/>
                    <a:gd name="T22" fmla="*/ 0 w 5"/>
                    <a:gd name="T23" fmla="*/ 3 h 7"/>
                    <a:gd name="T24" fmla="*/ 0 w 5"/>
                    <a:gd name="T25" fmla="*/ 0 h 7"/>
                    <a:gd name="T26" fmla="*/ 0 w 5"/>
                    <a:gd name="T27" fmla="*/ 0 h 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5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5" y="5"/>
                      </a:lnTo>
                      <a:lnTo>
                        <a:pt x="3" y="7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7" name="Freeform 52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5" cy="4"/>
                </a:xfrm>
                <a:custGeom>
                  <a:avLst/>
                  <a:gdLst>
                    <a:gd name="T0" fmla="*/ 0 w 5"/>
                    <a:gd name="T1" fmla="*/ 0 h 4"/>
                    <a:gd name="T2" fmla="*/ 0 w 5"/>
                    <a:gd name="T3" fmla="*/ 0 h 4"/>
                    <a:gd name="T4" fmla="*/ 3 w 5"/>
                    <a:gd name="T5" fmla="*/ 0 h 4"/>
                    <a:gd name="T6" fmla="*/ 5 w 5"/>
                    <a:gd name="T7" fmla="*/ 2 h 4"/>
                    <a:gd name="T8" fmla="*/ 5 w 5"/>
                    <a:gd name="T9" fmla="*/ 2 h 4"/>
                    <a:gd name="T10" fmla="*/ 3 w 5"/>
                    <a:gd name="T11" fmla="*/ 4 h 4"/>
                    <a:gd name="T12" fmla="*/ 0 w 5"/>
                    <a:gd name="T13" fmla="*/ 4 h 4"/>
                    <a:gd name="T14" fmla="*/ 0 w 5"/>
                    <a:gd name="T15" fmla="*/ 4 h 4"/>
                    <a:gd name="T16" fmla="*/ 0 w 5"/>
                    <a:gd name="T17" fmla="*/ 4 h 4"/>
                    <a:gd name="T18" fmla="*/ 0 w 5"/>
                    <a:gd name="T19" fmla="*/ 2 h 4"/>
                    <a:gd name="T20" fmla="*/ 0 w 5"/>
                    <a:gd name="T21" fmla="*/ 2 h 4"/>
                    <a:gd name="T22" fmla="*/ 0 w 5"/>
                    <a:gd name="T23" fmla="*/ 0 h 4"/>
                    <a:gd name="T24" fmla="*/ 0 w 5"/>
                    <a:gd name="T25" fmla="*/ 0 h 4"/>
                    <a:gd name="T26" fmla="*/ 0 w 5"/>
                    <a:gd name="T27" fmla="*/ 0 h 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5"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8" name="Freeform 53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5" cy="4"/>
                </a:xfrm>
                <a:custGeom>
                  <a:avLst/>
                  <a:gdLst>
                    <a:gd name="T0" fmla="*/ 0 w 5"/>
                    <a:gd name="T1" fmla="*/ 0 h 4"/>
                    <a:gd name="T2" fmla="*/ 0 w 5"/>
                    <a:gd name="T3" fmla="*/ 0 h 4"/>
                    <a:gd name="T4" fmla="*/ 3 w 5"/>
                    <a:gd name="T5" fmla="*/ 0 h 4"/>
                    <a:gd name="T6" fmla="*/ 5 w 5"/>
                    <a:gd name="T7" fmla="*/ 2 h 4"/>
                    <a:gd name="T8" fmla="*/ 5 w 5"/>
                    <a:gd name="T9" fmla="*/ 2 h 4"/>
                    <a:gd name="T10" fmla="*/ 3 w 5"/>
                    <a:gd name="T11" fmla="*/ 4 h 4"/>
                    <a:gd name="T12" fmla="*/ 0 w 5"/>
                    <a:gd name="T13" fmla="*/ 4 h 4"/>
                    <a:gd name="T14" fmla="*/ 0 w 5"/>
                    <a:gd name="T15" fmla="*/ 4 h 4"/>
                    <a:gd name="T16" fmla="*/ 0 w 5"/>
                    <a:gd name="T17" fmla="*/ 2 h 4"/>
                    <a:gd name="T18" fmla="*/ 0 w 5"/>
                    <a:gd name="T19" fmla="*/ 2 h 4"/>
                    <a:gd name="T20" fmla="*/ 0 w 5"/>
                    <a:gd name="T21" fmla="*/ 0 h 4"/>
                    <a:gd name="T22" fmla="*/ 0 w 5"/>
                    <a:gd name="T23" fmla="*/ 0 h 4"/>
                    <a:gd name="T24" fmla="*/ 0 w 5"/>
                    <a:gd name="T25" fmla="*/ 0 h 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5"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29" name="Freeform 54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3" cy="4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0 h 4"/>
                    <a:gd name="T4" fmla="*/ 3 w 3"/>
                    <a:gd name="T5" fmla="*/ 0 h 4"/>
                    <a:gd name="T6" fmla="*/ 3 w 3"/>
                    <a:gd name="T7" fmla="*/ 2 h 4"/>
                    <a:gd name="T8" fmla="*/ 3 w 3"/>
                    <a:gd name="T9" fmla="*/ 2 h 4"/>
                    <a:gd name="T10" fmla="*/ 3 w 3"/>
                    <a:gd name="T11" fmla="*/ 4 h 4"/>
                    <a:gd name="T12" fmla="*/ 0 w 3"/>
                    <a:gd name="T13" fmla="*/ 4 h 4"/>
                    <a:gd name="T14" fmla="*/ 0 w 3"/>
                    <a:gd name="T15" fmla="*/ 4 h 4"/>
                    <a:gd name="T16" fmla="*/ 0 w 3"/>
                    <a:gd name="T17" fmla="*/ 4 h 4"/>
                    <a:gd name="T18" fmla="*/ 0 w 3"/>
                    <a:gd name="T19" fmla="*/ 2 h 4"/>
                    <a:gd name="T20" fmla="*/ 0 w 3"/>
                    <a:gd name="T21" fmla="*/ 2 h 4"/>
                    <a:gd name="T22" fmla="*/ 0 w 3"/>
                    <a:gd name="T23" fmla="*/ 0 h 4"/>
                    <a:gd name="T24" fmla="*/ 0 w 3"/>
                    <a:gd name="T25" fmla="*/ 0 h 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0" name="Freeform 55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3" cy="4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0 h 4"/>
                    <a:gd name="T4" fmla="*/ 3 w 3"/>
                    <a:gd name="T5" fmla="*/ 0 h 4"/>
                    <a:gd name="T6" fmla="*/ 3 w 3"/>
                    <a:gd name="T7" fmla="*/ 2 h 4"/>
                    <a:gd name="T8" fmla="*/ 3 w 3"/>
                    <a:gd name="T9" fmla="*/ 2 h 4"/>
                    <a:gd name="T10" fmla="*/ 3 w 3"/>
                    <a:gd name="T11" fmla="*/ 4 h 4"/>
                    <a:gd name="T12" fmla="*/ 0 w 3"/>
                    <a:gd name="T13" fmla="*/ 4 h 4"/>
                    <a:gd name="T14" fmla="*/ 0 w 3"/>
                    <a:gd name="T15" fmla="*/ 4 h 4"/>
                    <a:gd name="T16" fmla="*/ 0 w 3"/>
                    <a:gd name="T17" fmla="*/ 4 h 4"/>
                    <a:gd name="T18" fmla="*/ 0 w 3"/>
                    <a:gd name="T19" fmla="*/ 2 h 4"/>
                    <a:gd name="T20" fmla="*/ 0 w 3"/>
                    <a:gd name="T21" fmla="*/ 2 h 4"/>
                    <a:gd name="T22" fmla="*/ 0 w 3"/>
                    <a:gd name="T23" fmla="*/ 0 h 4"/>
                    <a:gd name="T24" fmla="*/ 0 w 3"/>
                    <a:gd name="T25" fmla="*/ 0 h 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1" name="Freeform 56"/>
                <p:cNvSpPr>
                  <a:spLocks/>
                </p:cNvSpPr>
                <p:nvPr/>
              </p:nvSpPr>
              <p:spPr bwMode="auto">
                <a:xfrm>
                  <a:off x="5170" y="105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2" name="Freeform 57"/>
                <p:cNvSpPr>
                  <a:spLocks/>
                </p:cNvSpPr>
                <p:nvPr/>
              </p:nvSpPr>
              <p:spPr bwMode="auto">
                <a:xfrm>
                  <a:off x="5170" y="105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3" name="Freeform 58"/>
                <p:cNvSpPr>
                  <a:spLocks/>
                </p:cNvSpPr>
                <p:nvPr/>
              </p:nvSpPr>
              <p:spPr bwMode="auto">
                <a:xfrm>
                  <a:off x="5170" y="105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4" name="Freeform 59"/>
                <p:cNvSpPr>
                  <a:spLocks/>
                </p:cNvSpPr>
                <p:nvPr/>
              </p:nvSpPr>
              <p:spPr bwMode="auto">
                <a:xfrm>
                  <a:off x="5170" y="105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5" name="Freeform 60"/>
                <p:cNvSpPr>
                  <a:spLocks/>
                </p:cNvSpPr>
                <p:nvPr/>
              </p:nvSpPr>
              <p:spPr bwMode="auto">
                <a:xfrm>
                  <a:off x="5170" y="105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6" name="Freeform 61"/>
                <p:cNvSpPr>
                  <a:spLocks/>
                </p:cNvSpPr>
                <p:nvPr/>
              </p:nvSpPr>
              <p:spPr bwMode="auto">
                <a:xfrm>
                  <a:off x="5170" y="105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7" name="Freeform 62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0 h 2"/>
                    <a:gd name="T6" fmla="*/ 0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8" name="Freeform 63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0 h 2"/>
                    <a:gd name="T6" fmla="*/ 0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39" name="Freeform 64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0 h 2"/>
                    <a:gd name="T6" fmla="*/ 0 w 1"/>
                    <a:gd name="T7" fmla="*/ 2 h 2"/>
                    <a:gd name="T8" fmla="*/ 0 w 1"/>
                    <a:gd name="T9" fmla="*/ 2 h 2"/>
                    <a:gd name="T10" fmla="*/ 0 w 1"/>
                    <a:gd name="T11" fmla="*/ 0 h 2"/>
                    <a:gd name="T12" fmla="*/ 0 w 1"/>
                    <a:gd name="T13" fmla="*/ 0 h 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0" name="Freeform 65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1" name="Freeform 66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2" name="Freeform 67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3" name="Freeform 68"/>
                <p:cNvSpPr>
                  <a:spLocks/>
                </p:cNvSpPr>
                <p:nvPr/>
              </p:nvSpPr>
              <p:spPr bwMode="auto">
                <a:xfrm>
                  <a:off x="5167" y="1049"/>
                  <a:ext cx="3" cy="2"/>
                </a:xfrm>
                <a:custGeom>
                  <a:avLst/>
                  <a:gdLst>
                    <a:gd name="T0" fmla="*/ 0 w 3"/>
                    <a:gd name="T1" fmla="*/ 0 h 2"/>
                    <a:gd name="T2" fmla="*/ 0 w 3"/>
                    <a:gd name="T3" fmla="*/ 0 h 2"/>
                    <a:gd name="T4" fmla="*/ 3 w 3"/>
                    <a:gd name="T5" fmla="*/ 2 h 2"/>
                    <a:gd name="T6" fmla="*/ 3 w 3"/>
                    <a:gd name="T7" fmla="*/ 2 h 2"/>
                    <a:gd name="T8" fmla="*/ 0 w 3"/>
                    <a:gd name="T9" fmla="*/ 2 h 2"/>
                    <a:gd name="T10" fmla="*/ 0 w 3"/>
                    <a:gd name="T11" fmla="*/ 2 h 2"/>
                    <a:gd name="T12" fmla="*/ 0 w 3"/>
                    <a:gd name="T13" fmla="*/ 2 h 2"/>
                    <a:gd name="T14" fmla="*/ 0 w 3"/>
                    <a:gd name="T15" fmla="*/ 2 h 2"/>
                    <a:gd name="T16" fmla="*/ 0 w 3"/>
                    <a:gd name="T17" fmla="*/ 0 h 2"/>
                    <a:gd name="T18" fmla="*/ 0 w 3"/>
                    <a:gd name="T19" fmla="*/ 0 h 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4" name="Freeform 69"/>
                <p:cNvSpPr>
                  <a:spLocks/>
                </p:cNvSpPr>
                <p:nvPr/>
              </p:nvSpPr>
              <p:spPr bwMode="auto">
                <a:xfrm>
                  <a:off x="5217" y="1405"/>
                  <a:ext cx="231" cy="85"/>
                </a:xfrm>
                <a:custGeom>
                  <a:avLst/>
                  <a:gdLst>
                    <a:gd name="T0" fmla="*/ 146 w 231"/>
                    <a:gd name="T1" fmla="*/ 0 h 85"/>
                    <a:gd name="T2" fmla="*/ 146 w 231"/>
                    <a:gd name="T3" fmla="*/ 0 h 85"/>
                    <a:gd name="T4" fmla="*/ 231 w 231"/>
                    <a:gd name="T5" fmla="*/ 12 h 85"/>
                    <a:gd name="T6" fmla="*/ 231 w 231"/>
                    <a:gd name="T7" fmla="*/ 85 h 85"/>
                    <a:gd name="T8" fmla="*/ 231 w 231"/>
                    <a:gd name="T9" fmla="*/ 85 h 85"/>
                    <a:gd name="T10" fmla="*/ 5 w 231"/>
                    <a:gd name="T11" fmla="*/ 35 h 85"/>
                    <a:gd name="T12" fmla="*/ 5 w 231"/>
                    <a:gd name="T13" fmla="*/ 35 h 85"/>
                    <a:gd name="T14" fmla="*/ 0 w 231"/>
                    <a:gd name="T15" fmla="*/ 33 h 85"/>
                    <a:gd name="T16" fmla="*/ 0 w 231"/>
                    <a:gd name="T17" fmla="*/ 30 h 85"/>
                    <a:gd name="T18" fmla="*/ 12 w 231"/>
                    <a:gd name="T19" fmla="*/ 26 h 85"/>
                    <a:gd name="T20" fmla="*/ 12 w 231"/>
                    <a:gd name="T21" fmla="*/ 26 h 85"/>
                    <a:gd name="T22" fmla="*/ 115 w 231"/>
                    <a:gd name="T23" fmla="*/ 2 h 85"/>
                    <a:gd name="T24" fmla="*/ 115 w 231"/>
                    <a:gd name="T25" fmla="*/ 2 h 85"/>
                    <a:gd name="T26" fmla="*/ 130 w 231"/>
                    <a:gd name="T27" fmla="*/ 0 h 85"/>
                    <a:gd name="T28" fmla="*/ 146 w 231"/>
                    <a:gd name="T29" fmla="*/ 0 h 85"/>
                    <a:gd name="T30" fmla="*/ 146 w 23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31" h="85">
                      <a:moveTo>
                        <a:pt x="146" y="0"/>
                      </a:moveTo>
                      <a:lnTo>
                        <a:pt x="146" y="0"/>
                      </a:lnTo>
                      <a:lnTo>
                        <a:pt x="231" y="12"/>
                      </a:lnTo>
                      <a:lnTo>
                        <a:pt x="231" y="85"/>
                      </a:lnTo>
                      <a:lnTo>
                        <a:pt x="5" y="35"/>
                      </a:lnTo>
                      <a:lnTo>
                        <a:pt x="0" y="33"/>
                      </a:lnTo>
                      <a:lnTo>
                        <a:pt x="0" y="30"/>
                      </a:lnTo>
                      <a:lnTo>
                        <a:pt x="12" y="26"/>
                      </a:lnTo>
                      <a:lnTo>
                        <a:pt x="115" y="2"/>
                      </a:lnTo>
                      <a:lnTo>
                        <a:pt x="130" y="0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5" name="Freeform 70"/>
                <p:cNvSpPr>
                  <a:spLocks/>
                </p:cNvSpPr>
                <p:nvPr/>
              </p:nvSpPr>
              <p:spPr bwMode="auto">
                <a:xfrm>
                  <a:off x="5217" y="1400"/>
                  <a:ext cx="231" cy="85"/>
                </a:xfrm>
                <a:custGeom>
                  <a:avLst/>
                  <a:gdLst>
                    <a:gd name="T0" fmla="*/ 146 w 231"/>
                    <a:gd name="T1" fmla="*/ 0 h 85"/>
                    <a:gd name="T2" fmla="*/ 146 w 231"/>
                    <a:gd name="T3" fmla="*/ 0 h 85"/>
                    <a:gd name="T4" fmla="*/ 231 w 231"/>
                    <a:gd name="T5" fmla="*/ 12 h 85"/>
                    <a:gd name="T6" fmla="*/ 231 w 231"/>
                    <a:gd name="T7" fmla="*/ 85 h 85"/>
                    <a:gd name="T8" fmla="*/ 231 w 231"/>
                    <a:gd name="T9" fmla="*/ 85 h 85"/>
                    <a:gd name="T10" fmla="*/ 5 w 231"/>
                    <a:gd name="T11" fmla="*/ 33 h 85"/>
                    <a:gd name="T12" fmla="*/ 5 w 231"/>
                    <a:gd name="T13" fmla="*/ 33 h 85"/>
                    <a:gd name="T14" fmla="*/ 0 w 231"/>
                    <a:gd name="T15" fmla="*/ 33 h 85"/>
                    <a:gd name="T16" fmla="*/ 0 w 231"/>
                    <a:gd name="T17" fmla="*/ 31 h 85"/>
                    <a:gd name="T18" fmla="*/ 12 w 231"/>
                    <a:gd name="T19" fmla="*/ 26 h 85"/>
                    <a:gd name="T20" fmla="*/ 12 w 231"/>
                    <a:gd name="T21" fmla="*/ 26 h 85"/>
                    <a:gd name="T22" fmla="*/ 115 w 231"/>
                    <a:gd name="T23" fmla="*/ 0 h 85"/>
                    <a:gd name="T24" fmla="*/ 115 w 231"/>
                    <a:gd name="T25" fmla="*/ 0 h 85"/>
                    <a:gd name="T26" fmla="*/ 130 w 231"/>
                    <a:gd name="T27" fmla="*/ 0 h 85"/>
                    <a:gd name="T28" fmla="*/ 146 w 231"/>
                    <a:gd name="T29" fmla="*/ 0 h 85"/>
                    <a:gd name="T30" fmla="*/ 146 w 231"/>
                    <a:gd name="T31" fmla="*/ 0 h 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31" h="85">
                      <a:moveTo>
                        <a:pt x="146" y="0"/>
                      </a:moveTo>
                      <a:lnTo>
                        <a:pt x="146" y="0"/>
                      </a:lnTo>
                      <a:lnTo>
                        <a:pt x="231" y="12"/>
                      </a:lnTo>
                      <a:lnTo>
                        <a:pt x="231" y="85"/>
                      </a:lnTo>
                      <a:lnTo>
                        <a:pt x="5" y="33"/>
                      </a:lnTo>
                      <a:lnTo>
                        <a:pt x="0" y="33"/>
                      </a:lnTo>
                      <a:lnTo>
                        <a:pt x="0" y="31"/>
                      </a:lnTo>
                      <a:lnTo>
                        <a:pt x="12" y="26"/>
                      </a:lnTo>
                      <a:lnTo>
                        <a:pt x="115" y="0"/>
                      </a:lnTo>
                      <a:lnTo>
                        <a:pt x="130" y="0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6" name="Freeform 71"/>
                <p:cNvSpPr>
                  <a:spLocks/>
                </p:cNvSpPr>
                <p:nvPr/>
              </p:nvSpPr>
              <p:spPr bwMode="auto">
                <a:xfrm>
                  <a:off x="4804" y="1353"/>
                  <a:ext cx="533" cy="68"/>
                </a:xfrm>
                <a:custGeom>
                  <a:avLst/>
                  <a:gdLst>
                    <a:gd name="T0" fmla="*/ 526 w 533"/>
                    <a:gd name="T1" fmla="*/ 66 h 68"/>
                    <a:gd name="T2" fmla="*/ 491 w 533"/>
                    <a:gd name="T3" fmla="*/ 68 h 68"/>
                    <a:gd name="T4" fmla="*/ 474 w 533"/>
                    <a:gd name="T5" fmla="*/ 64 h 68"/>
                    <a:gd name="T6" fmla="*/ 460 w 533"/>
                    <a:gd name="T7" fmla="*/ 54 h 68"/>
                    <a:gd name="T8" fmla="*/ 460 w 533"/>
                    <a:gd name="T9" fmla="*/ 47 h 68"/>
                    <a:gd name="T10" fmla="*/ 458 w 533"/>
                    <a:gd name="T11" fmla="*/ 40 h 68"/>
                    <a:gd name="T12" fmla="*/ 451 w 533"/>
                    <a:gd name="T13" fmla="*/ 38 h 68"/>
                    <a:gd name="T14" fmla="*/ 432 w 533"/>
                    <a:gd name="T15" fmla="*/ 40 h 68"/>
                    <a:gd name="T16" fmla="*/ 288 w 533"/>
                    <a:gd name="T17" fmla="*/ 57 h 68"/>
                    <a:gd name="T18" fmla="*/ 215 w 533"/>
                    <a:gd name="T19" fmla="*/ 57 h 68"/>
                    <a:gd name="T20" fmla="*/ 144 w 533"/>
                    <a:gd name="T21" fmla="*/ 47 h 68"/>
                    <a:gd name="T22" fmla="*/ 90 w 533"/>
                    <a:gd name="T23" fmla="*/ 35 h 68"/>
                    <a:gd name="T24" fmla="*/ 36 w 533"/>
                    <a:gd name="T25" fmla="*/ 21 h 68"/>
                    <a:gd name="T26" fmla="*/ 3 w 533"/>
                    <a:gd name="T27" fmla="*/ 7 h 68"/>
                    <a:gd name="T28" fmla="*/ 0 w 533"/>
                    <a:gd name="T29" fmla="*/ 0 h 68"/>
                    <a:gd name="T30" fmla="*/ 3 w 533"/>
                    <a:gd name="T31" fmla="*/ 0 h 68"/>
                    <a:gd name="T32" fmla="*/ 5 w 533"/>
                    <a:gd name="T33" fmla="*/ 5 h 68"/>
                    <a:gd name="T34" fmla="*/ 26 w 533"/>
                    <a:gd name="T35" fmla="*/ 16 h 68"/>
                    <a:gd name="T36" fmla="*/ 55 w 533"/>
                    <a:gd name="T37" fmla="*/ 24 h 68"/>
                    <a:gd name="T38" fmla="*/ 144 w 533"/>
                    <a:gd name="T39" fmla="*/ 45 h 68"/>
                    <a:gd name="T40" fmla="*/ 180 w 533"/>
                    <a:gd name="T41" fmla="*/ 49 h 68"/>
                    <a:gd name="T42" fmla="*/ 250 w 533"/>
                    <a:gd name="T43" fmla="*/ 54 h 68"/>
                    <a:gd name="T44" fmla="*/ 356 w 533"/>
                    <a:gd name="T45" fmla="*/ 47 h 68"/>
                    <a:gd name="T46" fmla="*/ 425 w 533"/>
                    <a:gd name="T47" fmla="*/ 38 h 68"/>
                    <a:gd name="T48" fmla="*/ 455 w 533"/>
                    <a:gd name="T49" fmla="*/ 35 h 68"/>
                    <a:gd name="T50" fmla="*/ 462 w 533"/>
                    <a:gd name="T51" fmla="*/ 40 h 68"/>
                    <a:gd name="T52" fmla="*/ 462 w 533"/>
                    <a:gd name="T53" fmla="*/ 47 h 68"/>
                    <a:gd name="T54" fmla="*/ 467 w 533"/>
                    <a:gd name="T55" fmla="*/ 54 h 68"/>
                    <a:gd name="T56" fmla="*/ 484 w 533"/>
                    <a:gd name="T57" fmla="*/ 64 h 68"/>
                    <a:gd name="T58" fmla="*/ 517 w 533"/>
                    <a:gd name="T59" fmla="*/ 66 h 68"/>
                    <a:gd name="T60" fmla="*/ 533 w 533"/>
                    <a:gd name="T61" fmla="*/ 64 h 68"/>
                    <a:gd name="T62" fmla="*/ 526 w 533"/>
                    <a:gd name="T63" fmla="*/ 66 h 6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33" h="68">
                      <a:moveTo>
                        <a:pt x="526" y="66"/>
                      </a:moveTo>
                      <a:lnTo>
                        <a:pt x="526" y="66"/>
                      </a:lnTo>
                      <a:lnTo>
                        <a:pt x="510" y="68"/>
                      </a:lnTo>
                      <a:lnTo>
                        <a:pt x="491" y="68"/>
                      </a:lnTo>
                      <a:lnTo>
                        <a:pt x="481" y="66"/>
                      </a:lnTo>
                      <a:lnTo>
                        <a:pt x="474" y="64"/>
                      </a:lnTo>
                      <a:lnTo>
                        <a:pt x="467" y="59"/>
                      </a:lnTo>
                      <a:lnTo>
                        <a:pt x="460" y="54"/>
                      </a:lnTo>
                      <a:lnTo>
                        <a:pt x="460" y="47"/>
                      </a:lnTo>
                      <a:lnTo>
                        <a:pt x="460" y="42"/>
                      </a:lnTo>
                      <a:lnTo>
                        <a:pt x="458" y="40"/>
                      </a:lnTo>
                      <a:lnTo>
                        <a:pt x="451" y="38"/>
                      </a:lnTo>
                      <a:lnTo>
                        <a:pt x="432" y="40"/>
                      </a:lnTo>
                      <a:lnTo>
                        <a:pt x="359" y="49"/>
                      </a:lnTo>
                      <a:lnTo>
                        <a:pt x="288" y="57"/>
                      </a:lnTo>
                      <a:lnTo>
                        <a:pt x="253" y="57"/>
                      </a:lnTo>
                      <a:lnTo>
                        <a:pt x="215" y="57"/>
                      </a:lnTo>
                      <a:lnTo>
                        <a:pt x="180" y="52"/>
                      </a:lnTo>
                      <a:lnTo>
                        <a:pt x="144" y="47"/>
                      </a:lnTo>
                      <a:lnTo>
                        <a:pt x="90" y="35"/>
                      </a:lnTo>
                      <a:lnTo>
                        <a:pt x="36" y="21"/>
                      </a:lnTo>
                      <a:lnTo>
                        <a:pt x="12" y="14"/>
                      </a:lnTo>
                      <a:lnTo>
                        <a:pt x="3" y="7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5"/>
                      </a:lnTo>
                      <a:lnTo>
                        <a:pt x="12" y="9"/>
                      </a:lnTo>
                      <a:lnTo>
                        <a:pt x="26" y="16"/>
                      </a:lnTo>
                      <a:lnTo>
                        <a:pt x="55" y="24"/>
                      </a:lnTo>
                      <a:lnTo>
                        <a:pt x="85" y="33"/>
                      </a:lnTo>
                      <a:lnTo>
                        <a:pt x="144" y="45"/>
                      </a:lnTo>
                      <a:lnTo>
                        <a:pt x="180" y="49"/>
                      </a:lnTo>
                      <a:lnTo>
                        <a:pt x="215" y="52"/>
                      </a:lnTo>
                      <a:lnTo>
                        <a:pt x="250" y="54"/>
                      </a:lnTo>
                      <a:lnTo>
                        <a:pt x="286" y="54"/>
                      </a:lnTo>
                      <a:lnTo>
                        <a:pt x="356" y="47"/>
                      </a:lnTo>
                      <a:lnTo>
                        <a:pt x="425" y="38"/>
                      </a:lnTo>
                      <a:lnTo>
                        <a:pt x="444" y="35"/>
                      </a:lnTo>
                      <a:lnTo>
                        <a:pt x="455" y="35"/>
                      </a:lnTo>
                      <a:lnTo>
                        <a:pt x="460" y="38"/>
                      </a:lnTo>
                      <a:lnTo>
                        <a:pt x="462" y="40"/>
                      </a:lnTo>
                      <a:lnTo>
                        <a:pt x="462" y="47"/>
                      </a:lnTo>
                      <a:lnTo>
                        <a:pt x="467" y="54"/>
                      </a:lnTo>
                      <a:lnTo>
                        <a:pt x="474" y="61"/>
                      </a:lnTo>
                      <a:lnTo>
                        <a:pt x="484" y="64"/>
                      </a:lnTo>
                      <a:lnTo>
                        <a:pt x="493" y="66"/>
                      </a:lnTo>
                      <a:lnTo>
                        <a:pt x="517" y="66"/>
                      </a:lnTo>
                      <a:lnTo>
                        <a:pt x="533" y="61"/>
                      </a:lnTo>
                      <a:lnTo>
                        <a:pt x="533" y="64"/>
                      </a:lnTo>
                      <a:lnTo>
                        <a:pt x="526" y="66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7" name="Freeform 72"/>
                <p:cNvSpPr>
                  <a:spLocks/>
                </p:cNvSpPr>
                <p:nvPr/>
              </p:nvSpPr>
              <p:spPr bwMode="auto">
                <a:xfrm>
                  <a:off x="4769" y="1407"/>
                  <a:ext cx="641" cy="257"/>
                </a:xfrm>
                <a:custGeom>
                  <a:avLst/>
                  <a:gdLst>
                    <a:gd name="T0" fmla="*/ 521 w 641"/>
                    <a:gd name="T1" fmla="*/ 54 h 257"/>
                    <a:gd name="T2" fmla="*/ 469 w 641"/>
                    <a:gd name="T3" fmla="*/ 31 h 257"/>
                    <a:gd name="T4" fmla="*/ 462 w 641"/>
                    <a:gd name="T5" fmla="*/ 31 h 257"/>
                    <a:gd name="T6" fmla="*/ 396 w 641"/>
                    <a:gd name="T7" fmla="*/ 38 h 257"/>
                    <a:gd name="T8" fmla="*/ 398 w 641"/>
                    <a:gd name="T9" fmla="*/ 38 h 257"/>
                    <a:gd name="T10" fmla="*/ 387 w 641"/>
                    <a:gd name="T11" fmla="*/ 38 h 257"/>
                    <a:gd name="T12" fmla="*/ 337 w 641"/>
                    <a:gd name="T13" fmla="*/ 45 h 257"/>
                    <a:gd name="T14" fmla="*/ 339 w 641"/>
                    <a:gd name="T15" fmla="*/ 47 h 257"/>
                    <a:gd name="T16" fmla="*/ 335 w 641"/>
                    <a:gd name="T17" fmla="*/ 45 h 257"/>
                    <a:gd name="T18" fmla="*/ 226 w 641"/>
                    <a:gd name="T19" fmla="*/ 59 h 257"/>
                    <a:gd name="T20" fmla="*/ 170 w 641"/>
                    <a:gd name="T21" fmla="*/ 66 h 257"/>
                    <a:gd name="T22" fmla="*/ 130 w 641"/>
                    <a:gd name="T23" fmla="*/ 62 h 257"/>
                    <a:gd name="T24" fmla="*/ 104 w 641"/>
                    <a:gd name="T25" fmla="*/ 52 h 257"/>
                    <a:gd name="T26" fmla="*/ 104 w 641"/>
                    <a:gd name="T27" fmla="*/ 38 h 257"/>
                    <a:gd name="T28" fmla="*/ 125 w 641"/>
                    <a:gd name="T29" fmla="*/ 21 h 257"/>
                    <a:gd name="T30" fmla="*/ 156 w 641"/>
                    <a:gd name="T31" fmla="*/ 17 h 257"/>
                    <a:gd name="T32" fmla="*/ 196 w 641"/>
                    <a:gd name="T33" fmla="*/ 3 h 257"/>
                    <a:gd name="T34" fmla="*/ 196 w 641"/>
                    <a:gd name="T35" fmla="*/ 3 h 257"/>
                    <a:gd name="T36" fmla="*/ 196 w 641"/>
                    <a:gd name="T37" fmla="*/ 0 h 257"/>
                    <a:gd name="T38" fmla="*/ 189 w 641"/>
                    <a:gd name="T39" fmla="*/ 0 h 257"/>
                    <a:gd name="T40" fmla="*/ 186 w 641"/>
                    <a:gd name="T41" fmla="*/ 0 h 257"/>
                    <a:gd name="T42" fmla="*/ 184 w 641"/>
                    <a:gd name="T43" fmla="*/ 0 h 257"/>
                    <a:gd name="T44" fmla="*/ 156 w 641"/>
                    <a:gd name="T45" fmla="*/ 10 h 257"/>
                    <a:gd name="T46" fmla="*/ 113 w 641"/>
                    <a:gd name="T47" fmla="*/ 19 h 257"/>
                    <a:gd name="T48" fmla="*/ 97 w 641"/>
                    <a:gd name="T49" fmla="*/ 40 h 257"/>
                    <a:gd name="T50" fmla="*/ 104 w 641"/>
                    <a:gd name="T51" fmla="*/ 57 h 257"/>
                    <a:gd name="T52" fmla="*/ 137 w 641"/>
                    <a:gd name="T53" fmla="*/ 66 h 257"/>
                    <a:gd name="T54" fmla="*/ 151 w 641"/>
                    <a:gd name="T55" fmla="*/ 69 h 257"/>
                    <a:gd name="T56" fmla="*/ 24 w 641"/>
                    <a:gd name="T57" fmla="*/ 85 h 257"/>
                    <a:gd name="T58" fmla="*/ 5 w 641"/>
                    <a:gd name="T59" fmla="*/ 87 h 257"/>
                    <a:gd name="T60" fmla="*/ 0 w 641"/>
                    <a:gd name="T61" fmla="*/ 90 h 257"/>
                    <a:gd name="T62" fmla="*/ 2 w 641"/>
                    <a:gd name="T63" fmla="*/ 92 h 257"/>
                    <a:gd name="T64" fmla="*/ 0 w 641"/>
                    <a:gd name="T65" fmla="*/ 95 h 257"/>
                    <a:gd name="T66" fmla="*/ 5 w 641"/>
                    <a:gd name="T67" fmla="*/ 104 h 257"/>
                    <a:gd name="T68" fmla="*/ 5 w 641"/>
                    <a:gd name="T69" fmla="*/ 104 h 257"/>
                    <a:gd name="T70" fmla="*/ 7 w 641"/>
                    <a:gd name="T71" fmla="*/ 120 h 257"/>
                    <a:gd name="T72" fmla="*/ 17 w 641"/>
                    <a:gd name="T73" fmla="*/ 137 h 257"/>
                    <a:gd name="T74" fmla="*/ 19 w 641"/>
                    <a:gd name="T75" fmla="*/ 149 h 257"/>
                    <a:gd name="T76" fmla="*/ 19 w 641"/>
                    <a:gd name="T77" fmla="*/ 151 h 257"/>
                    <a:gd name="T78" fmla="*/ 24 w 641"/>
                    <a:gd name="T79" fmla="*/ 151 h 257"/>
                    <a:gd name="T80" fmla="*/ 73 w 641"/>
                    <a:gd name="T81" fmla="*/ 196 h 257"/>
                    <a:gd name="T82" fmla="*/ 132 w 641"/>
                    <a:gd name="T83" fmla="*/ 253 h 257"/>
                    <a:gd name="T84" fmla="*/ 80 w 641"/>
                    <a:gd name="T85" fmla="*/ 198 h 257"/>
                    <a:gd name="T86" fmla="*/ 134 w 641"/>
                    <a:gd name="T87" fmla="*/ 253 h 257"/>
                    <a:gd name="T88" fmla="*/ 151 w 641"/>
                    <a:gd name="T89" fmla="*/ 257 h 257"/>
                    <a:gd name="T90" fmla="*/ 639 w 641"/>
                    <a:gd name="T91" fmla="*/ 118 h 257"/>
                    <a:gd name="T92" fmla="*/ 639 w 641"/>
                    <a:gd name="T93" fmla="*/ 111 h 257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641" h="257">
                      <a:moveTo>
                        <a:pt x="639" y="111"/>
                      </a:moveTo>
                      <a:lnTo>
                        <a:pt x="639" y="111"/>
                      </a:lnTo>
                      <a:lnTo>
                        <a:pt x="521" y="54"/>
                      </a:lnTo>
                      <a:lnTo>
                        <a:pt x="469" y="31"/>
                      </a:lnTo>
                      <a:lnTo>
                        <a:pt x="464" y="31"/>
                      </a:lnTo>
                      <a:lnTo>
                        <a:pt x="462" y="31"/>
                      </a:lnTo>
                      <a:lnTo>
                        <a:pt x="457" y="28"/>
                      </a:lnTo>
                      <a:lnTo>
                        <a:pt x="396" y="38"/>
                      </a:lnTo>
                      <a:lnTo>
                        <a:pt x="398" y="38"/>
                      </a:lnTo>
                      <a:lnTo>
                        <a:pt x="394" y="40"/>
                      </a:lnTo>
                      <a:lnTo>
                        <a:pt x="387" y="38"/>
                      </a:lnTo>
                      <a:lnTo>
                        <a:pt x="337" y="45"/>
                      </a:lnTo>
                      <a:lnTo>
                        <a:pt x="339" y="47"/>
                      </a:lnTo>
                      <a:lnTo>
                        <a:pt x="335" y="45"/>
                      </a:lnTo>
                      <a:lnTo>
                        <a:pt x="259" y="57"/>
                      </a:lnTo>
                      <a:lnTo>
                        <a:pt x="226" y="59"/>
                      </a:lnTo>
                      <a:lnTo>
                        <a:pt x="170" y="66"/>
                      </a:lnTo>
                      <a:lnTo>
                        <a:pt x="149" y="64"/>
                      </a:lnTo>
                      <a:lnTo>
                        <a:pt x="130" y="62"/>
                      </a:lnTo>
                      <a:lnTo>
                        <a:pt x="118" y="59"/>
                      </a:lnTo>
                      <a:lnTo>
                        <a:pt x="108" y="54"/>
                      </a:lnTo>
                      <a:lnTo>
                        <a:pt x="104" y="52"/>
                      </a:lnTo>
                      <a:lnTo>
                        <a:pt x="101" y="50"/>
                      </a:lnTo>
                      <a:lnTo>
                        <a:pt x="101" y="45"/>
                      </a:lnTo>
                      <a:lnTo>
                        <a:pt x="104" y="38"/>
                      </a:lnTo>
                      <a:lnTo>
                        <a:pt x="113" y="28"/>
                      </a:lnTo>
                      <a:lnTo>
                        <a:pt x="125" y="21"/>
                      </a:lnTo>
                      <a:lnTo>
                        <a:pt x="139" y="17"/>
                      </a:lnTo>
                      <a:lnTo>
                        <a:pt x="156" y="17"/>
                      </a:lnTo>
                      <a:lnTo>
                        <a:pt x="165" y="14"/>
                      </a:lnTo>
                      <a:lnTo>
                        <a:pt x="177" y="12"/>
                      </a:lnTo>
                      <a:lnTo>
                        <a:pt x="196" y="3"/>
                      </a:lnTo>
                      <a:lnTo>
                        <a:pt x="196" y="0"/>
                      </a:lnTo>
                      <a:lnTo>
                        <a:pt x="189" y="0"/>
                      </a:lnTo>
                      <a:lnTo>
                        <a:pt x="186" y="0"/>
                      </a:lnTo>
                      <a:lnTo>
                        <a:pt x="184" y="0"/>
                      </a:lnTo>
                      <a:lnTo>
                        <a:pt x="172" y="7"/>
                      </a:lnTo>
                      <a:lnTo>
                        <a:pt x="156" y="10"/>
                      </a:lnTo>
                      <a:lnTo>
                        <a:pt x="141" y="12"/>
                      </a:lnTo>
                      <a:lnTo>
                        <a:pt x="127" y="14"/>
                      </a:lnTo>
                      <a:lnTo>
                        <a:pt x="113" y="19"/>
                      </a:lnTo>
                      <a:lnTo>
                        <a:pt x="101" y="31"/>
                      </a:lnTo>
                      <a:lnTo>
                        <a:pt x="97" y="40"/>
                      </a:lnTo>
                      <a:lnTo>
                        <a:pt x="94" y="47"/>
                      </a:lnTo>
                      <a:lnTo>
                        <a:pt x="97" y="54"/>
                      </a:lnTo>
                      <a:lnTo>
                        <a:pt x="104" y="57"/>
                      </a:lnTo>
                      <a:lnTo>
                        <a:pt x="111" y="62"/>
                      </a:lnTo>
                      <a:lnTo>
                        <a:pt x="120" y="64"/>
                      </a:lnTo>
                      <a:lnTo>
                        <a:pt x="137" y="66"/>
                      </a:lnTo>
                      <a:lnTo>
                        <a:pt x="151" y="69"/>
                      </a:lnTo>
                      <a:lnTo>
                        <a:pt x="87" y="76"/>
                      </a:lnTo>
                      <a:lnTo>
                        <a:pt x="24" y="85"/>
                      </a:lnTo>
                      <a:lnTo>
                        <a:pt x="7" y="87"/>
                      </a:lnTo>
                      <a:lnTo>
                        <a:pt x="5" y="87"/>
                      </a:lnTo>
                      <a:lnTo>
                        <a:pt x="0" y="90"/>
                      </a:lnTo>
                      <a:lnTo>
                        <a:pt x="0" y="92"/>
                      </a:lnTo>
                      <a:lnTo>
                        <a:pt x="2" y="92"/>
                      </a:lnTo>
                      <a:lnTo>
                        <a:pt x="0" y="95"/>
                      </a:lnTo>
                      <a:lnTo>
                        <a:pt x="2" y="95"/>
                      </a:lnTo>
                      <a:lnTo>
                        <a:pt x="5" y="104"/>
                      </a:lnTo>
                      <a:lnTo>
                        <a:pt x="5" y="118"/>
                      </a:lnTo>
                      <a:lnTo>
                        <a:pt x="7" y="120"/>
                      </a:lnTo>
                      <a:lnTo>
                        <a:pt x="17" y="137"/>
                      </a:lnTo>
                      <a:lnTo>
                        <a:pt x="17" y="142"/>
                      </a:lnTo>
                      <a:lnTo>
                        <a:pt x="19" y="149"/>
                      </a:lnTo>
                      <a:lnTo>
                        <a:pt x="19" y="151"/>
                      </a:lnTo>
                      <a:lnTo>
                        <a:pt x="24" y="151"/>
                      </a:lnTo>
                      <a:lnTo>
                        <a:pt x="28" y="151"/>
                      </a:lnTo>
                      <a:lnTo>
                        <a:pt x="73" y="196"/>
                      </a:lnTo>
                      <a:lnTo>
                        <a:pt x="132" y="253"/>
                      </a:lnTo>
                      <a:lnTo>
                        <a:pt x="139" y="255"/>
                      </a:lnTo>
                      <a:lnTo>
                        <a:pt x="80" y="198"/>
                      </a:lnTo>
                      <a:lnTo>
                        <a:pt x="134" y="253"/>
                      </a:lnTo>
                      <a:lnTo>
                        <a:pt x="144" y="257"/>
                      </a:lnTo>
                      <a:lnTo>
                        <a:pt x="151" y="257"/>
                      </a:lnTo>
                      <a:lnTo>
                        <a:pt x="391" y="189"/>
                      </a:lnTo>
                      <a:lnTo>
                        <a:pt x="639" y="118"/>
                      </a:lnTo>
                      <a:lnTo>
                        <a:pt x="641" y="116"/>
                      </a:lnTo>
                      <a:lnTo>
                        <a:pt x="639" y="111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8" name="Freeform 73"/>
                <p:cNvSpPr>
                  <a:spLocks/>
                </p:cNvSpPr>
                <p:nvPr/>
              </p:nvSpPr>
              <p:spPr bwMode="auto">
                <a:xfrm>
                  <a:off x="5330" y="1398"/>
                  <a:ext cx="118" cy="71"/>
                </a:xfrm>
                <a:custGeom>
                  <a:avLst/>
                  <a:gdLst>
                    <a:gd name="T0" fmla="*/ 0 w 118"/>
                    <a:gd name="T1" fmla="*/ 23 h 71"/>
                    <a:gd name="T2" fmla="*/ 0 w 118"/>
                    <a:gd name="T3" fmla="*/ 23 h 71"/>
                    <a:gd name="T4" fmla="*/ 0 w 118"/>
                    <a:gd name="T5" fmla="*/ 23 h 71"/>
                    <a:gd name="T6" fmla="*/ 0 w 118"/>
                    <a:gd name="T7" fmla="*/ 21 h 71"/>
                    <a:gd name="T8" fmla="*/ 0 w 118"/>
                    <a:gd name="T9" fmla="*/ 21 h 71"/>
                    <a:gd name="T10" fmla="*/ 14 w 118"/>
                    <a:gd name="T11" fmla="*/ 9 h 71"/>
                    <a:gd name="T12" fmla="*/ 14 w 118"/>
                    <a:gd name="T13" fmla="*/ 9 h 71"/>
                    <a:gd name="T14" fmla="*/ 14 w 118"/>
                    <a:gd name="T15" fmla="*/ 9 h 71"/>
                    <a:gd name="T16" fmla="*/ 14 w 118"/>
                    <a:gd name="T17" fmla="*/ 9 h 71"/>
                    <a:gd name="T18" fmla="*/ 14 w 118"/>
                    <a:gd name="T19" fmla="*/ 9 h 71"/>
                    <a:gd name="T20" fmla="*/ 14 w 118"/>
                    <a:gd name="T21" fmla="*/ 9 h 71"/>
                    <a:gd name="T22" fmla="*/ 14 w 118"/>
                    <a:gd name="T23" fmla="*/ 9 h 71"/>
                    <a:gd name="T24" fmla="*/ 14 w 118"/>
                    <a:gd name="T25" fmla="*/ 9 h 71"/>
                    <a:gd name="T26" fmla="*/ 14 w 118"/>
                    <a:gd name="T27" fmla="*/ 9 h 71"/>
                    <a:gd name="T28" fmla="*/ 14 w 118"/>
                    <a:gd name="T29" fmla="*/ 9 h 71"/>
                    <a:gd name="T30" fmla="*/ 14 w 118"/>
                    <a:gd name="T31" fmla="*/ 9 h 71"/>
                    <a:gd name="T32" fmla="*/ 33 w 118"/>
                    <a:gd name="T33" fmla="*/ 2 h 71"/>
                    <a:gd name="T34" fmla="*/ 33 w 118"/>
                    <a:gd name="T35" fmla="*/ 2 h 71"/>
                    <a:gd name="T36" fmla="*/ 33 w 118"/>
                    <a:gd name="T37" fmla="*/ 2 h 71"/>
                    <a:gd name="T38" fmla="*/ 33 w 118"/>
                    <a:gd name="T39" fmla="*/ 2 h 71"/>
                    <a:gd name="T40" fmla="*/ 33 w 118"/>
                    <a:gd name="T41" fmla="*/ 2 h 71"/>
                    <a:gd name="T42" fmla="*/ 35 w 118"/>
                    <a:gd name="T43" fmla="*/ 2 h 71"/>
                    <a:gd name="T44" fmla="*/ 35 w 118"/>
                    <a:gd name="T45" fmla="*/ 2 h 71"/>
                    <a:gd name="T46" fmla="*/ 52 w 118"/>
                    <a:gd name="T47" fmla="*/ 0 h 71"/>
                    <a:gd name="T48" fmla="*/ 83 w 118"/>
                    <a:gd name="T49" fmla="*/ 2 h 71"/>
                    <a:gd name="T50" fmla="*/ 83 w 118"/>
                    <a:gd name="T51" fmla="*/ 2 h 71"/>
                    <a:gd name="T52" fmla="*/ 83 w 118"/>
                    <a:gd name="T53" fmla="*/ 2 h 71"/>
                    <a:gd name="T54" fmla="*/ 87 w 118"/>
                    <a:gd name="T55" fmla="*/ 4 h 71"/>
                    <a:gd name="T56" fmla="*/ 87 w 118"/>
                    <a:gd name="T57" fmla="*/ 4 h 71"/>
                    <a:gd name="T58" fmla="*/ 87 w 118"/>
                    <a:gd name="T59" fmla="*/ 4 h 71"/>
                    <a:gd name="T60" fmla="*/ 99 w 118"/>
                    <a:gd name="T61" fmla="*/ 7 h 71"/>
                    <a:gd name="T62" fmla="*/ 118 w 118"/>
                    <a:gd name="T63" fmla="*/ 14 h 71"/>
                    <a:gd name="T64" fmla="*/ 118 w 118"/>
                    <a:gd name="T65" fmla="*/ 71 h 71"/>
                    <a:gd name="T66" fmla="*/ 118 w 118"/>
                    <a:gd name="T67" fmla="*/ 71 h 71"/>
                    <a:gd name="T68" fmla="*/ 99 w 118"/>
                    <a:gd name="T69" fmla="*/ 71 h 71"/>
                    <a:gd name="T70" fmla="*/ 83 w 118"/>
                    <a:gd name="T71" fmla="*/ 68 h 71"/>
                    <a:gd name="T72" fmla="*/ 83 w 118"/>
                    <a:gd name="T73" fmla="*/ 68 h 71"/>
                    <a:gd name="T74" fmla="*/ 47 w 118"/>
                    <a:gd name="T75" fmla="*/ 59 h 71"/>
                    <a:gd name="T76" fmla="*/ 28 w 118"/>
                    <a:gd name="T77" fmla="*/ 52 h 71"/>
                    <a:gd name="T78" fmla="*/ 19 w 118"/>
                    <a:gd name="T79" fmla="*/ 45 h 71"/>
                    <a:gd name="T80" fmla="*/ 19 w 118"/>
                    <a:gd name="T81" fmla="*/ 45 h 71"/>
                    <a:gd name="T82" fmla="*/ 9 w 118"/>
                    <a:gd name="T83" fmla="*/ 40 h 71"/>
                    <a:gd name="T84" fmla="*/ 0 w 118"/>
                    <a:gd name="T85" fmla="*/ 30 h 71"/>
                    <a:gd name="T86" fmla="*/ 0 w 118"/>
                    <a:gd name="T87" fmla="*/ 30 h 71"/>
                    <a:gd name="T88" fmla="*/ 0 w 118"/>
                    <a:gd name="T89" fmla="*/ 28 h 71"/>
                    <a:gd name="T90" fmla="*/ 0 w 118"/>
                    <a:gd name="T91" fmla="*/ 23 h 71"/>
                    <a:gd name="T92" fmla="*/ 0 w 118"/>
                    <a:gd name="T93" fmla="*/ 23 h 71"/>
                    <a:gd name="T94" fmla="*/ 0 w 118"/>
                    <a:gd name="T95" fmla="*/ 23 h 71"/>
                    <a:gd name="T96" fmla="*/ 0 w 118"/>
                    <a:gd name="T97" fmla="*/ 23 h 71"/>
                    <a:gd name="T98" fmla="*/ 0 w 118"/>
                    <a:gd name="T99" fmla="*/ 23 h 7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8" h="71">
                      <a:moveTo>
                        <a:pt x="0" y="23"/>
                      </a:moveTo>
                      <a:lnTo>
                        <a:pt x="0" y="23"/>
                      </a:lnTo>
                      <a:lnTo>
                        <a:pt x="0" y="21"/>
                      </a:lnTo>
                      <a:lnTo>
                        <a:pt x="14" y="9"/>
                      </a:lnTo>
                      <a:lnTo>
                        <a:pt x="33" y="2"/>
                      </a:lnTo>
                      <a:lnTo>
                        <a:pt x="35" y="2"/>
                      </a:lnTo>
                      <a:lnTo>
                        <a:pt x="52" y="0"/>
                      </a:lnTo>
                      <a:lnTo>
                        <a:pt x="83" y="2"/>
                      </a:lnTo>
                      <a:lnTo>
                        <a:pt x="87" y="4"/>
                      </a:lnTo>
                      <a:lnTo>
                        <a:pt x="99" y="7"/>
                      </a:lnTo>
                      <a:lnTo>
                        <a:pt x="118" y="14"/>
                      </a:lnTo>
                      <a:lnTo>
                        <a:pt x="118" y="71"/>
                      </a:lnTo>
                      <a:lnTo>
                        <a:pt x="99" y="71"/>
                      </a:lnTo>
                      <a:lnTo>
                        <a:pt x="83" y="68"/>
                      </a:lnTo>
                      <a:lnTo>
                        <a:pt x="47" y="59"/>
                      </a:lnTo>
                      <a:lnTo>
                        <a:pt x="28" y="52"/>
                      </a:lnTo>
                      <a:lnTo>
                        <a:pt x="19" y="45"/>
                      </a:lnTo>
                      <a:lnTo>
                        <a:pt x="9" y="40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735AA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49" name="Freeform 74"/>
                <p:cNvSpPr>
                  <a:spLocks/>
                </p:cNvSpPr>
                <p:nvPr/>
              </p:nvSpPr>
              <p:spPr bwMode="auto">
                <a:xfrm>
                  <a:off x="4689" y="962"/>
                  <a:ext cx="481" cy="445"/>
                </a:xfrm>
                <a:custGeom>
                  <a:avLst/>
                  <a:gdLst>
                    <a:gd name="T0" fmla="*/ 462 w 481"/>
                    <a:gd name="T1" fmla="*/ 47 h 445"/>
                    <a:gd name="T2" fmla="*/ 471 w 481"/>
                    <a:gd name="T3" fmla="*/ 70 h 445"/>
                    <a:gd name="T4" fmla="*/ 481 w 481"/>
                    <a:gd name="T5" fmla="*/ 162 h 445"/>
                    <a:gd name="T6" fmla="*/ 478 w 481"/>
                    <a:gd name="T7" fmla="*/ 282 h 445"/>
                    <a:gd name="T8" fmla="*/ 469 w 481"/>
                    <a:gd name="T9" fmla="*/ 377 h 445"/>
                    <a:gd name="T10" fmla="*/ 460 w 481"/>
                    <a:gd name="T11" fmla="*/ 398 h 445"/>
                    <a:gd name="T12" fmla="*/ 309 w 481"/>
                    <a:gd name="T13" fmla="*/ 398 h 445"/>
                    <a:gd name="T14" fmla="*/ 285 w 481"/>
                    <a:gd name="T15" fmla="*/ 415 h 445"/>
                    <a:gd name="T16" fmla="*/ 280 w 481"/>
                    <a:gd name="T17" fmla="*/ 415 h 445"/>
                    <a:gd name="T18" fmla="*/ 311 w 481"/>
                    <a:gd name="T19" fmla="*/ 417 h 445"/>
                    <a:gd name="T20" fmla="*/ 349 w 481"/>
                    <a:gd name="T21" fmla="*/ 424 h 445"/>
                    <a:gd name="T22" fmla="*/ 356 w 481"/>
                    <a:gd name="T23" fmla="*/ 429 h 445"/>
                    <a:gd name="T24" fmla="*/ 353 w 481"/>
                    <a:gd name="T25" fmla="*/ 433 h 445"/>
                    <a:gd name="T26" fmla="*/ 318 w 481"/>
                    <a:gd name="T27" fmla="*/ 440 h 445"/>
                    <a:gd name="T28" fmla="*/ 226 w 481"/>
                    <a:gd name="T29" fmla="*/ 445 h 445"/>
                    <a:gd name="T30" fmla="*/ 177 w 481"/>
                    <a:gd name="T31" fmla="*/ 443 h 445"/>
                    <a:gd name="T32" fmla="*/ 108 w 481"/>
                    <a:gd name="T33" fmla="*/ 436 h 445"/>
                    <a:gd name="T34" fmla="*/ 99 w 481"/>
                    <a:gd name="T35" fmla="*/ 429 h 445"/>
                    <a:gd name="T36" fmla="*/ 99 w 481"/>
                    <a:gd name="T37" fmla="*/ 426 h 445"/>
                    <a:gd name="T38" fmla="*/ 118 w 481"/>
                    <a:gd name="T39" fmla="*/ 422 h 445"/>
                    <a:gd name="T40" fmla="*/ 170 w 481"/>
                    <a:gd name="T41" fmla="*/ 415 h 445"/>
                    <a:gd name="T42" fmla="*/ 130 w 481"/>
                    <a:gd name="T43" fmla="*/ 396 h 445"/>
                    <a:gd name="T44" fmla="*/ 120 w 481"/>
                    <a:gd name="T45" fmla="*/ 386 h 445"/>
                    <a:gd name="T46" fmla="*/ 21 w 481"/>
                    <a:gd name="T47" fmla="*/ 367 h 445"/>
                    <a:gd name="T48" fmla="*/ 26 w 481"/>
                    <a:gd name="T49" fmla="*/ 351 h 445"/>
                    <a:gd name="T50" fmla="*/ 28 w 481"/>
                    <a:gd name="T51" fmla="*/ 318 h 445"/>
                    <a:gd name="T52" fmla="*/ 21 w 481"/>
                    <a:gd name="T53" fmla="*/ 280 h 445"/>
                    <a:gd name="T54" fmla="*/ 9 w 481"/>
                    <a:gd name="T55" fmla="*/ 257 h 445"/>
                    <a:gd name="T56" fmla="*/ 2 w 481"/>
                    <a:gd name="T57" fmla="*/ 249 h 445"/>
                    <a:gd name="T58" fmla="*/ 2 w 481"/>
                    <a:gd name="T59" fmla="*/ 200 h 445"/>
                    <a:gd name="T60" fmla="*/ 5 w 481"/>
                    <a:gd name="T61" fmla="*/ 188 h 445"/>
                    <a:gd name="T62" fmla="*/ 64 w 481"/>
                    <a:gd name="T63" fmla="*/ 139 h 445"/>
                    <a:gd name="T64" fmla="*/ 75 w 481"/>
                    <a:gd name="T65" fmla="*/ 61 h 445"/>
                    <a:gd name="T66" fmla="*/ 87 w 481"/>
                    <a:gd name="T67" fmla="*/ 25 h 445"/>
                    <a:gd name="T68" fmla="*/ 101 w 481"/>
                    <a:gd name="T69" fmla="*/ 0 h 445"/>
                    <a:gd name="T70" fmla="*/ 462 w 481"/>
                    <a:gd name="T71" fmla="*/ 47 h 445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81" h="445">
                      <a:moveTo>
                        <a:pt x="462" y="47"/>
                      </a:moveTo>
                      <a:lnTo>
                        <a:pt x="462" y="47"/>
                      </a:lnTo>
                      <a:lnTo>
                        <a:pt x="467" y="56"/>
                      </a:lnTo>
                      <a:lnTo>
                        <a:pt x="471" y="70"/>
                      </a:lnTo>
                      <a:lnTo>
                        <a:pt x="476" y="110"/>
                      </a:lnTo>
                      <a:lnTo>
                        <a:pt x="481" y="162"/>
                      </a:lnTo>
                      <a:lnTo>
                        <a:pt x="481" y="224"/>
                      </a:lnTo>
                      <a:lnTo>
                        <a:pt x="478" y="282"/>
                      </a:lnTo>
                      <a:lnTo>
                        <a:pt x="476" y="334"/>
                      </a:lnTo>
                      <a:lnTo>
                        <a:pt x="469" y="377"/>
                      </a:lnTo>
                      <a:lnTo>
                        <a:pt x="464" y="391"/>
                      </a:lnTo>
                      <a:lnTo>
                        <a:pt x="460" y="398"/>
                      </a:lnTo>
                      <a:lnTo>
                        <a:pt x="309" y="398"/>
                      </a:lnTo>
                      <a:lnTo>
                        <a:pt x="297" y="405"/>
                      </a:lnTo>
                      <a:lnTo>
                        <a:pt x="285" y="415"/>
                      </a:lnTo>
                      <a:lnTo>
                        <a:pt x="280" y="415"/>
                      </a:lnTo>
                      <a:lnTo>
                        <a:pt x="311" y="417"/>
                      </a:lnTo>
                      <a:lnTo>
                        <a:pt x="335" y="422"/>
                      </a:lnTo>
                      <a:lnTo>
                        <a:pt x="349" y="424"/>
                      </a:lnTo>
                      <a:lnTo>
                        <a:pt x="353" y="426"/>
                      </a:lnTo>
                      <a:lnTo>
                        <a:pt x="356" y="429"/>
                      </a:lnTo>
                      <a:lnTo>
                        <a:pt x="353" y="433"/>
                      </a:lnTo>
                      <a:lnTo>
                        <a:pt x="344" y="436"/>
                      </a:lnTo>
                      <a:lnTo>
                        <a:pt x="318" y="440"/>
                      </a:lnTo>
                      <a:lnTo>
                        <a:pt x="276" y="443"/>
                      </a:lnTo>
                      <a:lnTo>
                        <a:pt x="226" y="445"/>
                      </a:lnTo>
                      <a:lnTo>
                        <a:pt x="177" y="443"/>
                      </a:lnTo>
                      <a:lnTo>
                        <a:pt x="137" y="440"/>
                      </a:lnTo>
                      <a:lnTo>
                        <a:pt x="108" y="436"/>
                      </a:lnTo>
                      <a:lnTo>
                        <a:pt x="101" y="433"/>
                      </a:lnTo>
                      <a:lnTo>
                        <a:pt x="99" y="429"/>
                      </a:lnTo>
                      <a:lnTo>
                        <a:pt x="99" y="426"/>
                      </a:lnTo>
                      <a:lnTo>
                        <a:pt x="104" y="424"/>
                      </a:lnTo>
                      <a:lnTo>
                        <a:pt x="118" y="422"/>
                      </a:lnTo>
                      <a:lnTo>
                        <a:pt x="141" y="417"/>
                      </a:lnTo>
                      <a:lnTo>
                        <a:pt x="170" y="415"/>
                      </a:lnTo>
                      <a:lnTo>
                        <a:pt x="130" y="396"/>
                      </a:lnTo>
                      <a:lnTo>
                        <a:pt x="111" y="386"/>
                      </a:lnTo>
                      <a:lnTo>
                        <a:pt x="120" y="386"/>
                      </a:lnTo>
                      <a:lnTo>
                        <a:pt x="21" y="367"/>
                      </a:lnTo>
                      <a:lnTo>
                        <a:pt x="24" y="363"/>
                      </a:lnTo>
                      <a:lnTo>
                        <a:pt x="26" y="351"/>
                      </a:lnTo>
                      <a:lnTo>
                        <a:pt x="28" y="337"/>
                      </a:lnTo>
                      <a:lnTo>
                        <a:pt x="28" y="318"/>
                      </a:lnTo>
                      <a:lnTo>
                        <a:pt x="26" y="299"/>
                      </a:lnTo>
                      <a:lnTo>
                        <a:pt x="21" y="280"/>
                      </a:lnTo>
                      <a:lnTo>
                        <a:pt x="14" y="264"/>
                      </a:lnTo>
                      <a:lnTo>
                        <a:pt x="9" y="257"/>
                      </a:lnTo>
                      <a:lnTo>
                        <a:pt x="2" y="249"/>
                      </a:lnTo>
                      <a:lnTo>
                        <a:pt x="0" y="214"/>
                      </a:lnTo>
                      <a:lnTo>
                        <a:pt x="2" y="200"/>
                      </a:lnTo>
                      <a:lnTo>
                        <a:pt x="5" y="188"/>
                      </a:lnTo>
                      <a:lnTo>
                        <a:pt x="64" y="139"/>
                      </a:lnTo>
                      <a:lnTo>
                        <a:pt x="68" y="101"/>
                      </a:lnTo>
                      <a:lnTo>
                        <a:pt x="75" y="61"/>
                      </a:lnTo>
                      <a:lnTo>
                        <a:pt x="80" y="42"/>
                      </a:lnTo>
                      <a:lnTo>
                        <a:pt x="87" y="25"/>
                      </a:lnTo>
                      <a:lnTo>
                        <a:pt x="94" y="9"/>
                      </a:lnTo>
                      <a:lnTo>
                        <a:pt x="101" y="0"/>
                      </a:lnTo>
                      <a:lnTo>
                        <a:pt x="179" y="0"/>
                      </a:lnTo>
                      <a:lnTo>
                        <a:pt x="462" y="47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0" name="Freeform 75"/>
                <p:cNvSpPr>
                  <a:spLocks/>
                </p:cNvSpPr>
                <p:nvPr/>
              </p:nvSpPr>
              <p:spPr bwMode="auto">
                <a:xfrm>
                  <a:off x="4852" y="1002"/>
                  <a:ext cx="275" cy="304"/>
                </a:xfrm>
                <a:custGeom>
                  <a:avLst/>
                  <a:gdLst>
                    <a:gd name="T0" fmla="*/ 275 w 275"/>
                    <a:gd name="T1" fmla="*/ 37 h 304"/>
                    <a:gd name="T2" fmla="*/ 275 w 275"/>
                    <a:gd name="T3" fmla="*/ 37 h 304"/>
                    <a:gd name="T4" fmla="*/ 275 w 275"/>
                    <a:gd name="T5" fmla="*/ 304 h 304"/>
                    <a:gd name="T6" fmla="*/ 275 w 275"/>
                    <a:gd name="T7" fmla="*/ 304 h 304"/>
                    <a:gd name="T8" fmla="*/ 0 w 275"/>
                    <a:gd name="T9" fmla="*/ 297 h 304"/>
                    <a:gd name="T10" fmla="*/ 0 w 275"/>
                    <a:gd name="T11" fmla="*/ 297 h 304"/>
                    <a:gd name="T12" fmla="*/ 9 w 275"/>
                    <a:gd name="T13" fmla="*/ 0 h 304"/>
                    <a:gd name="T14" fmla="*/ 9 w 275"/>
                    <a:gd name="T15" fmla="*/ 0 h 304"/>
                    <a:gd name="T16" fmla="*/ 275 w 275"/>
                    <a:gd name="T17" fmla="*/ 37 h 304"/>
                    <a:gd name="T18" fmla="*/ 275 w 275"/>
                    <a:gd name="T19" fmla="*/ 37 h 3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75" h="304">
                      <a:moveTo>
                        <a:pt x="275" y="37"/>
                      </a:moveTo>
                      <a:lnTo>
                        <a:pt x="275" y="37"/>
                      </a:lnTo>
                      <a:lnTo>
                        <a:pt x="275" y="304"/>
                      </a:lnTo>
                      <a:lnTo>
                        <a:pt x="0" y="297"/>
                      </a:lnTo>
                      <a:lnTo>
                        <a:pt x="9" y="0"/>
                      </a:lnTo>
                      <a:lnTo>
                        <a:pt x="275" y="37"/>
                      </a:lnTo>
                      <a:close/>
                    </a:path>
                  </a:pathLst>
                </a:custGeom>
                <a:solidFill>
                  <a:srgbClr val="553C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1" name="Freeform 76"/>
                <p:cNvSpPr>
                  <a:spLocks/>
                </p:cNvSpPr>
                <p:nvPr/>
              </p:nvSpPr>
              <p:spPr bwMode="auto">
                <a:xfrm>
                  <a:off x="4873" y="1551"/>
                  <a:ext cx="575" cy="224"/>
                </a:xfrm>
                <a:custGeom>
                  <a:avLst/>
                  <a:gdLst>
                    <a:gd name="T0" fmla="*/ 575 w 575"/>
                    <a:gd name="T1" fmla="*/ 0 h 224"/>
                    <a:gd name="T2" fmla="*/ 0 w 575"/>
                    <a:gd name="T3" fmla="*/ 224 h 224"/>
                    <a:gd name="T4" fmla="*/ 575 w 575"/>
                    <a:gd name="T5" fmla="*/ 33 h 224"/>
                    <a:gd name="T6" fmla="*/ 575 w 575"/>
                    <a:gd name="T7" fmla="*/ 0 h 22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5" h="224">
                      <a:moveTo>
                        <a:pt x="575" y="0"/>
                      </a:moveTo>
                      <a:lnTo>
                        <a:pt x="0" y="224"/>
                      </a:lnTo>
                      <a:lnTo>
                        <a:pt x="575" y="33"/>
                      </a:lnTo>
                      <a:lnTo>
                        <a:pt x="57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2" name="Freeform 77"/>
                <p:cNvSpPr>
                  <a:spLocks/>
                </p:cNvSpPr>
                <p:nvPr/>
              </p:nvSpPr>
              <p:spPr bwMode="auto">
                <a:xfrm>
                  <a:off x="4873" y="1596"/>
                  <a:ext cx="575" cy="226"/>
                </a:xfrm>
                <a:custGeom>
                  <a:avLst/>
                  <a:gdLst>
                    <a:gd name="T0" fmla="*/ 575 w 575"/>
                    <a:gd name="T1" fmla="*/ 0 h 226"/>
                    <a:gd name="T2" fmla="*/ 575 w 575"/>
                    <a:gd name="T3" fmla="*/ 0 h 226"/>
                    <a:gd name="T4" fmla="*/ 0 w 575"/>
                    <a:gd name="T5" fmla="*/ 226 h 226"/>
                    <a:gd name="T6" fmla="*/ 0 w 575"/>
                    <a:gd name="T7" fmla="*/ 226 h 226"/>
                    <a:gd name="T8" fmla="*/ 575 w 575"/>
                    <a:gd name="T9" fmla="*/ 33 h 226"/>
                    <a:gd name="T10" fmla="*/ 575 w 575"/>
                    <a:gd name="T11" fmla="*/ 0 h 2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5" h="226">
                      <a:moveTo>
                        <a:pt x="575" y="0"/>
                      </a:moveTo>
                      <a:lnTo>
                        <a:pt x="575" y="0"/>
                      </a:lnTo>
                      <a:lnTo>
                        <a:pt x="0" y="226"/>
                      </a:lnTo>
                      <a:lnTo>
                        <a:pt x="575" y="33"/>
                      </a:lnTo>
                      <a:lnTo>
                        <a:pt x="57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3" name="Freeform 78"/>
                <p:cNvSpPr>
                  <a:spLocks/>
                </p:cNvSpPr>
                <p:nvPr/>
              </p:nvSpPr>
              <p:spPr bwMode="auto">
                <a:xfrm>
                  <a:off x="4873" y="1641"/>
                  <a:ext cx="575" cy="226"/>
                </a:xfrm>
                <a:custGeom>
                  <a:avLst/>
                  <a:gdLst>
                    <a:gd name="T0" fmla="*/ 575 w 575"/>
                    <a:gd name="T1" fmla="*/ 0 h 226"/>
                    <a:gd name="T2" fmla="*/ 575 w 575"/>
                    <a:gd name="T3" fmla="*/ 0 h 226"/>
                    <a:gd name="T4" fmla="*/ 0 w 575"/>
                    <a:gd name="T5" fmla="*/ 226 h 226"/>
                    <a:gd name="T6" fmla="*/ 0 w 575"/>
                    <a:gd name="T7" fmla="*/ 226 h 226"/>
                    <a:gd name="T8" fmla="*/ 575 w 575"/>
                    <a:gd name="T9" fmla="*/ 35 h 226"/>
                    <a:gd name="T10" fmla="*/ 575 w 575"/>
                    <a:gd name="T11" fmla="*/ 0 h 2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5" h="226">
                      <a:moveTo>
                        <a:pt x="575" y="0"/>
                      </a:moveTo>
                      <a:lnTo>
                        <a:pt x="575" y="0"/>
                      </a:lnTo>
                      <a:lnTo>
                        <a:pt x="0" y="226"/>
                      </a:lnTo>
                      <a:lnTo>
                        <a:pt x="575" y="35"/>
                      </a:lnTo>
                      <a:lnTo>
                        <a:pt x="57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4" name="Freeform 79"/>
                <p:cNvSpPr>
                  <a:spLocks/>
                </p:cNvSpPr>
                <p:nvPr/>
              </p:nvSpPr>
              <p:spPr bwMode="auto">
                <a:xfrm>
                  <a:off x="4873" y="1685"/>
                  <a:ext cx="575" cy="227"/>
                </a:xfrm>
                <a:custGeom>
                  <a:avLst/>
                  <a:gdLst>
                    <a:gd name="T0" fmla="*/ 575 w 575"/>
                    <a:gd name="T1" fmla="*/ 0 h 227"/>
                    <a:gd name="T2" fmla="*/ 575 w 575"/>
                    <a:gd name="T3" fmla="*/ 0 h 227"/>
                    <a:gd name="T4" fmla="*/ 0 w 575"/>
                    <a:gd name="T5" fmla="*/ 227 h 227"/>
                    <a:gd name="T6" fmla="*/ 0 w 575"/>
                    <a:gd name="T7" fmla="*/ 227 h 227"/>
                    <a:gd name="T8" fmla="*/ 575 w 575"/>
                    <a:gd name="T9" fmla="*/ 36 h 227"/>
                    <a:gd name="T10" fmla="*/ 575 w 575"/>
                    <a:gd name="T11" fmla="*/ 0 h 2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5" h="227">
                      <a:moveTo>
                        <a:pt x="575" y="0"/>
                      </a:moveTo>
                      <a:lnTo>
                        <a:pt x="575" y="0"/>
                      </a:lnTo>
                      <a:lnTo>
                        <a:pt x="0" y="227"/>
                      </a:lnTo>
                      <a:lnTo>
                        <a:pt x="575" y="36"/>
                      </a:lnTo>
                      <a:lnTo>
                        <a:pt x="57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5" name="Freeform 80"/>
                <p:cNvSpPr>
                  <a:spLocks/>
                </p:cNvSpPr>
                <p:nvPr/>
              </p:nvSpPr>
              <p:spPr bwMode="auto">
                <a:xfrm>
                  <a:off x="4873" y="1733"/>
                  <a:ext cx="575" cy="224"/>
                </a:xfrm>
                <a:custGeom>
                  <a:avLst/>
                  <a:gdLst>
                    <a:gd name="T0" fmla="*/ 575 w 575"/>
                    <a:gd name="T1" fmla="*/ 0 h 224"/>
                    <a:gd name="T2" fmla="*/ 575 w 575"/>
                    <a:gd name="T3" fmla="*/ 0 h 224"/>
                    <a:gd name="T4" fmla="*/ 0 w 575"/>
                    <a:gd name="T5" fmla="*/ 224 h 224"/>
                    <a:gd name="T6" fmla="*/ 0 w 575"/>
                    <a:gd name="T7" fmla="*/ 224 h 224"/>
                    <a:gd name="T8" fmla="*/ 575 w 575"/>
                    <a:gd name="T9" fmla="*/ 33 h 224"/>
                    <a:gd name="T10" fmla="*/ 575 w 575"/>
                    <a:gd name="T11" fmla="*/ 0 h 2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5" h="224">
                      <a:moveTo>
                        <a:pt x="575" y="0"/>
                      </a:moveTo>
                      <a:lnTo>
                        <a:pt x="575" y="0"/>
                      </a:lnTo>
                      <a:lnTo>
                        <a:pt x="0" y="224"/>
                      </a:lnTo>
                      <a:lnTo>
                        <a:pt x="575" y="33"/>
                      </a:lnTo>
                      <a:lnTo>
                        <a:pt x="57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6" name="Freeform 81"/>
                <p:cNvSpPr>
                  <a:spLocks/>
                </p:cNvSpPr>
                <p:nvPr/>
              </p:nvSpPr>
              <p:spPr bwMode="auto">
                <a:xfrm>
                  <a:off x="4941" y="1777"/>
                  <a:ext cx="507" cy="198"/>
                </a:xfrm>
                <a:custGeom>
                  <a:avLst/>
                  <a:gdLst>
                    <a:gd name="T0" fmla="*/ 507 w 507"/>
                    <a:gd name="T1" fmla="*/ 0 h 198"/>
                    <a:gd name="T2" fmla="*/ 507 w 507"/>
                    <a:gd name="T3" fmla="*/ 0 h 198"/>
                    <a:gd name="T4" fmla="*/ 0 w 507"/>
                    <a:gd name="T5" fmla="*/ 198 h 198"/>
                    <a:gd name="T6" fmla="*/ 12 w 507"/>
                    <a:gd name="T7" fmla="*/ 198 h 198"/>
                    <a:gd name="T8" fmla="*/ 12 w 507"/>
                    <a:gd name="T9" fmla="*/ 198 h 198"/>
                    <a:gd name="T10" fmla="*/ 502 w 507"/>
                    <a:gd name="T11" fmla="*/ 36 h 198"/>
                    <a:gd name="T12" fmla="*/ 502 w 507"/>
                    <a:gd name="T13" fmla="*/ 36 h 198"/>
                    <a:gd name="T14" fmla="*/ 505 w 507"/>
                    <a:gd name="T15" fmla="*/ 17 h 198"/>
                    <a:gd name="T16" fmla="*/ 507 w 507"/>
                    <a:gd name="T17" fmla="*/ 0 h 198"/>
                    <a:gd name="T18" fmla="*/ 507 w 507"/>
                    <a:gd name="T19" fmla="*/ 0 h 19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507" h="198">
                      <a:moveTo>
                        <a:pt x="507" y="0"/>
                      </a:moveTo>
                      <a:lnTo>
                        <a:pt x="507" y="0"/>
                      </a:lnTo>
                      <a:lnTo>
                        <a:pt x="0" y="198"/>
                      </a:lnTo>
                      <a:lnTo>
                        <a:pt x="12" y="198"/>
                      </a:lnTo>
                      <a:lnTo>
                        <a:pt x="502" y="36"/>
                      </a:lnTo>
                      <a:lnTo>
                        <a:pt x="505" y="17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7" name="Freeform 82"/>
                <p:cNvSpPr>
                  <a:spLocks/>
                </p:cNvSpPr>
                <p:nvPr/>
              </p:nvSpPr>
              <p:spPr bwMode="auto">
                <a:xfrm>
                  <a:off x="5057" y="1825"/>
                  <a:ext cx="384" cy="150"/>
                </a:xfrm>
                <a:custGeom>
                  <a:avLst/>
                  <a:gdLst>
                    <a:gd name="T0" fmla="*/ 384 w 384"/>
                    <a:gd name="T1" fmla="*/ 0 h 150"/>
                    <a:gd name="T2" fmla="*/ 384 w 384"/>
                    <a:gd name="T3" fmla="*/ 0 h 150"/>
                    <a:gd name="T4" fmla="*/ 0 w 384"/>
                    <a:gd name="T5" fmla="*/ 150 h 150"/>
                    <a:gd name="T6" fmla="*/ 33 w 384"/>
                    <a:gd name="T7" fmla="*/ 150 h 150"/>
                    <a:gd name="T8" fmla="*/ 33 w 384"/>
                    <a:gd name="T9" fmla="*/ 150 h 150"/>
                    <a:gd name="T10" fmla="*/ 370 w 384"/>
                    <a:gd name="T11" fmla="*/ 37 h 150"/>
                    <a:gd name="T12" fmla="*/ 370 w 384"/>
                    <a:gd name="T13" fmla="*/ 37 h 150"/>
                    <a:gd name="T14" fmla="*/ 379 w 384"/>
                    <a:gd name="T15" fmla="*/ 18 h 150"/>
                    <a:gd name="T16" fmla="*/ 384 w 384"/>
                    <a:gd name="T17" fmla="*/ 0 h 150"/>
                    <a:gd name="T18" fmla="*/ 384 w 384"/>
                    <a:gd name="T19" fmla="*/ 0 h 15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84" h="150">
                      <a:moveTo>
                        <a:pt x="384" y="0"/>
                      </a:moveTo>
                      <a:lnTo>
                        <a:pt x="384" y="0"/>
                      </a:lnTo>
                      <a:lnTo>
                        <a:pt x="0" y="150"/>
                      </a:lnTo>
                      <a:lnTo>
                        <a:pt x="33" y="150"/>
                      </a:lnTo>
                      <a:lnTo>
                        <a:pt x="370" y="37"/>
                      </a:lnTo>
                      <a:lnTo>
                        <a:pt x="379" y="18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8" name="Freeform 83"/>
                <p:cNvSpPr>
                  <a:spLocks/>
                </p:cNvSpPr>
                <p:nvPr/>
              </p:nvSpPr>
              <p:spPr bwMode="auto">
                <a:xfrm>
                  <a:off x="5172" y="1879"/>
                  <a:ext cx="245" cy="96"/>
                </a:xfrm>
                <a:custGeom>
                  <a:avLst/>
                  <a:gdLst>
                    <a:gd name="T0" fmla="*/ 245 w 245"/>
                    <a:gd name="T1" fmla="*/ 0 h 96"/>
                    <a:gd name="T2" fmla="*/ 0 w 245"/>
                    <a:gd name="T3" fmla="*/ 96 h 96"/>
                    <a:gd name="T4" fmla="*/ 52 w 245"/>
                    <a:gd name="T5" fmla="*/ 96 h 96"/>
                    <a:gd name="T6" fmla="*/ 210 w 245"/>
                    <a:gd name="T7" fmla="*/ 45 h 96"/>
                    <a:gd name="T8" fmla="*/ 210 w 245"/>
                    <a:gd name="T9" fmla="*/ 45 h 96"/>
                    <a:gd name="T10" fmla="*/ 231 w 245"/>
                    <a:gd name="T11" fmla="*/ 23 h 96"/>
                    <a:gd name="T12" fmla="*/ 245 w 245"/>
                    <a:gd name="T13" fmla="*/ 0 h 96"/>
                    <a:gd name="T14" fmla="*/ 245 w 245"/>
                    <a:gd name="T15" fmla="*/ 0 h 9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45" h="96">
                      <a:moveTo>
                        <a:pt x="245" y="0"/>
                      </a:moveTo>
                      <a:lnTo>
                        <a:pt x="0" y="96"/>
                      </a:lnTo>
                      <a:lnTo>
                        <a:pt x="52" y="96"/>
                      </a:lnTo>
                      <a:lnTo>
                        <a:pt x="210" y="45"/>
                      </a:lnTo>
                      <a:lnTo>
                        <a:pt x="231" y="23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1300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59" name="Freeform 84"/>
                <p:cNvSpPr>
                  <a:spLocks/>
                </p:cNvSpPr>
                <p:nvPr/>
              </p:nvSpPr>
              <p:spPr bwMode="auto">
                <a:xfrm>
                  <a:off x="4175" y="962"/>
                  <a:ext cx="837" cy="1013"/>
                </a:xfrm>
                <a:custGeom>
                  <a:avLst/>
                  <a:gdLst>
                    <a:gd name="T0" fmla="*/ 679 w 837"/>
                    <a:gd name="T1" fmla="*/ 339 h 1013"/>
                    <a:gd name="T2" fmla="*/ 613 w 837"/>
                    <a:gd name="T3" fmla="*/ 285 h 1013"/>
                    <a:gd name="T4" fmla="*/ 538 w 837"/>
                    <a:gd name="T5" fmla="*/ 242 h 1013"/>
                    <a:gd name="T6" fmla="*/ 556 w 837"/>
                    <a:gd name="T7" fmla="*/ 226 h 1013"/>
                    <a:gd name="T8" fmla="*/ 589 w 837"/>
                    <a:gd name="T9" fmla="*/ 188 h 1013"/>
                    <a:gd name="T10" fmla="*/ 615 w 837"/>
                    <a:gd name="T11" fmla="*/ 143 h 1013"/>
                    <a:gd name="T12" fmla="*/ 629 w 837"/>
                    <a:gd name="T13" fmla="*/ 96 h 1013"/>
                    <a:gd name="T14" fmla="*/ 632 w 837"/>
                    <a:gd name="T15" fmla="*/ 70 h 1013"/>
                    <a:gd name="T16" fmla="*/ 625 w 837"/>
                    <a:gd name="T17" fmla="*/ 0 h 1013"/>
                    <a:gd name="T18" fmla="*/ 200 w 837"/>
                    <a:gd name="T19" fmla="*/ 0 h 1013"/>
                    <a:gd name="T20" fmla="*/ 160 w 837"/>
                    <a:gd name="T21" fmla="*/ 2 h 1013"/>
                    <a:gd name="T22" fmla="*/ 123 w 837"/>
                    <a:gd name="T23" fmla="*/ 14 h 1013"/>
                    <a:gd name="T24" fmla="*/ 90 w 837"/>
                    <a:gd name="T25" fmla="*/ 33 h 1013"/>
                    <a:gd name="T26" fmla="*/ 59 w 837"/>
                    <a:gd name="T27" fmla="*/ 56 h 1013"/>
                    <a:gd name="T28" fmla="*/ 35 w 837"/>
                    <a:gd name="T29" fmla="*/ 87 h 1013"/>
                    <a:gd name="T30" fmla="*/ 17 w 837"/>
                    <a:gd name="T31" fmla="*/ 120 h 1013"/>
                    <a:gd name="T32" fmla="*/ 5 w 837"/>
                    <a:gd name="T33" fmla="*/ 158 h 1013"/>
                    <a:gd name="T34" fmla="*/ 0 w 837"/>
                    <a:gd name="T35" fmla="*/ 198 h 1013"/>
                    <a:gd name="T36" fmla="*/ 0 w 837"/>
                    <a:gd name="T37" fmla="*/ 815 h 1013"/>
                    <a:gd name="T38" fmla="*/ 7 w 837"/>
                    <a:gd name="T39" fmla="*/ 860 h 1013"/>
                    <a:gd name="T40" fmla="*/ 21 w 837"/>
                    <a:gd name="T41" fmla="*/ 900 h 1013"/>
                    <a:gd name="T42" fmla="*/ 45 w 837"/>
                    <a:gd name="T43" fmla="*/ 938 h 1013"/>
                    <a:gd name="T44" fmla="*/ 73 w 837"/>
                    <a:gd name="T45" fmla="*/ 969 h 1013"/>
                    <a:gd name="T46" fmla="*/ 85 w 837"/>
                    <a:gd name="T47" fmla="*/ 955 h 1013"/>
                    <a:gd name="T48" fmla="*/ 106 w 837"/>
                    <a:gd name="T49" fmla="*/ 971 h 1013"/>
                    <a:gd name="T50" fmla="*/ 179 w 837"/>
                    <a:gd name="T51" fmla="*/ 1013 h 1013"/>
                    <a:gd name="T52" fmla="*/ 200 w 837"/>
                    <a:gd name="T53" fmla="*/ 1013 h 1013"/>
                    <a:gd name="T54" fmla="*/ 634 w 837"/>
                    <a:gd name="T55" fmla="*/ 1013 h 1013"/>
                    <a:gd name="T56" fmla="*/ 644 w 837"/>
                    <a:gd name="T57" fmla="*/ 1009 h 1013"/>
                    <a:gd name="T58" fmla="*/ 721 w 837"/>
                    <a:gd name="T59" fmla="*/ 950 h 1013"/>
                    <a:gd name="T60" fmla="*/ 778 w 837"/>
                    <a:gd name="T61" fmla="*/ 881 h 1013"/>
                    <a:gd name="T62" fmla="*/ 816 w 837"/>
                    <a:gd name="T63" fmla="*/ 804 h 1013"/>
                    <a:gd name="T64" fmla="*/ 834 w 837"/>
                    <a:gd name="T65" fmla="*/ 723 h 1013"/>
                    <a:gd name="T66" fmla="*/ 834 w 837"/>
                    <a:gd name="T67" fmla="*/ 639 h 1013"/>
                    <a:gd name="T68" fmla="*/ 818 w 837"/>
                    <a:gd name="T69" fmla="*/ 556 h 1013"/>
                    <a:gd name="T70" fmla="*/ 783 w 837"/>
                    <a:gd name="T71" fmla="*/ 473 h 1013"/>
                    <a:gd name="T72" fmla="*/ 731 w 837"/>
                    <a:gd name="T73" fmla="*/ 393 h 1013"/>
                    <a:gd name="T74" fmla="*/ 707 w 837"/>
                    <a:gd name="T75" fmla="*/ 365 h 1013"/>
                    <a:gd name="T76" fmla="*/ 679 w 837"/>
                    <a:gd name="T77" fmla="*/ 339 h 10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837" h="1013">
                      <a:moveTo>
                        <a:pt x="679" y="339"/>
                      </a:moveTo>
                      <a:lnTo>
                        <a:pt x="679" y="339"/>
                      </a:lnTo>
                      <a:lnTo>
                        <a:pt x="648" y="311"/>
                      </a:lnTo>
                      <a:lnTo>
                        <a:pt x="613" y="285"/>
                      </a:lnTo>
                      <a:lnTo>
                        <a:pt x="578" y="261"/>
                      </a:lnTo>
                      <a:lnTo>
                        <a:pt x="538" y="242"/>
                      </a:lnTo>
                      <a:lnTo>
                        <a:pt x="556" y="226"/>
                      </a:lnTo>
                      <a:lnTo>
                        <a:pt x="573" y="207"/>
                      </a:lnTo>
                      <a:lnTo>
                        <a:pt x="589" y="188"/>
                      </a:lnTo>
                      <a:lnTo>
                        <a:pt x="604" y="167"/>
                      </a:lnTo>
                      <a:lnTo>
                        <a:pt x="615" y="143"/>
                      </a:lnTo>
                      <a:lnTo>
                        <a:pt x="625" y="120"/>
                      </a:lnTo>
                      <a:lnTo>
                        <a:pt x="629" y="96"/>
                      </a:lnTo>
                      <a:lnTo>
                        <a:pt x="632" y="70"/>
                      </a:lnTo>
                      <a:lnTo>
                        <a:pt x="629" y="35"/>
                      </a:lnTo>
                      <a:lnTo>
                        <a:pt x="625" y="0"/>
                      </a:lnTo>
                      <a:lnTo>
                        <a:pt x="200" y="0"/>
                      </a:lnTo>
                      <a:lnTo>
                        <a:pt x="179" y="0"/>
                      </a:lnTo>
                      <a:lnTo>
                        <a:pt x="160" y="2"/>
                      </a:lnTo>
                      <a:lnTo>
                        <a:pt x="142" y="7"/>
                      </a:lnTo>
                      <a:lnTo>
                        <a:pt x="123" y="14"/>
                      </a:lnTo>
                      <a:lnTo>
                        <a:pt x="106" y="23"/>
                      </a:lnTo>
                      <a:lnTo>
                        <a:pt x="90" y="33"/>
                      </a:lnTo>
                      <a:lnTo>
                        <a:pt x="73" y="44"/>
                      </a:lnTo>
                      <a:lnTo>
                        <a:pt x="59" y="56"/>
                      </a:lnTo>
                      <a:lnTo>
                        <a:pt x="47" y="70"/>
                      </a:lnTo>
                      <a:lnTo>
                        <a:pt x="35" y="87"/>
                      </a:lnTo>
                      <a:lnTo>
                        <a:pt x="26" y="103"/>
                      </a:lnTo>
                      <a:lnTo>
                        <a:pt x="17" y="120"/>
                      </a:lnTo>
                      <a:lnTo>
                        <a:pt x="10" y="139"/>
                      </a:lnTo>
                      <a:lnTo>
                        <a:pt x="5" y="158"/>
                      </a:lnTo>
                      <a:lnTo>
                        <a:pt x="2" y="179"/>
                      </a:lnTo>
                      <a:lnTo>
                        <a:pt x="0" y="198"/>
                      </a:lnTo>
                      <a:lnTo>
                        <a:pt x="0" y="815"/>
                      </a:lnTo>
                      <a:lnTo>
                        <a:pt x="2" y="837"/>
                      </a:lnTo>
                      <a:lnTo>
                        <a:pt x="7" y="860"/>
                      </a:lnTo>
                      <a:lnTo>
                        <a:pt x="12" y="881"/>
                      </a:lnTo>
                      <a:lnTo>
                        <a:pt x="21" y="900"/>
                      </a:lnTo>
                      <a:lnTo>
                        <a:pt x="31" y="919"/>
                      </a:lnTo>
                      <a:lnTo>
                        <a:pt x="45" y="938"/>
                      </a:lnTo>
                      <a:lnTo>
                        <a:pt x="59" y="955"/>
                      </a:lnTo>
                      <a:lnTo>
                        <a:pt x="73" y="969"/>
                      </a:lnTo>
                      <a:lnTo>
                        <a:pt x="85" y="955"/>
                      </a:lnTo>
                      <a:lnTo>
                        <a:pt x="106" y="971"/>
                      </a:lnTo>
                      <a:lnTo>
                        <a:pt x="130" y="988"/>
                      </a:lnTo>
                      <a:lnTo>
                        <a:pt x="179" y="1013"/>
                      </a:lnTo>
                      <a:lnTo>
                        <a:pt x="200" y="1013"/>
                      </a:lnTo>
                      <a:lnTo>
                        <a:pt x="634" y="1013"/>
                      </a:lnTo>
                      <a:lnTo>
                        <a:pt x="644" y="1009"/>
                      </a:lnTo>
                      <a:lnTo>
                        <a:pt x="684" y="980"/>
                      </a:lnTo>
                      <a:lnTo>
                        <a:pt x="721" y="950"/>
                      </a:lnTo>
                      <a:lnTo>
                        <a:pt x="752" y="917"/>
                      </a:lnTo>
                      <a:lnTo>
                        <a:pt x="778" y="881"/>
                      </a:lnTo>
                      <a:lnTo>
                        <a:pt x="799" y="844"/>
                      </a:lnTo>
                      <a:lnTo>
                        <a:pt x="816" y="804"/>
                      </a:lnTo>
                      <a:lnTo>
                        <a:pt x="827" y="764"/>
                      </a:lnTo>
                      <a:lnTo>
                        <a:pt x="834" y="723"/>
                      </a:lnTo>
                      <a:lnTo>
                        <a:pt x="837" y="681"/>
                      </a:lnTo>
                      <a:lnTo>
                        <a:pt x="834" y="639"/>
                      </a:lnTo>
                      <a:lnTo>
                        <a:pt x="830" y="598"/>
                      </a:lnTo>
                      <a:lnTo>
                        <a:pt x="818" y="556"/>
                      </a:lnTo>
                      <a:lnTo>
                        <a:pt x="801" y="514"/>
                      </a:lnTo>
                      <a:lnTo>
                        <a:pt x="783" y="473"/>
                      </a:lnTo>
                      <a:lnTo>
                        <a:pt x="759" y="433"/>
                      </a:lnTo>
                      <a:lnTo>
                        <a:pt x="731" y="393"/>
                      </a:lnTo>
                      <a:lnTo>
                        <a:pt x="707" y="365"/>
                      </a:lnTo>
                      <a:lnTo>
                        <a:pt x="679" y="339"/>
                      </a:lnTo>
                      <a:close/>
                    </a:path>
                  </a:pathLst>
                </a:custGeom>
                <a:solidFill>
                  <a:srgbClr val="FFF08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0" name="Freeform 85"/>
                <p:cNvSpPr>
                  <a:spLocks/>
                </p:cNvSpPr>
                <p:nvPr/>
              </p:nvSpPr>
              <p:spPr bwMode="auto">
                <a:xfrm>
                  <a:off x="4359" y="962"/>
                  <a:ext cx="424" cy="247"/>
                </a:xfrm>
                <a:custGeom>
                  <a:avLst/>
                  <a:gdLst>
                    <a:gd name="T0" fmla="*/ 415 w 424"/>
                    <a:gd name="T1" fmla="*/ 0 h 247"/>
                    <a:gd name="T2" fmla="*/ 415 w 424"/>
                    <a:gd name="T3" fmla="*/ 0 h 247"/>
                    <a:gd name="T4" fmla="*/ 422 w 424"/>
                    <a:gd name="T5" fmla="*/ 40 h 247"/>
                    <a:gd name="T6" fmla="*/ 424 w 424"/>
                    <a:gd name="T7" fmla="*/ 80 h 247"/>
                    <a:gd name="T8" fmla="*/ 424 w 424"/>
                    <a:gd name="T9" fmla="*/ 80 h 247"/>
                    <a:gd name="T10" fmla="*/ 422 w 424"/>
                    <a:gd name="T11" fmla="*/ 101 h 247"/>
                    <a:gd name="T12" fmla="*/ 415 w 424"/>
                    <a:gd name="T13" fmla="*/ 120 h 247"/>
                    <a:gd name="T14" fmla="*/ 405 w 424"/>
                    <a:gd name="T15" fmla="*/ 139 h 247"/>
                    <a:gd name="T16" fmla="*/ 396 w 424"/>
                    <a:gd name="T17" fmla="*/ 158 h 247"/>
                    <a:gd name="T18" fmla="*/ 382 w 424"/>
                    <a:gd name="T19" fmla="*/ 176 h 247"/>
                    <a:gd name="T20" fmla="*/ 368 w 424"/>
                    <a:gd name="T21" fmla="*/ 193 h 247"/>
                    <a:gd name="T22" fmla="*/ 339 w 424"/>
                    <a:gd name="T23" fmla="*/ 221 h 247"/>
                    <a:gd name="T24" fmla="*/ 339 w 424"/>
                    <a:gd name="T25" fmla="*/ 221 h 247"/>
                    <a:gd name="T26" fmla="*/ 328 w 424"/>
                    <a:gd name="T27" fmla="*/ 231 h 247"/>
                    <a:gd name="T28" fmla="*/ 316 w 424"/>
                    <a:gd name="T29" fmla="*/ 238 h 247"/>
                    <a:gd name="T30" fmla="*/ 304 w 424"/>
                    <a:gd name="T31" fmla="*/ 242 h 247"/>
                    <a:gd name="T32" fmla="*/ 290 w 424"/>
                    <a:gd name="T33" fmla="*/ 245 h 247"/>
                    <a:gd name="T34" fmla="*/ 290 w 424"/>
                    <a:gd name="T35" fmla="*/ 245 h 247"/>
                    <a:gd name="T36" fmla="*/ 255 w 424"/>
                    <a:gd name="T37" fmla="*/ 247 h 247"/>
                    <a:gd name="T38" fmla="*/ 217 w 424"/>
                    <a:gd name="T39" fmla="*/ 245 h 247"/>
                    <a:gd name="T40" fmla="*/ 146 w 424"/>
                    <a:gd name="T41" fmla="*/ 240 h 247"/>
                    <a:gd name="T42" fmla="*/ 0 w 424"/>
                    <a:gd name="T43" fmla="*/ 23 h 247"/>
                    <a:gd name="T44" fmla="*/ 99 w 424"/>
                    <a:gd name="T45" fmla="*/ 0 h 247"/>
                    <a:gd name="T46" fmla="*/ 99 w 424"/>
                    <a:gd name="T47" fmla="*/ 0 h 247"/>
                    <a:gd name="T48" fmla="*/ 101 w 424"/>
                    <a:gd name="T49" fmla="*/ 0 h 247"/>
                    <a:gd name="T50" fmla="*/ 415 w 424"/>
                    <a:gd name="T51" fmla="*/ 0 h 24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424" h="247">
                      <a:moveTo>
                        <a:pt x="415" y="0"/>
                      </a:moveTo>
                      <a:lnTo>
                        <a:pt x="415" y="0"/>
                      </a:lnTo>
                      <a:lnTo>
                        <a:pt x="422" y="40"/>
                      </a:lnTo>
                      <a:lnTo>
                        <a:pt x="424" y="80"/>
                      </a:lnTo>
                      <a:lnTo>
                        <a:pt x="422" y="101"/>
                      </a:lnTo>
                      <a:lnTo>
                        <a:pt x="415" y="120"/>
                      </a:lnTo>
                      <a:lnTo>
                        <a:pt x="405" y="139"/>
                      </a:lnTo>
                      <a:lnTo>
                        <a:pt x="396" y="158"/>
                      </a:lnTo>
                      <a:lnTo>
                        <a:pt x="382" y="176"/>
                      </a:lnTo>
                      <a:lnTo>
                        <a:pt x="368" y="193"/>
                      </a:lnTo>
                      <a:lnTo>
                        <a:pt x="339" y="221"/>
                      </a:lnTo>
                      <a:lnTo>
                        <a:pt x="328" y="231"/>
                      </a:lnTo>
                      <a:lnTo>
                        <a:pt x="316" y="238"/>
                      </a:lnTo>
                      <a:lnTo>
                        <a:pt x="304" y="242"/>
                      </a:lnTo>
                      <a:lnTo>
                        <a:pt x="290" y="245"/>
                      </a:lnTo>
                      <a:lnTo>
                        <a:pt x="255" y="247"/>
                      </a:lnTo>
                      <a:lnTo>
                        <a:pt x="217" y="245"/>
                      </a:lnTo>
                      <a:lnTo>
                        <a:pt x="146" y="240"/>
                      </a:lnTo>
                      <a:lnTo>
                        <a:pt x="0" y="23"/>
                      </a:lnTo>
                      <a:lnTo>
                        <a:pt x="99" y="0"/>
                      </a:lnTo>
                      <a:lnTo>
                        <a:pt x="101" y="0"/>
                      </a:lnTo>
                      <a:lnTo>
                        <a:pt x="41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1" name="Freeform 86"/>
                <p:cNvSpPr>
                  <a:spLocks/>
                </p:cNvSpPr>
                <p:nvPr/>
              </p:nvSpPr>
              <p:spPr bwMode="auto">
                <a:xfrm>
                  <a:off x="4378" y="962"/>
                  <a:ext cx="396" cy="235"/>
                </a:xfrm>
                <a:custGeom>
                  <a:avLst/>
                  <a:gdLst>
                    <a:gd name="T0" fmla="*/ 386 w 396"/>
                    <a:gd name="T1" fmla="*/ 0 h 235"/>
                    <a:gd name="T2" fmla="*/ 386 w 396"/>
                    <a:gd name="T3" fmla="*/ 0 h 235"/>
                    <a:gd name="T4" fmla="*/ 391 w 396"/>
                    <a:gd name="T5" fmla="*/ 25 h 235"/>
                    <a:gd name="T6" fmla="*/ 393 w 396"/>
                    <a:gd name="T7" fmla="*/ 54 h 235"/>
                    <a:gd name="T8" fmla="*/ 396 w 396"/>
                    <a:gd name="T9" fmla="*/ 80 h 235"/>
                    <a:gd name="T10" fmla="*/ 391 w 396"/>
                    <a:gd name="T11" fmla="*/ 101 h 235"/>
                    <a:gd name="T12" fmla="*/ 391 w 396"/>
                    <a:gd name="T13" fmla="*/ 101 h 235"/>
                    <a:gd name="T14" fmla="*/ 386 w 396"/>
                    <a:gd name="T15" fmla="*/ 120 h 235"/>
                    <a:gd name="T16" fmla="*/ 377 w 396"/>
                    <a:gd name="T17" fmla="*/ 139 h 235"/>
                    <a:gd name="T18" fmla="*/ 363 w 396"/>
                    <a:gd name="T19" fmla="*/ 158 h 235"/>
                    <a:gd name="T20" fmla="*/ 349 w 396"/>
                    <a:gd name="T21" fmla="*/ 174 h 235"/>
                    <a:gd name="T22" fmla="*/ 320 w 396"/>
                    <a:gd name="T23" fmla="*/ 207 h 235"/>
                    <a:gd name="T24" fmla="*/ 294 w 396"/>
                    <a:gd name="T25" fmla="*/ 228 h 235"/>
                    <a:gd name="T26" fmla="*/ 294 w 396"/>
                    <a:gd name="T27" fmla="*/ 228 h 235"/>
                    <a:gd name="T28" fmla="*/ 287 w 396"/>
                    <a:gd name="T29" fmla="*/ 231 h 235"/>
                    <a:gd name="T30" fmla="*/ 278 w 396"/>
                    <a:gd name="T31" fmla="*/ 233 h 235"/>
                    <a:gd name="T32" fmla="*/ 257 w 396"/>
                    <a:gd name="T33" fmla="*/ 235 h 235"/>
                    <a:gd name="T34" fmla="*/ 231 w 396"/>
                    <a:gd name="T35" fmla="*/ 235 h 235"/>
                    <a:gd name="T36" fmla="*/ 203 w 396"/>
                    <a:gd name="T37" fmla="*/ 235 h 235"/>
                    <a:gd name="T38" fmla="*/ 155 w 396"/>
                    <a:gd name="T39" fmla="*/ 231 h 235"/>
                    <a:gd name="T40" fmla="*/ 134 w 396"/>
                    <a:gd name="T41" fmla="*/ 228 h 235"/>
                    <a:gd name="T42" fmla="*/ 0 w 396"/>
                    <a:gd name="T43" fmla="*/ 30 h 235"/>
                    <a:gd name="T44" fmla="*/ 82 w 396"/>
                    <a:gd name="T45" fmla="*/ 11 h 235"/>
                    <a:gd name="T46" fmla="*/ 82 w 396"/>
                    <a:gd name="T47" fmla="*/ 11 h 235"/>
                    <a:gd name="T48" fmla="*/ 99 w 396"/>
                    <a:gd name="T49" fmla="*/ 0 h 235"/>
                    <a:gd name="T50" fmla="*/ 386 w 396"/>
                    <a:gd name="T51" fmla="*/ 0 h 23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96" h="235">
                      <a:moveTo>
                        <a:pt x="386" y="0"/>
                      </a:moveTo>
                      <a:lnTo>
                        <a:pt x="386" y="0"/>
                      </a:lnTo>
                      <a:lnTo>
                        <a:pt x="391" y="25"/>
                      </a:lnTo>
                      <a:lnTo>
                        <a:pt x="393" y="54"/>
                      </a:lnTo>
                      <a:lnTo>
                        <a:pt x="396" y="80"/>
                      </a:lnTo>
                      <a:lnTo>
                        <a:pt x="391" y="101"/>
                      </a:lnTo>
                      <a:lnTo>
                        <a:pt x="386" y="120"/>
                      </a:lnTo>
                      <a:lnTo>
                        <a:pt x="377" y="139"/>
                      </a:lnTo>
                      <a:lnTo>
                        <a:pt x="363" y="158"/>
                      </a:lnTo>
                      <a:lnTo>
                        <a:pt x="349" y="174"/>
                      </a:lnTo>
                      <a:lnTo>
                        <a:pt x="320" y="207"/>
                      </a:lnTo>
                      <a:lnTo>
                        <a:pt x="294" y="228"/>
                      </a:lnTo>
                      <a:lnTo>
                        <a:pt x="287" y="231"/>
                      </a:lnTo>
                      <a:lnTo>
                        <a:pt x="278" y="233"/>
                      </a:lnTo>
                      <a:lnTo>
                        <a:pt x="257" y="235"/>
                      </a:lnTo>
                      <a:lnTo>
                        <a:pt x="231" y="235"/>
                      </a:lnTo>
                      <a:lnTo>
                        <a:pt x="203" y="235"/>
                      </a:lnTo>
                      <a:lnTo>
                        <a:pt x="155" y="231"/>
                      </a:lnTo>
                      <a:lnTo>
                        <a:pt x="134" y="228"/>
                      </a:lnTo>
                      <a:lnTo>
                        <a:pt x="0" y="30"/>
                      </a:lnTo>
                      <a:lnTo>
                        <a:pt x="82" y="11"/>
                      </a:lnTo>
                      <a:lnTo>
                        <a:pt x="99" y="0"/>
                      </a:lnTo>
                      <a:lnTo>
                        <a:pt x="386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2" name="Freeform 87"/>
                <p:cNvSpPr>
                  <a:spLocks/>
                </p:cNvSpPr>
                <p:nvPr/>
              </p:nvSpPr>
              <p:spPr bwMode="auto">
                <a:xfrm>
                  <a:off x="4597" y="962"/>
                  <a:ext cx="170" cy="14"/>
                </a:xfrm>
                <a:custGeom>
                  <a:avLst/>
                  <a:gdLst>
                    <a:gd name="T0" fmla="*/ 170 w 170"/>
                    <a:gd name="T1" fmla="*/ 14 h 14"/>
                    <a:gd name="T2" fmla="*/ 170 w 170"/>
                    <a:gd name="T3" fmla="*/ 14 h 14"/>
                    <a:gd name="T4" fmla="*/ 0 w 170"/>
                    <a:gd name="T5" fmla="*/ 0 h 14"/>
                    <a:gd name="T6" fmla="*/ 0 w 170"/>
                    <a:gd name="T7" fmla="*/ 0 h 14"/>
                    <a:gd name="T8" fmla="*/ 47 w 170"/>
                    <a:gd name="T9" fmla="*/ 0 h 14"/>
                    <a:gd name="T10" fmla="*/ 167 w 170"/>
                    <a:gd name="T11" fmla="*/ 0 h 14"/>
                    <a:gd name="T12" fmla="*/ 167 w 170"/>
                    <a:gd name="T13" fmla="*/ 0 h 14"/>
                    <a:gd name="T14" fmla="*/ 170 w 170"/>
                    <a:gd name="T15" fmla="*/ 14 h 14"/>
                    <a:gd name="T16" fmla="*/ 170 w 170"/>
                    <a:gd name="T17" fmla="*/ 14 h 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0" h="14">
                      <a:moveTo>
                        <a:pt x="170" y="14"/>
                      </a:moveTo>
                      <a:lnTo>
                        <a:pt x="170" y="14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167" y="0"/>
                      </a:lnTo>
                      <a:lnTo>
                        <a:pt x="170" y="14"/>
                      </a:lnTo>
                      <a:close/>
                    </a:path>
                  </a:pathLst>
                </a:custGeom>
                <a:solidFill>
                  <a:srgbClr val="6F5F4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3" name="Freeform 88"/>
                <p:cNvSpPr>
                  <a:spLocks/>
                </p:cNvSpPr>
                <p:nvPr/>
              </p:nvSpPr>
              <p:spPr bwMode="auto">
                <a:xfrm>
                  <a:off x="4597" y="976"/>
                  <a:ext cx="172" cy="21"/>
                </a:xfrm>
                <a:custGeom>
                  <a:avLst/>
                  <a:gdLst>
                    <a:gd name="T0" fmla="*/ 172 w 172"/>
                    <a:gd name="T1" fmla="*/ 21 h 21"/>
                    <a:gd name="T2" fmla="*/ 172 w 172"/>
                    <a:gd name="T3" fmla="*/ 21 h 21"/>
                    <a:gd name="T4" fmla="*/ 0 w 172"/>
                    <a:gd name="T5" fmla="*/ 7 h 21"/>
                    <a:gd name="T6" fmla="*/ 0 w 172"/>
                    <a:gd name="T7" fmla="*/ 7 h 21"/>
                    <a:gd name="T8" fmla="*/ 170 w 172"/>
                    <a:gd name="T9" fmla="*/ 0 h 21"/>
                    <a:gd name="T10" fmla="*/ 170 w 172"/>
                    <a:gd name="T11" fmla="*/ 0 h 21"/>
                    <a:gd name="T12" fmla="*/ 172 w 172"/>
                    <a:gd name="T13" fmla="*/ 21 h 21"/>
                    <a:gd name="T14" fmla="*/ 172 w 172"/>
                    <a:gd name="T15" fmla="*/ 21 h 2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72" h="21">
                      <a:moveTo>
                        <a:pt x="172" y="21"/>
                      </a:moveTo>
                      <a:lnTo>
                        <a:pt x="172" y="21"/>
                      </a:lnTo>
                      <a:lnTo>
                        <a:pt x="0" y="7"/>
                      </a:lnTo>
                      <a:lnTo>
                        <a:pt x="170" y="0"/>
                      </a:lnTo>
                      <a:lnTo>
                        <a:pt x="172" y="21"/>
                      </a:lnTo>
                      <a:close/>
                    </a:path>
                  </a:pathLst>
                </a:custGeom>
                <a:solidFill>
                  <a:srgbClr val="6F5F4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4" name="Freeform 89"/>
                <p:cNvSpPr>
                  <a:spLocks/>
                </p:cNvSpPr>
                <p:nvPr/>
              </p:nvSpPr>
              <p:spPr bwMode="auto">
                <a:xfrm>
                  <a:off x="4597" y="995"/>
                  <a:ext cx="174" cy="21"/>
                </a:xfrm>
                <a:custGeom>
                  <a:avLst/>
                  <a:gdLst>
                    <a:gd name="T0" fmla="*/ 174 w 174"/>
                    <a:gd name="T1" fmla="*/ 21 h 21"/>
                    <a:gd name="T2" fmla="*/ 0 w 174"/>
                    <a:gd name="T3" fmla="*/ 7 h 21"/>
                    <a:gd name="T4" fmla="*/ 172 w 174"/>
                    <a:gd name="T5" fmla="*/ 0 h 21"/>
                    <a:gd name="T6" fmla="*/ 172 w 174"/>
                    <a:gd name="T7" fmla="*/ 0 h 21"/>
                    <a:gd name="T8" fmla="*/ 174 w 174"/>
                    <a:gd name="T9" fmla="*/ 21 h 21"/>
                    <a:gd name="T10" fmla="*/ 174 w 174"/>
                    <a:gd name="T11" fmla="*/ 21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4" h="21">
                      <a:moveTo>
                        <a:pt x="174" y="21"/>
                      </a:moveTo>
                      <a:lnTo>
                        <a:pt x="0" y="7"/>
                      </a:lnTo>
                      <a:lnTo>
                        <a:pt x="172" y="0"/>
                      </a:lnTo>
                      <a:lnTo>
                        <a:pt x="174" y="21"/>
                      </a:lnTo>
                      <a:close/>
                    </a:path>
                  </a:pathLst>
                </a:custGeom>
                <a:solidFill>
                  <a:srgbClr val="6F5F4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5" name="Freeform 90"/>
                <p:cNvSpPr>
                  <a:spLocks/>
                </p:cNvSpPr>
                <p:nvPr/>
              </p:nvSpPr>
              <p:spPr bwMode="auto">
                <a:xfrm>
                  <a:off x="4474" y="997"/>
                  <a:ext cx="274" cy="153"/>
                </a:xfrm>
                <a:custGeom>
                  <a:avLst/>
                  <a:gdLst>
                    <a:gd name="T0" fmla="*/ 191 w 274"/>
                    <a:gd name="T1" fmla="*/ 19 h 153"/>
                    <a:gd name="T2" fmla="*/ 191 w 274"/>
                    <a:gd name="T3" fmla="*/ 19 h 153"/>
                    <a:gd name="T4" fmla="*/ 196 w 274"/>
                    <a:gd name="T5" fmla="*/ 19 h 153"/>
                    <a:gd name="T6" fmla="*/ 210 w 274"/>
                    <a:gd name="T7" fmla="*/ 16 h 153"/>
                    <a:gd name="T8" fmla="*/ 227 w 274"/>
                    <a:gd name="T9" fmla="*/ 16 h 153"/>
                    <a:gd name="T10" fmla="*/ 239 w 274"/>
                    <a:gd name="T11" fmla="*/ 19 h 153"/>
                    <a:gd name="T12" fmla="*/ 250 w 274"/>
                    <a:gd name="T13" fmla="*/ 21 h 153"/>
                    <a:gd name="T14" fmla="*/ 250 w 274"/>
                    <a:gd name="T15" fmla="*/ 21 h 153"/>
                    <a:gd name="T16" fmla="*/ 260 w 274"/>
                    <a:gd name="T17" fmla="*/ 28 h 153"/>
                    <a:gd name="T18" fmla="*/ 269 w 274"/>
                    <a:gd name="T19" fmla="*/ 38 h 153"/>
                    <a:gd name="T20" fmla="*/ 272 w 274"/>
                    <a:gd name="T21" fmla="*/ 49 h 153"/>
                    <a:gd name="T22" fmla="*/ 274 w 274"/>
                    <a:gd name="T23" fmla="*/ 66 h 153"/>
                    <a:gd name="T24" fmla="*/ 272 w 274"/>
                    <a:gd name="T25" fmla="*/ 80 h 153"/>
                    <a:gd name="T26" fmla="*/ 264 w 274"/>
                    <a:gd name="T27" fmla="*/ 97 h 153"/>
                    <a:gd name="T28" fmla="*/ 253 w 274"/>
                    <a:gd name="T29" fmla="*/ 113 h 153"/>
                    <a:gd name="T30" fmla="*/ 236 w 274"/>
                    <a:gd name="T31" fmla="*/ 130 h 153"/>
                    <a:gd name="T32" fmla="*/ 236 w 274"/>
                    <a:gd name="T33" fmla="*/ 130 h 153"/>
                    <a:gd name="T34" fmla="*/ 227 w 274"/>
                    <a:gd name="T35" fmla="*/ 137 h 153"/>
                    <a:gd name="T36" fmla="*/ 217 w 274"/>
                    <a:gd name="T37" fmla="*/ 141 h 153"/>
                    <a:gd name="T38" fmla="*/ 196 w 274"/>
                    <a:gd name="T39" fmla="*/ 151 h 153"/>
                    <a:gd name="T40" fmla="*/ 175 w 274"/>
                    <a:gd name="T41" fmla="*/ 153 h 153"/>
                    <a:gd name="T42" fmla="*/ 154 w 274"/>
                    <a:gd name="T43" fmla="*/ 153 h 153"/>
                    <a:gd name="T44" fmla="*/ 135 w 274"/>
                    <a:gd name="T45" fmla="*/ 153 h 153"/>
                    <a:gd name="T46" fmla="*/ 121 w 274"/>
                    <a:gd name="T47" fmla="*/ 151 h 153"/>
                    <a:gd name="T48" fmla="*/ 107 w 274"/>
                    <a:gd name="T49" fmla="*/ 148 h 153"/>
                    <a:gd name="T50" fmla="*/ 62 w 274"/>
                    <a:gd name="T51" fmla="*/ 137 h 153"/>
                    <a:gd name="T52" fmla="*/ 0 w 274"/>
                    <a:gd name="T53" fmla="*/ 66 h 153"/>
                    <a:gd name="T54" fmla="*/ 33 w 274"/>
                    <a:gd name="T55" fmla="*/ 0 h 153"/>
                    <a:gd name="T56" fmla="*/ 102 w 274"/>
                    <a:gd name="T57" fmla="*/ 2 h 153"/>
                    <a:gd name="T58" fmla="*/ 109 w 274"/>
                    <a:gd name="T59" fmla="*/ 28 h 153"/>
                    <a:gd name="T60" fmla="*/ 109 w 274"/>
                    <a:gd name="T61" fmla="*/ 28 h 153"/>
                    <a:gd name="T62" fmla="*/ 123 w 274"/>
                    <a:gd name="T63" fmla="*/ 31 h 153"/>
                    <a:gd name="T64" fmla="*/ 135 w 274"/>
                    <a:gd name="T65" fmla="*/ 33 h 153"/>
                    <a:gd name="T66" fmla="*/ 151 w 274"/>
                    <a:gd name="T67" fmla="*/ 33 h 153"/>
                    <a:gd name="T68" fmla="*/ 151 w 274"/>
                    <a:gd name="T69" fmla="*/ 33 h 153"/>
                    <a:gd name="T70" fmla="*/ 165 w 274"/>
                    <a:gd name="T71" fmla="*/ 31 h 153"/>
                    <a:gd name="T72" fmla="*/ 180 w 274"/>
                    <a:gd name="T73" fmla="*/ 26 h 153"/>
                    <a:gd name="T74" fmla="*/ 191 w 274"/>
                    <a:gd name="T75" fmla="*/ 19 h 153"/>
                    <a:gd name="T76" fmla="*/ 191 w 274"/>
                    <a:gd name="T77" fmla="*/ 19 h 15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274" h="153">
                      <a:moveTo>
                        <a:pt x="191" y="19"/>
                      </a:moveTo>
                      <a:lnTo>
                        <a:pt x="191" y="19"/>
                      </a:lnTo>
                      <a:lnTo>
                        <a:pt x="196" y="19"/>
                      </a:lnTo>
                      <a:lnTo>
                        <a:pt x="210" y="16"/>
                      </a:lnTo>
                      <a:lnTo>
                        <a:pt x="227" y="16"/>
                      </a:lnTo>
                      <a:lnTo>
                        <a:pt x="239" y="19"/>
                      </a:lnTo>
                      <a:lnTo>
                        <a:pt x="250" y="21"/>
                      </a:lnTo>
                      <a:lnTo>
                        <a:pt x="260" y="28"/>
                      </a:lnTo>
                      <a:lnTo>
                        <a:pt x="269" y="38"/>
                      </a:lnTo>
                      <a:lnTo>
                        <a:pt x="272" y="49"/>
                      </a:lnTo>
                      <a:lnTo>
                        <a:pt x="274" y="66"/>
                      </a:lnTo>
                      <a:lnTo>
                        <a:pt x="272" y="80"/>
                      </a:lnTo>
                      <a:lnTo>
                        <a:pt x="264" y="97"/>
                      </a:lnTo>
                      <a:lnTo>
                        <a:pt x="253" y="113"/>
                      </a:lnTo>
                      <a:lnTo>
                        <a:pt x="236" y="130"/>
                      </a:lnTo>
                      <a:lnTo>
                        <a:pt x="227" y="137"/>
                      </a:lnTo>
                      <a:lnTo>
                        <a:pt x="217" y="141"/>
                      </a:lnTo>
                      <a:lnTo>
                        <a:pt x="196" y="151"/>
                      </a:lnTo>
                      <a:lnTo>
                        <a:pt x="175" y="153"/>
                      </a:lnTo>
                      <a:lnTo>
                        <a:pt x="154" y="153"/>
                      </a:lnTo>
                      <a:lnTo>
                        <a:pt x="135" y="153"/>
                      </a:lnTo>
                      <a:lnTo>
                        <a:pt x="121" y="151"/>
                      </a:lnTo>
                      <a:lnTo>
                        <a:pt x="107" y="148"/>
                      </a:lnTo>
                      <a:lnTo>
                        <a:pt x="62" y="137"/>
                      </a:lnTo>
                      <a:lnTo>
                        <a:pt x="0" y="66"/>
                      </a:lnTo>
                      <a:lnTo>
                        <a:pt x="33" y="0"/>
                      </a:lnTo>
                      <a:lnTo>
                        <a:pt x="102" y="2"/>
                      </a:lnTo>
                      <a:lnTo>
                        <a:pt x="109" y="28"/>
                      </a:lnTo>
                      <a:lnTo>
                        <a:pt x="123" y="31"/>
                      </a:lnTo>
                      <a:lnTo>
                        <a:pt x="135" y="33"/>
                      </a:lnTo>
                      <a:lnTo>
                        <a:pt x="151" y="33"/>
                      </a:lnTo>
                      <a:lnTo>
                        <a:pt x="165" y="31"/>
                      </a:lnTo>
                      <a:lnTo>
                        <a:pt x="180" y="26"/>
                      </a:lnTo>
                      <a:lnTo>
                        <a:pt x="191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6" name="Freeform 91"/>
                <p:cNvSpPr>
                  <a:spLocks/>
                </p:cNvSpPr>
                <p:nvPr/>
              </p:nvSpPr>
              <p:spPr bwMode="auto">
                <a:xfrm>
                  <a:off x="4371" y="962"/>
                  <a:ext cx="210" cy="150"/>
                </a:xfrm>
                <a:custGeom>
                  <a:avLst/>
                  <a:gdLst>
                    <a:gd name="T0" fmla="*/ 210 w 210"/>
                    <a:gd name="T1" fmla="*/ 0 h 150"/>
                    <a:gd name="T2" fmla="*/ 210 w 210"/>
                    <a:gd name="T3" fmla="*/ 0 h 150"/>
                    <a:gd name="T4" fmla="*/ 202 w 210"/>
                    <a:gd name="T5" fmla="*/ 16 h 150"/>
                    <a:gd name="T6" fmla="*/ 193 w 210"/>
                    <a:gd name="T7" fmla="*/ 33 h 150"/>
                    <a:gd name="T8" fmla="*/ 169 w 210"/>
                    <a:gd name="T9" fmla="*/ 63 h 150"/>
                    <a:gd name="T10" fmla="*/ 169 w 210"/>
                    <a:gd name="T11" fmla="*/ 63 h 150"/>
                    <a:gd name="T12" fmla="*/ 167 w 210"/>
                    <a:gd name="T13" fmla="*/ 68 h 150"/>
                    <a:gd name="T14" fmla="*/ 165 w 210"/>
                    <a:gd name="T15" fmla="*/ 77 h 150"/>
                    <a:gd name="T16" fmla="*/ 165 w 210"/>
                    <a:gd name="T17" fmla="*/ 77 h 150"/>
                    <a:gd name="T18" fmla="*/ 165 w 210"/>
                    <a:gd name="T19" fmla="*/ 84 h 150"/>
                    <a:gd name="T20" fmla="*/ 162 w 210"/>
                    <a:gd name="T21" fmla="*/ 89 h 150"/>
                    <a:gd name="T22" fmla="*/ 160 w 210"/>
                    <a:gd name="T23" fmla="*/ 96 h 150"/>
                    <a:gd name="T24" fmla="*/ 155 w 210"/>
                    <a:gd name="T25" fmla="*/ 99 h 150"/>
                    <a:gd name="T26" fmla="*/ 144 w 210"/>
                    <a:gd name="T27" fmla="*/ 106 h 150"/>
                    <a:gd name="T28" fmla="*/ 129 w 210"/>
                    <a:gd name="T29" fmla="*/ 108 h 150"/>
                    <a:gd name="T30" fmla="*/ 129 w 210"/>
                    <a:gd name="T31" fmla="*/ 108 h 150"/>
                    <a:gd name="T32" fmla="*/ 120 w 210"/>
                    <a:gd name="T33" fmla="*/ 120 h 150"/>
                    <a:gd name="T34" fmla="*/ 118 w 210"/>
                    <a:gd name="T35" fmla="*/ 124 h 150"/>
                    <a:gd name="T36" fmla="*/ 118 w 210"/>
                    <a:gd name="T37" fmla="*/ 132 h 150"/>
                    <a:gd name="T38" fmla="*/ 118 w 210"/>
                    <a:gd name="T39" fmla="*/ 132 h 150"/>
                    <a:gd name="T40" fmla="*/ 115 w 210"/>
                    <a:gd name="T41" fmla="*/ 141 h 150"/>
                    <a:gd name="T42" fmla="*/ 113 w 210"/>
                    <a:gd name="T43" fmla="*/ 146 h 150"/>
                    <a:gd name="T44" fmla="*/ 111 w 210"/>
                    <a:gd name="T45" fmla="*/ 150 h 150"/>
                    <a:gd name="T46" fmla="*/ 103 w 210"/>
                    <a:gd name="T47" fmla="*/ 150 h 150"/>
                    <a:gd name="T48" fmla="*/ 92 w 210"/>
                    <a:gd name="T49" fmla="*/ 150 h 150"/>
                    <a:gd name="T50" fmla="*/ 78 w 210"/>
                    <a:gd name="T51" fmla="*/ 148 h 150"/>
                    <a:gd name="T52" fmla="*/ 0 w 210"/>
                    <a:gd name="T53" fmla="*/ 30 h 150"/>
                    <a:gd name="T54" fmla="*/ 96 w 210"/>
                    <a:gd name="T55" fmla="*/ 7 h 150"/>
                    <a:gd name="T56" fmla="*/ 96 w 210"/>
                    <a:gd name="T57" fmla="*/ 7 h 150"/>
                    <a:gd name="T58" fmla="*/ 108 w 210"/>
                    <a:gd name="T59" fmla="*/ 0 h 150"/>
                    <a:gd name="T60" fmla="*/ 210 w 210"/>
                    <a:gd name="T61" fmla="*/ 0 h 15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0" h="150">
                      <a:moveTo>
                        <a:pt x="210" y="0"/>
                      </a:moveTo>
                      <a:lnTo>
                        <a:pt x="210" y="0"/>
                      </a:lnTo>
                      <a:lnTo>
                        <a:pt x="202" y="16"/>
                      </a:lnTo>
                      <a:lnTo>
                        <a:pt x="193" y="33"/>
                      </a:lnTo>
                      <a:lnTo>
                        <a:pt x="169" y="63"/>
                      </a:lnTo>
                      <a:lnTo>
                        <a:pt x="167" y="68"/>
                      </a:lnTo>
                      <a:lnTo>
                        <a:pt x="165" y="77"/>
                      </a:lnTo>
                      <a:lnTo>
                        <a:pt x="165" y="84"/>
                      </a:lnTo>
                      <a:lnTo>
                        <a:pt x="162" y="89"/>
                      </a:lnTo>
                      <a:lnTo>
                        <a:pt x="160" y="96"/>
                      </a:lnTo>
                      <a:lnTo>
                        <a:pt x="155" y="99"/>
                      </a:lnTo>
                      <a:lnTo>
                        <a:pt x="144" y="106"/>
                      </a:lnTo>
                      <a:lnTo>
                        <a:pt x="129" y="108"/>
                      </a:lnTo>
                      <a:lnTo>
                        <a:pt x="120" y="120"/>
                      </a:lnTo>
                      <a:lnTo>
                        <a:pt x="118" y="124"/>
                      </a:lnTo>
                      <a:lnTo>
                        <a:pt x="118" y="132"/>
                      </a:lnTo>
                      <a:lnTo>
                        <a:pt x="115" y="141"/>
                      </a:lnTo>
                      <a:lnTo>
                        <a:pt x="113" y="146"/>
                      </a:lnTo>
                      <a:lnTo>
                        <a:pt x="111" y="150"/>
                      </a:lnTo>
                      <a:lnTo>
                        <a:pt x="103" y="150"/>
                      </a:lnTo>
                      <a:lnTo>
                        <a:pt x="92" y="150"/>
                      </a:lnTo>
                      <a:lnTo>
                        <a:pt x="78" y="148"/>
                      </a:lnTo>
                      <a:lnTo>
                        <a:pt x="0" y="30"/>
                      </a:lnTo>
                      <a:lnTo>
                        <a:pt x="96" y="7"/>
                      </a:lnTo>
                      <a:lnTo>
                        <a:pt x="108" y="0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7" name="Freeform 92"/>
                <p:cNvSpPr>
                  <a:spLocks/>
                </p:cNvSpPr>
                <p:nvPr/>
              </p:nvSpPr>
              <p:spPr bwMode="auto">
                <a:xfrm>
                  <a:off x="4387" y="962"/>
                  <a:ext cx="182" cy="141"/>
                </a:xfrm>
                <a:custGeom>
                  <a:avLst/>
                  <a:gdLst>
                    <a:gd name="T0" fmla="*/ 182 w 182"/>
                    <a:gd name="T1" fmla="*/ 0 h 141"/>
                    <a:gd name="T2" fmla="*/ 182 w 182"/>
                    <a:gd name="T3" fmla="*/ 0 h 141"/>
                    <a:gd name="T4" fmla="*/ 177 w 182"/>
                    <a:gd name="T5" fmla="*/ 11 h 141"/>
                    <a:gd name="T6" fmla="*/ 170 w 182"/>
                    <a:gd name="T7" fmla="*/ 23 h 141"/>
                    <a:gd name="T8" fmla="*/ 170 w 182"/>
                    <a:gd name="T9" fmla="*/ 23 h 141"/>
                    <a:gd name="T10" fmla="*/ 156 w 182"/>
                    <a:gd name="T11" fmla="*/ 42 h 141"/>
                    <a:gd name="T12" fmla="*/ 146 w 182"/>
                    <a:gd name="T13" fmla="*/ 56 h 141"/>
                    <a:gd name="T14" fmla="*/ 139 w 182"/>
                    <a:gd name="T15" fmla="*/ 68 h 141"/>
                    <a:gd name="T16" fmla="*/ 139 w 182"/>
                    <a:gd name="T17" fmla="*/ 80 h 141"/>
                    <a:gd name="T18" fmla="*/ 139 w 182"/>
                    <a:gd name="T19" fmla="*/ 80 h 141"/>
                    <a:gd name="T20" fmla="*/ 137 w 182"/>
                    <a:gd name="T21" fmla="*/ 84 h 141"/>
                    <a:gd name="T22" fmla="*/ 135 w 182"/>
                    <a:gd name="T23" fmla="*/ 89 h 141"/>
                    <a:gd name="T24" fmla="*/ 130 w 182"/>
                    <a:gd name="T25" fmla="*/ 94 h 141"/>
                    <a:gd name="T26" fmla="*/ 125 w 182"/>
                    <a:gd name="T27" fmla="*/ 96 h 141"/>
                    <a:gd name="T28" fmla="*/ 116 w 182"/>
                    <a:gd name="T29" fmla="*/ 99 h 141"/>
                    <a:gd name="T30" fmla="*/ 111 w 182"/>
                    <a:gd name="T31" fmla="*/ 99 h 141"/>
                    <a:gd name="T32" fmla="*/ 111 w 182"/>
                    <a:gd name="T33" fmla="*/ 99 h 141"/>
                    <a:gd name="T34" fmla="*/ 106 w 182"/>
                    <a:gd name="T35" fmla="*/ 101 h 141"/>
                    <a:gd name="T36" fmla="*/ 99 w 182"/>
                    <a:gd name="T37" fmla="*/ 108 h 141"/>
                    <a:gd name="T38" fmla="*/ 92 w 182"/>
                    <a:gd name="T39" fmla="*/ 120 h 141"/>
                    <a:gd name="T40" fmla="*/ 90 w 182"/>
                    <a:gd name="T41" fmla="*/ 127 h 141"/>
                    <a:gd name="T42" fmla="*/ 90 w 182"/>
                    <a:gd name="T43" fmla="*/ 134 h 141"/>
                    <a:gd name="T44" fmla="*/ 90 w 182"/>
                    <a:gd name="T45" fmla="*/ 134 h 141"/>
                    <a:gd name="T46" fmla="*/ 90 w 182"/>
                    <a:gd name="T47" fmla="*/ 139 h 141"/>
                    <a:gd name="T48" fmla="*/ 85 w 182"/>
                    <a:gd name="T49" fmla="*/ 141 h 141"/>
                    <a:gd name="T50" fmla="*/ 78 w 182"/>
                    <a:gd name="T51" fmla="*/ 141 h 141"/>
                    <a:gd name="T52" fmla="*/ 69 w 182"/>
                    <a:gd name="T53" fmla="*/ 139 h 141"/>
                    <a:gd name="T54" fmla="*/ 0 w 182"/>
                    <a:gd name="T55" fmla="*/ 37 h 141"/>
                    <a:gd name="T56" fmla="*/ 85 w 182"/>
                    <a:gd name="T57" fmla="*/ 16 h 141"/>
                    <a:gd name="T58" fmla="*/ 85 w 182"/>
                    <a:gd name="T59" fmla="*/ 16 h 141"/>
                    <a:gd name="T60" fmla="*/ 92 w 182"/>
                    <a:gd name="T61" fmla="*/ 11 h 141"/>
                    <a:gd name="T62" fmla="*/ 109 w 182"/>
                    <a:gd name="T63" fmla="*/ 0 h 141"/>
                    <a:gd name="T64" fmla="*/ 182 w 182"/>
                    <a:gd name="T65" fmla="*/ 0 h 1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82" h="141">
                      <a:moveTo>
                        <a:pt x="182" y="0"/>
                      </a:moveTo>
                      <a:lnTo>
                        <a:pt x="182" y="0"/>
                      </a:lnTo>
                      <a:lnTo>
                        <a:pt x="177" y="11"/>
                      </a:lnTo>
                      <a:lnTo>
                        <a:pt x="170" y="23"/>
                      </a:lnTo>
                      <a:lnTo>
                        <a:pt x="156" y="42"/>
                      </a:lnTo>
                      <a:lnTo>
                        <a:pt x="146" y="56"/>
                      </a:lnTo>
                      <a:lnTo>
                        <a:pt x="139" y="68"/>
                      </a:lnTo>
                      <a:lnTo>
                        <a:pt x="139" y="80"/>
                      </a:lnTo>
                      <a:lnTo>
                        <a:pt x="137" y="84"/>
                      </a:lnTo>
                      <a:lnTo>
                        <a:pt x="135" y="89"/>
                      </a:lnTo>
                      <a:lnTo>
                        <a:pt x="130" y="94"/>
                      </a:lnTo>
                      <a:lnTo>
                        <a:pt x="125" y="96"/>
                      </a:lnTo>
                      <a:lnTo>
                        <a:pt x="116" y="99"/>
                      </a:lnTo>
                      <a:lnTo>
                        <a:pt x="111" y="99"/>
                      </a:lnTo>
                      <a:lnTo>
                        <a:pt x="106" y="101"/>
                      </a:lnTo>
                      <a:lnTo>
                        <a:pt x="99" y="108"/>
                      </a:lnTo>
                      <a:lnTo>
                        <a:pt x="92" y="120"/>
                      </a:lnTo>
                      <a:lnTo>
                        <a:pt x="90" y="127"/>
                      </a:lnTo>
                      <a:lnTo>
                        <a:pt x="90" y="134"/>
                      </a:lnTo>
                      <a:lnTo>
                        <a:pt x="90" y="139"/>
                      </a:lnTo>
                      <a:lnTo>
                        <a:pt x="85" y="141"/>
                      </a:lnTo>
                      <a:lnTo>
                        <a:pt x="78" y="141"/>
                      </a:lnTo>
                      <a:lnTo>
                        <a:pt x="69" y="139"/>
                      </a:lnTo>
                      <a:lnTo>
                        <a:pt x="0" y="37"/>
                      </a:lnTo>
                      <a:lnTo>
                        <a:pt x="85" y="16"/>
                      </a:lnTo>
                      <a:lnTo>
                        <a:pt x="92" y="11"/>
                      </a:lnTo>
                      <a:lnTo>
                        <a:pt x="109" y="0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8" name="Freeform 93"/>
                <p:cNvSpPr>
                  <a:spLocks/>
                </p:cNvSpPr>
                <p:nvPr/>
              </p:nvSpPr>
              <p:spPr bwMode="auto">
                <a:xfrm>
                  <a:off x="4175" y="1178"/>
                  <a:ext cx="813" cy="797"/>
                </a:xfrm>
                <a:custGeom>
                  <a:avLst/>
                  <a:gdLst>
                    <a:gd name="T0" fmla="*/ 264 w 813"/>
                    <a:gd name="T1" fmla="*/ 3 h 797"/>
                    <a:gd name="T2" fmla="*/ 236 w 813"/>
                    <a:gd name="T3" fmla="*/ 8 h 797"/>
                    <a:gd name="T4" fmla="*/ 179 w 813"/>
                    <a:gd name="T5" fmla="*/ 19 h 797"/>
                    <a:gd name="T6" fmla="*/ 127 w 813"/>
                    <a:gd name="T7" fmla="*/ 38 h 797"/>
                    <a:gd name="T8" fmla="*/ 78 w 813"/>
                    <a:gd name="T9" fmla="*/ 66 h 797"/>
                    <a:gd name="T10" fmla="*/ 24 w 813"/>
                    <a:gd name="T11" fmla="*/ 109 h 797"/>
                    <a:gd name="T12" fmla="*/ 0 w 813"/>
                    <a:gd name="T13" fmla="*/ 133 h 797"/>
                    <a:gd name="T14" fmla="*/ 0 w 813"/>
                    <a:gd name="T15" fmla="*/ 599 h 797"/>
                    <a:gd name="T16" fmla="*/ 2 w 813"/>
                    <a:gd name="T17" fmla="*/ 611 h 797"/>
                    <a:gd name="T18" fmla="*/ 40 w 813"/>
                    <a:gd name="T19" fmla="*/ 656 h 797"/>
                    <a:gd name="T20" fmla="*/ 83 w 813"/>
                    <a:gd name="T21" fmla="*/ 696 h 797"/>
                    <a:gd name="T22" fmla="*/ 130 w 813"/>
                    <a:gd name="T23" fmla="*/ 731 h 797"/>
                    <a:gd name="T24" fmla="*/ 222 w 813"/>
                    <a:gd name="T25" fmla="*/ 783 h 797"/>
                    <a:gd name="T26" fmla="*/ 264 w 813"/>
                    <a:gd name="T27" fmla="*/ 797 h 797"/>
                    <a:gd name="T28" fmla="*/ 568 w 813"/>
                    <a:gd name="T29" fmla="*/ 797 h 797"/>
                    <a:gd name="T30" fmla="*/ 613 w 813"/>
                    <a:gd name="T31" fmla="*/ 779 h 797"/>
                    <a:gd name="T32" fmla="*/ 655 w 813"/>
                    <a:gd name="T33" fmla="*/ 755 h 797"/>
                    <a:gd name="T34" fmla="*/ 695 w 813"/>
                    <a:gd name="T35" fmla="*/ 724 h 797"/>
                    <a:gd name="T36" fmla="*/ 731 w 813"/>
                    <a:gd name="T37" fmla="*/ 687 h 797"/>
                    <a:gd name="T38" fmla="*/ 752 w 813"/>
                    <a:gd name="T39" fmla="*/ 661 h 797"/>
                    <a:gd name="T40" fmla="*/ 785 w 813"/>
                    <a:gd name="T41" fmla="*/ 604 h 797"/>
                    <a:gd name="T42" fmla="*/ 809 w 813"/>
                    <a:gd name="T43" fmla="*/ 533 h 797"/>
                    <a:gd name="T44" fmla="*/ 811 w 813"/>
                    <a:gd name="T45" fmla="*/ 505 h 797"/>
                    <a:gd name="T46" fmla="*/ 813 w 813"/>
                    <a:gd name="T47" fmla="*/ 453 h 797"/>
                    <a:gd name="T48" fmla="*/ 809 w 813"/>
                    <a:gd name="T49" fmla="*/ 404 h 797"/>
                    <a:gd name="T50" fmla="*/ 799 w 813"/>
                    <a:gd name="T51" fmla="*/ 354 h 797"/>
                    <a:gd name="T52" fmla="*/ 773 w 813"/>
                    <a:gd name="T53" fmla="*/ 288 h 797"/>
                    <a:gd name="T54" fmla="*/ 757 w 813"/>
                    <a:gd name="T55" fmla="*/ 260 h 797"/>
                    <a:gd name="T56" fmla="*/ 721 w 813"/>
                    <a:gd name="T57" fmla="*/ 206 h 797"/>
                    <a:gd name="T58" fmla="*/ 679 w 813"/>
                    <a:gd name="T59" fmla="*/ 158 h 797"/>
                    <a:gd name="T60" fmla="*/ 632 w 813"/>
                    <a:gd name="T61" fmla="*/ 114 h 797"/>
                    <a:gd name="T62" fmla="*/ 568 w 813"/>
                    <a:gd name="T63" fmla="*/ 71 h 797"/>
                    <a:gd name="T64" fmla="*/ 538 w 813"/>
                    <a:gd name="T65" fmla="*/ 55 h 797"/>
                    <a:gd name="T66" fmla="*/ 474 w 813"/>
                    <a:gd name="T67" fmla="*/ 29 h 797"/>
                    <a:gd name="T68" fmla="*/ 410 w 813"/>
                    <a:gd name="T69" fmla="*/ 12 h 797"/>
                    <a:gd name="T70" fmla="*/ 344 w 813"/>
                    <a:gd name="T71" fmla="*/ 3 h 797"/>
                    <a:gd name="T72" fmla="*/ 309 w 813"/>
                    <a:gd name="T73" fmla="*/ 0 h 79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813" h="797">
                      <a:moveTo>
                        <a:pt x="309" y="0"/>
                      </a:moveTo>
                      <a:lnTo>
                        <a:pt x="264" y="3"/>
                      </a:lnTo>
                      <a:lnTo>
                        <a:pt x="236" y="8"/>
                      </a:lnTo>
                      <a:lnTo>
                        <a:pt x="208" y="12"/>
                      </a:lnTo>
                      <a:lnTo>
                        <a:pt x="179" y="19"/>
                      </a:lnTo>
                      <a:lnTo>
                        <a:pt x="153" y="29"/>
                      </a:lnTo>
                      <a:lnTo>
                        <a:pt x="127" y="38"/>
                      </a:lnTo>
                      <a:lnTo>
                        <a:pt x="104" y="52"/>
                      </a:lnTo>
                      <a:lnTo>
                        <a:pt x="78" y="66"/>
                      </a:lnTo>
                      <a:lnTo>
                        <a:pt x="54" y="83"/>
                      </a:lnTo>
                      <a:lnTo>
                        <a:pt x="24" y="109"/>
                      </a:lnTo>
                      <a:lnTo>
                        <a:pt x="0" y="133"/>
                      </a:lnTo>
                      <a:lnTo>
                        <a:pt x="0" y="599"/>
                      </a:lnTo>
                      <a:lnTo>
                        <a:pt x="2" y="611"/>
                      </a:lnTo>
                      <a:lnTo>
                        <a:pt x="21" y="635"/>
                      </a:lnTo>
                      <a:lnTo>
                        <a:pt x="40" y="656"/>
                      </a:lnTo>
                      <a:lnTo>
                        <a:pt x="61" y="677"/>
                      </a:lnTo>
                      <a:lnTo>
                        <a:pt x="83" y="696"/>
                      </a:lnTo>
                      <a:lnTo>
                        <a:pt x="106" y="715"/>
                      </a:lnTo>
                      <a:lnTo>
                        <a:pt x="130" y="731"/>
                      </a:lnTo>
                      <a:lnTo>
                        <a:pt x="182" y="764"/>
                      </a:lnTo>
                      <a:lnTo>
                        <a:pt x="222" y="783"/>
                      </a:lnTo>
                      <a:lnTo>
                        <a:pt x="264" y="797"/>
                      </a:lnTo>
                      <a:lnTo>
                        <a:pt x="568" y="797"/>
                      </a:lnTo>
                      <a:lnTo>
                        <a:pt x="592" y="790"/>
                      </a:lnTo>
                      <a:lnTo>
                        <a:pt x="613" y="779"/>
                      </a:lnTo>
                      <a:lnTo>
                        <a:pt x="637" y="767"/>
                      </a:lnTo>
                      <a:lnTo>
                        <a:pt x="655" y="755"/>
                      </a:lnTo>
                      <a:lnTo>
                        <a:pt x="677" y="741"/>
                      </a:lnTo>
                      <a:lnTo>
                        <a:pt x="695" y="724"/>
                      </a:lnTo>
                      <a:lnTo>
                        <a:pt x="714" y="708"/>
                      </a:lnTo>
                      <a:lnTo>
                        <a:pt x="731" y="687"/>
                      </a:lnTo>
                      <a:lnTo>
                        <a:pt x="752" y="661"/>
                      </a:lnTo>
                      <a:lnTo>
                        <a:pt x="771" y="632"/>
                      </a:lnTo>
                      <a:lnTo>
                        <a:pt x="785" y="604"/>
                      </a:lnTo>
                      <a:lnTo>
                        <a:pt x="797" y="571"/>
                      </a:lnTo>
                      <a:lnTo>
                        <a:pt x="809" y="533"/>
                      </a:lnTo>
                      <a:lnTo>
                        <a:pt x="811" y="505"/>
                      </a:lnTo>
                      <a:lnTo>
                        <a:pt x="813" y="479"/>
                      </a:lnTo>
                      <a:lnTo>
                        <a:pt x="813" y="453"/>
                      </a:lnTo>
                      <a:lnTo>
                        <a:pt x="813" y="430"/>
                      </a:lnTo>
                      <a:lnTo>
                        <a:pt x="809" y="404"/>
                      </a:lnTo>
                      <a:lnTo>
                        <a:pt x="804" y="378"/>
                      </a:lnTo>
                      <a:lnTo>
                        <a:pt x="799" y="354"/>
                      </a:lnTo>
                      <a:lnTo>
                        <a:pt x="790" y="328"/>
                      </a:lnTo>
                      <a:lnTo>
                        <a:pt x="773" y="288"/>
                      </a:lnTo>
                      <a:lnTo>
                        <a:pt x="757" y="260"/>
                      </a:lnTo>
                      <a:lnTo>
                        <a:pt x="740" y="232"/>
                      </a:lnTo>
                      <a:lnTo>
                        <a:pt x="721" y="206"/>
                      </a:lnTo>
                      <a:lnTo>
                        <a:pt x="702" y="182"/>
                      </a:lnTo>
                      <a:lnTo>
                        <a:pt x="679" y="158"/>
                      </a:lnTo>
                      <a:lnTo>
                        <a:pt x="658" y="135"/>
                      </a:lnTo>
                      <a:lnTo>
                        <a:pt x="632" y="114"/>
                      </a:lnTo>
                      <a:lnTo>
                        <a:pt x="606" y="95"/>
                      </a:lnTo>
                      <a:lnTo>
                        <a:pt x="568" y="71"/>
                      </a:lnTo>
                      <a:lnTo>
                        <a:pt x="538" y="55"/>
                      </a:lnTo>
                      <a:lnTo>
                        <a:pt x="507" y="41"/>
                      </a:lnTo>
                      <a:lnTo>
                        <a:pt x="474" y="29"/>
                      </a:lnTo>
                      <a:lnTo>
                        <a:pt x="443" y="19"/>
                      </a:lnTo>
                      <a:lnTo>
                        <a:pt x="410" y="12"/>
                      </a:lnTo>
                      <a:lnTo>
                        <a:pt x="380" y="5"/>
                      </a:lnTo>
                      <a:lnTo>
                        <a:pt x="344" y="3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69" name="Freeform 94"/>
                <p:cNvSpPr>
                  <a:spLocks/>
                </p:cNvSpPr>
                <p:nvPr/>
              </p:nvSpPr>
              <p:spPr bwMode="auto">
                <a:xfrm>
                  <a:off x="4175" y="1190"/>
                  <a:ext cx="804" cy="785"/>
                </a:xfrm>
                <a:custGeom>
                  <a:avLst/>
                  <a:gdLst>
                    <a:gd name="T0" fmla="*/ 309 w 804"/>
                    <a:gd name="T1" fmla="*/ 0 h 785"/>
                    <a:gd name="T2" fmla="*/ 309 w 804"/>
                    <a:gd name="T3" fmla="*/ 0 h 785"/>
                    <a:gd name="T4" fmla="*/ 262 w 804"/>
                    <a:gd name="T5" fmla="*/ 3 h 785"/>
                    <a:gd name="T6" fmla="*/ 217 w 804"/>
                    <a:gd name="T7" fmla="*/ 10 h 785"/>
                    <a:gd name="T8" fmla="*/ 172 w 804"/>
                    <a:gd name="T9" fmla="*/ 21 h 785"/>
                    <a:gd name="T10" fmla="*/ 132 w 804"/>
                    <a:gd name="T11" fmla="*/ 36 h 785"/>
                    <a:gd name="T12" fmla="*/ 94 w 804"/>
                    <a:gd name="T13" fmla="*/ 57 h 785"/>
                    <a:gd name="T14" fmla="*/ 59 w 804"/>
                    <a:gd name="T15" fmla="*/ 80 h 785"/>
                    <a:gd name="T16" fmla="*/ 28 w 804"/>
                    <a:gd name="T17" fmla="*/ 106 h 785"/>
                    <a:gd name="T18" fmla="*/ 0 w 804"/>
                    <a:gd name="T19" fmla="*/ 137 h 785"/>
                    <a:gd name="T20" fmla="*/ 0 w 804"/>
                    <a:gd name="T21" fmla="*/ 580 h 785"/>
                    <a:gd name="T22" fmla="*/ 0 w 804"/>
                    <a:gd name="T23" fmla="*/ 580 h 785"/>
                    <a:gd name="T24" fmla="*/ 28 w 804"/>
                    <a:gd name="T25" fmla="*/ 618 h 785"/>
                    <a:gd name="T26" fmla="*/ 59 w 804"/>
                    <a:gd name="T27" fmla="*/ 651 h 785"/>
                    <a:gd name="T28" fmla="*/ 94 w 804"/>
                    <a:gd name="T29" fmla="*/ 682 h 785"/>
                    <a:gd name="T30" fmla="*/ 132 w 804"/>
                    <a:gd name="T31" fmla="*/ 710 h 785"/>
                    <a:gd name="T32" fmla="*/ 170 w 804"/>
                    <a:gd name="T33" fmla="*/ 734 h 785"/>
                    <a:gd name="T34" fmla="*/ 212 w 804"/>
                    <a:gd name="T35" fmla="*/ 755 h 785"/>
                    <a:gd name="T36" fmla="*/ 257 w 804"/>
                    <a:gd name="T37" fmla="*/ 774 h 785"/>
                    <a:gd name="T38" fmla="*/ 302 w 804"/>
                    <a:gd name="T39" fmla="*/ 785 h 785"/>
                    <a:gd name="T40" fmla="*/ 535 w 804"/>
                    <a:gd name="T41" fmla="*/ 785 h 785"/>
                    <a:gd name="T42" fmla="*/ 535 w 804"/>
                    <a:gd name="T43" fmla="*/ 785 h 785"/>
                    <a:gd name="T44" fmla="*/ 568 w 804"/>
                    <a:gd name="T45" fmla="*/ 776 h 785"/>
                    <a:gd name="T46" fmla="*/ 599 w 804"/>
                    <a:gd name="T47" fmla="*/ 764 h 785"/>
                    <a:gd name="T48" fmla="*/ 627 w 804"/>
                    <a:gd name="T49" fmla="*/ 748 h 785"/>
                    <a:gd name="T50" fmla="*/ 655 w 804"/>
                    <a:gd name="T51" fmla="*/ 731 h 785"/>
                    <a:gd name="T52" fmla="*/ 679 w 804"/>
                    <a:gd name="T53" fmla="*/ 712 h 785"/>
                    <a:gd name="T54" fmla="*/ 702 w 804"/>
                    <a:gd name="T55" fmla="*/ 691 h 785"/>
                    <a:gd name="T56" fmla="*/ 724 w 804"/>
                    <a:gd name="T57" fmla="*/ 668 h 785"/>
                    <a:gd name="T58" fmla="*/ 743 w 804"/>
                    <a:gd name="T59" fmla="*/ 644 h 785"/>
                    <a:gd name="T60" fmla="*/ 759 w 804"/>
                    <a:gd name="T61" fmla="*/ 618 h 785"/>
                    <a:gd name="T62" fmla="*/ 773 w 804"/>
                    <a:gd name="T63" fmla="*/ 590 h 785"/>
                    <a:gd name="T64" fmla="*/ 785 w 804"/>
                    <a:gd name="T65" fmla="*/ 561 h 785"/>
                    <a:gd name="T66" fmla="*/ 794 w 804"/>
                    <a:gd name="T67" fmla="*/ 531 h 785"/>
                    <a:gd name="T68" fmla="*/ 799 w 804"/>
                    <a:gd name="T69" fmla="*/ 500 h 785"/>
                    <a:gd name="T70" fmla="*/ 804 w 804"/>
                    <a:gd name="T71" fmla="*/ 467 h 785"/>
                    <a:gd name="T72" fmla="*/ 804 w 804"/>
                    <a:gd name="T73" fmla="*/ 434 h 785"/>
                    <a:gd name="T74" fmla="*/ 799 w 804"/>
                    <a:gd name="T75" fmla="*/ 399 h 785"/>
                    <a:gd name="T76" fmla="*/ 799 w 804"/>
                    <a:gd name="T77" fmla="*/ 399 h 785"/>
                    <a:gd name="T78" fmla="*/ 792 w 804"/>
                    <a:gd name="T79" fmla="*/ 359 h 785"/>
                    <a:gd name="T80" fmla="*/ 780 w 804"/>
                    <a:gd name="T81" fmla="*/ 319 h 785"/>
                    <a:gd name="T82" fmla="*/ 764 w 804"/>
                    <a:gd name="T83" fmla="*/ 281 h 785"/>
                    <a:gd name="T84" fmla="*/ 745 w 804"/>
                    <a:gd name="T85" fmla="*/ 243 h 785"/>
                    <a:gd name="T86" fmla="*/ 721 w 804"/>
                    <a:gd name="T87" fmla="*/ 210 h 785"/>
                    <a:gd name="T88" fmla="*/ 695 w 804"/>
                    <a:gd name="T89" fmla="*/ 177 h 785"/>
                    <a:gd name="T90" fmla="*/ 665 w 804"/>
                    <a:gd name="T91" fmla="*/ 146 h 785"/>
                    <a:gd name="T92" fmla="*/ 634 w 804"/>
                    <a:gd name="T93" fmla="*/ 116 h 785"/>
                    <a:gd name="T94" fmla="*/ 599 w 804"/>
                    <a:gd name="T95" fmla="*/ 90 h 785"/>
                    <a:gd name="T96" fmla="*/ 563 w 804"/>
                    <a:gd name="T97" fmla="*/ 69 h 785"/>
                    <a:gd name="T98" fmla="*/ 523 w 804"/>
                    <a:gd name="T99" fmla="*/ 47 h 785"/>
                    <a:gd name="T100" fmla="*/ 483 w 804"/>
                    <a:gd name="T101" fmla="*/ 31 h 785"/>
                    <a:gd name="T102" fmla="*/ 441 w 804"/>
                    <a:gd name="T103" fmla="*/ 17 h 785"/>
                    <a:gd name="T104" fmla="*/ 398 w 804"/>
                    <a:gd name="T105" fmla="*/ 7 h 785"/>
                    <a:gd name="T106" fmla="*/ 354 w 804"/>
                    <a:gd name="T107" fmla="*/ 3 h 785"/>
                    <a:gd name="T108" fmla="*/ 309 w 804"/>
                    <a:gd name="T109" fmla="*/ 0 h 785"/>
                    <a:gd name="T110" fmla="*/ 309 w 804"/>
                    <a:gd name="T111" fmla="*/ 0 h 785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804" h="785">
                      <a:moveTo>
                        <a:pt x="309" y="0"/>
                      </a:moveTo>
                      <a:lnTo>
                        <a:pt x="309" y="0"/>
                      </a:lnTo>
                      <a:lnTo>
                        <a:pt x="262" y="3"/>
                      </a:lnTo>
                      <a:lnTo>
                        <a:pt x="217" y="10"/>
                      </a:lnTo>
                      <a:lnTo>
                        <a:pt x="172" y="21"/>
                      </a:lnTo>
                      <a:lnTo>
                        <a:pt x="132" y="36"/>
                      </a:lnTo>
                      <a:lnTo>
                        <a:pt x="94" y="57"/>
                      </a:lnTo>
                      <a:lnTo>
                        <a:pt x="59" y="80"/>
                      </a:lnTo>
                      <a:lnTo>
                        <a:pt x="28" y="106"/>
                      </a:lnTo>
                      <a:lnTo>
                        <a:pt x="0" y="137"/>
                      </a:lnTo>
                      <a:lnTo>
                        <a:pt x="0" y="580"/>
                      </a:lnTo>
                      <a:lnTo>
                        <a:pt x="28" y="618"/>
                      </a:lnTo>
                      <a:lnTo>
                        <a:pt x="59" y="651"/>
                      </a:lnTo>
                      <a:lnTo>
                        <a:pt x="94" y="682"/>
                      </a:lnTo>
                      <a:lnTo>
                        <a:pt x="132" y="710"/>
                      </a:lnTo>
                      <a:lnTo>
                        <a:pt x="170" y="734"/>
                      </a:lnTo>
                      <a:lnTo>
                        <a:pt x="212" y="755"/>
                      </a:lnTo>
                      <a:lnTo>
                        <a:pt x="257" y="774"/>
                      </a:lnTo>
                      <a:lnTo>
                        <a:pt x="302" y="785"/>
                      </a:lnTo>
                      <a:lnTo>
                        <a:pt x="535" y="785"/>
                      </a:lnTo>
                      <a:lnTo>
                        <a:pt x="568" y="776"/>
                      </a:lnTo>
                      <a:lnTo>
                        <a:pt x="599" y="764"/>
                      </a:lnTo>
                      <a:lnTo>
                        <a:pt x="627" y="748"/>
                      </a:lnTo>
                      <a:lnTo>
                        <a:pt x="655" y="731"/>
                      </a:lnTo>
                      <a:lnTo>
                        <a:pt x="679" y="712"/>
                      </a:lnTo>
                      <a:lnTo>
                        <a:pt x="702" y="691"/>
                      </a:lnTo>
                      <a:lnTo>
                        <a:pt x="724" y="668"/>
                      </a:lnTo>
                      <a:lnTo>
                        <a:pt x="743" y="644"/>
                      </a:lnTo>
                      <a:lnTo>
                        <a:pt x="759" y="618"/>
                      </a:lnTo>
                      <a:lnTo>
                        <a:pt x="773" y="590"/>
                      </a:lnTo>
                      <a:lnTo>
                        <a:pt x="785" y="561"/>
                      </a:lnTo>
                      <a:lnTo>
                        <a:pt x="794" y="531"/>
                      </a:lnTo>
                      <a:lnTo>
                        <a:pt x="799" y="500"/>
                      </a:lnTo>
                      <a:lnTo>
                        <a:pt x="804" y="467"/>
                      </a:lnTo>
                      <a:lnTo>
                        <a:pt x="804" y="434"/>
                      </a:lnTo>
                      <a:lnTo>
                        <a:pt x="799" y="399"/>
                      </a:lnTo>
                      <a:lnTo>
                        <a:pt x="792" y="359"/>
                      </a:lnTo>
                      <a:lnTo>
                        <a:pt x="780" y="319"/>
                      </a:lnTo>
                      <a:lnTo>
                        <a:pt x="764" y="281"/>
                      </a:lnTo>
                      <a:lnTo>
                        <a:pt x="745" y="243"/>
                      </a:lnTo>
                      <a:lnTo>
                        <a:pt x="721" y="210"/>
                      </a:lnTo>
                      <a:lnTo>
                        <a:pt x="695" y="177"/>
                      </a:lnTo>
                      <a:lnTo>
                        <a:pt x="665" y="146"/>
                      </a:lnTo>
                      <a:lnTo>
                        <a:pt x="634" y="116"/>
                      </a:lnTo>
                      <a:lnTo>
                        <a:pt x="599" y="90"/>
                      </a:lnTo>
                      <a:lnTo>
                        <a:pt x="563" y="69"/>
                      </a:lnTo>
                      <a:lnTo>
                        <a:pt x="523" y="47"/>
                      </a:lnTo>
                      <a:lnTo>
                        <a:pt x="483" y="31"/>
                      </a:lnTo>
                      <a:lnTo>
                        <a:pt x="441" y="17"/>
                      </a:lnTo>
                      <a:lnTo>
                        <a:pt x="398" y="7"/>
                      </a:lnTo>
                      <a:lnTo>
                        <a:pt x="354" y="3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FF9E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0" name="Freeform 95"/>
                <p:cNvSpPr>
                  <a:spLocks/>
                </p:cNvSpPr>
                <p:nvPr/>
              </p:nvSpPr>
              <p:spPr bwMode="auto">
                <a:xfrm>
                  <a:off x="4342" y="1209"/>
                  <a:ext cx="342" cy="21"/>
                </a:xfrm>
                <a:custGeom>
                  <a:avLst/>
                  <a:gdLst>
                    <a:gd name="T0" fmla="*/ 342 w 342"/>
                    <a:gd name="T1" fmla="*/ 21 h 21"/>
                    <a:gd name="T2" fmla="*/ 0 w 342"/>
                    <a:gd name="T3" fmla="*/ 2 h 21"/>
                    <a:gd name="T4" fmla="*/ 0 w 342"/>
                    <a:gd name="T5" fmla="*/ 2 h 21"/>
                    <a:gd name="T6" fmla="*/ 8 w 342"/>
                    <a:gd name="T7" fmla="*/ 0 h 21"/>
                    <a:gd name="T8" fmla="*/ 293 w 342"/>
                    <a:gd name="T9" fmla="*/ 2 h 21"/>
                    <a:gd name="T10" fmla="*/ 293 w 342"/>
                    <a:gd name="T11" fmla="*/ 2 h 21"/>
                    <a:gd name="T12" fmla="*/ 342 w 342"/>
                    <a:gd name="T13" fmla="*/ 21 h 21"/>
                    <a:gd name="T14" fmla="*/ 342 w 342"/>
                    <a:gd name="T15" fmla="*/ 21 h 2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42" h="21">
                      <a:moveTo>
                        <a:pt x="342" y="21"/>
                      </a:move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293" y="2"/>
                      </a:lnTo>
                      <a:lnTo>
                        <a:pt x="342" y="21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1" name="Freeform 96"/>
                <p:cNvSpPr>
                  <a:spLocks/>
                </p:cNvSpPr>
                <p:nvPr/>
              </p:nvSpPr>
              <p:spPr bwMode="auto">
                <a:xfrm>
                  <a:off x="4281" y="1240"/>
                  <a:ext cx="469" cy="26"/>
                </a:xfrm>
                <a:custGeom>
                  <a:avLst/>
                  <a:gdLst>
                    <a:gd name="T0" fmla="*/ 469 w 469"/>
                    <a:gd name="T1" fmla="*/ 26 h 26"/>
                    <a:gd name="T2" fmla="*/ 469 w 469"/>
                    <a:gd name="T3" fmla="*/ 26 h 26"/>
                    <a:gd name="T4" fmla="*/ 0 w 469"/>
                    <a:gd name="T5" fmla="*/ 0 h 26"/>
                    <a:gd name="T6" fmla="*/ 0 w 469"/>
                    <a:gd name="T7" fmla="*/ 0 h 26"/>
                    <a:gd name="T8" fmla="*/ 0 w 469"/>
                    <a:gd name="T9" fmla="*/ 0 h 26"/>
                    <a:gd name="T10" fmla="*/ 0 w 469"/>
                    <a:gd name="T11" fmla="*/ 0 h 26"/>
                    <a:gd name="T12" fmla="*/ 432 w 469"/>
                    <a:gd name="T13" fmla="*/ 4 h 26"/>
                    <a:gd name="T14" fmla="*/ 432 w 469"/>
                    <a:gd name="T15" fmla="*/ 4 h 26"/>
                    <a:gd name="T16" fmla="*/ 469 w 469"/>
                    <a:gd name="T17" fmla="*/ 26 h 26"/>
                    <a:gd name="T18" fmla="*/ 469 w 469"/>
                    <a:gd name="T19" fmla="*/ 26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69" h="26">
                      <a:moveTo>
                        <a:pt x="469" y="26"/>
                      </a:moveTo>
                      <a:lnTo>
                        <a:pt x="469" y="26"/>
                      </a:lnTo>
                      <a:lnTo>
                        <a:pt x="0" y="0"/>
                      </a:lnTo>
                      <a:lnTo>
                        <a:pt x="432" y="4"/>
                      </a:lnTo>
                      <a:lnTo>
                        <a:pt x="469" y="26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2" name="Freeform 97"/>
                <p:cNvSpPr>
                  <a:spLocks/>
                </p:cNvSpPr>
                <p:nvPr/>
              </p:nvSpPr>
              <p:spPr bwMode="auto">
                <a:xfrm>
                  <a:off x="4276" y="1270"/>
                  <a:ext cx="524" cy="29"/>
                </a:xfrm>
                <a:custGeom>
                  <a:avLst/>
                  <a:gdLst>
                    <a:gd name="T0" fmla="*/ 524 w 524"/>
                    <a:gd name="T1" fmla="*/ 29 h 29"/>
                    <a:gd name="T2" fmla="*/ 524 w 524"/>
                    <a:gd name="T3" fmla="*/ 29 h 29"/>
                    <a:gd name="T4" fmla="*/ 0 w 524"/>
                    <a:gd name="T5" fmla="*/ 0 h 29"/>
                    <a:gd name="T6" fmla="*/ 0 w 524"/>
                    <a:gd name="T7" fmla="*/ 0 h 29"/>
                    <a:gd name="T8" fmla="*/ 491 w 524"/>
                    <a:gd name="T9" fmla="*/ 5 h 29"/>
                    <a:gd name="T10" fmla="*/ 491 w 524"/>
                    <a:gd name="T11" fmla="*/ 5 h 29"/>
                    <a:gd name="T12" fmla="*/ 524 w 524"/>
                    <a:gd name="T13" fmla="*/ 29 h 29"/>
                    <a:gd name="T14" fmla="*/ 524 w 524"/>
                    <a:gd name="T15" fmla="*/ 29 h 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524" h="29">
                      <a:moveTo>
                        <a:pt x="524" y="29"/>
                      </a:moveTo>
                      <a:lnTo>
                        <a:pt x="524" y="29"/>
                      </a:lnTo>
                      <a:lnTo>
                        <a:pt x="0" y="0"/>
                      </a:lnTo>
                      <a:lnTo>
                        <a:pt x="491" y="5"/>
                      </a:lnTo>
                      <a:lnTo>
                        <a:pt x="524" y="29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3" name="Freeform 98"/>
                <p:cNvSpPr>
                  <a:spLocks/>
                </p:cNvSpPr>
                <p:nvPr/>
              </p:nvSpPr>
              <p:spPr bwMode="auto">
                <a:xfrm>
                  <a:off x="4276" y="1301"/>
                  <a:ext cx="561" cy="31"/>
                </a:xfrm>
                <a:custGeom>
                  <a:avLst/>
                  <a:gdLst>
                    <a:gd name="T0" fmla="*/ 561 w 561"/>
                    <a:gd name="T1" fmla="*/ 31 h 31"/>
                    <a:gd name="T2" fmla="*/ 561 w 561"/>
                    <a:gd name="T3" fmla="*/ 31 h 31"/>
                    <a:gd name="T4" fmla="*/ 0 w 561"/>
                    <a:gd name="T5" fmla="*/ 0 h 31"/>
                    <a:gd name="T6" fmla="*/ 0 w 561"/>
                    <a:gd name="T7" fmla="*/ 0 h 31"/>
                    <a:gd name="T8" fmla="*/ 533 w 561"/>
                    <a:gd name="T9" fmla="*/ 5 h 31"/>
                    <a:gd name="T10" fmla="*/ 533 w 561"/>
                    <a:gd name="T11" fmla="*/ 5 h 31"/>
                    <a:gd name="T12" fmla="*/ 561 w 561"/>
                    <a:gd name="T13" fmla="*/ 31 h 31"/>
                    <a:gd name="T14" fmla="*/ 561 w 561"/>
                    <a:gd name="T15" fmla="*/ 31 h 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561" h="31">
                      <a:moveTo>
                        <a:pt x="561" y="31"/>
                      </a:moveTo>
                      <a:lnTo>
                        <a:pt x="561" y="31"/>
                      </a:lnTo>
                      <a:lnTo>
                        <a:pt x="0" y="0"/>
                      </a:lnTo>
                      <a:lnTo>
                        <a:pt x="533" y="5"/>
                      </a:lnTo>
                      <a:lnTo>
                        <a:pt x="561" y="31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4" name="Freeform 99"/>
                <p:cNvSpPr>
                  <a:spLocks/>
                </p:cNvSpPr>
                <p:nvPr/>
              </p:nvSpPr>
              <p:spPr bwMode="auto">
                <a:xfrm>
                  <a:off x="4276" y="1332"/>
                  <a:ext cx="592" cy="33"/>
                </a:xfrm>
                <a:custGeom>
                  <a:avLst/>
                  <a:gdLst>
                    <a:gd name="T0" fmla="*/ 592 w 592"/>
                    <a:gd name="T1" fmla="*/ 33 h 33"/>
                    <a:gd name="T2" fmla="*/ 592 w 592"/>
                    <a:gd name="T3" fmla="*/ 33 h 33"/>
                    <a:gd name="T4" fmla="*/ 0 w 592"/>
                    <a:gd name="T5" fmla="*/ 0 h 33"/>
                    <a:gd name="T6" fmla="*/ 0 w 592"/>
                    <a:gd name="T7" fmla="*/ 0 h 33"/>
                    <a:gd name="T8" fmla="*/ 568 w 592"/>
                    <a:gd name="T9" fmla="*/ 7 h 33"/>
                    <a:gd name="T10" fmla="*/ 568 w 592"/>
                    <a:gd name="T11" fmla="*/ 7 h 33"/>
                    <a:gd name="T12" fmla="*/ 592 w 592"/>
                    <a:gd name="T13" fmla="*/ 33 h 33"/>
                    <a:gd name="T14" fmla="*/ 592 w 592"/>
                    <a:gd name="T15" fmla="*/ 33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592" h="33">
                      <a:moveTo>
                        <a:pt x="592" y="33"/>
                      </a:moveTo>
                      <a:lnTo>
                        <a:pt x="592" y="33"/>
                      </a:lnTo>
                      <a:lnTo>
                        <a:pt x="0" y="0"/>
                      </a:lnTo>
                      <a:lnTo>
                        <a:pt x="568" y="7"/>
                      </a:lnTo>
                      <a:lnTo>
                        <a:pt x="592" y="33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5" name="Freeform 100"/>
                <p:cNvSpPr>
                  <a:spLocks/>
                </p:cNvSpPr>
                <p:nvPr/>
              </p:nvSpPr>
              <p:spPr bwMode="auto">
                <a:xfrm>
                  <a:off x="4276" y="1362"/>
                  <a:ext cx="618" cy="33"/>
                </a:xfrm>
                <a:custGeom>
                  <a:avLst/>
                  <a:gdLst>
                    <a:gd name="T0" fmla="*/ 618 w 618"/>
                    <a:gd name="T1" fmla="*/ 33 h 33"/>
                    <a:gd name="T2" fmla="*/ 618 w 618"/>
                    <a:gd name="T3" fmla="*/ 33 h 33"/>
                    <a:gd name="T4" fmla="*/ 0 w 618"/>
                    <a:gd name="T5" fmla="*/ 0 h 33"/>
                    <a:gd name="T6" fmla="*/ 0 w 618"/>
                    <a:gd name="T7" fmla="*/ 0 h 33"/>
                    <a:gd name="T8" fmla="*/ 597 w 618"/>
                    <a:gd name="T9" fmla="*/ 7 h 33"/>
                    <a:gd name="T10" fmla="*/ 597 w 618"/>
                    <a:gd name="T11" fmla="*/ 7 h 33"/>
                    <a:gd name="T12" fmla="*/ 618 w 618"/>
                    <a:gd name="T13" fmla="*/ 33 h 33"/>
                    <a:gd name="T14" fmla="*/ 618 w 618"/>
                    <a:gd name="T15" fmla="*/ 33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18" h="33">
                      <a:moveTo>
                        <a:pt x="618" y="33"/>
                      </a:moveTo>
                      <a:lnTo>
                        <a:pt x="618" y="33"/>
                      </a:lnTo>
                      <a:lnTo>
                        <a:pt x="0" y="0"/>
                      </a:lnTo>
                      <a:lnTo>
                        <a:pt x="597" y="7"/>
                      </a:lnTo>
                      <a:lnTo>
                        <a:pt x="618" y="33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6" name="Freeform 101"/>
                <p:cNvSpPr>
                  <a:spLocks/>
                </p:cNvSpPr>
                <p:nvPr/>
              </p:nvSpPr>
              <p:spPr bwMode="auto">
                <a:xfrm>
                  <a:off x="4276" y="1393"/>
                  <a:ext cx="639" cy="35"/>
                </a:xfrm>
                <a:custGeom>
                  <a:avLst/>
                  <a:gdLst>
                    <a:gd name="T0" fmla="*/ 639 w 639"/>
                    <a:gd name="T1" fmla="*/ 35 h 35"/>
                    <a:gd name="T2" fmla="*/ 639 w 639"/>
                    <a:gd name="T3" fmla="*/ 35 h 35"/>
                    <a:gd name="T4" fmla="*/ 0 w 639"/>
                    <a:gd name="T5" fmla="*/ 0 h 35"/>
                    <a:gd name="T6" fmla="*/ 0 w 639"/>
                    <a:gd name="T7" fmla="*/ 0 h 35"/>
                    <a:gd name="T8" fmla="*/ 620 w 639"/>
                    <a:gd name="T9" fmla="*/ 7 h 35"/>
                    <a:gd name="T10" fmla="*/ 620 w 639"/>
                    <a:gd name="T11" fmla="*/ 7 h 35"/>
                    <a:gd name="T12" fmla="*/ 639 w 639"/>
                    <a:gd name="T13" fmla="*/ 35 h 35"/>
                    <a:gd name="T14" fmla="*/ 639 w 639"/>
                    <a:gd name="T15" fmla="*/ 35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39" h="35">
                      <a:moveTo>
                        <a:pt x="639" y="35"/>
                      </a:moveTo>
                      <a:lnTo>
                        <a:pt x="639" y="35"/>
                      </a:lnTo>
                      <a:lnTo>
                        <a:pt x="0" y="0"/>
                      </a:lnTo>
                      <a:lnTo>
                        <a:pt x="620" y="7"/>
                      </a:lnTo>
                      <a:lnTo>
                        <a:pt x="639" y="35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7" name="Freeform 102"/>
                <p:cNvSpPr>
                  <a:spLocks/>
                </p:cNvSpPr>
                <p:nvPr/>
              </p:nvSpPr>
              <p:spPr bwMode="auto">
                <a:xfrm>
                  <a:off x="4276" y="1424"/>
                  <a:ext cx="658" cy="35"/>
                </a:xfrm>
                <a:custGeom>
                  <a:avLst/>
                  <a:gdLst>
                    <a:gd name="T0" fmla="*/ 658 w 658"/>
                    <a:gd name="T1" fmla="*/ 35 h 35"/>
                    <a:gd name="T2" fmla="*/ 658 w 658"/>
                    <a:gd name="T3" fmla="*/ 35 h 35"/>
                    <a:gd name="T4" fmla="*/ 0 w 658"/>
                    <a:gd name="T5" fmla="*/ 0 h 35"/>
                    <a:gd name="T6" fmla="*/ 0 w 658"/>
                    <a:gd name="T7" fmla="*/ 0 h 35"/>
                    <a:gd name="T8" fmla="*/ 642 w 658"/>
                    <a:gd name="T9" fmla="*/ 7 h 35"/>
                    <a:gd name="T10" fmla="*/ 642 w 658"/>
                    <a:gd name="T11" fmla="*/ 7 h 35"/>
                    <a:gd name="T12" fmla="*/ 658 w 658"/>
                    <a:gd name="T13" fmla="*/ 35 h 35"/>
                    <a:gd name="T14" fmla="*/ 658 w 658"/>
                    <a:gd name="T15" fmla="*/ 35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58" h="35">
                      <a:moveTo>
                        <a:pt x="658" y="35"/>
                      </a:moveTo>
                      <a:lnTo>
                        <a:pt x="658" y="35"/>
                      </a:lnTo>
                      <a:lnTo>
                        <a:pt x="0" y="0"/>
                      </a:lnTo>
                      <a:lnTo>
                        <a:pt x="642" y="7"/>
                      </a:lnTo>
                      <a:lnTo>
                        <a:pt x="658" y="35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8" name="Freeform 103"/>
                <p:cNvSpPr>
                  <a:spLocks/>
                </p:cNvSpPr>
                <p:nvPr/>
              </p:nvSpPr>
              <p:spPr bwMode="auto">
                <a:xfrm>
                  <a:off x="4276" y="1454"/>
                  <a:ext cx="672" cy="38"/>
                </a:xfrm>
                <a:custGeom>
                  <a:avLst/>
                  <a:gdLst>
                    <a:gd name="T0" fmla="*/ 672 w 672"/>
                    <a:gd name="T1" fmla="*/ 38 h 38"/>
                    <a:gd name="T2" fmla="*/ 672 w 672"/>
                    <a:gd name="T3" fmla="*/ 38 h 38"/>
                    <a:gd name="T4" fmla="*/ 0 w 672"/>
                    <a:gd name="T5" fmla="*/ 0 h 38"/>
                    <a:gd name="T6" fmla="*/ 0 w 672"/>
                    <a:gd name="T7" fmla="*/ 0 h 38"/>
                    <a:gd name="T8" fmla="*/ 658 w 672"/>
                    <a:gd name="T9" fmla="*/ 7 h 38"/>
                    <a:gd name="T10" fmla="*/ 658 w 672"/>
                    <a:gd name="T11" fmla="*/ 7 h 38"/>
                    <a:gd name="T12" fmla="*/ 672 w 672"/>
                    <a:gd name="T13" fmla="*/ 38 h 38"/>
                    <a:gd name="T14" fmla="*/ 672 w 672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2" h="38">
                      <a:moveTo>
                        <a:pt x="672" y="38"/>
                      </a:moveTo>
                      <a:lnTo>
                        <a:pt x="672" y="38"/>
                      </a:lnTo>
                      <a:lnTo>
                        <a:pt x="0" y="0"/>
                      </a:lnTo>
                      <a:lnTo>
                        <a:pt x="658" y="7"/>
                      </a:lnTo>
                      <a:lnTo>
                        <a:pt x="672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79" name="Freeform 104"/>
                <p:cNvSpPr>
                  <a:spLocks/>
                </p:cNvSpPr>
                <p:nvPr/>
              </p:nvSpPr>
              <p:spPr bwMode="auto">
                <a:xfrm>
                  <a:off x="4276" y="1485"/>
                  <a:ext cx="684" cy="38"/>
                </a:xfrm>
                <a:custGeom>
                  <a:avLst/>
                  <a:gdLst>
                    <a:gd name="T0" fmla="*/ 684 w 684"/>
                    <a:gd name="T1" fmla="*/ 38 h 38"/>
                    <a:gd name="T2" fmla="*/ 684 w 684"/>
                    <a:gd name="T3" fmla="*/ 38 h 38"/>
                    <a:gd name="T4" fmla="*/ 0 w 684"/>
                    <a:gd name="T5" fmla="*/ 0 h 38"/>
                    <a:gd name="T6" fmla="*/ 0 w 684"/>
                    <a:gd name="T7" fmla="*/ 0 h 38"/>
                    <a:gd name="T8" fmla="*/ 672 w 684"/>
                    <a:gd name="T9" fmla="*/ 7 h 38"/>
                    <a:gd name="T10" fmla="*/ 672 w 684"/>
                    <a:gd name="T11" fmla="*/ 7 h 38"/>
                    <a:gd name="T12" fmla="*/ 684 w 684"/>
                    <a:gd name="T13" fmla="*/ 38 h 38"/>
                    <a:gd name="T14" fmla="*/ 684 w 684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84" h="38">
                      <a:moveTo>
                        <a:pt x="684" y="38"/>
                      </a:moveTo>
                      <a:lnTo>
                        <a:pt x="684" y="38"/>
                      </a:lnTo>
                      <a:lnTo>
                        <a:pt x="0" y="0"/>
                      </a:lnTo>
                      <a:lnTo>
                        <a:pt x="672" y="7"/>
                      </a:lnTo>
                      <a:lnTo>
                        <a:pt x="684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0" name="Freeform 105"/>
                <p:cNvSpPr>
                  <a:spLocks/>
                </p:cNvSpPr>
                <p:nvPr/>
              </p:nvSpPr>
              <p:spPr bwMode="auto">
                <a:xfrm>
                  <a:off x="4276" y="1516"/>
                  <a:ext cx="693" cy="37"/>
                </a:xfrm>
                <a:custGeom>
                  <a:avLst/>
                  <a:gdLst>
                    <a:gd name="T0" fmla="*/ 693 w 693"/>
                    <a:gd name="T1" fmla="*/ 37 h 37"/>
                    <a:gd name="T2" fmla="*/ 693 w 693"/>
                    <a:gd name="T3" fmla="*/ 37 h 37"/>
                    <a:gd name="T4" fmla="*/ 0 w 693"/>
                    <a:gd name="T5" fmla="*/ 0 h 37"/>
                    <a:gd name="T6" fmla="*/ 0 w 693"/>
                    <a:gd name="T7" fmla="*/ 0 h 37"/>
                    <a:gd name="T8" fmla="*/ 684 w 693"/>
                    <a:gd name="T9" fmla="*/ 7 h 37"/>
                    <a:gd name="T10" fmla="*/ 684 w 693"/>
                    <a:gd name="T11" fmla="*/ 7 h 37"/>
                    <a:gd name="T12" fmla="*/ 693 w 693"/>
                    <a:gd name="T13" fmla="*/ 37 h 37"/>
                    <a:gd name="T14" fmla="*/ 693 w 693"/>
                    <a:gd name="T15" fmla="*/ 37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93" h="37">
                      <a:moveTo>
                        <a:pt x="693" y="37"/>
                      </a:moveTo>
                      <a:lnTo>
                        <a:pt x="693" y="37"/>
                      </a:lnTo>
                      <a:lnTo>
                        <a:pt x="0" y="0"/>
                      </a:lnTo>
                      <a:lnTo>
                        <a:pt x="684" y="7"/>
                      </a:lnTo>
                      <a:lnTo>
                        <a:pt x="693" y="37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1" name="Freeform 106"/>
                <p:cNvSpPr>
                  <a:spLocks/>
                </p:cNvSpPr>
                <p:nvPr/>
              </p:nvSpPr>
              <p:spPr bwMode="auto">
                <a:xfrm>
                  <a:off x="4276" y="1546"/>
                  <a:ext cx="698" cy="38"/>
                </a:xfrm>
                <a:custGeom>
                  <a:avLst/>
                  <a:gdLst>
                    <a:gd name="T0" fmla="*/ 698 w 698"/>
                    <a:gd name="T1" fmla="*/ 38 h 38"/>
                    <a:gd name="T2" fmla="*/ 698 w 698"/>
                    <a:gd name="T3" fmla="*/ 38 h 38"/>
                    <a:gd name="T4" fmla="*/ 0 w 698"/>
                    <a:gd name="T5" fmla="*/ 0 h 38"/>
                    <a:gd name="T6" fmla="*/ 0 w 698"/>
                    <a:gd name="T7" fmla="*/ 0 h 38"/>
                    <a:gd name="T8" fmla="*/ 693 w 698"/>
                    <a:gd name="T9" fmla="*/ 7 h 38"/>
                    <a:gd name="T10" fmla="*/ 693 w 698"/>
                    <a:gd name="T11" fmla="*/ 7 h 38"/>
                    <a:gd name="T12" fmla="*/ 698 w 698"/>
                    <a:gd name="T13" fmla="*/ 38 h 38"/>
                    <a:gd name="T14" fmla="*/ 698 w 698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98" h="38">
                      <a:moveTo>
                        <a:pt x="698" y="38"/>
                      </a:moveTo>
                      <a:lnTo>
                        <a:pt x="698" y="38"/>
                      </a:lnTo>
                      <a:lnTo>
                        <a:pt x="0" y="0"/>
                      </a:lnTo>
                      <a:lnTo>
                        <a:pt x="693" y="7"/>
                      </a:lnTo>
                      <a:lnTo>
                        <a:pt x="698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2" name="Freeform 107"/>
                <p:cNvSpPr>
                  <a:spLocks/>
                </p:cNvSpPr>
                <p:nvPr/>
              </p:nvSpPr>
              <p:spPr bwMode="auto">
                <a:xfrm>
                  <a:off x="4276" y="1577"/>
                  <a:ext cx="703" cy="38"/>
                </a:xfrm>
                <a:custGeom>
                  <a:avLst/>
                  <a:gdLst>
                    <a:gd name="T0" fmla="*/ 703 w 703"/>
                    <a:gd name="T1" fmla="*/ 38 h 38"/>
                    <a:gd name="T2" fmla="*/ 703 w 703"/>
                    <a:gd name="T3" fmla="*/ 38 h 38"/>
                    <a:gd name="T4" fmla="*/ 0 w 703"/>
                    <a:gd name="T5" fmla="*/ 0 h 38"/>
                    <a:gd name="T6" fmla="*/ 0 w 703"/>
                    <a:gd name="T7" fmla="*/ 0 h 38"/>
                    <a:gd name="T8" fmla="*/ 698 w 703"/>
                    <a:gd name="T9" fmla="*/ 7 h 38"/>
                    <a:gd name="T10" fmla="*/ 698 w 703"/>
                    <a:gd name="T11" fmla="*/ 7 h 38"/>
                    <a:gd name="T12" fmla="*/ 698 w 703"/>
                    <a:gd name="T13" fmla="*/ 12 h 38"/>
                    <a:gd name="T14" fmla="*/ 698 w 703"/>
                    <a:gd name="T15" fmla="*/ 12 h 38"/>
                    <a:gd name="T16" fmla="*/ 703 w 703"/>
                    <a:gd name="T17" fmla="*/ 38 h 38"/>
                    <a:gd name="T18" fmla="*/ 703 w 703"/>
                    <a:gd name="T19" fmla="*/ 38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03" h="38">
                      <a:moveTo>
                        <a:pt x="703" y="38"/>
                      </a:moveTo>
                      <a:lnTo>
                        <a:pt x="703" y="38"/>
                      </a:lnTo>
                      <a:lnTo>
                        <a:pt x="0" y="0"/>
                      </a:lnTo>
                      <a:lnTo>
                        <a:pt x="698" y="7"/>
                      </a:lnTo>
                      <a:lnTo>
                        <a:pt x="698" y="12"/>
                      </a:lnTo>
                      <a:lnTo>
                        <a:pt x="703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3" name="Freeform 108"/>
                <p:cNvSpPr>
                  <a:spLocks/>
                </p:cNvSpPr>
                <p:nvPr/>
              </p:nvSpPr>
              <p:spPr bwMode="auto">
                <a:xfrm>
                  <a:off x="4276" y="1608"/>
                  <a:ext cx="703" cy="37"/>
                </a:xfrm>
                <a:custGeom>
                  <a:avLst/>
                  <a:gdLst>
                    <a:gd name="T0" fmla="*/ 703 w 703"/>
                    <a:gd name="T1" fmla="*/ 37 h 37"/>
                    <a:gd name="T2" fmla="*/ 703 w 703"/>
                    <a:gd name="T3" fmla="*/ 37 h 37"/>
                    <a:gd name="T4" fmla="*/ 0 w 703"/>
                    <a:gd name="T5" fmla="*/ 0 h 37"/>
                    <a:gd name="T6" fmla="*/ 0 w 703"/>
                    <a:gd name="T7" fmla="*/ 0 h 37"/>
                    <a:gd name="T8" fmla="*/ 703 w 703"/>
                    <a:gd name="T9" fmla="*/ 7 h 37"/>
                    <a:gd name="T10" fmla="*/ 703 w 703"/>
                    <a:gd name="T11" fmla="*/ 7 h 37"/>
                    <a:gd name="T12" fmla="*/ 703 w 703"/>
                    <a:gd name="T13" fmla="*/ 37 h 37"/>
                    <a:gd name="T14" fmla="*/ 703 w 703"/>
                    <a:gd name="T15" fmla="*/ 37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3" h="37">
                      <a:moveTo>
                        <a:pt x="703" y="37"/>
                      </a:moveTo>
                      <a:lnTo>
                        <a:pt x="703" y="37"/>
                      </a:lnTo>
                      <a:lnTo>
                        <a:pt x="0" y="0"/>
                      </a:lnTo>
                      <a:lnTo>
                        <a:pt x="703" y="7"/>
                      </a:lnTo>
                      <a:lnTo>
                        <a:pt x="703" y="37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4" name="Freeform 109"/>
                <p:cNvSpPr>
                  <a:spLocks/>
                </p:cNvSpPr>
                <p:nvPr/>
              </p:nvSpPr>
              <p:spPr bwMode="auto">
                <a:xfrm>
                  <a:off x="4276" y="1638"/>
                  <a:ext cx="703" cy="38"/>
                </a:xfrm>
                <a:custGeom>
                  <a:avLst/>
                  <a:gdLst>
                    <a:gd name="T0" fmla="*/ 700 w 703"/>
                    <a:gd name="T1" fmla="*/ 38 h 38"/>
                    <a:gd name="T2" fmla="*/ 700 w 703"/>
                    <a:gd name="T3" fmla="*/ 38 h 38"/>
                    <a:gd name="T4" fmla="*/ 0 w 703"/>
                    <a:gd name="T5" fmla="*/ 0 h 38"/>
                    <a:gd name="T6" fmla="*/ 0 w 703"/>
                    <a:gd name="T7" fmla="*/ 0 h 38"/>
                    <a:gd name="T8" fmla="*/ 703 w 703"/>
                    <a:gd name="T9" fmla="*/ 7 h 38"/>
                    <a:gd name="T10" fmla="*/ 703 w 703"/>
                    <a:gd name="T11" fmla="*/ 7 h 38"/>
                    <a:gd name="T12" fmla="*/ 700 w 703"/>
                    <a:gd name="T13" fmla="*/ 38 h 38"/>
                    <a:gd name="T14" fmla="*/ 700 w 703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3" h="38">
                      <a:moveTo>
                        <a:pt x="700" y="38"/>
                      </a:moveTo>
                      <a:lnTo>
                        <a:pt x="700" y="38"/>
                      </a:lnTo>
                      <a:lnTo>
                        <a:pt x="0" y="0"/>
                      </a:lnTo>
                      <a:lnTo>
                        <a:pt x="703" y="7"/>
                      </a:lnTo>
                      <a:lnTo>
                        <a:pt x="700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5" name="Freeform 110"/>
                <p:cNvSpPr>
                  <a:spLocks/>
                </p:cNvSpPr>
                <p:nvPr/>
              </p:nvSpPr>
              <p:spPr bwMode="auto">
                <a:xfrm>
                  <a:off x="4276" y="1669"/>
                  <a:ext cx="700" cy="38"/>
                </a:xfrm>
                <a:custGeom>
                  <a:avLst/>
                  <a:gdLst>
                    <a:gd name="T0" fmla="*/ 696 w 700"/>
                    <a:gd name="T1" fmla="*/ 38 h 38"/>
                    <a:gd name="T2" fmla="*/ 696 w 700"/>
                    <a:gd name="T3" fmla="*/ 38 h 38"/>
                    <a:gd name="T4" fmla="*/ 0 w 700"/>
                    <a:gd name="T5" fmla="*/ 0 h 38"/>
                    <a:gd name="T6" fmla="*/ 0 w 700"/>
                    <a:gd name="T7" fmla="*/ 0 h 38"/>
                    <a:gd name="T8" fmla="*/ 700 w 700"/>
                    <a:gd name="T9" fmla="*/ 7 h 38"/>
                    <a:gd name="T10" fmla="*/ 700 w 700"/>
                    <a:gd name="T11" fmla="*/ 7 h 38"/>
                    <a:gd name="T12" fmla="*/ 696 w 700"/>
                    <a:gd name="T13" fmla="*/ 38 h 38"/>
                    <a:gd name="T14" fmla="*/ 696 w 700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0" h="38">
                      <a:moveTo>
                        <a:pt x="696" y="38"/>
                      </a:moveTo>
                      <a:lnTo>
                        <a:pt x="696" y="38"/>
                      </a:lnTo>
                      <a:lnTo>
                        <a:pt x="0" y="0"/>
                      </a:lnTo>
                      <a:lnTo>
                        <a:pt x="700" y="7"/>
                      </a:lnTo>
                      <a:lnTo>
                        <a:pt x="696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6" name="Freeform 111"/>
                <p:cNvSpPr>
                  <a:spLocks/>
                </p:cNvSpPr>
                <p:nvPr/>
              </p:nvSpPr>
              <p:spPr bwMode="auto">
                <a:xfrm>
                  <a:off x="4276" y="1700"/>
                  <a:ext cx="696" cy="37"/>
                </a:xfrm>
                <a:custGeom>
                  <a:avLst/>
                  <a:gdLst>
                    <a:gd name="T0" fmla="*/ 689 w 696"/>
                    <a:gd name="T1" fmla="*/ 37 h 37"/>
                    <a:gd name="T2" fmla="*/ 689 w 696"/>
                    <a:gd name="T3" fmla="*/ 37 h 37"/>
                    <a:gd name="T4" fmla="*/ 0 w 696"/>
                    <a:gd name="T5" fmla="*/ 0 h 37"/>
                    <a:gd name="T6" fmla="*/ 0 w 696"/>
                    <a:gd name="T7" fmla="*/ 0 h 37"/>
                    <a:gd name="T8" fmla="*/ 696 w 696"/>
                    <a:gd name="T9" fmla="*/ 7 h 37"/>
                    <a:gd name="T10" fmla="*/ 696 w 696"/>
                    <a:gd name="T11" fmla="*/ 7 h 37"/>
                    <a:gd name="T12" fmla="*/ 689 w 696"/>
                    <a:gd name="T13" fmla="*/ 37 h 37"/>
                    <a:gd name="T14" fmla="*/ 689 w 696"/>
                    <a:gd name="T15" fmla="*/ 37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96" h="37">
                      <a:moveTo>
                        <a:pt x="689" y="37"/>
                      </a:moveTo>
                      <a:lnTo>
                        <a:pt x="689" y="37"/>
                      </a:lnTo>
                      <a:lnTo>
                        <a:pt x="0" y="0"/>
                      </a:lnTo>
                      <a:lnTo>
                        <a:pt x="696" y="7"/>
                      </a:lnTo>
                      <a:lnTo>
                        <a:pt x="689" y="37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7" name="Freeform 112"/>
                <p:cNvSpPr>
                  <a:spLocks/>
                </p:cNvSpPr>
                <p:nvPr/>
              </p:nvSpPr>
              <p:spPr bwMode="auto">
                <a:xfrm>
                  <a:off x="4276" y="1730"/>
                  <a:ext cx="689" cy="38"/>
                </a:xfrm>
                <a:custGeom>
                  <a:avLst/>
                  <a:gdLst>
                    <a:gd name="T0" fmla="*/ 679 w 689"/>
                    <a:gd name="T1" fmla="*/ 38 h 38"/>
                    <a:gd name="T2" fmla="*/ 679 w 689"/>
                    <a:gd name="T3" fmla="*/ 38 h 38"/>
                    <a:gd name="T4" fmla="*/ 0 w 689"/>
                    <a:gd name="T5" fmla="*/ 0 h 38"/>
                    <a:gd name="T6" fmla="*/ 0 w 689"/>
                    <a:gd name="T7" fmla="*/ 0 h 38"/>
                    <a:gd name="T8" fmla="*/ 689 w 689"/>
                    <a:gd name="T9" fmla="*/ 7 h 38"/>
                    <a:gd name="T10" fmla="*/ 689 w 689"/>
                    <a:gd name="T11" fmla="*/ 7 h 38"/>
                    <a:gd name="T12" fmla="*/ 679 w 689"/>
                    <a:gd name="T13" fmla="*/ 38 h 38"/>
                    <a:gd name="T14" fmla="*/ 679 w 689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89" h="38">
                      <a:moveTo>
                        <a:pt x="679" y="38"/>
                      </a:moveTo>
                      <a:lnTo>
                        <a:pt x="679" y="38"/>
                      </a:lnTo>
                      <a:lnTo>
                        <a:pt x="0" y="0"/>
                      </a:lnTo>
                      <a:lnTo>
                        <a:pt x="689" y="7"/>
                      </a:lnTo>
                      <a:lnTo>
                        <a:pt x="679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8" name="Freeform 113"/>
                <p:cNvSpPr>
                  <a:spLocks/>
                </p:cNvSpPr>
                <p:nvPr/>
              </p:nvSpPr>
              <p:spPr bwMode="auto">
                <a:xfrm>
                  <a:off x="4276" y="1761"/>
                  <a:ext cx="677" cy="38"/>
                </a:xfrm>
                <a:custGeom>
                  <a:avLst/>
                  <a:gdLst>
                    <a:gd name="T0" fmla="*/ 665 w 677"/>
                    <a:gd name="T1" fmla="*/ 38 h 38"/>
                    <a:gd name="T2" fmla="*/ 665 w 677"/>
                    <a:gd name="T3" fmla="*/ 38 h 38"/>
                    <a:gd name="T4" fmla="*/ 0 w 677"/>
                    <a:gd name="T5" fmla="*/ 0 h 38"/>
                    <a:gd name="T6" fmla="*/ 0 w 677"/>
                    <a:gd name="T7" fmla="*/ 0 h 38"/>
                    <a:gd name="T8" fmla="*/ 677 w 677"/>
                    <a:gd name="T9" fmla="*/ 9 h 38"/>
                    <a:gd name="T10" fmla="*/ 677 w 677"/>
                    <a:gd name="T11" fmla="*/ 9 h 38"/>
                    <a:gd name="T12" fmla="*/ 665 w 677"/>
                    <a:gd name="T13" fmla="*/ 38 h 38"/>
                    <a:gd name="T14" fmla="*/ 665 w 677"/>
                    <a:gd name="T15" fmla="*/ 38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7" h="38">
                      <a:moveTo>
                        <a:pt x="665" y="38"/>
                      </a:moveTo>
                      <a:lnTo>
                        <a:pt x="665" y="38"/>
                      </a:lnTo>
                      <a:lnTo>
                        <a:pt x="0" y="0"/>
                      </a:lnTo>
                      <a:lnTo>
                        <a:pt x="677" y="9"/>
                      </a:lnTo>
                      <a:lnTo>
                        <a:pt x="665" y="38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89" name="Freeform 114"/>
                <p:cNvSpPr>
                  <a:spLocks/>
                </p:cNvSpPr>
                <p:nvPr/>
              </p:nvSpPr>
              <p:spPr bwMode="auto">
                <a:xfrm>
                  <a:off x="4276" y="1792"/>
                  <a:ext cx="663" cy="35"/>
                </a:xfrm>
                <a:custGeom>
                  <a:avLst/>
                  <a:gdLst>
                    <a:gd name="T0" fmla="*/ 646 w 663"/>
                    <a:gd name="T1" fmla="*/ 35 h 35"/>
                    <a:gd name="T2" fmla="*/ 646 w 663"/>
                    <a:gd name="T3" fmla="*/ 35 h 35"/>
                    <a:gd name="T4" fmla="*/ 0 w 663"/>
                    <a:gd name="T5" fmla="*/ 0 h 35"/>
                    <a:gd name="T6" fmla="*/ 0 w 663"/>
                    <a:gd name="T7" fmla="*/ 0 h 35"/>
                    <a:gd name="T8" fmla="*/ 663 w 663"/>
                    <a:gd name="T9" fmla="*/ 9 h 35"/>
                    <a:gd name="T10" fmla="*/ 663 w 663"/>
                    <a:gd name="T11" fmla="*/ 9 h 35"/>
                    <a:gd name="T12" fmla="*/ 646 w 663"/>
                    <a:gd name="T13" fmla="*/ 35 h 35"/>
                    <a:gd name="T14" fmla="*/ 646 w 663"/>
                    <a:gd name="T15" fmla="*/ 35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63" h="35">
                      <a:moveTo>
                        <a:pt x="646" y="35"/>
                      </a:moveTo>
                      <a:lnTo>
                        <a:pt x="646" y="35"/>
                      </a:lnTo>
                      <a:lnTo>
                        <a:pt x="0" y="0"/>
                      </a:lnTo>
                      <a:lnTo>
                        <a:pt x="663" y="9"/>
                      </a:lnTo>
                      <a:lnTo>
                        <a:pt x="646" y="35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0" name="Freeform 115"/>
                <p:cNvSpPr>
                  <a:spLocks/>
                </p:cNvSpPr>
                <p:nvPr/>
              </p:nvSpPr>
              <p:spPr bwMode="auto">
                <a:xfrm>
                  <a:off x="4276" y="1822"/>
                  <a:ext cx="644" cy="36"/>
                </a:xfrm>
                <a:custGeom>
                  <a:avLst/>
                  <a:gdLst>
                    <a:gd name="T0" fmla="*/ 625 w 644"/>
                    <a:gd name="T1" fmla="*/ 36 h 36"/>
                    <a:gd name="T2" fmla="*/ 625 w 644"/>
                    <a:gd name="T3" fmla="*/ 36 h 36"/>
                    <a:gd name="T4" fmla="*/ 0 w 644"/>
                    <a:gd name="T5" fmla="*/ 0 h 36"/>
                    <a:gd name="T6" fmla="*/ 0 w 644"/>
                    <a:gd name="T7" fmla="*/ 0 h 36"/>
                    <a:gd name="T8" fmla="*/ 644 w 644"/>
                    <a:gd name="T9" fmla="*/ 7 h 36"/>
                    <a:gd name="T10" fmla="*/ 644 w 644"/>
                    <a:gd name="T11" fmla="*/ 7 h 36"/>
                    <a:gd name="T12" fmla="*/ 625 w 644"/>
                    <a:gd name="T13" fmla="*/ 36 h 36"/>
                    <a:gd name="T14" fmla="*/ 625 w 644"/>
                    <a:gd name="T15" fmla="*/ 36 h 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44" h="36">
                      <a:moveTo>
                        <a:pt x="625" y="36"/>
                      </a:moveTo>
                      <a:lnTo>
                        <a:pt x="625" y="36"/>
                      </a:lnTo>
                      <a:lnTo>
                        <a:pt x="0" y="0"/>
                      </a:lnTo>
                      <a:lnTo>
                        <a:pt x="644" y="7"/>
                      </a:lnTo>
                      <a:lnTo>
                        <a:pt x="625" y="36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1" name="Freeform 116"/>
                <p:cNvSpPr>
                  <a:spLocks/>
                </p:cNvSpPr>
                <p:nvPr/>
              </p:nvSpPr>
              <p:spPr bwMode="auto">
                <a:xfrm>
                  <a:off x="4276" y="1853"/>
                  <a:ext cx="623" cy="33"/>
                </a:xfrm>
                <a:custGeom>
                  <a:avLst/>
                  <a:gdLst>
                    <a:gd name="T0" fmla="*/ 597 w 623"/>
                    <a:gd name="T1" fmla="*/ 33 h 33"/>
                    <a:gd name="T2" fmla="*/ 0 w 623"/>
                    <a:gd name="T3" fmla="*/ 0 h 33"/>
                    <a:gd name="T4" fmla="*/ 623 w 623"/>
                    <a:gd name="T5" fmla="*/ 7 h 33"/>
                    <a:gd name="T6" fmla="*/ 623 w 623"/>
                    <a:gd name="T7" fmla="*/ 7 h 33"/>
                    <a:gd name="T8" fmla="*/ 597 w 623"/>
                    <a:gd name="T9" fmla="*/ 33 h 33"/>
                    <a:gd name="T10" fmla="*/ 597 w 623"/>
                    <a:gd name="T11" fmla="*/ 33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23" h="33">
                      <a:moveTo>
                        <a:pt x="597" y="33"/>
                      </a:moveTo>
                      <a:lnTo>
                        <a:pt x="0" y="0"/>
                      </a:lnTo>
                      <a:lnTo>
                        <a:pt x="623" y="7"/>
                      </a:lnTo>
                      <a:lnTo>
                        <a:pt x="597" y="33"/>
                      </a:lnTo>
                      <a:close/>
                    </a:path>
                  </a:pathLst>
                </a:custGeom>
                <a:solidFill>
                  <a:srgbClr val="FDCF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2" name="Freeform 117"/>
                <p:cNvSpPr>
                  <a:spLocks/>
                </p:cNvSpPr>
                <p:nvPr/>
              </p:nvSpPr>
              <p:spPr bwMode="auto">
                <a:xfrm>
                  <a:off x="4399" y="1414"/>
                  <a:ext cx="330" cy="300"/>
                </a:xfrm>
                <a:custGeom>
                  <a:avLst/>
                  <a:gdLst>
                    <a:gd name="T0" fmla="*/ 146 w 330"/>
                    <a:gd name="T1" fmla="*/ 0 h 300"/>
                    <a:gd name="T2" fmla="*/ 146 w 330"/>
                    <a:gd name="T3" fmla="*/ 0 h 300"/>
                    <a:gd name="T4" fmla="*/ 120 w 330"/>
                    <a:gd name="T5" fmla="*/ 3 h 300"/>
                    <a:gd name="T6" fmla="*/ 94 w 330"/>
                    <a:gd name="T7" fmla="*/ 7 h 300"/>
                    <a:gd name="T8" fmla="*/ 73 w 330"/>
                    <a:gd name="T9" fmla="*/ 17 h 300"/>
                    <a:gd name="T10" fmla="*/ 52 w 330"/>
                    <a:gd name="T11" fmla="*/ 29 h 300"/>
                    <a:gd name="T12" fmla="*/ 35 w 330"/>
                    <a:gd name="T13" fmla="*/ 45 h 300"/>
                    <a:gd name="T14" fmla="*/ 19 w 330"/>
                    <a:gd name="T15" fmla="*/ 64 h 300"/>
                    <a:gd name="T16" fmla="*/ 9 w 330"/>
                    <a:gd name="T17" fmla="*/ 88 h 300"/>
                    <a:gd name="T18" fmla="*/ 2 w 330"/>
                    <a:gd name="T19" fmla="*/ 113 h 300"/>
                    <a:gd name="T20" fmla="*/ 2 w 330"/>
                    <a:gd name="T21" fmla="*/ 113 h 300"/>
                    <a:gd name="T22" fmla="*/ 0 w 330"/>
                    <a:gd name="T23" fmla="*/ 139 h 300"/>
                    <a:gd name="T24" fmla="*/ 5 w 330"/>
                    <a:gd name="T25" fmla="*/ 165 h 300"/>
                    <a:gd name="T26" fmla="*/ 12 w 330"/>
                    <a:gd name="T27" fmla="*/ 189 h 300"/>
                    <a:gd name="T28" fmla="*/ 24 w 330"/>
                    <a:gd name="T29" fmla="*/ 212 h 300"/>
                    <a:gd name="T30" fmla="*/ 38 w 330"/>
                    <a:gd name="T31" fmla="*/ 231 h 300"/>
                    <a:gd name="T32" fmla="*/ 57 w 330"/>
                    <a:gd name="T33" fmla="*/ 250 h 300"/>
                    <a:gd name="T34" fmla="*/ 75 w 330"/>
                    <a:gd name="T35" fmla="*/ 267 h 300"/>
                    <a:gd name="T36" fmla="*/ 97 w 330"/>
                    <a:gd name="T37" fmla="*/ 279 h 300"/>
                    <a:gd name="T38" fmla="*/ 120 w 330"/>
                    <a:gd name="T39" fmla="*/ 288 h 300"/>
                    <a:gd name="T40" fmla="*/ 146 w 330"/>
                    <a:gd name="T41" fmla="*/ 295 h 300"/>
                    <a:gd name="T42" fmla="*/ 170 w 330"/>
                    <a:gd name="T43" fmla="*/ 300 h 300"/>
                    <a:gd name="T44" fmla="*/ 196 w 330"/>
                    <a:gd name="T45" fmla="*/ 300 h 300"/>
                    <a:gd name="T46" fmla="*/ 219 w 330"/>
                    <a:gd name="T47" fmla="*/ 297 h 300"/>
                    <a:gd name="T48" fmla="*/ 245 w 330"/>
                    <a:gd name="T49" fmla="*/ 288 h 300"/>
                    <a:gd name="T50" fmla="*/ 266 w 330"/>
                    <a:gd name="T51" fmla="*/ 276 h 300"/>
                    <a:gd name="T52" fmla="*/ 290 w 330"/>
                    <a:gd name="T53" fmla="*/ 262 h 300"/>
                    <a:gd name="T54" fmla="*/ 290 w 330"/>
                    <a:gd name="T55" fmla="*/ 262 h 300"/>
                    <a:gd name="T56" fmla="*/ 306 w 330"/>
                    <a:gd name="T57" fmla="*/ 241 h 300"/>
                    <a:gd name="T58" fmla="*/ 318 w 330"/>
                    <a:gd name="T59" fmla="*/ 220 h 300"/>
                    <a:gd name="T60" fmla="*/ 325 w 330"/>
                    <a:gd name="T61" fmla="*/ 196 h 300"/>
                    <a:gd name="T62" fmla="*/ 330 w 330"/>
                    <a:gd name="T63" fmla="*/ 172 h 300"/>
                    <a:gd name="T64" fmla="*/ 330 w 330"/>
                    <a:gd name="T65" fmla="*/ 172 h 300"/>
                    <a:gd name="T66" fmla="*/ 328 w 330"/>
                    <a:gd name="T67" fmla="*/ 154 h 300"/>
                    <a:gd name="T68" fmla="*/ 325 w 330"/>
                    <a:gd name="T69" fmla="*/ 135 h 300"/>
                    <a:gd name="T70" fmla="*/ 321 w 330"/>
                    <a:gd name="T71" fmla="*/ 118 h 300"/>
                    <a:gd name="T72" fmla="*/ 314 w 330"/>
                    <a:gd name="T73" fmla="*/ 102 h 300"/>
                    <a:gd name="T74" fmla="*/ 306 w 330"/>
                    <a:gd name="T75" fmla="*/ 88 h 300"/>
                    <a:gd name="T76" fmla="*/ 297 w 330"/>
                    <a:gd name="T77" fmla="*/ 73 h 300"/>
                    <a:gd name="T78" fmla="*/ 285 w 330"/>
                    <a:gd name="T79" fmla="*/ 62 h 300"/>
                    <a:gd name="T80" fmla="*/ 273 w 330"/>
                    <a:gd name="T81" fmla="*/ 50 h 300"/>
                    <a:gd name="T82" fmla="*/ 259 w 330"/>
                    <a:gd name="T83" fmla="*/ 38 h 300"/>
                    <a:gd name="T84" fmla="*/ 245 w 330"/>
                    <a:gd name="T85" fmla="*/ 29 h 300"/>
                    <a:gd name="T86" fmla="*/ 231 w 330"/>
                    <a:gd name="T87" fmla="*/ 19 h 300"/>
                    <a:gd name="T88" fmla="*/ 215 w 330"/>
                    <a:gd name="T89" fmla="*/ 12 h 300"/>
                    <a:gd name="T90" fmla="*/ 198 w 330"/>
                    <a:gd name="T91" fmla="*/ 7 h 300"/>
                    <a:gd name="T92" fmla="*/ 182 w 330"/>
                    <a:gd name="T93" fmla="*/ 3 h 300"/>
                    <a:gd name="T94" fmla="*/ 163 w 330"/>
                    <a:gd name="T95" fmla="*/ 0 h 300"/>
                    <a:gd name="T96" fmla="*/ 146 w 330"/>
                    <a:gd name="T97" fmla="*/ 0 h 300"/>
                    <a:gd name="T98" fmla="*/ 146 w 330"/>
                    <a:gd name="T99" fmla="*/ 0 h 30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330" h="300">
                      <a:moveTo>
                        <a:pt x="146" y="0"/>
                      </a:moveTo>
                      <a:lnTo>
                        <a:pt x="146" y="0"/>
                      </a:lnTo>
                      <a:lnTo>
                        <a:pt x="120" y="3"/>
                      </a:lnTo>
                      <a:lnTo>
                        <a:pt x="94" y="7"/>
                      </a:lnTo>
                      <a:lnTo>
                        <a:pt x="73" y="17"/>
                      </a:lnTo>
                      <a:lnTo>
                        <a:pt x="52" y="29"/>
                      </a:lnTo>
                      <a:lnTo>
                        <a:pt x="35" y="45"/>
                      </a:lnTo>
                      <a:lnTo>
                        <a:pt x="19" y="64"/>
                      </a:lnTo>
                      <a:lnTo>
                        <a:pt x="9" y="88"/>
                      </a:lnTo>
                      <a:lnTo>
                        <a:pt x="2" y="113"/>
                      </a:lnTo>
                      <a:lnTo>
                        <a:pt x="0" y="139"/>
                      </a:lnTo>
                      <a:lnTo>
                        <a:pt x="5" y="165"/>
                      </a:lnTo>
                      <a:lnTo>
                        <a:pt x="12" y="189"/>
                      </a:lnTo>
                      <a:lnTo>
                        <a:pt x="24" y="212"/>
                      </a:lnTo>
                      <a:lnTo>
                        <a:pt x="38" y="231"/>
                      </a:lnTo>
                      <a:lnTo>
                        <a:pt x="57" y="250"/>
                      </a:lnTo>
                      <a:lnTo>
                        <a:pt x="75" y="267"/>
                      </a:lnTo>
                      <a:lnTo>
                        <a:pt x="97" y="279"/>
                      </a:lnTo>
                      <a:lnTo>
                        <a:pt x="120" y="288"/>
                      </a:lnTo>
                      <a:lnTo>
                        <a:pt x="146" y="295"/>
                      </a:lnTo>
                      <a:lnTo>
                        <a:pt x="170" y="300"/>
                      </a:lnTo>
                      <a:lnTo>
                        <a:pt x="196" y="300"/>
                      </a:lnTo>
                      <a:lnTo>
                        <a:pt x="219" y="297"/>
                      </a:lnTo>
                      <a:lnTo>
                        <a:pt x="245" y="288"/>
                      </a:lnTo>
                      <a:lnTo>
                        <a:pt x="266" y="276"/>
                      </a:lnTo>
                      <a:lnTo>
                        <a:pt x="290" y="262"/>
                      </a:lnTo>
                      <a:lnTo>
                        <a:pt x="306" y="241"/>
                      </a:lnTo>
                      <a:lnTo>
                        <a:pt x="318" y="220"/>
                      </a:lnTo>
                      <a:lnTo>
                        <a:pt x="325" y="196"/>
                      </a:lnTo>
                      <a:lnTo>
                        <a:pt x="330" y="172"/>
                      </a:lnTo>
                      <a:lnTo>
                        <a:pt x="328" y="154"/>
                      </a:lnTo>
                      <a:lnTo>
                        <a:pt x="325" y="135"/>
                      </a:lnTo>
                      <a:lnTo>
                        <a:pt x="321" y="118"/>
                      </a:lnTo>
                      <a:lnTo>
                        <a:pt x="314" y="102"/>
                      </a:lnTo>
                      <a:lnTo>
                        <a:pt x="306" y="88"/>
                      </a:lnTo>
                      <a:lnTo>
                        <a:pt x="297" y="73"/>
                      </a:lnTo>
                      <a:lnTo>
                        <a:pt x="285" y="62"/>
                      </a:lnTo>
                      <a:lnTo>
                        <a:pt x="273" y="50"/>
                      </a:lnTo>
                      <a:lnTo>
                        <a:pt x="259" y="38"/>
                      </a:lnTo>
                      <a:lnTo>
                        <a:pt x="245" y="29"/>
                      </a:lnTo>
                      <a:lnTo>
                        <a:pt x="231" y="19"/>
                      </a:lnTo>
                      <a:lnTo>
                        <a:pt x="215" y="12"/>
                      </a:lnTo>
                      <a:lnTo>
                        <a:pt x="198" y="7"/>
                      </a:lnTo>
                      <a:lnTo>
                        <a:pt x="182" y="3"/>
                      </a:lnTo>
                      <a:lnTo>
                        <a:pt x="163" y="0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3" name="Freeform 118"/>
                <p:cNvSpPr>
                  <a:spLocks/>
                </p:cNvSpPr>
                <p:nvPr/>
              </p:nvSpPr>
              <p:spPr bwMode="auto">
                <a:xfrm>
                  <a:off x="4411" y="1424"/>
                  <a:ext cx="306" cy="280"/>
                </a:xfrm>
                <a:custGeom>
                  <a:avLst/>
                  <a:gdLst>
                    <a:gd name="T0" fmla="*/ 134 w 306"/>
                    <a:gd name="T1" fmla="*/ 0 h 280"/>
                    <a:gd name="T2" fmla="*/ 134 w 306"/>
                    <a:gd name="T3" fmla="*/ 0 h 280"/>
                    <a:gd name="T4" fmla="*/ 118 w 306"/>
                    <a:gd name="T5" fmla="*/ 0 h 280"/>
                    <a:gd name="T6" fmla="*/ 104 w 306"/>
                    <a:gd name="T7" fmla="*/ 2 h 280"/>
                    <a:gd name="T8" fmla="*/ 89 w 306"/>
                    <a:gd name="T9" fmla="*/ 7 h 280"/>
                    <a:gd name="T10" fmla="*/ 75 w 306"/>
                    <a:gd name="T11" fmla="*/ 11 h 280"/>
                    <a:gd name="T12" fmla="*/ 63 w 306"/>
                    <a:gd name="T13" fmla="*/ 16 h 280"/>
                    <a:gd name="T14" fmla="*/ 52 w 306"/>
                    <a:gd name="T15" fmla="*/ 23 h 280"/>
                    <a:gd name="T16" fmla="*/ 42 w 306"/>
                    <a:gd name="T17" fmla="*/ 33 h 280"/>
                    <a:gd name="T18" fmla="*/ 30 w 306"/>
                    <a:gd name="T19" fmla="*/ 40 h 280"/>
                    <a:gd name="T20" fmla="*/ 23 w 306"/>
                    <a:gd name="T21" fmla="*/ 52 h 280"/>
                    <a:gd name="T22" fmla="*/ 16 w 306"/>
                    <a:gd name="T23" fmla="*/ 61 h 280"/>
                    <a:gd name="T24" fmla="*/ 9 w 306"/>
                    <a:gd name="T25" fmla="*/ 73 h 280"/>
                    <a:gd name="T26" fmla="*/ 5 w 306"/>
                    <a:gd name="T27" fmla="*/ 85 h 280"/>
                    <a:gd name="T28" fmla="*/ 2 w 306"/>
                    <a:gd name="T29" fmla="*/ 99 h 280"/>
                    <a:gd name="T30" fmla="*/ 0 w 306"/>
                    <a:gd name="T31" fmla="*/ 111 h 280"/>
                    <a:gd name="T32" fmla="*/ 0 w 306"/>
                    <a:gd name="T33" fmla="*/ 125 h 280"/>
                    <a:gd name="T34" fmla="*/ 0 w 306"/>
                    <a:gd name="T35" fmla="*/ 139 h 280"/>
                    <a:gd name="T36" fmla="*/ 0 w 306"/>
                    <a:gd name="T37" fmla="*/ 139 h 280"/>
                    <a:gd name="T38" fmla="*/ 2 w 306"/>
                    <a:gd name="T39" fmla="*/ 153 h 280"/>
                    <a:gd name="T40" fmla="*/ 7 w 306"/>
                    <a:gd name="T41" fmla="*/ 167 h 280"/>
                    <a:gd name="T42" fmla="*/ 12 w 306"/>
                    <a:gd name="T43" fmla="*/ 181 h 280"/>
                    <a:gd name="T44" fmla="*/ 19 w 306"/>
                    <a:gd name="T45" fmla="*/ 193 h 280"/>
                    <a:gd name="T46" fmla="*/ 38 w 306"/>
                    <a:gd name="T47" fmla="*/ 219 h 280"/>
                    <a:gd name="T48" fmla="*/ 59 w 306"/>
                    <a:gd name="T49" fmla="*/ 238 h 280"/>
                    <a:gd name="T50" fmla="*/ 85 w 306"/>
                    <a:gd name="T51" fmla="*/ 257 h 280"/>
                    <a:gd name="T52" fmla="*/ 111 w 306"/>
                    <a:gd name="T53" fmla="*/ 269 h 280"/>
                    <a:gd name="T54" fmla="*/ 141 w 306"/>
                    <a:gd name="T55" fmla="*/ 278 h 280"/>
                    <a:gd name="T56" fmla="*/ 158 w 306"/>
                    <a:gd name="T57" fmla="*/ 280 h 280"/>
                    <a:gd name="T58" fmla="*/ 172 w 306"/>
                    <a:gd name="T59" fmla="*/ 280 h 280"/>
                    <a:gd name="T60" fmla="*/ 172 w 306"/>
                    <a:gd name="T61" fmla="*/ 280 h 280"/>
                    <a:gd name="T62" fmla="*/ 188 w 306"/>
                    <a:gd name="T63" fmla="*/ 280 h 280"/>
                    <a:gd name="T64" fmla="*/ 203 w 306"/>
                    <a:gd name="T65" fmla="*/ 278 h 280"/>
                    <a:gd name="T66" fmla="*/ 217 w 306"/>
                    <a:gd name="T67" fmla="*/ 273 h 280"/>
                    <a:gd name="T68" fmla="*/ 231 w 306"/>
                    <a:gd name="T69" fmla="*/ 269 h 280"/>
                    <a:gd name="T70" fmla="*/ 243 w 306"/>
                    <a:gd name="T71" fmla="*/ 264 h 280"/>
                    <a:gd name="T72" fmla="*/ 254 w 306"/>
                    <a:gd name="T73" fmla="*/ 257 h 280"/>
                    <a:gd name="T74" fmla="*/ 266 w 306"/>
                    <a:gd name="T75" fmla="*/ 247 h 280"/>
                    <a:gd name="T76" fmla="*/ 276 w 306"/>
                    <a:gd name="T77" fmla="*/ 238 h 280"/>
                    <a:gd name="T78" fmla="*/ 283 w 306"/>
                    <a:gd name="T79" fmla="*/ 228 h 280"/>
                    <a:gd name="T80" fmla="*/ 290 w 306"/>
                    <a:gd name="T81" fmla="*/ 219 h 280"/>
                    <a:gd name="T82" fmla="*/ 297 w 306"/>
                    <a:gd name="T83" fmla="*/ 207 h 280"/>
                    <a:gd name="T84" fmla="*/ 302 w 306"/>
                    <a:gd name="T85" fmla="*/ 193 h 280"/>
                    <a:gd name="T86" fmla="*/ 304 w 306"/>
                    <a:gd name="T87" fmla="*/ 181 h 280"/>
                    <a:gd name="T88" fmla="*/ 306 w 306"/>
                    <a:gd name="T89" fmla="*/ 167 h 280"/>
                    <a:gd name="T90" fmla="*/ 306 w 306"/>
                    <a:gd name="T91" fmla="*/ 153 h 280"/>
                    <a:gd name="T92" fmla="*/ 306 w 306"/>
                    <a:gd name="T93" fmla="*/ 139 h 280"/>
                    <a:gd name="T94" fmla="*/ 306 w 306"/>
                    <a:gd name="T95" fmla="*/ 139 h 280"/>
                    <a:gd name="T96" fmla="*/ 304 w 306"/>
                    <a:gd name="T97" fmla="*/ 125 h 280"/>
                    <a:gd name="T98" fmla="*/ 299 w 306"/>
                    <a:gd name="T99" fmla="*/ 111 h 280"/>
                    <a:gd name="T100" fmla="*/ 292 w 306"/>
                    <a:gd name="T101" fmla="*/ 99 h 280"/>
                    <a:gd name="T102" fmla="*/ 285 w 306"/>
                    <a:gd name="T103" fmla="*/ 85 h 280"/>
                    <a:gd name="T104" fmla="*/ 269 w 306"/>
                    <a:gd name="T105" fmla="*/ 61 h 280"/>
                    <a:gd name="T106" fmla="*/ 247 w 306"/>
                    <a:gd name="T107" fmla="*/ 40 h 280"/>
                    <a:gd name="T108" fmla="*/ 221 w 306"/>
                    <a:gd name="T109" fmla="*/ 23 h 280"/>
                    <a:gd name="T110" fmla="*/ 195 w 306"/>
                    <a:gd name="T111" fmla="*/ 11 h 280"/>
                    <a:gd name="T112" fmla="*/ 165 w 306"/>
                    <a:gd name="T113" fmla="*/ 2 h 280"/>
                    <a:gd name="T114" fmla="*/ 148 w 306"/>
                    <a:gd name="T115" fmla="*/ 0 h 280"/>
                    <a:gd name="T116" fmla="*/ 134 w 306"/>
                    <a:gd name="T117" fmla="*/ 0 h 280"/>
                    <a:gd name="T118" fmla="*/ 134 w 306"/>
                    <a:gd name="T119" fmla="*/ 0 h 28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306" h="280">
                      <a:moveTo>
                        <a:pt x="134" y="0"/>
                      </a:moveTo>
                      <a:lnTo>
                        <a:pt x="134" y="0"/>
                      </a:lnTo>
                      <a:lnTo>
                        <a:pt x="118" y="0"/>
                      </a:lnTo>
                      <a:lnTo>
                        <a:pt x="104" y="2"/>
                      </a:lnTo>
                      <a:lnTo>
                        <a:pt x="89" y="7"/>
                      </a:lnTo>
                      <a:lnTo>
                        <a:pt x="75" y="11"/>
                      </a:lnTo>
                      <a:lnTo>
                        <a:pt x="63" y="16"/>
                      </a:lnTo>
                      <a:lnTo>
                        <a:pt x="52" y="23"/>
                      </a:lnTo>
                      <a:lnTo>
                        <a:pt x="42" y="33"/>
                      </a:lnTo>
                      <a:lnTo>
                        <a:pt x="30" y="40"/>
                      </a:lnTo>
                      <a:lnTo>
                        <a:pt x="23" y="52"/>
                      </a:lnTo>
                      <a:lnTo>
                        <a:pt x="16" y="61"/>
                      </a:lnTo>
                      <a:lnTo>
                        <a:pt x="9" y="73"/>
                      </a:lnTo>
                      <a:lnTo>
                        <a:pt x="5" y="85"/>
                      </a:lnTo>
                      <a:lnTo>
                        <a:pt x="2" y="99"/>
                      </a:lnTo>
                      <a:lnTo>
                        <a:pt x="0" y="111"/>
                      </a:lnTo>
                      <a:lnTo>
                        <a:pt x="0" y="125"/>
                      </a:lnTo>
                      <a:lnTo>
                        <a:pt x="0" y="139"/>
                      </a:lnTo>
                      <a:lnTo>
                        <a:pt x="2" y="153"/>
                      </a:lnTo>
                      <a:lnTo>
                        <a:pt x="7" y="167"/>
                      </a:lnTo>
                      <a:lnTo>
                        <a:pt x="12" y="181"/>
                      </a:lnTo>
                      <a:lnTo>
                        <a:pt x="19" y="193"/>
                      </a:lnTo>
                      <a:lnTo>
                        <a:pt x="38" y="219"/>
                      </a:lnTo>
                      <a:lnTo>
                        <a:pt x="59" y="238"/>
                      </a:lnTo>
                      <a:lnTo>
                        <a:pt x="85" y="257"/>
                      </a:lnTo>
                      <a:lnTo>
                        <a:pt x="111" y="269"/>
                      </a:lnTo>
                      <a:lnTo>
                        <a:pt x="141" y="278"/>
                      </a:lnTo>
                      <a:lnTo>
                        <a:pt x="158" y="280"/>
                      </a:lnTo>
                      <a:lnTo>
                        <a:pt x="172" y="280"/>
                      </a:lnTo>
                      <a:lnTo>
                        <a:pt x="188" y="280"/>
                      </a:lnTo>
                      <a:lnTo>
                        <a:pt x="203" y="278"/>
                      </a:lnTo>
                      <a:lnTo>
                        <a:pt x="217" y="273"/>
                      </a:lnTo>
                      <a:lnTo>
                        <a:pt x="231" y="269"/>
                      </a:lnTo>
                      <a:lnTo>
                        <a:pt x="243" y="264"/>
                      </a:lnTo>
                      <a:lnTo>
                        <a:pt x="254" y="257"/>
                      </a:lnTo>
                      <a:lnTo>
                        <a:pt x="266" y="247"/>
                      </a:lnTo>
                      <a:lnTo>
                        <a:pt x="276" y="238"/>
                      </a:lnTo>
                      <a:lnTo>
                        <a:pt x="283" y="228"/>
                      </a:lnTo>
                      <a:lnTo>
                        <a:pt x="290" y="219"/>
                      </a:lnTo>
                      <a:lnTo>
                        <a:pt x="297" y="207"/>
                      </a:lnTo>
                      <a:lnTo>
                        <a:pt x="302" y="193"/>
                      </a:lnTo>
                      <a:lnTo>
                        <a:pt x="304" y="181"/>
                      </a:lnTo>
                      <a:lnTo>
                        <a:pt x="306" y="167"/>
                      </a:lnTo>
                      <a:lnTo>
                        <a:pt x="306" y="153"/>
                      </a:lnTo>
                      <a:lnTo>
                        <a:pt x="306" y="139"/>
                      </a:lnTo>
                      <a:lnTo>
                        <a:pt x="304" y="125"/>
                      </a:lnTo>
                      <a:lnTo>
                        <a:pt x="299" y="111"/>
                      </a:lnTo>
                      <a:lnTo>
                        <a:pt x="292" y="99"/>
                      </a:lnTo>
                      <a:lnTo>
                        <a:pt x="285" y="85"/>
                      </a:lnTo>
                      <a:lnTo>
                        <a:pt x="269" y="61"/>
                      </a:lnTo>
                      <a:lnTo>
                        <a:pt x="247" y="40"/>
                      </a:lnTo>
                      <a:lnTo>
                        <a:pt x="221" y="23"/>
                      </a:lnTo>
                      <a:lnTo>
                        <a:pt x="195" y="11"/>
                      </a:lnTo>
                      <a:lnTo>
                        <a:pt x="165" y="2"/>
                      </a:lnTo>
                      <a:lnTo>
                        <a:pt x="148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D2D8D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4" name="Freeform 119"/>
                <p:cNvSpPr>
                  <a:spLocks/>
                </p:cNvSpPr>
                <p:nvPr/>
              </p:nvSpPr>
              <p:spPr bwMode="auto">
                <a:xfrm>
                  <a:off x="4503" y="1490"/>
                  <a:ext cx="134" cy="122"/>
                </a:xfrm>
                <a:custGeom>
                  <a:avLst/>
                  <a:gdLst>
                    <a:gd name="T0" fmla="*/ 61 w 134"/>
                    <a:gd name="T1" fmla="*/ 0 h 122"/>
                    <a:gd name="T2" fmla="*/ 61 w 134"/>
                    <a:gd name="T3" fmla="*/ 0 h 122"/>
                    <a:gd name="T4" fmla="*/ 49 w 134"/>
                    <a:gd name="T5" fmla="*/ 0 h 122"/>
                    <a:gd name="T6" fmla="*/ 40 w 134"/>
                    <a:gd name="T7" fmla="*/ 2 h 122"/>
                    <a:gd name="T8" fmla="*/ 23 w 134"/>
                    <a:gd name="T9" fmla="*/ 12 h 122"/>
                    <a:gd name="T10" fmla="*/ 12 w 134"/>
                    <a:gd name="T11" fmla="*/ 21 h 122"/>
                    <a:gd name="T12" fmla="*/ 4 w 134"/>
                    <a:gd name="T13" fmla="*/ 35 h 122"/>
                    <a:gd name="T14" fmla="*/ 0 w 134"/>
                    <a:gd name="T15" fmla="*/ 52 h 122"/>
                    <a:gd name="T16" fmla="*/ 2 w 134"/>
                    <a:gd name="T17" fmla="*/ 68 h 122"/>
                    <a:gd name="T18" fmla="*/ 9 w 134"/>
                    <a:gd name="T19" fmla="*/ 87 h 122"/>
                    <a:gd name="T20" fmla="*/ 21 w 134"/>
                    <a:gd name="T21" fmla="*/ 101 h 122"/>
                    <a:gd name="T22" fmla="*/ 21 w 134"/>
                    <a:gd name="T23" fmla="*/ 101 h 122"/>
                    <a:gd name="T24" fmla="*/ 35 w 134"/>
                    <a:gd name="T25" fmla="*/ 113 h 122"/>
                    <a:gd name="T26" fmla="*/ 49 w 134"/>
                    <a:gd name="T27" fmla="*/ 120 h 122"/>
                    <a:gd name="T28" fmla="*/ 66 w 134"/>
                    <a:gd name="T29" fmla="*/ 122 h 122"/>
                    <a:gd name="T30" fmla="*/ 80 w 134"/>
                    <a:gd name="T31" fmla="*/ 122 h 122"/>
                    <a:gd name="T32" fmla="*/ 96 w 134"/>
                    <a:gd name="T33" fmla="*/ 120 h 122"/>
                    <a:gd name="T34" fmla="*/ 111 w 134"/>
                    <a:gd name="T35" fmla="*/ 113 h 122"/>
                    <a:gd name="T36" fmla="*/ 122 w 134"/>
                    <a:gd name="T37" fmla="*/ 103 h 122"/>
                    <a:gd name="T38" fmla="*/ 132 w 134"/>
                    <a:gd name="T39" fmla="*/ 87 h 122"/>
                    <a:gd name="T40" fmla="*/ 132 w 134"/>
                    <a:gd name="T41" fmla="*/ 87 h 122"/>
                    <a:gd name="T42" fmla="*/ 134 w 134"/>
                    <a:gd name="T43" fmla="*/ 70 h 122"/>
                    <a:gd name="T44" fmla="*/ 132 w 134"/>
                    <a:gd name="T45" fmla="*/ 54 h 122"/>
                    <a:gd name="T46" fmla="*/ 127 w 134"/>
                    <a:gd name="T47" fmla="*/ 40 h 122"/>
                    <a:gd name="T48" fmla="*/ 118 w 134"/>
                    <a:gd name="T49" fmla="*/ 26 h 122"/>
                    <a:gd name="T50" fmla="*/ 106 w 134"/>
                    <a:gd name="T51" fmla="*/ 16 h 122"/>
                    <a:gd name="T52" fmla="*/ 92 w 134"/>
                    <a:gd name="T53" fmla="*/ 7 h 122"/>
                    <a:gd name="T54" fmla="*/ 78 w 134"/>
                    <a:gd name="T55" fmla="*/ 2 h 122"/>
                    <a:gd name="T56" fmla="*/ 61 w 134"/>
                    <a:gd name="T57" fmla="*/ 0 h 122"/>
                    <a:gd name="T58" fmla="*/ 61 w 134"/>
                    <a:gd name="T59" fmla="*/ 0 h 12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134" h="122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9" y="0"/>
                      </a:lnTo>
                      <a:lnTo>
                        <a:pt x="40" y="2"/>
                      </a:lnTo>
                      <a:lnTo>
                        <a:pt x="23" y="12"/>
                      </a:lnTo>
                      <a:lnTo>
                        <a:pt x="12" y="21"/>
                      </a:lnTo>
                      <a:lnTo>
                        <a:pt x="4" y="35"/>
                      </a:lnTo>
                      <a:lnTo>
                        <a:pt x="0" y="52"/>
                      </a:lnTo>
                      <a:lnTo>
                        <a:pt x="2" y="68"/>
                      </a:lnTo>
                      <a:lnTo>
                        <a:pt x="9" y="87"/>
                      </a:lnTo>
                      <a:lnTo>
                        <a:pt x="21" y="101"/>
                      </a:lnTo>
                      <a:lnTo>
                        <a:pt x="35" y="113"/>
                      </a:lnTo>
                      <a:lnTo>
                        <a:pt x="49" y="120"/>
                      </a:lnTo>
                      <a:lnTo>
                        <a:pt x="66" y="122"/>
                      </a:lnTo>
                      <a:lnTo>
                        <a:pt x="80" y="122"/>
                      </a:lnTo>
                      <a:lnTo>
                        <a:pt x="96" y="120"/>
                      </a:lnTo>
                      <a:lnTo>
                        <a:pt x="111" y="113"/>
                      </a:lnTo>
                      <a:lnTo>
                        <a:pt x="122" y="103"/>
                      </a:lnTo>
                      <a:lnTo>
                        <a:pt x="132" y="87"/>
                      </a:lnTo>
                      <a:lnTo>
                        <a:pt x="134" y="70"/>
                      </a:lnTo>
                      <a:lnTo>
                        <a:pt x="132" y="54"/>
                      </a:lnTo>
                      <a:lnTo>
                        <a:pt x="127" y="40"/>
                      </a:lnTo>
                      <a:lnTo>
                        <a:pt x="118" y="26"/>
                      </a:lnTo>
                      <a:lnTo>
                        <a:pt x="106" y="16"/>
                      </a:lnTo>
                      <a:lnTo>
                        <a:pt x="92" y="7"/>
                      </a:lnTo>
                      <a:lnTo>
                        <a:pt x="78" y="2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5" name="Freeform 120"/>
                <p:cNvSpPr>
                  <a:spLocks/>
                </p:cNvSpPr>
                <p:nvPr/>
              </p:nvSpPr>
              <p:spPr bwMode="auto">
                <a:xfrm>
                  <a:off x="4515" y="1499"/>
                  <a:ext cx="113" cy="104"/>
                </a:xfrm>
                <a:custGeom>
                  <a:avLst/>
                  <a:gdLst>
                    <a:gd name="T0" fmla="*/ 49 w 113"/>
                    <a:gd name="T1" fmla="*/ 0 h 104"/>
                    <a:gd name="T2" fmla="*/ 49 w 113"/>
                    <a:gd name="T3" fmla="*/ 0 h 104"/>
                    <a:gd name="T4" fmla="*/ 37 w 113"/>
                    <a:gd name="T5" fmla="*/ 3 h 104"/>
                    <a:gd name="T6" fmla="*/ 28 w 113"/>
                    <a:gd name="T7" fmla="*/ 5 h 104"/>
                    <a:gd name="T8" fmla="*/ 18 w 113"/>
                    <a:gd name="T9" fmla="*/ 10 h 104"/>
                    <a:gd name="T10" fmla="*/ 11 w 113"/>
                    <a:gd name="T11" fmla="*/ 17 h 104"/>
                    <a:gd name="T12" fmla="*/ 4 w 113"/>
                    <a:gd name="T13" fmla="*/ 24 h 104"/>
                    <a:gd name="T14" fmla="*/ 0 w 113"/>
                    <a:gd name="T15" fmla="*/ 33 h 104"/>
                    <a:gd name="T16" fmla="*/ 0 w 113"/>
                    <a:gd name="T17" fmla="*/ 43 h 104"/>
                    <a:gd name="T18" fmla="*/ 0 w 113"/>
                    <a:gd name="T19" fmla="*/ 52 h 104"/>
                    <a:gd name="T20" fmla="*/ 0 w 113"/>
                    <a:gd name="T21" fmla="*/ 52 h 104"/>
                    <a:gd name="T22" fmla="*/ 2 w 113"/>
                    <a:gd name="T23" fmla="*/ 64 h 104"/>
                    <a:gd name="T24" fmla="*/ 7 w 113"/>
                    <a:gd name="T25" fmla="*/ 73 h 104"/>
                    <a:gd name="T26" fmla="*/ 11 w 113"/>
                    <a:gd name="T27" fmla="*/ 80 h 104"/>
                    <a:gd name="T28" fmla="*/ 21 w 113"/>
                    <a:gd name="T29" fmla="*/ 90 h 104"/>
                    <a:gd name="T30" fmla="*/ 30 w 113"/>
                    <a:gd name="T31" fmla="*/ 94 h 104"/>
                    <a:gd name="T32" fmla="*/ 40 w 113"/>
                    <a:gd name="T33" fmla="*/ 99 h 104"/>
                    <a:gd name="T34" fmla="*/ 51 w 113"/>
                    <a:gd name="T35" fmla="*/ 104 h 104"/>
                    <a:gd name="T36" fmla="*/ 63 w 113"/>
                    <a:gd name="T37" fmla="*/ 104 h 104"/>
                    <a:gd name="T38" fmla="*/ 63 w 113"/>
                    <a:gd name="T39" fmla="*/ 104 h 104"/>
                    <a:gd name="T40" fmla="*/ 73 w 113"/>
                    <a:gd name="T41" fmla="*/ 104 h 104"/>
                    <a:gd name="T42" fmla="*/ 84 w 113"/>
                    <a:gd name="T43" fmla="*/ 99 h 104"/>
                    <a:gd name="T44" fmla="*/ 91 w 113"/>
                    <a:gd name="T45" fmla="*/ 94 h 104"/>
                    <a:gd name="T46" fmla="*/ 101 w 113"/>
                    <a:gd name="T47" fmla="*/ 90 h 104"/>
                    <a:gd name="T48" fmla="*/ 106 w 113"/>
                    <a:gd name="T49" fmla="*/ 80 h 104"/>
                    <a:gd name="T50" fmla="*/ 110 w 113"/>
                    <a:gd name="T51" fmla="*/ 73 h 104"/>
                    <a:gd name="T52" fmla="*/ 113 w 113"/>
                    <a:gd name="T53" fmla="*/ 64 h 104"/>
                    <a:gd name="T54" fmla="*/ 110 w 113"/>
                    <a:gd name="T55" fmla="*/ 52 h 104"/>
                    <a:gd name="T56" fmla="*/ 110 w 113"/>
                    <a:gd name="T57" fmla="*/ 52 h 104"/>
                    <a:gd name="T58" fmla="*/ 108 w 113"/>
                    <a:gd name="T59" fmla="*/ 43 h 104"/>
                    <a:gd name="T60" fmla="*/ 103 w 113"/>
                    <a:gd name="T61" fmla="*/ 33 h 104"/>
                    <a:gd name="T62" fmla="*/ 99 w 113"/>
                    <a:gd name="T63" fmla="*/ 24 h 104"/>
                    <a:gd name="T64" fmla="*/ 89 w 113"/>
                    <a:gd name="T65" fmla="*/ 17 h 104"/>
                    <a:gd name="T66" fmla="*/ 80 w 113"/>
                    <a:gd name="T67" fmla="*/ 10 h 104"/>
                    <a:gd name="T68" fmla="*/ 70 w 113"/>
                    <a:gd name="T69" fmla="*/ 5 h 104"/>
                    <a:gd name="T70" fmla="*/ 58 w 113"/>
                    <a:gd name="T71" fmla="*/ 3 h 104"/>
                    <a:gd name="T72" fmla="*/ 49 w 113"/>
                    <a:gd name="T73" fmla="*/ 0 h 104"/>
                    <a:gd name="T74" fmla="*/ 49 w 113"/>
                    <a:gd name="T75" fmla="*/ 0 h 10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113" h="104">
                      <a:moveTo>
                        <a:pt x="49" y="0"/>
                      </a:moveTo>
                      <a:lnTo>
                        <a:pt x="49" y="0"/>
                      </a:lnTo>
                      <a:lnTo>
                        <a:pt x="37" y="3"/>
                      </a:lnTo>
                      <a:lnTo>
                        <a:pt x="28" y="5"/>
                      </a:lnTo>
                      <a:lnTo>
                        <a:pt x="18" y="10"/>
                      </a:lnTo>
                      <a:lnTo>
                        <a:pt x="11" y="17"/>
                      </a:lnTo>
                      <a:lnTo>
                        <a:pt x="4" y="24"/>
                      </a:lnTo>
                      <a:lnTo>
                        <a:pt x="0" y="33"/>
                      </a:lnTo>
                      <a:lnTo>
                        <a:pt x="0" y="43"/>
                      </a:lnTo>
                      <a:lnTo>
                        <a:pt x="0" y="52"/>
                      </a:lnTo>
                      <a:lnTo>
                        <a:pt x="2" y="64"/>
                      </a:lnTo>
                      <a:lnTo>
                        <a:pt x="7" y="73"/>
                      </a:lnTo>
                      <a:lnTo>
                        <a:pt x="11" y="80"/>
                      </a:lnTo>
                      <a:lnTo>
                        <a:pt x="21" y="90"/>
                      </a:lnTo>
                      <a:lnTo>
                        <a:pt x="30" y="94"/>
                      </a:lnTo>
                      <a:lnTo>
                        <a:pt x="40" y="99"/>
                      </a:lnTo>
                      <a:lnTo>
                        <a:pt x="51" y="104"/>
                      </a:lnTo>
                      <a:lnTo>
                        <a:pt x="63" y="104"/>
                      </a:lnTo>
                      <a:lnTo>
                        <a:pt x="73" y="104"/>
                      </a:lnTo>
                      <a:lnTo>
                        <a:pt x="84" y="99"/>
                      </a:lnTo>
                      <a:lnTo>
                        <a:pt x="91" y="94"/>
                      </a:lnTo>
                      <a:lnTo>
                        <a:pt x="101" y="90"/>
                      </a:lnTo>
                      <a:lnTo>
                        <a:pt x="106" y="80"/>
                      </a:lnTo>
                      <a:lnTo>
                        <a:pt x="110" y="73"/>
                      </a:lnTo>
                      <a:lnTo>
                        <a:pt x="113" y="64"/>
                      </a:lnTo>
                      <a:lnTo>
                        <a:pt x="110" y="52"/>
                      </a:lnTo>
                      <a:lnTo>
                        <a:pt x="108" y="43"/>
                      </a:lnTo>
                      <a:lnTo>
                        <a:pt x="103" y="33"/>
                      </a:lnTo>
                      <a:lnTo>
                        <a:pt x="99" y="24"/>
                      </a:lnTo>
                      <a:lnTo>
                        <a:pt x="89" y="17"/>
                      </a:lnTo>
                      <a:lnTo>
                        <a:pt x="80" y="10"/>
                      </a:lnTo>
                      <a:lnTo>
                        <a:pt x="70" y="5"/>
                      </a:lnTo>
                      <a:lnTo>
                        <a:pt x="58" y="3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6" name="Freeform 121"/>
                <p:cNvSpPr>
                  <a:spLocks/>
                </p:cNvSpPr>
                <p:nvPr/>
              </p:nvSpPr>
              <p:spPr bwMode="auto">
                <a:xfrm>
                  <a:off x="4545" y="1530"/>
                  <a:ext cx="50" cy="45"/>
                </a:xfrm>
                <a:custGeom>
                  <a:avLst/>
                  <a:gdLst>
                    <a:gd name="T0" fmla="*/ 21 w 50"/>
                    <a:gd name="T1" fmla="*/ 0 h 45"/>
                    <a:gd name="T2" fmla="*/ 21 w 50"/>
                    <a:gd name="T3" fmla="*/ 0 h 45"/>
                    <a:gd name="T4" fmla="*/ 12 w 50"/>
                    <a:gd name="T5" fmla="*/ 0 h 45"/>
                    <a:gd name="T6" fmla="*/ 5 w 50"/>
                    <a:gd name="T7" fmla="*/ 5 h 45"/>
                    <a:gd name="T8" fmla="*/ 0 w 50"/>
                    <a:gd name="T9" fmla="*/ 12 h 45"/>
                    <a:gd name="T10" fmla="*/ 0 w 50"/>
                    <a:gd name="T11" fmla="*/ 21 h 45"/>
                    <a:gd name="T12" fmla="*/ 0 w 50"/>
                    <a:gd name="T13" fmla="*/ 21 h 45"/>
                    <a:gd name="T14" fmla="*/ 5 w 50"/>
                    <a:gd name="T15" fmla="*/ 30 h 45"/>
                    <a:gd name="T16" fmla="*/ 10 w 50"/>
                    <a:gd name="T17" fmla="*/ 38 h 45"/>
                    <a:gd name="T18" fmla="*/ 19 w 50"/>
                    <a:gd name="T19" fmla="*/ 42 h 45"/>
                    <a:gd name="T20" fmla="*/ 28 w 50"/>
                    <a:gd name="T21" fmla="*/ 45 h 45"/>
                    <a:gd name="T22" fmla="*/ 28 w 50"/>
                    <a:gd name="T23" fmla="*/ 45 h 45"/>
                    <a:gd name="T24" fmla="*/ 38 w 50"/>
                    <a:gd name="T25" fmla="*/ 42 h 45"/>
                    <a:gd name="T26" fmla="*/ 45 w 50"/>
                    <a:gd name="T27" fmla="*/ 38 h 45"/>
                    <a:gd name="T28" fmla="*/ 50 w 50"/>
                    <a:gd name="T29" fmla="*/ 30 h 45"/>
                    <a:gd name="T30" fmla="*/ 50 w 50"/>
                    <a:gd name="T31" fmla="*/ 21 h 45"/>
                    <a:gd name="T32" fmla="*/ 50 w 50"/>
                    <a:gd name="T33" fmla="*/ 21 h 45"/>
                    <a:gd name="T34" fmla="*/ 47 w 50"/>
                    <a:gd name="T35" fmla="*/ 12 h 45"/>
                    <a:gd name="T36" fmla="*/ 40 w 50"/>
                    <a:gd name="T37" fmla="*/ 5 h 45"/>
                    <a:gd name="T38" fmla="*/ 31 w 50"/>
                    <a:gd name="T39" fmla="*/ 0 h 45"/>
                    <a:gd name="T40" fmla="*/ 21 w 50"/>
                    <a:gd name="T41" fmla="*/ 0 h 45"/>
                    <a:gd name="T42" fmla="*/ 21 w 50"/>
                    <a:gd name="T43" fmla="*/ 0 h 4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50" h="45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12" y="0"/>
                      </a:lnTo>
                      <a:lnTo>
                        <a:pt x="5" y="5"/>
                      </a:lnTo>
                      <a:lnTo>
                        <a:pt x="0" y="12"/>
                      </a:lnTo>
                      <a:lnTo>
                        <a:pt x="0" y="21"/>
                      </a:lnTo>
                      <a:lnTo>
                        <a:pt x="5" y="30"/>
                      </a:lnTo>
                      <a:lnTo>
                        <a:pt x="10" y="38"/>
                      </a:lnTo>
                      <a:lnTo>
                        <a:pt x="19" y="42"/>
                      </a:lnTo>
                      <a:lnTo>
                        <a:pt x="28" y="45"/>
                      </a:lnTo>
                      <a:lnTo>
                        <a:pt x="38" y="42"/>
                      </a:lnTo>
                      <a:lnTo>
                        <a:pt x="45" y="38"/>
                      </a:lnTo>
                      <a:lnTo>
                        <a:pt x="50" y="30"/>
                      </a:lnTo>
                      <a:lnTo>
                        <a:pt x="50" y="21"/>
                      </a:lnTo>
                      <a:lnTo>
                        <a:pt x="47" y="12"/>
                      </a:lnTo>
                      <a:lnTo>
                        <a:pt x="40" y="5"/>
                      </a:lnTo>
                      <a:lnTo>
                        <a:pt x="3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7" name="Freeform 122"/>
                <p:cNvSpPr>
                  <a:spLocks/>
                </p:cNvSpPr>
                <p:nvPr/>
              </p:nvSpPr>
              <p:spPr bwMode="auto">
                <a:xfrm>
                  <a:off x="4185" y="1832"/>
                  <a:ext cx="61" cy="80"/>
                </a:xfrm>
                <a:custGeom>
                  <a:avLst/>
                  <a:gdLst>
                    <a:gd name="T0" fmla="*/ 9 w 61"/>
                    <a:gd name="T1" fmla="*/ 0 h 80"/>
                    <a:gd name="T2" fmla="*/ 9 w 61"/>
                    <a:gd name="T3" fmla="*/ 0 h 80"/>
                    <a:gd name="T4" fmla="*/ 0 w 61"/>
                    <a:gd name="T5" fmla="*/ 0 h 80"/>
                    <a:gd name="T6" fmla="*/ 0 w 61"/>
                    <a:gd name="T7" fmla="*/ 0 h 80"/>
                    <a:gd name="T8" fmla="*/ 7 w 61"/>
                    <a:gd name="T9" fmla="*/ 23 h 80"/>
                    <a:gd name="T10" fmla="*/ 18 w 61"/>
                    <a:gd name="T11" fmla="*/ 44 h 80"/>
                    <a:gd name="T12" fmla="*/ 30 w 61"/>
                    <a:gd name="T13" fmla="*/ 63 h 80"/>
                    <a:gd name="T14" fmla="*/ 44 w 61"/>
                    <a:gd name="T15" fmla="*/ 80 h 80"/>
                    <a:gd name="T16" fmla="*/ 44 w 61"/>
                    <a:gd name="T17" fmla="*/ 80 h 80"/>
                    <a:gd name="T18" fmla="*/ 51 w 61"/>
                    <a:gd name="T19" fmla="*/ 75 h 80"/>
                    <a:gd name="T20" fmla="*/ 56 w 61"/>
                    <a:gd name="T21" fmla="*/ 66 h 80"/>
                    <a:gd name="T22" fmla="*/ 61 w 61"/>
                    <a:gd name="T23" fmla="*/ 56 h 80"/>
                    <a:gd name="T24" fmla="*/ 61 w 61"/>
                    <a:gd name="T25" fmla="*/ 44 h 80"/>
                    <a:gd name="T26" fmla="*/ 61 w 61"/>
                    <a:gd name="T27" fmla="*/ 44 h 80"/>
                    <a:gd name="T28" fmla="*/ 58 w 61"/>
                    <a:gd name="T29" fmla="*/ 35 h 80"/>
                    <a:gd name="T30" fmla="*/ 54 w 61"/>
                    <a:gd name="T31" fmla="*/ 28 h 80"/>
                    <a:gd name="T32" fmla="*/ 49 w 61"/>
                    <a:gd name="T33" fmla="*/ 19 h 80"/>
                    <a:gd name="T34" fmla="*/ 44 w 61"/>
                    <a:gd name="T35" fmla="*/ 14 h 80"/>
                    <a:gd name="T36" fmla="*/ 35 w 61"/>
                    <a:gd name="T37" fmla="*/ 7 h 80"/>
                    <a:gd name="T38" fmla="*/ 28 w 61"/>
                    <a:gd name="T39" fmla="*/ 4 h 80"/>
                    <a:gd name="T40" fmla="*/ 18 w 61"/>
                    <a:gd name="T41" fmla="*/ 2 h 80"/>
                    <a:gd name="T42" fmla="*/ 9 w 61"/>
                    <a:gd name="T43" fmla="*/ 0 h 80"/>
                    <a:gd name="T44" fmla="*/ 9 w 61"/>
                    <a:gd name="T45" fmla="*/ 0 h 8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1" h="80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7" y="23"/>
                      </a:lnTo>
                      <a:lnTo>
                        <a:pt x="18" y="44"/>
                      </a:lnTo>
                      <a:lnTo>
                        <a:pt x="30" y="63"/>
                      </a:lnTo>
                      <a:lnTo>
                        <a:pt x="44" y="80"/>
                      </a:lnTo>
                      <a:lnTo>
                        <a:pt x="51" y="75"/>
                      </a:lnTo>
                      <a:lnTo>
                        <a:pt x="56" y="66"/>
                      </a:lnTo>
                      <a:lnTo>
                        <a:pt x="61" y="56"/>
                      </a:lnTo>
                      <a:lnTo>
                        <a:pt x="61" y="44"/>
                      </a:lnTo>
                      <a:lnTo>
                        <a:pt x="58" y="35"/>
                      </a:lnTo>
                      <a:lnTo>
                        <a:pt x="54" y="28"/>
                      </a:lnTo>
                      <a:lnTo>
                        <a:pt x="49" y="19"/>
                      </a:lnTo>
                      <a:lnTo>
                        <a:pt x="44" y="14"/>
                      </a:lnTo>
                      <a:lnTo>
                        <a:pt x="35" y="7"/>
                      </a:lnTo>
                      <a:lnTo>
                        <a:pt x="28" y="4"/>
                      </a:lnTo>
                      <a:lnTo>
                        <a:pt x="18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8" name="Freeform 123"/>
                <p:cNvSpPr>
                  <a:spLocks/>
                </p:cNvSpPr>
                <p:nvPr/>
              </p:nvSpPr>
              <p:spPr bwMode="auto">
                <a:xfrm>
                  <a:off x="4187" y="1841"/>
                  <a:ext cx="47" cy="64"/>
                </a:xfrm>
                <a:custGeom>
                  <a:avLst/>
                  <a:gdLst>
                    <a:gd name="T0" fmla="*/ 7 w 47"/>
                    <a:gd name="T1" fmla="*/ 0 h 64"/>
                    <a:gd name="T2" fmla="*/ 7 w 47"/>
                    <a:gd name="T3" fmla="*/ 0 h 64"/>
                    <a:gd name="T4" fmla="*/ 0 w 47"/>
                    <a:gd name="T5" fmla="*/ 2 h 64"/>
                    <a:gd name="T6" fmla="*/ 0 w 47"/>
                    <a:gd name="T7" fmla="*/ 2 h 64"/>
                    <a:gd name="T8" fmla="*/ 7 w 47"/>
                    <a:gd name="T9" fmla="*/ 19 h 64"/>
                    <a:gd name="T10" fmla="*/ 16 w 47"/>
                    <a:gd name="T11" fmla="*/ 33 h 64"/>
                    <a:gd name="T12" fmla="*/ 26 w 47"/>
                    <a:gd name="T13" fmla="*/ 50 h 64"/>
                    <a:gd name="T14" fmla="*/ 35 w 47"/>
                    <a:gd name="T15" fmla="*/ 64 h 64"/>
                    <a:gd name="T16" fmla="*/ 35 w 47"/>
                    <a:gd name="T17" fmla="*/ 64 h 64"/>
                    <a:gd name="T18" fmla="*/ 42 w 47"/>
                    <a:gd name="T19" fmla="*/ 59 h 64"/>
                    <a:gd name="T20" fmla="*/ 47 w 47"/>
                    <a:gd name="T21" fmla="*/ 52 h 64"/>
                    <a:gd name="T22" fmla="*/ 47 w 47"/>
                    <a:gd name="T23" fmla="*/ 45 h 64"/>
                    <a:gd name="T24" fmla="*/ 47 w 47"/>
                    <a:gd name="T25" fmla="*/ 35 h 64"/>
                    <a:gd name="T26" fmla="*/ 47 w 47"/>
                    <a:gd name="T27" fmla="*/ 35 h 64"/>
                    <a:gd name="T28" fmla="*/ 47 w 47"/>
                    <a:gd name="T29" fmla="*/ 28 h 64"/>
                    <a:gd name="T30" fmla="*/ 42 w 47"/>
                    <a:gd name="T31" fmla="*/ 21 h 64"/>
                    <a:gd name="T32" fmla="*/ 33 w 47"/>
                    <a:gd name="T33" fmla="*/ 12 h 64"/>
                    <a:gd name="T34" fmla="*/ 21 w 47"/>
                    <a:gd name="T35" fmla="*/ 5 h 64"/>
                    <a:gd name="T36" fmla="*/ 7 w 47"/>
                    <a:gd name="T37" fmla="*/ 0 h 64"/>
                    <a:gd name="T38" fmla="*/ 7 w 47"/>
                    <a:gd name="T39" fmla="*/ 0 h 6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47" h="64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2"/>
                      </a:lnTo>
                      <a:lnTo>
                        <a:pt x="7" y="19"/>
                      </a:lnTo>
                      <a:lnTo>
                        <a:pt x="16" y="33"/>
                      </a:lnTo>
                      <a:lnTo>
                        <a:pt x="26" y="50"/>
                      </a:lnTo>
                      <a:lnTo>
                        <a:pt x="35" y="64"/>
                      </a:lnTo>
                      <a:lnTo>
                        <a:pt x="42" y="59"/>
                      </a:lnTo>
                      <a:lnTo>
                        <a:pt x="47" y="52"/>
                      </a:lnTo>
                      <a:lnTo>
                        <a:pt x="47" y="45"/>
                      </a:lnTo>
                      <a:lnTo>
                        <a:pt x="47" y="35"/>
                      </a:lnTo>
                      <a:lnTo>
                        <a:pt x="47" y="28"/>
                      </a:lnTo>
                      <a:lnTo>
                        <a:pt x="42" y="21"/>
                      </a:lnTo>
                      <a:lnTo>
                        <a:pt x="33" y="12"/>
                      </a:lnTo>
                      <a:lnTo>
                        <a:pt x="21" y="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699" name="Freeform 124"/>
                <p:cNvSpPr>
                  <a:spLocks/>
                </p:cNvSpPr>
                <p:nvPr/>
              </p:nvSpPr>
              <p:spPr bwMode="auto">
                <a:xfrm>
                  <a:off x="4196" y="1865"/>
                  <a:ext cx="14" cy="21"/>
                </a:xfrm>
                <a:custGeom>
                  <a:avLst/>
                  <a:gdLst>
                    <a:gd name="T0" fmla="*/ 12 w 14"/>
                    <a:gd name="T1" fmla="*/ 21 h 21"/>
                    <a:gd name="T2" fmla="*/ 12 w 14"/>
                    <a:gd name="T3" fmla="*/ 21 h 21"/>
                    <a:gd name="T4" fmla="*/ 14 w 14"/>
                    <a:gd name="T5" fmla="*/ 16 h 21"/>
                    <a:gd name="T6" fmla="*/ 14 w 14"/>
                    <a:gd name="T7" fmla="*/ 11 h 21"/>
                    <a:gd name="T8" fmla="*/ 14 w 14"/>
                    <a:gd name="T9" fmla="*/ 11 h 21"/>
                    <a:gd name="T10" fmla="*/ 12 w 14"/>
                    <a:gd name="T11" fmla="*/ 7 h 21"/>
                    <a:gd name="T12" fmla="*/ 10 w 14"/>
                    <a:gd name="T13" fmla="*/ 2 h 21"/>
                    <a:gd name="T14" fmla="*/ 5 w 14"/>
                    <a:gd name="T15" fmla="*/ 0 h 21"/>
                    <a:gd name="T16" fmla="*/ 0 w 14"/>
                    <a:gd name="T17" fmla="*/ 0 h 21"/>
                    <a:gd name="T18" fmla="*/ 0 w 14"/>
                    <a:gd name="T19" fmla="*/ 0 h 21"/>
                    <a:gd name="T20" fmla="*/ 12 w 14"/>
                    <a:gd name="T21" fmla="*/ 21 h 21"/>
                    <a:gd name="T22" fmla="*/ 12 w 14"/>
                    <a:gd name="T23" fmla="*/ 21 h 2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" h="21">
                      <a:moveTo>
                        <a:pt x="12" y="21"/>
                      </a:moveTo>
                      <a:lnTo>
                        <a:pt x="12" y="21"/>
                      </a:lnTo>
                      <a:lnTo>
                        <a:pt x="14" y="16"/>
                      </a:lnTo>
                      <a:lnTo>
                        <a:pt x="14" y="11"/>
                      </a:lnTo>
                      <a:lnTo>
                        <a:pt x="12" y="7"/>
                      </a:lnTo>
                      <a:lnTo>
                        <a:pt x="10" y="2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1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0" name="Freeform 125"/>
                <p:cNvSpPr>
                  <a:spLocks/>
                </p:cNvSpPr>
                <p:nvPr/>
              </p:nvSpPr>
              <p:spPr bwMode="auto">
                <a:xfrm>
                  <a:off x="4529" y="1457"/>
                  <a:ext cx="26" cy="21"/>
                </a:xfrm>
                <a:custGeom>
                  <a:avLst/>
                  <a:gdLst>
                    <a:gd name="T0" fmla="*/ 11 w 26"/>
                    <a:gd name="T1" fmla="*/ 0 h 21"/>
                    <a:gd name="T2" fmla="*/ 11 w 26"/>
                    <a:gd name="T3" fmla="*/ 0 h 21"/>
                    <a:gd name="T4" fmla="*/ 7 w 26"/>
                    <a:gd name="T5" fmla="*/ 0 h 21"/>
                    <a:gd name="T6" fmla="*/ 2 w 26"/>
                    <a:gd name="T7" fmla="*/ 2 h 21"/>
                    <a:gd name="T8" fmla="*/ 2 w 26"/>
                    <a:gd name="T9" fmla="*/ 7 h 21"/>
                    <a:gd name="T10" fmla="*/ 0 w 26"/>
                    <a:gd name="T11" fmla="*/ 12 h 21"/>
                    <a:gd name="T12" fmla="*/ 0 w 26"/>
                    <a:gd name="T13" fmla="*/ 12 h 21"/>
                    <a:gd name="T14" fmla="*/ 2 w 26"/>
                    <a:gd name="T15" fmla="*/ 14 h 21"/>
                    <a:gd name="T16" fmla="*/ 4 w 26"/>
                    <a:gd name="T17" fmla="*/ 19 h 21"/>
                    <a:gd name="T18" fmla="*/ 9 w 26"/>
                    <a:gd name="T19" fmla="*/ 21 h 21"/>
                    <a:gd name="T20" fmla="*/ 14 w 26"/>
                    <a:gd name="T21" fmla="*/ 21 h 21"/>
                    <a:gd name="T22" fmla="*/ 14 w 26"/>
                    <a:gd name="T23" fmla="*/ 21 h 21"/>
                    <a:gd name="T24" fmla="*/ 19 w 26"/>
                    <a:gd name="T25" fmla="*/ 21 h 21"/>
                    <a:gd name="T26" fmla="*/ 23 w 26"/>
                    <a:gd name="T27" fmla="*/ 19 h 21"/>
                    <a:gd name="T28" fmla="*/ 26 w 26"/>
                    <a:gd name="T29" fmla="*/ 14 h 21"/>
                    <a:gd name="T30" fmla="*/ 26 w 26"/>
                    <a:gd name="T31" fmla="*/ 12 h 21"/>
                    <a:gd name="T32" fmla="*/ 26 w 26"/>
                    <a:gd name="T33" fmla="*/ 12 h 21"/>
                    <a:gd name="T34" fmla="*/ 23 w 26"/>
                    <a:gd name="T35" fmla="*/ 7 h 21"/>
                    <a:gd name="T36" fmla="*/ 21 w 26"/>
                    <a:gd name="T37" fmla="*/ 2 h 21"/>
                    <a:gd name="T38" fmla="*/ 16 w 26"/>
                    <a:gd name="T39" fmla="*/ 0 h 21"/>
                    <a:gd name="T40" fmla="*/ 11 w 26"/>
                    <a:gd name="T41" fmla="*/ 0 h 21"/>
                    <a:gd name="T42" fmla="*/ 11 w 26"/>
                    <a:gd name="T43" fmla="*/ 0 h 2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6" h="21">
                      <a:moveTo>
                        <a:pt x="11" y="0"/>
                      </a:move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9"/>
                      </a:lnTo>
                      <a:lnTo>
                        <a:pt x="9" y="21"/>
                      </a:lnTo>
                      <a:lnTo>
                        <a:pt x="14" y="21"/>
                      </a:lnTo>
                      <a:lnTo>
                        <a:pt x="19" y="21"/>
                      </a:lnTo>
                      <a:lnTo>
                        <a:pt x="23" y="19"/>
                      </a:lnTo>
                      <a:lnTo>
                        <a:pt x="26" y="14"/>
                      </a:lnTo>
                      <a:lnTo>
                        <a:pt x="26" y="12"/>
                      </a:lnTo>
                      <a:lnTo>
                        <a:pt x="23" y="7"/>
                      </a:lnTo>
                      <a:lnTo>
                        <a:pt x="21" y="2"/>
                      </a:lnTo>
                      <a:lnTo>
                        <a:pt x="16" y="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1" name="Freeform 126"/>
                <p:cNvSpPr>
                  <a:spLocks/>
                </p:cNvSpPr>
                <p:nvPr/>
              </p:nvSpPr>
              <p:spPr bwMode="auto">
                <a:xfrm>
                  <a:off x="4472" y="1494"/>
                  <a:ext cx="24" cy="22"/>
                </a:xfrm>
                <a:custGeom>
                  <a:avLst/>
                  <a:gdLst>
                    <a:gd name="T0" fmla="*/ 10 w 24"/>
                    <a:gd name="T1" fmla="*/ 0 h 22"/>
                    <a:gd name="T2" fmla="*/ 10 w 24"/>
                    <a:gd name="T3" fmla="*/ 0 h 22"/>
                    <a:gd name="T4" fmla="*/ 5 w 24"/>
                    <a:gd name="T5" fmla="*/ 0 h 22"/>
                    <a:gd name="T6" fmla="*/ 2 w 24"/>
                    <a:gd name="T7" fmla="*/ 3 h 22"/>
                    <a:gd name="T8" fmla="*/ 0 w 24"/>
                    <a:gd name="T9" fmla="*/ 8 h 22"/>
                    <a:gd name="T10" fmla="*/ 0 w 24"/>
                    <a:gd name="T11" fmla="*/ 12 h 22"/>
                    <a:gd name="T12" fmla="*/ 0 w 24"/>
                    <a:gd name="T13" fmla="*/ 12 h 22"/>
                    <a:gd name="T14" fmla="*/ 0 w 24"/>
                    <a:gd name="T15" fmla="*/ 17 h 22"/>
                    <a:gd name="T16" fmla="*/ 5 w 24"/>
                    <a:gd name="T17" fmla="*/ 19 h 22"/>
                    <a:gd name="T18" fmla="*/ 7 w 24"/>
                    <a:gd name="T19" fmla="*/ 22 h 22"/>
                    <a:gd name="T20" fmla="*/ 12 w 24"/>
                    <a:gd name="T21" fmla="*/ 22 h 22"/>
                    <a:gd name="T22" fmla="*/ 12 w 24"/>
                    <a:gd name="T23" fmla="*/ 22 h 22"/>
                    <a:gd name="T24" fmla="*/ 17 w 24"/>
                    <a:gd name="T25" fmla="*/ 22 h 22"/>
                    <a:gd name="T26" fmla="*/ 21 w 24"/>
                    <a:gd name="T27" fmla="*/ 19 h 22"/>
                    <a:gd name="T28" fmla="*/ 24 w 24"/>
                    <a:gd name="T29" fmla="*/ 17 h 22"/>
                    <a:gd name="T30" fmla="*/ 24 w 24"/>
                    <a:gd name="T31" fmla="*/ 12 h 22"/>
                    <a:gd name="T32" fmla="*/ 24 w 24"/>
                    <a:gd name="T33" fmla="*/ 12 h 22"/>
                    <a:gd name="T34" fmla="*/ 21 w 24"/>
                    <a:gd name="T35" fmla="*/ 8 h 22"/>
                    <a:gd name="T36" fmla="*/ 19 w 24"/>
                    <a:gd name="T37" fmla="*/ 3 h 22"/>
                    <a:gd name="T38" fmla="*/ 14 w 24"/>
                    <a:gd name="T39" fmla="*/ 0 h 22"/>
                    <a:gd name="T40" fmla="*/ 10 w 24"/>
                    <a:gd name="T41" fmla="*/ 0 h 22"/>
                    <a:gd name="T42" fmla="*/ 10 w 24"/>
                    <a:gd name="T43" fmla="*/ 0 h 2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4" h="22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5" y="19"/>
                      </a:lnTo>
                      <a:lnTo>
                        <a:pt x="7" y="22"/>
                      </a:lnTo>
                      <a:lnTo>
                        <a:pt x="12" y="22"/>
                      </a:lnTo>
                      <a:lnTo>
                        <a:pt x="17" y="22"/>
                      </a:lnTo>
                      <a:lnTo>
                        <a:pt x="21" y="19"/>
                      </a:lnTo>
                      <a:lnTo>
                        <a:pt x="24" y="17"/>
                      </a:lnTo>
                      <a:lnTo>
                        <a:pt x="24" y="12"/>
                      </a:lnTo>
                      <a:lnTo>
                        <a:pt x="21" y="8"/>
                      </a:lnTo>
                      <a:lnTo>
                        <a:pt x="19" y="3"/>
                      </a:lnTo>
                      <a:lnTo>
                        <a:pt x="14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2" name="Freeform 127"/>
                <p:cNvSpPr>
                  <a:spLocks/>
                </p:cNvSpPr>
                <p:nvPr/>
              </p:nvSpPr>
              <p:spPr bwMode="auto">
                <a:xfrm>
                  <a:off x="4463" y="1556"/>
                  <a:ext cx="26" cy="23"/>
                </a:xfrm>
                <a:custGeom>
                  <a:avLst/>
                  <a:gdLst>
                    <a:gd name="T0" fmla="*/ 11 w 26"/>
                    <a:gd name="T1" fmla="*/ 0 h 23"/>
                    <a:gd name="T2" fmla="*/ 11 w 26"/>
                    <a:gd name="T3" fmla="*/ 0 h 23"/>
                    <a:gd name="T4" fmla="*/ 7 w 26"/>
                    <a:gd name="T5" fmla="*/ 2 h 23"/>
                    <a:gd name="T6" fmla="*/ 2 w 26"/>
                    <a:gd name="T7" fmla="*/ 4 h 23"/>
                    <a:gd name="T8" fmla="*/ 0 w 26"/>
                    <a:gd name="T9" fmla="*/ 7 h 23"/>
                    <a:gd name="T10" fmla="*/ 0 w 26"/>
                    <a:gd name="T11" fmla="*/ 12 h 23"/>
                    <a:gd name="T12" fmla="*/ 0 w 26"/>
                    <a:gd name="T13" fmla="*/ 12 h 23"/>
                    <a:gd name="T14" fmla="*/ 2 w 26"/>
                    <a:gd name="T15" fmla="*/ 16 h 23"/>
                    <a:gd name="T16" fmla="*/ 4 w 26"/>
                    <a:gd name="T17" fmla="*/ 19 h 23"/>
                    <a:gd name="T18" fmla="*/ 9 w 26"/>
                    <a:gd name="T19" fmla="*/ 23 h 23"/>
                    <a:gd name="T20" fmla="*/ 14 w 26"/>
                    <a:gd name="T21" fmla="*/ 23 h 23"/>
                    <a:gd name="T22" fmla="*/ 14 w 26"/>
                    <a:gd name="T23" fmla="*/ 23 h 23"/>
                    <a:gd name="T24" fmla="*/ 19 w 26"/>
                    <a:gd name="T25" fmla="*/ 23 h 23"/>
                    <a:gd name="T26" fmla="*/ 23 w 26"/>
                    <a:gd name="T27" fmla="*/ 19 h 23"/>
                    <a:gd name="T28" fmla="*/ 26 w 26"/>
                    <a:gd name="T29" fmla="*/ 16 h 23"/>
                    <a:gd name="T30" fmla="*/ 26 w 26"/>
                    <a:gd name="T31" fmla="*/ 12 h 23"/>
                    <a:gd name="T32" fmla="*/ 26 w 26"/>
                    <a:gd name="T33" fmla="*/ 12 h 23"/>
                    <a:gd name="T34" fmla="*/ 23 w 26"/>
                    <a:gd name="T35" fmla="*/ 7 h 23"/>
                    <a:gd name="T36" fmla="*/ 21 w 26"/>
                    <a:gd name="T37" fmla="*/ 4 h 23"/>
                    <a:gd name="T38" fmla="*/ 16 w 26"/>
                    <a:gd name="T39" fmla="*/ 2 h 23"/>
                    <a:gd name="T40" fmla="*/ 11 w 26"/>
                    <a:gd name="T41" fmla="*/ 0 h 23"/>
                    <a:gd name="T42" fmla="*/ 11 w 26"/>
                    <a:gd name="T43" fmla="*/ 0 h 2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6" h="23">
                      <a:moveTo>
                        <a:pt x="11" y="0"/>
                      </a:moveTo>
                      <a:lnTo>
                        <a:pt x="11" y="0"/>
                      </a:lnTo>
                      <a:lnTo>
                        <a:pt x="7" y="2"/>
                      </a:lnTo>
                      <a:lnTo>
                        <a:pt x="2" y="4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2" y="16"/>
                      </a:lnTo>
                      <a:lnTo>
                        <a:pt x="4" y="19"/>
                      </a:lnTo>
                      <a:lnTo>
                        <a:pt x="9" y="23"/>
                      </a:lnTo>
                      <a:lnTo>
                        <a:pt x="14" y="23"/>
                      </a:lnTo>
                      <a:lnTo>
                        <a:pt x="19" y="23"/>
                      </a:lnTo>
                      <a:lnTo>
                        <a:pt x="23" y="19"/>
                      </a:lnTo>
                      <a:lnTo>
                        <a:pt x="26" y="16"/>
                      </a:lnTo>
                      <a:lnTo>
                        <a:pt x="26" y="12"/>
                      </a:lnTo>
                      <a:lnTo>
                        <a:pt x="23" y="7"/>
                      </a:lnTo>
                      <a:lnTo>
                        <a:pt x="21" y="4"/>
                      </a:lnTo>
                      <a:lnTo>
                        <a:pt x="16" y="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3" name="Freeform 128"/>
                <p:cNvSpPr>
                  <a:spLocks/>
                </p:cNvSpPr>
                <p:nvPr/>
              </p:nvSpPr>
              <p:spPr bwMode="auto">
                <a:xfrm>
                  <a:off x="4500" y="1615"/>
                  <a:ext cx="26" cy="21"/>
                </a:xfrm>
                <a:custGeom>
                  <a:avLst/>
                  <a:gdLst>
                    <a:gd name="T0" fmla="*/ 12 w 26"/>
                    <a:gd name="T1" fmla="*/ 0 h 21"/>
                    <a:gd name="T2" fmla="*/ 12 w 26"/>
                    <a:gd name="T3" fmla="*/ 0 h 21"/>
                    <a:gd name="T4" fmla="*/ 7 w 26"/>
                    <a:gd name="T5" fmla="*/ 0 h 21"/>
                    <a:gd name="T6" fmla="*/ 3 w 26"/>
                    <a:gd name="T7" fmla="*/ 2 h 21"/>
                    <a:gd name="T8" fmla="*/ 3 w 26"/>
                    <a:gd name="T9" fmla="*/ 7 h 21"/>
                    <a:gd name="T10" fmla="*/ 0 w 26"/>
                    <a:gd name="T11" fmla="*/ 11 h 21"/>
                    <a:gd name="T12" fmla="*/ 0 w 26"/>
                    <a:gd name="T13" fmla="*/ 11 h 21"/>
                    <a:gd name="T14" fmla="*/ 3 w 26"/>
                    <a:gd name="T15" fmla="*/ 16 h 21"/>
                    <a:gd name="T16" fmla="*/ 7 w 26"/>
                    <a:gd name="T17" fmla="*/ 19 h 21"/>
                    <a:gd name="T18" fmla="*/ 10 w 26"/>
                    <a:gd name="T19" fmla="*/ 21 h 21"/>
                    <a:gd name="T20" fmla="*/ 15 w 26"/>
                    <a:gd name="T21" fmla="*/ 21 h 21"/>
                    <a:gd name="T22" fmla="*/ 15 w 26"/>
                    <a:gd name="T23" fmla="*/ 21 h 21"/>
                    <a:gd name="T24" fmla="*/ 19 w 26"/>
                    <a:gd name="T25" fmla="*/ 21 h 21"/>
                    <a:gd name="T26" fmla="*/ 24 w 26"/>
                    <a:gd name="T27" fmla="*/ 19 h 21"/>
                    <a:gd name="T28" fmla="*/ 26 w 26"/>
                    <a:gd name="T29" fmla="*/ 16 h 21"/>
                    <a:gd name="T30" fmla="*/ 26 w 26"/>
                    <a:gd name="T31" fmla="*/ 11 h 21"/>
                    <a:gd name="T32" fmla="*/ 26 w 26"/>
                    <a:gd name="T33" fmla="*/ 11 h 21"/>
                    <a:gd name="T34" fmla="*/ 24 w 26"/>
                    <a:gd name="T35" fmla="*/ 7 h 21"/>
                    <a:gd name="T36" fmla="*/ 22 w 26"/>
                    <a:gd name="T37" fmla="*/ 2 h 21"/>
                    <a:gd name="T38" fmla="*/ 17 w 26"/>
                    <a:gd name="T39" fmla="*/ 0 h 21"/>
                    <a:gd name="T40" fmla="*/ 12 w 26"/>
                    <a:gd name="T41" fmla="*/ 0 h 21"/>
                    <a:gd name="T42" fmla="*/ 12 w 26"/>
                    <a:gd name="T43" fmla="*/ 0 h 2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6" h="21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3" y="2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3" y="16"/>
                      </a:lnTo>
                      <a:lnTo>
                        <a:pt x="7" y="19"/>
                      </a:lnTo>
                      <a:lnTo>
                        <a:pt x="10" y="21"/>
                      </a:lnTo>
                      <a:lnTo>
                        <a:pt x="15" y="21"/>
                      </a:lnTo>
                      <a:lnTo>
                        <a:pt x="19" y="21"/>
                      </a:lnTo>
                      <a:lnTo>
                        <a:pt x="24" y="19"/>
                      </a:lnTo>
                      <a:lnTo>
                        <a:pt x="26" y="16"/>
                      </a:lnTo>
                      <a:lnTo>
                        <a:pt x="26" y="11"/>
                      </a:lnTo>
                      <a:lnTo>
                        <a:pt x="24" y="7"/>
                      </a:lnTo>
                      <a:lnTo>
                        <a:pt x="22" y="2"/>
                      </a:lnTo>
                      <a:lnTo>
                        <a:pt x="17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4" name="Freeform 129"/>
                <p:cNvSpPr>
                  <a:spLocks/>
                </p:cNvSpPr>
                <p:nvPr/>
              </p:nvSpPr>
              <p:spPr bwMode="auto">
                <a:xfrm>
                  <a:off x="4581" y="1636"/>
                  <a:ext cx="23" cy="24"/>
                </a:xfrm>
                <a:custGeom>
                  <a:avLst/>
                  <a:gdLst>
                    <a:gd name="T0" fmla="*/ 9 w 23"/>
                    <a:gd name="T1" fmla="*/ 0 h 24"/>
                    <a:gd name="T2" fmla="*/ 9 w 23"/>
                    <a:gd name="T3" fmla="*/ 0 h 24"/>
                    <a:gd name="T4" fmla="*/ 4 w 23"/>
                    <a:gd name="T5" fmla="*/ 2 h 24"/>
                    <a:gd name="T6" fmla="*/ 2 w 23"/>
                    <a:gd name="T7" fmla="*/ 5 h 24"/>
                    <a:gd name="T8" fmla="*/ 0 w 23"/>
                    <a:gd name="T9" fmla="*/ 7 h 24"/>
                    <a:gd name="T10" fmla="*/ 0 w 23"/>
                    <a:gd name="T11" fmla="*/ 12 h 24"/>
                    <a:gd name="T12" fmla="*/ 0 w 23"/>
                    <a:gd name="T13" fmla="*/ 12 h 24"/>
                    <a:gd name="T14" fmla="*/ 0 w 23"/>
                    <a:gd name="T15" fmla="*/ 16 h 24"/>
                    <a:gd name="T16" fmla="*/ 4 w 23"/>
                    <a:gd name="T17" fmla="*/ 19 h 24"/>
                    <a:gd name="T18" fmla="*/ 7 w 23"/>
                    <a:gd name="T19" fmla="*/ 24 h 24"/>
                    <a:gd name="T20" fmla="*/ 14 w 23"/>
                    <a:gd name="T21" fmla="*/ 24 h 24"/>
                    <a:gd name="T22" fmla="*/ 14 w 23"/>
                    <a:gd name="T23" fmla="*/ 24 h 24"/>
                    <a:gd name="T24" fmla="*/ 18 w 23"/>
                    <a:gd name="T25" fmla="*/ 24 h 24"/>
                    <a:gd name="T26" fmla="*/ 21 w 23"/>
                    <a:gd name="T27" fmla="*/ 19 h 24"/>
                    <a:gd name="T28" fmla="*/ 23 w 23"/>
                    <a:gd name="T29" fmla="*/ 16 h 24"/>
                    <a:gd name="T30" fmla="*/ 23 w 23"/>
                    <a:gd name="T31" fmla="*/ 12 h 24"/>
                    <a:gd name="T32" fmla="*/ 23 w 23"/>
                    <a:gd name="T33" fmla="*/ 12 h 24"/>
                    <a:gd name="T34" fmla="*/ 21 w 23"/>
                    <a:gd name="T35" fmla="*/ 7 h 24"/>
                    <a:gd name="T36" fmla="*/ 18 w 23"/>
                    <a:gd name="T37" fmla="*/ 5 h 24"/>
                    <a:gd name="T38" fmla="*/ 14 w 23"/>
                    <a:gd name="T39" fmla="*/ 2 h 24"/>
                    <a:gd name="T40" fmla="*/ 9 w 23"/>
                    <a:gd name="T41" fmla="*/ 0 h 24"/>
                    <a:gd name="T42" fmla="*/ 9 w 23"/>
                    <a:gd name="T43" fmla="*/ 0 h 2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3" h="24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4" y="2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4" y="19"/>
                      </a:lnTo>
                      <a:lnTo>
                        <a:pt x="7" y="24"/>
                      </a:lnTo>
                      <a:lnTo>
                        <a:pt x="14" y="24"/>
                      </a:lnTo>
                      <a:lnTo>
                        <a:pt x="18" y="24"/>
                      </a:lnTo>
                      <a:lnTo>
                        <a:pt x="21" y="19"/>
                      </a:lnTo>
                      <a:lnTo>
                        <a:pt x="23" y="16"/>
                      </a:lnTo>
                      <a:lnTo>
                        <a:pt x="23" y="12"/>
                      </a:lnTo>
                      <a:lnTo>
                        <a:pt x="21" y="7"/>
                      </a:lnTo>
                      <a:lnTo>
                        <a:pt x="18" y="5"/>
                      </a:lnTo>
                      <a:lnTo>
                        <a:pt x="14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5" name="Freeform 130"/>
                <p:cNvSpPr>
                  <a:spLocks/>
                </p:cNvSpPr>
                <p:nvPr/>
              </p:nvSpPr>
              <p:spPr bwMode="auto">
                <a:xfrm>
                  <a:off x="4637" y="1605"/>
                  <a:ext cx="26" cy="21"/>
                </a:xfrm>
                <a:custGeom>
                  <a:avLst/>
                  <a:gdLst>
                    <a:gd name="T0" fmla="*/ 12 w 26"/>
                    <a:gd name="T1" fmla="*/ 0 h 21"/>
                    <a:gd name="T2" fmla="*/ 12 w 26"/>
                    <a:gd name="T3" fmla="*/ 0 h 21"/>
                    <a:gd name="T4" fmla="*/ 7 w 26"/>
                    <a:gd name="T5" fmla="*/ 0 h 21"/>
                    <a:gd name="T6" fmla="*/ 2 w 26"/>
                    <a:gd name="T7" fmla="*/ 3 h 21"/>
                    <a:gd name="T8" fmla="*/ 0 w 26"/>
                    <a:gd name="T9" fmla="*/ 7 h 21"/>
                    <a:gd name="T10" fmla="*/ 0 w 26"/>
                    <a:gd name="T11" fmla="*/ 10 h 21"/>
                    <a:gd name="T12" fmla="*/ 0 w 26"/>
                    <a:gd name="T13" fmla="*/ 10 h 21"/>
                    <a:gd name="T14" fmla="*/ 2 w 26"/>
                    <a:gd name="T15" fmla="*/ 14 h 21"/>
                    <a:gd name="T16" fmla="*/ 5 w 26"/>
                    <a:gd name="T17" fmla="*/ 19 h 21"/>
                    <a:gd name="T18" fmla="*/ 10 w 26"/>
                    <a:gd name="T19" fmla="*/ 21 h 21"/>
                    <a:gd name="T20" fmla="*/ 14 w 26"/>
                    <a:gd name="T21" fmla="*/ 21 h 21"/>
                    <a:gd name="T22" fmla="*/ 14 w 26"/>
                    <a:gd name="T23" fmla="*/ 21 h 21"/>
                    <a:gd name="T24" fmla="*/ 19 w 26"/>
                    <a:gd name="T25" fmla="*/ 21 h 21"/>
                    <a:gd name="T26" fmla="*/ 24 w 26"/>
                    <a:gd name="T27" fmla="*/ 19 h 21"/>
                    <a:gd name="T28" fmla="*/ 26 w 26"/>
                    <a:gd name="T29" fmla="*/ 14 h 21"/>
                    <a:gd name="T30" fmla="*/ 26 w 26"/>
                    <a:gd name="T31" fmla="*/ 10 h 21"/>
                    <a:gd name="T32" fmla="*/ 26 w 26"/>
                    <a:gd name="T33" fmla="*/ 10 h 21"/>
                    <a:gd name="T34" fmla="*/ 24 w 26"/>
                    <a:gd name="T35" fmla="*/ 7 h 21"/>
                    <a:gd name="T36" fmla="*/ 21 w 26"/>
                    <a:gd name="T37" fmla="*/ 3 h 21"/>
                    <a:gd name="T38" fmla="*/ 17 w 26"/>
                    <a:gd name="T39" fmla="*/ 0 h 21"/>
                    <a:gd name="T40" fmla="*/ 12 w 26"/>
                    <a:gd name="T41" fmla="*/ 0 h 21"/>
                    <a:gd name="T42" fmla="*/ 12 w 26"/>
                    <a:gd name="T43" fmla="*/ 0 h 2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6" h="21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5" y="19"/>
                      </a:lnTo>
                      <a:lnTo>
                        <a:pt x="10" y="21"/>
                      </a:lnTo>
                      <a:lnTo>
                        <a:pt x="14" y="21"/>
                      </a:lnTo>
                      <a:lnTo>
                        <a:pt x="19" y="21"/>
                      </a:lnTo>
                      <a:lnTo>
                        <a:pt x="24" y="19"/>
                      </a:lnTo>
                      <a:lnTo>
                        <a:pt x="26" y="14"/>
                      </a:lnTo>
                      <a:lnTo>
                        <a:pt x="26" y="10"/>
                      </a:lnTo>
                      <a:lnTo>
                        <a:pt x="24" y="7"/>
                      </a:lnTo>
                      <a:lnTo>
                        <a:pt x="21" y="3"/>
                      </a:lnTo>
                      <a:lnTo>
                        <a:pt x="17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6" name="Freeform 131"/>
                <p:cNvSpPr>
                  <a:spLocks/>
                </p:cNvSpPr>
                <p:nvPr/>
              </p:nvSpPr>
              <p:spPr bwMode="auto">
                <a:xfrm>
                  <a:off x="4649" y="1537"/>
                  <a:ext cx="23" cy="21"/>
                </a:xfrm>
                <a:custGeom>
                  <a:avLst/>
                  <a:gdLst>
                    <a:gd name="T0" fmla="*/ 9 w 23"/>
                    <a:gd name="T1" fmla="*/ 0 h 21"/>
                    <a:gd name="T2" fmla="*/ 9 w 23"/>
                    <a:gd name="T3" fmla="*/ 0 h 21"/>
                    <a:gd name="T4" fmla="*/ 5 w 23"/>
                    <a:gd name="T5" fmla="*/ 0 h 21"/>
                    <a:gd name="T6" fmla="*/ 2 w 23"/>
                    <a:gd name="T7" fmla="*/ 2 h 21"/>
                    <a:gd name="T8" fmla="*/ 0 w 23"/>
                    <a:gd name="T9" fmla="*/ 7 h 21"/>
                    <a:gd name="T10" fmla="*/ 0 w 23"/>
                    <a:gd name="T11" fmla="*/ 9 h 21"/>
                    <a:gd name="T12" fmla="*/ 0 w 23"/>
                    <a:gd name="T13" fmla="*/ 9 h 21"/>
                    <a:gd name="T14" fmla="*/ 0 w 23"/>
                    <a:gd name="T15" fmla="*/ 14 h 21"/>
                    <a:gd name="T16" fmla="*/ 5 w 23"/>
                    <a:gd name="T17" fmla="*/ 19 h 21"/>
                    <a:gd name="T18" fmla="*/ 9 w 23"/>
                    <a:gd name="T19" fmla="*/ 21 h 21"/>
                    <a:gd name="T20" fmla="*/ 14 w 23"/>
                    <a:gd name="T21" fmla="*/ 21 h 21"/>
                    <a:gd name="T22" fmla="*/ 14 w 23"/>
                    <a:gd name="T23" fmla="*/ 21 h 21"/>
                    <a:gd name="T24" fmla="*/ 19 w 23"/>
                    <a:gd name="T25" fmla="*/ 21 h 21"/>
                    <a:gd name="T26" fmla="*/ 21 w 23"/>
                    <a:gd name="T27" fmla="*/ 19 h 21"/>
                    <a:gd name="T28" fmla="*/ 23 w 23"/>
                    <a:gd name="T29" fmla="*/ 14 h 21"/>
                    <a:gd name="T30" fmla="*/ 23 w 23"/>
                    <a:gd name="T31" fmla="*/ 9 h 21"/>
                    <a:gd name="T32" fmla="*/ 23 w 23"/>
                    <a:gd name="T33" fmla="*/ 9 h 21"/>
                    <a:gd name="T34" fmla="*/ 21 w 23"/>
                    <a:gd name="T35" fmla="*/ 7 h 21"/>
                    <a:gd name="T36" fmla="*/ 19 w 23"/>
                    <a:gd name="T37" fmla="*/ 2 h 21"/>
                    <a:gd name="T38" fmla="*/ 14 w 23"/>
                    <a:gd name="T39" fmla="*/ 0 h 21"/>
                    <a:gd name="T40" fmla="*/ 9 w 23"/>
                    <a:gd name="T41" fmla="*/ 0 h 21"/>
                    <a:gd name="T42" fmla="*/ 9 w 23"/>
                    <a:gd name="T43" fmla="*/ 0 h 2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3" h="21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5" y="19"/>
                      </a:lnTo>
                      <a:lnTo>
                        <a:pt x="9" y="21"/>
                      </a:lnTo>
                      <a:lnTo>
                        <a:pt x="14" y="21"/>
                      </a:lnTo>
                      <a:lnTo>
                        <a:pt x="19" y="21"/>
                      </a:lnTo>
                      <a:lnTo>
                        <a:pt x="21" y="19"/>
                      </a:lnTo>
                      <a:lnTo>
                        <a:pt x="23" y="14"/>
                      </a:lnTo>
                      <a:lnTo>
                        <a:pt x="23" y="9"/>
                      </a:lnTo>
                      <a:lnTo>
                        <a:pt x="21" y="7"/>
                      </a:lnTo>
                      <a:lnTo>
                        <a:pt x="19" y="2"/>
                      </a:lnTo>
                      <a:lnTo>
                        <a:pt x="1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7" name="Freeform 132"/>
                <p:cNvSpPr>
                  <a:spLocks/>
                </p:cNvSpPr>
                <p:nvPr/>
              </p:nvSpPr>
              <p:spPr bwMode="auto">
                <a:xfrm>
                  <a:off x="4602" y="1478"/>
                  <a:ext cx="23" cy="24"/>
                </a:xfrm>
                <a:custGeom>
                  <a:avLst/>
                  <a:gdLst>
                    <a:gd name="T0" fmla="*/ 12 w 23"/>
                    <a:gd name="T1" fmla="*/ 0 h 24"/>
                    <a:gd name="T2" fmla="*/ 12 w 23"/>
                    <a:gd name="T3" fmla="*/ 0 h 24"/>
                    <a:gd name="T4" fmla="*/ 7 w 23"/>
                    <a:gd name="T5" fmla="*/ 0 h 24"/>
                    <a:gd name="T6" fmla="*/ 2 w 23"/>
                    <a:gd name="T7" fmla="*/ 2 h 24"/>
                    <a:gd name="T8" fmla="*/ 0 w 23"/>
                    <a:gd name="T9" fmla="*/ 7 h 24"/>
                    <a:gd name="T10" fmla="*/ 0 w 23"/>
                    <a:gd name="T11" fmla="*/ 12 h 24"/>
                    <a:gd name="T12" fmla="*/ 0 w 23"/>
                    <a:gd name="T13" fmla="*/ 12 h 24"/>
                    <a:gd name="T14" fmla="*/ 2 w 23"/>
                    <a:gd name="T15" fmla="*/ 16 h 24"/>
                    <a:gd name="T16" fmla="*/ 4 w 23"/>
                    <a:gd name="T17" fmla="*/ 19 h 24"/>
                    <a:gd name="T18" fmla="*/ 9 w 23"/>
                    <a:gd name="T19" fmla="*/ 21 h 24"/>
                    <a:gd name="T20" fmla="*/ 14 w 23"/>
                    <a:gd name="T21" fmla="*/ 24 h 24"/>
                    <a:gd name="T22" fmla="*/ 14 w 23"/>
                    <a:gd name="T23" fmla="*/ 24 h 24"/>
                    <a:gd name="T24" fmla="*/ 19 w 23"/>
                    <a:gd name="T25" fmla="*/ 21 h 24"/>
                    <a:gd name="T26" fmla="*/ 23 w 23"/>
                    <a:gd name="T27" fmla="*/ 19 h 24"/>
                    <a:gd name="T28" fmla="*/ 23 w 23"/>
                    <a:gd name="T29" fmla="*/ 16 h 24"/>
                    <a:gd name="T30" fmla="*/ 23 w 23"/>
                    <a:gd name="T31" fmla="*/ 12 h 24"/>
                    <a:gd name="T32" fmla="*/ 23 w 23"/>
                    <a:gd name="T33" fmla="*/ 12 h 24"/>
                    <a:gd name="T34" fmla="*/ 23 w 23"/>
                    <a:gd name="T35" fmla="*/ 7 h 24"/>
                    <a:gd name="T36" fmla="*/ 19 w 23"/>
                    <a:gd name="T37" fmla="*/ 2 h 24"/>
                    <a:gd name="T38" fmla="*/ 16 w 23"/>
                    <a:gd name="T39" fmla="*/ 0 h 24"/>
                    <a:gd name="T40" fmla="*/ 12 w 23"/>
                    <a:gd name="T41" fmla="*/ 0 h 24"/>
                    <a:gd name="T42" fmla="*/ 12 w 23"/>
                    <a:gd name="T43" fmla="*/ 0 h 2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3" h="24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2" y="16"/>
                      </a:lnTo>
                      <a:lnTo>
                        <a:pt x="4" y="19"/>
                      </a:lnTo>
                      <a:lnTo>
                        <a:pt x="9" y="21"/>
                      </a:lnTo>
                      <a:lnTo>
                        <a:pt x="14" y="24"/>
                      </a:lnTo>
                      <a:lnTo>
                        <a:pt x="19" y="21"/>
                      </a:lnTo>
                      <a:lnTo>
                        <a:pt x="23" y="19"/>
                      </a:lnTo>
                      <a:lnTo>
                        <a:pt x="23" y="16"/>
                      </a:lnTo>
                      <a:lnTo>
                        <a:pt x="23" y="12"/>
                      </a:lnTo>
                      <a:lnTo>
                        <a:pt x="23" y="7"/>
                      </a:lnTo>
                      <a:lnTo>
                        <a:pt x="19" y="2"/>
                      </a:lnTo>
                      <a:lnTo>
                        <a:pt x="16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8" name="Freeform 133"/>
                <p:cNvSpPr>
                  <a:spLocks/>
                </p:cNvSpPr>
                <p:nvPr/>
              </p:nvSpPr>
              <p:spPr bwMode="auto">
                <a:xfrm>
                  <a:off x="4312" y="1044"/>
                  <a:ext cx="382" cy="432"/>
                </a:xfrm>
                <a:custGeom>
                  <a:avLst/>
                  <a:gdLst>
                    <a:gd name="T0" fmla="*/ 198 w 382"/>
                    <a:gd name="T1" fmla="*/ 99 h 432"/>
                    <a:gd name="T2" fmla="*/ 217 w 382"/>
                    <a:gd name="T3" fmla="*/ 142 h 432"/>
                    <a:gd name="T4" fmla="*/ 228 w 382"/>
                    <a:gd name="T5" fmla="*/ 144 h 432"/>
                    <a:gd name="T6" fmla="*/ 243 w 382"/>
                    <a:gd name="T7" fmla="*/ 170 h 432"/>
                    <a:gd name="T8" fmla="*/ 238 w 382"/>
                    <a:gd name="T9" fmla="*/ 177 h 432"/>
                    <a:gd name="T10" fmla="*/ 247 w 382"/>
                    <a:gd name="T11" fmla="*/ 196 h 432"/>
                    <a:gd name="T12" fmla="*/ 257 w 382"/>
                    <a:gd name="T13" fmla="*/ 200 h 432"/>
                    <a:gd name="T14" fmla="*/ 271 w 382"/>
                    <a:gd name="T15" fmla="*/ 222 h 432"/>
                    <a:gd name="T16" fmla="*/ 266 w 382"/>
                    <a:gd name="T17" fmla="*/ 231 h 432"/>
                    <a:gd name="T18" fmla="*/ 283 w 382"/>
                    <a:gd name="T19" fmla="*/ 262 h 432"/>
                    <a:gd name="T20" fmla="*/ 304 w 382"/>
                    <a:gd name="T21" fmla="*/ 281 h 432"/>
                    <a:gd name="T22" fmla="*/ 304 w 382"/>
                    <a:gd name="T23" fmla="*/ 285 h 432"/>
                    <a:gd name="T24" fmla="*/ 318 w 382"/>
                    <a:gd name="T25" fmla="*/ 304 h 432"/>
                    <a:gd name="T26" fmla="*/ 382 w 382"/>
                    <a:gd name="T27" fmla="*/ 417 h 432"/>
                    <a:gd name="T28" fmla="*/ 358 w 382"/>
                    <a:gd name="T29" fmla="*/ 432 h 432"/>
                    <a:gd name="T30" fmla="*/ 264 w 382"/>
                    <a:gd name="T31" fmla="*/ 356 h 432"/>
                    <a:gd name="T32" fmla="*/ 212 w 382"/>
                    <a:gd name="T33" fmla="*/ 295 h 432"/>
                    <a:gd name="T34" fmla="*/ 198 w 382"/>
                    <a:gd name="T35" fmla="*/ 288 h 432"/>
                    <a:gd name="T36" fmla="*/ 0 w 382"/>
                    <a:gd name="T37" fmla="*/ 113 h 432"/>
                    <a:gd name="T38" fmla="*/ 5 w 382"/>
                    <a:gd name="T39" fmla="*/ 80 h 432"/>
                    <a:gd name="T40" fmla="*/ 5 w 382"/>
                    <a:gd name="T41" fmla="*/ 80 h 432"/>
                    <a:gd name="T42" fmla="*/ 9 w 382"/>
                    <a:gd name="T43" fmla="*/ 76 h 432"/>
                    <a:gd name="T44" fmla="*/ 12 w 382"/>
                    <a:gd name="T45" fmla="*/ 71 h 432"/>
                    <a:gd name="T46" fmla="*/ 12 w 382"/>
                    <a:gd name="T47" fmla="*/ 59 h 432"/>
                    <a:gd name="T48" fmla="*/ 12 w 382"/>
                    <a:gd name="T49" fmla="*/ 47 h 432"/>
                    <a:gd name="T50" fmla="*/ 14 w 382"/>
                    <a:gd name="T51" fmla="*/ 42 h 432"/>
                    <a:gd name="T52" fmla="*/ 16 w 382"/>
                    <a:gd name="T53" fmla="*/ 38 h 432"/>
                    <a:gd name="T54" fmla="*/ 16 w 382"/>
                    <a:gd name="T55" fmla="*/ 38 h 432"/>
                    <a:gd name="T56" fmla="*/ 33 w 382"/>
                    <a:gd name="T57" fmla="*/ 19 h 432"/>
                    <a:gd name="T58" fmla="*/ 40 w 382"/>
                    <a:gd name="T59" fmla="*/ 12 h 432"/>
                    <a:gd name="T60" fmla="*/ 49 w 382"/>
                    <a:gd name="T61" fmla="*/ 7 h 432"/>
                    <a:gd name="T62" fmla="*/ 59 w 382"/>
                    <a:gd name="T63" fmla="*/ 2 h 432"/>
                    <a:gd name="T64" fmla="*/ 68 w 382"/>
                    <a:gd name="T65" fmla="*/ 0 h 432"/>
                    <a:gd name="T66" fmla="*/ 92 w 382"/>
                    <a:gd name="T67" fmla="*/ 0 h 432"/>
                    <a:gd name="T68" fmla="*/ 92 w 382"/>
                    <a:gd name="T69" fmla="*/ 0 h 432"/>
                    <a:gd name="T70" fmla="*/ 106 w 382"/>
                    <a:gd name="T71" fmla="*/ 2 h 432"/>
                    <a:gd name="T72" fmla="*/ 115 w 382"/>
                    <a:gd name="T73" fmla="*/ 7 h 432"/>
                    <a:gd name="T74" fmla="*/ 139 w 382"/>
                    <a:gd name="T75" fmla="*/ 14 h 432"/>
                    <a:gd name="T76" fmla="*/ 186 w 382"/>
                    <a:gd name="T77" fmla="*/ 99 h 432"/>
                    <a:gd name="T78" fmla="*/ 198 w 382"/>
                    <a:gd name="T79" fmla="*/ 99 h 432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82" h="432">
                      <a:moveTo>
                        <a:pt x="198" y="99"/>
                      </a:moveTo>
                      <a:lnTo>
                        <a:pt x="217" y="142"/>
                      </a:lnTo>
                      <a:lnTo>
                        <a:pt x="228" y="144"/>
                      </a:lnTo>
                      <a:lnTo>
                        <a:pt x="243" y="170"/>
                      </a:lnTo>
                      <a:lnTo>
                        <a:pt x="238" y="177"/>
                      </a:lnTo>
                      <a:lnTo>
                        <a:pt x="247" y="196"/>
                      </a:lnTo>
                      <a:lnTo>
                        <a:pt x="257" y="200"/>
                      </a:lnTo>
                      <a:lnTo>
                        <a:pt x="271" y="222"/>
                      </a:lnTo>
                      <a:lnTo>
                        <a:pt x="266" y="231"/>
                      </a:lnTo>
                      <a:lnTo>
                        <a:pt x="283" y="262"/>
                      </a:lnTo>
                      <a:lnTo>
                        <a:pt x="304" y="281"/>
                      </a:lnTo>
                      <a:lnTo>
                        <a:pt x="304" y="285"/>
                      </a:lnTo>
                      <a:lnTo>
                        <a:pt x="318" y="304"/>
                      </a:lnTo>
                      <a:lnTo>
                        <a:pt x="382" y="417"/>
                      </a:lnTo>
                      <a:lnTo>
                        <a:pt x="358" y="432"/>
                      </a:lnTo>
                      <a:lnTo>
                        <a:pt x="264" y="356"/>
                      </a:lnTo>
                      <a:lnTo>
                        <a:pt x="212" y="295"/>
                      </a:lnTo>
                      <a:lnTo>
                        <a:pt x="198" y="288"/>
                      </a:lnTo>
                      <a:lnTo>
                        <a:pt x="0" y="113"/>
                      </a:lnTo>
                      <a:lnTo>
                        <a:pt x="5" y="80"/>
                      </a:lnTo>
                      <a:lnTo>
                        <a:pt x="9" y="76"/>
                      </a:lnTo>
                      <a:lnTo>
                        <a:pt x="12" y="71"/>
                      </a:lnTo>
                      <a:lnTo>
                        <a:pt x="12" y="59"/>
                      </a:lnTo>
                      <a:lnTo>
                        <a:pt x="12" y="47"/>
                      </a:lnTo>
                      <a:lnTo>
                        <a:pt x="14" y="42"/>
                      </a:lnTo>
                      <a:lnTo>
                        <a:pt x="16" y="38"/>
                      </a:lnTo>
                      <a:lnTo>
                        <a:pt x="33" y="19"/>
                      </a:lnTo>
                      <a:lnTo>
                        <a:pt x="40" y="12"/>
                      </a:lnTo>
                      <a:lnTo>
                        <a:pt x="49" y="7"/>
                      </a:lnTo>
                      <a:lnTo>
                        <a:pt x="59" y="2"/>
                      </a:lnTo>
                      <a:lnTo>
                        <a:pt x="68" y="0"/>
                      </a:lnTo>
                      <a:lnTo>
                        <a:pt x="92" y="0"/>
                      </a:lnTo>
                      <a:lnTo>
                        <a:pt x="106" y="2"/>
                      </a:lnTo>
                      <a:lnTo>
                        <a:pt x="115" y="7"/>
                      </a:lnTo>
                      <a:lnTo>
                        <a:pt x="139" y="14"/>
                      </a:lnTo>
                      <a:lnTo>
                        <a:pt x="186" y="99"/>
                      </a:lnTo>
                      <a:lnTo>
                        <a:pt x="198" y="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09" name="Freeform 134"/>
                <p:cNvSpPr>
                  <a:spLocks/>
                </p:cNvSpPr>
                <p:nvPr/>
              </p:nvSpPr>
              <p:spPr bwMode="auto">
                <a:xfrm>
                  <a:off x="4324" y="1056"/>
                  <a:ext cx="356" cy="408"/>
                </a:xfrm>
                <a:custGeom>
                  <a:avLst/>
                  <a:gdLst>
                    <a:gd name="T0" fmla="*/ 120 w 356"/>
                    <a:gd name="T1" fmla="*/ 12 h 408"/>
                    <a:gd name="T2" fmla="*/ 169 w 356"/>
                    <a:gd name="T3" fmla="*/ 99 h 408"/>
                    <a:gd name="T4" fmla="*/ 181 w 356"/>
                    <a:gd name="T5" fmla="*/ 99 h 408"/>
                    <a:gd name="T6" fmla="*/ 198 w 356"/>
                    <a:gd name="T7" fmla="*/ 137 h 408"/>
                    <a:gd name="T8" fmla="*/ 209 w 356"/>
                    <a:gd name="T9" fmla="*/ 141 h 408"/>
                    <a:gd name="T10" fmla="*/ 216 w 356"/>
                    <a:gd name="T11" fmla="*/ 158 h 408"/>
                    <a:gd name="T12" fmla="*/ 212 w 356"/>
                    <a:gd name="T13" fmla="*/ 163 h 408"/>
                    <a:gd name="T14" fmla="*/ 228 w 356"/>
                    <a:gd name="T15" fmla="*/ 193 h 408"/>
                    <a:gd name="T16" fmla="*/ 238 w 356"/>
                    <a:gd name="T17" fmla="*/ 196 h 408"/>
                    <a:gd name="T18" fmla="*/ 247 w 356"/>
                    <a:gd name="T19" fmla="*/ 210 h 408"/>
                    <a:gd name="T20" fmla="*/ 245 w 356"/>
                    <a:gd name="T21" fmla="*/ 219 h 408"/>
                    <a:gd name="T22" fmla="*/ 261 w 356"/>
                    <a:gd name="T23" fmla="*/ 255 h 408"/>
                    <a:gd name="T24" fmla="*/ 282 w 356"/>
                    <a:gd name="T25" fmla="*/ 273 h 408"/>
                    <a:gd name="T26" fmla="*/ 282 w 356"/>
                    <a:gd name="T27" fmla="*/ 278 h 408"/>
                    <a:gd name="T28" fmla="*/ 297 w 356"/>
                    <a:gd name="T29" fmla="*/ 297 h 408"/>
                    <a:gd name="T30" fmla="*/ 356 w 356"/>
                    <a:gd name="T31" fmla="*/ 403 h 408"/>
                    <a:gd name="T32" fmla="*/ 348 w 356"/>
                    <a:gd name="T33" fmla="*/ 408 h 408"/>
                    <a:gd name="T34" fmla="*/ 259 w 356"/>
                    <a:gd name="T35" fmla="*/ 335 h 408"/>
                    <a:gd name="T36" fmla="*/ 238 w 356"/>
                    <a:gd name="T37" fmla="*/ 311 h 408"/>
                    <a:gd name="T38" fmla="*/ 207 w 356"/>
                    <a:gd name="T39" fmla="*/ 273 h 408"/>
                    <a:gd name="T40" fmla="*/ 193 w 356"/>
                    <a:gd name="T41" fmla="*/ 269 h 408"/>
                    <a:gd name="T42" fmla="*/ 160 w 356"/>
                    <a:gd name="T43" fmla="*/ 236 h 408"/>
                    <a:gd name="T44" fmla="*/ 0 w 356"/>
                    <a:gd name="T45" fmla="*/ 97 h 408"/>
                    <a:gd name="T46" fmla="*/ 2 w 356"/>
                    <a:gd name="T47" fmla="*/ 73 h 408"/>
                    <a:gd name="T48" fmla="*/ 9 w 356"/>
                    <a:gd name="T49" fmla="*/ 66 h 408"/>
                    <a:gd name="T50" fmla="*/ 11 w 356"/>
                    <a:gd name="T51" fmla="*/ 35 h 408"/>
                    <a:gd name="T52" fmla="*/ 11 w 356"/>
                    <a:gd name="T53" fmla="*/ 35 h 408"/>
                    <a:gd name="T54" fmla="*/ 23 w 356"/>
                    <a:gd name="T55" fmla="*/ 19 h 408"/>
                    <a:gd name="T56" fmla="*/ 35 w 356"/>
                    <a:gd name="T57" fmla="*/ 7 h 408"/>
                    <a:gd name="T58" fmla="*/ 42 w 356"/>
                    <a:gd name="T59" fmla="*/ 5 h 408"/>
                    <a:gd name="T60" fmla="*/ 49 w 356"/>
                    <a:gd name="T61" fmla="*/ 0 h 408"/>
                    <a:gd name="T62" fmla="*/ 49 w 356"/>
                    <a:gd name="T63" fmla="*/ 0 h 408"/>
                    <a:gd name="T64" fmla="*/ 63 w 356"/>
                    <a:gd name="T65" fmla="*/ 0 h 408"/>
                    <a:gd name="T66" fmla="*/ 75 w 356"/>
                    <a:gd name="T67" fmla="*/ 0 h 408"/>
                    <a:gd name="T68" fmla="*/ 87 w 356"/>
                    <a:gd name="T69" fmla="*/ 0 h 408"/>
                    <a:gd name="T70" fmla="*/ 110 w 356"/>
                    <a:gd name="T71" fmla="*/ 9 h 408"/>
                    <a:gd name="T72" fmla="*/ 120 w 356"/>
                    <a:gd name="T73" fmla="*/ 12 h 4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56" h="408">
                      <a:moveTo>
                        <a:pt x="120" y="12"/>
                      </a:moveTo>
                      <a:lnTo>
                        <a:pt x="169" y="99"/>
                      </a:lnTo>
                      <a:lnTo>
                        <a:pt x="181" y="99"/>
                      </a:lnTo>
                      <a:lnTo>
                        <a:pt x="198" y="137"/>
                      </a:lnTo>
                      <a:lnTo>
                        <a:pt x="209" y="141"/>
                      </a:lnTo>
                      <a:lnTo>
                        <a:pt x="216" y="158"/>
                      </a:lnTo>
                      <a:lnTo>
                        <a:pt x="212" y="163"/>
                      </a:lnTo>
                      <a:lnTo>
                        <a:pt x="228" y="193"/>
                      </a:lnTo>
                      <a:lnTo>
                        <a:pt x="238" y="196"/>
                      </a:lnTo>
                      <a:lnTo>
                        <a:pt x="247" y="210"/>
                      </a:lnTo>
                      <a:lnTo>
                        <a:pt x="245" y="219"/>
                      </a:lnTo>
                      <a:lnTo>
                        <a:pt x="261" y="255"/>
                      </a:lnTo>
                      <a:lnTo>
                        <a:pt x="282" y="273"/>
                      </a:lnTo>
                      <a:lnTo>
                        <a:pt x="282" y="278"/>
                      </a:lnTo>
                      <a:lnTo>
                        <a:pt x="297" y="297"/>
                      </a:lnTo>
                      <a:lnTo>
                        <a:pt x="356" y="403"/>
                      </a:lnTo>
                      <a:lnTo>
                        <a:pt x="348" y="408"/>
                      </a:lnTo>
                      <a:lnTo>
                        <a:pt x="259" y="335"/>
                      </a:lnTo>
                      <a:lnTo>
                        <a:pt x="238" y="311"/>
                      </a:lnTo>
                      <a:lnTo>
                        <a:pt x="207" y="273"/>
                      </a:lnTo>
                      <a:lnTo>
                        <a:pt x="193" y="269"/>
                      </a:lnTo>
                      <a:lnTo>
                        <a:pt x="160" y="236"/>
                      </a:lnTo>
                      <a:lnTo>
                        <a:pt x="0" y="97"/>
                      </a:lnTo>
                      <a:lnTo>
                        <a:pt x="2" y="73"/>
                      </a:lnTo>
                      <a:lnTo>
                        <a:pt x="9" y="66"/>
                      </a:lnTo>
                      <a:lnTo>
                        <a:pt x="11" y="35"/>
                      </a:lnTo>
                      <a:lnTo>
                        <a:pt x="23" y="19"/>
                      </a:lnTo>
                      <a:lnTo>
                        <a:pt x="35" y="7"/>
                      </a:lnTo>
                      <a:lnTo>
                        <a:pt x="42" y="5"/>
                      </a:lnTo>
                      <a:lnTo>
                        <a:pt x="49" y="0"/>
                      </a:lnTo>
                      <a:lnTo>
                        <a:pt x="63" y="0"/>
                      </a:lnTo>
                      <a:lnTo>
                        <a:pt x="75" y="0"/>
                      </a:lnTo>
                      <a:lnTo>
                        <a:pt x="87" y="0"/>
                      </a:lnTo>
                      <a:lnTo>
                        <a:pt x="110" y="9"/>
                      </a:lnTo>
                      <a:lnTo>
                        <a:pt x="120" y="1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0" name="Freeform 135"/>
                <p:cNvSpPr>
                  <a:spLocks/>
                </p:cNvSpPr>
                <p:nvPr/>
              </p:nvSpPr>
              <p:spPr bwMode="auto">
                <a:xfrm>
                  <a:off x="4463" y="1181"/>
                  <a:ext cx="80" cy="92"/>
                </a:xfrm>
                <a:custGeom>
                  <a:avLst/>
                  <a:gdLst>
                    <a:gd name="T0" fmla="*/ 30 w 80"/>
                    <a:gd name="T1" fmla="*/ 0 h 92"/>
                    <a:gd name="T2" fmla="*/ 30 w 80"/>
                    <a:gd name="T3" fmla="*/ 0 h 92"/>
                    <a:gd name="T4" fmla="*/ 23 w 80"/>
                    <a:gd name="T5" fmla="*/ 0 h 92"/>
                    <a:gd name="T6" fmla="*/ 23 w 80"/>
                    <a:gd name="T7" fmla="*/ 0 h 92"/>
                    <a:gd name="T8" fmla="*/ 14 w 80"/>
                    <a:gd name="T9" fmla="*/ 2 h 92"/>
                    <a:gd name="T10" fmla="*/ 7 w 80"/>
                    <a:gd name="T11" fmla="*/ 7 h 92"/>
                    <a:gd name="T12" fmla="*/ 2 w 80"/>
                    <a:gd name="T13" fmla="*/ 12 h 92"/>
                    <a:gd name="T14" fmla="*/ 0 w 80"/>
                    <a:gd name="T15" fmla="*/ 21 h 92"/>
                    <a:gd name="T16" fmla="*/ 0 w 80"/>
                    <a:gd name="T17" fmla="*/ 38 h 92"/>
                    <a:gd name="T18" fmla="*/ 0 w 80"/>
                    <a:gd name="T19" fmla="*/ 56 h 92"/>
                    <a:gd name="T20" fmla="*/ 28 w 80"/>
                    <a:gd name="T21" fmla="*/ 85 h 92"/>
                    <a:gd name="T22" fmla="*/ 28 w 80"/>
                    <a:gd name="T23" fmla="*/ 85 h 92"/>
                    <a:gd name="T24" fmla="*/ 42 w 80"/>
                    <a:gd name="T25" fmla="*/ 89 h 92"/>
                    <a:gd name="T26" fmla="*/ 61 w 80"/>
                    <a:gd name="T27" fmla="*/ 92 h 92"/>
                    <a:gd name="T28" fmla="*/ 68 w 80"/>
                    <a:gd name="T29" fmla="*/ 92 h 92"/>
                    <a:gd name="T30" fmla="*/ 75 w 80"/>
                    <a:gd name="T31" fmla="*/ 89 h 92"/>
                    <a:gd name="T32" fmla="*/ 80 w 80"/>
                    <a:gd name="T33" fmla="*/ 82 h 92"/>
                    <a:gd name="T34" fmla="*/ 80 w 80"/>
                    <a:gd name="T35" fmla="*/ 75 h 92"/>
                    <a:gd name="T36" fmla="*/ 80 w 80"/>
                    <a:gd name="T37" fmla="*/ 75 h 92"/>
                    <a:gd name="T38" fmla="*/ 80 w 80"/>
                    <a:gd name="T39" fmla="*/ 66 h 92"/>
                    <a:gd name="T40" fmla="*/ 75 w 80"/>
                    <a:gd name="T41" fmla="*/ 56 h 92"/>
                    <a:gd name="T42" fmla="*/ 66 w 80"/>
                    <a:gd name="T43" fmla="*/ 40 h 92"/>
                    <a:gd name="T44" fmla="*/ 56 w 80"/>
                    <a:gd name="T45" fmla="*/ 26 h 92"/>
                    <a:gd name="T46" fmla="*/ 47 w 80"/>
                    <a:gd name="T47" fmla="*/ 9 h 92"/>
                    <a:gd name="T48" fmla="*/ 47 w 80"/>
                    <a:gd name="T49" fmla="*/ 9 h 92"/>
                    <a:gd name="T50" fmla="*/ 44 w 80"/>
                    <a:gd name="T51" fmla="*/ 5 h 92"/>
                    <a:gd name="T52" fmla="*/ 40 w 80"/>
                    <a:gd name="T53" fmla="*/ 0 h 92"/>
                    <a:gd name="T54" fmla="*/ 37 w 80"/>
                    <a:gd name="T55" fmla="*/ 0 h 92"/>
                    <a:gd name="T56" fmla="*/ 30 w 80"/>
                    <a:gd name="T57" fmla="*/ 0 h 92"/>
                    <a:gd name="T58" fmla="*/ 30 w 80"/>
                    <a:gd name="T59" fmla="*/ 0 h 9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0" h="92">
                      <a:moveTo>
                        <a:pt x="30" y="0"/>
                      </a:moveTo>
                      <a:lnTo>
                        <a:pt x="30" y="0"/>
                      </a:lnTo>
                      <a:lnTo>
                        <a:pt x="23" y="0"/>
                      </a:lnTo>
                      <a:lnTo>
                        <a:pt x="14" y="2"/>
                      </a:lnTo>
                      <a:lnTo>
                        <a:pt x="7" y="7"/>
                      </a:lnTo>
                      <a:lnTo>
                        <a:pt x="2" y="12"/>
                      </a:lnTo>
                      <a:lnTo>
                        <a:pt x="0" y="21"/>
                      </a:lnTo>
                      <a:lnTo>
                        <a:pt x="0" y="38"/>
                      </a:lnTo>
                      <a:lnTo>
                        <a:pt x="0" y="56"/>
                      </a:lnTo>
                      <a:lnTo>
                        <a:pt x="28" y="85"/>
                      </a:lnTo>
                      <a:lnTo>
                        <a:pt x="42" y="89"/>
                      </a:lnTo>
                      <a:lnTo>
                        <a:pt x="61" y="92"/>
                      </a:lnTo>
                      <a:lnTo>
                        <a:pt x="68" y="92"/>
                      </a:lnTo>
                      <a:lnTo>
                        <a:pt x="75" y="89"/>
                      </a:lnTo>
                      <a:lnTo>
                        <a:pt x="80" y="82"/>
                      </a:lnTo>
                      <a:lnTo>
                        <a:pt x="80" y="75"/>
                      </a:lnTo>
                      <a:lnTo>
                        <a:pt x="80" y="66"/>
                      </a:lnTo>
                      <a:lnTo>
                        <a:pt x="75" y="56"/>
                      </a:lnTo>
                      <a:lnTo>
                        <a:pt x="66" y="40"/>
                      </a:lnTo>
                      <a:lnTo>
                        <a:pt x="56" y="26"/>
                      </a:lnTo>
                      <a:lnTo>
                        <a:pt x="47" y="9"/>
                      </a:lnTo>
                      <a:lnTo>
                        <a:pt x="44" y="5"/>
                      </a:lnTo>
                      <a:lnTo>
                        <a:pt x="40" y="0"/>
                      </a:lnTo>
                      <a:lnTo>
                        <a:pt x="37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1" name="Freeform 136"/>
                <p:cNvSpPr>
                  <a:spLocks/>
                </p:cNvSpPr>
                <p:nvPr/>
              </p:nvSpPr>
              <p:spPr bwMode="auto">
                <a:xfrm>
                  <a:off x="4470" y="1188"/>
                  <a:ext cx="66" cy="78"/>
                </a:xfrm>
                <a:custGeom>
                  <a:avLst/>
                  <a:gdLst>
                    <a:gd name="T0" fmla="*/ 26 w 66"/>
                    <a:gd name="T1" fmla="*/ 0 h 78"/>
                    <a:gd name="T2" fmla="*/ 26 w 66"/>
                    <a:gd name="T3" fmla="*/ 0 h 78"/>
                    <a:gd name="T4" fmla="*/ 14 w 66"/>
                    <a:gd name="T5" fmla="*/ 0 h 78"/>
                    <a:gd name="T6" fmla="*/ 9 w 66"/>
                    <a:gd name="T7" fmla="*/ 0 h 78"/>
                    <a:gd name="T8" fmla="*/ 4 w 66"/>
                    <a:gd name="T9" fmla="*/ 7 h 78"/>
                    <a:gd name="T10" fmla="*/ 4 w 66"/>
                    <a:gd name="T11" fmla="*/ 7 h 78"/>
                    <a:gd name="T12" fmla="*/ 0 w 66"/>
                    <a:gd name="T13" fmla="*/ 16 h 78"/>
                    <a:gd name="T14" fmla="*/ 0 w 66"/>
                    <a:gd name="T15" fmla="*/ 31 h 78"/>
                    <a:gd name="T16" fmla="*/ 0 w 66"/>
                    <a:gd name="T17" fmla="*/ 45 h 78"/>
                    <a:gd name="T18" fmla="*/ 23 w 66"/>
                    <a:gd name="T19" fmla="*/ 73 h 78"/>
                    <a:gd name="T20" fmla="*/ 23 w 66"/>
                    <a:gd name="T21" fmla="*/ 73 h 78"/>
                    <a:gd name="T22" fmla="*/ 37 w 66"/>
                    <a:gd name="T23" fmla="*/ 78 h 78"/>
                    <a:gd name="T24" fmla="*/ 49 w 66"/>
                    <a:gd name="T25" fmla="*/ 78 h 78"/>
                    <a:gd name="T26" fmla="*/ 59 w 66"/>
                    <a:gd name="T27" fmla="*/ 78 h 78"/>
                    <a:gd name="T28" fmla="*/ 59 w 66"/>
                    <a:gd name="T29" fmla="*/ 78 h 78"/>
                    <a:gd name="T30" fmla="*/ 66 w 66"/>
                    <a:gd name="T31" fmla="*/ 73 h 78"/>
                    <a:gd name="T32" fmla="*/ 66 w 66"/>
                    <a:gd name="T33" fmla="*/ 68 h 78"/>
                    <a:gd name="T34" fmla="*/ 66 w 66"/>
                    <a:gd name="T35" fmla="*/ 64 h 78"/>
                    <a:gd name="T36" fmla="*/ 35 w 66"/>
                    <a:gd name="T37" fmla="*/ 7 h 78"/>
                    <a:gd name="T38" fmla="*/ 35 w 66"/>
                    <a:gd name="T39" fmla="*/ 7 h 78"/>
                    <a:gd name="T40" fmla="*/ 33 w 66"/>
                    <a:gd name="T41" fmla="*/ 2 h 78"/>
                    <a:gd name="T42" fmla="*/ 30 w 66"/>
                    <a:gd name="T43" fmla="*/ 0 h 78"/>
                    <a:gd name="T44" fmla="*/ 26 w 66"/>
                    <a:gd name="T45" fmla="*/ 0 h 78"/>
                    <a:gd name="T46" fmla="*/ 26 w 66"/>
                    <a:gd name="T47" fmla="*/ 0 h 7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66" h="7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9" y="0"/>
                      </a:ln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0" y="31"/>
                      </a:lnTo>
                      <a:lnTo>
                        <a:pt x="0" y="45"/>
                      </a:lnTo>
                      <a:lnTo>
                        <a:pt x="23" y="73"/>
                      </a:lnTo>
                      <a:lnTo>
                        <a:pt x="37" y="78"/>
                      </a:lnTo>
                      <a:lnTo>
                        <a:pt x="49" y="78"/>
                      </a:lnTo>
                      <a:lnTo>
                        <a:pt x="59" y="78"/>
                      </a:lnTo>
                      <a:lnTo>
                        <a:pt x="66" y="73"/>
                      </a:lnTo>
                      <a:lnTo>
                        <a:pt x="66" y="68"/>
                      </a:lnTo>
                      <a:lnTo>
                        <a:pt x="66" y="64"/>
                      </a:lnTo>
                      <a:lnTo>
                        <a:pt x="35" y="7"/>
                      </a:lnTo>
                      <a:lnTo>
                        <a:pt x="33" y="2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2" name="Freeform 137"/>
                <p:cNvSpPr>
                  <a:spLocks/>
                </p:cNvSpPr>
                <p:nvPr/>
              </p:nvSpPr>
              <p:spPr bwMode="auto">
                <a:xfrm>
                  <a:off x="4470" y="1202"/>
                  <a:ext cx="59" cy="64"/>
                </a:xfrm>
                <a:custGeom>
                  <a:avLst/>
                  <a:gdLst>
                    <a:gd name="T0" fmla="*/ 21 w 59"/>
                    <a:gd name="T1" fmla="*/ 0 h 64"/>
                    <a:gd name="T2" fmla="*/ 21 w 59"/>
                    <a:gd name="T3" fmla="*/ 0 h 64"/>
                    <a:gd name="T4" fmla="*/ 12 w 59"/>
                    <a:gd name="T5" fmla="*/ 0 h 64"/>
                    <a:gd name="T6" fmla="*/ 4 w 59"/>
                    <a:gd name="T7" fmla="*/ 2 h 64"/>
                    <a:gd name="T8" fmla="*/ 0 w 59"/>
                    <a:gd name="T9" fmla="*/ 5 h 64"/>
                    <a:gd name="T10" fmla="*/ 0 w 59"/>
                    <a:gd name="T11" fmla="*/ 5 h 64"/>
                    <a:gd name="T12" fmla="*/ 0 w 59"/>
                    <a:gd name="T13" fmla="*/ 24 h 64"/>
                    <a:gd name="T14" fmla="*/ 0 w 59"/>
                    <a:gd name="T15" fmla="*/ 31 h 64"/>
                    <a:gd name="T16" fmla="*/ 23 w 59"/>
                    <a:gd name="T17" fmla="*/ 59 h 64"/>
                    <a:gd name="T18" fmla="*/ 23 w 59"/>
                    <a:gd name="T19" fmla="*/ 59 h 64"/>
                    <a:gd name="T20" fmla="*/ 37 w 59"/>
                    <a:gd name="T21" fmla="*/ 64 h 64"/>
                    <a:gd name="T22" fmla="*/ 49 w 59"/>
                    <a:gd name="T23" fmla="*/ 64 h 64"/>
                    <a:gd name="T24" fmla="*/ 59 w 59"/>
                    <a:gd name="T25" fmla="*/ 64 h 64"/>
                    <a:gd name="T26" fmla="*/ 59 w 59"/>
                    <a:gd name="T27" fmla="*/ 64 h 64"/>
                    <a:gd name="T28" fmla="*/ 30 w 59"/>
                    <a:gd name="T29" fmla="*/ 7 h 64"/>
                    <a:gd name="T30" fmla="*/ 30 w 59"/>
                    <a:gd name="T31" fmla="*/ 7 h 64"/>
                    <a:gd name="T32" fmla="*/ 28 w 59"/>
                    <a:gd name="T33" fmla="*/ 2 h 64"/>
                    <a:gd name="T34" fmla="*/ 26 w 59"/>
                    <a:gd name="T35" fmla="*/ 0 h 64"/>
                    <a:gd name="T36" fmla="*/ 21 w 59"/>
                    <a:gd name="T37" fmla="*/ 0 h 64"/>
                    <a:gd name="T38" fmla="*/ 21 w 59"/>
                    <a:gd name="T39" fmla="*/ 0 h 6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59" h="64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12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0" y="24"/>
                      </a:lnTo>
                      <a:lnTo>
                        <a:pt x="0" y="31"/>
                      </a:lnTo>
                      <a:lnTo>
                        <a:pt x="23" y="59"/>
                      </a:lnTo>
                      <a:lnTo>
                        <a:pt x="37" y="64"/>
                      </a:lnTo>
                      <a:lnTo>
                        <a:pt x="49" y="64"/>
                      </a:lnTo>
                      <a:lnTo>
                        <a:pt x="59" y="64"/>
                      </a:lnTo>
                      <a:lnTo>
                        <a:pt x="30" y="7"/>
                      </a:lnTo>
                      <a:lnTo>
                        <a:pt x="28" y="2"/>
                      </a:lnTo>
                      <a:lnTo>
                        <a:pt x="26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9E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3" name="Freeform 138"/>
                <p:cNvSpPr>
                  <a:spLocks/>
                </p:cNvSpPr>
                <p:nvPr/>
              </p:nvSpPr>
              <p:spPr bwMode="auto">
                <a:xfrm>
                  <a:off x="4463" y="1148"/>
                  <a:ext cx="21" cy="21"/>
                </a:xfrm>
                <a:custGeom>
                  <a:avLst/>
                  <a:gdLst>
                    <a:gd name="T0" fmla="*/ 9 w 21"/>
                    <a:gd name="T1" fmla="*/ 0 h 21"/>
                    <a:gd name="T2" fmla="*/ 9 w 21"/>
                    <a:gd name="T3" fmla="*/ 0 h 21"/>
                    <a:gd name="T4" fmla="*/ 4 w 21"/>
                    <a:gd name="T5" fmla="*/ 0 h 21"/>
                    <a:gd name="T6" fmla="*/ 2 w 21"/>
                    <a:gd name="T7" fmla="*/ 2 h 21"/>
                    <a:gd name="T8" fmla="*/ 0 w 21"/>
                    <a:gd name="T9" fmla="*/ 7 h 21"/>
                    <a:gd name="T10" fmla="*/ 0 w 21"/>
                    <a:gd name="T11" fmla="*/ 9 h 21"/>
                    <a:gd name="T12" fmla="*/ 0 w 21"/>
                    <a:gd name="T13" fmla="*/ 9 h 21"/>
                    <a:gd name="T14" fmla="*/ 4 w 21"/>
                    <a:gd name="T15" fmla="*/ 16 h 21"/>
                    <a:gd name="T16" fmla="*/ 7 w 21"/>
                    <a:gd name="T17" fmla="*/ 19 h 21"/>
                    <a:gd name="T18" fmla="*/ 11 w 21"/>
                    <a:gd name="T19" fmla="*/ 21 h 21"/>
                    <a:gd name="T20" fmla="*/ 11 w 21"/>
                    <a:gd name="T21" fmla="*/ 21 h 21"/>
                    <a:gd name="T22" fmla="*/ 14 w 21"/>
                    <a:gd name="T23" fmla="*/ 19 h 21"/>
                    <a:gd name="T24" fmla="*/ 19 w 21"/>
                    <a:gd name="T25" fmla="*/ 16 h 21"/>
                    <a:gd name="T26" fmla="*/ 19 w 21"/>
                    <a:gd name="T27" fmla="*/ 14 h 21"/>
                    <a:gd name="T28" fmla="*/ 21 w 21"/>
                    <a:gd name="T29" fmla="*/ 9 h 21"/>
                    <a:gd name="T30" fmla="*/ 21 w 21"/>
                    <a:gd name="T31" fmla="*/ 9 h 21"/>
                    <a:gd name="T32" fmla="*/ 19 w 21"/>
                    <a:gd name="T33" fmla="*/ 7 h 21"/>
                    <a:gd name="T34" fmla="*/ 16 w 21"/>
                    <a:gd name="T35" fmla="*/ 2 h 21"/>
                    <a:gd name="T36" fmla="*/ 11 w 21"/>
                    <a:gd name="T37" fmla="*/ 0 h 21"/>
                    <a:gd name="T38" fmla="*/ 9 w 21"/>
                    <a:gd name="T39" fmla="*/ 0 h 21"/>
                    <a:gd name="T40" fmla="*/ 9 w 21"/>
                    <a:gd name="T41" fmla="*/ 0 h 2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" h="21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4" y="16"/>
                      </a:lnTo>
                      <a:lnTo>
                        <a:pt x="7" y="19"/>
                      </a:lnTo>
                      <a:lnTo>
                        <a:pt x="11" y="21"/>
                      </a:lnTo>
                      <a:lnTo>
                        <a:pt x="14" y="19"/>
                      </a:lnTo>
                      <a:lnTo>
                        <a:pt x="19" y="16"/>
                      </a:lnTo>
                      <a:lnTo>
                        <a:pt x="19" y="14"/>
                      </a:lnTo>
                      <a:lnTo>
                        <a:pt x="21" y="9"/>
                      </a:lnTo>
                      <a:lnTo>
                        <a:pt x="19" y="7"/>
                      </a:lnTo>
                      <a:lnTo>
                        <a:pt x="16" y="2"/>
                      </a:lnTo>
                      <a:lnTo>
                        <a:pt x="11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4" name="Freeform 139"/>
                <p:cNvSpPr>
                  <a:spLocks/>
                </p:cNvSpPr>
                <p:nvPr/>
              </p:nvSpPr>
              <p:spPr bwMode="auto">
                <a:xfrm>
                  <a:off x="4484" y="1025"/>
                  <a:ext cx="21" cy="19"/>
                </a:xfrm>
                <a:custGeom>
                  <a:avLst/>
                  <a:gdLst>
                    <a:gd name="T0" fmla="*/ 9 w 21"/>
                    <a:gd name="T1" fmla="*/ 0 h 19"/>
                    <a:gd name="T2" fmla="*/ 9 w 21"/>
                    <a:gd name="T3" fmla="*/ 0 h 19"/>
                    <a:gd name="T4" fmla="*/ 5 w 21"/>
                    <a:gd name="T5" fmla="*/ 3 h 19"/>
                    <a:gd name="T6" fmla="*/ 2 w 21"/>
                    <a:gd name="T7" fmla="*/ 5 h 19"/>
                    <a:gd name="T8" fmla="*/ 0 w 21"/>
                    <a:gd name="T9" fmla="*/ 7 h 19"/>
                    <a:gd name="T10" fmla="*/ 0 w 21"/>
                    <a:gd name="T11" fmla="*/ 12 h 19"/>
                    <a:gd name="T12" fmla="*/ 0 w 21"/>
                    <a:gd name="T13" fmla="*/ 12 h 19"/>
                    <a:gd name="T14" fmla="*/ 2 w 21"/>
                    <a:gd name="T15" fmla="*/ 17 h 19"/>
                    <a:gd name="T16" fmla="*/ 5 w 21"/>
                    <a:gd name="T17" fmla="*/ 19 h 19"/>
                    <a:gd name="T18" fmla="*/ 7 w 21"/>
                    <a:gd name="T19" fmla="*/ 19 h 19"/>
                    <a:gd name="T20" fmla="*/ 12 w 21"/>
                    <a:gd name="T21" fmla="*/ 19 h 19"/>
                    <a:gd name="T22" fmla="*/ 12 w 21"/>
                    <a:gd name="T23" fmla="*/ 19 h 19"/>
                    <a:gd name="T24" fmla="*/ 16 w 21"/>
                    <a:gd name="T25" fmla="*/ 19 h 19"/>
                    <a:gd name="T26" fmla="*/ 19 w 21"/>
                    <a:gd name="T27" fmla="*/ 14 h 19"/>
                    <a:gd name="T28" fmla="*/ 21 w 21"/>
                    <a:gd name="T29" fmla="*/ 12 h 19"/>
                    <a:gd name="T30" fmla="*/ 21 w 21"/>
                    <a:gd name="T31" fmla="*/ 7 h 19"/>
                    <a:gd name="T32" fmla="*/ 21 w 21"/>
                    <a:gd name="T33" fmla="*/ 7 h 19"/>
                    <a:gd name="T34" fmla="*/ 16 w 21"/>
                    <a:gd name="T35" fmla="*/ 3 h 19"/>
                    <a:gd name="T36" fmla="*/ 14 w 21"/>
                    <a:gd name="T37" fmla="*/ 0 h 19"/>
                    <a:gd name="T38" fmla="*/ 9 w 21"/>
                    <a:gd name="T39" fmla="*/ 0 h 19"/>
                    <a:gd name="T40" fmla="*/ 9 w 21"/>
                    <a:gd name="T41" fmla="*/ 0 h 1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" h="19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5" y="3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2" y="17"/>
                      </a:lnTo>
                      <a:lnTo>
                        <a:pt x="5" y="19"/>
                      </a:lnTo>
                      <a:lnTo>
                        <a:pt x="7" y="19"/>
                      </a:lnTo>
                      <a:lnTo>
                        <a:pt x="12" y="19"/>
                      </a:lnTo>
                      <a:lnTo>
                        <a:pt x="16" y="19"/>
                      </a:lnTo>
                      <a:lnTo>
                        <a:pt x="19" y="14"/>
                      </a:lnTo>
                      <a:lnTo>
                        <a:pt x="21" y="12"/>
                      </a:lnTo>
                      <a:lnTo>
                        <a:pt x="21" y="7"/>
                      </a:lnTo>
                      <a:lnTo>
                        <a:pt x="16" y="3"/>
                      </a:lnTo>
                      <a:lnTo>
                        <a:pt x="1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5" name="Freeform 140"/>
                <p:cNvSpPr>
                  <a:spLocks/>
                </p:cNvSpPr>
                <p:nvPr/>
              </p:nvSpPr>
              <p:spPr bwMode="auto">
                <a:xfrm>
                  <a:off x="4185" y="1124"/>
                  <a:ext cx="28" cy="21"/>
                </a:xfrm>
                <a:custGeom>
                  <a:avLst/>
                  <a:gdLst>
                    <a:gd name="T0" fmla="*/ 11 w 28"/>
                    <a:gd name="T1" fmla="*/ 0 h 21"/>
                    <a:gd name="T2" fmla="*/ 11 w 28"/>
                    <a:gd name="T3" fmla="*/ 0 h 21"/>
                    <a:gd name="T4" fmla="*/ 7 w 28"/>
                    <a:gd name="T5" fmla="*/ 0 h 21"/>
                    <a:gd name="T6" fmla="*/ 4 w 28"/>
                    <a:gd name="T7" fmla="*/ 3 h 21"/>
                    <a:gd name="T8" fmla="*/ 2 w 28"/>
                    <a:gd name="T9" fmla="*/ 7 h 21"/>
                    <a:gd name="T10" fmla="*/ 0 w 28"/>
                    <a:gd name="T11" fmla="*/ 12 h 21"/>
                    <a:gd name="T12" fmla="*/ 0 w 28"/>
                    <a:gd name="T13" fmla="*/ 12 h 21"/>
                    <a:gd name="T14" fmla="*/ 2 w 28"/>
                    <a:gd name="T15" fmla="*/ 14 h 21"/>
                    <a:gd name="T16" fmla="*/ 7 w 28"/>
                    <a:gd name="T17" fmla="*/ 19 h 21"/>
                    <a:gd name="T18" fmla="*/ 11 w 28"/>
                    <a:gd name="T19" fmla="*/ 21 h 21"/>
                    <a:gd name="T20" fmla="*/ 16 w 28"/>
                    <a:gd name="T21" fmla="*/ 21 h 21"/>
                    <a:gd name="T22" fmla="*/ 16 w 28"/>
                    <a:gd name="T23" fmla="*/ 21 h 21"/>
                    <a:gd name="T24" fmla="*/ 21 w 28"/>
                    <a:gd name="T25" fmla="*/ 21 h 21"/>
                    <a:gd name="T26" fmla="*/ 25 w 28"/>
                    <a:gd name="T27" fmla="*/ 19 h 21"/>
                    <a:gd name="T28" fmla="*/ 28 w 28"/>
                    <a:gd name="T29" fmla="*/ 14 h 21"/>
                    <a:gd name="T30" fmla="*/ 28 w 28"/>
                    <a:gd name="T31" fmla="*/ 12 h 21"/>
                    <a:gd name="T32" fmla="*/ 28 w 28"/>
                    <a:gd name="T33" fmla="*/ 12 h 21"/>
                    <a:gd name="T34" fmla="*/ 25 w 28"/>
                    <a:gd name="T35" fmla="*/ 7 h 21"/>
                    <a:gd name="T36" fmla="*/ 23 w 28"/>
                    <a:gd name="T37" fmla="*/ 3 h 21"/>
                    <a:gd name="T38" fmla="*/ 18 w 28"/>
                    <a:gd name="T39" fmla="*/ 0 h 21"/>
                    <a:gd name="T40" fmla="*/ 11 w 28"/>
                    <a:gd name="T41" fmla="*/ 0 h 21"/>
                    <a:gd name="T42" fmla="*/ 11 w 28"/>
                    <a:gd name="T43" fmla="*/ 0 h 2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8" h="21">
                      <a:moveTo>
                        <a:pt x="11" y="0"/>
                      </a:move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4" y="3"/>
                      </a:lnTo>
                      <a:lnTo>
                        <a:pt x="2" y="7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7" y="19"/>
                      </a:lnTo>
                      <a:lnTo>
                        <a:pt x="11" y="21"/>
                      </a:lnTo>
                      <a:lnTo>
                        <a:pt x="16" y="21"/>
                      </a:lnTo>
                      <a:lnTo>
                        <a:pt x="21" y="21"/>
                      </a:lnTo>
                      <a:lnTo>
                        <a:pt x="25" y="19"/>
                      </a:lnTo>
                      <a:lnTo>
                        <a:pt x="28" y="14"/>
                      </a:lnTo>
                      <a:lnTo>
                        <a:pt x="28" y="12"/>
                      </a:lnTo>
                      <a:lnTo>
                        <a:pt x="25" y="7"/>
                      </a:lnTo>
                      <a:lnTo>
                        <a:pt x="23" y="3"/>
                      </a:lnTo>
                      <a:lnTo>
                        <a:pt x="18" y="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6" name="Freeform 141"/>
                <p:cNvSpPr>
                  <a:spLocks/>
                </p:cNvSpPr>
                <p:nvPr/>
              </p:nvSpPr>
              <p:spPr bwMode="auto">
                <a:xfrm>
                  <a:off x="4175" y="1223"/>
                  <a:ext cx="24" cy="29"/>
                </a:xfrm>
                <a:custGeom>
                  <a:avLst/>
                  <a:gdLst>
                    <a:gd name="T0" fmla="*/ 7 w 24"/>
                    <a:gd name="T1" fmla="*/ 0 h 29"/>
                    <a:gd name="T2" fmla="*/ 7 w 24"/>
                    <a:gd name="T3" fmla="*/ 0 h 29"/>
                    <a:gd name="T4" fmla="*/ 0 w 24"/>
                    <a:gd name="T5" fmla="*/ 3 h 29"/>
                    <a:gd name="T6" fmla="*/ 0 w 24"/>
                    <a:gd name="T7" fmla="*/ 24 h 29"/>
                    <a:gd name="T8" fmla="*/ 0 w 24"/>
                    <a:gd name="T9" fmla="*/ 24 h 29"/>
                    <a:gd name="T10" fmla="*/ 5 w 24"/>
                    <a:gd name="T11" fmla="*/ 26 h 29"/>
                    <a:gd name="T12" fmla="*/ 12 w 24"/>
                    <a:gd name="T13" fmla="*/ 29 h 29"/>
                    <a:gd name="T14" fmla="*/ 12 w 24"/>
                    <a:gd name="T15" fmla="*/ 29 h 29"/>
                    <a:gd name="T16" fmla="*/ 17 w 24"/>
                    <a:gd name="T17" fmla="*/ 26 h 29"/>
                    <a:gd name="T18" fmla="*/ 21 w 24"/>
                    <a:gd name="T19" fmla="*/ 24 h 29"/>
                    <a:gd name="T20" fmla="*/ 24 w 24"/>
                    <a:gd name="T21" fmla="*/ 19 h 29"/>
                    <a:gd name="T22" fmla="*/ 24 w 24"/>
                    <a:gd name="T23" fmla="*/ 14 h 29"/>
                    <a:gd name="T24" fmla="*/ 24 w 24"/>
                    <a:gd name="T25" fmla="*/ 14 h 29"/>
                    <a:gd name="T26" fmla="*/ 21 w 24"/>
                    <a:gd name="T27" fmla="*/ 10 h 29"/>
                    <a:gd name="T28" fmla="*/ 17 w 24"/>
                    <a:gd name="T29" fmla="*/ 5 h 29"/>
                    <a:gd name="T30" fmla="*/ 12 w 24"/>
                    <a:gd name="T31" fmla="*/ 3 h 29"/>
                    <a:gd name="T32" fmla="*/ 7 w 24"/>
                    <a:gd name="T33" fmla="*/ 0 h 29"/>
                    <a:gd name="T34" fmla="*/ 7 w 24"/>
                    <a:gd name="T35" fmla="*/ 0 h 2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4" h="2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3"/>
                      </a:lnTo>
                      <a:lnTo>
                        <a:pt x="0" y="24"/>
                      </a:lnTo>
                      <a:lnTo>
                        <a:pt x="5" y="26"/>
                      </a:lnTo>
                      <a:lnTo>
                        <a:pt x="12" y="29"/>
                      </a:lnTo>
                      <a:lnTo>
                        <a:pt x="17" y="26"/>
                      </a:lnTo>
                      <a:lnTo>
                        <a:pt x="21" y="24"/>
                      </a:lnTo>
                      <a:lnTo>
                        <a:pt x="24" y="19"/>
                      </a:lnTo>
                      <a:lnTo>
                        <a:pt x="24" y="14"/>
                      </a:lnTo>
                      <a:lnTo>
                        <a:pt x="21" y="10"/>
                      </a:lnTo>
                      <a:lnTo>
                        <a:pt x="17" y="5"/>
                      </a:lnTo>
                      <a:lnTo>
                        <a:pt x="12" y="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7" name="Freeform 142"/>
                <p:cNvSpPr>
                  <a:spLocks/>
                </p:cNvSpPr>
                <p:nvPr/>
              </p:nvSpPr>
              <p:spPr bwMode="auto">
                <a:xfrm>
                  <a:off x="4189" y="1127"/>
                  <a:ext cx="24" cy="18"/>
                </a:xfrm>
                <a:custGeom>
                  <a:avLst/>
                  <a:gdLst>
                    <a:gd name="T0" fmla="*/ 10 w 24"/>
                    <a:gd name="T1" fmla="*/ 0 h 18"/>
                    <a:gd name="T2" fmla="*/ 10 w 24"/>
                    <a:gd name="T3" fmla="*/ 0 h 18"/>
                    <a:gd name="T4" fmla="*/ 5 w 24"/>
                    <a:gd name="T5" fmla="*/ 0 h 18"/>
                    <a:gd name="T6" fmla="*/ 3 w 24"/>
                    <a:gd name="T7" fmla="*/ 2 h 18"/>
                    <a:gd name="T8" fmla="*/ 0 w 24"/>
                    <a:gd name="T9" fmla="*/ 7 h 18"/>
                    <a:gd name="T10" fmla="*/ 0 w 24"/>
                    <a:gd name="T11" fmla="*/ 9 h 18"/>
                    <a:gd name="T12" fmla="*/ 0 w 24"/>
                    <a:gd name="T13" fmla="*/ 9 h 18"/>
                    <a:gd name="T14" fmla="*/ 3 w 24"/>
                    <a:gd name="T15" fmla="*/ 14 h 18"/>
                    <a:gd name="T16" fmla="*/ 5 w 24"/>
                    <a:gd name="T17" fmla="*/ 16 h 18"/>
                    <a:gd name="T18" fmla="*/ 10 w 24"/>
                    <a:gd name="T19" fmla="*/ 18 h 18"/>
                    <a:gd name="T20" fmla="*/ 14 w 24"/>
                    <a:gd name="T21" fmla="*/ 18 h 18"/>
                    <a:gd name="T22" fmla="*/ 14 w 24"/>
                    <a:gd name="T23" fmla="*/ 18 h 18"/>
                    <a:gd name="T24" fmla="*/ 19 w 24"/>
                    <a:gd name="T25" fmla="*/ 18 h 18"/>
                    <a:gd name="T26" fmla="*/ 21 w 24"/>
                    <a:gd name="T27" fmla="*/ 16 h 18"/>
                    <a:gd name="T28" fmla="*/ 24 w 24"/>
                    <a:gd name="T29" fmla="*/ 14 h 18"/>
                    <a:gd name="T30" fmla="*/ 24 w 24"/>
                    <a:gd name="T31" fmla="*/ 9 h 18"/>
                    <a:gd name="T32" fmla="*/ 24 w 24"/>
                    <a:gd name="T33" fmla="*/ 9 h 18"/>
                    <a:gd name="T34" fmla="*/ 21 w 24"/>
                    <a:gd name="T35" fmla="*/ 7 h 18"/>
                    <a:gd name="T36" fmla="*/ 19 w 24"/>
                    <a:gd name="T37" fmla="*/ 2 h 18"/>
                    <a:gd name="T38" fmla="*/ 14 w 24"/>
                    <a:gd name="T39" fmla="*/ 0 h 18"/>
                    <a:gd name="T40" fmla="*/ 10 w 24"/>
                    <a:gd name="T41" fmla="*/ 0 h 18"/>
                    <a:gd name="T42" fmla="*/ 10 w 24"/>
                    <a:gd name="T43" fmla="*/ 0 h 1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4" h="18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3" y="14"/>
                      </a:lnTo>
                      <a:lnTo>
                        <a:pt x="5" y="16"/>
                      </a:lnTo>
                      <a:lnTo>
                        <a:pt x="10" y="18"/>
                      </a:lnTo>
                      <a:lnTo>
                        <a:pt x="14" y="18"/>
                      </a:lnTo>
                      <a:lnTo>
                        <a:pt x="19" y="18"/>
                      </a:lnTo>
                      <a:lnTo>
                        <a:pt x="21" y="16"/>
                      </a:lnTo>
                      <a:lnTo>
                        <a:pt x="24" y="14"/>
                      </a:lnTo>
                      <a:lnTo>
                        <a:pt x="24" y="9"/>
                      </a:lnTo>
                      <a:lnTo>
                        <a:pt x="21" y="7"/>
                      </a:lnTo>
                      <a:lnTo>
                        <a:pt x="19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8" name="Freeform 143"/>
                <p:cNvSpPr>
                  <a:spLocks/>
                </p:cNvSpPr>
                <p:nvPr/>
              </p:nvSpPr>
              <p:spPr bwMode="auto">
                <a:xfrm>
                  <a:off x="4175" y="1228"/>
                  <a:ext cx="24" cy="24"/>
                </a:xfrm>
                <a:custGeom>
                  <a:avLst/>
                  <a:gdLst>
                    <a:gd name="T0" fmla="*/ 10 w 24"/>
                    <a:gd name="T1" fmla="*/ 0 h 24"/>
                    <a:gd name="T2" fmla="*/ 10 w 24"/>
                    <a:gd name="T3" fmla="*/ 0 h 24"/>
                    <a:gd name="T4" fmla="*/ 5 w 24"/>
                    <a:gd name="T5" fmla="*/ 0 h 24"/>
                    <a:gd name="T6" fmla="*/ 0 w 24"/>
                    <a:gd name="T7" fmla="*/ 5 h 24"/>
                    <a:gd name="T8" fmla="*/ 0 w 24"/>
                    <a:gd name="T9" fmla="*/ 16 h 24"/>
                    <a:gd name="T10" fmla="*/ 0 w 24"/>
                    <a:gd name="T11" fmla="*/ 16 h 24"/>
                    <a:gd name="T12" fmla="*/ 7 w 24"/>
                    <a:gd name="T13" fmla="*/ 21 h 24"/>
                    <a:gd name="T14" fmla="*/ 12 w 24"/>
                    <a:gd name="T15" fmla="*/ 24 h 24"/>
                    <a:gd name="T16" fmla="*/ 12 w 24"/>
                    <a:gd name="T17" fmla="*/ 24 h 24"/>
                    <a:gd name="T18" fmla="*/ 17 w 24"/>
                    <a:gd name="T19" fmla="*/ 21 h 24"/>
                    <a:gd name="T20" fmla="*/ 21 w 24"/>
                    <a:gd name="T21" fmla="*/ 19 h 24"/>
                    <a:gd name="T22" fmla="*/ 24 w 24"/>
                    <a:gd name="T23" fmla="*/ 16 h 24"/>
                    <a:gd name="T24" fmla="*/ 24 w 24"/>
                    <a:gd name="T25" fmla="*/ 12 h 24"/>
                    <a:gd name="T26" fmla="*/ 24 w 24"/>
                    <a:gd name="T27" fmla="*/ 12 h 24"/>
                    <a:gd name="T28" fmla="*/ 21 w 24"/>
                    <a:gd name="T29" fmla="*/ 7 h 24"/>
                    <a:gd name="T30" fmla="*/ 19 w 24"/>
                    <a:gd name="T31" fmla="*/ 5 h 24"/>
                    <a:gd name="T32" fmla="*/ 14 w 24"/>
                    <a:gd name="T33" fmla="*/ 0 h 24"/>
                    <a:gd name="T34" fmla="*/ 10 w 24"/>
                    <a:gd name="T35" fmla="*/ 0 h 24"/>
                    <a:gd name="T36" fmla="*/ 10 w 24"/>
                    <a:gd name="T37" fmla="*/ 0 h 2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4" h="24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16"/>
                      </a:lnTo>
                      <a:lnTo>
                        <a:pt x="7" y="21"/>
                      </a:lnTo>
                      <a:lnTo>
                        <a:pt x="12" y="24"/>
                      </a:lnTo>
                      <a:lnTo>
                        <a:pt x="17" y="21"/>
                      </a:lnTo>
                      <a:lnTo>
                        <a:pt x="21" y="19"/>
                      </a:lnTo>
                      <a:lnTo>
                        <a:pt x="24" y="16"/>
                      </a:lnTo>
                      <a:lnTo>
                        <a:pt x="24" y="12"/>
                      </a:lnTo>
                      <a:lnTo>
                        <a:pt x="21" y="7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19" name="Freeform 144"/>
                <p:cNvSpPr>
                  <a:spLocks/>
                </p:cNvSpPr>
                <p:nvPr/>
              </p:nvSpPr>
              <p:spPr bwMode="auto">
                <a:xfrm>
                  <a:off x="4531" y="1275"/>
                  <a:ext cx="21" cy="19"/>
                </a:xfrm>
                <a:custGeom>
                  <a:avLst/>
                  <a:gdLst>
                    <a:gd name="T0" fmla="*/ 9 w 21"/>
                    <a:gd name="T1" fmla="*/ 0 h 19"/>
                    <a:gd name="T2" fmla="*/ 9 w 21"/>
                    <a:gd name="T3" fmla="*/ 0 h 19"/>
                    <a:gd name="T4" fmla="*/ 5 w 21"/>
                    <a:gd name="T5" fmla="*/ 0 h 19"/>
                    <a:gd name="T6" fmla="*/ 2 w 21"/>
                    <a:gd name="T7" fmla="*/ 2 h 19"/>
                    <a:gd name="T8" fmla="*/ 0 w 21"/>
                    <a:gd name="T9" fmla="*/ 5 h 19"/>
                    <a:gd name="T10" fmla="*/ 0 w 21"/>
                    <a:gd name="T11" fmla="*/ 10 h 19"/>
                    <a:gd name="T12" fmla="*/ 0 w 21"/>
                    <a:gd name="T13" fmla="*/ 10 h 19"/>
                    <a:gd name="T14" fmla="*/ 2 w 21"/>
                    <a:gd name="T15" fmla="*/ 14 h 19"/>
                    <a:gd name="T16" fmla="*/ 5 w 21"/>
                    <a:gd name="T17" fmla="*/ 17 h 19"/>
                    <a:gd name="T18" fmla="*/ 9 w 21"/>
                    <a:gd name="T19" fmla="*/ 19 h 19"/>
                    <a:gd name="T20" fmla="*/ 12 w 21"/>
                    <a:gd name="T21" fmla="*/ 19 h 19"/>
                    <a:gd name="T22" fmla="*/ 12 w 21"/>
                    <a:gd name="T23" fmla="*/ 19 h 19"/>
                    <a:gd name="T24" fmla="*/ 17 w 21"/>
                    <a:gd name="T25" fmla="*/ 19 h 19"/>
                    <a:gd name="T26" fmla="*/ 19 w 21"/>
                    <a:gd name="T27" fmla="*/ 17 h 19"/>
                    <a:gd name="T28" fmla="*/ 21 w 21"/>
                    <a:gd name="T29" fmla="*/ 14 h 19"/>
                    <a:gd name="T30" fmla="*/ 21 w 21"/>
                    <a:gd name="T31" fmla="*/ 10 h 19"/>
                    <a:gd name="T32" fmla="*/ 21 w 21"/>
                    <a:gd name="T33" fmla="*/ 10 h 19"/>
                    <a:gd name="T34" fmla="*/ 19 w 21"/>
                    <a:gd name="T35" fmla="*/ 5 h 19"/>
                    <a:gd name="T36" fmla="*/ 17 w 21"/>
                    <a:gd name="T37" fmla="*/ 2 h 19"/>
                    <a:gd name="T38" fmla="*/ 14 w 21"/>
                    <a:gd name="T39" fmla="*/ 0 h 19"/>
                    <a:gd name="T40" fmla="*/ 9 w 21"/>
                    <a:gd name="T41" fmla="*/ 0 h 19"/>
                    <a:gd name="T42" fmla="*/ 9 w 21"/>
                    <a:gd name="T43" fmla="*/ 0 h 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1" h="19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5" y="17"/>
                      </a:lnTo>
                      <a:lnTo>
                        <a:pt x="9" y="19"/>
                      </a:lnTo>
                      <a:lnTo>
                        <a:pt x="12" y="19"/>
                      </a:lnTo>
                      <a:lnTo>
                        <a:pt x="17" y="19"/>
                      </a:lnTo>
                      <a:lnTo>
                        <a:pt x="19" y="17"/>
                      </a:lnTo>
                      <a:lnTo>
                        <a:pt x="21" y="14"/>
                      </a:lnTo>
                      <a:lnTo>
                        <a:pt x="21" y="10"/>
                      </a:lnTo>
                      <a:lnTo>
                        <a:pt x="19" y="5"/>
                      </a:lnTo>
                      <a:lnTo>
                        <a:pt x="17" y="2"/>
                      </a:lnTo>
                      <a:lnTo>
                        <a:pt x="1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0" name="Freeform 145"/>
                <p:cNvSpPr>
                  <a:spLocks/>
                </p:cNvSpPr>
                <p:nvPr/>
              </p:nvSpPr>
              <p:spPr bwMode="auto">
                <a:xfrm>
                  <a:off x="4564" y="1318"/>
                  <a:ext cx="21" cy="18"/>
                </a:xfrm>
                <a:custGeom>
                  <a:avLst/>
                  <a:gdLst>
                    <a:gd name="T0" fmla="*/ 9 w 21"/>
                    <a:gd name="T1" fmla="*/ 0 h 18"/>
                    <a:gd name="T2" fmla="*/ 9 w 21"/>
                    <a:gd name="T3" fmla="*/ 0 h 18"/>
                    <a:gd name="T4" fmla="*/ 5 w 21"/>
                    <a:gd name="T5" fmla="*/ 0 h 18"/>
                    <a:gd name="T6" fmla="*/ 2 w 21"/>
                    <a:gd name="T7" fmla="*/ 2 h 18"/>
                    <a:gd name="T8" fmla="*/ 0 w 21"/>
                    <a:gd name="T9" fmla="*/ 4 h 18"/>
                    <a:gd name="T10" fmla="*/ 0 w 21"/>
                    <a:gd name="T11" fmla="*/ 9 h 18"/>
                    <a:gd name="T12" fmla="*/ 0 w 21"/>
                    <a:gd name="T13" fmla="*/ 9 h 18"/>
                    <a:gd name="T14" fmla="*/ 2 w 21"/>
                    <a:gd name="T15" fmla="*/ 14 h 18"/>
                    <a:gd name="T16" fmla="*/ 5 w 21"/>
                    <a:gd name="T17" fmla="*/ 16 h 18"/>
                    <a:gd name="T18" fmla="*/ 7 w 21"/>
                    <a:gd name="T19" fmla="*/ 18 h 18"/>
                    <a:gd name="T20" fmla="*/ 12 w 21"/>
                    <a:gd name="T21" fmla="*/ 18 h 18"/>
                    <a:gd name="T22" fmla="*/ 12 w 21"/>
                    <a:gd name="T23" fmla="*/ 18 h 18"/>
                    <a:gd name="T24" fmla="*/ 17 w 21"/>
                    <a:gd name="T25" fmla="*/ 18 h 18"/>
                    <a:gd name="T26" fmla="*/ 19 w 21"/>
                    <a:gd name="T27" fmla="*/ 16 h 18"/>
                    <a:gd name="T28" fmla="*/ 19 w 21"/>
                    <a:gd name="T29" fmla="*/ 14 h 18"/>
                    <a:gd name="T30" fmla="*/ 21 w 21"/>
                    <a:gd name="T31" fmla="*/ 9 h 18"/>
                    <a:gd name="T32" fmla="*/ 21 w 21"/>
                    <a:gd name="T33" fmla="*/ 9 h 18"/>
                    <a:gd name="T34" fmla="*/ 19 w 21"/>
                    <a:gd name="T35" fmla="*/ 4 h 18"/>
                    <a:gd name="T36" fmla="*/ 17 w 21"/>
                    <a:gd name="T37" fmla="*/ 2 h 18"/>
                    <a:gd name="T38" fmla="*/ 9 w 21"/>
                    <a:gd name="T39" fmla="*/ 0 h 18"/>
                    <a:gd name="T40" fmla="*/ 9 w 21"/>
                    <a:gd name="T41" fmla="*/ 0 h 1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2" y="14"/>
                      </a:lnTo>
                      <a:lnTo>
                        <a:pt x="5" y="16"/>
                      </a:lnTo>
                      <a:lnTo>
                        <a:pt x="7" y="18"/>
                      </a:lnTo>
                      <a:lnTo>
                        <a:pt x="12" y="18"/>
                      </a:lnTo>
                      <a:lnTo>
                        <a:pt x="17" y="18"/>
                      </a:lnTo>
                      <a:lnTo>
                        <a:pt x="19" y="16"/>
                      </a:lnTo>
                      <a:lnTo>
                        <a:pt x="19" y="14"/>
                      </a:lnTo>
                      <a:lnTo>
                        <a:pt x="21" y="9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1" name="Freeform 146"/>
                <p:cNvSpPr>
                  <a:spLocks/>
                </p:cNvSpPr>
                <p:nvPr/>
              </p:nvSpPr>
              <p:spPr bwMode="auto">
                <a:xfrm>
                  <a:off x="4340" y="1061"/>
                  <a:ext cx="125" cy="106"/>
                </a:xfrm>
                <a:custGeom>
                  <a:avLst/>
                  <a:gdLst>
                    <a:gd name="T0" fmla="*/ 54 w 125"/>
                    <a:gd name="T1" fmla="*/ 0 h 106"/>
                    <a:gd name="T2" fmla="*/ 54 w 125"/>
                    <a:gd name="T3" fmla="*/ 0 h 106"/>
                    <a:gd name="T4" fmla="*/ 38 w 125"/>
                    <a:gd name="T5" fmla="*/ 2 h 106"/>
                    <a:gd name="T6" fmla="*/ 24 w 125"/>
                    <a:gd name="T7" fmla="*/ 9 h 106"/>
                    <a:gd name="T8" fmla="*/ 14 w 125"/>
                    <a:gd name="T9" fmla="*/ 16 h 106"/>
                    <a:gd name="T10" fmla="*/ 5 w 125"/>
                    <a:gd name="T11" fmla="*/ 25 h 106"/>
                    <a:gd name="T12" fmla="*/ 0 w 125"/>
                    <a:gd name="T13" fmla="*/ 37 h 106"/>
                    <a:gd name="T14" fmla="*/ 0 w 125"/>
                    <a:gd name="T15" fmla="*/ 51 h 106"/>
                    <a:gd name="T16" fmla="*/ 5 w 125"/>
                    <a:gd name="T17" fmla="*/ 66 h 106"/>
                    <a:gd name="T18" fmla="*/ 12 w 125"/>
                    <a:gd name="T19" fmla="*/ 80 h 106"/>
                    <a:gd name="T20" fmla="*/ 12 w 125"/>
                    <a:gd name="T21" fmla="*/ 80 h 106"/>
                    <a:gd name="T22" fmla="*/ 24 w 125"/>
                    <a:gd name="T23" fmla="*/ 89 h 106"/>
                    <a:gd name="T24" fmla="*/ 38 w 125"/>
                    <a:gd name="T25" fmla="*/ 96 h 106"/>
                    <a:gd name="T26" fmla="*/ 52 w 125"/>
                    <a:gd name="T27" fmla="*/ 103 h 106"/>
                    <a:gd name="T28" fmla="*/ 68 w 125"/>
                    <a:gd name="T29" fmla="*/ 106 h 106"/>
                    <a:gd name="T30" fmla="*/ 83 w 125"/>
                    <a:gd name="T31" fmla="*/ 103 h 106"/>
                    <a:gd name="T32" fmla="*/ 97 w 125"/>
                    <a:gd name="T33" fmla="*/ 101 h 106"/>
                    <a:gd name="T34" fmla="*/ 109 w 125"/>
                    <a:gd name="T35" fmla="*/ 92 h 106"/>
                    <a:gd name="T36" fmla="*/ 120 w 125"/>
                    <a:gd name="T37" fmla="*/ 80 h 106"/>
                    <a:gd name="T38" fmla="*/ 120 w 125"/>
                    <a:gd name="T39" fmla="*/ 80 h 106"/>
                    <a:gd name="T40" fmla="*/ 125 w 125"/>
                    <a:gd name="T41" fmla="*/ 66 h 106"/>
                    <a:gd name="T42" fmla="*/ 125 w 125"/>
                    <a:gd name="T43" fmla="*/ 51 h 106"/>
                    <a:gd name="T44" fmla="*/ 120 w 125"/>
                    <a:gd name="T45" fmla="*/ 37 h 106"/>
                    <a:gd name="T46" fmla="*/ 111 w 125"/>
                    <a:gd name="T47" fmla="*/ 28 h 106"/>
                    <a:gd name="T48" fmla="*/ 101 w 125"/>
                    <a:gd name="T49" fmla="*/ 16 h 106"/>
                    <a:gd name="T50" fmla="*/ 87 w 125"/>
                    <a:gd name="T51" fmla="*/ 9 h 106"/>
                    <a:gd name="T52" fmla="*/ 73 w 125"/>
                    <a:gd name="T53" fmla="*/ 4 h 106"/>
                    <a:gd name="T54" fmla="*/ 59 w 125"/>
                    <a:gd name="T55" fmla="*/ 2 h 106"/>
                    <a:gd name="T56" fmla="*/ 54 w 125"/>
                    <a:gd name="T57" fmla="*/ 0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125" h="106">
                      <a:moveTo>
                        <a:pt x="54" y="0"/>
                      </a:moveTo>
                      <a:lnTo>
                        <a:pt x="54" y="0"/>
                      </a:lnTo>
                      <a:lnTo>
                        <a:pt x="38" y="2"/>
                      </a:lnTo>
                      <a:lnTo>
                        <a:pt x="24" y="9"/>
                      </a:lnTo>
                      <a:lnTo>
                        <a:pt x="14" y="16"/>
                      </a:lnTo>
                      <a:lnTo>
                        <a:pt x="5" y="25"/>
                      </a:lnTo>
                      <a:lnTo>
                        <a:pt x="0" y="37"/>
                      </a:lnTo>
                      <a:lnTo>
                        <a:pt x="0" y="51"/>
                      </a:lnTo>
                      <a:lnTo>
                        <a:pt x="5" y="66"/>
                      </a:lnTo>
                      <a:lnTo>
                        <a:pt x="12" y="80"/>
                      </a:lnTo>
                      <a:lnTo>
                        <a:pt x="24" y="89"/>
                      </a:lnTo>
                      <a:lnTo>
                        <a:pt x="38" y="96"/>
                      </a:lnTo>
                      <a:lnTo>
                        <a:pt x="52" y="103"/>
                      </a:lnTo>
                      <a:lnTo>
                        <a:pt x="68" y="106"/>
                      </a:lnTo>
                      <a:lnTo>
                        <a:pt x="83" y="103"/>
                      </a:lnTo>
                      <a:lnTo>
                        <a:pt x="97" y="101"/>
                      </a:lnTo>
                      <a:lnTo>
                        <a:pt x="109" y="92"/>
                      </a:lnTo>
                      <a:lnTo>
                        <a:pt x="120" y="80"/>
                      </a:lnTo>
                      <a:lnTo>
                        <a:pt x="125" y="66"/>
                      </a:lnTo>
                      <a:lnTo>
                        <a:pt x="125" y="51"/>
                      </a:lnTo>
                      <a:lnTo>
                        <a:pt x="120" y="37"/>
                      </a:lnTo>
                      <a:lnTo>
                        <a:pt x="111" y="28"/>
                      </a:lnTo>
                      <a:lnTo>
                        <a:pt x="101" y="16"/>
                      </a:lnTo>
                      <a:lnTo>
                        <a:pt x="87" y="9"/>
                      </a:lnTo>
                      <a:lnTo>
                        <a:pt x="73" y="4"/>
                      </a:lnTo>
                      <a:lnTo>
                        <a:pt x="59" y="2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2" name="Freeform 147"/>
                <p:cNvSpPr>
                  <a:spLocks/>
                </p:cNvSpPr>
                <p:nvPr/>
              </p:nvSpPr>
              <p:spPr bwMode="auto">
                <a:xfrm>
                  <a:off x="4347" y="1070"/>
                  <a:ext cx="111" cy="90"/>
                </a:xfrm>
                <a:custGeom>
                  <a:avLst/>
                  <a:gdLst>
                    <a:gd name="T0" fmla="*/ 47 w 111"/>
                    <a:gd name="T1" fmla="*/ 0 h 90"/>
                    <a:gd name="T2" fmla="*/ 47 w 111"/>
                    <a:gd name="T3" fmla="*/ 0 h 90"/>
                    <a:gd name="T4" fmla="*/ 36 w 111"/>
                    <a:gd name="T5" fmla="*/ 0 h 90"/>
                    <a:gd name="T6" fmla="*/ 26 w 111"/>
                    <a:gd name="T7" fmla="*/ 2 h 90"/>
                    <a:gd name="T8" fmla="*/ 19 w 111"/>
                    <a:gd name="T9" fmla="*/ 7 h 90"/>
                    <a:gd name="T10" fmla="*/ 12 w 111"/>
                    <a:gd name="T11" fmla="*/ 12 h 90"/>
                    <a:gd name="T12" fmla="*/ 5 w 111"/>
                    <a:gd name="T13" fmla="*/ 19 h 90"/>
                    <a:gd name="T14" fmla="*/ 3 w 111"/>
                    <a:gd name="T15" fmla="*/ 26 h 90"/>
                    <a:gd name="T16" fmla="*/ 0 w 111"/>
                    <a:gd name="T17" fmla="*/ 35 h 90"/>
                    <a:gd name="T18" fmla="*/ 0 w 111"/>
                    <a:gd name="T19" fmla="*/ 45 h 90"/>
                    <a:gd name="T20" fmla="*/ 0 w 111"/>
                    <a:gd name="T21" fmla="*/ 45 h 90"/>
                    <a:gd name="T22" fmla="*/ 3 w 111"/>
                    <a:gd name="T23" fmla="*/ 54 h 90"/>
                    <a:gd name="T24" fmla="*/ 7 w 111"/>
                    <a:gd name="T25" fmla="*/ 61 h 90"/>
                    <a:gd name="T26" fmla="*/ 14 w 111"/>
                    <a:gd name="T27" fmla="*/ 68 h 90"/>
                    <a:gd name="T28" fmla="*/ 21 w 111"/>
                    <a:gd name="T29" fmla="*/ 75 h 90"/>
                    <a:gd name="T30" fmla="*/ 31 w 111"/>
                    <a:gd name="T31" fmla="*/ 80 h 90"/>
                    <a:gd name="T32" fmla="*/ 43 w 111"/>
                    <a:gd name="T33" fmla="*/ 85 h 90"/>
                    <a:gd name="T34" fmla="*/ 52 w 111"/>
                    <a:gd name="T35" fmla="*/ 87 h 90"/>
                    <a:gd name="T36" fmla="*/ 64 w 111"/>
                    <a:gd name="T37" fmla="*/ 90 h 90"/>
                    <a:gd name="T38" fmla="*/ 64 w 111"/>
                    <a:gd name="T39" fmla="*/ 90 h 90"/>
                    <a:gd name="T40" fmla="*/ 73 w 111"/>
                    <a:gd name="T41" fmla="*/ 87 h 90"/>
                    <a:gd name="T42" fmla="*/ 85 w 111"/>
                    <a:gd name="T43" fmla="*/ 85 h 90"/>
                    <a:gd name="T44" fmla="*/ 92 w 111"/>
                    <a:gd name="T45" fmla="*/ 80 h 90"/>
                    <a:gd name="T46" fmla="*/ 99 w 111"/>
                    <a:gd name="T47" fmla="*/ 75 h 90"/>
                    <a:gd name="T48" fmla="*/ 106 w 111"/>
                    <a:gd name="T49" fmla="*/ 68 h 90"/>
                    <a:gd name="T50" fmla="*/ 109 w 111"/>
                    <a:gd name="T51" fmla="*/ 61 h 90"/>
                    <a:gd name="T52" fmla="*/ 111 w 111"/>
                    <a:gd name="T53" fmla="*/ 54 h 90"/>
                    <a:gd name="T54" fmla="*/ 111 w 111"/>
                    <a:gd name="T55" fmla="*/ 45 h 90"/>
                    <a:gd name="T56" fmla="*/ 111 w 111"/>
                    <a:gd name="T57" fmla="*/ 45 h 90"/>
                    <a:gd name="T58" fmla="*/ 106 w 111"/>
                    <a:gd name="T59" fmla="*/ 35 h 90"/>
                    <a:gd name="T60" fmla="*/ 102 w 111"/>
                    <a:gd name="T61" fmla="*/ 26 h 90"/>
                    <a:gd name="T62" fmla="*/ 97 w 111"/>
                    <a:gd name="T63" fmla="*/ 19 h 90"/>
                    <a:gd name="T64" fmla="*/ 87 w 111"/>
                    <a:gd name="T65" fmla="*/ 12 h 90"/>
                    <a:gd name="T66" fmla="*/ 80 w 111"/>
                    <a:gd name="T67" fmla="*/ 7 h 90"/>
                    <a:gd name="T68" fmla="*/ 69 w 111"/>
                    <a:gd name="T69" fmla="*/ 2 h 90"/>
                    <a:gd name="T70" fmla="*/ 59 w 111"/>
                    <a:gd name="T71" fmla="*/ 0 h 90"/>
                    <a:gd name="T72" fmla="*/ 47 w 111"/>
                    <a:gd name="T73" fmla="*/ 0 h 90"/>
                    <a:gd name="T74" fmla="*/ 47 w 111"/>
                    <a:gd name="T75" fmla="*/ 0 h 9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111" h="9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6" y="0"/>
                      </a:lnTo>
                      <a:lnTo>
                        <a:pt x="26" y="2"/>
                      </a:lnTo>
                      <a:lnTo>
                        <a:pt x="19" y="7"/>
                      </a:lnTo>
                      <a:lnTo>
                        <a:pt x="12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0" y="35"/>
                      </a:lnTo>
                      <a:lnTo>
                        <a:pt x="0" y="45"/>
                      </a:lnTo>
                      <a:lnTo>
                        <a:pt x="3" y="54"/>
                      </a:lnTo>
                      <a:lnTo>
                        <a:pt x="7" y="61"/>
                      </a:lnTo>
                      <a:lnTo>
                        <a:pt x="14" y="68"/>
                      </a:lnTo>
                      <a:lnTo>
                        <a:pt x="21" y="75"/>
                      </a:lnTo>
                      <a:lnTo>
                        <a:pt x="31" y="80"/>
                      </a:lnTo>
                      <a:lnTo>
                        <a:pt x="43" y="85"/>
                      </a:lnTo>
                      <a:lnTo>
                        <a:pt x="52" y="87"/>
                      </a:lnTo>
                      <a:lnTo>
                        <a:pt x="64" y="90"/>
                      </a:lnTo>
                      <a:lnTo>
                        <a:pt x="73" y="87"/>
                      </a:lnTo>
                      <a:lnTo>
                        <a:pt x="85" y="85"/>
                      </a:lnTo>
                      <a:lnTo>
                        <a:pt x="92" y="80"/>
                      </a:lnTo>
                      <a:lnTo>
                        <a:pt x="99" y="75"/>
                      </a:lnTo>
                      <a:lnTo>
                        <a:pt x="106" y="68"/>
                      </a:lnTo>
                      <a:lnTo>
                        <a:pt x="109" y="61"/>
                      </a:lnTo>
                      <a:lnTo>
                        <a:pt x="111" y="54"/>
                      </a:lnTo>
                      <a:lnTo>
                        <a:pt x="111" y="45"/>
                      </a:lnTo>
                      <a:lnTo>
                        <a:pt x="106" y="35"/>
                      </a:lnTo>
                      <a:lnTo>
                        <a:pt x="102" y="26"/>
                      </a:lnTo>
                      <a:lnTo>
                        <a:pt x="97" y="19"/>
                      </a:lnTo>
                      <a:lnTo>
                        <a:pt x="87" y="12"/>
                      </a:lnTo>
                      <a:lnTo>
                        <a:pt x="80" y="7"/>
                      </a:lnTo>
                      <a:lnTo>
                        <a:pt x="69" y="2"/>
                      </a:lnTo>
                      <a:lnTo>
                        <a:pt x="59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86736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3" name="Freeform 148"/>
                <p:cNvSpPr>
                  <a:spLocks/>
                </p:cNvSpPr>
                <p:nvPr/>
              </p:nvSpPr>
              <p:spPr bwMode="auto">
                <a:xfrm>
                  <a:off x="4359" y="1079"/>
                  <a:ext cx="85" cy="71"/>
                </a:xfrm>
                <a:custGeom>
                  <a:avLst/>
                  <a:gdLst>
                    <a:gd name="T0" fmla="*/ 38 w 85"/>
                    <a:gd name="T1" fmla="*/ 0 h 71"/>
                    <a:gd name="T2" fmla="*/ 38 w 85"/>
                    <a:gd name="T3" fmla="*/ 0 h 71"/>
                    <a:gd name="T4" fmla="*/ 26 w 85"/>
                    <a:gd name="T5" fmla="*/ 0 h 71"/>
                    <a:gd name="T6" fmla="*/ 16 w 85"/>
                    <a:gd name="T7" fmla="*/ 5 h 71"/>
                    <a:gd name="T8" fmla="*/ 9 w 85"/>
                    <a:gd name="T9" fmla="*/ 10 h 71"/>
                    <a:gd name="T10" fmla="*/ 5 w 85"/>
                    <a:gd name="T11" fmla="*/ 17 h 71"/>
                    <a:gd name="T12" fmla="*/ 2 w 85"/>
                    <a:gd name="T13" fmla="*/ 24 h 71"/>
                    <a:gd name="T14" fmla="*/ 0 w 85"/>
                    <a:gd name="T15" fmla="*/ 33 h 71"/>
                    <a:gd name="T16" fmla="*/ 2 w 85"/>
                    <a:gd name="T17" fmla="*/ 43 h 71"/>
                    <a:gd name="T18" fmla="*/ 9 w 85"/>
                    <a:gd name="T19" fmla="*/ 52 h 71"/>
                    <a:gd name="T20" fmla="*/ 9 w 85"/>
                    <a:gd name="T21" fmla="*/ 52 h 71"/>
                    <a:gd name="T22" fmla="*/ 16 w 85"/>
                    <a:gd name="T23" fmla="*/ 59 h 71"/>
                    <a:gd name="T24" fmla="*/ 26 w 85"/>
                    <a:gd name="T25" fmla="*/ 64 h 71"/>
                    <a:gd name="T26" fmla="*/ 35 w 85"/>
                    <a:gd name="T27" fmla="*/ 69 h 71"/>
                    <a:gd name="T28" fmla="*/ 47 w 85"/>
                    <a:gd name="T29" fmla="*/ 71 h 71"/>
                    <a:gd name="T30" fmla="*/ 57 w 85"/>
                    <a:gd name="T31" fmla="*/ 71 h 71"/>
                    <a:gd name="T32" fmla="*/ 66 w 85"/>
                    <a:gd name="T33" fmla="*/ 66 h 71"/>
                    <a:gd name="T34" fmla="*/ 75 w 85"/>
                    <a:gd name="T35" fmla="*/ 62 h 71"/>
                    <a:gd name="T36" fmla="*/ 82 w 85"/>
                    <a:gd name="T37" fmla="*/ 52 h 71"/>
                    <a:gd name="T38" fmla="*/ 82 w 85"/>
                    <a:gd name="T39" fmla="*/ 52 h 71"/>
                    <a:gd name="T40" fmla="*/ 85 w 85"/>
                    <a:gd name="T41" fmla="*/ 43 h 71"/>
                    <a:gd name="T42" fmla="*/ 85 w 85"/>
                    <a:gd name="T43" fmla="*/ 33 h 71"/>
                    <a:gd name="T44" fmla="*/ 82 w 85"/>
                    <a:gd name="T45" fmla="*/ 24 h 71"/>
                    <a:gd name="T46" fmla="*/ 78 w 85"/>
                    <a:gd name="T47" fmla="*/ 17 h 71"/>
                    <a:gd name="T48" fmla="*/ 71 w 85"/>
                    <a:gd name="T49" fmla="*/ 10 h 71"/>
                    <a:gd name="T50" fmla="*/ 61 w 85"/>
                    <a:gd name="T51" fmla="*/ 5 h 71"/>
                    <a:gd name="T52" fmla="*/ 52 w 85"/>
                    <a:gd name="T53" fmla="*/ 3 h 71"/>
                    <a:gd name="T54" fmla="*/ 42 w 85"/>
                    <a:gd name="T55" fmla="*/ 0 h 71"/>
                    <a:gd name="T56" fmla="*/ 38 w 85"/>
                    <a:gd name="T57" fmla="*/ 0 h 71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85" h="71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26" y="0"/>
                      </a:lnTo>
                      <a:lnTo>
                        <a:pt x="16" y="5"/>
                      </a:lnTo>
                      <a:lnTo>
                        <a:pt x="9" y="10"/>
                      </a:lnTo>
                      <a:lnTo>
                        <a:pt x="5" y="17"/>
                      </a:lnTo>
                      <a:lnTo>
                        <a:pt x="2" y="24"/>
                      </a:lnTo>
                      <a:lnTo>
                        <a:pt x="0" y="33"/>
                      </a:lnTo>
                      <a:lnTo>
                        <a:pt x="2" y="43"/>
                      </a:lnTo>
                      <a:lnTo>
                        <a:pt x="9" y="52"/>
                      </a:lnTo>
                      <a:lnTo>
                        <a:pt x="16" y="59"/>
                      </a:lnTo>
                      <a:lnTo>
                        <a:pt x="26" y="64"/>
                      </a:lnTo>
                      <a:lnTo>
                        <a:pt x="35" y="69"/>
                      </a:lnTo>
                      <a:lnTo>
                        <a:pt x="47" y="71"/>
                      </a:lnTo>
                      <a:lnTo>
                        <a:pt x="57" y="71"/>
                      </a:lnTo>
                      <a:lnTo>
                        <a:pt x="66" y="66"/>
                      </a:lnTo>
                      <a:lnTo>
                        <a:pt x="75" y="62"/>
                      </a:lnTo>
                      <a:lnTo>
                        <a:pt x="82" y="52"/>
                      </a:lnTo>
                      <a:lnTo>
                        <a:pt x="85" y="43"/>
                      </a:lnTo>
                      <a:lnTo>
                        <a:pt x="85" y="33"/>
                      </a:lnTo>
                      <a:lnTo>
                        <a:pt x="82" y="24"/>
                      </a:lnTo>
                      <a:lnTo>
                        <a:pt x="78" y="17"/>
                      </a:lnTo>
                      <a:lnTo>
                        <a:pt x="71" y="10"/>
                      </a:lnTo>
                      <a:lnTo>
                        <a:pt x="61" y="5"/>
                      </a:lnTo>
                      <a:lnTo>
                        <a:pt x="52" y="3"/>
                      </a:lnTo>
                      <a:lnTo>
                        <a:pt x="42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4" name="Freeform 149"/>
                <p:cNvSpPr>
                  <a:spLocks/>
                </p:cNvSpPr>
                <p:nvPr/>
              </p:nvSpPr>
              <p:spPr bwMode="auto">
                <a:xfrm>
                  <a:off x="4364" y="1084"/>
                  <a:ext cx="75" cy="61"/>
                </a:xfrm>
                <a:custGeom>
                  <a:avLst/>
                  <a:gdLst>
                    <a:gd name="T0" fmla="*/ 33 w 75"/>
                    <a:gd name="T1" fmla="*/ 0 h 61"/>
                    <a:gd name="T2" fmla="*/ 33 w 75"/>
                    <a:gd name="T3" fmla="*/ 0 h 61"/>
                    <a:gd name="T4" fmla="*/ 19 w 75"/>
                    <a:gd name="T5" fmla="*/ 2 h 61"/>
                    <a:gd name="T6" fmla="*/ 9 w 75"/>
                    <a:gd name="T7" fmla="*/ 7 h 61"/>
                    <a:gd name="T8" fmla="*/ 2 w 75"/>
                    <a:gd name="T9" fmla="*/ 19 h 61"/>
                    <a:gd name="T10" fmla="*/ 0 w 75"/>
                    <a:gd name="T11" fmla="*/ 24 h 61"/>
                    <a:gd name="T12" fmla="*/ 0 w 75"/>
                    <a:gd name="T13" fmla="*/ 31 h 61"/>
                    <a:gd name="T14" fmla="*/ 0 w 75"/>
                    <a:gd name="T15" fmla="*/ 31 h 61"/>
                    <a:gd name="T16" fmla="*/ 7 w 75"/>
                    <a:gd name="T17" fmla="*/ 43 h 61"/>
                    <a:gd name="T18" fmla="*/ 16 w 75"/>
                    <a:gd name="T19" fmla="*/ 52 h 61"/>
                    <a:gd name="T20" fmla="*/ 28 w 75"/>
                    <a:gd name="T21" fmla="*/ 59 h 61"/>
                    <a:gd name="T22" fmla="*/ 44 w 75"/>
                    <a:gd name="T23" fmla="*/ 61 h 61"/>
                    <a:gd name="T24" fmla="*/ 44 w 75"/>
                    <a:gd name="T25" fmla="*/ 61 h 61"/>
                    <a:gd name="T26" fmla="*/ 59 w 75"/>
                    <a:gd name="T27" fmla="*/ 59 h 61"/>
                    <a:gd name="T28" fmla="*/ 68 w 75"/>
                    <a:gd name="T29" fmla="*/ 52 h 61"/>
                    <a:gd name="T30" fmla="*/ 73 w 75"/>
                    <a:gd name="T31" fmla="*/ 47 h 61"/>
                    <a:gd name="T32" fmla="*/ 75 w 75"/>
                    <a:gd name="T33" fmla="*/ 43 h 61"/>
                    <a:gd name="T34" fmla="*/ 75 w 75"/>
                    <a:gd name="T35" fmla="*/ 36 h 61"/>
                    <a:gd name="T36" fmla="*/ 75 w 75"/>
                    <a:gd name="T37" fmla="*/ 31 h 61"/>
                    <a:gd name="T38" fmla="*/ 75 w 75"/>
                    <a:gd name="T39" fmla="*/ 31 h 61"/>
                    <a:gd name="T40" fmla="*/ 73 w 75"/>
                    <a:gd name="T41" fmla="*/ 24 h 61"/>
                    <a:gd name="T42" fmla="*/ 70 w 75"/>
                    <a:gd name="T43" fmla="*/ 19 h 61"/>
                    <a:gd name="T44" fmla="*/ 61 w 75"/>
                    <a:gd name="T45" fmla="*/ 7 h 61"/>
                    <a:gd name="T46" fmla="*/ 47 w 75"/>
                    <a:gd name="T47" fmla="*/ 2 h 61"/>
                    <a:gd name="T48" fmla="*/ 33 w 75"/>
                    <a:gd name="T49" fmla="*/ 0 h 61"/>
                    <a:gd name="T50" fmla="*/ 33 w 75"/>
                    <a:gd name="T51" fmla="*/ 0 h 6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75" h="61">
                      <a:moveTo>
                        <a:pt x="33" y="0"/>
                      </a:moveTo>
                      <a:lnTo>
                        <a:pt x="33" y="0"/>
                      </a:lnTo>
                      <a:lnTo>
                        <a:pt x="19" y="2"/>
                      </a:lnTo>
                      <a:lnTo>
                        <a:pt x="9" y="7"/>
                      </a:lnTo>
                      <a:lnTo>
                        <a:pt x="2" y="19"/>
                      </a:lnTo>
                      <a:lnTo>
                        <a:pt x="0" y="24"/>
                      </a:lnTo>
                      <a:lnTo>
                        <a:pt x="0" y="31"/>
                      </a:lnTo>
                      <a:lnTo>
                        <a:pt x="7" y="43"/>
                      </a:lnTo>
                      <a:lnTo>
                        <a:pt x="16" y="52"/>
                      </a:lnTo>
                      <a:lnTo>
                        <a:pt x="28" y="59"/>
                      </a:lnTo>
                      <a:lnTo>
                        <a:pt x="44" y="61"/>
                      </a:lnTo>
                      <a:lnTo>
                        <a:pt x="59" y="59"/>
                      </a:lnTo>
                      <a:lnTo>
                        <a:pt x="68" y="52"/>
                      </a:lnTo>
                      <a:lnTo>
                        <a:pt x="73" y="47"/>
                      </a:lnTo>
                      <a:lnTo>
                        <a:pt x="75" y="43"/>
                      </a:lnTo>
                      <a:lnTo>
                        <a:pt x="75" y="36"/>
                      </a:lnTo>
                      <a:lnTo>
                        <a:pt x="75" y="31"/>
                      </a:lnTo>
                      <a:lnTo>
                        <a:pt x="73" y="24"/>
                      </a:lnTo>
                      <a:lnTo>
                        <a:pt x="70" y="19"/>
                      </a:lnTo>
                      <a:lnTo>
                        <a:pt x="61" y="7"/>
                      </a:lnTo>
                      <a:lnTo>
                        <a:pt x="47" y="2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86736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5" name="Freeform 150"/>
                <p:cNvSpPr>
                  <a:spLocks/>
                </p:cNvSpPr>
                <p:nvPr/>
              </p:nvSpPr>
              <p:spPr bwMode="auto">
                <a:xfrm>
                  <a:off x="4378" y="1094"/>
                  <a:ext cx="49" cy="42"/>
                </a:xfrm>
                <a:custGeom>
                  <a:avLst/>
                  <a:gdLst>
                    <a:gd name="T0" fmla="*/ 21 w 49"/>
                    <a:gd name="T1" fmla="*/ 0 h 42"/>
                    <a:gd name="T2" fmla="*/ 21 w 49"/>
                    <a:gd name="T3" fmla="*/ 0 h 42"/>
                    <a:gd name="T4" fmla="*/ 14 w 49"/>
                    <a:gd name="T5" fmla="*/ 0 h 42"/>
                    <a:gd name="T6" fmla="*/ 9 w 49"/>
                    <a:gd name="T7" fmla="*/ 2 h 42"/>
                    <a:gd name="T8" fmla="*/ 5 w 49"/>
                    <a:gd name="T9" fmla="*/ 4 h 42"/>
                    <a:gd name="T10" fmla="*/ 2 w 49"/>
                    <a:gd name="T11" fmla="*/ 9 h 42"/>
                    <a:gd name="T12" fmla="*/ 0 w 49"/>
                    <a:gd name="T13" fmla="*/ 14 h 42"/>
                    <a:gd name="T14" fmla="*/ 0 w 49"/>
                    <a:gd name="T15" fmla="*/ 18 h 42"/>
                    <a:gd name="T16" fmla="*/ 0 w 49"/>
                    <a:gd name="T17" fmla="*/ 26 h 42"/>
                    <a:gd name="T18" fmla="*/ 5 w 49"/>
                    <a:gd name="T19" fmla="*/ 30 h 42"/>
                    <a:gd name="T20" fmla="*/ 5 w 49"/>
                    <a:gd name="T21" fmla="*/ 30 h 42"/>
                    <a:gd name="T22" fmla="*/ 14 w 49"/>
                    <a:gd name="T23" fmla="*/ 37 h 42"/>
                    <a:gd name="T24" fmla="*/ 26 w 49"/>
                    <a:gd name="T25" fmla="*/ 42 h 42"/>
                    <a:gd name="T26" fmla="*/ 33 w 49"/>
                    <a:gd name="T27" fmla="*/ 40 h 42"/>
                    <a:gd name="T28" fmla="*/ 38 w 49"/>
                    <a:gd name="T29" fmla="*/ 40 h 42"/>
                    <a:gd name="T30" fmla="*/ 42 w 49"/>
                    <a:gd name="T31" fmla="*/ 35 h 42"/>
                    <a:gd name="T32" fmla="*/ 47 w 49"/>
                    <a:gd name="T33" fmla="*/ 30 h 42"/>
                    <a:gd name="T34" fmla="*/ 47 w 49"/>
                    <a:gd name="T35" fmla="*/ 30 h 42"/>
                    <a:gd name="T36" fmla="*/ 49 w 49"/>
                    <a:gd name="T37" fmla="*/ 26 h 42"/>
                    <a:gd name="T38" fmla="*/ 49 w 49"/>
                    <a:gd name="T39" fmla="*/ 18 h 42"/>
                    <a:gd name="T40" fmla="*/ 47 w 49"/>
                    <a:gd name="T41" fmla="*/ 14 h 42"/>
                    <a:gd name="T42" fmla="*/ 45 w 49"/>
                    <a:gd name="T43" fmla="*/ 9 h 42"/>
                    <a:gd name="T44" fmla="*/ 35 w 49"/>
                    <a:gd name="T45" fmla="*/ 2 h 42"/>
                    <a:gd name="T46" fmla="*/ 23 w 49"/>
                    <a:gd name="T47" fmla="*/ 0 h 42"/>
                    <a:gd name="T48" fmla="*/ 21 w 49"/>
                    <a:gd name="T49" fmla="*/ 0 h 4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49" h="42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14" y="0"/>
                      </a:lnTo>
                      <a:lnTo>
                        <a:pt x="9" y="2"/>
                      </a:lnTo>
                      <a:lnTo>
                        <a:pt x="5" y="4"/>
                      </a:lnTo>
                      <a:lnTo>
                        <a:pt x="2" y="9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5" y="30"/>
                      </a:lnTo>
                      <a:lnTo>
                        <a:pt x="14" y="37"/>
                      </a:lnTo>
                      <a:lnTo>
                        <a:pt x="26" y="42"/>
                      </a:lnTo>
                      <a:lnTo>
                        <a:pt x="33" y="40"/>
                      </a:lnTo>
                      <a:lnTo>
                        <a:pt x="38" y="40"/>
                      </a:lnTo>
                      <a:lnTo>
                        <a:pt x="42" y="35"/>
                      </a:lnTo>
                      <a:lnTo>
                        <a:pt x="47" y="30"/>
                      </a:lnTo>
                      <a:lnTo>
                        <a:pt x="49" y="26"/>
                      </a:lnTo>
                      <a:lnTo>
                        <a:pt x="49" y="18"/>
                      </a:lnTo>
                      <a:lnTo>
                        <a:pt x="47" y="14"/>
                      </a:lnTo>
                      <a:lnTo>
                        <a:pt x="45" y="9"/>
                      </a:lnTo>
                      <a:lnTo>
                        <a:pt x="35" y="2"/>
                      </a:lnTo>
                      <a:lnTo>
                        <a:pt x="23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6" name="Freeform 151"/>
                <p:cNvSpPr>
                  <a:spLocks/>
                </p:cNvSpPr>
                <p:nvPr/>
              </p:nvSpPr>
              <p:spPr bwMode="auto">
                <a:xfrm>
                  <a:off x="4383" y="1098"/>
                  <a:ext cx="40" cy="33"/>
                </a:xfrm>
                <a:custGeom>
                  <a:avLst/>
                  <a:gdLst>
                    <a:gd name="T0" fmla="*/ 16 w 40"/>
                    <a:gd name="T1" fmla="*/ 0 h 33"/>
                    <a:gd name="T2" fmla="*/ 16 w 40"/>
                    <a:gd name="T3" fmla="*/ 0 h 33"/>
                    <a:gd name="T4" fmla="*/ 9 w 40"/>
                    <a:gd name="T5" fmla="*/ 0 h 33"/>
                    <a:gd name="T6" fmla="*/ 4 w 40"/>
                    <a:gd name="T7" fmla="*/ 5 h 33"/>
                    <a:gd name="T8" fmla="*/ 0 w 40"/>
                    <a:gd name="T9" fmla="*/ 10 h 33"/>
                    <a:gd name="T10" fmla="*/ 0 w 40"/>
                    <a:gd name="T11" fmla="*/ 17 h 33"/>
                    <a:gd name="T12" fmla="*/ 0 w 40"/>
                    <a:gd name="T13" fmla="*/ 17 h 33"/>
                    <a:gd name="T14" fmla="*/ 2 w 40"/>
                    <a:gd name="T15" fmla="*/ 22 h 33"/>
                    <a:gd name="T16" fmla="*/ 7 w 40"/>
                    <a:gd name="T17" fmla="*/ 29 h 33"/>
                    <a:gd name="T18" fmla="*/ 14 w 40"/>
                    <a:gd name="T19" fmla="*/ 31 h 33"/>
                    <a:gd name="T20" fmla="*/ 23 w 40"/>
                    <a:gd name="T21" fmla="*/ 33 h 33"/>
                    <a:gd name="T22" fmla="*/ 23 w 40"/>
                    <a:gd name="T23" fmla="*/ 33 h 33"/>
                    <a:gd name="T24" fmla="*/ 30 w 40"/>
                    <a:gd name="T25" fmla="*/ 31 h 33"/>
                    <a:gd name="T26" fmla="*/ 35 w 40"/>
                    <a:gd name="T27" fmla="*/ 29 h 33"/>
                    <a:gd name="T28" fmla="*/ 40 w 40"/>
                    <a:gd name="T29" fmla="*/ 22 h 33"/>
                    <a:gd name="T30" fmla="*/ 40 w 40"/>
                    <a:gd name="T31" fmla="*/ 17 h 33"/>
                    <a:gd name="T32" fmla="*/ 40 w 40"/>
                    <a:gd name="T33" fmla="*/ 17 h 33"/>
                    <a:gd name="T34" fmla="*/ 37 w 40"/>
                    <a:gd name="T35" fmla="*/ 10 h 33"/>
                    <a:gd name="T36" fmla="*/ 30 w 40"/>
                    <a:gd name="T37" fmla="*/ 5 h 33"/>
                    <a:gd name="T38" fmla="*/ 25 w 40"/>
                    <a:gd name="T39" fmla="*/ 0 h 33"/>
                    <a:gd name="T40" fmla="*/ 16 w 40"/>
                    <a:gd name="T41" fmla="*/ 0 h 33"/>
                    <a:gd name="T42" fmla="*/ 16 w 40"/>
                    <a:gd name="T43" fmla="*/ 0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40" h="33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9" y="0"/>
                      </a:lnTo>
                      <a:lnTo>
                        <a:pt x="4" y="5"/>
                      </a:lnTo>
                      <a:lnTo>
                        <a:pt x="0" y="10"/>
                      </a:lnTo>
                      <a:lnTo>
                        <a:pt x="0" y="17"/>
                      </a:lnTo>
                      <a:lnTo>
                        <a:pt x="2" y="22"/>
                      </a:lnTo>
                      <a:lnTo>
                        <a:pt x="7" y="29"/>
                      </a:lnTo>
                      <a:lnTo>
                        <a:pt x="14" y="31"/>
                      </a:lnTo>
                      <a:lnTo>
                        <a:pt x="23" y="33"/>
                      </a:lnTo>
                      <a:lnTo>
                        <a:pt x="30" y="31"/>
                      </a:lnTo>
                      <a:lnTo>
                        <a:pt x="35" y="29"/>
                      </a:lnTo>
                      <a:lnTo>
                        <a:pt x="40" y="22"/>
                      </a:lnTo>
                      <a:lnTo>
                        <a:pt x="40" y="17"/>
                      </a:lnTo>
                      <a:lnTo>
                        <a:pt x="37" y="10"/>
                      </a:lnTo>
                      <a:lnTo>
                        <a:pt x="30" y="5"/>
                      </a:lnTo>
                      <a:lnTo>
                        <a:pt x="25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86736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7" name="Freeform 152"/>
                <p:cNvSpPr>
                  <a:spLocks/>
                </p:cNvSpPr>
                <p:nvPr/>
              </p:nvSpPr>
              <p:spPr bwMode="auto">
                <a:xfrm>
                  <a:off x="4392" y="1105"/>
                  <a:ext cx="21" cy="19"/>
                </a:xfrm>
                <a:custGeom>
                  <a:avLst/>
                  <a:gdLst>
                    <a:gd name="T0" fmla="*/ 9 w 21"/>
                    <a:gd name="T1" fmla="*/ 0 h 19"/>
                    <a:gd name="T2" fmla="*/ 9 w 21"/>
                    <a:gd name="T3" fmla="*/ 0 h 19"/>
                    <a:gd name="T4" fmla="*/ 5 w 21"/>
                    <a:gd name="T5" fmla="*/ 0 h 19"/>
                    <a:gd name="T6" fmla="*/ 2 w 21"/>
                    <a:gd name="T7" fmla="*/ 3 h 19"/>
                    <a:gd name="T8" fmla="*/ 0 w 21"/>
                    <a:gd name="T9" fmla="*/ 5 h 19"/>
                    <a:gd name="T10" fmla="*/ 0 w 21"/>
                    <a:gd name="T11" fmla="*/ 10 h 19"/>
                    <a:gd name="T12" fmla="*/ 0 w 21"/>
                    <a:gd name="T13" fmla="*/ 10 h 19"/>
                    <a:gd name="T14" fmla="*/ 0 w 21"/>
                    <a:gd name="T15" fmla="*/ 12 h 19"/>
                    <a:gd name="T16" fmla="*/ 5 w 21"/>
                    <a:gd name="T17" fmla="*/ 15 h 19"/>
                    <a:gd name="T18" fmla="*/ 7 w 21"/>
                    <a:gd name="T19" fmla="*/ 17 h 19"/>
                    <a:gd name="T20" fmla="*/ 12 w 21"/>
                    <a:gd name="T21" fmla="*/ 19 h 19"/>
                    <a:gd name="T22" fmla="*/ 12 w 21"/>
                    <a:gd name="T23" fmla="*/ 19 h 19"/>
                    <a:gd name="T24" fmla="*/ 16 w 21"/>
                    <a:gd name="T25" fmla="*/ 17 h 19"/>
                    <a:gd name="T26" fmla="*/ 19 w 21"/>
                    <a:gd name="T27" fmla="*/ 15 h 19"/>
                    <a:gd name="T28" fmla="*/ 21 w 21"/>
                    <a:gd name="T29" fmla="*/ 12 h 19"/>
                    <a:gd name="T30" fmla="*/ 21 w 21"/>
                    <a:gd name="T31" fmla="*/ 10 h 19"/>
                    <a:gd name="T32" fmla="*/ 21 w 21"/>
                    <a:gd name="T33" fmla="*/ 10 h 19"/>
                    <a:gd name="T34" fmla="*/ 19 w 21"/>
                    <a:gd name="T35" fmla="*/ 5 h 19"/>
                    <a:gd name="T36" fmla="*/ 16 w 21"/>
                    <a:gd name="T37" fmla="*/ 3 h 19"/>
                    <a:gd name="T38" fmla="*/ 14 w 21"/>
                    <a:gd name="T39" fmla="*/ 0 h 19"/>
                    <a:gd name="T40" fmla="*/ 9 w 21"/>
                    <a:gd name="T41" fmla="*/ 0 h 19"/>
                    <a:gd name="T42" fmla="*/ 9 w 21"/>
                    <a:gd name="T43" fmla="*/ 0 h 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1" h="19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5" y="15"/>
                      </a:lnTo>
                      <a:lnTo>
                        <a:pt x="7" y="17"/>
                      </a:lnTo>
                      <a:lnTo>
                        <a:pt x="12" y="19"/>
                      </a:lnTo>
                      <a:lnTo>
                        <a:pt x="16" y="17"/>
                      </a:lnTo>
                      <a:lnTo>
                        <a:pt x="19" y="15"/>
                      </a:lnTo>
                      <a:lnTo>
                        <a:pt x="21" y="12"/>
                      </a:lnTo>
                      <a:lnTo>
                        <a:pt x="21" y="10"/>
                      </a:lnTo>
                      <a:lnTo>
                        <a:pt x="19" y="5"/>
                      </a:lnTo>
                      <a:lnTo>
                        <a:pt x="16" y="3"/>
                      </a:lnTo>
                      <a:lnTo>
                        <a:pt x="1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8" name="Freeform 153"/>
                <p:cNvSpPr>
                  <a:spLocks/>
                </p:cNvSpPr>
                <p:nvPr/>
              </p:nvSpPr>
              <p:spPr bwMode="auto">
                <a:xfrm>
                  <a:off x="4210" y="971"/>
                  <a:ext cx="243" cy="200"/>
                </a:xfrm>
                <a:custGeom>
                  <a:avLst/>
                  <a:gdLst>
                    <a:gd name="T0" fmla="*/ 229 w 243"/>
                    <a:gd name="T1" fmla="*/ 75 h 200"/>
                    <a:gd name="T2" fmla="*/ 229 w 243"/>
                    <a:gd name="T3" fmla="*/ 75 h 200"/>
                    <a:gd name="T4" fmla="*/ 220 w 243"/>
                    <a:gd name="T5" fmla="*/ 80 h 200"/>
                    <a:gd name="T6" fmla="*/ 208 w 243"/>
                    <a:gd name="T7" fmla="*/ 80 h 200"/>
                    <a:gd name="T8" fmla="*/ 184 w 243"/>
                    <a:gd name="T9" fmla="*/ 78 h 200"/>
                    <a:gd name="T10" fmla="*/ 184 w 243"/>
                    <a:gd name="T11" fmla="*/ 78 h 200"/>
                    <a:gd name="T12" fmla="*/ 170 w 243"/>
                    <a:gd name="T13" fmla="*/ 78 h 200"/>
                    <a:gd name="T14" fmla="*/ 154 w 243"/>
                    <a:gd name="T15" fmla="*/ 80 h 200"/>
                    <a:gd name="T16" fmla="*/ 140 w 243"/>
                    <a:gd name="T17" fmla="*/ 85 h 200"/>
                    <a:gd name="T18" fmla="*/ 125 w 243"/>
                    <a:gd name="T19" fmla="*/ 90 h 200"/>
                    <a:gd name="T20" fmla="*/ 111 w 243"/>
                    <a:gd name="T21" fmla="*/ 99 h 200"/>
                    <a:gd name="T22" fmla="*/ 102 w 243"/>
                    <a:gd name="T23" fmla="*/ 108 h 200"/>
                    <a:gd name="T24" fmla="*/ 95 w 243"/>
                    <a:gd name="T25" fmla="*/ 123 h 200"/>
                    <a:gd name="T26" fmla="*/ 90 w 243"/>
                    <a:gd name="T27" fmla="*/ 139 h 200"/>
                    <a:gd name="T28" fmla="*/ 90 w 243"/>
                    <a:gd name="T29" fmla="*/ 139 h 200"/>
                    <a:gd name="T30" fmla="*/ 88 w 243"/>
                    <a:gd name="T31" fmla="*/ 149 h 200"/>
                    <a:gd name="T32" fmla="*/ 90 w 243"/>
                    <a:gd name="T33" fmla="*/ 160 h 200"/>
                    <a:gd name="T34" fmla="*/ 90 w 243"/>
                    <a:gd name="T35" fmla="*/ 160 h 200"/>
                    <a:gd name="T36" fmla="*/ 90 w 243"/>
                    <a:gd name="T37" fmla="*/ 172 h 200"/>
                    <a:gd name="T38" fmla="*/ 90 w 243"/>
                    <a:gd name="T39" fmla="*/ 182 h 200"/>
                    <a:gd name="T40" fmla="*/ 88 w 243"/>
                    <a:gd name="T41" fmla="*/ 191 h 200"/>
                    <a:gd name="T42" fmla="*/ 81 w 243"/>
                    <a:gd name="T43" fmla="*/ 200 h 200"/>
                    <a:gd name="T44" fmla="*/ 81 w 243"/>
                    <a:gd name="T45" fmla="*/ 200 h 200"/>
                    <a:gd name="T46" fmla="*/ 69 w 243"/>
                    <a:gd name="T47" fmla="*/ 193 h 200"/>
                    <a:gd name="T48" fmla="*/ 62 w 243"/>
                    <a:gd name="T49" fmla="*/ 182 h 200"/>
                    <a:gd name="T50" fmla="*/ 62 w 243"/>
                    <a:gd name="T51" fmla="*/ 182 h 200"/>
                    <a:gd name="T52" fmla="*/ 31 w 243"/>
                    <a:gd name="T53" fmla="*/ 130 h 200"/>
                    <a:gd name="T54" fmla="*/ 0 w 243"/>
                    <a:gd name="T55" fmla="*/ 78 h 200"/>
                    <a:gd name="T56" fmla="*/ 0 w 243"/>
                    <a:gd name="T57" fmla="*/ 78 h 200"/>
                    <a:gd name="T58" fmla="*/ 22 w 243"/>
                    <a:gd name="T59" fmla="*/ 52 h 200"/>
                    <a:gd name="T60" fmla="*/ 45 w 243"/>
                    <a:gd name="T61" fmla="*/ 31 h 200"/>
                    <a:gd name="T62" fmla="*/ 74 w 243"/>
                    <a:gd name="T63" fmla="*/ 12 h 200"/>
                    <a:gd name="T64" fmla="*/ 104 w 243"/>
                    <a:gd name="T65" fmla="*/ 0 h 200"/>
                    <a:gd name="T66" fmla="*/ 243 w 243"/>
                    <a:gd name="T67" fmla="*/ 31 h 200"/>
                    <a:gd name="T68" fmla="*/ 243 w 243"/>
                    <a:gd name="T69" fmla="*/ 31 h 200"/>
                    <a:gd name="T70" fmla="*/ 239 w 243"/>
                    <a:gd name="T71" fmla="*/ 54 h 200"/>
                    <a:gd name="T72" fmla="*/ 236 w 243"/>
                    <a:gd name="T73" fmla="*/ 66 h 200"/>
                    <a:gd name="T74" fmla="*/ 229 w 243"/>
                    <a:gd name="T75" fmla="*/ 75 h 200"/>
                    <a:gd name="T76" fmla="*/ 229 w 243"/>
                    <a:gd name="T77" fmla="*/ 75 h 20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243" h="200">
                      <a:moveTo>
                        <a:pt x="229" y="75"/>
                      </a:moveTo>
                      <a:lnTo>
                        <a:pt x="229" y="75"/>
                      </a:lnTo>
                      <a:lnTo>
                        <a:pt x="220" y="80"/>
                      </a:lnTo>
                      <a:lnTo>
                        <a:pt x="208" y="80"/>
                      </a:lnTo>
                      <a:lnTo>
                        <a:pt x="184" y="78"/>
                      </a:lnTo>
                      <a:lnTo>
                        <a:pt x="170" y="78"/>
                      </a:lnTo>
                      <a:lnTo>
                        <a:pt x="154" y="80"/>
                      </a:lnTo>
                      <a:lnTo>
                        <a:pt x="140" y="85"/>
                      </a:lnTo>
                      <a:lnTo>
                        <a:pt x="125" y="90"/>
                      </a:lnTo>
                      <a:lnTo>
                        <a:pt x="111" y="99"/>
                      </a:lnTo>
                      <a:lnTo>
                        <a:pt x="102" y="108"/>
                      </a:lnTo>
                      <a:lnTo>
                        <a:pt x="95" y="123"/>
                      </a:lnTo>
                      <a:lnTo>
                        <a:pt x="90" y="139"/>
                      </a:lnTo>
                      <a:lnTo>
                        <a:pt x="88" y="149"/>
                      </a:lnTo>
                      <a:lnTo>
                        <a:pt x="90" y="160"/>
                      </a:lnTo>
                      <a:lnTo>
                        <a:pt x="90" y="172"/>
                      </a:lnTo>
                      <a:lnTo>
                        <a:pt x="90" y="182"/>
                      </a:lnTo>
                      <a:lnTo>
                        <a:pt x="88" y="191"/>
                      </a:lnTo>
                      <a:lnTo>
                        <a:pt x="81" y="200"/>
                      </a:lnTo>
                      <a:lnTo>
                        <a:pt x="69" y="193"/>
                      </a:lnTo>
                      <a:lnTo>
                        <a:pt x="62" y="182"/>
                      </a:lnTo>
                      <a:lnTo>
                        <a:pt x="31" y="130"/>
                      </a:lnTo>
                      <a:lnTo>
                        <a:pt x="0" y="78"/>
                      </a:lnTo>
                      <a:lnTo>
                        <a:pt x="22" y="52"/>
                      </a:lnTo>
                      <a:lnTo>
                        <a:pt x="45" y="31"/>
                      </a:lnTo>
                      <a:lnTo>
                        <a:pt x="74" y="12"/>
                      </a:lnTo>
                      <a:lnTo>
                        <a:pt x="104" y="0"/>
                      </a:lnTo>
                      <a:lnTo>
                        <a:pt x="243" y="31"/>
                      </a:lnTo>
                      <a:lnTo>
                        <a:pt x="239" y="54"/>
                      </a:lnTo>
                      <a:lnTo>
                        <a:pt x="236" y="66"/>
                      </a:lnTo>
                      <a:lnTo>
                        <a:pt x="229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29" name="Freeform 154"/>
                <p:cNvSpPr>
                  <a:spLocks/>
                </p:cNvSpPr>
                <p:nvPr/>
              </p:nvSpPr>
              <p:spPr bwMode="auto">
                <a:xfrm>
                  <a:off x="4220" y="978"/>
                  <a:ext cx="219" cy="182"/>
                </a:xfrm>
                <a:custGeom>
                  <a:avLst/>
                  <a:gdLst>
                    <a:gd name="T0" fmla="*/ 75 w 219"/>
                    <a:gd name="T1" fmla="*/ 0 h 182"/>
                    <a:gd name="T2" fmla="*/ 219 w 219"/>
                    <a:gd name="T3" fmla="*/ 31 h 182"/>
                    <a:gd name="T4" fmla="*/ 214 w 219"/>
                    <a:gd name="T5" fmla="*/ 57 h 182"/>
                    <a:gd name="T6" fmla="*/ 214 w 219"/>
                    <a:gd name="T7" fmla="*/ 57 h 182"/>
                    <a:gd name="T8" fmla="*/ 212 w 219"/>
                    <a:gd name="T9" fmla="*/ 59 h 182"/>
                    <a:gd name="T10" fmla="*/ 207 w 219"/>
                    <a:gd name="T11" fmla="*/ 61 h 182"/>
                    <a:gd name="T12" fmla="*/ 200 w 219"/>
                    <a:gd name="T13" fmla="*/ 64 h 182"/>
                    <a:gd name="T14" fmla="*/ 200 w 219"/>
                    <a:gd name="T15" fmla="*/ 64 h 182"/>
                    <a:gd name="T16" fmla="*/ 186 w 219"/>
                    <a:gd name="T17" fmla="*/ 61 h 182"/>
                    <a:gd name="T18" fmla="*/ 163 w 219"/>
                    <a:gd name="T19" fmla="*/ 59 h 182"/>
                    <a:gd name="T20" fmla="*/ 151 w 219"/>
                    <a:gd name="T21" fmla="*/ 61 h 182"/>
                    <a:gd name="T22" fmla="*/ 137 w 219"/>
                    <a:gd name="T23" fmla="*/ 64 h 182"/>
                    <a:gd name="T24" fmla="*/ 120 w 219"/>
                    <a:gd name="T25" fmla="*/ 68 h 182"/>
                    <a:gd name="T26" fmla="*/ 106 w 219"/>
                    <a:gd name="T27" fmla="*/ 75 h 182"/>
                    <a:gd name="T28" fmla="*/ 106 w 219"/>
                    <a:gd name="T29" fmla="*/ 75 h 182"/>
                    <a:gd name="T30" fmla="*/ 94 w 219"/>
                    <a:gd name="T31" fmla="*/ 85 h 182"/>
                    <a:gd name="T32" fmla="*/ 85 w 219"/>
                    <a:gd name="T33" fmla="*/ 94 h 182"/>
                    <a:gd name="T34" fmla="*/ 78 w 219"/>
                    <a:gd name="T35" fmla="*/ 106 h 182"/>
                    <a:gd name="T36" fmla="*/ 73 w 219"/>
                    <a:gd name="T37" fmla="*/ 116 h 182"/>
                    <a:gd name="T38" fmla="*/ 68 w 219"/>
                    <a:gd name="T39" fmla="*/ 130 h 182"/>
                    <a:gd name="T40" fmla="*/ 68 w 219"/>
                    <a:gd name="T41" fmla="*/ 134 h 182"/>
                    <a:gd name="T42" fmla="*/ 68 w 219"/>
                    <a:gd name="T43" fmla="*/ 134 h 182"/>
                    <a:gd name="T44" fmla="*/ 68 w 219"/>
                    <a:gd name="T45" fmla="*/ 156 h 182"/>
                    <a:gd name="T46" fmla="*/ 71 w 219"/>
                    <a:gd name="T47" fmla="*/ 170 h 182"/>
                    <a:gd name="T48" fmla="*/ 71 w 219"/>
                    <a:gd name="T49" fmla="*/ 182 h 182"/>
                    <a:gd name="T50" fmla="*/ 71 w 219"/>
                    <a:gd name="T51" fmla="*/ 182 h 182"/>
                    <a:gd name="T52" fmla="*/ 66 w 219"/>
                    <a:gd name="T53" fmla="*/ 177 h 182"/>
                    <a:gd name="T54" fmla="*/ 59 w 219"/>
                    <a:gd name="T55" fmla="*/ 165 h 182"/>
                    <a:gd name="T56" fmla="*/ 33 w 219"/>
                    <a:gd name="T57" fmla="*/ 125 h 182"/>
                    <a:gd name="T58" fmla="*/ 0 w 219"/>
                    <a:gd name="T59" fmla="*/ 64 h 182"/>
                    <a:gd name="T60" fmla="*/ 66 w 219"/>
                    <a:gd name="T61" fmla="*/ 5 h 182"/>
                    <a:gd name="T62" fmla="*/ 66 w 219"/>
                    <a:gd name="T63" fmla="*/ 5 h 182"/>
                    <a:gd name="T64" fmla="*/ 75 w 219"/>
                    <a:gd name="T65" fmla="*/ 0 h 182"/>
                    <a:gd name="T66" fmla="*/ 75 w 219"/>
                    <a:gd name="T67" fmla="*/ 0 h 18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219" h="182">
                      <a:moveTo>
                        <a:pt x="75" y="0"/>
                      </a:moveTo>
                      <a:lnTo>
                        <a:pt x="219" y="31"/>
                      </a:lnTo>
                      <a:lnTo>
                        <a:pt x="214" y="57"/>
                      </a:lnTo>
                      <a:lnTo>
                        <a:pt x="212" y="59"/>
                      </a:lnTo>
                      <a:lnTo>
                        <a:pt x="207" y="61"/>
                      </a:lnTo>
                      <a:lnTo>
                        <a:pt x="200" y="64"/>
                      </a:lnTo>
                      <a:lnTo>
                        <a:pt x="186" y="61"/>
                      </a:lnTo>
                      <a:lnTo>
                        <a:pt x="163" y="59"/>
                      </a:lnTo>
                      <a:lnTo>
                        <a:pt x="151" y="61"/>
                      </a:lnTo>
                      <a:lnTo>
                        <a:pt x="137" y="64"/>
                      </a:lnTo>
                      <a:lnTo>
                        <a:pt x="120" y="68"/>
                      </a:lnTo>
                      <a:lnTo>
                        <a:pt x="106" y="75"/>
                      </a:lnTo>
                      <a:lnTo>
                        <a:pt x="94" y="85"/>
                      </a:lnTo>
                      <a:lnTo>
                        <a:pt x="85" y="94"/>
                      </a:lnTo>
                      <a:lnTo>
                        <a:pt x="78" y="106"/>
                      </a:lnTo>
                      <a:lnTo>
                        <a:pt x="73" y="116"/>
                      </a:lnTo>
                      <a:lnTo>
                        <a:pt x="68" y="130"/>
                      </a:lnTo>
                      <a:lnTo>
                        <a:pt x="68" y="134"/>
                      </a:lnTo>
                      <a:lnTo>
                        <a:pt x="68" y="156"/>
                      </a:lnTo>
                      <a:lnTo>
                        <a:pt x="71" y="170"/>
                      </a:lnTo>
                      <a:lnTo>
                        <a:pt x="71" y="182"/>
                      </a:lnTo>
                      <a:lnTo>
                        <a:pt x="66" y="177"/>
                      </a:lnTo>
                      <a:lnTo>
                        <a:pt x="59" y="165"/>
                      </a:lnTo>
                      <a:lnTo>
                        <a:pt x="33" y="125"/>
                      </a:lnTo>
                      <a:lnTo>
                        <a:pt x="0" y="64"/>
                      </a:lnTo>
                      <a:lnTo>
                        <a:pt x="66" y="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0" name="Freeform 155"/>
                <p:cNvSpPr>
                  <a:spLocks/>
                </p:cNvSpPr>
                <p:nvPr/>
              </p:nvSpPr>
              <p:spPr bwMode="auto">
                <a:xfrm>
                  <a:off x="4175" y="962"/>
                  <a:ext cx="276" cy="325"/>
                </a:xfrm>
                <a:custGeom>
                  <a:avLst/>
                  <a:gdLst>
                    <a:gd name="T0" fmla="*/ 259 w 276"/>
                    <a:gd name="T1" fmla="*/ 0 h 325"/>
                    <a:gd name="T2" fmla="*/ 259 w 276"/>
                    <a:gd name="T3" fmla="*/ 0 h 325"/>
                    <a:gd name="T4" fmla="*/ 274 w 276"/>
                    <a:gd name="T5" fmla="*/ 21 h 325"/>
                    <a:gd name="T6" fmla="*/ 276 w 276"/>
                    <a:gd name="T7" fmla="*/ 33 h 325"/>
                    <a:gd name="T8" fmla="*/ 276 w 276"/>
                    <a:gd name="T9" fmla="*/ 47 h 325"/>
                    <a:gd name="T10" fmla="*/ 276 w 276"/>
                    <a:gd name="T11" fmla="*/ 47 h 325"/>
                    <a:gd name="T12" fmla="*/ 274 w 276"/>
                    <a:gd name="T13" fmla="*/ 56 h 325"/>
                    <a:gd name="T14" fmla="*/ 269 w 276"/>
                    <a:gd name="T15" fmla="*/ 61 h 325"/>
                    <a:gd name="T16" fmla="*/ 264 w 276"/>
                    <a:gd name="T17" fmla="*/ 63 h 325"/>
                    <a:gd name="T18" fmla="*/ 257 w 276"/>
                    <a:gd name="T19" fmla="*/ 63 h 325"/>
                    <a:gd name="T20" fmla="*/ 243 w 276"/>
                    <a:gd name="T21" fmla="*/ 61 h 325"/>
                    <a:gd name="T22" fmla="*/ 229 w 276"/>
                    <a:gd name="T23" fmla="*/ 58 h 325"/>
                    <a:gd name="T24" fmla="*/ 229 w 276"/>
                    <a:gd name="T25" fmla="*/ 58 h 325"/>
                    <a:gd name="T26" fmla="*/ 208 w 276"/>
                    <a:gd name="T27" fmla="*/ 56 h 325"/>
                    <a:gd name="T28" fmla="*/ 184 w 276"/>
                    <a:gd name="T29" fmla="*/ 56 h 325"/>
                    <a:gd name="T30" fmla="*/ 184 w 276"/>
                    <a:gd name="T31" fmla="*/ 56 h 325"/>
                    <a:gd name="T32" fmla="*/ 170 w 276"/>
                    <a:gd name="T33" fmla="*/ 61 h 325"/>
                    <a:gd name="T34" fmla="*/ 153 w 276"/>
                    <a:gd name="T35" fmla="*/ 68 h 325"/>
                    <a:gd name="T36" fmla="*/ 142 w 276"/>
                    <a:gd name="T37" fmla="*/ 77 h 325"/>
                    <a:gd name="T38" fmla="*/ 130 w 276"/>
                    <a:gd name="T39" fmla="*/ 87 h 325"/>
                    <a:gd name="T40" fmla="*/ 120 w 276"/>
                    <a:gd name="T41" fmla="*/ 101 h 325"/>
                    <a:gd name="T42" fmla="*/ 116 w 276"/>
                    <a:gd name="T43" fmla="*/ 115 h 325"/>
                    <a:gd name="T44" fmla="*/ 111 w 276"/>
                    <a:gd name="T45" fmla="*/ 129 h 325"/>
                    <a:gd name="T46" fmla="*/ 113 w 276"/>
                    <a:gd name="T47" fmla="*/ 146 h 325"/>
                    <a:gd name="T48" fmla="*/ 113 w 276"/>
                    <a:gd name="T49" fmla="*/ 146 h 325"/>
                    <a:gd name="T50" fmla="*/ 118 w 276"/>
                    <a:gd name="T51" fmla="*/ 165 h 325"/>
                    <a:gd name="T52" fmla="*/ 118 w 276"/>
                    <a:gd name="T53" fmla="*/ 165 h 325"/>
                    <a:gd name="T54" fmla="*/ 123 w 276"/>
                    <a:gd name="T55" fmla="*/ 179 h 325"/>
                    <a:gd name="T56" fmla="*/ 123 w 276"/>
                    <a:gd name="T57" fmla="*/ 195 h 325"/>
                    <a:gd name="T58" fmla="*/ 123 w 276"/>
                    <a:gd name="T59" fmla="*/ 209 h 325"/>
                    <a:gd name="T60" fmla="*/ 118 w 276"/>
                    <a:gd name="T61" fmla="*/ 224 h 325"/>
                    <a:gd name="T62" fmla="*/ 118 w 276"/>
                    <a:gd name="T63" fmla="*/ 224 h 325"/>
                    <a:gd name="T64" fmla="*/ 111 w 276"/>
                    <a:gd name="T65" fmla="*/ 247 h 325"/>
                    <a:gd name="T66" fmla="*/ 104 w 276"/>
                    <a:gd name="T67" fmla="*/ 259 h 325"/>
                    <a:gd name="T68" fmla="*/ 97 w 276"/>
                    <a:gd name="T69" fmla="*/ 266 h 325"/>
                    <a:gd name="T70" fmla="*/ 97 w 276"/>
                    <a:gd name="T71" fmla="*/ 266 h 325"/>
                    <a:gd name="T72" fmla="*/ 66 w 276"/>
                    <a:gd name="T73" fmla="*/ 292 h 325"/>
                    <a:gd name="T74" fmla="*/ 35 w 276"/>
                    <a:gd name="T75" fmla="*/ 315 h 325"/>
                    <a:gd name="T76" fmla="*/ 35 w 276"/>
                    <a:gd name="T77" fmla="*/ 315 h 325"/>
                    <a:gd name="T78" fmla="*/ 19 w 276"/>
                    <a:gd name="T79" fmla="*/ 323 h 325"/>
                    <a:gd name="T80" fmla="*/ 0 w 276"/>
                    <a:gd name="T81" fmla="*/ 325 h 325"/>
                    <a:gd name="T82" fmla="*/ 0 w 276"/>
                    <a:gd name="T83" fmla="*/ 198 h 325"/>
                    <a:gd name="T84" fmla="*/ 0 w 276"/>
                    <a:gd name="T85" fmla="*/ 198 h 325"/>
                    <a:gd name="T86" fmla="*/ 2 w 276"/>
                    <a:gd name="T87" fmla="*/ 179 h 325"/>
                    <a:gd name="T88" fmla="*/ 5 w 276"/>
                    <a:gd name="T89" fmla="*/ 158 h 325"/>
                    <a:gd name="T90" fmla="*/ 10 w 276"/>
                    <a:gd name="T91" fmla="*/ 139 h 325"/>
                    <a:gd name="T92" fmla="*/ 17 w 276"/>
                    <a:gd name="T93" fmla="*/ 120 h 325"/>
                    <a:gd name="T94" fmla="*/ 26 w 276"/>
                    <a:gd name="T95" fmla="*/ 103 h 325"/>
                    <a:gd name="T96" fmla="*/ 35 w 276"/>
                    <a:gd name="T97" fmla="*/ 87 h 325"/>
                    <a:gd name="T98" fmla="*/ 47 w 276"/>
                    <a:gd name="T99" fmla="*/ 70 h 325"/>
                    <a:gd name="T100" fmla="*/ 59 w 276"/>
                    <a:gd name="T101" fmla="*/ 56 h 325"/>
                    <a:gd name="T102" fmla="*/ 73 w 276"/>
                    <a:gd name="T103" fmla="*/ 44 h 325"/>
                    <a:gd name="T104" fmla="*/ 90 w 276"/>
                    <a:gd name="T105" fmla="*/ 33 h 325"/>
                    <a:gd name="T106" fmla="*/ 106 w 276"/>
                    <a:gd name="T107" fmla="*/ 23 h 325"/>
                    <a:gd name="T108" fmla="*/ 123 w 276"/>
                    <a:gd name="T109" fmla="*/ 14 h 325"/>
                    <a:gd name="T110" fmla="*/ 142 w 276"/>
                    <a:gd name="T111" fmla="*/ 7 h 325"/>
                    <a:gd name="T112" fmla="*/ 160 w 276"/>
                    <a:gd name="T113" fmla="*/ 2 h 325"/>
                    <a:gd name="T114" fmla="*/ 179 w 276"/>
                    <a:gd name="T115" fmla="*/ 0 h 325"/>
                    <a:gd name="T116" fmla="*/ 200 w 276"/>
                    <a:gd name="T117" fmla="*/ 0 h 325"/>
                    <a:gd name="T118" fmla="*/ 259 w 276"/>
                    <a:gd name="T119" fmla="*/ 0 h 325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276" h="325">
                      <a:moveTo>
                        <a:pt x="259" y="0"/>
                      </a:moveTo>
                      <a:lnTo>
                        <a:pt x="259" y="0"/>
                      </a:lnTo>
                      <a:lnTo>
                        <a:pt x="274" y="21"/>
                      </a:lnTo>
                      <a:lnTo>
                        <a:pt x="276" y="33"/>
                      </a:lnTo>
                      <a:lnTo>
                        <a:pt x="276" y="47"/>
                      </a:lnTo>
                      <a:lnTo>
                        <a:pt x="274" y="56"/>
                      </a:lnTo>
                      <a:lnTo>
                        <a:pt x="269" y="61"/>
                      </a:lnTo>
                      <a:lnTo>
                        <a:pt x="264" y="63"/>
                      </a:lnTo>
                      <a:lnTo>
                        <a:pt x="257" y="63"/>
                      </a:lnTo>
                      <a:lnTo>
                        <a:pt x="243" y="61"/>
                      </a:lnTo>
                      <a:lnTo>
                        <a:pt x="229" y="58"/>
                      </a:lnTo>
                      <a:lnTo>
                        <a:pt x="208" y="56"/>
                      </a:lnTo>
                      <a:lnTo>
                        <a:pt x="184" y="56"/>
                      </a:lnTo>
                      <a:lnTo>
                        <a:pt x="170" y="61"/>
                      </a:lnTo>
                      <a:lnTo>
                        <a:pt x="153" y="68"/>
                      </a:lnTo>
                      <a:lnTo>
                        <a:pt x="142" y="77"/>
                      </a:lnTo>
                      <a:lnTo>
                        <a:pt x="130" y="87"/>
                      </a:lnTo>
                      <a:lnTo>
                        <a:pt x="120" y="101"/>
                      </a:lnTo>
                      <a:lnTo>
                        <a:pt x="116" y="115"/>
                      </a:lnTo>
                      <a:lnTo>
                        <a:pt x="111" y="129"/>
                      </a:lnTo>
                      <a:lnTo>
                        <a:pt x="113" y="146"/>
                      </a:lnTo>
                      <a:lnTo>
                        <a:pt x="118" y="165"/>
                      </a:lnTo>
                      <a:lnTo>
                        <a:pt x="123" y="179"/>
                      </a:lnTo>
                      <a:lnTo>
                        <a:pt x="123" y="195"/>
                      </a:lnTo>
                      <a:lnTo>
                        <a:pt x="123" y="209"/>
                      </a:lnTo>
                      <a:lnTo>
                        <a:pt x="118" y="224"/>
                      </a:lnTo>
                      <a:lnTo>
                        <a:pt x="111" y="247"/>
                      </a:lnTo>
                      <a:lnTo>
                        <a:pt x="104" y="259"/>
                      </a:lnTo>
                      <a:lnTo>
                        <a:pt x="97" y="266"/>
                      </a:lnTo>
                      <a:lnTo>
                        <a:pt x="66" y="292"/>
                      </a:lnTo>
                      <a:lnTo>
                        <a:pt x="35" y="315"/>
                      </a:lnTo>
                      <a:lnTo>
                        <a:pt x="19" y="323"/>
                      </a:lnTo>
                      <a:lnTo>
                        <a:pt x="0" y="325"/>
                      </a:lnTo>
                      <a:lnTo>
                        <a:pt x="0" y="198"/>
                      </a:lnTo>
                      <a:lnTo>
                        <a:pt x="2" y="179"/>
                      </a:lnTo>
                      <a:lnTo>
                        <a:pt x="5" y="158"/>
                      </a:lnTo>
                      <a:lnTo>
                        <a:pt x="10" y="139"/>
                      </a:lnTo>
                      <a:lnTo>
                        <a:pt x="17" y="120"/>
                      </a:lnTo>
                      <a:lnTo>
                        <a:pt x="26" y="103"/>
                      </a:lnTo>
                      <a:lnTo>
                        <a:pt x="35" y="87"/>
                      </a:lnTo>
                      <a:lnTo>
                        <a:pt x="47" y="70"/>
                      </a:lnTo>
                      <a:lnTo>
                        <a:pt x="59" y="56"/>
                      </a:lnTo>
                      <a:lnTo>
                        <a:pt x="73" y="44"/>
                      </a:lnTo>
                      <a:lnTo>
                        <a:pt x="90" y="33"/>
                      </a:lnTo>
                      <a:lnTo>
                        <a:pt x="106" y="23"/>
                      </a:lnTo>
                      <a:lnTo>
                        <a:pt x="123" y="14"/>
                      </a:lnTo>
                      <a:lnTo>
                        <a:pt x="142" y="7"/>
                      </a:lnTo>
                      <a:lnTo>
                        <a:pt x="160" y="2"/>
                      </a:lnTo>
                      <a:lnTo>
                        <a:pt x="179" y="0"/>
                      </a:lnTo>
                      <a:lnTo>
                        <a:pt x="200" y="0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1" name="Freeform 156"/>
                <p:cNvSpPr>
                  <a:spLocks/>
                </p:cNvSpPr>
                <p:nvPr/>
              </p:nvSpPr>
              <p:spPr bwMode="auto">
                <a:xfrm>
                  <a:off x="4175" y="962"/>
                  <a:ext cx="266" cy="313"/>
                </a:xfrm>
                <a:custGeom>
                  <a:avLst/>
                  <a:gdLst>
                    <a:gd name="T0" fmla="*/ 248 w 266"/>
                    <a:gd name="T1" fmla="*/ 0 h 313"/>
                    <a:gd name="T2" fmla="*/ 248 w 266"/>
                    <a:gd name="T3" fmla="*/ 0 h 313"/>
                    <a:gd name="T4" fmla="*/ 264 w 266"/>
                    <a:gd name="T5" fmla="*/ 23 h 313"/>
                    <a:gd name="T6" fmla="*/ 264 w 266"/>
                    <a:gd name="T7" fmla="*/ 23 h 313"/>
                    <a:gd name="T8" fmla="*/ 266 w 266"/>
                    <a:gd name="T9" fmla="*/ 35 h 313"/>
                    <a:gd name="T10" fmla="*/ 266 w 266"/>
                    <a:gd name="T11" fmla="*/ 44 h 313"/>
                    <a:gd name="T12" fmla="*/ 264 w 266"/>
                    <a:gd name="T13" fmla="*/ 49 h 313"/>
                    <a:gd name="T14" fmla="*/ 262 w 266"/>
                    <a:gd name="T15" fmla="*/ 51 h 313"/>
                    <a:gd name="T16" fmla="*/ 262 w 266"/>
                    <a:gd name="T17" fmla="*/ 51 h 313"/>
                    <a:gd name="T18" fmla="*/ 259 w 266"/>
                    <a:gd name="T19" fmla="*/ 54 h 313"/>
                    <a:gd name="T20" fmla="*/ 255 w 266"/>
                    <a:gd name="T21" fmla="*/ 54 h 313"/>
                    <a:gd name="T22" fmla="*/ 245 w 266"/>
                    <a:gd name="T23" fmla="*/ 51 h 313"/>
                    <a:gd name="T24" fmla="*/ 224 w 266"/>
                    <a:gd name="T25" fmla="*/ 47 h 313"/>
                    <a:gd name="T26" fmla="*/ 210 w 266"/>
                    <a:gd name="T27" fmla="*/ 44 h 313"/>
                    <a:gd name="T28" fmla="*/ 189 w 266"/>
                    <a:gd name="T29" fmla="*/ 44 h 313"/>
                    <a:gd name="T30" fmla="*/ 189 w 266"/>
                    <a:gd name="T31" fmla="*/ 44 h 313"/>
                    <a:gd name="T32" fmla="*/ 167 w 266"/>
                    <a:gd name="T33" fmla="*/ 49 h 313"/>
                    <a:gd name="T34" fmla="*/ 151 w 266"/>
                    <a:gd name="T35" fmla="*/ 56 h 313"/>
                    <a:gd name="T36" fmla="*/ 137 w 266"/>
                    <a:gd name="T37" fmla="*/ 66 h 313"/>
                    <a:gd name="T38" fmla="*/ 125 w 266"/>
                    <a:gd name="T39" fmla="*/ 77 h 313"/>
                    <a:gd name="T40" fmla="*/ 116 w 266"/>
                    <a:gd name="T41" fmla="*/ 89 h 313"/>
                    <a:gd name="T42" fmla="*/ 111 w 266"/>
                    <a:gd name="T43" fmla="*/ 99 h 313"/>
                    <a:gd name="T44" fmla="*/ 106 w 266"/>
                    <a:gd name="T45" fmla="*/ 108 h 313"/>
                    <a:gd name="T46" fmla="*/ 106 w 266"/>
                    <a:gd name="T47" fmla="*/ 108 h 313"/>
                    <a:gd name="T48" fmla="*/ 101 w 266"/>
                    <a:gd name="T49" fmla="*/ 127 h 313"/>
                    <a:gd name="T50" fmla="*/ 101 w 266"/>
                    <a:gd name="T51" fmla="*/ 143 h 313"/>
                    <a:gd name="T52" fmla="*/ 104 w 266"/>
                    <a:gd name="T53" fmla="*/ 150 h 313"/>
                    <a:gd name="T54" fmla="*/ 104 w 266"/>
                    <a:gd name="T55" fmla="*/ 158 h 313"/>
                    <a:gd name="T56" fmla="*/ 104 w 266"/>
                    <a:gd name="T57" fmla="*/ 158 h 313"/>
                    <a:gd name="T58" fmla="*/ 109 w 266"/>
                    <a:gd name="T59" fmla="*/ 172 h 313"/>
                    <a:gd name="T60" fmla="*/ 111 w 266"/>
                    <a:gd name="T61" fmla="*/ 183 h 313"/>
                    <a:gd name="T62" fmla="*/ 113 w 266"/>
                    <a:gd name="T63" fmla="*/ 202 h 313"/>
                    <a:gd name="T64" fmla="*/ 113 w 266"/>
                    <a:gd name="T65" fmla="*/ 202 h 313"/>
                    <a:gd name="T66" fmla="*/ 111 w 266"/>
                    <a:gd name="T67" fmla="*/ 216 h 313"/>
                    <a:gd name="T68" fmla="*/ 109 w 266"/>
                    <a:gd name="T69" fmla="*/ 219 h 313"/>
                    <a:gd name="T70" fmla="*/ 109 w 266"/>
                    <a:gd name="T71" fmla="*/ 219 h 313"/>
                    <a:gd name="T72" fmla="*/ 104 w 266"/>
                    <a:gd name="T73" fmla="*/ 235 h 313"/>
                    <a:gd name="T74" fmla="*/ 97 w 266"/>
                    <a:gd name="T75" fmla="*/ 249 h 313"/>
                    <a:gd name="T76" fmla="*/ 90 w 266"/>
                    <a:gd name="T77" fmla="*/ 259 h 313"/>
                    <a:gd name="T78" fmla="*/ 90 w 266"/>
                    <a:gd name="T79" fmla="*/ 259 h 313"/>
                    <a:gd name="T80" fmla="*/ 31 w 266"/>
                    <a:gd name="T81" fmla="*/ 308 h 313"/>
                    <a:gd name="T82" fmla="*/ 31 w 266"/>
                    <a:gd name="T83" fmla="*/ 308 h 313"/>
                    <a:gd name="T84" fmla="*/ 19 w 266"/>
                    <a:gd name="T85" fmla="*/ 311 h 313"/>
                    <a:gd name="T86" fmla="*/ 0 w 266"/>
                    <a:gd name="T87" fmla="*/ 313 h 313"/>
                    <a:gd name="T88" fmla="*/ 0 w 266"/>
                    <a:gd name="T89" fmla="*/ 198 h 313"/>
                    <a:gd name="T90" fmla="*/ 0 w 266"/>
                    <a:gd name="T91" fmla="*/ 198 h 313"/>
                    <a:gd name="T92" fmla="*/ 2 w 266"/>
                    <a:gd name="T93" fmla="*/ 179 h 313"/>
                    <a:gd name="T94" fmla="*/ 5 w 266"/>
                    <a:gd name="T95" fmla="*/ 158 h 313"/>
                    <a:gd name="T96" fmla="*/ 10 w 266"/>
                    <a:gd name="T97" fmla="*/ 139 h 313"/>
                    <a:gd name="T98" fmla="*/ 17 w 266"/>
                    <a:gd name="T99" fmla="*/ 120 h 313"/>
                    <a:gd name="T100" fmla="*/ 26 w 266"/>
                    <a:gd name="T101" fmla="*/ 103 h 313"/>
                    <a:gd name="T102" fmla="*/ 35 w 266"/>
                    <a:gd name="T103" fmla="*/ 87 h 313"/>
                    <a:gd name="T104" fmla="*/ 47 w 266"/>
                    <a:gd name="T105" fmla="*/ 70 h 313"/>
                    <a:gd name="T106" fmla="*/ 59 w 266"/>
                    <a:gd name="T107" fmla="*/ 56 h 313"/>
                    <a:gd name="T108" fmla="*/ 73 w 266"/>
                    <a:gd name="T109" fmla="*/ 44 h 313"/>
                    <a:gd name="T110" fmla="*/ 90 w 266"/>
                    <a:gd name="T111" fmla="*/ 33 h 313"/>
                    <a:gd name="T112" fmla="*/ 106 w 266"/>
                    <a:gd name="T113" fmla="*/ 23 h 313"/>
                    <a:gd name="T114" fmla="*/ 123 w 266"/>
                    <a:gd name="T115" fmla="*/ 14 h 313"/>
                    <a:gd name="T116" fmla="*/ 142 w 266"/>
                    <a:gd name="T117" fmla="*/ 7 h 313"/>
                    <a:gd name="T118" fmla="*/ 160 w 266"/>
                    <a:gd name="T119" fmla="*/ 2 h 313"/>
                    <a:gd name="T120" fmla="*/ 179 w 266"/>
                    <a:gd name="T121" fmla="*/ 0 h 313"/>
                    <a:gd name="T122" fmla="*/ 200 w 266"/>
                    <a:gd name="T123" fmla="*/ 0 h 313"/>
                    <a:gd name="T124" fmla="*/ 248 w 266"/>
                    <a:gd name="T125" fmla="*/ 0 h 313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66" h="313">
                      <a:moveTo>
                        <a:pt x="248" y="0"/>
                      </a:moveTo>
                      <a:lnTo>
                        <a:pt x="248" y="0"/>
                      </a:lnTo>
                      <a:lnTo>
                        <a:pt x="264" y="23"/>
                      </a:lnTo>
                      <a:lnTo>
                        <a:pt x="266" y="35"/>
                      </a:lnTo>
                      <a:lnTo>
                        <a:pt x="266" y="44"/>
                      </a:lnTo>
                      <a:lnTo>
                        <a:pt x="264" y="49"/>
                      </a:lnTo>
                      <a:lnTo>
                        <a:pt x="262" y="51"/>
                      </a:lnTo>
                      <a:lnTo>
                        <a:pt x="259" y="54"/>
                      </a:lnTo>
                      <a:lnTo>
                        <a:pt x="255" y="54"/>
                      </a:lnTo>
                      <a:lnTo>
                        <a:pt x="245" y="51"/>
                      </a:lnTo>
                      <a:lnTo>
                        <a:pt x="224" y="47"/>
                      </a:lnTo>
                      <a:lnTo>
                        <a:pt x="210" y="44"/>
                      </a:lnTo>
                      <a:lnTo>
                        <a:pt x="189" y="44"/>
                      </a:lnTo>
                      <a:lnTo>
                        <a:pt x="167" y="49"/>
                      </a:lnTo>
                      <a:lnTo>
                        <a:pt x="151" y="56"/>
                      </a:lnTo>
                      <a:lnTo>
                        <a:pt x="137" y="66"/>
                      </a:lnTo>
                      <a:lnTo>
                        <a:pt x="125" y="77"/>
                      </a:lnTo>
                      <a:lnTo>
                        <a:pt x="116" y="89"/>
                      </a:lnTo>
                      <a:lnTo>
                        <a:pt x="111" y="99"/>
                      </a:lnTo>
                      <a:lnTo>
                        <a:pt x="106" y="108"/>
                      </a:lnTo>
                      <a:lnTo>
                        <a:pt x="101" y="127"/>
                      </a:lnTo>
                      <a:lnTo>
                        <a:pt x="101" y="143"/>
                      </a:lnTo>
                      <a:lnTo>
                        <a:pt x="104" y="150"/>
                      </a:lnTo>
                      <a:lnTo>
                        <a:pt x="104" y="158"/>
                      </a:lnTo>
                      <a:lnTo>
                        <a:pt x="109" y="172"/>
                      </a:lnTo>
                      <a:lnTo>
                        <a:pt x="111" y="183"/>
                      </a:lnTo>
                      <a:lnTo>
                        <a:pt x="113" y="202"/>
                      </a:lnTo>
                      <a:lnTo>
                        <a:pt x="111" y="216"/>
                      </a:lnTo>
                      <a:lnTo>
                        <a:pt x="109" y="219"/>
                      </a:lnTo>
                      <a:lnTo>
                        <a:pt x="104" y="235"/>
                      </a:lnTo>
                      <a:lnTo>
                        <a:pt x="97" y="249"/>
                      </a:lnTo>
                      <a:lnTo>
                        <a:pt x="90" y="259"/>
                      </a:lnTo>
                      <a:lnTo>
                        <a:pt x="31" y="308"/>
                      </a:lnTo>
                      <a:lnTo>
                        <a:pt x="19" y="311"/>
                      </a:lnTo>
                      <a:lnTo>
                        <a:pt x="0" y="313"/>
                      </a:lnTo>
                      <a:lnTo>
                        <a:pt x="0" y="198"/>
                      </a:lnTo>
                      <a:lnTo>
                        <a:pt x="2" y="179"/>
                      </a:lnTo>
                      <a:lnTo>
                        <a:pt x="5" y="158"/>
                      </a:lnTo>
                      <a:lnTo>
                        <a:pt x="10" y="139"/>
                      </a:lnTo>
                      <a:lnTo>
                        <a:pt x="17" y="120"/>
                      </a:lnTo>
                      <a:lnTo>
                        <a:pt x="26" y="103"/>
                      </a:lnTo>
                      <a:lnTo>
                        <a:pt x="35" y="87"/>
                      </a:lnTo>
                      <a:lnTo>
                        <a:pt x="47" y="70"/>
                      </a:lnTo>
                      <a:lnTo>
                        <a:pt x="59" y="56"/>
                      </a:lnTo>
                      <a:lnTo>
                        <a:pt x="73" y="44"/>
                      </a:lnTo>
                      <a:lnTo>
                        <a:pt x="90" y="33"/>
                      </a:lnTo>
                      <a:lnTo>
                        <a:pt x="106" y="23"/>
                      </a:lnTo>
                      <a:lnTo>
                        <a:pt x="123" y="14"/>
                      </a:lnTo>
                      <a:lnTo>
                        <a:pt x="142" y="7"/>
                      </a:lnTo>
                      <a:lnTo>
                        <a:pt x="160" y="2"/>
                      </a:lnTo>
                      <a:lnTo>
                        <a:pt x="179" y="0"/>
                      </a:lnTo>
                      <a:lnTo>
                        <a:pt x="200" y="0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2" name="Freeform 157"/>
                <p:cNvSpPr>
                  <a:spLocks/>
                </p:cNvSpPr>
                <p:nvPr/>
              </p:nvSpPr>
              <p:spPr bwMode="auto">
                <a:xfrm>
                  <a:off x="4312" y="962"/>
                  <a:ext cx="120" cy="14"/>
                </a:xfrm>
                <a:custGeom>
                  <a:avLst/>
                  <a:gdLst>
                    <a:gd name="T0" fmla="*/ 120 w 120"/>
                    <a:gd name="T1" fmla="*/ 14 h 14"/>
                    <a:gd name="T2" fmla="*/ 120 w 120"/>
                    <a:gd name="T3" fmla="*/ 14 h 14"/>
                    <a:gd name="T4" fmla="*/ 0 w 120"/>
                    <a:gd name="T5" fmla="*/ 9 h 14"/>
                    <a:gd name="T6" fmla="*/ 0 w 120"/>
                    <a:gd name="T7" fmla="*/ 9 h 14"/>
                    <a:gd name="T8" fmla="*/ 21 w 120"/>
                    <a:gd name="T9" fmla="*/ 4 h 14"/>
                    <a:gd name="T10" fmla="*/ 42 w 120"/>
                    <a:gd name="T11" fmla="*/ 0 h 14"/>
                    <a:gd name="T12" fmla="*/ 42 w 120"/>
                    <a:gd name="T13" fmla="*/ 0 h 14"/>
                    <a:gd name="T14" fmla="*/ 92 w 120"/>
                    <a:gd name="T15" fmla="*/ 0 h 14"/>
                    <a:gd name="T16" fmla="*/ 111 w 120"/>
                    <a:gd name="T17" fmla="*/ 0 h 14"/>
                    <a:gd name="T18" fmla="*/ 111 w 120"/>
                    <a:gd name="T19" fmla="*/ 0 h 14"/>
                    <a:gd name="T20" fmla="*/ 120 w 120"/>
                    <a:gd name="T21" fmla="*/ 14 h 14"/>
                    <a:gd name="T22" fmla="*/ 120 w 120"/>
                    <a:gd name="T23" fmla="*/ 14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20" h="14">
                      <a:moveTo>
                        <a:pt x="120" y="14"/>
                      </a:moveTo>
                      <a:lnTo>
                        <a:pt x="120" y="14"/>
                      </a:lnTo>
                      <a:lnTo>
                        <a:pt x="0" y="9"/>
                      </a:lnTo>
                      <a:lnTo>
                        <a:pt x="21" y="4"/>
                      </a:lnTo>
                      <a:lnTo>
                        <a:pt x="42" y="0"/>
                      </a:lnTo>
                      <a:lnTo>
                        <a:pt x="92" y="0"/>
                      </a:lnTo>
                      <a:lnTo>
                        <a:pt x="111" y="0"/>
                      </a:lnTo>
                      <a:lnTo>
                        <a:pt x="120" y="1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3" name="Freeform 158"/>
                <p:cNvSpPr>
                  <a:spLocks/>
                </p:cNvSpPr>
                <p:nvPr/>
              </p:nvSpPr>
              <p:spPr bwMode="auto">
                <a:xfrm>
                  <a:off x="4279" y="976"/>
                  <a:ext cx="160" cy="16"/>
                </a:xfrm>
                <a:custGeom>
                  <a:avLst/>
                  <a:gdLst>
                    <a:gd name="T0" fmla="*/ 160 w 160"/>
                    <a:gd name="T1" fmla="*/ 16 h 16"/>
                    <a:gd name="T2" fmla="*/ 160 w 160"/>
                    <a:gd name="T3" fmla="*/ 16 h 16"/>
                    <a:gd name="T4" fmla="*/ 0 w 160"/>
                    <a:gd name="T5" fmla="*/ 9 h 16"/>
                    <a:gd name="T6" fmla="*/ 0 w 160"/>
                    <a:gd name="T7" fmla="*/ 9 h 16"/>
                    <a:gd name="T8" fmla="*/ 12 w 160"/>
                    <a:gd name="T9" fmla="*/ 4 h 16"/>
                    <a:gd name="T10" fmla="*/ 12 w 160"/>
                    <a:gd name="T11" fmla="*/ 4 h 16"/>
                    <a:gd name="T12" fmla="*/ 153 w 160"/>
                    <a:gd name="T13" fmla="*/ 0 h 16"/>
                    <a:gd name="T14" fmla="*/ 153 w 160"/>
                    <a:gd name="T15" fmla="*/ 0 h 16"/>
                    <a:gd name="T16" fmla="*/ 160 w 160"/>
                    <a:gd name="T17" fmla="*/ 9 h 16"/>
                    <a:gd name="T18" fmla="*/ 160 w 160"/>
                    <a:gd name="T19" fmla="*/ 9 h 16"/>
                    <a:gd name="T20" fmla="*/ 160 w 160"/>
                    <a:gd name="T21" fmla="*/ 16 h 16"/>
                    <a:gd name="T22" fmla="*/ 160 w 160"/>
                    <a:gd name="T23" fmla="*/ 16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60" h="16">
                      <a:moveTo>
                        <a:pt x="160" y="16"/>
                      </a:moveTo>
                      <a:lnTo>
                        <a:pt x="160" y="16"/>
                      </a:lnTo>
                      <a:lnTo>
                        <a:pt x="0" y="9"/>
                      </a:lnTo>
                      <a:lnTo>
                        <a:pt x="12" y="4"/>
                      </a:lnTo>
                      <a:lnTo>
                        <a:pt x="153" y="0"/>
                      </a:lnTo>
                      <a:lnTo>
                        <a:pt x="160" y="9"/>
                      </a:lnTo>
                      <a:lnTo>
                        <a:pt x="160" y="1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4" name="Freeform 159"/>
                <p:cNvSpPr>
                  <a:spLocks/>
                </p:cNvSpPr>
                <p:nvPr/>
              </p:nvSpPr>
              <p:spPr bwMode="auto">
                <a:xfrm>
                  <a:off x="4255" y="992"/>
                  <a:ext cx="186" cy="17"/>
                </a:xfrm>
                <a:custGeom>
                  <a:avLst/>
                  <a:gdLst>
                    <a:gd name="T0" fmla="*/ 186 w 186"/>
                    <a:gd name="T1" fmla="*/ 17 h 17"/>
                    <a:gd name="T2" fmla="*/ 186 w 186"/>
                    <a:gd name="T3" fmla="*/ 17 h 17"/>
                    <a:gd name="T4" fmla="*/ 0 w 186"/>
                    <a:gd name="T5" fmla="*/ 10 h 17"/>
                    <a:gd name="T6" fmla="*/ 0 w 186"/>
                    <a:gd name="T7" fmla="*/ 10 h 17"/>
                    <a:gd name="T8" fmla="*/ 7 w 186"/>
                    <a:gd name="T9" fmla="*/ 5 h 17"/>
                    <a:gd name="T10" fmla="*/ 7 w 186"/>
                    <a:gd name="T11" fmla="*/ 5 h 17"/>
                    <a:gd name="T12" fmla="*/ 184 w 186"/>
                    <a:gd name="T13" fmla="*/ 0 h 17"/>
                    <a:gd name="T14" fmla="*/ 184 w 186"/>
                    <a:gd name="T15" fmla="*/ 0 h 17"/>
                    <a:gd name="T16" fmla="*/ 186 w 186"/>
                    <a:gd name="T17" fmla="*/ 7 h 17"/>
                    <a:gd name="T18" fmla="*/ 186 w 186"/>
                    <a:gd name="T19" fmla="*/ 17 h 17"/>
                    <a:gd name="T20" fmla="*/ 186 w 186"/>
                    <a:gd name="T21" fmla="*/ 17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6" h="17">
                      <a:moveTo>
                        <a:pt x="186" y="17"/>
                      </a:moveTo>
                      <a:lnTo>
                        <a:pt x="186" y="17"/>
                      </a:lnTo>
                      <a:lnTo>
                        <a:pt x="0" y="10"/>
                      </a:lnTo>
                      <a:lnTo>
                        <a:pt x="7" y="5"/>
                      </a:lnTo>
                      <a:lnTo>
                        <a:pt x="184" y="0"/>
                      </a:lnTo>
                      <a:lnTo>
                        <a:pt x="186" y="7"/>
                      </a:lnTo>
                      <a:lnTo>
                        <a:pt x="186" y="1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5" name="Freeform 160"/>
                <p:cNvSpPr>
                  <a:spLocks noEditPoints="1"/>
                </p:cNvSpPr>
                <p:nvPr/>
              </p:nvSpPr>
              <p:spPr bwMode="auto">
                <a:xfrm>
                  <a:off x="4236" y="1009"/>
                  <a:ext cx="205" cy="11"/>
                </a:xfrm>
                <a:custGeom>
                  <a:avLst/>
                  <a:gdLst>
                    <a:gd name="T0" fmla="*/ 88 w 205"/>
                    <a:gd name="T1" fmla="*/ 11 h 11"/>
                    <a:gd name="T2" fmla="*/ 88 w 205"/>
                    <a:gd name="T3" fmla="*/ 11 h 11"/>
                    <a:gd name="T4" fmla="*/ 0 w 205"/>
                    <a:gd name="T5" fmla="*/ 7 h 11"/>
                    <a:gd name="T6" fmla="*/ 0 w 205"/>
                    <a:gd name="T7" fmla="*/ 7 h 11"/>
                    <a:gd name="T8" fmla="*/ 5 w 205"/>
                    <a:gd name="T9" fmla="*/ 4 h 11"/>
                    <a:gd name="T10" fmla="*/ 5 w 205"/>
                    <a:gd name="T11" fmla="*/ 4 h 11"/>
                    <a:gd name="T12" fmla="*/ 111 w 205"/>
                    <a:gd name="T13" fmla="*/ 2 h 11"/>
                    <a:gd name="T14" fmla="*/ 111 w 205"/>
                    <a:gd name="T15" fmla="*/ 2 h 11"/>
                    <a:gd name="T16" fmla="*/ 99 w 205"/>
                    <a:gd name="T17" fmla="*/ 4 h 11"/>
                    <a:gd name="T18" fmla="*/ 88 w 205"/>
                    <a:gd name="T19" fmla="*/ 11 h 11"/>
                    <a:gd name="T20" fmla="*/ 88 w 205"/>
                    <a:gd name="T21" fmla="*/ 11 h 11"/>
                    <a:gd name="T22" fmla="*/ 168 w 205"/>
                    <a:gd name="T23" fmla="*/ 0 h 11"/>
                    <a:gd name="T24" fmla="*/ 168 w 205"/>
                    <a:gd name="T25" fmla="*/ 0 h 11"/>
                    <a:gd name="T26" fmla="*/ 205 w 205"/>
                    <a:gd name="T27" fmla="*/ 0 h 11"/>
                    <a:gd name="T28" fmla="*/ 205 w 205"/>
                    <a:gd name="T29" fmla="*/ 0 h 11"/>
                    <a:gd name="T30" fmla="*/ 201 w 205"/>
                    <a:gd name="T31" fmla="*/ 4 h 11"/>
                    <a:gd name="T32" fmla="*/ 201 w 205"/>
                    <a:gd name="T33" fmla="*/ 4 h 11"/>
                    <a:gd name="T34" fmla="*/ 196 w 205"/>
                    <a:gd name="T35" fmla="*/ 7 h 11"/>
                    <a:gd name="T36" fmla="*/ 191 w 205"/>
                    <a:gd name="T37" fmla="*/ 7 h 11"/>
                    <a:gd name="T38" fmla="*/ 182 w 205"/>
                    <a:gd name="T39" fmla="*/ 2 h 11"/>
                    <a:gd name="T40" fmla="*/ 168 w 205"/>
                    <a:gd name="T41" fmla="*/ 0 h 11"/>
                    <a:gd name="T42" fmla="*/ 168 w 205"/>
                    <a:gd name="T43" fmla="*/ 0 h 1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05" h="11">
                      <a:moveTo>
                        <a:pt x="88" y="11"/>
                      </a:moveTo>
                      <a:lnTo>
                        <a:pt x="88" y="11"/>
                      </a:lnTo>
                      <a:lnTo>
                        <a:pt x="0" y="7"/>
                      </a:lnTo>
                      <a:lnTo>
                        <a:pt x="5" y="4"/>
                      </a:lnTo>
                      <a:lnTo>
                        <a:pt x="111" y="2"/>
                      </a:lnTo>
                      <a:lnTo>
                        <a:pt x="99" y="4"/>
                      </a:lnTo>
                      <a:lnTo>
                        <a:pt x="88" y="11"/>
                      </a:lnTo>
                      <a:close/>
                      <a:moveTo>
                        <a:pt x="168" y="0"/>
                      </a:moveTo>
                      <a:lnTo>
                        <a:pt x="168" y="0"/>
                      </a:lnTo>
                      <a:lnTo>
                        <a:pt x="205" y="0"/>
                      </a:lnTo>
                      <a:lnTo>
                        <a:pt x="201" y="4"/>
                      </a:lnTo>
                      <a:lnTo>
                        <a:pt x="196" y="7"/>
                      </a:lnTo>
                      <a:lnTo>
                        <a:pt x="191" y="7"/>
                      </a:lnTo>
                      <a:lnTo>
                        <a:pt x="182" y="2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6" name="Freeform 161"/>
                <p:cNvSpPr>
                  <a:spLocks/>
                </p:cNvSpPr>
                <p:nvPr/>
              </p:nvSpPr>
              <p:spPr bwMode="auto">
                <a:xfrm>
                  <a:off x="4222" y="1028"/>
                  <a:ext cx="92" cy="7"/>
                </a:xfrm>
                <a:custGeom>
                  <a:avLst/>
                  <a:gdLst>
                    <a:gd name="T0" fmla="*/ 83 w 92"/>
                    <a:gd name="T1" fmla="*/ 7 h 7"/>
                    <a:gd name="T2" fmla="*/ 83 w 92"/>
                    <a:gd name="T3" fmla="*/ 7 h 7"/>
                    <a:gd name="T4" fmla="*/ 0 w 92"/>
                    <a:gd name="T5" fmla="*/ 4 h 7"/>
                    <a:gd name="T6" fmla="*/ 0 w 92"/>
                    <a:gd name="T7" fmla="*/ 4 h 7"/>
                    <a:gd name="T8" fmla="*/ 3 w 92"/>
                    <a:gd name="T9" fmla="*/ 2 h 7"/>
                    <a:gd name="T10" fmla="*/ 3 w 92"/>
                    <a:gd name="T11" fmla="*/ 2 h 7"/>
                    <a:gd name="T12" fmla="*/ 92 w 92"/>
                    <a:gd name="T13" fmla="*/ 0 h 7"/>
                    <a:gd name="T14" fmla="*/ 92 w 92"/>
                    <a:gd name="T15" fmla="*/ 0 h 7"/>
                    <a:gd name="T16" fmla="*/ 83 w 92"/>
                    <a:gd name="T17" fmla="*/ 7 h 7"/>
                    <a:gd name="T18" fmla="*/ 83 w 92"/>
                    <a:gd name="T19" fmla="*/ 7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2" h="7">
                      <a:moveTo>
                        <a:pt x="83" y="7"/>
                      </a:moveTo>
                      <a:lnTo>
                        <a:pt x="83" y="7"/>
                      </a:lnTo>
                      <a:lnTo>
                        <a:pt x="0" y="4"/>
                      </a:lnTo>
                      <a:lnTo>
                        <a:pt x="3" y="2"/>
                      </a:lnTo>
                      <a:lnTo>
                        <a:pt x="92" y="0"/>
                      </a:lnTo>
                      <a:lnTo>
                        <a:pt x="83" y="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7" name="Freeform 162"/>
                <p:cNvSpPr>
                  <a:spLocks/>
                </p:cNvSpPr>
                <p:nvPr/>
              </p:nvSpPr>
              <p:spPr bwMode="auto">
                <a:xfrm>
                  <a:off x="4210" y="1044"/>
                  <a:ext cx="88" cy="7"/>
                </a:xfrm>
                <a:custGeom>
                  <a:avLst/>
                  <a:gdLst>
                    <a:gd name="T0" fmla="*/ 81 w 88"/>
                    <a:gd name="T1" fmla="*/ 7 h 7"/>
                    <a:gd name="T2" fmla="*/ 81 w 88"/>
                    <a:gd name="T3" fmla="*/ 7 h 7"/>
                    <a:gd name="T4" fmla="*/ 0 w 88"/>
                    <a:gd name="T5" fmla="*/ 5 h 7"/>
                    <a:gd name="T6" fmla="*/ 0 w 88"/>
                    <a:gd name="T7" fmla="*/ 5 h 7"/>
                    <a:gd name="T8" fmla="*/ 3 w 88"/>
                    <a:gd name="T9" fmla="*/ 2 h 7"/>
                    <a:gd name="T10" fmla="*/ 3 w 88"/>
                    <a:gd name="T11" fmla="*/ 2 h 7"/>
                    <a:gd name="T12" fmla="*/ 88 w 88"/>
                    <a:gd name="T13" fmla="*/ 0 h 7"/>
                    <a:gd name="T14" fmla="*/ 88 w 88"/>
                    <a:gd name="T15" fmla="*/ 0 h 7"/>
                    <a:gd name="T16" fmla="*/ 81 w 88"/>
                    <a:gd name="T17" fmla="*/ 7 h 7"/>
                    <a:gd name="T18" fmla="*/ 81 w 88"/>
                    <a:gd name="T19" fmla="*/ 7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8" h="7">
                      <a:moveTo>
                        <a:pt x="81" y="7"/>
                      </a:moveTo>
                      <a:lnTo>
                        <a:pt x="81" y="7"/>
                      </a:lnTo>
                      <a:lnTo>
                        <a:pt x="0" y="5"/>
                      </a:lnTo>
                      <a:lnTo>
                        <a:pt x="3" y="2"/>
                      </a:lnTo>
                      <a:lnTo>
                        <a:pt x="88" y="0"/>
                      </a:lnTo>
                      <a:lnTo>
                        <a:pt x="81" y="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8" name="Freeform 163"/>
                <p:cNvSpPr>
                  <a:spLocks/>
                </p:cNvSpPr>
                <p:nvPr/>
              </p:nvSpPr>
              <p:spPr bwMode="auto">
                <a:xfrm>
                  <a:off x="4201" y="1061"/>
                  <a:ext cx="85" cy="7"/>
                </a:xfrm>
                <a:custGeom>
                  <a:avLst/>
                  <a:gdLst>
                    <a:gd name="T0" fmla="*/ 80 w 85"/>
                    <a:gd name="T1" fmla="*/ 7 h 7"/>
                    <a:gd name="T2" fmla="*/ 80 w 85"/>
                    <a:gd name="T3" fmla="*/ 7 h 7"/>
                    <a:gd name="T4" fmla="*/ 0 w 85"/>
                    <a:gd name="T5" fmla="*/ 2 h 7"/>
                    <a:gd name="T6" fmla="*/ 0 w 85"/>
                    <a:gd name="T7" fmla="*/ 2 h 7"/>
                    <a:gd name="T8" fmla="*/ 0 w 85"/>
                    <a:gd name="T9" fmla="*/ 2 h 7"/>
                    <a:gd name="T10" fmla="*/ 0 w 85"/>
                    <a:gd name="T11" fmla="*/ 2 h 7"/>
                    <a:gd name="T12" fmla="*/ 85 w 85"/>
                    <a:gd name="T13" fmla="*/ 0 h 7"/>
                    <a:gd name="T14" fmla="*/ 85 w 85"/>
                    <a:gd name="T15" fmla="*/ 0 h 7"/>
                    <a:gd name="T16" fmla="*/ 80 w 85"/>
                    <a:gd name="T17" fmla="*/ 7 h 7"/>
                    <a:gd name="T18" fmla="*/ 80 w 85"/>
                    <a:gd name="T19" fmla="*/ 7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5" h="7">
                      <a:moveTo>
                        <a:pt x="80" y="7"/>
                      </a:moveTo>
                      <a:lnTo>
                        <a:pt x="80" y="7"/>
                      </a:lnTo>
                      <a:lnTo>
                        <a:pt x="0" y="2"/>
                      </a:lnTo>
                      <a:lnTo>
                        <a:pt x="85" y="0"/>
                      </a:lnTo>
                      <a:lnTo>
                        <a:pt x="80" y="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39" name="Freeform 164"/>
                <p:cNvSpPr>
                  <a:spLocks/>
                </p:cNvSpPr>
                <p:nvPr/>
              </p:nvSpPr>
              <p:spPr bwMode="auto">
                <a:xfrm>
                  <a:off x="4194" y="1077"/>
                  <a:ext cx="85" cy="5"/>
                </a:xfrm>
                <a:custGeom>
                  <a:avLst/>
                  <a:gdLst>
                    <a:gd name="T0" fmla="*/ 85 w 85"/>
                    <a:gd name="T1" fmla="*/ 5 h 5"/>
                    <a:gd name="T2" fmla="*/ 85 w 85"/>
                    <a:gd name="T3" fmla="*/ 5 h 5"/>
                    <a:gd name="T4" fmla="*/ 0 w 85"/>
                    <a:gd name="T5" fmla="*/ 2 h 5"/>
                    <a:gd name="T6" fmla="*/ 0 w 85"/>
                    <a:gd name="T7" fmla="*/ 2 h 5"/>
                    <a:gd name="T8" fmla="*/ 0 w 85"/>
                    <a:gd name="T9" fmla="*/ 2 h 5"/>
                    <a:gd name="T10" fmla="*/ 0 w 85"/>
                    <a:gd name="T11" fmla="*/ 2 h 5"/>
                    <a:gd name="T12" fmla="*/ 85 w 85"/>
                    <a:gd name="T13" fmla="*/ 0 h 5"/>
                    <a:gd name="T14" fmla="*/ 85 w 85"/>
                    <a:gd name="T15" fmla="*/ 0 h 5"/>
                    <a:gd name="T16" fmla="*/ 85 w 85"/>
                    <a:gd name="T17" fmla="*/ 5 h 5"/>
                    <a:gd name="T18" fmla="*/ 85 w 85"/>
                    <a:gd name="T19" fmla="*/ 5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5" h="5">
                      <a:moveTo>
                        <a:pt x="85" y="5"/>
                      </a:moveTo>
                      <a:lnTo>
                        <a:pt x="85" y="5"/>
                      </a:lnTo>
                      <a:lnTo>
                        <a:pt x="0" y="2"/>
                      </a:lnTo>
                      <a:lnTo>
                        <a:pt x="85" y="0"/>
                      </a:lnTo>
                      <a:lnTo>
                        <a:pt x="85" y="5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40" name="Freeform 165"/>
                <p:cNvSpPr>
                  <a:spLocks/>
                </p:cNvSpPr>
                <p:nvPr/>
              </p:nvSpPr>
              <p:spPr bwMode="auto">
                <a:xfrm>
                  <a:off x="4187" y="1091"/>
                  <a:ext cx="89" cy="7"/>
                </a:xfrm>
                <a:custGeom>
                  <a:avLst/>
                  <a:gdLst>
                    <a:gd name="T0" fmla="*/ 89 w 89"/>
                    <a:gd name="T1" fmla="*/ 7 h 7"/>
                    <a:gd name="T2" fmla="*/ 89 w 89"/>
                    <a:gd name="T3" fmla="*/ 7 h 7"/>
                    <a:gd name="T4" fmla="*/ 0 w 89"/>
                    <a:gd name="T5" fmla="*/ 5 h 7"/>
                    <a:gd name="T6" fmla="*/ 0 w 89"/>
                    <a:gd name="T7" fmla="*/ 5 h 7"/>
                    <a:gd name="T8" fmla="*/ 0 w 89"/>
                    <a:gd name="T9" fmla="*/ 5 h 7"/>
                    <a:gd name="T10" fmla="*/ 0 w 89"/>
                    <a:gd name="T11" fmla="*/ 5 h 7"/>
                    <a:gd name="T12" fmla="*/ 89 w 89"/>
                    <a:gd name="T13" fmla="*/ 0 h 7"/>
                    <a:gd name="T14" fmla="*/ 89 w 89"/>
                    <a:gd name="T15" fmla="*/ 0 h 7"/>
                    <a:gd name="T16" fmla="*/ 89 w 89"/>
                    <a:gd name="T17" fmla="*/ 7 h 7"/>
                    <a:gd name="T18" fmla="*/ 89 w 89"/>
                    <a:gd name="T19" fmla="*/ 7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9" h="7">
                      <a:moveTo>
                        <a:pt x="89" y="7"/>
                      </a:moveTo>
                      <a:lnTo>
                        <a:pt x="89" y="7"/>
                      </a:lnTo>
                      <a:lnTo>
                        <a:pt x="0" y="5"/>
                      </a:lnTo>
                      <a:lnTo>
                        <a:pt x="89" y="0"/>
                      </a:lnTo>
                      <a:lnTo>
                        <a:pt x="89" y="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41" name="Freeform 166"/>
                <p:cNvSpPr>
                  <a:spLocks/>
                </p:cNvSpPr>
                <p:nvPr/>
              </p:nvSpPr>
              <p:spPr bwMode="auto">
                <a:xfrm>
                  <a:off x="4182" y="1108"/>
                  <a:ext cx="97" cy="7"/>
                </a:xfrm>
                <a:custGeom>
                  <a:avLst/>
                  <a:gdLst>
                    <a:gd name="T0" fmla="*/ 97 w 97"/>
                    <a:gd name="T1" fmla="*/ 7 h 7"/>
                    <a:gd name="T2" fmla="*/ 97 w 97"/>
                    <a:gd name="T3" fmla="*/ 7 h 7"/>
                    <a:gd name="T4" fmla="*/ 0 w 97"/>
                    <a:gd name="T5" fmla="*/ 4 h 7"/>
                    <a:gd name="T6" fmla="*/ 0 w 97"/>
                    <a:gd name="T7" fmla="*/ 4 h 7"/>
                    <a:gd name="T8" fmla="*/ 0 w 97"/>
                    <a:gd name="T9" fmla="*/ 2 h 7"/>
                    <a:gd name="T10" fmla="*/ 0 w 97"/>
                    <a:gd name="T11" fmla="*/ 2 h 7"/>
                    <a:gd name="T12" fmla="*/ 94 w 97"/>
                    <a:gd name="T13" fmla="*/ 0 h 7"/>
                    <a:gd name="T14" fmla="*/ 94 w 97"/>
                    <a:gd name="T15" fmla="*/ 0 h 7"/>
                    <a:gd name="T16" fmla="*/ 97 w 97"/>
                    <a:gd name="T17" fmla="*/ 7 h 7"/>
                    <a:gd name="T18" fmla="*/ 97 w 97"/>
                    <a:gd name="T19" fmla="*/ 7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7" h="7">
                      <a:moveTo>
                        <a:pt x="97" y="7"/>
                      </a:moveTo>
                      <a:lnTo>
                        <a:pt x="97" y="7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94" y="0"/>
                      </a:lnTo>
                      <a:lnTo>
                        <a:pt x="97" y="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42" name="Freeform 167"/>
                <p:cNvSpPr>
                  <a:spLocks/>
                </p:cNvSpPr>
                <p:nvPr/>
              </p:nvSpPr>
              <p:spPr bwMode="auto">
                <a:xfrm>
                  <a:off x="4180" y="1124"/>
                  <a:ext cx="104" cy="7"/>
                </a:xfrm>
                <a:custGeom>
                  <a:avLst/>
                  <a:gdLst>
                    <a:gd name="T0" fmla="*/ 104 w 104"/>
                    <a:gd name="T1" fmla="*/ 7 h 7"/>
                    <a:gd name="T2" fmla="*/ 0 w 104"/>
                    <a:gd name="T3" fmla="*/ 3 h 7"/>
                    <a:gd name="T4" fmla="*/ 0 w 104"/>
                    <a:gd name="T5" fmla="*/ 3 h 7"/>
                    <a:gd name="T6" fmla="*/ 0 w 104"/>
                    <a:gd name="T7" fmla="*/ 3 h 7"/>
                    <a:gd name="T8" fmla="*/ 101 w 104"/>
                    <a:gd name="T9" fmla="*/ 0 h 7"/>
                    <a:gd name="T10" fmla="*/ 101 w 104"/>
                    <a:gd name="T11" fmla="*/ 0 h 7"/>
                    <a:gd name="T12" fmla="*/ 104 w 104"/>
                    <a:gd name="T13" fmla="*/ 7 h 7"/>
                    <a:gd name="T14" fmla="*/ 104 w 104"/>
                    <a:gd name="T15" fmla="*/ 7 h 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04" h="7">
                      <a:moveTo>
                        <a:pt x="104" y="7"/>
                      </a:moveTo>
                      <a:lnTo>
                        <a:pt x="0" y="3"/>
                      </a:lnTo>
                      <a:lnTo>
                        <a:pt x="101" y="0"/>
                      </a:lnTo>
                      <a:lnTo>
                        <a:pt x="104" y="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43" name="Freeform 168"/>
                <p:cNvSpPr>
                  <a:spLocks/>
                </p:cNvSpPr>
                <p:nvPr/>
              </p:nvSpPr>
              <p:spPr bwMode="auto">
                <a:xfrm>
                  <a:off x="4175" y="1148"/>
                  <a:ext cx="111" cy="75"/>
                </a:xfrm>
                <a:custGeom>
                  <a:avLst/>
                  <a:gdLst>
                    <a:gd name="T0" fmla="*/ 111 w 111"/>
                    <a:gd name="T1" fmla="*/ 16 h 75"/>
                    <a:gd name="T2" fmla="*/ 2 w 111"/>
                    <a:gd name="T3" fmla="*/ 0 h 75"/>
                    <a:gd name="T4" fmla="*/ 2 w 111"/>
                    <a:gd name="T5" fmla="*/ 0 h 75"/>
                    <a:gd name="T6" fmla="*/ 0 w 111"/>
                    <a:gd name="T7" fmla="*/ 12 h 75"/>
                    <a:gd name="T8" fmla="*/ 0 w 111"/>
                    <a:gd name="T9" fmla="*/ 56 h 75"/>
                    <a:gd name="T10" fmla="*/ 85 w 111"/>
                    <a:gd name="T11" fmla="*/ 75 h 75"/>
                    <a:gd name="T12" fmla="*/ 85 w 111"/>
                    <a:gd name="T13" fmla="*/ 75 h 75"/>
                    <a:gd name="T14" fmla="*/ 87 w 111"/>
                    <a:gd name="T15" fmla="*/ 71 h 75"/>
                    <a:gd name="T16" fmla="*/ 97 w 111"/>
                    <a:gd name="T17" fmla="*/ 59 h 75"/>
                    <a:gd name="T18" fmla="*/ 106 w 111"/>
                    <a:gd name="T19" fmla="*/ 40 h 75"/>
                    <a:gd name="T20" fmla="*/ 109 w 111"/>
                    <a:gd name="T21" fmla="*/ 28 h 75"/>
                    <a:gd name="T22" fmla="*/ 111 w 111"/>
                    <a:gd name="T23" fmla="*/ 16 h 75"/>
                    <a:gd name="T24" fmla="*/ 111 w 111"/>
                    <a:gd name="T25" fmla="*/ 16 h 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1" h="75">
                      <a:moveTo>
                        <a:pt x="111" y="16"/>
                      </a:move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0" y="56"/>
                      </a:lnTo>
                      <a:lnTo>
                        <a:pt x="85" y="75"/>
                      </a:lnTo>
                      <a:lnTo>
                        <a:pt x="87" y="71"/>
                      </a:lnTo>
                      <a:lnTo>
                        <a:pt x="97" y="59"/>
                      </a:lnTo>
                      <a:lnTo>
                        <a:pt x="106" y="40"/>
                      </a:lnTo>
                      <a:lnTo>
                        <a:pt x="109" y="28"/>
                      </a:lnTo>
                      <a:lnTo>
                        <a:pt x="111" y="16"/>
                      </a:lnTo>
                      <a:close/>
                    </a:path>
                  </a:pathLst>
                </a:custGeom>
                <a:solidFill>
                  <a:srgbClr val="86736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44" name="Freeform 169"/>
                <p:cNvSpPr>
                  <a:spLocks/>
                </p:cNvSpPr>
                <p:nvPr/>
              </p:nvSpPr>
              <p:spPr bwMode="auto">
                <a:xfrm>
                  <a:off x="4522" y="962"/>
                  <a:ext cx="37" cy="54"/>
                </a:xfrm>
                <a:custGeom>
                  <a:avLst/>
                  <a:gdLst>
                    <a:gd name="T0" fmla="*/ 37 w 37"/>
                    <a:gd name="T1" fmla="*/ 0 h 54"/>
                    <a:gd name="T2" fmla="*/ 37 w 37"/>
                    <a:gd name="T3" fmla="*/ 0 h 54"/>
                    <a:gd name="T4" fmla="*/ 26 w 37"/>
                    <a:gd name="T5" fmla="*/ 21 h 54"/>
                    <a:gd name="T6" fmla="*/ 26 w 37"/>
                    <a:gd name="T7" fmla="*/ 21 h 54"/>
                    <a:gd name="T8" fmla="*/ 4 w 37"/>
                    <a:gd name="T9" fmla="*/ 49 h 54"/>
                    <a:gd name="T10" fmla="*/ 0 w 37"/>
                    <a:gd name="T11" fmla="*/ 54 h 54"/>
                    <a:gd name="T12" fmla="*/ 0 w 37"/>
                    <a:gd name="T13" fmla="*/ 54 h 54"/>
                    <a:gd name="T14" fmla="*/ 11 w 37"/>
                    <a:gd name="T15" fmla="*/ 37 h 54"/>
                    <a:gd name="T16" fmla="*/ 21 w 37"/>
                    <a:gd name="T17" fmla="*/ 21 h 54"/>
                    <a:gd name="T18" fmla="*/ 30 w 37"/>
                    <a:gd name="T19" fmla="*/ 0 h 54"/>
                    <a:gd name="T20" fmla="*/ 37 w 37"/>
                    <a:gd name="T21" fmla="*/ 0 h 5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54">
                      <a:moveTo>
                        <a:pt x="37" y="0"/>
                      </a:moveTo>
                      <a:lnTo>
                        <a:pt x="37" y="0"/>
                      </a:lnTo>
                      <a:lnTo>
                        <a:pt x="26" y="21"/>
                      </a:lnTo>
                      <a:lnTo>
                        <a:pt x="4" y="49"/>
                      </a:lnTo>
                      <a:lnTo>
                        <a:pt x="0" y="54"/>
                      </a:lnTo>
                      <a:lnTo>
                        <a:pt x="11" y="37"/>
                      </a:lnTo>
                      <a:lnTo>
                        <a:pt x="21" y="21"/>
                      </a:lnTo>
                      <a:lnTo>
                        <a:pt x="3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3745" name="Freeform 170"/>
                <p:cNvSpPr>
                  <a:spLocks/>
                </p:cNvSpPr>
                <p:nvPr/>
              </p:nvSpPr>
              <p:spPr bwMode="auto">
                <a:xfrm>
                  <a:off x="4331" y="1153"/>
                  <a:ext cx="341" cy="301"/>
                </a:xfrm>
                <a:custGeom>
                  <a:avLst/>
                  <a:gdLst>
                    <a:gd name="T0" fmla="*/ 186 w 341"/>
                    <a:gd name="T1" fmla="*/ 153 h 301"/>
                    <a:gd name="T2" fmla="*/ 0 w 341"/>
                    <a:gd name="T3" fmla="*/ 0 h 301"/>
                    <a:gd name="T4" fmla="*/ 184 w 341"/>
                    <a:gd name="T5" fmla="*/ 160 h 301"/>
                    <a:gd name="T6" fmla="*/ 202 w 341"/>
                    <a:gd name="T7" fmla="*/ 165 h 301"/>
                    <a:gd name="T8" fmla="*/ 257 w 341"/>
                    <a:gd name="T9" fmla="*/ 233 h 301"/>
                    <a:gd name="T10" fmla="*/ 341 w 341"/>
                    <a:gd name="T11" fmla="*/ 301 h 301"/>
                    <a:gd name="T12" fmla="*/ 332 w 341"/>
                    <a:gd name="T13" fmla="*/ 282 h 301"/>
                    <a:gd name="T14" fmla="*/ 261 w 341"/>
                    <a:gd name="T15" fmla="*/ 228 h 301"/>
                    <a:gd name="T16" fmla="*/ 207 w 341"/>
                    <a:gd name="T17" fmla="*/ 160 h 301"/>
                    <a:gd name="T18" fmla="*/ 186 w 341"/>
                    <a:gd name="T19" fmla="*/ 153 h 3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41" h="301">
                      <a:moveTo>
                        <a:pt x="186" y="153"/>
                      </a:moveTo>
                      <a:lnTo>
                        <a:pt x="0" y="0"/>
                      </a:lnTo>
                      <a:lnTo>
                        <a:pt x="184" y="160"/>
                      </a:lnTo>
                      <a:lnTo>
                        <a:pt x="202" y="165"/>
                      </a:lnTo>
                      <a:lnTo>
                        <a:pt x="257" y="233"/>
                      </a:lnTo>
                      <a:lnTo>
                        <a:pt x="341" y="301"/>
                      </a:lnTo>
                      <a:lnTo>
                        <a:pt x="332" y="282"/>
                      </a:lnTo>
                      <a:lnTo>
                        <a:pt x="261" y="228"/>
                      </a:lnTo>
                      <a:lnTo>
                        <a:pt x="207" y="160"/>
                      </a:lnTo>
                      <a:lnTo>
                        <a:pt x="186" y="153"/>
                      </a:lnTo>
                      <a:close/>
                    </a:path>
                  </a:pathLst>
                </a:custGeom>
                <a:solidFill>
                  <a:srgbClr val="D2D8D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3581" name="Line 188"/>
              <p:cNvSpPr>
                <a:spLocks noChangeShapeType="1"/>
              </p:cNvSpPr>
              <p:nvPr/>
            </p:nvSpPr>
            <p:spPr bwMode="auto">
              <a:xfrm>
                <a:off x="2096" y="661"/>
                <a:ext cx="788" cy="5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2" name="Line 189"/>
              <p:cNvSpPr>
                <a:spLocks noChangeShapeType="1"/>
              </p:cNvSpPr>
              <p:nvPr/>
            </p:nvSpPr>
            <p:spPr bwMode="auto">
              <a:xfrm>
                <a:off x="2052" y="836"/>
                <a:ext cx="1752" cy="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3" name="Line 190"/>
              <p:cNvSpPr>
                <a:spLocks noChangeShapeType="1"/>
              </p:cNvSpPr>
              <p:nvPr/>
            </p:nvSpPr>
            <p:spPr bwMode="auto">
              <a:xfrm>
                <a:off x="2052" y="967"/>
                <a:ext cx="832" cy="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4" name="Line 191"/>
              <p:cNvSpPr>
                <a:spLocks noChangeShapeType="1"/>
              </p:cNvSpPr>
              <p:nvPr/>
            </p:nvSpPr>
            <p:spPr bwMode="auto">
              <a:xfrm flipV="1">
                <a:off x="2052" y="748"/>
                <a:ext cx="1752" cy="3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79" name="Text Box 206"/>
            <p:cNvSpPr txBox="1">
              <a:spLocks noChangeArrowheads="1"/>
            </p:cNvSpPr>
            <p:nvPr/>
          </p:nvSpPr>
          <p:spPr bwMode="auto">
            <a:xfrm>
              <a:off x="3872" y="1449"/>
              <a:ext cx="567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Disk</a:t>
              </a:r>
            </a:p>
            <a:p>
              <a:pPr>
                <a:spcBef>
                  <a:spcPct val="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500GB</a:t>
              </a:r>
            </a:p>
          </p:txBody>
        </p:sp>
      </p:grpSp>
      <p:grpSp>
        <p:nvGrpSpPr>
          <p:cNvPr id="765177" name="Group 249"/>
          <p:cNvGrpSpPr>
            <a:grpSpLocks/>
          </p:cNvGrpSpPr>
          <p:nvPr/>
        </p:nvGrpSpPr>
        <p:grpSpPr bwMode="auto">
          <a:xfrm>
            <a:off x="990600" y="828675"/>
            <a:ext cx="1092200" cy="3514725"/>
            <a:chOff x="576" y="48"/>
            <a:chExt cx="688" cy="2214"/>
          </a:xfrm>
        </p:grpSpPr>
        <p:sp>
          <p:nvSpPr>
            <p:cNvPr id="23560" name="Rectangle 4"/>
            <p:cNvSpPr>
              <a:spLocks noChangeArrowheads="1"/>
            </p:cNvSpPr>
            <p:nvPr/>
          </p:nvSpPr>
          <p:spPr bwMode="auto">
            <a:xfrm>
              <a:off x="607" y="48"/>
              <a:ext cx="657" cy="1576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6000" b="0"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∞</a:t>
              </a:r>
              <a:endParaRPr lang="en-US" altLang="ko-KR" sz="6000" b="0" dirty="0">
                <a:latin typeface="Gill Sans" charset="0"/>
                <a:ea typeface="Gill Sans" charset="0"/>
                <a:cs typeface="Gill Sans" charset="0"/>
                <a:sym typeface="Symbol" panose="05050102010706020507" pitchFamily="18" charset="2"/>
              </a:endParaRPr>
            </a:p>
          </p:txBody>
        </p:sp>
        <p:sp>
          <p:nvSpPr>
            <p:cNvPr id="23561" name="Text Box 205"/>
            <p:cNvSpPr txBox="1">
              <a:spLocks noChangeArrowheads="1"/>
            </p:cNvSpPr>
            <p:nvPr/>
          </p:nvSpPr>
          <p:spPr bwMode="auto">
            <a:xfrm>
              <a:off x="576" y="1624"/>
              <a:ext cx="681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>
                <a:spcBef>
                  <a:spcPct val="0"/>
                </a:spcBef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  <a:p>
              <a:pPr>
                <a:spcBef>
                  <a:spcPct val="0"/>
                </a:spcBef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4 GB</a:t>
              </a:r>
            </a:p>
          </p:txBody>
        </p:sp>
        <p:sp>
          <p:nvSpPr>
            <p:cNvPr id="23562" name="Rectangle 224"/>
            <p:cNvSpPr>
              <a:spLocks noChangeArrowheads="1"/>
            </p:cNvSpPr>
            <p:nvPr/>
          </p:nvSpPr>
          <p:spPr bwMode="auto">
            <a:xfrm>
              <a:off x="607" y="1274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3" name="Rectangle 225"/>
            <p:cNvSpPr>
              <a:spLocks noChangeArrowheads="1"/>
            </p:cNvSpPr>
            <p:nvPr/>
          </p:nvSpPr>
          <p:spPr bwMode="auto">
            <a:xfrm>
              <a:off x="607" y="1186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4" name="Rectangle 226"/>
            <p:cNvSpPr>
              <a:spLocks noChangeArrowheads="1"/>
            </p:cNvSpPr>
            <p:nvPr/>
          </p:nvSpPr>
          <p:spPr bwMode="auto">
            <a:xfrm>
              <a:off x="607" y="1099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Rectangle 227"/>
            <p:cNvSpPr>
              <a:spLocks noChangeArrowheads="1"/>
            </p:cNvSpPr>
            <p:nvPr/>
          </p:nvSpPr>
          <p:spPr bwMode="auto">
            <a:xfrm>
              <a:off x="607" y="1011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Rectangle 228"/>
            <p:cNvSpPr>
              <a:spLocks noChangeArrowheads="1"/>
            </p:cNvSpPr>
            <p:nvPr/>
          </p:nvSpPr>
          <p:spPr bwMode="auto">
            <a:xfrm>
              <a:off x="607" y="924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7" name="Rectangle 229"/>
            <p:cNvSpPr>
              <a:spLocks noChangeArrowheads="1"/>
            </p:cNvSpPr>
            <p:nvPr/>
          </p:nvSpPr>
          <p:spPr bwMode="auto">
            <a:xfrm>
              <a:off x="607" y="836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Rectangle 230"/>
            <p:cNvSpPr>
              <a:spLocks noChangeArrowheads="1"/>
            </p:cNvSpPr>
            <p:nvPr/>
          </p:nvSpPr>
          <p:spPr bwMode="auto">
            <a:xfrm>
              <a:off x="607" y="748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9" name="Rectangle 231"/>
            <p:cNvSpPr>
              <a:spLocks noChangeArrowheads="1"/>
            </p:cNvSpPr>
            <p:nvPr/>
          </p:nvSpPr>
          <p:spPr bwMode="auto">
            <a:xfrm>
              <a:off x="607" y="661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Rectangle 232"/>
            <p:cNvSpPr>
              <a:spLocks noChangeArrowheads="1"/>
            </p:cNvSpPr>
            <p:nvPr/>
          </p:nvSpPr>
          <p:spPr bwMode="auto">
            <a:xfrm>
              <a:off x="607" y="573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Rectangle 233"/>
            <p:cNvSpPr>
              <a:spLocks noChangeArrowheads="1"/>
            </p:cNvSpPr>
            <p:nvPr/>
          </p:nvSpPr>
          <p:spPr bwMode="auto">
            <a:xfrm>
              <a:off x="607" y="486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Rectangle 234"/>
            <p:cNvSpPr>
              <a:spLocks noChangeArrowheads="1"/>
            </p:cNvSpPr>
            <p:nvPr/>
          </p:nvSpPr>
          <p:spPr bwMode="auto">
            <a:xfrm>
              <a:off x="607" y="398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Rectangle 235"/>
            <p:cNvSpPr>
              <a:spLocks noChangeArrowheads="1"/>
            </p:cNvSpPr>
            <p:nvPr/>
          </p:nvSpPr>
          <p:spPr bwMode="auto">
            <a:xfrm>
              <a:off x="607" y="311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4" name="Rectangle 236"/>
            <p:cNvSpPr>
              <a:spLocks noChangeArrowheads="1"/>
            </p:cNvSpPr>
            <p:nvPr/>
          </p:nvSpPr>
          <p:spPr bwMode="auto">
            <a:xfrm>
              <a:off x="607" y="223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5" name="Rectangle 237"/>
            <p:cNvSpPr>
              <a:spLocks noChangeArrowheads="1"/>
            </p:cNvSpPr>
            <p:nvPr/>
          </p:nvSpPr>
          <p:spPr bwMode="auto">
            <a:xfrm>
              <a:off x="607" y="136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6" name="Rectangle 243"/>
            <p:cNvSpPr>
              <a:spLocks noChangeArrowheads="1"/>
            </p:cNvSpPr>
            <p:nvPr/>
          </p:nvSpPr>
          <p:spPr bwMode="auto">
            <a:xfrm>
              <a:off x="607" y="1361"/>
              <a:ext cx="657" cy="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7" name="Rectangle 244"/>
            <p:cNvSpPr>
              <a:spLocks noChangeArrowheads="1"/>
            </p:cNvSpPr>
            <p:nvPr/>
          </p:nvSpPr>
          <p:spPr bwMode="auto">
            <a:xfrm>
              <a:off x="607" y="1449"/>
              <a:ext cx="657" cy="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35513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Since Demand </a:t>
            </a:r>
            <a:r>
              <a:rPr lang="en-US" altLang="ko-KR" dirty="0">
                <a:ea typeface="굴림" panose="020B0600000101010101" pitchFamily="34" charset="-127"/>
              </a:rPr>
              <a:t>Paging </a:t>
            </a:r>
            <a:r>
              <a:rPr lang="en-US" altLang="ko-KR">
                <a:ea typeface="굴림" panose="020B0600000101010101" pitchFamily="34" charset="-127"/>
              </a:rPr>
              <a:t>is Caching, Must Ask…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486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 is block size?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1 page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What is organization of this cache (i.e. direct-mapped, set-associative, fully-associative)?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Fully associative: arbitrary virtual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physical mapping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How do we find a page in the cache when look for it?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First check TLB, then page-table traversal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What is page replacement policy? (i.e. LRU, Random…)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This requires more explanation… (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kinda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LRU)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What happens on a miss?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Go to lower level to fill miss (i.e. disk)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What happens on a write? (write-through, write back)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Definitely write-back – need dirty bit!</a:t>
            </a:r>
          </a:p>
        </p:txBody>
      </p:sp>
    </p:spTree>
    <p:extLst>
      <p:ext uri="{BB962C8B-B14F-4D97-AF65-F5344CB8AC3E}">
        <p14:creationId xmlns:p14="http://schemas.microsoft.com/office/powerpoint/2010/main" val="1883647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7FF1-2A02-1E4D-9FAE-FC1B90D0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Really Basic Concept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AA1B-9F3A-3F49-901A-44EFC538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“Large” memories are “slow”, “Fast” memories are “small”</a:t>
            </a:r>
          </a:p>
          <a:p>
            <a:r>
              <a:rPr lang="en-US" dirty="0"/>
              <a:t>How do we create the illusion of a ”large fast” memory? – on average.</a:t>
            </a:r>
          </a:p>
        </p:txBody>
      </p:sp>
    </p:spTree>
    <p:extLst>
      <p:ext uri="{BB962C8B-B14F-4D97-AF65-F5344CB8AC3E}">
        <p14:creationId xmlns:p14="http://schemas.microsoft.com/office/powerpoint/2010/main" val="388008611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What is in a Page 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What is in a Page Table Entry (or PTE)?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Pointer to next-level page table or to actual page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Permission bits: valid, read-only, read-write, write-only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Example: Intel x86 architecture PTE: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Address same format previous slide (10, 10, 12-bit offset)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Intermediate page tables called “Directories”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		P: 	Present (same as “valid” bit in other architectures) 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W: 	Writeable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U: 	User accessible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PWT:	Page write transparent: external cache write-through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PCD:	Page cache disabled (page cannot be cached)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		A: 	Accessed: page has been accessed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		D: 	Dirty (PTE only): page has been modified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L: 	L=14MB page (directory only).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Bottom 22 bits of virtual address serve as offset</a:t>
            </a:r>
          </a:p>
        </p:txBody>
      </p:sp>
      <p:grpSp>
        <p:nvGrpSpPr>
          <p:cNvPr id="803844" name="Group 4"/>
          <p:cNvGrpSpPr>
            <a:grpSpLocks/>
          </p:cNvGrpSpPr>
          <p:nvPr/>
        </p:nvGrpSpPr>
        <p:grpSpPr bwMode="auto">
          <a:xfrm>
            <a:off x="663575" y="2717800"/>
            <a:ext cx="7696200" cy="1006475"/>
            <a:chOff x="480" y="2304"/>
            <a:chExt cx="4848" cy="63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480" y="2304"/>
              <a:ext cx="2544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Page Frame Number</a:t>
              </a:r>
            </a:p>
            <a:p>
              <a:pPr>
                <a:lnSpc>
                  <a:spcPct val="90000"/>
                </a:lnSpc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(Physical Page Number)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3024" y="2304"/>
              <a:ext cx="576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Free</a:t>
              </a:r>
            </a:p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(OS)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60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79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98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17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368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456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PWT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475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494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513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5126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4944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4752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4560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368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4176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3984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3792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3600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072" y="2688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11-9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1440" y="2688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31-12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5123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986" name="Group 10"/>
          <p:cNvGrpSpPr>
            <a:grpSpLocks/>
          </p:cNvGrpSpPr>
          <p:nvPr/>
        </p:nvGrpSpPr>
        <p:grpSpPr bwMode="auto">
          <a:xfrm>
            <a:off x="381000" y="2590800"/>
            <a:ext cx="8382000" cy="2565400"/>
            <a:chOff x="240" y="1632"/>
            <a:chExt cx="5280" cy="1616"/>
          </a:xfrm>
        </p:grpSpPr>
        <p:sp>
          <p:nvSpPr>
            <p:cNvPr id="26629" name="AutoShape 4"/>
            <p:cNvSpPr>
              <a:spLocks noChangeArrowheads="1"/>
            </p:cNvSpPr>
            <p:nvPr/>
          </p:nvSpPr>
          <p:spPr bwMode="auto">
            <a:xfrm>
              <a:off x="240" y="1872"/>
              <a:ext cx="5280" cy="1376"/>
            </a:xfrm>
            <a:prstGeom prst="roundRect">
              <a:avLst>
                <a:gd name="adj" fmla="val 16667"/>
              </a:avLst>
            </a:prstGeom>
            <a:solidFill>
              <a:srgbClr val="FF66CC">
                <a:alpha val="32156"/>
              </a:srgbClr>
            </a:solidFill>
            <a:ln w="57150" algn="ctr">
              <a:solidFill>
                <a:srgbClr val="FF66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ko-KR" altLang="en-US">
                <a:ea typeface="굴림" panose="020B0600000101010101" pitchFamily="34" charset="-127"/>
              </a:endParaRPr>
            </a:p>
          </p:txBody>
        </p:sp>
        <p:sp>
          <p:nvSpPr>
            <p:cNvPr id="26630" name="WordArt 5"/>
            <p:cNvSpPr>
              <a:spLocks noChangeArrowheads="1" noChangeShapeType="1" noTextEdit="1"/>
            </p:cNvSpPr>
            <p:nvPr/>
          </p:nvSpPr>
          <p:spPr bwMode="auto">
            <a:xfrm>
              <a:off x="4416" y="1632"/>
              <a:ext cx="978" cy="551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97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  <a:contourClr>
                  <a:srgbClr val="FFE701"/>
                </a:contourClr>
              </a:sp3d>
            </a:bodyPr>
            <a:lstStyle/>
            <a:p>
              <a:r>
                <a:rPr lang="en-US" sz="3600" kern="1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 panose="020B0806030902050204" pitchFamily="34" charset="0"/>
                </a:rPr>
                <a:t>Cache</a:t>
              </a:r>
            </a:p>
          </p:txBody>
        </p:sp>
      </p:grp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PTE helps us implement demand paging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Valid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Page in memory, PTE points at physical page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Not Valid  Page not in memory; use info in PTE to find it on disk when necessary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Suppose user references page with invalid PTE?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Memory Management Unit (MMU) traps to OS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Resulting trap is a “Page Fault”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What does OS do on a Page Fault?: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Choose an old page to replace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If old page modified (“D=1”), write contents back to disk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Change its PTE and any cached TLB to be invalid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Load new page into memory from disk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Update page table entry, invalidate TLB for new entry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Continue thread from original faulting location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TLB for new page will be loaded when thread continued!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While pulling pages off disk for one process, OS runs another process from ready queue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Suspended process sits on wait queue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Demand Paging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335103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Summary: Steps in Handling a Page Fault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8" r="6114" b="912"/>
          <a:stretch>
            <a:fillRect/>
          </a:stretch>
        </p:blipFill>
        <p:spPr bwMode="auto">
          <a:xfrm>
            <a:off x="1066800" y="761999"/>
            <a:ext cx="7010400" cy="586876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098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90935" y="152400"/>
            <a:ext cx="1641475" cy="502702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Summary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067800" cy="5468163"/>
          </a:xfrm>
          <a:noFill/>
        </p:spPr>
        <p:txBody>
          <a:bodyPr wrap="square" lIns="63500" tIns="25400" rIns="63500" bIns="25400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A cache of translations called a “Translation Lookaside Buffer” (TLB)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Relatively small number of PTEs and optional process IDs (&lt; 512)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Fully Associative (Since conflict misses expensive)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On TLB miss, page table must be traversed and if located PTE is invalid, cause Page Fault 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On change in page table, TLB entries must be invalidated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TLB is logically in front of cache (need to overlap with cache access)</a:t>
            </a:r>
          </a:p>
          <a:p>
            <a:pPr lvl="1"/>
            <a:endParaRPr lang="en-US" altLang="ko-KR" sz="1200" dirty="0">
              <a:ea typeface="굴림" panose="020B0600000101010101" pitchFamily="34" charset="-127"/>
            </a:endParaRPr>
          </a:p>
          <a:p>
            <a:pPr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Precise Exception specifies a single instruction for which:</a:t>
            </a:r>
          </a:p>
          <a:p>
            <a:pPr lvl="1"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 previous instructions have completed (committed state)</a:t>
            </a:r>
          </a:p>
          <a:p>
            <a:pPr lvl="1"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 following instructions nor actual instruction have started </a:t>
            </a:r>
          </a:p>
          <a:p>
            <a:pPr lvl="1"/>
            <a:endParaRPr lang="en-US" altLang="ko-KR" sz="1200" dirty="0">
              <a:ea typeface="굴림" panose="020B0600000101010101" pitchFamily="34" charset="-127"/>
            </a:endParaRPr>
          </a:p>
          <a:p>
            <a:pPr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manage caches in hardware or software or both</a:t>
            </a:r>
          </a:p>
          <a:p>
            <a:pPr lvl="1"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Goal is highest hit rate, even if it means more complex cache management</a:t>
            </a:r>
          </a:p>
        </p:txBody>
      </p:sp>
    </p:spTree>
    <p:extLst>
      <p:ext uri="{BB962C8B-B14F-4D97-AF65-F5344CB8AC3E}">
        <p14:creationId xmlns:p14="http://schemas.microsoft.com/office/powerpoint/2010/main" val="26411848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In Machine Structures (</a:t>
            </a:r>
            <a:r>
              <a:rPr lang="en-US" dirty="0" err="1"/>
              <a:t>eg</a:t>
            </a:r>
            <a:r>
              <a:rPr lang="en-US" dirty="0"/>
              <a:t>. 61C)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0" y="838200"/>
            <a:ext cx="8910000" cy="905065"/>
          </a:xfrm>
        </p:spPr>
        <p:txBody>
          <a:bodyPr/>
          <a:lstStyle/>
          <a:p>
            <a:r>
              <a:rPr lang="en-US" dirty="0"/>
              <a:t>Caching is the key to memory system performance</a:t>
            </a: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0" y="4495800"/>
            <a:ext cx="9448800" cy="225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2600" b="0" dirty="0">
                <a:latin typeface="Gill Sans Light" charset="0"/>
                <a:ea typeface="Gill Sans Light" charset="0"/>
                <a:cs typeface="Gill Sans Light" charset="0"/>
              </a:rPr>
              <a:t>Average Access time=(Hit Rate x </a:t>
            </a:r>
            <a:r>
              <a:rPr lang="en-US" altLang="ko-KR" sz="2600" b="0" dirty="0" err="1">
                <a:solidFill>
                  <a:schemeClr val="hlink"/>
                </a:solidFill>
                <a:latin typeface="Gill Sans Light" charset="0"/>
                <a:ea typeface="Gill Sans Light" charset="0"/>
                <a:cs typeface="Gill Sans Light" charset="0"/>
              </a:rPr>
              <a:t>HitTime</a:t>
            </a:r>
            <a:r>
              <a:rPr lang="en-US" altLang="ko-KR" sz="2600" b="0" dirty="0">
                <a:latin typeface="Gill Sans Light" charset="0"/>
                <a:ea typeface="Gill Sans Light" charset="0"/>
                <a:cs typeface="Gill Sans Light" charset="0"/>
              </a:rPr>
              <a:t>) + (Miss Rate x </a:t>
            </a:r>
            <a:r>
              <a:rPr lang="en-US" altLang="ko-KR" sz="2600" b="0" dirty="0" err="1">
                <a:solidFill>
                  <a:schemeClr val="hlink"/>
                </a:solidFill>
                <a:latin typeface="Gill Sans Light" charset="0"/>
                <a:ea typeface="Gill Sans Light" charset="0"/>
                <a:cs typeface="Gill Sans Light" charset="0"/>
              </a:rPr>
              <a:t>MissTime</a:t>
            </a:r>
            <a:r>
              <a:rPr lang="en-US" altLang="ko-KR" sz="2600" b="0" dirty="0">
                <a:latin typeface="Gill Sans Light" charset="0"/>
                <a:ea typeface="Gill Sans Light" charset="0"/>
                <a:cs typeface="Gill Sans Light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2600" b="0" dirty="0" err="1">
                <a:latin typeface="Gill Sans Light" charset="0"/>
                <a:ea typeface="Gill Sans Light" charset="0"/>
                <a:cs typeface="Gill Sans Light" charset="0"/>
              </a:rPr>
              <a:t>HitRate</a:t>
            </a:r>
            <a:r>
              <a:rPr lang="en-US" sz="2600" b="0" dirty="0">
                <a:latin typeface="Gill Sans Light" charset="0"/>
                <a:ea typeface="Gill Sans Light" charset="0"/>
                <a:cs typeface="Gill Sans Light" charset="0"/>
              </a:rPr>
              <a:t> + </a:t>
            </a:r>
            <a:r>
              <a:rPr lang="en-US" sz="2600" b="0" dirty="0" err="1">
                <a:latin typeface="Gill Sans Light" charset="0"/>
                <a:ea typeface="Gill Sans Light" charset="0"/>
                <a:cs typeface="Gill Sans Light" charset="0"/>
              </a:rPr>
              <a:t>MissRate</a:t>
            </a:r>
            <a:r>
              <a:rPr lang="en-US" sz="2600" b="0" dirty="0">
                <a:latin typeface="Gill Sans Light" charset="0"/>
                <a:ea typeface="Gill Sans Light" charset="0"/>
                <a:cs typeface="Gill Sans Light" charset="0"/>
              </a:rPr>
              <a:t> = 1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b="0" dirty="0" err="1">
                <a:latin typeface="Gill Sans Light" charset="0"/>
                <a:ea typeface="Gill Sans Light" charset="0"/>
                <a:cs typeface="Gill Sans Light" charset="0"/>
              </a:rPr>
              <a:t>HitRate</a:t>
            </a:r>
            <a:r>
              <a:rPr lang="en-US" sz="2400" b="0" dirty="0">
                <a:latin typeface="Gill Sans Light" charset="0"/>
                <a:ea typeface="Gill Sans Light" charset="0"/>
                <a:cs typeface="Gill Sans Light" charset="0"/>
              </a:rPr>
              <a:t> = 90% =&gt; Avg. Access Time=(0.9 x 10) + (0.1 x 100)=19ns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b="0" dirty="0" err="1">
                <a:latin typeface="Gill Sans Light" charset="0"/>
                <a:ea typeface="Gill Sans Light" charset="0"/>
                <a:cs typeface="Gill Sans Light" charset="0"/>
              </a:rPr>
              <a:t>HitRate</a:t>
            </a:r>
            <a:r>
              <a:rPr lang="en-US" sz="2400" b="0" dirty="0">
                <a:latin typeface="Gill Sans Light" charset="0"/>
                <a:ea typeface="Gill Sans Light" charset="0"/>
                <a:cs typeface="Gill Sans Light" charset="0"/>
              </a:rPr>
              <a:t> = 99% =&gt; Avg. Access Time=(0.99 x 10) + (0.01 x 100)=10.9 ns</a:t>
            </a:r>
          </a:p>
          <a:p>
            <a:pPr marL="285750" indent="-285750">
              <a:buFont typeface="Arial"/>
              <a:buChar char="•"/>
            </a:pPr>
            <a:endParaRPr lang="en-US" sz="2600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2645198" y="2667000"/>
            <a:ext cx="5584402" cy="1908084"/>
            <a:chOff x="2993213" y="3106684"/>
            <a:chExt cx="5339473" cy="190833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9900" y="3505200"/>
              <a:ext cx="1028700" cy="838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993213" y="3733800"/>
              <a:ext cx="1186424" cy="39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ko-KR" sz="2000" b="0">
                  <a:latin typeface="Gill Sans Light" charset="0"/>
                  <a:ea typeface="Gill Sans Light" charset="0"/>
                  <a:cs typeface="Gill Sans Light" charset="0"/>
                </a:rPr>
                <a:t>Processor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7035800" y="3115671"/>
              <a:ext cx="1282429" cy="1569041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7096125" y="3106684"/>
              <a:ext cx="1163703" cy="101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altLang="ko-KR" sz="2000" b="0" dirty="0">
                  <a:latin typeface="Gill Sans Light" charset="0"/>
                  <a:ea typeface="Gill Sans Light" charset="0"/>
                  <a:cs typeface="Gill Sans Light" charset="0"/>
                </a:rPr>
                <a:t>Main</a:t>
              </a:r>
            </a:p>
            <a:p>
              <a:r>
                <a:rPr lang="en-US" altLang="ko-KR" sz="2000" b="0" dirty="0">
                  <a:latin typeface="Gill Sans Light" charset="0"/>
                  <a:ea typeface="Gill Sans Light" charset="0"/>
                  <a:cs typeface="Gill Sans Light" charset="0"/>
                </a:rPr>
                <a:t>Memory</a:t>
              </a:r>
            </a:p>
            <a:p>
              <a:r>
                <a:rPr lang="en-US" altLang="ko-KR" sz="2000" b="0" dirty="0">
                  <a:latin typeface="Gill Sans Light" charset="0"/>
                  <a:ea typeface="Gill Sans Light" charset="0"/>
                  <a:cs typeface="Gill Sans Light" charset="0"/>
                </a:rPr>
                <a:t>(DRAM)</a:t>
              </a:r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7481786" y="4648200"/>
              <a:ext cx="850900" cy="36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ko-KR" b="0" dirty="0">
                  <a:latin typeface="Gill Sans Light" charset="0"/>
                  <a:ea typeface="Gill Sans Light" charset="0"/>
                  <a:cs typeface="Gill Sans Light" charset="0"/>
                </a:rPr>
                <a:t>100ns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5511800" y="3277012"/>
              <a:ext cx="889000" cy="1295400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5397500" y="4572412"/>
              <a:ext cx="850900" cy="36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ko-KR" b="0" dirty="0">
                  <a:latin typeface="Gill Sans Light" charset="0"/>
                  <a:ea typeface="Gill Sans Light" charset="0"/>
                  <a:cs typeface="Gill Sans Light" charset="0"/>
                </a:rPr>
                <a:t>10ns</a:t>
              </a: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5486400" y="3277012"/>
              <a:ext cx="923832" cy="1197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ko-KR" b="0" dirty="0">
                  <a:latin typeface="Gill Sans Light" charset="0"/>
                  <a:ea typeface="Gill Sans Light" charset="0"/>
                  <a:cs typeface="Gill Sans Light" charset="0"/>
                </a:rPr>
                <a:t>Second</a:t>
              </a:r>
            </a:p>
            <a:p>
              <a:r>
                <a:rPr lang="en-US" altLang="ko-KR" b="0" dirty="0">
                  <a:latin typeface="Gill Sans Light" charset="0"/>
                  <a:ea typeface="Gill Sans Light" charset="0"/>
                  <a:cs typeface="Gill Sans Light" charset="0"/>
                </a:rPr>
                <a:t>Level</a:t>
              </a:r>
            </a:p>
            <a:p>
              <a:r>
                <a:rPr lang="en-US" altLang="ko-KR" b="0" dirty="0">
                  <a:latin typeface="Gill Sans Light" charset="0"/>
                  <a:ea typeface="Gill Sans Light" charset="0"/>
                  <a:cs typeface="Gill Sans Light" charset="0"/>
                </a:rPr>
                <a:t>Cache</a:t>
              </a:r>
            </a:p>
            <a:p>
              <a:r>
                <a:rPr lang="en-US" altLang="ko-KR" b="0" dirty="0">
                  <a:latin typeface="Gill Sans Light" charset="0"/>
                  <a:ea typeface="Gill Sans Light" charset="0"/>
                  <a:cs typeface="Gill Sans Light" charset="0"/>
                </a:rPr>
                <a:t>(SRAM)</a:t>
              </a:r>
            </a:p>
          </p:txBody>
        </p:sp>
        <p:cxnSp>
          <p:nvCxnSpPr>
            <p:cNvPr id="19" name="Straight Arrow Connector 55"/>
            <p:cNvCxnSpPr>
              <a:cxnSpLocks noChangeShapeType="1"/>
            </p:cNvCxnSpPr>
            <p:nvPr/>
          </p:nvCxnSpPr>
          <p:spPr bwMode="auto">
            <a:xfrm>
              <a:off x="6400800" y="3962812"/>
              <a:ext cx="685800" cy="15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61"/>
            <p:cNvCxnSpPr>
              <a:cxnSpLocks noChangeShapeType="1"/>
            </p:cNvCxnSpPr>
            <p:nvPr/>
          </p:nvCxnSpPr>
          <p:spPr bwMode="auto">
            <a:xfrm>
              <a:off x="4038600" y="3962812"/>
              <a:ext cx="1447800" cy="15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699027" y="1447962"/>
            <a:ext cx="1091161" cy="838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2655277" y="1679059"/>
            <a:ext cx="125846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ko-KR" sz="2000" b="0">
                <a:latin typeface="Gill Sans Light" charset="0"/>
                <a:ea typeface="Gill Sans Light" charset="0"/>
                <a:cs typeface="Gill Sans Light" charset="0"/>
              </a:rPr>
              <a:t>Processor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6847864" y="1143000"/>
            <a:ext cx="1381736" cy="14502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 b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6912120" y="1143001"/>
            <a:ext cx="1241280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ko-KR" sz="2000" b="0" dirty="0">
                <a:latin typeface="Gill Sans Light" charset="0"/>
                <a:ea typeface="Gill Sans Light" charset="0"/>
                <a:cs typeface="Gill Sans Light" charset="0"/>
              </a:rPr>
              <a:t>Main</a:t>
            </a:r>
          </a:p>
          <a:p>
            <a:r>
              <a:rPr lang="en-US" altLang="ko-KR" sz="2000" b="0" dirty="0">
                <a:latin typeface="Gill Sans Light" charset="0"/>
                <a:ea typeface="Gill Sans Light" charset="0"/>
                <a:cs typeface="Gill Sans Light" charset="0"/>
              </a:rPr>
              <a:t>Memory</a:t>
            </a:r>
          </a:p>
          <a:p>
            <a:r>
              <a:rPr lang="en-US" altLang="ko-KR" sz="2000" b="0" dirty="0">
                <a:latin typeface="Gill Sans Light" charset="0"/>
                <a:ea typeface="Gill Sans Light" charset="0"/>
                <a:cs typeface="Gill Sans Light" charset="0"/>
              </a:rPr>
              <a:t>(DRAM)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327035" y="762000"/>
            <a:ext cx="90256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ko-KR" b="0" dirty="0">
                <a:latin typeface="Gill Sans Light" charset="0"/>
                <a:ea typeface="Gill Sans Light" charset="0"/>
                <a:cs typeface="Gill Sans Light" charset="0"/>
              </a:rPr>
              <a:t>100ns</a:t>
            </a:r>
          </a:p>
        </p:txBody>
      </p:sp>
      <p:cxnSp>
        <p:nvCxnSpPr>
          <p:cNvPr id="27" name="Straight Arrow Connector 38"/>
          <p:cNvCxnSpPr>
            <a:cxnSpLocks noChangeShapeType="1"/>
            <a:stCxn id="22" idx="3"/>
          </p:cNvCxnSpPr>
          <p:nvPr/>
        </p:nvCxnSpPr>
        <p:spPr bwMode="auto">
          <a:xfrm flipV="1">
            <a:off x="3790339" y="1829094"/>
            <a:ext cx="3095625" cy="38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3914164" y="1939586"/>
            <a:ext cx="304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400" b="0">
                <a:latin typeface="Gill Sans Light" charset="0"/>
                <a:ea typeface="Gill Sans Light" charset="0"/>
                <a:cs typeface="Gill Sans Light" charset="0"/>
              </a:rPr>
              <a:t>Access time = 100ns</a:t>
            </a:r>
            <a:endParaRPr lang="en-US" sz="2400" b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6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D257-E23A-2148-95DB-0D2F85F7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Really Really Basic Concept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A91E-05EF-6944-9763-9D1855FC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524000"/>
          </a:xfrm>
        </p:spPr>
        <p:txBody>
          <a:bodyPr/>
          <a:lstStyle/>
          <a:p>
            <a:r>
              <a:rPr lang="en-US" dirty="0"/>
              <a:t>How many distinct values can be expressed in K bits?</a:t>
            </a:r>
          </a:p>
          <a:p>
            <a:r>
              <a:rPr lang="en-US" dirty="0"/>
              <a:t>How many addresses can be expressed in K bits?</a:t>
            </a:r>
          </a:p>
          <a:p>
            <a:r>
              <a:rPr lang="en-US" dirty="0"/>
              <a:t>How large a “namespace” can be addressed by N bits?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1BCDB2-4AD0-854B-AA06-1FE875316745}"/>
              </a:ext>
            </a:extLst>
          </p:cNvPr>
          <p:cNvGrpSpPr/>
          <p:nvPr/>
        </p:nvGrpSpPr>
        <p:grpSpPr>
          <a:xfrm>
            <a:off x="1524000" y="2628900"/>
            <a:ext cx="6656568" cy="3308866"/>
            <a:chOff x="1524000" y="2628900"/>
            <a:chExt cx="6656568" cy="330886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385AA3-3941-1948-8A79-24BBE6002B0F}"/>
                </a:ext>
              </a:extLst>
            </p:cNvPr>
            <p:cNvCxnSpPr/>
            <p:nvPr/>
          </p:nvCxnSpPr>
          <p:spPr bwMode="auto">
            <a:xfrm>
              <a:off x="1524000" y="3385066"/>
              <a:ext cx="1828800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66474-DF94-EC47-A87F-D80454EDDFB1}"/>
                </a:ext>
              </a:extLst>
            </p:cNvPr>
            <p:cNvSpPr/>
            <p:nvPr/>
          </p:nvSpPr>
          <p:spPr bwMode="auto">
            <a:xfrm>
              <a:off x="4495800" y="2628900"/>
              <a:ext cx="1981200" cy="2933700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3AA6BD-5166-4E47-9CB3-AF730ACCCA61}"/>
                </a:ext>
              </a:extLst>
            </p:cNvPr>
            <p:cNvSpPr/>
            <p:nvPr/>
          </p:nvSpPr>
          <p:spPr bwMode="auto">
            <a:xfrm>
              <a:off x="1524000" y="3657600"/>
              <a:ext cx="1828800" cy="304800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5210F5-94B4-A44F-844F-41C56E27A210}"/>
                </a:ext>
              </a:extLst>
            </p:cNvPr>
            <p:cNvSpPr txBox="1"/>
            <p:nvPr/>
          </p:nvSpPr>
          <p:spPr>
            <a:xfrm>
              <a:off x="1981200" y="3200400"/>
              <a:ext cx="8178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K bits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5B2C72-385A-2847-BA39-77B32CAE9B85}"/>
                </a:ext>
              </a:extLst>
            </p:cNvPr>
            <p:cNvSpPr txBox="1"/>
            <p:nvPr/>
          </p:nvSpPr>
          <p:spPr>
            <a:xfrm>
              <a:off x="4567237" y="5568434"/>
              <a:ext cx="1803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Space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D4F6FA-8808-2D47-A40A-233FB1C7FA3F}"/>
                </a:ext>
              </a:extLst>
            </p:cNvPr>
            <p:cNvSpPr txBox="1"/>
            <p:nvPr/>
          </p:nvSpPr>
          <p:spPr>
            <a:xfrm>
              <a:off x="4982337" y="4648200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“datum”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DC98BB-F09E-6E4C-9850-8474372EF4C0}"/>
                </a:ext>
              </a:extLst>
            </p:cNvPr>
            <p:cNvSpPr/>
            <p:nvPr/>
          </p:nvSpPr>
          <p:spPr bwMode="auto">
            <a:xfrm>
              <a:off x="4572000" y="4648200"/>
              <a:ext cx="1803699" cy="36195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09E0D6-FFD1-044F-BA25-0E3EDDA8034B}"/>
                </a:ext>
              </a:extLst>
            </p:cNvPr>
            <p:cNvCxnSpPr>
              <a:stCxn id="5" idx="2"/>
            </p:cNvCxnSpPr>
            <p:nvPr/>
          </p:nvCxnSpPr>
          <p:spPr bwMode="auto">
            <a:xfrm>
              <a:off x="2438400" y="3962400"/>
              <a:ext cx="0" cy="2286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A4A71A-964A-C149-8472-AB84D27CBBF4}"/>
                </a:ext>
              </a:extLst>
            </p:cNvPr>
            <p:cNvCxnSpPr/>
            <p:nvPr/>
          </p:nvCxnSpPr>
          <p:spPr bwMode="auto">
            <a:xfrm>
              <a:off x="2438400" y="4191000"/>
              <a:ext cx="20574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F93567-C5EE-9D4A-A3C6-A64AE35C5AFC}"/>
                </a:ext>
              </a:extLst>
            </p:cNvPr>
            <p:cNvSpPr txBox="1"/>
            <p:nvPr/>
          </p:nvSpPr>
          <p:spPr>
            <a:xfrm>
              <a:off x="1910906" y="3619500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557191-DA8B-3447-BAE6-B4E5E8A3942C}"/>
                </a:ext>
              </a:extLst>
            </p:cNvPr>
            <p:cNvCxnSpPr/>
            <p:nvPr/>
          </p:nvCxnSpPr>
          <p:spPr bwMode="auto">
            <a:xfrm flipH="1">
              <a:off x="3596069" y="3993594"/>
              <a:ext cx="228600" cy="43076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982C69-96BB-C541-A056-75D3D9BA0D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66883" y="2628900"/>
              <a:ext cx="0" cy="293370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399989-3B61-0449-BE45-979C455C0454}"/>
                </a:ext>
              </a:extLst>
            </p:cNvPr>
            <p:cNvSpPr txBox="1"/>
            <p:nvPr/>
          </p:nvSpPr>
          <p:spPr>
            <a:xfrm>
              <a:off x="6553199" y="4024312"/>
              <a:ext cx="16273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K</a:t>
              </a:r>
              <a:r>
                <a:rPr lang="en-US" dirty="0"/>
                <a:t> addresses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D12CCA-1E0F-5048-A095-1252A1DD6D68}"/>
                </a:ext>
              </a:extLst>
            </p:cNvPr>
            <p:cNvSpPr/>
            <p:nvPr/>
          </p:nvSpPr>
          <p:spPr>
            <a:xfrm>
              <a:off x="3605917" y="4234935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49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4EDA-1E79-0F4C-96E4-9049B15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Basic Concept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58F4-A3D1-A545-9903-61FD0BFE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operates in a </a:t>
            </a:r>
            <a:r>
              <a:rPr lang="en-US" b="1" dirty="0"/>
              <a:t>Virtual Address Space </a:t>
            </a:r>
            <a:r>
              <a:rPr lang="en-US" dirty="0"/>
              <a:t>distinct from the </a:t>
            </a:r>
            <a:r>
              <a:rPr lang="en-US" b="1" dirty="0"/>
              <a:t>Physical Address Space </a:t>
            </a:r>
            <a:r>
              <a:rPr lang="en-US" dirty="0"/>
              <a:t>of the hardware in the machine.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7AD4F5-2235-634A-B493-2FF0B6F0DF49}"/>
              </a:ext>
            </a:extLst>
          </p:cNvPr>
          <p:cNvGrpSpPr/>
          <p:nvPr/>
        </p:nvGrpSpPr>
        <p:grpSpPr>
          <a:xfrm>
            <a:off x="457200" y="1828243"/>
            <a:ext cx="4795194" cy="4343957"/>
            <a:chOff x="457200" y="1828243"/>
            <a:chExt cx="4795194" cy="43439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91135E-A3DB-4445-B5DF-9F504D72E9C0}"/>
                </a:ext>
              </a:extLst>
            </p:cNvPr>
            <p:cNvSpPr txBox="1"/>
            <p:nvPr/>
          </p:nvSpPr>
          <p:spPr>
            <a:xfrm>
              <a:off x="4038600" y="3617870"/>
              <a:ext cx="121379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64 </a:t>
              </a:r>
            </a:p>
            <a:p>
              <a:r>
                <a:rPr lang="en-US" dirty="0"/>
                <a:t>~ </a:t>
              </a:r>
              <a:r>
                <a:rPr lang="en-US" b="0" dirty="0"/>
                <a:t>1.8×10</a:t>
              </a:r>
              <a:r>
                <a:rPr lang="en-US" b="0" baseline="30000" dirty="0"/>
                <a:t>19</a:t>
              </a:r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85D1CC5-3A5D-0D45-BC1E-D0D6E9CBB7B6}"/>
                </a:ext>
              </a:extLst>
            </p:cNvPr>
            <p:cNvGrpSpPr/>
            <p:nvPr/>
          </p:nvGrpSpPr>
          <p:grpSpPr>
            <a:xfrm>
              <a:off x="457200" y="1828243"/>
              <a:ext cx="4035826" cy="4343957"/>
              <a:chOff x="457200" y="1828243"/>
              <a:chExt cx="4035826" cy="43439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D31FE5-B5DB-C448-A38C-325D6B246C7F}"/>
                  </a:ext>
                </a:extLst>
              </p:cNvPr>
              <p:cNvSpPr/>
              <p:nvPr/>
            </p:nvSpPr>
            <p:spPr bwMode="auto">
              <a:xfrm>
                <a:off x="2406144" y="2222458"/>
                <a:ext cx="1563754" cy="2864844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B2CDE2-309F-C14B-BEC7-A810EEA42B12}"/>
                  </a:ext>
                </a:extLst>
              </p:cNvPr>
              <p:cNvSpPr/>
              <p:nvPr/>
            </p:nvSpPr>
            <p:spPr bwMode="auto">
              <a:xfrm>
                <a:off x="457200" y="5372100"/>
                <a:ext cx="2116147" cy="366712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19E686E0-4533-7D4A-93C0-A4541821FE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7200" y="5987534"/>
                <a:ext cx="2116147" cy="0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FE3817-4B66-654C-A79C-D8B48F907EC4}"/>
                  </a:ext>
                </a:extLst>
              </p:cNvPr>
              <p:cNvSpPr txBox="1"/>
              <p:nvPr/>
            </p:nvSpPr>
            <p:spPr>
              <a:xfrm>
                <a:off x="946083" y="5802868"/>
                <a:ext cx="9589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 bits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AA2FE2-F5A4-1849-B12F-2E984F48B705}"/>
                  </a:ext>
                </a:extLst>
              </p:cNvPr>
              <p:cNvSpPr txBox="1"/>
              <p:nvPr/>
            </p:nvSpPr>
            <p:spPr>
              <a:xfrm>
                <a:off x="1883016" y="1828243"/>
                <a:ext cx="2610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Virtual Address Space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9B7B6B-9C81-2748-839D-E1230B5A4217}"/>
                  </a:ext>
                </a:extLst>
              </p:cNvPr>
              <p:cNvSpPr/>
              <p:nvPr/>
            </p:nvSpPr>
            <p:spPr bwMode="auto">
              <a:xfrm>
                <a:off x="2464121" y="2740713"/>
                <a:ext cx="1447800" cy="307277"/>
              </a:xfrm>
              <a:prstGeom prst="rect">
                <a:avLst/>
              </a:prstGeom>
              <a:noFill/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DFE988-636E-F746-B128-AAD1D48C6F72}"/>
                  </a:ext>
                </a:extLst>
              </p:cNvPr>
              <p:cNvSpPr txBox="1"/>
              <p:nvPr/>
            </p:nvSpPr>
            <p:spPr>
              <a:xfrm>
                <a:off x="615121" y="5391447"/>
                <a:ext cx="184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Virtual address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6412FFC-15E5-8940-8921-B918731A70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73646" y="2277274"/>
                <a:ext cx="0" cy="2810028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CFF1919E-90C8-4E44-B6AE-534C1FBA1095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 bwMode="auto">
              <a:xfrm rot="5400000" flipH="1" flipV="1">
                <a:off x="721233" y="3689641"/>
                <a:ext cx="2476500" cy="888419"/>
              </a:xfrm>
              <a:prstGeom prst="bentConnector3">
                <a:avLst>
                  <a:gd name="adj1" fmla="val 100954"/>
                </a:avLst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D7A83A2-0042-9843-9771-01E46B1832D5}"/>
              </a:ext>
            </a:extLst>
          </p:cNvPr>
          <p:cNvGrpSpPr/>
          <p:nvPr/>
        </p:nvGrpSpPr>
        <p:grpSpPr>
          <a:xfrm>
            <a:off x="5638800" y="1815586"/>
            <a:ext cx="3418686" cy="4356614"/>
            <a:chOff x="5638800" y="1815586"/>
            <a:chExt cx="3418686" cy="43566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C6A89B-0FDA-814A-9C5D-4A8F9CDA7CC2}"/>
                </a:ext>
              </a:extLst>
            </p:cNvPr>
            <p:cNvSpPr/>
            <p:nvPr/>
          </p:nvSpPr>
          <p:spPr bwMode="auto">
            <a:xfrm>
              <a:off x="6161928" y="2209801"/>
              <a:ext cx="1563754" cy="1777401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32DD2B-A2AA-2F40-A16B-9169D1A58446}"/>
                </a:ext>
              </a:extLst>
            </p:cNvPr>
            <p:cNvSpPr txBox="1"/>
            <p:nvPr/>
          </p:nvSpPr>
          <p:spPr>
            <a:xfrm>
              <a:off x="5638800" y="1815586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Address Space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A6B28B-3C1B-444F-8A77-99322A78D8A9}"/>
                </a:ext>
              </a:extLst>
            </p:cNvPr>
            <p:cNvSpPr/>
            <p:nvPr/>
          </p:nvSpPr>
          <p:spPr bwMode="auto">
            <a:xfrm>
              <a:off x="6253262" y="3022558"/>
              <a:ext cx="1447800" cy="307277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34E212F-1856-874D-A62C-A547F7FD19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29430" y="2264617"/>
              <a:ext cx="0" cy="172258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5EDE60-E527-854A-A613-CF5E64943FE4}"/>
                </a:ext>
              </a:extLst>
            </p:cNvPr>
            <p:cNvSpPr txBox="1"/>
            <p:nvPr/>
          </p:nvSpPr>
          <p:spPr>
            <a:xfrm>
              <a:off x="7792396" y="2553681"/>
              <a:ext cx="12650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38 </a:t>
              </a:r>
            </a:p>
            <a:p>
              <a:r>
                <a:rPr lang="en-US" dirty="0"/>
                <a:t>~ </a:t>
              </a:r>
              <a:r>
                <a:rPr lang="en-US" b="0" dirty="0"/>
                <a:t>256×10</a:t>
              </a:r>
              <a:r>
                <a:rPr lang="en-US" b="0" baseline="30000" dirty="0"/>
                <a:t>9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C730DC-F45C-1F4B-8CA9-7A5DAB4A874A}"/>
                </a:ext>
              </a:extLst>
            </p:cNvPr>
            <p:cNvSpPr/>
            <p:nvPr/>
          </p:nvSpPr>
          <p:spPr bwMode="auto">
            <a:xfrm>
              <a:off x="5737974" y="5372099"/>
              <a:ext cx="1958226" cy="388679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092EC4E-70FC-3740-AAC8-A1551A3103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37974" y="5987534"/>
              <a:ext cx="1958226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0E884C-E7DC-5E49-A2C1-373ADC3351D1}"/>
                </a:ext>
              </a:extLst>
            </p:cNvPr>
            <p:cNvSpPr txBox="1"/>
            <p:nvPr/>
          </p:nvSpPr>
          <p:spPr>
            <a:xfrm>
              <a:off x="6324600" y="5802868"/>
              <a:ext cx="9589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38 bits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E09952-9793-F14D-9FA7-A999C1938251}"/>
                </a:ext>
              </a:extLst>
            </p:cNvPr>
            <p:cNvSpPr txBox="1"/>
            <p:nvPr/>
          </p:nvSpPr>
          <p:spPr>
            <a:xfrm>
              <a:off x="5737974" y="5391447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address</a:t>
              </a:r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87A33A6E-5751-F24F-B8FA-5070FEEF7F11}"/>
                </a:ext>
              </a:extLst>
            </p:cNvPr>
            <p:cNvCxnSpPr/>
            <p:nvPr/>
          </p:nvCxnSpPr>
          <p:spPr bwMode="auto">
            <a:xfrm rot="5400000" flipH="1" flipV="1">
              <a:off x="4966721" y="4176892"/>
              <a:ext cx="2172087" cy="218328"/>
            </a:xfrm>
            <a:prstGeom prst="bentConnector3">
              <a:avLst>
                <a:gd name="adj1" fmla="val 99675"/>
              </a:avLst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87C0562-D1FB-054C-A57F-0C95356BDE12}"/>
              </a:ext>
            </a:extLst>
          </p:cNvPr>
          <p:cNvGrpSpPr/>
          <p:nvPr/>
        </p:nvGrpSpPr>
        <p:grpSpPr>
          <a:xfrm>
            <a:off x="2573347" y="5194375"/>
            <a:ext cx="3164627" cy="763475"/>
            <a:chOff x="2573347" y="5194375"/>
            <a:chExt cx="3164627" cy="76347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907A1F8-0B91-F747-AA70-2CDD6CCD65A0}"/>
                </a:ext>
              </a:extLst>
            </p:cNvPr>
            <p:cNvCxnSpPr>
              <a:stCxn id="8" idx="3"/>
              <a:endCxn id="31" idx="1"/>
            </p:cNvCxnSpPr>
            <p:nvPr/>
          </p:nvCxnSpPr>
          <p:spPr bwMode="auto">
            <a:xfrm>
              <a:off x="2573347" y="5555456"/>
              <a:ext cx="3164627" cy="1098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DBF5780C-9A98-2741-B081-6B40417A63BB}"/>
                </a:ext>
              </a:extLst>
            </p:cNvPr>
            <p:cNvSpPr/>
            <p:nvPr/>
          </p:nvSpPr>
          <p:spPr bwMode="auto">
            <a:xfrm>
              <a:off x="3262024" y="5194375"/>
              <a:ext cx="1705552" cy="763475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FEB7D1-C6C6-A341-8A37-F93BAE4BB4DE}"/>
                </a:ext>
              </a:extLst>
            </p:cNvPr>
            <p:cNvSpPr txBox="1"/>
            <p:nvPr/>
          </p:nvSpPr>
          <p:spPr>
            <a:xfrm>
              <a:off x="3938215" y="5381772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81FD07-832D-9D4A-9046-3B4CB422EEEF}"/>
              </a:ext>
            </a:extLst>
          </p:cNvPr>
          <p:cNvGrpSpPr/>
          <p:nvPr/>
        </p:nvGrpSpPr>
        <p:grpSpPr>
          <a:xfrm>
            <a:off x="4572000" y="5851851"/>
            <a:ext cx="990600" cy="537281"/>
            <a:chOff x="4572000" y="5851851"/>
            <a:chExt cx="990600" cy="53728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A1E6DC-7208-5F4A-928B-E050F1055D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5851851"/>
              <a:ext cx="653771" cy="35130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A6388F6-F537-9945-8FBA-2DB8B7F27F93}"/>
                </a:ext>
              </a:extLst>
            </p:cNvPr>
            <p:cNvSpPr txBox="1"/>
            <p:nvPr/>
          </p:nvSpPr>
          <p:spPr>
            <a:xfrm>
              <a:off x="5256106" y="6019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123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emor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128883">
            <a:off x="6327775" y="536575"/>
            <a:ext cx="16002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23875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How is the Translation Accomplished?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8991600" cy="4724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What, exactly happens inside MMU?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Hardware Tree Traversal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For each virtual address traverses the page table in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Generates a “Page Fault” if it encounters invalid PTE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Fault handler will decide what to do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More on this next lecture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Pros: Relatively fast (but still many memory accesses!)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Cons: Inflexible, Complex hardware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Another possibility: Software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traversal done in software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Pros: Very flexible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Cons: Every translation must invoke Fault!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 fact, need way to </a:t>
            </a:r>
            <a:r>
              <a:rPr lang="en-US" altLang="ko-KR" i="1" dirty="0">
                <a:solidFill>
                  <a:schemeClr val="hlink"/>
                </a:solidFill>
                <a:ea typeface="굴림" panose="020B0600000101010101" pitchFamily="34" charset="-127"/>
              </a:rPr>
              <a:t>cache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translations for either case!</a:t>
            </a: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1600200" y="660400"/>
            <a:ext cx="5091113" cy="1149350"/>
            <a:chOff x="1008" y="416"/>
            <a:chExt cx="3207" cy="724"/>
          </a:xfrm>
        </p:grpSpPr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1008" y="510"/>
              <a:ext cx="687" cy="63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3200" b="0" dirty="0">
                  <a:latin typeface="Gill Sans" charset="0"/>
                  <a:ea typeface="Gill Sans" charset="0"/>
                  <a:cs typeface="Gill Sans" charset="0"/>
                </a:rPr>
                <a:t>CPU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741" y="846"/>
              <a:ext cx="73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2474" y="552"/>
              <a:ext cx="825" cy="5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800" b="0">
                  <a:latin typeface="Gill Sans" charset="0"/>
                  <a:ea typeface="Gill Sans" charset="0"/>
                  <a:cs typeface="Gill Sans" charset="0"/>
                </a:rPr>
                <a:t>MMU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299" y="846"/>
              <a:ext cx="91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657" y="416"/>
              <a:ext cx="79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3312" y="426"/>
              <a:ext cx="87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051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4EDA-1E79-0F4C-96E4-9049B15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map VA =&gt; PA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58F4-A3D1-A545-9903-61FD0BFE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310116"/>
          </a:xfrm>
        </p:spPr>
        <p:txBody>
          <a:bodyPr>
            <a:normAutofit/>
          </a:bodyPr>
          <a:lstStyle/>
          <a:p>
            <a:r>
              <a:rPr lang="en-US" dirty="0"/>
              <a:t>What should be the unit of mapping? How?</a:t>
            </a:r>
          </a:p>
          <a:p>
            <a:r>
              <a:rPr lang="en-US" dirty="0"/>
              <a:t>How many?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99BF51-A0CC-124E-B0C8-200C5D796F65}"/>
              </a:ext>
            </a:extLst>
          </p:cNvPr>
          <p:cNvGrpSpPr/>
          <p:nvPr/>
        </p:nvGrpSpPr>
        <p:grpSpPr>
          <a:xfrm>
            <a:off x="609600" y="2209504"/>
            <a:ext cx="7239000" cy="3771849"/>
            <a:chOff x="457200" y="2617283"/>
            <a:chExt cx="7239000" cy="37718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CAF058-DFCE-E44F-964A-A256D088BF0F}"/>
                </a:ext>
              </a:extLst>
            </p:cNvPr>
            <p:cNvSpPr/>
            <p:nvPr/>
          </p:nvSpPr>
          <p:spPr bwMode="auto">
            <a:xfrm>
              <a:off x="2054358" y="2617283"/>
              <a:ext cx="4367387" cy="2133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B2CDE2-309F-C14B-BEC7-A810EEA42B12}"/>
                </a:ext>
              </a:extLst>
            </p:cNvPr>
            <p:cNvSpPr/>
            <p:nvPr/>
          </p:nvSpPr>
          <p:spPr bwMode="auto">
            <a:xfrm>
              <a:off x="457200" y="5372100"/>
              <a:ext cx="2116147" cy="36671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9E686E0-4533-7D4A-93C0-A4541821FE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" y="5987534"/>
              <a:ext cx="2116147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FE3817-4B66-654C-A79C-D8B48F907EC4}"/>
                </a:ext>
              </a:extLst>
            </p:cNvPr>
            <p:cNvSpPr txBox="1"/>
            <p:nvPr/>
          </p:nvSpPr>
          <p:spPr>
            <a:xfrm>
              <a:off x="946083" y="5802868"/>
              <a:ext cx="9589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64 bits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DFE988-636E-F746-B128-AAD1D48C6F72}"/>
                </a:ext>
              </a:extLst>
            </p:cNvPr>
            <p:cNvSpPr txBox="1"/>
            <p:nvPr/>
          </p:nvSpPr>
          <p:spPr>
            <a:xfrm>
              <a:off x="615121" y="5391447"/>
              <a:ext cx="1843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Virtual address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C730DC-F45C-1F4B-8CA9-7A5DAB4A874A}"/>
                </a:ext>
              </a:extLst>
            </p:cNvPr>
            <p:cNvSpPr/>
            <p:nvPr/>
          </p:nvSpPr>
          <p:spPr bwMode="auto">
            <a:xfrm>
              <a:off x="5737974" y="5372099"/>
              <a:ext cx="1958226" cy="388679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092EC4E-70FC-3740-AAC8-A1551A3103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37974" y="5987534"/>
              <a:ext cx="1958226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0E884C-E7DC-5E49-A2C1-373ADC3351D1}"/>
                </a:ext>
              </a:extLst>
            </p:cNvPr>
            <p:cNvSpPr txBox="1"/>
            <p:nvPr/>
          </p:nvSpPr>
          <p:spPr>
            <a:xfrm>
              <a:off x="6324600" y="5802868"/>
              <a:ext cx="9589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38 bits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E09952-9793-F14D-9FA7-A999C1938251}"/>
                </a:ext>
              </a:extLst>
            </p:cNvPr>
            <p:cNvSpPr txBox="1"/>
            <p:nvPr/>
          </p:nvSpPr>
          <p:spPr>
            <a:xfrm>
              <a:off x="5737974" y="5391447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address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907A1F8-0B91-F747-AA70-2CDD6CCD65A0}"/>
                </a:ext>
              </a:extLst>
            </p:cNvPr>
            <p:cNvCxnSpPr>
              <a:stCxn id="8" idx="3"/>
              <a:endCxn id="31" idx="1"/>
            </p:cNvCxnSpPr>
            <p:nvPr/>
          </p:nvCxnSpPr>
          <p:spPr bwMode="auto">
            <a:xfrm>
              <a:off x="2573347" y="5555456"/>
              <a:ext cx="3164627" cy="1098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DBF5780C-9A98-2741-B081-6B40417A63BB}"/>
                </a:ext>
              </a:extLst>
            </p:cNvPr>
            <p:cNvSpPr/>
            <p:nvPr/>
          </p:nvSpPr>
          <p:spPr bwMode="auto">
            <a:xfrm>
              <a:off x="3262024" y="5194375"/>
              <a:ext cx="1705552" cy="763475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FEB7D1-C6C6-A341-8A37-F93BAE4BB4DE}"/>
                </a:ext>
              </a:extLst>
            </p:cNvPr>
            <p:cNvSpPr txBox="1"/>
            <p:nvPr/>
          </p:nvSpPr>
          <p:spPr>
            <a:xfrm>
              <a:off x="3938215" y="5381772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A1E6DC-7208-5F4A-928B-E050F1055D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5851851"/>
              <a:ext cx="653771" cy="35130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A6388F6-F537-9945-8FBA-2DB8B7F27F93}"/>
                </a:ext>
              </a:extLst>
            </p:cNvPr>
            <p:cNvSpPr txBox="1"/>
            <p:nvPr/>
          </p:nvSpPr>
          <p:spPr>
            <a:xfrm>
              <a:off x="5256106" y="6019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DFAFE8-476D-DD46-BACE-D4A32E2BC51C}"/>
                </a:ext>
              </a:extLst>
            </p:cNvPr>
            <p:cNvGrpSpPr/>
            <p:nvPr/>
          </p:nvGrpSpPr>
          <p:grpSpPr>
            <a:xfrm>
              <a:off x="2206758" y="2783070"/>
              <a:ext cx="4117842" cy="388680"/>
              <a:chOff x="2087361" y="1994587"/>
              <a:chExt cx="4117842" cy="38868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55D7925-F46E-2B41-A6C2-1F8BC2A782A8}"/>
                  </a:ext>
                </a:extLst>
              </p:cNvPr>
              <p:cNvSpPr/>
              <p:nvPr/>
            </p:nvSpPr>
            <p:spPr bwMode="auto">
              <a:xfrm>
                <a:off x="2087361" y="1994588"/>
                <a:ext cx="2116147" cy="388678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278FB8-916C-0442-8263-821579C3A3FD}"/>
                  </a:ext>
                </a:extLst>
              </p:cNvPr>
              <p:cNvSpPr txBox="1"/>
              <p:nvPr/>
            </p:nvSpPr>
            <p:spPr>
              <a:xfrm>
                <a:off x="2245282" y="2013935"/>
                <a:ext cx="1702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Virtual </a:t>
                </a:r>
                <a:r>
                  <a:rPr lang="en-US" dirty="0" err="1"/>
                  <a:t>addr</a:t>
                </a:r>
                <a:r>
                  <a:rPr lang="en-US" dirty="0"/>
                  <a:t> 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5CA6157-B33F-A843-9BA9-6D70F0AA45C1}"/>
                  </a:ext>
                </a:extLst>
              </p:cNvPr>
              <p:cNvSpPr/>
              <p:nvPr/>
            </p:nvSpPr>
            <p:spPr bwMode="auto">
              <a:xfrm>
                <a:off x="4246977" y="1994587"/>
                <a:ext cx="1958226" cy="388679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F25C860-4D85-1349-8FED-B70258E2A8BA}"/>
                  </a:ext>
                </a:extLst>
              </p:cNvPr>
              <p:cNvSpPr txBox="1"/>
              <p:nvPr/>
            </p:nvSpPr>
            <p:spPr>
              <a:xfrm>
                <a:off x="4246977" y="2013935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Physical </a:t>
                </a:r>
                <a:r>
                  <a:rPr lang="en-US" dirty="0" err="1"/>
                  <a:t>addr</a:t>
                </a:r>
                <a:r>
                  <a:rPr lang="en-US" dirty="0"/>
                  <a:t> 0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0B05D9-D144-C34C-A279-1F8293CFEF61}"/>
                </a:ext>
              </a:extLst>
            </p:cNvPr>
            <p:cNvGrpSpPr/>
            <p:nvPr/>
          </p:nvGrpSpPr>
          <p:grpSpPr>
            <a:xfrm>
              <a:off x="2206758" y="3219203"/>
              <a:ext cx="4117842" cy="388680"/>
              <a:chOff x="2087361" y="1994587"/>
              <a:chExt cx="4117842" cy="38868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DBFA70-911E-774A-9A4F-EBF9037CA4E6}"/>
                  </a:ext>
                </a:extLst>
              </p:cNvPr>
              <p:cNvSpPr/>
              <p:nvPr/>
            </p:nvSpPr>
            <p:spPr bwMode="auto">
              <a:xfrm>
                <a:off x="2087361" y="1994588"/>
                <a:ext cx="2116147" cy="388678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EF7DE5-5206-DC45-965B-BE26E7CEFD4B}"/>
                  </a:ext>
                </a:extLst>
              </p:cNvPr>
              <p:cNvSpPr txBox="1"/>
              <p:nvPr/>
            </p:nvSpPr>
            <p:spPr>
              <a:xfrm>
                <a:off x="2245282" y="2013935"/>
                <a:ext cx="1665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Virtual </a:t>
                </a:r>
                <a:r>
                  <a:rPr lang="en-US" dirty="0" err="1"/>
                  <a:t>addr</a:t>
                </a:r>
                <a:r>
                  <a:rPr lang="en-US" dirty="0"/>
                  <a:t> 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F0F83F-845E-5C4C-8501-459B4160B180}"/>
                  </a:ext>
                </a:extLst>
              </p:cNvPr>
              <p:cNvSpPr/>
              <p:nvPr/>
            </p:nvSpPr>
            <p:spPr bwMode="auto">
              <a:xfrm>
                <a:off x="4246977" y="1994587"/>
                <a:ext cx="1958226" cy="388679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F991B7-6C3D-A54E-84BE-5DB6046F8EC7}"/>
                  </a:ext>
                </a:extLst>
              </p:cNvPr>
              <p:cNvSpPr txBox="1"/>
              <p:nvPr/>
            </p:nvSpPr>
            <p:spPr>
              <a:xfrm>
                <a:off x="4246977" y="2013935"/>
                <a:ext cx="1779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Physical </a:t>
                </a:r>
                <a:r>
                  <a:rPr lang="en-US" dirty="0" err="1"/>
                  <a:t>addr</a:t>
                </a:r>
                <a:r>
                  <a:rPr lang="en-US" dirty="0"/>
                  <a:t> 1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18A0C48-44D8-964C-94AA-948FD2BA7048}"/>
                </a:ext>
              </a:extLst>
            </p:cNvPr>
            <p:cNvGrpSpPr/>
            <p:nvPr/>
          </p:nvGrpSpPr>
          <p:grpSpPr>
            <a:xfrm>
              <a:off x="2206758" y="4166435"/>
              <a:ext cx="4214987" cy="388680"/>
              <a:chOff x="2087361" y="1994587"/>
              <a:chExt cx="4214987" cy="3886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303BC5A-8C64-CA40-B222-EC9C53F90092}"/>
                  </a:ext>
                </a:extLst>
              </p:cNvPr>
              <p:cNvSpPr/>
              <p:nvPr/>
            </p:nvSpPr>
            <p:spPr bwMode="auto">
              <a:xfrm>
                <a:off x="2087361" y="1994588"/>
                <a:ext cx="2116147" cy="388678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C48C531-4ADD-FD4F-AAF8-ACC9458D1200}"/>
                  </a:ext>
                </a:extLst>
              </p:cNvPr>
              <p:cNvSpPr txBox="1"/>
              <p:nvPr/>
            </p:nvSpPr>
            <p:spPr>
              <a:xfrm>
                <a:off x="2245282" y="2013935"/>
                <a:ext cx="1941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Virtual </a:t>
                </a:r>
                <a:r>
                  <a:rPr lang="en-US" dirty="0" err="1"/>
                  <a:t>addr</a:t>
                </a:r>
                <a:r>
                  <a:rPr lang="en-US" dirty="0"/>
                  <a:t> m-1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5FEE1FE-076A-694A-A19B-9398CAEEDF85}"/>
                  </a:ext>
                </a:extLst>
              </p:cNvPr>
              <p:cNvSpPr/>
              <p:nvPr/>
            </p:nvSpPr>
            <p:spPr bwMode="auto">
              <a:xfrm>
                <a:off x="4246977" y="1994587"/>
                <a:ext cx="1958226" cy="388679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D04E130-373A-8148-B7DD-159C122CAF82}"/>
                  </a:ext>
                </a:extLst>
              </p:cNvPr>
              <p:cNvSpPr txBox="1"/>
              <p:nvPr/>
            </p:nvSpPr>
            <p:spPr>
              <a:xfrm>
                <a:off x="4246977" y="2013935"/>
                <a:ext cx="2055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Physical </a:t>
                </a:r>
                <a:r>
                  <a:rPr lang="en-US" dirty="0" err="1"/>
                  <a:t>addr</a:t>
                </a:r>
                <a:r>
                  <a:rPr lang="en-US" dirty="0"/>
                  <a:t> m-1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341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75041</TotalTime>
  <Pages>60</Pages>
  <Words>3611</Words>
  <Application>Microsoft Macintosh PowerPoint</Application>
  <PresentationFormat>On-screen Show (4:3)</PresentationFormat>
  <Paragraphs>670</Paragraphs>
  <Slides>43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굴림</vt:lpstr>
      <vt:lpstr>MS PGothic</vt:lpstr>
      <vt:lpstr>MS PGothic</vt:lpstr>
      <vt:lpstr>Arial</vt:lpstr>
      <vt:lpstr>Comic Sans MS</vt:lpstr>
      <vt:lpstr>Consolas</vt:lpstr>
      <vt:lpstr>Courier New</vt:lpstr>
      <vt:lpstr>Gill Sans</vt:lpstr>
      <vt:lpstr>Gill Sans Light</vt:lpstr>
      <vt:lpstr>Impact</vt:lpstr>
      <vt:lpstr>Symbol</vt:lpstr>
      <vt:lpstr>Office</vt:lpstr>
      <vt:lpstr>CS162 Operating Systems and Systems Programming Lecture 14   Caching (Finished), Demand Paging</vt:lpstr>
      <vt:lpstr>Tribute</vt:lpstr>
      <vt:lpstr>Recall: Caching Concept</vt:lpstr>
      <vt:lpstr>Big Really Basic Concept #1</vt:lpstr>
      <vt:lpstr>Recall: In Machine Structures (eg. 61C) …</vt:lpstr>
      <vt:lpstr>Big Really Really Basic Concept #2</vt:lpstr>
      <vt:lpstr>Big Basic Concept #3</vt:lpstr>
      <vt:lpstr>Recall: How is the Translation Accomplished?</vt:lpstr>
      <vt:lpstr>How to map VA =&gt; PA ?</vt:lpstr>
      <vt:lpstr>Caching Applied to Address Translation</vt:lpstr>
      <vt:lpstr>What Actually Happens on a TLB Miss? (1/2)</vt:lpstr>
      <vt:lpstr>What Actually Happens on a TLB Miss? (2/2)</vt:lpstr>
      <vt:lpstr>What happens on a Context Switch?</vt:lpstr>
      <vt:lpstr>Really really basic question #4</vt:lpstr>
      <vt:lpstr>Recall: UserKernel (System Call)</vt:lpstr>
      <vt:lpstr>Transparent Exceptions: TLB/Page fault (1/2)</vt:lpstr>
      <vt:lpstr>Transparent Exceptions: TLB/Page fault (2/2)</vt:lpstr>
      <vt:lpstr>Consider weird things that can happen</vt:lpstr>
      <vt:lpstr>Precise Exceptions</vt:lpstr>
      <vt:lpstr>Recall: TLB Organization</vt:lpstr>
      <vt:lpstr>Basic Concept #5</vt:lpstr>
      <vt:lpstr>Reducing translation time further</vt:lpstr>
      <vt:lpstr>Overlapping TLB &amp; Cache Access (1/2)</vt:lpstr>
      <vt:lpstr>Overlapping TLB &amp; Cache Access</vt:lpstr>
      <vt:lpstr>Putting Everything Together: Address Translation</vt:lpstr>
      <vt:lpstr>Putting Everything Together: TLB</vt:lpstr>
      <vt:lpstr>Putting Everything Together: Cache</vt:lpstr>
      <vt:lpstr>Next Up: What happens when …</vt:lpstr>
      <vt:lpstr>Break</vt:lpstr>
      <vt:lpstr>Where are all places that caching arises in OSes?</vt:lpstr>
      <vt:lpstr>Impact of caches on Operating Systems (1/2)</vt:lpstr>
      <vt:lpstr>Impact of caches on Operating Systems (2/2)</vt:lpstr>
      <vt:lpstr>Working Set Model</vt:lpstr>
      <vt:lpstr>Cache Behavior under WS model</vt:lpstr>
      <vt:lpstr>Another model of Locality: Zipf</vt:lpstr>
      <vt:lpstr>Demand Paging</vt:lpstr>
      <vt:lpstr>Illusion of Infinite Memory (1/2)</vt:lpstr>
      <vt:lpstr>Illusion of Infinite Memory (2/2)</vt:lpstr>
      <vt:lpstr>Since Demand Paging is Caching, Must Ask…</vt:lpstr>
      <vt:lpstr>Recall: What is in a Page Table Entry</vt:lpstr>
      <vt:lpstr>Demand Paging Mechanisms</vt:lpstr>
      <vt:lpstr>Summary: Steps in Handling a Page Fault</vt:lpstr>
      <vt:lpstr>Summary </vt:lpstr>
    </vt:vector>
  </TitlesOfParts>
  <Manager/>
  <Company>UC Berkeley</Company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Microsoft Office User</cp:lastModifiedBy>
  <cp:revision>863</cp:revision>
  <cp:lastPrinted>2017-10-13T05:53:33Z</cp:lastPrinted>
  <dcterms:created xsi:type="dcterms:W3CDTF">1995-08-12T11:37:26Z</dcterms:created>
  <dcterms:modified xsi:type="dcterms:W3CDTF">2018-03-13T01:13:40Z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