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2"/>
  </p:notesMasterIdLst>
  <p:handoutMasterIdLst>
    <p:handoutMasterId r:id="rId43"/>
  </p:handoutMasterIdLst>
  <p:sldIdLst>
    <p:sldId id="256" r:id="rId2"/>
    <p:sldId id="1221" r:id="rId3"/>
    <p:sldId id="1227" r:id="rId4"/>
    <p:sldId id="1228" r:id="rId5"/>
    <p:sldId id="1229" r:id="rId6"/>
    <p:sldId id="1230" r:id="rId7"/>
    <p:sldId id="1218" r:id="rId8"/>
    <p:sldId id="1149" r:id="rId9"/>
    <p:sldId id="1150" r:id="rId10"/>
    <p:sldId id="1088" r:id="rId11"/>
    <p:sldId id="1089" r:id="rId12"/>
    <p:sldId id="1090" r:id="rId13"/>
    <p:sldId id="1091" r:id="rId14"/>
    <p:sldId id="1092" r:id="rId15"/>
    <p:sldId id="1223" r:id="rId16"/>
    <p:sldId id="1105" r:id="rId17"/>
    <p:sldId id="1106" r:id="rId18"/>
    <p:sldId id="1224" r:id="rId19"/>
    <p:sldId id="1225" r:id="rId20"/>
    <p:sldId id="1107" r:id="rId21"/>
    <p:sldId id="1108" r:id="rId22"/>
    <p:sldId id="1109" r:id="rId23"/>
    <p:sldId id="1110" r:id="rId24"/>
    <p:sldId id="1111" r:id="rId25"/>
    <p:sldId id="1112" r:id="rId26"/>
    <p:sldId id="1113" r:id="rId27"/>
    <p:sldId id="1114" r:id="rId28"/>
    <p:sldId id="1115" r:id="rId29"/>
    <p:sldId id="1152" r:id="rId30"/>
    <p:sldId id="1153" r:id="rId31"/>
    <p:sldId id="1154" r:id="rId32"/>
    <p:sldId id="1155" r:id="rId33"/>
    <p:sldId id="1156" r:id="rId34"/>
    <p:sldId id="1157" r:id="rId35"/>
    <p:sldId id="1158" r:id="rId36"/>
    <p:sldId id="1206" r:id="rId37"/>
    <p:sldId id="1207" r:id="rId38"/>
    <p:sldId id="1208" r:id="rId39"/>
    <p:sldId id="1116" r:id="rId40"/>
    <p:sldId id="1226" r:id="rId41"/>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FDFD"/>
    <a:srgbClr val="FFFFFF"/>
    <a:srgbClr val="2A40E2"/>
    <a:srgbClr val="02E3EE"/>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032" autoAdjust="0"/>
    <p:restoredTop sz="85255" autoAdjust="0"/>
  </p:normalViewPr>
  <p:slideViewPr>
    <p:cSldViewPr>
      <p:cViewPr varScale="1">
        <p:scale>
          <a:sx n="90" d="100"/>
          <a:sy n="90" d="100"/>
        </p:scale>
        <p:origin x="192" y="4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723974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79926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882800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10625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10625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585008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499791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259308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198652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122862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52" tIns="46986" rIns="95652" bIns="46986"/>
          <a:lstStyle/>
          <a:p>
            <a:r>
              <a:rPr lang="en-US" altLang="ko-KR">
                <a:ea typeface="Gulim" charset="0"/>
                <a:cs typeface="Gulim" charset="0"/>
              </a:rPr>
              <a:t>The design goal is to present the user with as much memory as is available in the cheapest technology (points to the disk).</a:t>
            </a:r>
          </a:p>
          <a:p>
            <a:r>
              <a:rPr lang="en-US" altLang="ko-KR">
                <a:ea typeface="Gulim" charset="0"/>
                <a:cs typeface="Gulim" charset="0"/>
              </a:rPr>
              <a:t>While by taking advantage of the principle of locality, we like to provide the user an average access speed that is very close to the speed that is offered by the fastest technology.</a:t>
            </a:r>
          </a:p>
          <a:p>
            <a:r>
              <a:rPr lang="en-US" altLang="ko-KR">
                <a:ea typeface="Gulim" charset="0"/>
                <a:cs typeface="Gulim" charset="0"/>
              </a:rPr>
              <a:t>(We will go over this slide in details in the next lecture on caches).</a:t>
            </a:r>
          </a:p>
          <a:p>
            <a:endParaRPr lang="en-US" altLang="ko-KR">
              <a:ea typeface="Gulim" charset="0"/>
              <a:cs typeface="Gulim" charset="0"/>
            </a:endParaRPr>
          </a:p>
          <a:p>
            <a:r>
              <a:rPr lang="en-US" altLang="ko-KR">
                <a:ea typeface="Gulim" charset="0"/>
                <a:cs typeface="Gulim" charset="0"/>
              </a:rPr>
              <a:t>+1 = 16 min. (X:56)</a:t>
            </a:r>
          </a:p>
        </p:txBody>
      </p:sp>
      <p:sp>
        <p:nvSpPr>
          <p:cNvPr id="26626"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878510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370374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40128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113526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570278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18106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688759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40563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56601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16184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r>
              <a:rPr lang="en-US" altLang="en-US"/>
              <a:t>Example: one program, touches 50 pages (each equally likely). Have only 40 physical page frames.</a:t>
            </a:r>
          </a:p>
          <a:p>
            <a:r>
              <a:rPr lang="en-US" altLang="en-US"/>
              <a:t>How bad is this?</a:t>
            </a:r>
          </a:p>
          <a:p>
            <a:r>
              <a:rPr lang="en-US" altLang="en-US"/>
              <a:t>  - Does your program run at 80% speed?</a:t>
            </a:r>
          </a:p>
          <a:p>
            <a:r>
              <a:rPr lang="en-US" altLang="en-US"/>
              <a:t>  - Does your program run at 20% speed?</a:t>
            </a:r>
          </a:p>
          <a:p>
            <a:r>
              <a:rPr lang="en-US" altLang="en-US"/>
              <a:t>Performance is really bad</a:t>
            </a:r>
          </a:p>
          <a:p>
            <a:r>
              <a:rPr lang="en-US" altLang="en-US"/>
              <a:t>If we have enough pages, 200 ns/ref, but if too few pages, assume every 5</a:t>
            </a:r>
            <a:r>
              <a:rPr lang="en-US" altLang="en-US" baseline="30000"/>
              <a:t>th</a:t>
            </a:r>
            <a:r>
              <a:rPr lang="en-US" altLang="en-US"/>
              <a:t> page reference causes a page fault</a:t>
            </a:r>
          </a:p>
          <a:p>
            <a:r>
              <a:rPr lang="en-US" altLang="en-US"/>
              <a:t>= 4 refs x 200 ns</a:t>
            </a:r>
          </a:p>
          <a:p>
            <a:r>
              <a:rPr lang="en-US" altLang="en-US"/>
              <a:t>  1 page fault x 10 ms for disk I/O</a:t>
            </a:r>
          </a:p>
          <a:p>
            <a:r>
              <a:rPr lang="en-US" altLang="en-US"/>
              <a:t>= 5 refs, 10 ms + 800 ns =&gt; 2 ms/ref (not 100 MIPS, but 500 IPS! Factor of 10,000)</a:t>
            </a:r>
          </a:p>
          <a:p>
            <a:r>
              <a:rPr lang="en-US" altLang="en-US"/>
              <a:t>Machine appears to have stopped!</a:t>
            </a:r>
          </a:p>
          <a:p>
            <a:endParaRPr lang="en-US" altLang="en-US"/>
          </a:p>
        </p:txBody>
      </p:sp>
    </p:spTree>
    <p:extLst>
      <p:ext uri="{BB962C8B-B14F-4D97-AF65-F5344CB8AC3E}">
        <p14:creationId xmlns:p14="http://schemas.microsoft.com/office/powerpoint/2010/main" val="420131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55895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764074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703252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5061011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557788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236388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442769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636893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991528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294687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258472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581559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6973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11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0363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69780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Gill Sans" charset="0"/>
                <a:ea typeface="Gill Sans" charset="0"/>
                <a:cs typeface="Gill Sans" charset="0"/>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633566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0996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23881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07694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075346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44549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7971861" y="6551613"/>
            <a:ext cx="93934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b="0" i="0" dirty="0" err="1">
                <a:solidFill>
                  <a:srgbClr val="2A40E2"/>
                </a:solidFill>
                <a:latin typeface="Gill Sans" charset="0"/>
                <a:ea typeface="Gill Sans" charset="0"/>
                <a:cs typeface="Gill Sans" charset="0"/>
              </a:rPr>
              <a:t>Lec</a:t>
            </a:r>
            <a:r>
              <a:rPr lang="en-US" altLang="en-US" sz="1400" b="0" i="0" dirty="0">
                <a:solidFill>
                  <a:srgbClr val="2A40E2"/>
                </a:solidFill>
                <a:latin typeface="Gill Sans" charset="0"/>
                <a:ea typeface="Gill Sans" charset="0"/>
                <a:cs typeface="Gill Sans" charset="0"/>
              </a:rPr>
              <a:t> 15.</a:t>
            </a:r>
            <a:fld id="{6456B83E-17D0-4CDF-84AD-C8A97BEB5271}" type="slidenum">
              <a:rPr lang="en-US" altLang="en-US" sz="1400" b="0" i="0" smtClean="0">
                <a:solidFill>
                  <a:srgbClr val="2A40E2"/>
                </a:solidFill>
                <a:latin typeface="Gill Sans" charset="0"/>
                <a:ea typeface="Gill Sans" charset="0"/>
                <a:cs typeface="Gill Sans" charset="0"/>
              </a:rPr>
              <a:pPr algn="ctr"/>
              <a:t>‹#›</a:t>
            </a:fld>
            <a:endParaRPr lang="en-US" altLang="en-US" sz="1400" b="0" i="0" dirty="0">
              <a:solidFill>
                <a:srgbClr val="2A40E2"/>
              </a:solidFill>
              <a:latin typeface="Gill Sans" charset="0"/>
              <a:ea typeface="Gill Sans" charset="0"/>
              <a:cs typeface="Gill Sans" charset="0"/>
            </a:endParaRPr>
          </a:p>
        </p:txBody>
      </p:sp>
      <p:sp>
        <p:nvSpPr>
          <p:cNvPr id="1029" name="Text Box 5"/>
          <p:cNvSpPr txBox="1">
            <a:spLocks noChangeArrowheads="1"/>
          </p:cNvSpPr>
          <p:nvPr/>
        </p:nvSpPr>
        <p:spPr bwMode="auto">
          <a:xfrm>
            <a:off x="0" y="6550025"/>
            <a:ext cx="732871"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rgbClr val="2A40E2"/>
                </a:solidFill>
                <a:latin typeface="Gill Sans" charset="0"/>
                <a:ea typeface="Gill Sans" charset="0"/>
                <a:cs typeface="Gill Sans" charset="0"/>
              </a:rPr>
              <a:t>3/14/18</a:t>
            </a: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1031" name="Text Box 7"/>
          <p:cNvSpPr txBox="1">
            <a:spLocks noChangeArrowheads="1"/>
          </p:cNvSpPr>
          <p:nvPr userDrawn="1"/>
        </p:nvSpPr>
        <p:spPr bwMode="auto">
          <a:xfrm>
            <a:off x="3810000" y="6550236"/>
            <a:ext cx="2106645"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rgbClr val="2A40E2"/>
                </a:solidFill>
                <a:latin typeface="Gill Sans" charset="0"/>
                <a:ea typeface="Gill Sans" charset="0"/>
                <a:cs typeface="Gill Sans" charset="0"/>
              </a:rPr>
              <a:t>CS162 ©UCB Spring 2018</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xStyles>
    <p:title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a:t>CS162</a:t>
            </a:r>
            <a:br>
              <a:rPr lang="en-US" altLang="en-US" sz="3000" dirty="0"/>
            </a:br>
            <a:r>
              <a:rPr lang="en-US" altLang="en-US" sz="3000" dirty="0"/>
              <a:t>Operating Systems and</a:t>
            </a:r>
            <a:br>
              <a:rPr lang="en-US" altLang="en-US" sz="3000" dirty="0"/>
            </a:br>
            <a:r>
              <a:rPr lang="en-US" altLang="en-US" sz="3000" dirty="0"/>
              <a:t>Systems Programming</a:t>
            </a:r>
            <a:br>
              <a:rPr lang="en-US" altLang="en-US" sz="3000" dirty="0"/>
            </a:br>
            <a:r>
              <a:rPr lang="en-US" altLang="en-US" sz="3000" dirty="0"/>
              <a:t>Lecture 15</a:t>
            </a:r>
            <a:br>
              <a:rPr lang="en-US" altLang="en-US" sz="3000" dirty="0"/>
            </a:br>
            <a:r>
              <a:rPr lang="en-US" altLang="en-US" sz="3000" dirty="0"/>
              <a:t> </a:t>
            </a:r>
            <a:br>
              <a:rPr lang="en-US" altLang="en-US" sz="3000" dirty="0"/>
            </a:br>
            <a:r>
              <a:rPr lang="en-US" altLang="en-US" sz="3000" dirty="0"/>
              <a:t>Demand Paging (Finished)</a:t>
            </a:r>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a:t>March 14</a:t>
            </a:r>
            <a:r>
              <a:rPr lang="en-US" altLang="en-US" baseline="30000" dirty="0"/>
              <a:t>th</a:t>
            </a:r>
            <a:r>
              <a:rPr lang="en-US" altLang="en-US" dirty="0"/>
              <a:t>, 2018</a:t>
            </a:r>
          </a:p>
          <a:p>
            <a:pPr marL="285750" indent="-285750"/>
            <a:r>
              <a:rPr lang="en-US" altLang="en-US" dirty="0"/>
              <a:t>Profs. Anthony D. Joseph &amp; Jonathan Ragan-Kelley</a:t>
            </a:r>
          </a:p>
          <a:p>
            <a:pPr marL="285750" indent="-285750"/>
            <a:r>
              <a:rPr lang="en-US" altLang="en-US" dirty="0"/>
              <a:t>http://cs162.eecs.Berkeley.edu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a:ea typeface="굴림" panose="020B0600000101010101" pitchFamily="34" charset="-127"/>
              </a:rPr>
              <a:t>Page Replacement Policies</a:t>
            </a:r>
          </a:p>
        </p:txBody>
      </p:sp>
      <p:sp>
        <p:nvSpPr>
          <p:cNvPr id="773123" name="Rectangle 3"/>
          <p:cNvSpPr>
            <a:spLocks noGrp="1" noChangeArrowheads="1"/>
          </p:cNvSpPr>
          <p:nvPr>
            <p:ph type="body" idx="1"/>
          </p:nvPr>
        </p:nvSpPr>
        <p:spPr>
          <a:xfrm>
            <a:off x="228600" y="685800"/>
            <a:ext cx="8915400" cy="6019800"/>
          </a:xfrm>
        </p:spPr>
        <p:txBody>
          <a:bodyPr>
            <a:noAutofit/>
          </a:bodyPr>
          <a:lstStyle/>
          <a:p>
            <a:pPr>
              <a:lnSpc>
                <a:spcPct val="80000"/>
              </a:lnSpc>
              <a:spcBef>
                <a:spcPct val="10000"/>
              </a:spcBef>
            </a:pPr>
            <a:r>
              <a:rPr lang="en-US" altLang="ko-KR" sz="2800" dirty="0">
                <a:ea typeface="굴림" panose="020B0600000101010101" pitchFamily="34" charset="-127"/>
              </a:rPr>
              <a:t>Why do we care about Replacement Policy?	</a:t>
            </a:r>
          </a:p>
          <a:p>
            <a:pPr lvl="1">
              <a:lnSpc>
                <a:spcPct val="80000"/>
              </a:lnSpc>
              <a:spcBef>
                <a:spcPct val="10000"/>
              </a:spcBef>
            </a:pPr>
            <a:r>
              <a:rPr lang="en-US" altLang="ko-KR" sz="2400" dirty="0">
                <a:ea typeface="굴림" panose="020B0600000101010101" pitchFamily="34" charset="-127"/>
              </a:rPr>
              <a:t>Replacement is an issue with any cache</a:t>
            </a:r>
          </a:p>
          <a:p>
            <a:pPr lvl="1">
              <a:lnSpc>
                <a:spcPct val="80000"/>
              </a:lnSpc>
              <a:spcBef>
                <a:spcPct val="10000"/>
              </a:spcBef>
            </a:pPr>
            <a:r>
              <a:rPr lang="en-US" altLang="ko-KR" sz="2400" dirty="0">
                <a:ea typeface="굴림" panose="020B0600000101010101" pitchFamily="34" charset="-127"/>
              </a:rPr>
              <a:t>Particularly important with pages</a:t>
            </a:r>
          </a:p>
          <a:p>
            <a:pPr lvl="2">
              <a:lnSpc>
                <a:spcPct val="80000"/>
              </a:lnSpc>
              <a:spcBef>
                <a:spcPct val="10000"/>
              </a:spcBef>
            </a:pPr>
            <a:r>
              <a:rPr lang="en-US" altLang="ko-KR" sz="2400" dirty="0">
                <a:ea typeface="굴림" panose="020B0600000101010101" pitchFamily="34" charset="-127"/>
              </a:rPr>
              <a:t>The cost of being wrong is high: must go to disk</a:t>
            </a:r>
          </a:p>
          <a:p>
            <a:pPr lvl="2">
              <a:lnSpc>
                <a:spcPct val="80000"/>
              </a:lnSpc>
              <a:spcBef>
                <a:spcPct val="10000"/>
              </a:spcBef>
            </a:pPr>
            <a:r>
              <a:rPr lang="en-US" altLang="ko-KR" sz="2400" dirty="0">
                <a:ea typeface="굴림" panose="020B0600000101010101" pitchFamily="34" charset="-127"/>
              </a:rPr>
              <a:t>Must keep important pages in memory, not toss them out</a:t>
            </a:r>
          </a:p>
          <a:p>
            <a:pPr>
              <a:lnSpc>
                <a:spcPct val="80000"/>
              </a:lnSpc>
              <a:spcBef>
                <a:spcPct val="10000"/>
              </a:spcBef>
            </a:pPr>
            <a:r>
              <a:rPr lang="en-US" altLang="ko-KR" sz="2800" dirty="0">
                <a:solidFill>
                  <a:schemeClr val="hlink"/>
                </a:solidFill>
                <a:ea typeface="굴림" panose="020B0600000101010101" pitchFamily="34" charset="-127"/>
              </a:rPr>
              <a:t>FIFO (First In, First Out)</a:t>
            </a:r>
          </a:p>
          <a:p>
            <a:pPr lvl="1">
              <a:lnSpc>
                <a:spcPct val="80000"/>
              </a:lnSpc>
              <a:spcBef>
                <a:spcPct val="10000"/>
              </a:spcBef>
            </a:pPr>
            <a:r>
              <a:rPr lang="en-US" altLang="ko-KR" sz="2400" dirty="0">
                <a:ea typeface="굴림" panose="020B0600000101010101" pitchFamily="34" charset="-127"/>
              </a:rPr>
              <a:t>Throw out oldest page.  Be fair – let every page live in memory for same amount of time.</a:t>
            </a:r>
          </a:p>
          <a:p>
            <a:pPr lvl="1">
              <a:lnSpc>
                <a:spcPct val="80000"/>
              </a:lnSpc>
              <a:spcBef>
                <a:spcPct val="10000"/>
              </a:spcBef>
            </a:pPr>
            <a:r>
              <a:rPr lang="en-US" altLang="ko-KR" sz="2400" dirty="0">
                <a:ea typeface="굴림" panose="020B0600000101010101" pitchFamily="34" charset="-127"/>
              </a:rPr>
              <a:t>Bad – throws out heavily used pages instead of infrequently used</a:t>
            </a:r>
          </a:p>
          <a:p>
            <a:pPr>
              <a:lnSpc>
                <a:spcPct val="80000"/>
              </a:lnSpc>
              <a:spcBef>
                <a:spcPct val="10000"/>
              </a:spcBef>
            </a:pPr>
            <a:r>
              <a:rPr lang="en-US" altLang="ko-KR" sz="2800" dirty="0">
                <a:solidFill>
                  <a:schemeClr val="hlink"/>
                </a:solidFill>
                <a:ea typeface="굴림" panose="020B0600000101010101" pitchFamily="34" charset="-127"/>
              </a:rPr>
              <a:t>MIN (Minimum):</a:t>
            </a:r>
            <a:r>
              <a:rPr lang="en-US" altLang="ko-KR" sz="2800" dirty="0">
                <a:ea typeface="굴림" panose="020B0600000101010101" pitchFamily="34" charset="-127"/>
              </a:rPr>
              <a:t> </a:t>
            </a:r>
          </a:p>
          <a:p>
            <a:pPr lvl="1">
              <a:lnSpc>
                <a:spcPct val="80000"/>
              </a:lnSpc>
              <a:spcBef>
                <a:spcPct val="10000"/>
              </a:spcBef>
            </a:pPr>
            <a:r>
              <a:rPr lang="en-US" altLang="ko-KR" sz="2400" dirty="0">
                <a:ea typeface="굴림" panose="020B0600000101010101" pitchFamily="34" charset="-127"/>
              </a:rPr>
              <a:t>Replace page that won’t be used for the longest time </a:t>
            </a:r>
          </a:p>
          <a:p>
            <a:pPr lvl="1">
              <a:lnSpc>
                <a:spcPct val="80000"/>
              </a:lnSpc>
              <a:spcBef>
                <a:spcPct val="10000"/>
              </a:spcBef>
            </a:pPr>
            <a:r>
              <a:rPr lang="en-US" altLang="ko-KR" sz="2400" dirty="0">
                <a:ea typeface="굴림" panose="020B0600000101010101" pitchFamily="34" charset="-127"/>
              </a:rPr>
              <a:t>Great, but can’t really know future…</a:t>
            </a:r>
          </a:p>
          <a:p>
            <a:pPr lvl="1">
              <a:lnSpc>
                <a:spcPct val="80000"/>
              </a:lnSpc>
              <a:spcBef>
                <a:spcPct val="10000"/>
              </a:spcBef>
            </a:pPr>
            <a:r>
              <a:rPr lang="en-US" altLang="ko-KR" sz="2400" dirty="0">
                <a:ea typeface="굴림" panose="020B0600000101010101" pitchFamily="34" charset="-127"/>
              </a:rPr>
              <a:t>Makes good comparison case, however</a:t>
            </a:r>
          </a:p>
          <a:p>
            <a:pPr>
              <a:lnSpc>
                <a:spcPct val="80000"/>
              </a:lnSpc>
              <a:spcBef>
                <a:spcPct val="10000"/>
              </a:spcBef>
            </a:pPr>
            <a:r>
              <a:rPr lang="en-US" altLang="ko-KR" sz="2800" dirty="0">
                <a:solidFill>
                  <a:schemeClr val="hlink"/>
                </a:solidFill>
                <a:ea typeface="굴림" panose="020B0600000101010101" pitchFamily="34" charset="-127"/>
              </a:rPr>
              <a:t>RANDOM:</a:t>
            </a:r>
          </a:p>
          <a:p>
            <a:pPr lvl="1">
              <a:lnSpc>
                <a:spcPct val="80000"/>
              </a:lnSpc>
              <a:spcBef>
                <a:spcPct val="10000"/>
              </a:spcBef>
            </a:pPr>
            <a:r>
              <a:rPr lang="en-US" altLang="ko-KR" sz="2400" dirty="0">
                <a:ea typeface="굴림" panose="020B0600000101010101" pitchFamily="34" charset="-127"/>
              </a:rPr>
              <a:t>Pick random page for every replacement</a:t>
            </a:r>
          </a:p>
          <a:p>
            <a:pPr lvl="1">
              <a:lnSpc>
                <a:spcPct val="80000"/>
              </a:lnSpc>
              <a:spcBef>
                <a:spcPct val="10000"/>
              </a:spcBef>
            </a:pPr>
            <a:r>
              <a:rPr lang="en-US" altLang="ko-KR" sz="2400" dirty="0">
                <a:ea typeface="굴림" panose="020B0600000101010101" pitchFamily="34" charset="-127"/>
              </a:rPr>
              <a:t>Typical solution for TLB’s.  Simple hardware</a:t>
            </a:r>
          </a:p>
          <a:p>
            <a:pPr lvl="1">
              <a:lnSpc>
                <a:spcPct val="80000"/>
              </a:lnSpc>
              <a:spcBef>
                <a:spcPct val="10000"/>
              </a:spcBef>
            </a:pPr>
            <a:r>
              <a:rPr lang="en-US" altLang="ko-KR" sz="2400" dirty="0">
                <a:ea typeface="굴림" panose="020B0600000101010101" pitchFamily="34" charset="-127"/>
              </a:rPr>
              <a:t>Pretty unpredictable – makes it hard to make real-time guarantees</a:t>
            </a:r>
          </a:p>
        </p:txBody>
      </p:sp>
    </p:spTree>
    <p:extLst>
      <p:ext uri="{BB962C8B-B14F-4D97-AF65-F5344CB8AC3E}">
        <p14:creationId xmlns:p14="http://schemas.microsoft.com/office/powerpoint/2010/main" val="22376718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3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3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3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3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3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31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31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31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31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31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31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312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312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7312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7312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312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a:ea typeface="굴림" panose="020B0600000101010101" pitchFamily="34" charset="-127"/>
              </a:rPr>
              <a:t>Replacement Policies (Con’t)</a:t>
            </a:r>
          </a:p>
        </p:txBody>
      </p:sp>
      <p:sp>
        <p:nvSpPr>
          <p:cNvPr id="774147" name="Rectangle 3"/>
          <p:cNvSpPr>
            <a:spLocks noGrp="1" noChangeArrowheads="1"/>
          </p:cNvSpPr>
          <p:nvPr>
            <p:ph type="body" idx="1"/>
          </p:nvPr>
        </p:nvSpPr>
        <p:spPr>
          <a:xfrm>
            <a:off x="152400" y="685800"/>
            <a:ext cx="8763000" cy="60198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LRU (Least Recently Used):</a:t>
            </a:r>
          </a:p>
          <a:p>
            <a:pPr lvl="1">
              <a:lnSpc>
                <a:spcPct val="80000"/>
              </a:lnSpc>
              <a:spcBef>
                <a:spcPct val="20000"/>
              </a:spcBef>
            </a:pPr>
            <a:r>
              <a:rPr lang="en-US" altLang="ko-KR" dirty="0">
                <a:ea typeface="굴림" panose="020B0600000101010101" pitchFamily="34" charset="-127"/>
              </a:rPr>
              <a:t>Replace page that hasn’t been used for the longest time</a:t>
            </a:r>
          </a:p>
          <a:p>
            <a:pPr lvl="1">
              <a:lnSpc>
                <a:spcPct val="80000"/>
              </a:lnSpc>
              <a:spcBef>
                <a:spcPct val="20000"/>
              </a:spcBef>
            </a:pPr>
            <a:r>
              <a:rPr lang="en-US" altLang="ko-KR" dirty="0">
                <a:ea typeface="굴림" panose="020B0600000101010101" pitchFamily="34" charset="-127"/>
              </a:rPr>
              <a:t>Programs have locality, so if something not used for a while, unlikely to be used in the near future.</a:t>
            </a:r>
          </a:p>
          <a:p>
            <a:pPr lvl="1">
              <a:lnSpc>
                <a:spcPct val="80000"/>
              </a:lnSpc>
              <a:spcBef>
                <a:spcPct val="20000"/>
              </a:spcBef>
            </a:pPr>
            <a:r>
              <a:rPr lang="en-US" altLang="ko-KR" dirty="0">
                <a:ea typeface="굴림" panose="020B0600000101010101" pitchFamily="34" charset="-127"/>
              </a:rPr>
              <a:t>Seems like LRU should be a good approximation to MIN.</a:t>
            </a:r>
          </a:p>
          <a:p>
            <a:pPr>
              <a:lnSpc>
                <a:spcPct val="80000"/>
              </a:lnSpc>
              <a:spcBef>
                <a:spcPct val="20000"/>
              </a:spcBef>
            </a:pPr>
            <a:r>
              <a:rPr lang="en-US" altLang="ko-KR" dirty="0">
                <a:ea typeface="굴림" panose="020B0600000101010101" pitchFamily="34" charset="-127"/>
              </a:rPr>
              <a:t>How to implement LRU? Use a list!</a:t>
            </a: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r>
              <a:rPr lang="en-US" altLang="ko-KR" dirty="0">
                <a:ea typeface="굴림" panose="020B0600000101010101" pitchFamily="34" charset="-127"/>
              </a:rPr>
              <a:t>On each use, remove page from list and place at head</a:t>
            </a:r>
          </a:p>
          <a:p>
            <a:pPr lvl="1">
              <a:lnSpc>
                <a:spcPct val="80000"/>
              </a:lnSpc>
              <a:spcBef>
                <a:spcPct val="20000"/>
              </a:spcBef>
            </a:pPr>
            <a:r>
              <a:rPr lang="en-US" altLang="ko-KR" dirty="0">
                <a:ea typeface="굴림" panose="020B0600000101010101" pitchFamily="34" charset="-127"/>
              </a:rPr>
              <a:t>LRU page is at tail</a:t>
            </a:r>
          </a:p>
          <a:p>
            <a:pPr>
              <a:lnSpc>
                <a:spcPct val="80000"/>
              </a:lnSpc>
              <a:spcBef>
                <a:spcPct val="20000"/>
              </a:spcBef>
            </a:pPr>
            <a:r>
              <a:rPr lang="en-US" altLang="ko-KR" dirty="0">
                <a:ea typeface="굴림" panose="020B0600000101010101" pitchFamily="34" charset="-127"/>
              </a:rPr>
              <a:t>Problems with this scheme for paging?</a:t>
            </a:r>
          </a:p>
          <a:p>
            <a:pPr lvl="1">
              <a:lnSpc>
                <a:spcPct val="80000"/>
              </a:lnSpc>
              <a:spcBef>
                <a:spcPct val="20000"/>
              </a:spcBef>
            </a:pPr>
            <a:r>
              <a:rPr lang="en-US" altLang="ko-KR" dirty="0">
                <a:ea typeface="굴림" panose="020B0600000101010101" pitchFamily="34" charset="-127"/>
              </a:rPr>
              <a:t>Need to know immediately when each page used so that can change position in list… </a:t>
            </a:r>
          </a:p>
          <a:p>
            <a:pPr lvl="1">
              <a:lnSpc>
                <a:spcPct val="80000"/>
              </a:lnSpc>
              <a:spcBef>
                <a:spcPct val="20000"/>
              </a:spcBef>
            </a:pPr>
            <a:r>
              <a:rPr lang="en-US" altLang="ko-KR" dirty="0">
                <a:ea typeface="굴림" panose="020B0600000101010101" pitchFamily="34" charset="-127"/>
              </a:rPr>
              <a:t>Many instructions for each hardware access</a:t>
            </a:r>
          </a:p>
          <a:p>
            <a:pPr>
              <a:lnSpc>
                <a:spcPct val="80000"/>
              </a:lnSpc>
              <a:spcBef>
                <a:spcPct val="20000"/>
              </a:spcBef>
            </a:pPr>
            <a:r>
              <a:rPr lang="en-US" altLang="ko-KR" dirty="0">
                <a:ea typeface="굴림" panose="020B0600000101010101" pitchFamily="34" charset="-127"/>
              </a:rPr>
              <a:t>In practice, people </a:t>
            </a:r>
            <a:r>
              <a:rPr lang="en-US" altLang="ko-KR" dirty="0">
                <a:solidFill>
                  <a:schemeClr val="hlink"/>
                </a:solidFill>
                <a:ea typeface="굴림" panose="020B0600000101010101" pitchFamily="34" charset="-127"/>
              </a:rPr>
              <a:t>approximate</a:t>
            </a:r>
            <a:r>
              <a:rPr lang="en-US" altLang="ko-KR" dirty="0">
                <a:ea typeface="굴림" panose="020B0600000101010101" pitchFamily="34" charset="-127"/>
              </a:rPr>
              <a:t> LRU (more later)</a:t>
            </a:r>
          </a:p>
        </p:txBody>
      </p:sp>
      <p:grpSp>
        <p:nvGrpSpPr>
          <p:cNvPr id="774159" name="Group 15"/>
          <p:cNvGrpSpPr>
            <a:grpSpLocks/>
          </p:cNvGrpSpPr>
          <p:nvPr/>
        </p:nvGrpSpPr>
        <p:grpSpPr bwMode="auto">
          <a:xfrm>
            <a:off x="1371600" y="2743200"/>
            <a:ext cx="6438900" cy="1360170"/>
            <a:chOff x="736" y="3120"/>
            <a:chExt cx="4112" cy="924"/>
          </a:xfrm>
        </p:grpSpPr>
        <p:sp>
          <p:nvSpPr>
            <p:cNvPr id="35845" name="Rectangle 4"/>
            <p:cNvSpPr>
              <a:spLocks noChangeArrowheads="1"/>
            </p:cNvSpPr>
            <p:nvPr/>
          </p:nvSpPr>
          <p:spPr bwMode="auto">
            <a:xfrm>
              <a:off x="1536"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Page 6</a:t>
              </a:r>
            </a:p>
          </p:txBody>
        </p:sp>
        <p:sp>
          <p:nvSpPr>
            <p:cNvPr id="35846" name="Rectangle 5"/>
            <p:cNvSpPr>
              <a:spLocks noChangeArrowheads="1"/>
            </p:cNvSpPr>
            <p:nvPr/>
          </p:nvSpPr>
          <p:spPr bwMode="auto">
            <a:xfrm>
              <a:off x="2448"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Page 7</a:t>
              </a:r>
            </a:p>
          </p:txBody>
        </p:sp>
        <p:sp>
          <p:nvSpPr>
            <p:cNvPr id="35847" name="Rectangle 6"/>
            <p:cNvSpPr>
              <a:spLocks noChangeArrowheads="1"/>
            </p:cNvSpPr>
            <p:nvPr/>
          </p:nvSpPr>
          <p:spPr bwMode="auto">
            <a:xfrm>
              <a:off x="3360"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Page 1</a:t>
              </a:r>
            </a:p>
          </p:txBody>
        </p:sp>
        <p:sp>
          <p:nvSpPr>
            <p:cNvPr id="35848" name="Rectangle 7"/>
            <p:cNvSpPr>
              <a:spLocks noChangeArrowheads="1"/>
            </p:cNvSpPr>
            <p:nvPr/>
          </p:nvSpPr>
          <p:spPr bwMode="auto">
            <a:xfrm>
              <a:off x="4272"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Page 2</a:t>
              </a:r>
            </a:p>
          </p:txBody>
        </p:sp>
        <p:sp>
          <p:nvSpPr>
            <p:cNvPr id="35849" name="Line 8"/>
            <p:cNvSpPr>
              <a:spLocks noChangeShapeType="1"/>
            </p:cNvSpPr>
            <p:nvPr/>
          </p:nvSpPr>
          <p:spPr bwMode="auto">
            <a:xfrm>
              <a:off x="2112"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5850" name="Line 9"/>
            <p:cNvSpPr>
              <a:spLocks noChangeShapeType="1"/>
            </p:cNvSpPr>
            <p:nvPr/>
          </p:nvSpPr>
          <p:spPr bwMode="auto">
            <a:xfrm>
              <a:off x="3024"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5851" name="Line 10"/>
            <p:cNvSpPr>
              <a:spLocks noChangeShapeType="1"/>
            </p:cNvSpPr>
            <p:nvPr/>
          </p:nvSpPr>
          <p:spPr bwMode="auto">
            <a:xfrm>
              <a:off x="3936"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5852" name="Line 11"/>
            <p:cNvSpPr>
              <a:spLocks noChangeShapeType="1"/>
            </p:cNvSpPr>
            <p:nvPr/>
          </p:nvSpPr>
          <p:spPr bwMode="auto">
            <a:xfrm>
              <a:off x="1200"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5853" name="Text Box 12"/>
            <p:cNvSpPr txBox="1">
              <a:spLocks noChangeArrowheads="1"/>
            </p:cNvSpPr>
            <p:nvPr/>
          </p:nvSpPr>
          <p:spPr bwMode="auto">
            <a:xfrm>
              <a:off x="736" y="3279"/>
              <a:ext cx="469"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Head</a:t>
              </a:r>
            </a:p>
          </p:txBody>
        </p:sp>
        <p:sp>
          <p:nvSpPr>
            <p:cNvPr id="35854" name="Freeform 13"/>
            <p:cNvSpPr>
              <a:spLocks/>
            </p:cNvSpPr>
            <p:nvPr/>
          </p:nvSpPr>
          <p:spPr bwMode="auto">
            <a:xfrm>
              <a:off x="3552" y="3648"/>
              <a:ext cx="720" cy="240"/>
            </a:xfrm>
            <a:custGeom>
              <a:avLst/>
              <a:gdLst>
                <a:gd name="T0" fmla="*/ 0 w 720"/>
                <a:gd name="T1" fmla="*/ 240 h 240"/>
                <a:gd name="T2" fmla="*/ 480 w 720"/>
                <a:gd name="T3" fmla="*/ 240 h 240"/>
                <a:gd name="T4" fmla="*/ 720 w 720"/>
                <a:gd name="T5" fmla="*/ 0 h 240"/>
                <a:gd name="T6" fmla="*/ 0 60000 65536"/>
                <a:gd name="T7" fmla="*/ 0 60000 65536"/>
                <a:gd name="T8" fmla="*/ 0 60000 65536"/>
              </a:gdLst>
              <a:ahLst/>
              <a:cxnLst>
                <a:cxn ang="T6">
                  <a:pos x="T0" y="T1"/>
                </a:cxn>
                <a:cxn ang="T7">
                  <a:pos x="T2" y="T3"/>
                </a:cxn>
                <a:cxn ang="T8">
                  <a:pos x="T4" y="T5"/>
                </a:cxn>
              </a:cxnLst>
              <a:rect l="0" t="0" r="r" b="b"/>
              <a:pathLst>
                <a:path w="720" h="240">
                  <a:moveTo>
                    <a:pt x="0" y="240"/>
                  </a:moveTo>
                  <a:lnTo>
                    <a:pt x="480" y="240"/>
                  </a:lnTo>
                  <a:lnTo>
                    <a:pt x="72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5855" name="Text Box 14"/>
            <p:cNvSpPr txBox="1">
              <a:spLocks noChangeArrowheads="1"/>
            </p:cNvSpPr>
            <p:nvPr/>
          </p:nvSpPr>
          <p:spPr bwMode="auto">
            <a:xfrm>
              <a:off x="2648" y="3774"/>
              <a:ext cx="778"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Tail (LRU)</a:t>
              </a:r>
            </a:p>
          </p:txBody>
        </p:sp>
      </p:grpSp>
    </p:spTree>
    <p:extLst>
      <p:ext uri="{BB962C8B-B14F-4D97-AF65-F5344CB8AC3E}">
        <p14:creationId xmlns:p14="http://schemas.microsoft.com/office/powerpoint/2010/main" val="36394497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4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4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41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414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41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4147">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4147">
                                            <p:txEl>
                                              <p:pRg st="10" end="1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414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4147">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4147">
                                            <p:txEl>
                                              <p:pRg st="13" end="1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414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1" name="Rectangle 3"/>
          <p:cNvSpPr>
            <a:spLocks noGrp="1" noChangeArrowheads="1"/>
          </p:cNvSpPr>
          <p:nvPr>
            <p:ph type="body" idx="1"/>
          </p:nvPr>
        </p:nvSpPr>
        <p:spPr>
          <a:xfrm>
            <a:off x="304800" y="762000"/>
            <a:ext cx="8610600" cy="5943600"/>
          </a:xfrm>
        </p:spPr>
        <p:txBody>
          <a:bodyPr>
            <a:normAutofit/>
          </a:bodyPr>
          <a:lstStyle/>
          <a:p>
            <a:pPr>
              <a:lnSpc>
                <a:spcPct val="80000"/>
              </a:lnSpc>
              <a:spcBef>
                <a:spcPct val="20000"/>
              </a:spcBef>
            </a:pPr>
            <a:r>
              <a:rPr lang="en-US" altLang="ko-KR" sz="2800" dirty="0">
                <a:ea typeface="굴림" panose="020B0600000101010101" pitchFamily="34" charset="-127"/>
              </a:rPr>
              <a:t>Suppose we have 3 page frames, 4 virtual pages, and following reference stream: </a:t>
            </a:r>
          </a:p>
          <a:p>
            <a:pPr lvl="1">
              <a:lnSpc>
                <a:spcPct val="80000"/>
              </a:lnSpc>
              <a:spcBef>
                <a:spcPct val="20000"/>
              </a:spcBef>
            </a:pPr>
            <a:r>
              <a:rPr lang="en-US" altLang="ko-KR" sz="2400" dirty="0">
                <a:ea typeface="굴림" panose="020B0600000101010101" pitchFamily="34" charset="-127"/>
              </a:rPr>
              <a:t>A B C A B D A D B C B</a:t>
            </a:r>
          </a:p>
          <a:p>
            <a:pPr>
              <a:lnSpc>
                <a:spcPct val="80000"/>
              </a:lnSpc>
              <a:spcBef>
                <a:spcPct val="20000"/>
              </a:spcBef>
            </a:pPr>
            <a:r>
              <a:rPr lang="en-US" altLang="ko-KR" sz="2800" dirty="0">
                <a:ea typeface="굴림" panose="020B0600000101010101" pitchFamily="34" charset="-127"/>
              </a:rPr>
              <a:t>Consider FIFO Page replacement:</a:t>
            </a: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marL="0" indent="0">
              <a:lnSpc>
                <a:spcPct val="80000"/>
              </a:lnSpc>
              <a:spcBef>
                <a:spcPct val="20000"/>
              </a:spcBef>
              <a:buNone/>
            </a:pPr>
            <a:endParaRPr lang="en-US" altLang="ko-KR" sz="2800" dirty="0">
              <a:ea typeface="굴림" panose="020B0600000101010101" pitchFamily="34" charset="-127"/>
            </a:endParaRPr>
          </a:p>
          <a:p>
            <a:pPr lvl="1">
              <a:lnSpc>
                <a:spcPct val="80000"/>
              </a:lnSpc>
              <a:spcBef>
                <a:spcPct val="20000"/>
              </a:spcBef>
            </a:pPr>
            <a:endParaRPr lang="en-US" altLang="ko-KR" sz="2400" dirty="0">
              <a:ea typeface="굴림" panose="020B0600000101010101" pitchFamily="34" charset="-127"/>
            </a:endParaRPr>
          </a:p>
          <a:p>
            <a:pPr>
              <a:lnSpc>
                <a:spcPct val="80000"/>
              </a:lnSpc>
              <a:spcBef>
                <a:spcPct val="20000"/>
              </a:spcBef>
            </a:pPr>
            <a:r>
              <a:rPr lang="en-US" altLang="ko-KR" sz="2600" dirty="0">
                <a:ea typeface="굴림" panose="020B0600000101010101" pitchFamily="34" charset="-127"/>
              </a:rPr>
              <a:t>FIFO: 7 faults</a:t>
            </a:r>
          </a:p>
          <a:p>
            <a:pPr>
              <a:lnSpc>
                <a:spcPct val="80000"/>
              </a:lnSpc>
              <a:spcBef>
                <a:spcPct val="20000"/>
              </a:spcBef>
            </a:pPr>
            <a:r>
              <a:rPr lang="en-US" altLang="ko-KR" sz="2600" dirty="0">
                <a:ea typeface="굴림" panose="020B0600000101010101" pitchFamily="34" charset="-127"/>
              </a:rPr>
              <a:t>When referencing D, replacing A is bad choice, since need A again right away</a:t>
            </a:r>
          </a:p>
        </p:txBody>
      </p:sp>
      <p:sp>
        <p:nvSpPr>
          <p:cNvPr id="36867" name="Rectangle 2"/>
          <p:cNvSpPr>
            <a:spLocks noGrp="1" noChangeArrowheads="1"/>
          </p:cNvSpPr>
          <p:nvPr>
            <p:ph type="title"/>
          </p:nvPr>
        </p:nvSpPr>
        <p:spPr/>
        <p:txBody>
          <a:bodyPr/>
          <a:lstStyle/>
          <a:p>
            <a:r>
              <a:rPr lang="en-US" altLang="ko-KR">
                <a:ea typeface="굴림" panose="020B0600000101010101" pitchFamily="34" charset="-127"/>
              </a:rPr>
              <a:t>Example: FIFO</a:t>
            </a:r>
          </a:p>
        </p:txBody>
      </p:sp>
      <p:grpSp>
        <p:nvGrpSpPr>
          <p:cNvPr id="775305" name="Group 137"/>
          <p:cNvGrpSpPr>
            <a:grpSpLocks/>
          </p:cNvGrpSpPr>
          <p:nvPr/>
        </p:nvGrpSpPr>
        <p:grpSpPr bwMode="auto">
          <a:xfrm>
            <a:off x="7858125" y="3168650"/>
            <a:ext cx="600075" cy="1476375"/>
            <a:chOff x="4950" y="2190"/>
            <a:chExt cx="378" cy="930"/>
          </a:xfrm>
        </p:grpSpPr>
        <p:sp>
          <p:nvSpPr>
            <p:cNvPr id="36943" name="Rectangle 52"/>
            <p:cNvSpPr>
              <a:spLocks noChangeArrowheads="1"/>
            </p:cNvSpPr>
            <p:nvPr/>
          </p:nvSpPr>
          <p:spPr bwMode="auto">
            <a:xfrm>
              <a:off x="4950" y="281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4" name="Rectangle 40"/>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5" name="Rectangle 28"/>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4" name="Group 136"/>
          <p:cNvGrpSpPr>
            <a:grpSpLocks/>
          </p:cNvGrpSpPr>
          <p:nvPr/>
        </p:nvGrpSpPr>
        <p:grpSpPr bwMode="auto">
          <a:xfrm>
            <a:off x="7259638" y="3168650"/>
            <a:ext cx="598487" cy="1476375"/>
            <a:chOff x="4573" y="2190"/>
            <a:chExt cx="377" cy="930"/>
          </a:xfrm>
        </p:grpSpPr>
        <p:sp>
          <p:nvSpPr>
            <p:cNvPr id="36940" name="Rectangle 51"/>
            <p:cNvSpPr>
              <a:spLocks noChangeArrowheads="1"/>
            </p:cNvSpPr>
            <p:nvPr/>
          </p:nvSpPr>
          <p:spPr bwMode="auto">
            <a:xfrm>
              <a:off x="4573"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1" name="Rectangle 39"/>
            <p:cNvSpPr>
              <a:spLocks noChangeArrowheads="1"/>
            </p:cNvSpPr>
            <p:nvPr/>
          </p:nvSpPr>
          <p:spPr bwMode="auto">
            <a:xfrm>
              <a:off x="457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2" name="Rectangle 27"/>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C</a:t>
              </a:r>
            </a:p>
          </p:txBody>
        </p:sp>
      </p:grpSp>
      <p:grpSp>
        <p:nvGrpSpPr>
          <p:cNvPr id="775303" name="Group 135"/>
          <p:cNvGrpSpPr>
            <a:grpSpLocks/>
          </p:cNvGrpSpPr>
          <p:nvPr/>
        </p:nvGrpSpPr>
        <p:grpSpPr bwMode="auto">
          <a:xfrm>
            <a:off x="6659563" y="3168650"/>
            <a:ext cx="600075" cy="1476375"/>
            <a:chOff x="4195" y="2190"/>
            <a:chExt cx="378" cy="930"/>
          </a:xfrm>
        </p:grpSpPr>
        <p:sp>
          <p:nvSpPr>
            <p:cNvPr id="36937" name="Rectangle 50"/>
            <p:cNvSpPr>
              <a:spLocks noChangeArrowheads="1"/>
            </p:cNvSpPr>
            <p:nvPr/>
          </p:nvSpPr>
          <p:spPr bwMode="auto">
            <a:xfrm>
              <a:off x="4195" y="281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B</a:t>
              </a:r>
            </a:p>
          </p:txBody>
        </p:sp>
        <p:sp>
          <p:nvSpPr>
            <p:cNvPr id="36938" name="Rectangle 38"/>
            <p:cNvSpPr>
              <a:spLocks noChangeArrowheads="1"/>
            </p:cNvSpPr>
            <p:nvPr/>
          </p:nvSpPr>
          <p:spPr bwMode="auto">
            <a:xfrm>
              <a:off x="419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9" name="Rectangle 26"/>
            <p:cNvSpPr>
              <a:spLocks noChangeArrowheads="1"/>
            </p:cNvSpPr>
            <p:nvPr/>
          </p:nvSpPr>
          <p:spPr bwMode="auto">
            <a:xfrm>
              <a:off x="4195"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2" name="Group 134"/>
          <p:cNvGrpSpPr>
            <a:grpSpLocks/>
          </p:cNvGrpSpPr>
          <p:nvPr/>
        </p:nvGrpSpPr>
        <p:grpSpPr bwMode="auto">
          <a:xfrm>
            <a:off x="6061075" y="3168650"/>
            <a:ext cx="598488" cy="1476375"/>
            <a:chOff x="3818" y="2190"/>
            <a:chExt cx="377" cy="930"/>
          </a:xfrm>
        </p:grpSpPr>
        <p:sp>
          <p:nvSpPr>
            <p:cNvPr id="36934" name="Rectangle 49"/>
            <p:cNvSpPr>
              <a:spLocks noChangeArrowheads="1"/>
            </p:cNvSpPr>
            <p:nvPr/>
          </p:nvSpPr>
          <p:spPr bwMode="auto">
            <a:xfrm>
              <a:off x="3818"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5" name="Rectangle 37"/>
            <p:cNvSpPr>
              <a:spLocks noChangeArrowheads="1"/>
            </p:cNvSpPr>
            <p:nvPr/>
          </p:nvSpPr>
          <p:spPr bwMode="auto">
            <a:xfrm>
              <a:off x="3818"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6" name="Rectangle 25"/>
            <p:cNvSpPr>
              <a:spLocks noChangeArrowheads="1"/>
            </p:cNvSpPr>
            <p:nvPr/>
          </p:nvSpPr>
          <p:spPr bwMode="auto">
            <a:xfrm>
              <a:off x="3818" y="219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1" name="Group 133"/>
          <p:cNvGrpSpPr>
            <a:grpSpLocks/>
          </p:cNvGrpSpPr>
          <p:nvPr/>
        </p:nvGrpSpPr>
        <p:grpSpPr bwMode="auto">
          <a:xfrm>
            <a:off x="5461000" y="3168650"/>
            <a:ext cx="600075" cy="1476375"/>
            <a:chOff x="3440" y="2190"/>
            <a:chExt cx="378" cy="930"/>
          </a:xfrm>
        </p:grpSpPr>
        <p:sp>
          <p:nvSpPr>
            <p:cNvPr id="36931" name="Rectangle 48"/>
            <p:cNvSpPr>
              <a:spLocks noChangeArrowheads="1"/>
            </p:cNvSpPr>
            <p:nvPr/>
          </p:nvSpPr>
          <p:spPr bwMode="auto">
            <a:xfrm>
              <a:off x="3440"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2" name="Rectangle 36"/>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A</a:t>
              </a:r>
            </a:p>
          </p:txBody>
        </p:sp>
        <p:sp>
          <p:nvSpPr>
            <p:cNvPr id="36933" name="Rectangle 24"/>
            <p:cNvSpPr>
              <a:spLocks noChangeArrowheads="1"/>
            </p:cNvSpPr>
            <p:nvPr/>
          </p:nvSpPr>
          <p:spPr bwMode="auto">
            <a:xfrm>
              <a:off x="3440"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0" name="Group 132"/>
          <p:cNvGrpSpPr>
            <a:grpSpLocks/>
          </p:cNvGrpSpPr>
          <p:nvPr/>
        </p:nvGrpSpPr>
        <p:grpSpPr bwMode="auto">
          <a:xfrm>
            <a:off x="4862513" y="3168650"/>
            <a:ext cx="598487" cy="1476375"/>
            <a:chOff x="3063" y="2190"/>
            <a:chExt cx="377" cy="930"/>
          </a:xfrm>
        </p:grpSpPr>
        <p:sp>
          <p:nvSpPr>
            <p:cNvPr id="36928" name="Rectangle 47"/>
            <p:cNvSpPr>
              <a:spLocks noChangeArrowheads="1"/>
            </p:cNvSpPr>
            <p:nvPr/>
          </p:nvSpPr>
          <p:spPr bwMode="auto">
            <a:xfrm>
              <a:off x="3063"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9" name="Rectangle 35"/>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0" name="Rectangle 23"/>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D</a:t>
              </a:r>
            </a:p>
          </p:txBody>
        </p:sp>
      </p:grpSp>
      <p:grpSp>
        <p:nvGrpSpPr>
          <p:cNvPr id="775299" name="Group 131"/>
          <p:cNvGrpSpPr>
            <a:grpSpLocks/>
          </p:cNvGrpSpPr>
          <p:nvPr/>
        </p:nvGrpSpPr>
        <p:grpSpPr bwMode="auto">
          <a:xfrm>
            <a:off x="4262438" y="3168650"/>
            <a:ext cx="600075" cy="1476375"/>
            <a:chOff x="2685" y="2190"/>
            <a:chExt cx="378" cy="930"/>
          </a:xfrm>
        </p:grpSpPr>
        <p:sp>
          <p:nvSpPr>
            <p:cNvPr id="36925" name="Rectangle 46"/>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6" name="Rectangle 34"/>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7" name="Rectangle 22"/>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8" name="Group 130"/>
          <p:cNvGrpSpPr>
            <a:grpSpLocks/>
          </p:cNvGrpSpPr>
          <p:nvPr/>
        </p:nvGrpSpPr>
        <p:grpSpPr bwMode="auto">
          <a:xfrm>
            <a:off x="3662363" y="3168650"/>
            <a:ext cx="600075" cy="1476375"/>
            <a:chOff x="2307" y="2190"/>
            <a:chExt cx="378" cy="930"/>
          </a:xfrm>
        </p:grpSpPr>
        <p:sp>
          <p:nvSpPr>
            <p:cNvPr id="36922" name="Rectangle 45"/>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3" name="Rectangle 33"/>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4" name="Rectangle 21"/>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7" name="Group 129"/>
          <p:cNvGrpSpPr>
            <a:grpSpLocks/>
          </p:cNvGrpSpPr>
          <p:nvPr/>
        </p:nvGrpSpPr>
        <p:grpSpPr bwMode="auto">
          <a:xfrm>
            <a:off x="3063875" y="3168650"/>
            <a:ext cx="598488" cy="1476375"/>
            <a:chOff x="1930" y="2190"/>
            <a:chExt cx="377" cy="930"/>
          </a:xfrm>
        </p:grpSpPr>
        <p:sp>
          <p:nvSpPr>
            <p:cNvPr id="36919" name="Rectangle 44"/>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C</a:t>
              </a:r>
            </a:p>
          </p:txBody>
        </p:sp>
        <p:sp>
          <p:nvSpPr>
            <p:cNvPr id="36920" name="Rectangle 32"/>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1" name="Rectangle 20"/>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6" name="Group 128"/>
          <p:cNvGrpSpPr>
            <a:grpSpLocks/>
          </p:cNvGrpSpPr>
          <p:nvPr/>
        </p:nvGrpSpPr>
        <p:grpSpPr bwMode="auto">
          <a:xfrm>
            <a:off x="2463800" y="3168650"/>
            <a:ext cx="600075" cy="1476375"/>
            <a:chOff x="1552" y="2190"/>
            <a:chExt cx="378" cy="930"/>
          </a:xfrm>
        </p:grpSpPr>
        <p:sp>
          <p:nvSpPr>
            <p:cNvPr id="36916" name="Rectangle 43"/>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17" name="Rectangle 31"/>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B</a:t>
              </a:r>
            </a:p>
          </p:txBody>
        </p:sp>
        <p:sp>
          <p:nvSpPr>
            <p:cNvPr id="36918" name="Rectangle 19"/>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5" name="Group 127"/>
          <p:cNvGrpSpPr>
            <a:grpSpLocks/>
          </p:cNvGrpSpPr>
          <p:nvPr/>
        </p:nvGrpSpPr>
        <p:grpSpPr bwMode="auto">
          <a:xfrm>
            <a:off x="1865313" y="3168650"/>
            <a:ext cx="598487" cy="1476375"/>
            <a:chOff x="1117" y="1948"/>
            <a:chExt cx="377" cy="930"/>
          </a:xfrm>
        </p:grpSpPr>
        <p:sp>
          <p:nvSpPr>
            <p:cNvPr id="36913" name="Rectangle 42"/>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14" name="Rectangle 30"/>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15" name="Rectangle 18"/>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A</a:t>
              </a:r>
            </a:p>
          </p:txBody>
        </p:sp>
      </p:grpSp>
      <p:sp>
        <p:nvSpPr>
          <p:cNvPr id="775184" name="Rectangle 16"/>
          <p:cNvSpPr>
            <a:spLocks noChangeArrowheads="1"/>
          </p:cNvSpPr>
          <p:nvPr/>
        </p:nvSpPr>
        <p:spPr bwMode="auto">
          <a:xfrm>
            <a:off x="7858125" y="24384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83" name="Rectangle 15"/>
          <p:cNvSpPr>
            <a:spLocks noChangeArrowheads="1"/>
          </p:cNvSpPr>
          <p:nvPr/>
        </p:nvSpPr>
        <p:spPr bwMode="auto">
          <a:xfrm>
            <a:off x="7259638" y="2438400"/>
            <a:ext cx="5984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5182" name="Rectangle 14"/>
          <p:cNvSpPr>
            <a:spLocks noChangeArrowheads="1"/>
          </p:cNvSpPr>
          <p:nvPr/>
        </p:nvSpPr>
        <p:spPr bwMode="auto">
          <a:xfrm>
            <a:off x="6659563" y="24384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81" name="Rectangle 13"/>
          <p:cNvSpPr>
            <a:spLocks noChangeArrowheads="1"/>
          </p:cNvSpPr>
          <p:nvPr/>
        </p:nvSpPr>
        <p:spPr bwMode="auto">
          <a:xfrm>
            <a:off x="6061075" y="24384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5180" name="Rectangle 12"/>
          <p:cNvSpPr>
            <a:spLocks noChangeArrowheads="1"/>
          </p:cNvSpPr>
          <p:nvPr/>
        </p:nvSpPr>
        <p:spPr bwMode="auto">
          <a:xfrm>
            <a:off x="5461000" y="24384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5179" name="Rectangle 11"/>
          <p:cNvSpPr>
            <a:spLocks noChangeArrowheads="1"/>
          </p:cNvSpPr>
          <p:nvPr/>
        </p:nvSpPr>
        <p:spPr bwMode="auto">
          <a:xfrm>
            <a:off x="4862513" y="2438400"/>
            <a:ext cx="598487"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5178" name="Rectangle 10"/>
          <p:cNvSpPr>
            <a:spLocks noChangeArrowheads="1"/>
          </p:cNvSpPr>
          <p:nvPr/>
        </p:nvSpPr>
        <p:spPr bwMode="auto">
          <a:xfrm>
            <a:off x="4262438" y="24384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77" name="Rectangle 9"/>
          <p:cNvSpPr>
            <a:spLocks noChangeArrowheads="1"/>
          </p:cNvSpPr>
          <p:nvPr/>
        </p:nvSpPr>
        <p:spPr bwMode="auto">
          <a:xfrm>
            <a:off x="3662363" y="24384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5176" name="Rectangle 8"/>
          <p:cNvSpPr>
            <a:spLocks noChangeArrowheads="1"/>
          </p:cNvSpPr>
          <p:nvPr/>
        </p:nvSpPr>
        <p:spPr bwMode="auto">
          <a:xfrm>
            <a:off x="3063875" y="24384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5175" name="Rectangle 7"/>
          <p:cNvSpPr>
            <a:spLocks noChangeArrowheads="1"/>
          </p:cNvSpPr>
          <p:nvPr/>
        </p:nvSpPr>
        <p:spPr bwMode="auto">
          <a:xfrm>
            <a:off x="2463800" y="24384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74" name="Rectangle 6"/>
          <p:cNvSpPr>
            <a:spLocks noChangeArrowheads="1"/>
          </p:cNvSpPr>
          <p:nvPr/>
        </p:nvSpPr>
        <p:spPr bwMode="auto">
          <a:xfrm>
            <a:off x="1865313" y="2438400"/>
            <a:ext cx="598487"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nvGrpSpPr>
          <p:cNvPr id="775306" name="Group 138"/>
          <p:cNvGrpSpPr>
            <a:grpSpLocks/>
          </p:cNvGrpSpPr>
          <p:nvPr/>
        </p:nvGrpSpPr>
        <p:grpSpPr bwMode="auto">
          <a:xfrm>
            <a:off x="854075" y="2438400"/>
            <a:ext cx="7604125" cy="2206625"/>
            <a:chOff x="538" y="1536"/>
            <a:chExt cx="4790" cy="1390"/>
          </a:xfrm>
        </p:grpSpPr>
        <p:sp>
          <p:nvSpPr>
            <p:cNvPr id="36891" name="Rectangle 41"/>
            <p:cNvSpPr>
              <a:spLocks noChangeArrowheads="1"/>
            </p:cNvSpPr>
            <p:nvPr/>
          </p:nvSpPr>
          <p:spPr bwMode="auto">
            <a:xfrm>
              <a:off x="538" y="2616"/>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6892" name="Rectangle 29"/>
            <p:cNvSpPr>
              <a:spLocks noChangeArrowheads="1"/>
            </p:cNvSpPr>
            <p:nvPr/>
          </p:nvSpPr>
          <p:spPr bwMode="auto">
            <a:xfrm>
              <a:off x="538" y="2306"/>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6893" name="Rectangle 17"/>
            <p:cNvSpPr>
              <a:spLocks noChangeArrowheads="1"/>
            </p:cNvSpPr>
            <p:nvPr/>
          </p:nvSpPr>
          <p:spPr bwMode="auto">
            <a:xfrm>
              <a:off x="538" y="1996"/>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6894" name="Rectangle 5"/>
            <p:cNvSpPr>
              <a:spLocks noChangeArrowheads="1"/>
            </p:cNvSpPr>
            <p:nvPr/>
          </p:nvSpPr>
          <p:spPr bwMode="auto">
            <a:xfrm>
              <a:off x="538" y="1584"/>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50000"/>
                </a:lnSpc>
                <a:spcBef>
                  <a:spcPct val="30000"/>
                </a:spcBef>
              </a:pPr>
              <a:r>
                <a:rPr lang="en-US" altLang="ko-KR" sz="2400" b="0" dirty="0">
                  <a:latin typeface="Gill Sans" charset="0"/>
                  <a:ea typeface="Gill Sans" charset="0"/>
                  <a:cs typeface="Gill Sans" charset="0"/>
                </a:rPr>
                <a:t>Ref:</a:t>
              </a:r>
            </a:p>
            <a:p>
              <a:pPr algn="l">
                <a:lnSpc>
                  <a:spcPct val="90000"/>
                </a:lnSpc>
                <a:spcBef>
                  <a:spcPct val="30000"/>
                </a:spcBef>
              </a:pPr>
              <a:r>
                <a:rPr lang="en-US" altLang="ko-KR" sz="2400" b="0" dirty="0">
                  <a:latin typeface="Gill Sans" charset="0"/>
                  <a:ea typeface="Gill Sans" charset="0"/>
                  <a:cs typeface="Gill Sans" charset="0"/>
                </a:rPr>
                <a:t>Page:</a:t>
              </a:r>
            </a:p>
          </p:txBody>
        </p:sp>
        <p:sp>
          <p:nvSpPr>
            <p:cNvPr id="36895" name="Line 53"/>
            <p:cNvSpPr>
              <a:spLocks noChangeShapeType="1"/>
            </p:cNvSpPr>
            <p:nvPr/>
          </p:nvSpPr>
          <p:spPr bwMode="auto">
            <a:xfrm>
              <a:off x="538" y="1536"/>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6" name="Line 54"/>
            <p:cNvSpPr>
              <a:spLocks noChangeShapeType="1"/>
            </p:cNvSpPr>
            <p:nvPr/>
          </p:nvSpPr>
          <p:spPr bwMode="auto">
            <a:xfrm>
              <a:off x="538" y="1996"/>
              <a:ext cx="479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7" name="Line 55"/>
            <p:cNvSpPr>
              <a:spLocks noChangeShapeType="1"/>
            </p:cNvSpPr>
            <p:nvPr/>
          </p:nvSpPr>
          <p:spPr bwMode="auto">
            <a:xfrm>
              <a:off x="538" y="2306"/>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8" name="Line 56"/>
            <p:cNvSpPr>
              <a:spLocks noChangeShapeType="1"/>
            </p:cNvSpPr>
            <p:nvPr/>
          </p:nvSpPr>
          <p:spPr bwMode="auto">
            <a:xfrm>
              <a:off x="538" y="2616"/>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9" name="Line 57"/>
            <p:cNvSpPr>
              <a:spLocks noChangeShapeType="1"/>
            </p:cNvSpPr>
            <p:nvPr/>
          </p:nvSpPr>
          <p:spPr bwMode="auto">
            <a:xfrm>
              <a:off x="538" y="2926"/>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0" name="Line 58"/>
            <p:cNvSpPr>
              <a:spLocks noChangeShapeType="1"/>
            </p:cNvSpPr>
            <p:nvPr/>
          </p:nvSpPr>
          <p:spPr bwMode="auto">
            <a:xfrm>
              <a:off x="538" y="1536"/>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1" name="Line 59"/>
            <p:cNvSpPr>
              <a:spLocks noChangeShapeType="1"/>
            </p:cNvSpPr>
            <p:nvPr/>
          </p:nvSpPr>
          <p:spPr bwMode="auto">
            <a:xfrm>
              <a:off x="1175" y="1536"/>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2" name="Line 60"/>
            <p:cNvSpPr>
              <a:spLocks noChangeShapeType="1"/>
            </p:cNvSpPr>
            <p:nvPr/>
          </p:nvSpPr>
          <p:spPr bwMode="auto">
            <a:xfrm>
              <a:off x="1552"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3" name="Line 61"/>
            <p:cNvSpPr>
              <a:spLocks noChangeShapeType="1"/>
            </p:cNvSpPr>
            <p:nvPr/>
          </p:nvSpPr>
          <p:spPr bwMode="auto">
            <a:xfrm>
              <a:off x="193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4" name="Line 62"/>
            <p:cNvSpPr>
              <a:spLocks noChangeShapeType="1"/>
            </p:cNvSpPr>
            <p:nvPr/>
          </p:nvSpPr>
          <p:spPr bwMode="auto">
            <a:xfrm>
              <a:off x="2307"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5" name="Line 63"/>
            <p:cNvSpPr>
              <a:spLocks noChangeShapeType="1"/>
            </p:cNvSpPr>
            <p:nvPr/>
          </p:nvSpPr>
          <p:spPr bwMode="auto">
            <a:xfrm>
              <a:off x="2685"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6" name="Line 64"/>
            <p:cNvSpPr>
              <a:spLocks noChangeShapeType="1"/>
            </p:cNvSpPr>
            <p:nvPr/>
          </p:nvSpPr>
          <p:spPr bwMode="auto">
            <a:xfrm>
              <a:off x="3063"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7" name="Line 65"/>
            <p:cNvSpPr>
              <a:spLocks noChangeShapeType="1"/>
            </p:cNvSpPr>
            <p:nvPr/>
          </p:nvSpPr>
          <p:spPr bwMode="auto">
            <a:xfrm>
              <a:off x="344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8" name="Line 66"/>
            <p:cNvSpPr>
              <a:spLocks noChangeShapeType="1"/>
            </p:cNvSpPr>
            <p:nvPr/>
          </p:nvSpPr>
          <p:spPr bwMode="auto">
            <a:xfrm>
              <a:off x="3818"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9" name="Line 67"/>
            <p:cNvSpPr>
              <a:spLocks noChangeShapeType="1"/>
            </p:cNvSpPr>
            <p:nvPr/>
          </p:nvSpPr>
          <p:spPr bwMode="auto">
            <a:xfrm>
              <a:off x="4195"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10" name="Line 68"/>
            <p:cNvSpPr>
              <a:spLocks noChangeShapeType="1"/>
            </p:cNvSpPr>
            <p:nvPr/>
          </p:nvSpPr>
          <p:spPr bwMode="auto">
            <a:xfrm>
              <a:off x="4573"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11" name="Line 69"/>
            <p:cNvSpPr>
              <a:spLocks noChangeShapeType="1"/>
            </p:cNvSpPr>
            <p:nvPr/>
          </p:nvSpPr>
          <p:spPr bwMode="auto">
            <a:xfrm>
              <a:off x="495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12" name="Line 70"/>
            <p:cNvSpPr>
              <a:spLocks noChangeShapeType="1"/>
            </p:cNvSpPr>
            <p:nvPr/>
          </p:nvSpPr>
          <p:spPr bwMode="auto">
            <a:xfrm>
              <a:off x="5328" y="1536"/>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7101849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5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51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5171">
                                            <p:txEl>
                                              <p:pRg st="2" end="2"/>
                                            </p:txEl>
                                          </p:spTgt>
                                        </p:tgtEl>
                                        <p:attrNameLst>
                                          <p:attrName>style.visibility</p:attrName>
                                        </p:attrNameLst>
                                      </p:cBhvr>
                                      <p:to>
                                        <p:strVal val="visible"/>
                                      </p:to>
                                    </p:set>
                                  </p:childTnLst>
                                </p:cTn>
                              </p:par>
                              <p:par>
                                <p:cTn id="13" presetID="2" presetClass="entr" presetSubtype="2" fill="hold" nodeType="withEffect">
                                  <p:stCondLst>
                                    <p:cond delay="0"/>
                                  </p:stCondLst>
                                  <p:childTnLst>
                                    <p:set>
                                      <p:cBhvr>
                                        <p:cTn id="14" dur="1" fill="hold">
                                          <p:stCondLst>
                                            <p:cond delay="0"/>
                                          </p:stCondLst>
                                        </p:cTn>
                                        <p:tgtEl>
                                          <p:spTgt spid="775306"/>
                                        </p:tgtEl>
                                        <p:attrNameLst>
                                          <p:attrName>style.visibility</p:attrName>
                                        </p:attrNameLst>
                                      </p:cBhvr>
                                      <p:to>
                                        <p:strVal val="visible"/>
                                      </p:to>
                                    </p:set>
                                    <p:anim calcmode="lin" valueType="num">
                                      <p:cBhvr additive="base">
                                        <p:cTn id="15" dur="500" fill="hold"/>
                                        <p:tgtEl>
                                          <p:spTgt spid="775306"/>
                                        </p:tgtEl>
                                        <p:attrNameLst>
                                          <p:attrName>ppt_x</p:attrName>
                                        </p:attrNameLst>
                                      </p:cBhvr>
                                      <p:tavLst>
                                        <p:tav tm="0">
                                          <p:val>
                                            <p:strVal val="1+#ppt_w/2"/>
                                          </p:val>
                                        </p:tav>
                                        <p:tav tm="100000">
                                          <p:val>
                                            <p:strVal val="#ppt_x"/>
                                          </p:val>
                                        </p:tav>
                                      </p:tavLst>
                                    </p:anim>
                                    <p:anim calcmode="lin" valueType="num">
                                      <p:cBhvr additive="base">
                                        <p:cTn id="16" dur="500" fill="hold"/>
                                        <p:tgtEl>
                                          <p:spTgt spid="775306"/>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517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7529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517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7529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517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7529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7517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77529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7517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77529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7517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77530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75180"/>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775301"/>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7518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775302"/>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7518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775303"/>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75183"/>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77530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75184"/>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775305"/>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75171">
                                            <p:txEl>
                                              <p:pRg st="10" end="1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75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1" grpId="0" build="p"/>
      <p:bldP spid="775184" grpId="0"/>
      <p:bldP spid="775183" grpId="0"/>
      <p:bldP spid="775182" grpId="0"/>
      <p:bldP spid="775181" grpId="0"/>
      <p:bldP spid="775180" grpId="0"/>
      <p:bldP spid="775179" grpId="0"/>
      <p:bldP spid="775178" grpId="0"/>
      <p:bldP spid="775177" grpId="0"/>
      <p:bldP spid="775176" grpId="0"/>
      <p:bldP spid="775175" grpId="0"/>
      <p:bldP spid="77517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3" name="Rectangle 3"/>
          <p:cNvSpPr>
            <a:spLocks noGrp="1" noChangeArrowheads="1"/>
          </p:cNvSpPr>
          <p:nvPr>
            <p:ph type="body" idx="1"/>
          </p:nvPr>
        </p:nvSpPr>
        <p:spPr>
          <a:xfrm>
            <a:off x="228600" y="838200"/>
            <a:ext cx="8610600" cy="5943600"/>
          </a:xfrm>
        </p:spPr>
        <p:txBody>
          <a:bodyPr>
            <a:noAutofit/>
          </a:bodyPr>
          <a:lstStyle/>
          <a:p>
            <a:pPr>
              <a:lnSpc>
                <a:spcPct val="80000"/>
              </a:lnSpc>
              <a:spcBef>
                <a:spcPct val="20000"/>
              </a:spcBef>
            </a:pPr>
            <a:r>
              <a:rPr lang="en-US" altLang="ko-KR" sz="2800" dirty="0">
                <a:ea typeface="굴림" panose="020B0600000101010101" pitchFamily="34" charset="-127"/>
              </a:rPr>
              <a:t>Suppose we have the same reference stream: </a:t>
            </a:r>
          </a:p>
          <a:p>
            <a:pPr lvl="1">
              <a:lnSpc>
                <a:spcPct val="80000"/>
              </a:lnSpc>
              <a:spcBef>
                <a:spcPct val="20000"/>
              </a:spcBef>
            </a:pPr>
            <a:r>
              <a:rPr lang="en-US" altLang="ko-KR" sz="2400" dirty="0">
                <a:ea typeface="굴림" panose="020B0600000101010101" pitchFamily="34" charset="-127"/>
              </a:rPr>
              <a:t>A B C A B D A D B C B</a:t>
            </a:r>
          </a:p>
          <a:p>
            <a:pPr>
              <a:lnSpc>
                <a:spcPct val="80000"/>
              </a:lnSpc>
              <a:spcBef>
                <a:spcPct val="20000"/>
              </a:spcBef>
            </a:pPr>
            <a:r>
              <a:rPr lang="en-US" altLang="ko-KR" sz="2800" dirty="0">
                <a:ea typeface="굴림" panose="020B0600000101010101" pitchFamily="34" charset="-127"/>
              </a:rPr>
              <a:t>Consider MIN Page replacement:</a:t>
            </a: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marL="457200" lvl="1" indent="0">
              <a:lnSpc>
                <a:spcPct val="80000"/>
              </a:lnSpc>
              <a:spcBef>
                <a:spcPct val="20000"/>
              </a:spcBef>
              <a:buNone/>
            </a:pPr>
            <a:endParaRPr lang="en-US" altLang="ko-KR" sz="2400" dirty="0">
              <a:ea typeface="굴림" panose="020B0600000101010101" pitchFamily="34" charset="-127"/>
            </a:endParaRPr>
          </a:p>
          <a:p>
            <a:pPr marL="457200" lvl="1" indent="0">
              <a:lnSpc>
                <a:spcPct val="80000"/>
              </a:lnSpc>
              <a:spcBef>
                <a:spcPct val="20000"/>
              </a:spcBef>
              <a:buNone/>
            </a:pPr>
            <a:endParaRPr lang="en-US" altLang="ko-KR" sz="1600" dirty="0">
              <a:ea typeface="굴림" panose="020B0600000101010101" pitchFamily="34" charset="-127"/>
            </a:endParaRPr>
          </a:p>
          <a:p>
            <a:pPr>
              <a:lnSpc>
                <a:spcPct val="80000"/>
              </a:lnSpc>
              <a:spcBef>
                <a:spcPct val="20000"/>
              </a:spcBef>
            </a:pPr>
            <a:r>
              <a:rPr lang="en-US" altLang="ko-KR" sz="2600" dirty="0">
                <a:ea typeface="굴림" panose="020B0600000101010101" pitchFamily="34" charset="-127"/>
              </a:rPr>
              <a:t>MIN: 5 faults </a:t>
            </a:r>
          </a:p>
          <a:p>
            <a:pPr lvl="1">
              <a:lnSpc>
                <a:spcPct val="80000"/>
              </a:lnSpc>
              <a:spcBef>
                <a:spcPct val="20000"/>
              </a:spcBef>
            </a:pPr>
            <a:r>
              <a:rPr lang="en-US" altLang="ko-KR" sz="2400" dirty="0">
                <a:ea typeface="굴림" panose="020B0600000101010101" pitchFamily="34" charset="-127"/>
              </a:rPr>
              <a:t>Where will D be brought in? Look for page not referenced farthest in future</a:t>
            </a:r>
          </a:p>
          <a:p>
            <a:pPr>
              <a:lnSpc>
                <a:spcPct val="80000"/>
              </a:lnSpc>
              <a:spcBef>
                <a:spcPct val="20000"/>
              </a:spcBef>
            </a:pPr>
            <a:r>
              <a:rPr lang="en-US" altLang="ko-KR" sz="2800" dirty="0">
                <a:ea typeface="굴림" panose="020B0600000101010101" pitchFamily="34" charset="-127"/>
              </a:rPr>
              <a:t>What will LRU do?</a:t>
            </a:r>
          </a:p>
          <a:p>
            <a:pPr lvl="1">
              <a:lnSpc>
                <a:spcPct val="80000"/>
              </a:lnSpc>
              <a:spcBef>
                <a:spcPct val="20000"/>
              </a:spcBef>
            </a:pPr>
            <a:r>
              <a:rPr lang="en-US" altLang="ko-KR" sz="2400" dirty="0">
                <a:ea typeface="굴림" panose="020B0600000101010101" pitchFamily="34" charset="-127"/>
              </a:rPr>
              <a:t>Same decisions as MIN here, but won’t always be true!</a:t>
            </a:r>
          </a:p>
        </p:txBody>
      </p:sp>
      <p:sp>
        <p:nvSpPr>
          <p:cNvPr id="37891" name="Rectangle 2"/>
          <p:cNvSpPr>
            <a:spLocks noGrp="1" noChangeArrowheads="1"/>
          </p:cNvSpPr>
          <p:nvPr>
            <p:ph type="title"/>
          </p:nvPr>
        </p:nvSpPr>
        <p:spPr/>
        <p:txBody>
          <a:bodyPr/>
          <a:lstStyle/>
          <a:p>
            <a:r>
              <a:rPr lang="en-US" altLang="ko-KR">
                <a:ea typeface="굴림" panose="020B0600000101010101" pitchFamily="34" charset="-127"/>
              </a:rPr>
              <a:t>Example: MIN</a:t>
            </a:r>
          </a:p>
        </p:txBody>
      </p:sp>
      <p:grpSp>
        <p:nvGrpSpPr>
          <p:cNvPr id="778246" name="Group 6"/>
          <p:cNvGrpSpPr>
            <a:grpSpLocks/>
          </p:cNvGrpSpPr>
          <p:nvPr/>
        </p:nvGrpSpPr>
        <p:grpSpPr bwMode="auto">
          <a:xfrm>
            <a:off x="7858125" y="3016250"/>
            <a:ext cx="600075" cy="1476375"/>
            <a:chOff x="4950" y="2190"/>
            <a:chExt cx="378" cy="930"/>
          </a:xfrm>
        </p:grpSpPr>
        <p:sp>
          <p:nvSpPr>
            <p:cNvPr id="37967" name="Rectangle 7"/>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8" name="Rectangle 8"/>
            <p:cNvSpPr>
              <a:spLocks noChangeArrowheads="1"/>
            </p:cNvSpPr>
            <p:nvPr/>
          </p:nvSpPr>
          <p:spPr bwMode="auto">
            <a:xfrm>
              <a:off x="4950"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9" name="Rectangle 9"/>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50" name="Group 10"/>
          <p:cNvGrpSpPr>
            <a:grpSpLocks/>
          </p:cNvGrpSpPr>
          <p:nvPr/>
        </p:nvGrpSpPr>
        <p:grpSpPr bwMode="auto">
          <a:xfrm>
            <a:off x="7259638" y="3016250"/>
            <a:ext cx="598487" cy="1476375"/>
            <a:chOff x="4573" y="2190"/>
            <a:chExt cx="377" cy="930"/>
          </a:xfrm>
        </p:grpSpPr>
        <p:sp>
          <p:nvSpPr>
            <p:cNvPr id="37964" name="Rectangle 11"/>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5" name="Rectangle 12"/>
            <p:cNvSpPr>
              <a:spLocks noChangeArrowheads="1"/>
            </p:cNvSpPr>
            <p:nvPr/>
          </p:nvSpPr>
          <p:spPr bwMode="auto">
            <a:xfrm>
              <a:off x="4573"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6" name="Rectangle 13"/>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grpSp>
      <p:grpSp>
        <p:nvGrpSpPr>
          <p:cNvPr id="778254" name="Group 14"/>
          <p:cNvGrpSpPr>
            <a:grpSpLocks/>
          </p:cNvGrpSpPr>
          <p:nvPr/>
        </p:nvGrpSpPr>
        <p:grpSpPr bwMode="auto">
          <a:xfrm>
            <a:off x="6659563" y="3016250"/>
            <a:ext cx="600075" cy="1476375"/>
            <a:chOff x="4195" y="2190"/>
            <a:chExt cx="378" cy="930"/>
          </a:xfrm>
        </p:grpSpPr>
        <p:sp>
          <p:nvSpPr>
            <p:cNvPr id="37961" name="Rectangle 15"/>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2" name="Rectangle 16"/>
            <p:cNvSpPr>
              <a:spLocks noChangeArrowheads="1"/>
            </p:cNvSpPr>
            <p:nvPr/>
          </p:nvSpPr>
          <p:spPr bwMode="auto">
            <a:xfrm>
              <a:off x="4195"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3" name="Rectangle 17"/>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58" name="Group 18"/>
          <p:cNvGrpSpPr>
            <a:grpSpLocks/>
          </p:cNvGrpSpPr>
          <p:nvPr/>
        </p:nvGrpSpPr>
        <p:grpSpPr bwMode="auto">
          <a:xfrm>
            <a:off x="6061075" y="3016250"/>
            <a:ext cx="598488" cy="1476375"/>
            <a:chOff x="3818" y="2190"/>
            <a:chExt cx="377" cy="930"/>
          </a:xfrm>
        </p:grpSpPr>
        <p:sp>
          <p:nvSpPr>
            <p:cNvPr id="37958" name="Rectangle 19"/>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9" name="Rectangle 20"/>
            <p:cNvSpPr>
              <a:spLocks noChangeArrowheads="1"/>
            </p:cNvSpPr>
            <p:nvPr/>
          </p:nvSpPr>
          <p:spPr bwMode="auto">
            <a:xfrm>
              <a:off x="3818"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0" name="Rectangle 21"/>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62" name="Group 22"/>
          <p:cNvGrpSpPr>
            <a:grpSpLocks/>
          </p:cNvGrpSpPr>
          <p:nvPr/>
        </p:nvGrpSpPr>
        <p:grpSpPr bwMode="auto">
          <a:xfrm>
            <a:off x="5461000" y="3016250"/>
            <a:ext cx="600075" cy="1476375"/>
            <a:chOff x="3440" y="2190"/>
            <a:chExt cx="378" cy="930"/>
          </a:xfrm>
        </p:grpSpPr>
        <p:sp>
          <p:nvSpPr>
            <p:cNvPr id="37955" name="Rectangle 23"/>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6" name="Rectangle 24"/>
            <p:cNvSpPr>
              <a:spLocks noChangeArrowheads="1"/>
            </p:cNvSpPr>
            <p:nvPr/>
          </p:nvSpPr>
          <p:spPr bwMode="auto">
            <a:xfrm>
              <a:off x="3440"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7" name="Rectangle 25"/>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66" name="Group 26"/>
          <p:cNvGrpSpPr>
            <a:grpSpLocks/>
          </p:cNvGrpSpPr>
          <p:nvPr/>
        </p:nvGrpSpPr>
        <p:grpSpPr bwMode="auto">
          <a:xfrm>
            <a:off x="4862513" y="3016250"/>
            <a:ext cx="598487" cy="1476375"/>
            <a:chOff x="3063" y="2190"/>
            <a:chExt cx="377" cy="930"/>
          </a:xfrm>
        </p:grpSpPr>
        <p:sp>
          <p:nvSpPr>
            <p:cNvPr id="37952" name="Rectangle 27"/>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7953" name="Rectangle 28"/>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4" name="Rectangle 29"/>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70" name="Group 30"/>
          <p:cNvGrpSpPr>
            <a:grpSpLocks/>
          </p:cNvGrpSpPr>
          <p:nvPr/>
        </p:nvGrpSpPr>
        <p:grpSpPr bwMode="auto">
          <a:xfrm>
            <a:off x="4262438" y="3016250"/>
            <a:ext cx="600075" cy="1476375"/>
            <a:chOff x="2685" y="2190"/>
            <a:chExt cx="378" cy="930"/>
          </a:xfrm>
        </p:grpSpPr>
        <p:sp>
          <p:nvSpPr>
            <p:cNvPr id="37949" name="Rectangle 31"/>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0" name="Rectangle 32"/>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1" name="Rectangle 33"/>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74" name="Group 34"/>
          <p:cNvGrpSpPr>
            <a:grpSpLocks/>
          </p:cNvGrpSpPr>
          <p:nvPr/>
        </p:nvGrpSpPr>
        <p:grpSpPr bwMode="auto">
          <a:xfrm>
            <a:off x="3662363" y="3016250"/>
            <a:ext cx="600075" cy="1476375"/>
            <a:chOff x="2307" y="2190"/>
            <a:chExt cx="378" cy="930"/>
          </a:xfrm>
        </p:grpSpPr>
        <p:sp>
          <p:nvSpPr>
            <p:cNvPr id="37946" name="Rectangle 35"/>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7" name="Rectangle 36"/>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8" name="Rectangle 37"/>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78" name="Group 38"/>
          <p:cNvGrpSpPr>
            <a:grpSpLocks/>
          </p:cNvGrpSpPr>
          <p:nvPr/>
        </p:nvGrpSpPr>
        <p:grpSpPr bwMode="auto">
          <a:xfrm>
            <a:off x="3063875" y="3016250"/>
            <a:ext cx="598488" cy="1476375"/>
            <a:chOff x="1930" y="2190"/>
            <a:chExt cx="377" cy="930"/>
          </a:xfrm>
        </p:grpSpPr>
        <p:sp>
          <p:nvSpPr>
            <p:cNvPr id="37943" name="Rectangle 39"/>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7944" name="Rectangle 40"/>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5" name="Rectangle 41"/>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82" name="Group 42"/>
          <p:cNvGrpSpPr>
            <a:grpSpLocks/>
          </p:cNvGrpSpPr>
          <p:nvPr/>
        </p:nvGrpSpPr>
        <p:grpSpPr bwMode="auto">
          <a:xfrm>
            <a:off x="2463800" y="3016250"/>
            <a:ext cx="600075" cy="1476375"/>
            <a:chOff x="1552" y="2190"/>
            <a:chExt cx="378" cy="930"/>
          </a:xfrm>
        </p:grpSpPr>
        <p:sp>
          <p:nvSpPr>
            <p:cNvPr id="37940" name="Rectangle 43"/>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1" name="Rectangle 44"/>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7942" name="Rectangle 45"/>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86" name="Group 46"/>
          <p:cNvGrpSpPr>
            <a:grpSpLocks/>
          </p:cNvGrpSpPr>
          <p:nvPr/>
        </p:nvGrpSpPr>
        <p:grpSpPr bwMode="auto">
          <a:xfrm>
            <a:off x="1865313" y="3016250"/>
            <a:ext cx="598487" cy="1476375"/>
            <a:chOff x="1117" y="1948"/>
            <a:chExt cx="377" cy="930"/>
          </a:xfrm>
        </p:grpSpPr>
        <p:sp>
          <p:nvSpPr>
            <p:cNvPr id="37937" name="Rectangle 47"/>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38" name="Rectangle 48"/>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39" name="Rectangle 49"/>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778291" name="Rectangle 51"/>
          <p:cNvSpPr>
            <a:spLocks noChangeArrowheads="1"/>
          </p:cNvSpPr>
          <p:nvPr/>
        </p:nvSpPr>
        <p:spPr bwMode="auto">
          <a:xfrm>
            <a:off x="7858125" y="22860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292" name="Rectangle 52"/>
          <p:cNvSpPr>
            <a:spLocks noChangeArrowheads="1"/>
          </p:cNvSpPr>
          <p:nvPr/>
        </p:nvSpPr>
        <p:spPr bwMode="auto">
          <a:xfrm>
            <a:off x="7259638" y="2286000"/>
            <a:ext cx="5984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8293" name="Rectangle 53"/>
          <p:cNvSpPr>
            <a:spLocks noChangeArrowheads="1"/>
          </p:cNvSpPr>
          <p:nvPr/>
        </p:nvSpPr>
        <p:spPr bwMode="auto">
          <a:xfrm>
            <a:off x="6659563" y="22860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294" name="Rectangle 54"/>
          <p:cNvSpPr>
            <a:spLocks noChangeArrowheads="1"/>
          </p:cNvSpPr>
          <p:nvPr/>
        </p:nvSpPr>
        <p:spPr bwMode="auto">
          <a:xfrm>
            <a:off x="6061075" y="22860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8295" name="Rectangle 55"/>
          <p:cNvSpPr>
            <a:spLocks noChangeArrowheads="1"/>
          </p:cNvSpPr>
          <p:nvPr/>
        </p:nvSpPr>
        <p:spPr bwMode="auto">
          <a:xfrm>
            <a:off x="5461000" y="22860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8296" name="Rectangle 56"/>
          <p:cNvSpPr>
            <a:spLocks noChangeArrowheads="1"/>
          </p:cNvSpPr>
          <p:nvPr/>
        </p:nvSpPr>
        <p:spPr bwMode="auto">
          <a:xfrm>
            <a:off x="4862513" y="2286000"/>
            <a:ext cx="598487"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8297" name="Rectangle 57"/>
          <p:cNvSpPr>
            <a:spLocks noChangeArrowheads="1"/>
          </p:cNvSpPr>
          <p:nvPr/>
        </p:nvSpPr>
        <p:spPr bwMode="auto">
          <a:xfrm>
            <a:off x="4262438" y="22860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298" name="Rectangle 58"/>
          <p:cNvSpPr>
            <a:spLocks noChangeArrowheads="1"/>
          </p:cNvSpPr>
          <p:nvPr/>
        </p:nvSpPr>
        <p:spPr bwMode="auto">
          <a:xfrm>
            <a:off x="3662363" y="22860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8299" name="Rectangle 59"/>
          <p:cNvSpPr>
            <a:spLocks noChangeArrowheads="1"/>
          </p:cNvSpPr>
          <p:nvPr/>
        </p:nvSpPr>
        <p:spPr bwMode="auto">
          <a:xfrm>
            <a:off x="3063875" y="22860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8300" name="Rectangle 60"/>
          <p:cNvSpPr>
            <a:spLocks noChangeArrowheads="1"/>
          </p:cNvSpPr>
          <p:nvPr/>
        </p:nvSpPr>
        <p:spPr bwMode="auto">
          <a:xfrm>
            <a:off x="2463800" y="22860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301" name="Rectangle 61"/>
          <p:cNvSpPr>
            <a:spLocks noChangeArrowheads="1"/>
          </p:cNvSpPr>
          <p:nvPr/>
        </p:nvSpPr>
        <p:spPr bwMode="auto">
          <a:xfrm>
            <a:off x="1865313" y="2286000"/>
            <a:ext cx="598487"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nvGrpSpPr>
          <p:cNvPr id="778321" name="Group 81"/>
          <p:cNvGrpSpPr>
            <a:grpSpLocks/>
          </p:cNvGrpSpPr>
          <p:nvPr/>
        </p:nvGrpSpPr>
        <p:grpSpPr bwMode="auto">
          <a:xfrm>
            <a:off x="854075" y="2286000"/>
            <a:ext cx="7604125" cy="2206625"/>
            <a:chOff x="538" y="1440"/>
            <a:chExt cx="4790" cy="1390"/>
          </a:xfrm>
        </p:grpSpPr>
        <p:sp>
          <p:nvSpPr>
            <p:cNvPr id="37915" name="Rectangle 4"/>
            <p:cNvSpPr>
              <a:spLocks noChangeArrowheads="1"/>
            </p:cNvSpPr>
            <p:nvPr/>
          </p:nvSpPr>
          <p:spPr bwMode="auto">
            <a:xfrm>
              <a:off x="538" y="252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7916" name="Rectangle 5"/>
            <p:cNvSpPr>
              <a:spLocks noChangeArrowheads="1"/>
            </p:cNvSpPr>
            <p:nvPr/>
          </p:nvSpPr>
          <p:spPr bwMode="auto">
            <a:xfrm>
              <a:off x="538" y="221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7917" name="Rectangle 50"/>
            <p:cNvSpPr>
              <a:spLocks noChangeArrowheads="1"/>
            </p:cNvSpPr>
            <p:nvPr/>
          </p:nvSpPr>
          <p:spPr bwMode="auto">
            <a:xfrm>
              <a:off x="538" y="190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7918" name="Rectangle 62"/>
            <p:cNvSpPr>
              <a:spLocks noChangeArrowheads="1"/>
            </p:cNvSpPr>
            <p:nvPr/>
          </p:nvSpPr>
          <p:spPr bwMode="auto">
            <a:xfrm>
              <a:off x="538" y="1440"/>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b="0" dirty="0">
                  <a:latin typeface="Gill Sans" charset="0"/>
                  <a:ea typeface="Gill Sans" charset="0"/>
                  <a:cs typeface="Gill Sans" charset="0"/>
                </a:rPr>
                <a:t>Ref:</a:t>
              </a:r>
            </a:p>
            <a:p>
              <a:pPr algn="l">
                <a:lnSpc>
                  <a:spcPct val="50000"/>
                </a:lnSpc>
                <a:spcBef>
                  <a:spcPct val="30000"/>
                </a:spcBef>
              </a:pPr>
              <a:r>
                <a:rPr lang="en-US" altLang="ko-KR" sz="2400" b="0" dirty="0">
                  <a:latin typeface="Gill Sans" charset="0"/>
                  <a:ea typeface="Gill Sans" charset="0"/>
                  <a:cs typeface="Gill Sans" charset="0"/>
                </a:rPr>
                <a:t>Page:</a:t>
              </a:r>
            </a:p>
          </p:txBody>
        </p:sp>
        <p:sp>
          <p:nvSpPr>
            <p:cNvPr id="37919" name="Line 63"/>
            <p:cNvSpPr>
              <a:spLocks noChangeShapeType="1"/>
            </p:cNvSpPr>
            <p:nvPr/>
          </p:nvSpPr>
          <p:spPr bwMode="auto">
            <a:xfrm>
              <a:off x="538"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0" name="Line 64"/>
            <p:cNvSpPr>
              <a:spLocks noChangeShapeType="1"/>
            </p:cNvSpPr>
            <p:nvPr/>
          </p:nvSpPr>
          <p:spPr bwMode="auto">
            <a:xfrm>
              <a:off x="538" y="1900"/>
              <a:ext cx="479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1" name="Line 65"/>
            <p:cNvSpPr>
              <a:spLocks noChangeShapeType="1"/>
            </p:cNvSpPr>
            <p:nvPr/>
          </p:nvSpPr>
          <p:spPr bwMode="auto">
            <a:xfrm>
              <a:off x="538"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2" name="Line 66"/>
            <p:cNvSpPr>
              <a:spLocks noChangeShapeType="1"/>
            </p:cNvSpPr>
            <p:nvPr/>
          </p:nvSpPr>
          <p:spPr bwMode="auto">
            <a:xfrm>
              <a:off x="538"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3" name="Line 67"/>
            <p:cNvSpPr>
              <a:spLocks noChangeShapeType="1"/>
            </p:cNvSpPr>
            <p:nvPr/>
          </p:nvSpPr>
          <p:spPr bwMode="auto">
            <a:xfrm>
              <a:off x="538"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4" name="Line 68"/>
            <p:cNvSpPr>
              <a:spLocks noChangeShapeType="1"/>
            </p:cNvSpPr>
            <p:nvPr/>
          </p:nvSpPr>
          <p:spPr bwMode="auto">
            <a:xfrm>
              <a:off x="538"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5" name="Line 69"/>
            <p:cNvSpPr>
              <a:spLocks noChangeShapeType="1"/>
            </p:cNvSpPr>
            <p:nvPr/>
          </p:nvSpPr>
          <p:spPr bwMode="auto">
            <a:xfrm>
              <a:off x="1175"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6" name="Line 70"/>
            <p:cNvSpPr>
              <a:spLocks noChangeShapeType="1"/>
            </p:cNvSpPr>
            <p:nvPr/>
          </p:nvSpPr>
          <p:spPr bwMode="auto">
            <a:xfrm>
              <a:off x="15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7" name="Line 71"/>
            <p:cNvSpPr>
              <a:spLocks noChangeShapeType="1"/>
            </p:cNvSpPr>
            <p:nvPr/>
          </p:nvSpPr>
          <p:spPr bwMode="auto">
            <a:xfrm>
              <a:off x="193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8" name="Line 72"/>
            <p:cNvSpPr>
              <a:spLocks noChangeShapeType="1"/>
            </p:cNvSpPr>
            <p:nvPr/>
          </p:nvSpPr>
          <p:spPr bwMode="auto">
            <a:xfrm>
              <a:off x="230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9" name="Line 73"/>
            <p:cNvSpPr>
              <a:spLocks noChangeShapeType="1"/>
            </p:cNvSpPr>
            <p:nvPr/>
          </p:nvSpPr>
          <p:spPr bwMode="auto">
            <a:xfrm>
              <a:off x="268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0" name="Line 74"/>
            <p:cNvSpPr>
              <a:spLocks noChangeShapeType="1"/>
            </p:cNvSpPr>
            <p:nvPr/>
          </p:nvSpPr>
          <p:spPr bwMode="auto">
            <a:xfrm>
              <a:off x="3063"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1" name="Line 75"/>
            <p:cNvSpPr>
              <a:spLocks noChangeShapeType="1"/>
            </p:cNvSpPr>
            <p:nvPr/>
          </p:nvSpPr>
          <p:spPr bwMode="auto">
            <a:xfrm>
              <a:off x="344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2" name="Line 76"/>
            <p:cNvSpPr>
              <a:spLocks noChangeShapeType="1"/>
            </p:cNvSpPr>
            <p:nvPr/>
          </p:nvSpPr>
          <p:spPr bwMode="auto">
            <a:xfrm>
              <a:off x="3818"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3" name="Line 77"/>
            <p:cNvSpPr>
              <a:spLocks noChangeShapeType="1"/>
            </p:cNvSpPr>
            <p:nvPr/>
          </p:nvSpPr>
          <p:spPr bwMode="auto">
            <a:xfrm>
              <a:off x="419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4" name="Line 78"/>
            <p:cNvSpPr>
              <a:spLocks noChangeShapeType="1"/>
            </p:cNvSpPr>
            <p:nvPr/>
          </p:nvSpPr>
          <p:spPr bwMode="auto">
            <a:xfrm>
              <a:off x="4573"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5" name="Line 79"/>
            <p:cNvSpPr>
              <a:spLocks noChangeShapeType="1"/>
            </p:cNvSpPr>
            <p:nvPr/>
          </p:nvSpPr>
          <p:spPr bwMode="auto">
            <a:xfrm>
              <a:off x="495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6" name="Line 80"/>
            <p:cNvSpPr>
              <a:spLocks noChangeShapeType="1"/>
            </p:cNvSpPr>
            <p:nvPr/>
          </p:nvSpPr>
          <p:spPr bwMode="auto">
            <a:xfrm>
              <a:off x="5328"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33835078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8243">
                                            <p:txEl>
                                              <p:pRg st="2" end="2"/>
                                            </p:txEl>
                                          </p:spTgt>
                                        </p:tgtEl>
                                        <p:attrNameLst>
                                          <p:attrName>style.visibility</p:attrName>
                                        </p:attrNameLst>
                                      </p:cBhvr>
                                      <p:to>
                                        <p:strVal val="visible"/>
                                      </p:to>
                                    </p:set>
                                  </p:childTnLst>
                                </p:cTn>
                              </p:par>
                              <p:par>
                                <p:cTn id="13" presetID="2" presetClass="entr" presetSubtype="2" fill="hold" nodeType="withEffect">
                                  <p:stCondLst>
                                    <p:cond delay="0"/>
                                  </p:stCondLst>
                                  <p:childTnLst>
                                    <p:set>
                                      <p:cBhvr>
                                        <p:cTn id="14" dur="1" fill="hold">
                                          <p:stCondLst>
                                            <p:cond delay="0"/>
                                          </p:stCondLst>
                                        </p:cTn>
                                        <p:tgtEl>
                                          <p:spTgt spid="778321"/>
                                        </p:tgtEl>
                                        <p:attrNameLst>
                                          <p:attrName>style.visibility</p:attrName>
                                        </p:attrNameLst>
                                      </p:cBhvr>
                                      <p:to>
                                        <p:strVal val="visible"/>
                                      </p:to>
                                    </p:set>
                                    <p:anim calcmode="lin" valueType="num">
                                      <p:cBhvr additive="base">
                                        <p:cTn id="15" dur="500" fill="hold"/>
                                        <p:tgtEl>
                                          <p:spTgt spid="778321"/>
                                        </p:tgtEl>
                                        <p:attrNameLst>
                                          <p:attrName>ppt_x</p:attrName>
                                        </p:attrNameLst>
                                      </p:cBhvr>
                                      <p:tavLst>
                                        <p:tav tm="0">
                                          <p:val>
                                            <p:strVal val="1+#ppt_w/2"/>
                                          </p:val>
                                        </p:tav>
                                        <p:tav tm="100000">
                                          <p:val>
                                            <p:strVal val="#ppt_x"/>
                                          </p:val>
                                        </p:tav>
                                      </p:tavLst>
                                    </p:anim>
                                    <p:anim calcmode="lin" valueType="num">
                                      <p:cBhvr additive="base">
                                        <p:cTn id="16" dur="500" fill="hold"/>
                                        <p:tgtEl>
                                          <p:spTgt spid="778321"/>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30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7828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30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7828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829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7827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7829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77827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7829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77827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7829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77826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7829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77826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7829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778258"/>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78293"/>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778254"/>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7829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778250"/>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78291"/>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778246"/>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78243">
                                            <p:txEl>
                                              <p:pRg st="10" end="10"/>
                                            </p:txEl>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8243">
                                            <p:txEl>
                                              <p:pRg st="11" end="11"/>
                                            </p:txEl>
                                          </p:spTgt>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78243">
                                            <p:txEl>
                                              <p:pRg st="12" end="12"/>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78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p:bldP spid="778291" grpId="0"/>
      <p:bldP spid="778292" grpId="0"/>
      <p:bldP spid="778293" grpId="0"/>
      <p:bldP spid="778294" grpId="0"/>
      <p:bldP spid="778295" grpId="0"/>
      <p:bldP spid="778296" grpId="0"/>
      <p:bldP spid="778297" grpId="0"/>
      <p:bldP spid="778298" grpId="0"/>
      <p:bldP spid="778299" grpId="0"/>
      <p:bldP spid="778300" grpId="0"/>
      <p:bldP spid="77830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7" name="Rectangle 3"/>
          <p:cNvSpPr>
            <a:spLocks noGrp="1" noChangeArrowheads="1"/>
          </p:cNvSpPr>
          <p:nvPr>
            <p:ph type="body" idx="1"/>
          </p:nvPr>
        </p:nvSpPr>
        <p:spPr>
          <a:xfrm>
            <a:off x="76200" y="685800"/>
            <a:ext cx="8763000" cy="5105400"/>
          </a:xfrm>
        </p:spPr>
        <p:txBody>
          <a:bodyPr/>
          <a:lstStyle/>
          <a:p>
            <a:pPr>
              <a:lnSpc>
                <a:spcPct val="80000"/>
              </a:lnSpc>
              <a:spcBef>
                <a:spcPct val="25000"/>
              </a:spcBef>
            </a:pPr>
            <a:r>
              <a:rPr lang="en-US" altLang="ko-KR" dirty="0">
                <a:ea typeface="굴림" panose="020B0600000101010101" pitchFamily="34" charset="-127"/>
              </a:rPr>
              <a:t>Consider the following: A B C D A B C D A B C D</a:t>
            </a:r>
          </a:p>
          <a:p>
            <a:pPr>
              <a:lnSpc>
                <a:spcPct val="80000"/>
              </a:lnSpc>
              <a:spcBef>
                <a:spcPct val="25000"/>
              </a:spcBef>
            </a:pPr>
            <a:r>
              <a:rPr lang="en-US" altLang="ko-KR" dirty="0">
                <a:ea typeface="굴림" panose="020B0600000101010101" pitchFamily="34" charset="-127"/>
              </a:rPr>
              <a:t>LRU Performs as follows (same as FIFO here):</a:t>
            </a: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lvl="1">
              <a:lnSpc>
                <a:spcPct val="80000"/>
              </a:lnSpc>
              <a:spcBef>
                <a:spcPct val="25000"/>
              </a:spcBef>
            </a:pPr>
            <a:r>
              <a:rPr lang="en-US" altLang="ko-KR" dirty="0">
                <a:ea typeface="굴림" panose="020B0600000101010101" pitchFamily="34" charset="-127"/>
              </a:rPr>
              <a:t>Every reference is a page fault!</a:t>
            </a:r>
          </a:p>
          <a:p>
            <a:pPr lvl="1">
              <a:lnSpc>
                <a:spcPct val="80000"/>
              </a:lnSpc>
              <a:spcBef>
                <a:spcPct val="25000"/>
              </a:spcBef>
            </a:pPr>
            <a:endParaRPr lang="ko-KR" altLang="en-US" dirty="0">
              <a:ea typeface="굴림" panose="020B0600000101010101" pitchFamily="34" charset="-127"/>
            </a:endParaRPr>
          </a:p>
        </p:txBody>
      </p:sp>
      <p:grpSp>
        <p:nvGrpSpPr>
          <p:cNvPr id="779347" name="Group 83"/>
          <p:cNvGrpSpPr>
            <a:grpSpLocks/>
          </p:cNvGrpSpPr>
          <p:nvPr/>
        </p:nvGrpSpPr>
        <p:grpSpPr bwMode="auto">
          <a:xfrm>
            <a:off x="8061325" y="2178050"/>
            <a:ext cx="600075" cy="1476375"/>
            <a:chOff x="4950" y="2190"/>
            <a:chExt cx="378" cy="930"/>
          </a:xfrm>
        </p:grpSpPr>
        <p:sp>
          <p:nvSpPr>
            <p:cNvPr id="39086" name="Rectangle 84"/>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87" name="Rectangle 85"/>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8" name="Rectangle 86"/>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16" name="Rectangle 2"/>
          <p:cNvSpPr>
            <a:spLocks noGrp="1" noChangeArrowheads="1"/>
          </p:cNvSpPr>
          <p:nvPr>
            <p:ph type="title"/>
          </p:nvPr>
        </p:nvSpPr>
        <p:spPr/>
        <p:txBody>
          <a:bodyPr/>
          <a:lstStyle/>
          <a:p>
            <a:r>
              <a:rPr lang="en-US" altLang="ko-KR">
                <a:ea typeface="굴림" panose="020B0600000101010101" pitchFamily="34" charset="-127"/>
              </a:rPr>
              <a:t>When will LRU perform badly?</a:t>
            </a:r>
          </a:p>
        </p:txBody>
      </p:sp>
      <p:grpSp>
        <p:nvGrpSpPr>
          <p:cNvPr id="779268" name="Group 4"/>
          <p:cNvGrpSpPr>
            <a:grpSpLocks/>
          </p:cNvGrpSpPr>
          <p:nvPr/>
        </p:nvGrpSpPr>
        <p:grpSpPr bwMode="auto">
          <a:xfrm>
            <a:off x="7470775" y="2178050"/>
            <a:ext cx="600075" cy="1476375"/>
            <a:chOff x="4950" y="2190"/>
            <a:chExt cx="378" cy="930"/>
          </a:xfrm>
        </p:grpSpPr>
        <p:sp>
          <p:nvSpPr>
            <p:cNvPr id="39083" name="Rectangle 5"/>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4" name="Rectangle 6"/>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85" name="Rectangle 7"/>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72" name="Group 8"/>
          <p:cNvGrpSpPr>
            <a:grpSpLocks/>
          </p:cNvGrpSpPr>
          <p:nvPr/>
        </p:nvGrpSpPr>
        <p:grpSpPr bwMode="auto">
          <a:xfrm>
            <a:off x="6872288" y="2178050"/>
            <a:ext cx="598487" cy="1476375"/>
            <a:chOff x="4573" y="2190"/>
            <a:chExt cx="377" cy="930"/>
          </a:xfrm>
        </p:grpSpPr>
        <p:sp>
          <p:nvSpPr>
            <p:cNvPr id="39080" name="Rectangle 9"/>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1" name="Rectangle 10"/>
            <p:cNvSpPr>
              <a:spLocks noChangeArrowheads="1"/>
            </p:cNvSpPr>
            <p:nvPr/>
          </p:nvSpPr>
          <p:spPr bwMode="auto">
            <a:xfrm>
              <a:off x="4573" y="250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2" name="Rectangle 11"/>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grpSp>
      <p:grpSp>
        <p:nvGrpSpPr>
          <p:cNvPr id="779276" name="Group 12"/>
          <p:cNvGrpSpPr>
            <a:grpSpLocks/>
          </p:cNvGrpSpPr>
          <p:nvPr/>
        </p:nvGrpSpPr>
        <p:grpSpPr bwMode="auto">
          <a:xfrm>
            <a:off x="6272213" y="2178050"/>
            <a:ext cx="600075" cy="1476375"/>
            <a:chOff x="4195" y="2190"/>
            <a:chExt cx="378" cy="930"/>
          </a:xfrm>
        </p:grpSpPr>
        <p:sp>
          <p:nvSpPr>
            <p:cNvPr id="39077" name="Rectangle 13"/>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78" name="Rectangle 14"/>
            <p:cNvSpPr>
              <a:spLocks noChangeArrowheads="1"/>
            </p:cNvSpPr>
            <p:nvPr/>
          </p:nvSpPr>
          <p:spPr bwMode="auto">
            <a:xfrm>
              <a:off x="4195" y="250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9" name="Rectangle 15"/>
            <p:cNvSpPr>
              <a:spLocks noChangeArrowheads="1"/>
            </p:cNvSpPr>
            <p:nvPr/>
          </p:nvSpPr>
          <p:spPr bwMode="auto">
            <a:xfrm>
              <a:off x="4195"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0" name="Group 16"/>
          <p:cNvGrpSpPr>
            <a:grpSpLocks/>
          </p:cNvGrpSpPr>
          <p:nvPr/>
        </p:nvGrpSpPr>
        <p:grpSpPr bwMode="auto">
          <a:xfrm>
            <a:off x="5673725" y="2178050"/>
            <a:ext cx="598488" cy="1476375"/>
            <a:chOff x="3818" y="2190"/>
            <a:chExt cx="377" cy="930"/>
          </a:xfrm>
        </p:grpSpPr>
        <p:sp>
          <p:nvSpPr>
            <p:cNvPr id="39074" name="Rectangle 17"/>
            <p:cNvSpPr>
              <a:spLocks noChangeArrowheads="1"/>
            </p:cNvSpPr>
            <p:nvPr/>
          </p:nvSpPr>
          <p:spPr bwMode="auto">
            <a:xfrm>
              <a:off x="3818"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5" name="Rectangle 18"/>
            <p:cNvSpPr>
              <a:spLocks noChangeArrowheads="1"/>
            </p:cNvSpPr>
            <p:nvPr/>
          </p:nvSpPr>
          <p:spPr bwMode="auto">
            <a:xfrm>
              <a:off x="3818" y="250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76" name="Rectangle 19"/>
            <p:cNvSpPr>
              <a:spLocks noChangeArrowheads="1"/>
            </p:cNvSpPr>
            <p:nvPr/>
          </p:nvSpPr>
          <p:spPr bwMode="auto">
            <a:xfrm>
              <a:off x="3818" y="219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4" name="Group 20"/>
          <p:cNvGrpSpPr>
            <a:grpSpLocks/>
          </p:cNvGrpSpPr>
          <p:nvPr/>
        </p:nvGrpSpPr>
        <p:grpSpPr bwMode="auto">
          <a:xfrm>
            <a:off x="5073650" y="2178050"/>
            <a:ext cx="600075" cy="1476375"/>
            <a:chOff x="3440" y="2190"/>
            <a:chExt cx="378" cy="930"/>
          </a:xfrm>
        </p:grpSpPr>
        <p:sp>
          <p:nvSpPr>
            <p:cNvPr id="39071" name="Rectangle 21"/>
            <p:cNvSpPr>
              <a:spLocks noChangeArrowheads="1"/>
            </p:cNvSpPr>
            <p:nvPr/>
          </p:nvSpPr>
          <p:spPr bwMode="auto">
            <a:xfrm>
              <a:off x="3440" y="281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2" name="Rectangle 22"/>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3" name="Rectangle 23"/>
            <p:cNvSpPr>
              <a:spLocks noChangeArrowheads="1"/>
            </p:cNvSpPr>
            <p:nvPr/>
          </p:nvSpPr>
          <p:spPr bwMode="auto">
            <a:xfrm>
              <a:off x="3440"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grpSp>
      <p:grpSp>
        <p:nvGrpSpPr>
          <p:cNvPr id="779288" name="Group 24"/>
          <p:cNvGrpSpPr>
            <a:grpSpLocks/>
          </p:cNvGrpSpPr>
          <p:nvPr/>
        </p:nvGrpSpPr>
        <p:grpSpPr bwMode="auto">
          <a:xfrm>
            <a:off x="4475163" y="2178050"/>
            <a:ext cx="598487" cy="1476375"/>
            <a:chOff x="3063" y="2190"/>
            <a:chExt cx="377" cy="930"/>
          </a:xfrm>
        </p:grpSpPr>
        <p:sp>
          <p:nvSpPr>
            <p:cNvPr id="39068" name="Rectangle 25"/>
            <p:cNvSpPr>
              <a:spLocks noChangeArrowheads="1"/>
            </p:cNvSpPr>
            <p:nvPr/>
          </p:nvSpPr>
          <p:spPr bwMode="auto">
            <a:xfrm>
              <a:off x="3063"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69" name="Rectangle 26"/>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0" name="Rectangle 27"/>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2" name="Group 28"/>
          <p:cNvGrpSpPr>
            <a:grpSpLocks/>
          </p:cNvGrpSpPr>
          <p:nvPr/>
        </p:nvGrpSpPr>
        <p:grpSpPr bwMode="auto">
          <a:xfrm>
            <a:off x="3875088" y="2178050"/>
            <a:ext cx="600075" cy="1476375"/>
            <a:chOff x="2685" y="2190"/>
            <a:chExt cx="378" cy="930"/>
          </a:xfrm>
        </p:grpSpPr>
        <p:sp>
          <p:nvSpPr>
            <p:cNvPr id="39065" name="Rectangle 29"/>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6" name="Rectangle 30"/>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67" name="Rectangle 31"/>
            <p:cNvSpPr>
              <a:spLocks noChangeArrowheads="1"/>
            </p:cNvSpPr>
            <p:nvPr/>
          </p:nvSpPr>
          <p:spPr bwMode="auto">
            <a:xfrm>
              <a:off x="2685"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6" name="Group 32"/>
          <p:cNvGrpSpPr>
            <a:grpSpLocks/>
          </p:cNvGrpSpPr>
          <p:nvPr/>
        </p:nvGrpSpPr>
        <p:grpSpPr bwMode="auto">
          <a:xfrm>
            <a:off x="3275013" y="2178050"/>
            <a:ext cx="600075" cy="1476375"/>
            <a:chOff x="2307" y="2190"/>
            <a:chExt cx="378" cy="930"/>
          </a:xfrm>
        </p:grpSpPr>
        <p:sp>
          <p:nvSpPr>
            <p:cNvPr id="39062" name="Rectangle 33"/>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3" name="Rectangle 34"/>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4" name="Rectangle 35"/>
            <p:cNvSpPr>
              <a:spLocks noChangeArrowheads="1"/>
            </p:cNvSpPr>
            <p:nvPr/>
          </p:nvSpPr>
          <p:spPr bwMode="auto">
            <a:xfrm>
              <a:off x="2307"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grpSp>
        <p:nvGrpSpPr>
          <p:cNvPr id="779300" name="Group 36"/>
          <p:cNvGrpSpPr>
            <a:grpSpLocks/>
          </p:cNvGrpSpPr>
          <p:nvPr/>
        </p:nvGrpSpPr>
        <p:grpSpPr bwMode="auto">
          <a:xfrm>
            <a:off x="2676525" y="2178050"/>
            <a:ext cx="598488" cy="1476375"/>
            <a:chOff x="1930" y="2190"/>
            <a:chExt cx="377" cy="930"/>
          </a:xfrm>
        </p:grpSpPr>
        <p:sp>
          <p:nvSpPr>
            <p:cNvPr id="39059" name="Rectangle 37"/>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60" name="Rectangle 38"/>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1" name="Rectangle 39"/>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4" name="Group 40"/>
          <p:cNvGrpSpPr>
            <a:grpSpLocks/>
          </p:cNvGrpSpPr>
          <p:nvPr/>
        </p:nvGrpSpPr>
        <p:grpSpPr bwMode="auto">
          <a:xfrm>
            <a:off x="2076450" y="2178050"/>
            <a:ext cx="600075" cy="1476375"/>
            <a:chOff x="1552" y="2190"/>
            <a:chExt cx="378" cy="930"/>
          </a:xfrm>
        </p:grpSpPr>
        <p:sp>
          <p:nvSpPr>
            <p:cNvPr id="39056" name="Rectangle 41"/>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7" name="Rectangle 42"/>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58" name="Rectangle 43"/>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8" name="Group 44"/>
          <p:cNvGrpSpPr>
            <a:grpSpLocks/>
          </p:cNvGrpSpPr>
          <p:nvPr/>
        </p:nvGrpSpPr>
        <p:grpSpPr bwMode="auto">
          <a:xfrm>
            <a:off x="1477963" y="2178050"/>
            <a:ext cx="598487" cy="1476375"/>
            <a:chOff x="1117" y="1948"/>
            <a:chExt cx="377" cy="930"/>
          </a:xfrm>
        </p:grpSpPr>
        <p:sp>
          <p:nvSpPr>
            <p:cNvPr id="39053" name="Rectangle 45"/>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4" name="Rectangle 46"/>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5" name="Rectangle 47"/>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779312" name="Rectangle 48"/>
          <p:cNvSpPr>
            <a:spLocks noChangeArrowheads="1"/>
          </p:cNvSpPr>
          <p:nvPr/>
        </p:nvSpPr>
        <p:spPr bwMode="auto">
          <a:xfrm>
            <a:off x="7470775"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3" name="Rectangle 49"/>
          <p:cNvSpPr>
            <a:spLocks noChangeArrowheads="1"/>
          </p:cNvSpPr>
          <p:nvPr/>
        </p:nvSpPr>
        <p:spPr bwMode="auto">
          <a:xfrm>
            <a:off x="6872288" y="1447800"/>
            <a:ext cx="5984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4" name="Rectangle 50"/>
          <p:cNvSpPr>
            <a:spLocks noChangeArrowheads="1"/>
          </p:cNvSpPr>
          <p:nvPr/>
        </p:nvSpPr>
        <p:spPr bwMode="auto">
          <a:xfrm>
            <a:off x="6272213"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5" name="Rectangle 51"/>
          <p:cNvSpPr>
            <a:spLocks noChangeArrowheads="1"/>
          </p:cNvSpPr>
          <p:nvPr/>
        </p:nvSpPr>
        <p:spPr bwMode="auto">
          <a:xfrm>
            <a:off x="5673725" y="14478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16" name="Rectangle 52"/>
          <p:cNvSpPr>
            <a:spLocks noChangeArrowheads="1"/>
          </p:cNvSpPr>
          <p:nvPr/>
        </p:nvSpPr>
        <p:spPr bwMode="auto">
          <a:xfrm>
            <a:off x="5073650" y="1447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7" name="Rectangle 53"/>
          <p:cNvSpPr>
            <a:spLocks noChangeArrowheads="1"/>
          </p:cNvSpPr>
          <p:nvPr/>
        </p:nvSpPr>
        <p:spPr bwMode="auto">
          <a:xfrm>
            <a:off x="4475163" y="1447800"/>
            <a:ext cx="598487"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8" name="Rectangle 54"/>
          <p:cNvSpPr>
            <a:spLocks noChangeArrowheads="1"/>
          </p:cNvSpPr>
          <p:nvPr/>
        </p:nvSpPr>
        <p:spPr bwMode="auto">
          <a:xfrm>
            <a:off x="3875088"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9" name="Rectangle 55"/>
          <p:cNvSpPr>
            <a:spLocks noChangeArrowheads="1"/>
          </p:cNvSpPr>
          <p:nvPr/>
        </p:nvSpPr>
        <p:spPr bwMode="auto">
          <a:xfrm>
            <a:off x="3275013" y="1447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20" name="Rectangle 56"/>
          <p:cNvSpPr>
            <a:spLocks noChangeArrowheads="1"/>
          </p:cNvSpPr>
          <p:nvPr/>
        </p:nvSpPr>
        <p:spPr bwMode="auto">
          <a:xfrm>
            <a:off x="2676525" y="14478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21" name="Rectangle 57"/>
          <p:cNvSpPr>
            <a:spLocks noChangeArrowheads="1"/>
          </p:cNvSpPr>
          <p:nvPr/>
        </p:nvSpPr>
        <p:spPr bwMode="auto">
          <a:xfrm>
            <a:off x="2076450"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22" name="Rectangle 58"/>
          <p:cNvSpPr>
            <a:spLocks noChangeArrowheads="1"/>
          </p:cNvSpPr>
          <p:nvPr/>
        </p:nvSpPr>
        <p:spPr bwMode="auto">
          <a:xfrm>
            <a:off x="1477963" y="1447800"/>
            <a:ext cx="598487"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51" name="Rectangle 87"/>
          <p:cNvSpPr>
            <a:spLocks noChangeArrowheads="1"/>
          </p:cNvSpPr>
          <p:nvPr/>
        </p:nvSpPr>
        <p:spPr bwMode="auto">
          <a:xfrm>
            <a:off x="8086725"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nvGrpSpPr>
          <p:cNvPr id="779354" name="Group 90"/>
          <p:cNvGrpSpPr>
            <a:grpSpLocks/>
          </p:cNvGrpSpPr>
          <p:nvPr/>
        </p:nvGrpSpPr>
        <p:grpSpPr bwMode="auto">
          <a:xfrm>
            <a:off x="466725" y="1447800"/>
            <a:ext cx="8204200" cy="2206625"/>
            <a:chOff x="240" y="1440"/>
            <a:chExt cx="5168" cy="1390"/>
          </a:xfrm>
        </p:grpSpPr>
        <p:sp>
          <p:nvSpPr>
            <p:cNvPr id="39028" name="Rectangle 60"/>
            <p:cNvSpPr>
              <a:spLocks noChangeArrowheads="1"/>
            </p:cNvSpPr>
            <p:nvPr/>
          </p:nvSpPr>
          <p:spPr bwMode="auto">
            <a:xfrm>
              <a:off x="240" y="252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9029" name="Rectangle 61"/>
            <p:cNvSpPr>
              <a:spLocks noChangeArrowheads="1"/>
            </p:cNvSpPr>
            <p:nvPr/>
          </p:nvSpPr>
          <p:spPr bwMode="auto">
            <a:xfrm>
              <a:off x="240" y="221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9030" name="Rectangle 62"/>
            <p:cNvSpPr>
              <a:spLocks noChangeArrowheads="1"/>
            </p:cNvSpPr>
            <p:nvPr/>
          </p:nvSpPr>
          <p:spPr bwMode="auto">
            <a:xfrm>
              <a:off x="240" y="190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9031" name="Rectangle 63"/>
            <p:cNvSpPr>
              <a:spLocks noChangeArrowheads="1"/>
            </p:cNvSpPr>
            <p:nvPr/>
          </p:nvSpPr>
          <p:spPr bwMode="auto">
            <a:xfrm>
              <a:off x="240" y="1440"/>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b="0" dirty="0">
                  <a:latin typeface="Gill Sans" charset="0"/>
                  <a:ea typeface="Gill Sans" charset="0"/>
                  <a:cs typeface="Gill Sans" charset="0"/>
                </a:rPr>
                <a:t>Ref:</a:t>
              </a:r>
            </a:p>
            <a:p>
              <a:pPr algn="l">
                <a:lnSpc>
                  <a:spcPct val="50000"/>
                </a:lnSpc>
                <a:spcBef>
                  <a:spcPct val="30000"/>
                </a:spcBef>
              </a:pPr>
              <a:r>
                <a:rPr lang="en-US" altLang="ko-KR" sz="2400" b="0" dirty="0">
                  <a:latin typeface="Gill Sans" charset="0"/>
                  <a:ea typeface="Gill Sans" charset="0"/>
                  <a:cs typeface="Gill Sans" charset="0"/>
                </a:rPr>
                <a:t>Page:</a:t>
              </a:r>
            </a:p>
          </p:txBody>
        </p:sp>
        <p:sp>
          <p:nvSpPr>
            <p:cNvPr id="39032" name="Line 65"/>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33" name="Group 89"/>
            <p:cNvGrpSpPr>
              <a:grpSpLocks/>
            </p:cNvGrpSpPr>
            <p:nvPr/>
          </p:nvGrpSpPr>
          <p:grpSpPr bwMode="auto">
            <a:xfrm>
              <a:off x="240" y="2210"/>
              <a:ext cx="5161" cy="310"/>
              <a:chOff x="240" y="2210"/>
              <a:chExt cx="4790" cy="310"/>
            </a:xfrm>
          </p:grpSpPr>
          <p:sp>
            <p:nvSpPr>
              <p:cNvPr id="39051" name="Line 66"/>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2" name="Line 67"/>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34" name="Line 69"/>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5" name="Line 70"/>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6" name="Line 71"/>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7" name="Line 72"/>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8" name="Line 73"/>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9" name="Line 74"/>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0" name="Line 75"/>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1" name="Line 76"/>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2" name="Line 77"/>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3" name="Line 78"/>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4" name="Line 79"/>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5" name="Line 80"/>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46" name="Group 82"/>
            <p:cNvGrpSpPr>
              <a:grpSpLocks/>
            </p:cNvGrpSpPr>
            <p:nvPr/>
          </p:nvGrpSpPr>
          <p:grpSpPr bwMode="auto">
            <a:xfrm>
              <a:off x="240" y="1440"/>
              <a:ext cx="5160" cy="1390"/>
              <a:chOff x="240" y="1440"/>
              <a:chExt cx="4790" cy="1390"/>
            </a:xfrm>
          </p:grpSpPr>
          <p:sp>
            <p:nvSpPr>
              <p:cNvPr id="39048" name="Line 64"/>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9" name="Line 6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0" name="Line 81"/>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47" name="Line 88"/>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36453840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9267">
                                            <p:txEl>
                                              <p:pRg st="1" end="1"/>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779354"/>
                                        </p:tgtEl>
                                        <p:attrNameLst>
                                          <p:attrName>style.visibility</p:attrName>
                                        </p:attrNameLst>
                                      </p:cBhvr>
                                      <p:to>
                                        <p:strVal val="visible"/>
                                      </p:to>
                                    </p:set>
                                    <p:anim calcmode="lin" valueType="num">
                                      <p:cBhvr additive="base">
                                        <p:cTn id="13" dur="500" fill="hold"/>
                                        <p:tgtEl>
                                          <p:spTgt spid="779354"/>
                                        </p:tgtEl>
                                        <p:attrNameLst>
                                          <p:attrName>ppt_x</p:attrName>
                                        </p:attrNameLst>
                                      </p:cBhvr>
                                      <p:tavLst>
                                        <p:tav tm="0">
                                          <p:val>
                                            <p:strVal val="1+#ppt_w/2"/>
                                          </p:val>
                                        </p:tav>
                                        <p:tav tm="100000">
                                          <p:val>
                                            <p:strVal val="#ppt_x"/>
                                          </p:val>
                                        </p:tav>
                                      </p:tavLst>
                                    </p:anim>
                                    <p:anim calcmode="lin" valueType="num">
                                      <p:cBhvr additive="base">
                                        <p:cTn id="14" dur="500" fill="hold"/>
                                        <p:tgtEl>
                                          <p:spTgt spid="77935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93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793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93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7930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932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7930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93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7929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931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77929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7931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77928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931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77928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7931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7792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7931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77927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7931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77927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79312"/>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77926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7935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77934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79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p:bldP spid="779312" grpId="0"/>
      <p:bldP spid="779313" grpId="0"/>
      <p:bldP spid="779314" grpId="0"/>
      <p:bldP spid="779315" grpId="0"/>
      <p:bldP spid="779316" grpId="0"/>
      <p:bldP spid="779317" grpId="0"/>
      <p:bldP spid="779318" grpId="0"/>
      <p:bldP spid="779319" grpId="0"/>
      <p:bldP spid="779320" grpId="0"/>
      <p:bldP spid="779321" grpId="0"/>
      <p:bldP spid="779322" grpId="0"/>
      <p:bldP spid="779351"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7" name="Rectangle 3"/>
          <p:cNvSpPr>
            <a:spLocks noGrp="1" noChangeArrowheads="1"/>
          </p:cNvSpPr>
          <p:nvPr>
            <p:ph type="body" idx="1"/>
          </p:nvPr>
        </p:nvSpPr>
        <p:spPr>
          <a:xfrm>
            <a:off x="76200" y="685800"/>
            <a:ext cx="8763000" cy="3810000"/>
          </a:xfrm>
        </p:spPr>
        <p:txBody>
          <a:bodyPr/>
          <a:lstStyle/>
          <a:p>
            <a:pPr>
              <a:lnSpc>
                <a:spcPct val="80000"/>
              </a:lnSpc>
              <a:spcBef>
                <a:spcPct val="25000"/>
              </a:spcBef>
            </a:pPr>
            <a:r>
              <a:rPr lang="en-US" altLang="ko-KR" dirty="0">
                <a:ea typeface="굴림" panose="020B0600000101010101" pitchFamily="34" charset="-127"/>
              </a:rPr>
              <a:t>Consider the following: A B C D A B C D A B C D</a:t>
            </a:r>
          </a:p>
          <a:p>
            <a:pPr>
              <a:lnSpc>
                <a:spcPct val="80000"/>
              </a:lnSpc>
              <a:spcBef>
                <a:spcPct val="25000"/>
              </a:spcBef>
            </a:pPr>
            <a:r>
              <a:rPr lang="en-US" altLang="ko-KR" dirty="0">
                <a:ea typeface="굴림" panose="020B0600000101010101" pitchFamily="34" charset="-127"/>
              </a:rPr>
              <a:t>LRU Performs as follows (same as FIFO here):</a:t>
            </a: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lvl="1">
              <a:lnSpc>
                <a:spcPct val="80000"/>
              </a:lnSpc>
              <a:spcBef>
                <a:spcPct val="25000"/>
              </a:spcBef>
            </a:pPr>
            <a:r>
              <a:rPr lang="en-US" altLang="ko-KR" dirty="0">
                <a:ea typeface="굴림" panose="020B0600000101010101" pitchFamily="34" charset="-127"/>
              </a:rPr>
              <a:t>Every reference is a page fault!</a:t>
            </a:r>
          </a:p>
          <a:p>
            <a:pPr>
              <a:lnSpc>
                <a:spcPct val="80000"/>
              </a:lnSpc>
              <a:spcBef>
                <a:spcPct val="25000"/>
              </a:spcBef>
            </a:pPr>
            <a:r>
              <a:rPr lang="en-US" altLang="ko-KR" dirty="0">
                <a:ea typeface="굴림" panose="020B0600000101010101" pitchFamily="34" charset="-127"/>
              </a:rPr>
              <a:t>MIN Does much better:</a:t>
            </a:r>
          </a:p>
          <a:p>
            <a:pPr lvl="1">
              <a:lnSpc>
                <a:spcPct val="80000"/>
              </a:lnSpc>
              <a:spcBef>
                <a:spcPct val="25000"/>
              </a:spcBef>
            </a:pPr>
            <a:endParaRPr lang="ko-KR" altLang="en-US" dirty="0">
              <a:ea typeface="굴림" panose="020B0600000101010101" pitchFamily="34" charset="-127"/>
            </a:endParaRPr>
          </a:p>
        </p:txBody>
      </p:sp>
      <p:grpSp>
        <p:nvGrpSpPr>
          <p:cNvPr id="779347" name="Group 83"/>
          <p:cNvGrpSpPr>
            <a:grpSpLocks/>
          </p:cNvGrpSpPr>
          <p:nvPr/>
        </p:nvGrpSpPr>
        <p:grpSpPr bwMode="auto">
          <a:xfrm>
            <a:off x="8061325" y="2178050"/>
            <a:ext cx="600075" cy="1476375"/>
            <a:chOff x="4950" y="2190"/>
            <a:chExt cx="378" cy="930"/>
          </a:xfrm>
        </p:grpSpPr>
        <p:sp>
          <p:nvSpPr>
            <p:cNvPr id="39086" name="Rectangle 84"/>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87" name="Rectangle 85"/>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8" name="Rectangle 86"/>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16" name="Rectangle 2"/>
          <p:cNvSpPr>
            <a:spLocks noGrp="1" noChangeArrowheads="1"/>
          </p:cNvSpPr>
          <p:nvPr>
            <p:ph type="title"/>
          </p:nvPr>
        </p:nvSpPr>
        <p:spPr/>
        <p:txBody>
          <a:bodyPr/>
          <a:lstStyle/>
          <a:p>
            <a:r>
              <a:rPr lang="en-US" altLang="ko-KR">
                <a:ea typeface="굴림" panose="020B0600000101010101" pitchFamily="34" charset="-127"/>
              </a:rPr>
              <a:t>When will LRU perform badly?</a:t>
            </a:r>
          </a:p>
        </p:txBody>
      </p:sp>
      <p:grpSp>
        <p:nvGrpSpPr>
          <p:cNvPr id="779268" name="Group 4"/>
          <p:cNvGrpSpPr>
            <a:grpSpLocks/>
          </p:cNvGrpSpPr>
          <p:nvPr/>
        </p:nvGrpSpPr>
        <p:grpSpPr bwMode="auto">
          <a:xfrm>
            <a:off x="7470775" y="2178050"/>
            <a:ext cx="600075" cy="1476375"/>
            <a:chOff x="4950" y="2190"/>
            <a:chExt cx="378" cy="930"/>
          </a:xfrm>
        </p:grpSpPr>
        <p:sp>
          <p:nvSpPr>
            <p:cNvPr id="39083" name="Rectangle 5"/>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4" name="Rectangle 6"/>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85" name="Rectangle 7"/>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72" name="Group 8"/>
          <p:cNvGrpSpPr>
            <a:grpSpLocks/>
          </p:cNvGrpSpPr>
          <p:nvPr/>
        </p:nvGrpSpPr>
        <p:grpSpPr bwMode="auto">
          <a:xfrm>
            <a:off x="6872288" y="2178050"/>
            <a:ext cx="598487" cy="1476375"/>
            <a:chOff x="4573" y="2190"/>
            <a:chExt cx="377" cy="930"/>
          </a:xfrm>
        </p:grpSpPr>
        <p:sp>
          <p:nvSpPr>
            <p:cNvPr id="39080" name="Rectangle 9"/>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1" name="Rectangle 10"/>
            <p:cNvSpPr>
              <a:spLocks noChangeArrowheads="1"/>
            </p:cNvSpPr>
            <p:nvPr/>
          </p:nvSpPr>
          <p:spPr bwMode="auto">
            <a:xfrm>
              <a:off x="4573" y="250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2" name="Rectangle 11"/>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grpSp>
      <p:grpSp>
        <p:nvGrpSpPr>
          <p:cNvPr id="779276" name="Group 12"/>
          <p:cNvGrpSpPr>
            <a:grpSpLocks/>
          </p:cNvGrpSpPr>
          <p:nvPr/>
        </p:nvGrpSpPr>
        <p:grpSpPr bwMode="auto">
          <a:xfrm>
            <a:off x="6272213" y="2178050"/>
            <a:ext cx="600075" cy="1476375"/>
            <a:chOff x="4195" y="2190"/>
            <a:chExt cx="378" cy="930"/>
          </a:xfrm>
        </p:grpSpPr>
        <p:sp>
          <p:nvSpPr>
            <p:cNvPr id="39077" name="Rectangle 13"/>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78" name="Rectangle 14"/>
            <p:cNvSpPr>
              <a:spLocks noChangeArrowheads="1"/>
            </p:cNvSpPr>
            <p:nvPr/>
          </p:nvSpPr>
          <p:spPr bwMode="auto">
            <a:xfrm>
              <a:off x="4195" y="250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9" name="Rectangle 15"/>
            <p:cNvSpPr>
              <a:spLocks noChangeArrowheads="1"/>
            </p:cNvSpPr>
            <p:nvPr/>
          </p:nvSpPr>
          <p:spPr bwMode="auto">
            <a:xfrm>
              <a:off x="4195"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0" name="Group 16"/>
          <p:cNvGrpSpPr>
            <a:grpSpLocks/>
          </p:cNvGrpSpPr>
          <p:nvPr/>
        </p:nvGrpSpPr>
        <p:grpSpPr bwMode="auto">
          <a:xfrm>
            <a:off x="5673725" y="2178050"/>
            <a:ext cx="598488" cy="1476375"/>
            <a:chOff x="3818" y="2190"/>
            <a:chExt cx="377" cy="930"/>
          </a:xfrm>
        </p:grpSpPr>
        <p:sp>
          <p:nvSpPr>
            <p:cNvPr id="39074" name="Rectangle 17"/>
            <p:cNvSpPr>
              <a:spLocks noChangeArrowheads="1"/>
            </p:cNvSpPr>
            <p:nvPr/>
          </p:nvSpPr>
          <p:spPr bwMode="auto">
            <a:xfrm>
              <a:off x="3818"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5" name="Rectangle 18"/>
            <p:cNvSpPr>
              <a:spLocks noChangeArrowheads="1"/>
            </p:cNvSpPr>
            <p:nvPr/>
          </p:nvSpPr>
          <p:spPr bwMode="auto">
            <a:xfrm>
              <a:off x="3818" y="250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76" name="Rectangle 19"/>
            <p:cNvSpPr>
              <a:spLocks noChangeArrowheads="1"/>
            </p:cNvSpPr>
            <p:nvPr/>
          </p:nvSpPr>
          <p:spPr bwMode="auto">
            <a:xfrm>
              <a:off x="3818" y="219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4" name="Group 20"/>
          <p:cNvGrpSpPr>
            <a:grpSpLocks/>
          </p:cNvGrpSpPr>
          <p:nvPr/>
        </p:nvGrpSpPr>
        <p:grpSpPr bwMode="auto">
          <a:xfrm>
            <a:off x="5073650" y="2178050"/>
            <a:ext cx="600075" cy="1476375"/>
            <a:chOff x="3440" y="2190"/>
            <a:chExt cx="378" cy="930"/>
          </a:xfrm>
        </p:grpSpPr>
        <p:sp>
          <p:nvSpPr>
            <p:cNvPr id="39071" name="Rectangle 21"/>
            <p:cNvSpPr>
              <a:spLocks noChangeArrowheads="1"/>
            </p:cNvSpPr>
            <p:nvPr/>
          </p:nvSpPr>
          <p:spPr bwMode="auto">
            <a:xfrm>
              <a:off x="3440" y="281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2" name="Rectangle 22"/>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3" name="Rectangle 23"/>
            <p:cNvSpPr>
              <a:spLocks noChangeArrowheads="1"/>
            </p:cNvSpPr>
            <p:nvPr/>
          </p:nvSpPr>
          <p:spPr bwMode="auto">
            <a:xfrm>
              <a:off x="3440"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grpSp>
      <p:grpSp>
        <p:nvGrpSpPr>
          <p:cNvPr id="779288" name="Group 24"/>
          <p:cNvGrpSpPr>
            <a:grpSpLocks/>
          </p:cNvGrpSpPr>
          <p:nvPr/>
        </p:nvGrpSpPr>
        <p:grpSpPr bwMode="auto">
          <a:xfrm>
            <a:off x="4475163" y="2178050"/>
            <a:ext cx="598487" cy="1476375"/>
            <a:chOff x="3063" y="2190"/>
            <a:chExt cx="377" cy="930"/>
          </a:xfrm>
        </p:grpSpPr>
        <p:sp>
          <p:nvSpPr>
            <p:cNvPr id="39068" name="Rectangle 25"/>
            <p:cNvSpPr>
              <a:spLocks noChangeArrowheads="1"/>
            </p:cNvSpPr>
            <p:nvPr/>
          </p:nvSpPr>
          <p:spPr bwMode="auto">
            <a:xfrm>
              <a:off x="3063"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69" name="Rectangle 26"/>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0" name="Rectangle 27"/>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2" name="Group 28"/>
          <p:cNvGrpSpPr>
            <a:grpSpLocks/>
          </p:cNvGrpSpPr>
          <p:nvPr/>
        </p:nvGrpSpPr>
        <p:grpSpPr bwMode="auto">
          <a:xfrm>
            <a:off x="3875088" y="2178050"/>
            <a:ext cx="600075" cy="1476375"/>
            <a:chOff x="2685" y="2190"/>
            <a:chExt cx="378" cy="930"/>
          </a:xfrm>
        </p:grpSpPr>
        <p:sp>
          <p:nvSpPr>
            <p:cNvPr id="39065" name="Rectangle 29"/>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6" name="Rectangle 30"/>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67" name="Rectangle 31"/>
            <p:cNvSpPr>
              <a:spLocks noChangeArrowheads="1"/>
            </p:cNvSpPr>
            <p:nvPr/>
          </p:nvSpPr>
          <p:spPr bwMode="auto">
            <a:xfrm>
              <a:off x="2685"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6" name="Group 32"/>
          <p:cNvGrpSpPr>
            <a:grpSpLocks/>
          </p:cNvGrpSpPr>
          <p:nvPr/>
        </p:nvGrpSpPr>
        <p:grpSpPr bwMode="auto">
          <a:xfrm>
            <a:off x="3275013" y="2178050"/>
            <a:ext cx="600075" cy="1476375"/>
            <a:chOff x="2307" y="2190"/>
            <a:chExt cx="378" cy="930"/>
          </a:xfrm>
        </p:grpSpPr>
        <p:sp>
          <p:nvSpPr>
            <p:cNvPr id="39062" name="Rectangle 33"/>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3" name="Rectangle 34"/>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4" name="Rectangle 35"/>
            <p:cNvSpPr>
              <a:spLocks noChangeArrowheads="1"/>
            </p:cNvSpPr>
            <p:nvPr/>
          </p:nvSpPr>
          <p:spPr bwMode="auto">
            <a:xfrm>
              <a:off x="2307"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grpSp>
        <p:nvGrpSpPr>
          <p:cNvPr id="779300" name="Group 36"/>
          <p:cNvGrpSpPr>
            <a:grpSpLocks/>
          </p:cNvGrpSpPr>
          <p:nvPr/>
        </p:nvGrpSpPr>
        <p:grpSpPr bwMode="auto">
          <a:xfrm>
            <a:off x="2676525" y="2178050"/>
            <a:ext cx="598488" cy="1476375"/>
            <a:chOff x="1930" y="2190"/>
            <a:chExt cx="377" cy="930"/>
          </a:xfrm>
        </p:grpSpPr>
        <p:sp>
          <p:nvSpPr>
            <p:cNvPr id="39059" name="Rectangle 37"/>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60" name="Rectangle 38"/>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1" name="Rectangle 39"/>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4" name="Group 40"/>
          <p:cNvGrpSpPr>
            <a:grpSpLocks/>
          </p:cNvGrpSpPr>
          <p:nvPr/>
        </p:nvGrpSpPr>
        <p:grpSpPr bwMode="auto">
          <a:xfrm>
            <a:off x="2076450" y="2178050"/>
            <a:ext cx="600075" cy="1476375"/>
            <a:chOff x="1552" y="2190"/>
            <a:chExt cx="378" cy="930"/>
          </a:xfrm>
        </p:grpSpPr>
        <p:sp>
          <p:nvSpPr>
            <p:cNvPr id="39056" name="Rectangle 41"/>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7" name="Rectangle 42"/>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58" name="Rectangle 43"/>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8" name="Group 44"/>
          <p:cNvGrpSpPr>
            <a:grpSpLocks/>
          </p:cNvGrpSpPr>
          <p:nvPr/>
        </p:nvGrpSpPr>
        <p:grpSpPr bwMode="auto">
          <a:xfrm>
            <a:off x="1477963" y="2178050"/>
            <a:ext cx="598487" cy="1476375"/>
            <a:chOff x="1117" y="1948"/>
            <a:chExt cx="377" cy="930"/>
          </a:xfrm>
        </p:grpSpPr>
        <p:sp>
          <p:nvSpPr>
            <p:cNvPr id="39053" name="Rectangle 45"/>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4" name="Rectangle 46"/>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5" name="Rectangle 47"/>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779312" name="Rectangle 48"/>
          <p:cNvSpPr>
            <a:spLocks noChangeArrowheads="1"/>
          </p:cNvSpPr>
          <p:nvPr/>
        </p:nvSpPr>
        <p:spPr bwMode="auto">
          <a:xfrm>
            <a:off x="7470775"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3" name="Rectangle 49"/>
          <p:cNvSpPr>
            <a:spLocks noChangeArrowheads="1"/>
          </p:cNvSpPr>
          <p:nvPr/>
        </p:nvSpPr>
        <p:spPr bwMode="auto">
          <a:xfrm>
            <a:off x="6872288" y="1447800"/>
            <a:ext cx="5984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4" name="Rectangle 50"/>
          <p:cNvSpPr>
            <a:spLocks noChangeArrowheads="1"/>
          </p:cNvSpPr>
          <p:nvPr/>
        </p:nvSpPr>
        <p:spPr bwMode="auto">
          <a:xfrm>
            <a:off x="6272213"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5" name="Rectangle 51"/>
          <p:cNvSpPr>
            <a:spLocks noChangeArrowheads="1"/>
          </p:cNvSpPr>
          <p:nvPr/>
        </p:nvSpPr>
        <p:spPr bwMode="auto">
          <a:xfrm>
            <a:off x="5673725" y="14478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16" name="Rectangle 52"/>
          <p:cNvSpPr>
            <a:spLocks noChangeArrowheads="1"/>
          </p:cNvSpPr>
          <p:nvPr/>
        </p:nvSpPr>
        <p:spPr bwMode="auto">
          <a:xfrm>
            <a:off x="5073650" y="1447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7" name="Rectangle 53"/>
          <p:cNvSpPr>
            <a:spLocks noChangeArrowheads="1"/>
          </p:cNvSpPr>
          <p:nvPr/>
        </p:nvSpPr>
        <p:spPr bwMode="auto">
          <a:xfrm>
            <a:off x="4475163" y="1447800"/>
            <a:ext cx="598487"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8" name="Rectangle 54"/>
          <p:cNvSpPr>
            <a:spLocks noChangeArrowheads="1"/>
          </p:cNvSpPr>
          <p:nvPr/>
        </p:nvSpPr>
        <p:spPr bwMode="auto">
          <a:xfrm>
            <a:off x="3875088"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9" name="Rectangle 55"/>
          <p:cNvSpPr>
            <a:spLocks noChangeArrowheads="1"/>
          </p:cNvSpPr>
          <p:nvPr/>
        </p:nvSpPr>
        <p:spPr bwMode="auto">
          <a:xfrm>
            <a:off x="3275013" y="1447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20" name="Rectangle 56"/>
          <p:cNvSpPr>
            <a:spLocks noChangeArrowheads="1"/>
          </p:cNvSpPr>
          <p:nvPr/>
        </p:nvSpPr>
        <p:spPr bwMode="auto">
          <a:xfrm>
            <a:off x="2676525" y="14478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21" name="Rectangle 57"/>
          <p:cNvSpPr>
            <a:spLocks noChangeArrowheads="1"/>
          </p:cNvSpPr>
          <p:nvPr/>
        </p:nvSpPr>
        <p:spPr bwMode="auto">
          <a:xfrm>
            <a:off x="2076450"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22" name="Rectangle 58"/>
          <p:cNvSpPr>
            <a:spLocks noChangeArrowheads="1"/>
          </p:cNvSpPr>
          <p:nvPr/>
        </p:nvSpPr>
        <p:spPr bwMode="auto">
          <a:xfrm>
            <a:off x="1477963" y="1447800"/>
            <a:ext cx="598487"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51" name="Rectangle 87"/>
          <p:cNvSpPr>
            <a:spLocks noChangeArrowheads="1"/>
          </p:cNvSpPr>
          <p:nvPr/>
        </p:nvSpPr>
        <p:spPr bwMode="auto">
          <a:xfrm>
            <a:off x="8086725"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nvGrpSpPr>
          <p:cNvPr id="779354" name="Group 90"/>
          <p:cNvGrpSpPr>
            <a:grpSpLocks/>
          </p:cNvGrpSpPr>
          <p:nvPr/>
        </p:nvGrpSpPr>
        <p:grpSpPr bwMode="auto">
          <a:xfrm>
            <a:off x="466725" y="1447800"/>
            <a:ext cx="8204200" cy="2206625"/>
            <a:chOff x="240" y="1440"/>
            <a:chExt cx="5168" cy="1390"/>
          </a:xfrm>
        </p:grpSpPr>
        <p:sp>
          <p:nvSpPr>
            <p:cNvPr id="39028" name="Rectangle 60"/>
            <p:cNvSpPr>
              <a:spLocks noChangeArrowheads="1"/>
            </p:cNvSpPr>
            <p:nvPr/>
          </p:nvSpPr>
          <p:spPr bwMode="auto">
            <a:xfrm>
              <a:off x="240" y="252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9029" name="Rectangle 61"/>
            <p:cNvSpPr>
              <a:spLocks noChangeArrowheads="1"/>
            </p:cNvSpPr>
            <p:nvPr/>
          </p:nvSpPr>
          <p:spPr bwMode="auto">
            <a:xfrm>
              <a:off x="240" y="221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9030" name="Rectangle 62"/>
            <p:cNvSpPr>
              <a:spLocks noChangeArrowheads="1"/>
            </p:cNvSpPr>
            <p:nvPr/>
          </p:nvSpPr>
          <p:spPr bwMode="auto">
            <a:xfrm>
              <a:off x="240" y="190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9031" name="Rectangle 63"/>
            <p:cNvSpPr>
              <a:spLocks noChangeArrowheads="1"/>
            </p:cNvSpPr>
            <p:nvPr/>
          </p:nvSpPr>
          <p:spPr bwMode="auto">
            <a:xfrm>
              <a:off x="240" y="1440"/>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b="0" dirty="0">
                  <a:latin typeface="Gill Sans" charset="0"/>
                  <a:ea typeface="Gill Sans" charset="0"/>
                  <a:cs typeface="Gill Sans" charset="0"/>
                </a:rPr>
                <a:t>Ref:</a:t>
              </a:r>
            </a:p>
            <a:p>
              <a:pPr algn="l">
                <a:lnSpc>
                  <a:spcPct val="50000"/>
                </a:lnSpc>
                <a:spcBef>
                  <a:spcPct val="30000"/>
                </a:spcBef>
              </a:pPr>
              <a:r>
                <a:rPr lang="en-US" altLang="ko-KR" sz="2400" b="0" dirty="0">
                  <a:latin typeface="Gill Sans" charset="0"/>
                  <a:ea typeface="Gill Sans" charset="0"/>
                  <a:cs typeface="Gill Sans" charset="0"/>
                </a:rPr>
                <a:t>Page:</a:t>
              </a:r>
            </a:p>
          </p:txBody>
        </p:sp>
        <p:sp>
          <p:nvSpPr>
            <p:cNvPr id="39032" name="Line 65"/>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33" name="Group 89"/>
            <p:cNvGrpSpPr>
              <a:grpSpLocks/>
            </p:cNvGrpSpPr>
            <p:nvPr/>
          </p:nvGrpSpPr>
          <p:grpSpPr bwMode="auto">
            <a:xfrm>
              <a:off x="240" y="2210"/>
              <a:ext cx="5161" cy="310"/>
              <a:chOff x="240" y="2210"/>
              <a:chExt cx="4790" cy="310"/>
            </a:xfrm>
          </p:grpSpPr>
          <p:sp>
            <p:nvSpPr>
              <p:cNvPr id="39051" name="Line 66"/>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2" name="Line 67"/>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34" name="Line 69"/>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5" name="Line 70"/>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6" name="Line 71"/>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7" name="Line 72"/>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8" name="Line 73"/>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9" name="Line 74"/>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0" name="Line 75"/>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1" name="Line 76"/>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2" name="Line 77"/>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3" name="Line 78"/>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4" name="Line 79"/>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5" name="Line 80"/>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46" name="Group 82"/>
            <p:cNvGrpSpPr>
              <a:grpSpLocks/>
            </p:cNvGrpSpPr>
            <p:nvPr/>
          </p:nvGrpSpPr>
          <p:grpSpPr bwMode="auto">
            <a:xfrm>
              <a:off x="240" y="1440"/>
              <a:ext cx="5160" cy="1390"/>
              <a:chOff x="240" y="1440"/>
              <a:chExt cx="4790" cy="1390"/>
            </a:xfrm>
          </p:grpSpPr>
          <p:sp>
            <p:nvSpPr>
              <p:cNvPr id="39048" name="Line 64"/>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9" name="Line 6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0" name="Line 81"/>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47" name="Line 88"/>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grpSp>
        <p:nvGrpSpPr>
          <p:cNvPr id="38944" name="Group 99"/>
          <p:cNvGrpSpPr>
            <a:grpSpLocks/>
          </p:cNvGrpSpPr>
          <p:nvPr/>
        </p:nvGrpSpPr>
        <p:grpSpPr bwMode="auto">
          <a:xfrm>
            <a:off x="6862763" y="5226050"/>
            <a:ext cx="598488" cy="1476375"/>
            <a:chOff x="4573" y="2190"/>
            <a:chExt cx="377" cy="930"/>
          </a:xfrm>
        </p:grpSpPr>
        <p:sp>
          <p:nvSpPr>
            <p:cNvPr id="39019" name="Rectangle 100"/>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0" name="Rectangle 101"/>
            <p:cNvSpPr>
              <a:spLocks noChangeArrowheads="1"/>
            </p:cNvSpPr>
            <p:nvPr/>
          </p:nvSpPr>
          <p:spPr bwMode="auto">
            <a:xfrm>
              <a:off x="4573" y="250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1" name="Rectangle 102"/>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grpSp>
      <p:grpSp>
        <p:nvGrpSpPr>
          <p:cNvPr id="38947" name="Group 111"/>
          <p:cNvGrpSpPr>
            <a:grpSpLocks/>
          </p:cNvGrpSpPr>
          <p:nvPr/>
        </p:nvGrpSpPr>
        <p:grpSpPr bwMode="auto">
          <a:xfrm>
            <a:off x="5064125" y="5226050"/>
            <a:ext cx="600075" cy="1476375"/>
            <a:chOff x="3440" y="2190"/>
            <a:chExt cx="378" cy="930"/>
          </a:xfrm>
        </p:grpSpPr>
        <p:sp>
          <p:nvSpPr>
            <p:cNvPr id="39010" name="Rectangle 112"/>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1" name="Rectangle 113"/>
            <p:cNvSpPr>
              <a:spLocks noChangeArrowheads="1"/>
            </p:cNvSpPr>
            <p:nvPr/>
          </p:nvSpPr>
          <p:spPr bwMode="auto">
            <a:xfrm>
              <a:off x="344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12" name="Rectangle 114"/>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0" name="Group 123"/>
          <p:cNvGrpSpPr>
            <a:grpSpLocks/>
          </p:cNvGrpSpPr>
          <p:nvPr/>
        </p:nvGrpSpPr>
        <p:grpSpPr bwMode="auto">
          <a:xfrm>
            <a:off x="3265488" y="5226050"/>
            <a:ext cx="600075" cy="1476375"/>
            <a:chOff x="2307" y="2190"/>
            <a:chExt cx="378" cy="930"/>
          </a:xfrm>
        </p:grpSpPr>
        <p:sp>
          <p:nvSpPr>
            <p:cNvPr id="39001" name="Rectangle 124"/>
            <p:cNvSpPr>
              <a:spLocks noChangeArrowheads="1"/>
            </p:cNvSpPr>
            <p:nvPr/>
          </p:nvSpPr>
          <p:spPr bwMode="auto">
            <a:xfrm>
              <a:off x="2307"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02" name="Rectangle 125"/>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3" name="Rectangle 126"/>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1" name="Group 127"/>
          <p:cNvGrpSpPr>
            <a:grpSpLocks/>
          </p:cNvGrpSpPr>
          <p:nvPr/>
        </p:nvGrpSpPr>
        <p:grpSpPr bwMode="auto">
          <a:xfrm>
            <a:off x="2667000" y="5226050"/>
            <a:ext cx="598488" cy="1476375"/>
            <a:chOff x="1930" y="2190"/>
            <a:chExt cx="377" cy="930"/>
          </a:xfrm>
        </p:grpSpPr>
        <p:sp>
          <p:nvSpPr>
            <p:cNvPr id="38998" name="Rectangle 128"/>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8999" name="Rectangle 129"/>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0" name="Rectangle 130"/>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2" name="Group 131"/>
          <p:cNvGrpSpPr>
            <a:grpSpLocks/>
          </p:cNvGrpSpPr>
          <p:nvPr/>
        </p:nvGrpSpPr>
        <p:grpSpPr bwMode="auto">
          <a:xfrm>
            <a:off x="2066925" y="5226050"/>
            <a:ext cx="600075" cy="1476375"/>
            <a:chOff x="1552" y="2190"/>
            <a:chExt cx="378" cy="930"/>
          </a:xfrm>
        </p:grpSpPr>
        <p:sp>
          <p:nvSpPr>
            <p:cNvPr id="38995" name="Rectangle 132"/>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8996" name="Rectangle 133"/>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8997" name="Rectangle 134"/>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3" name="Group 135"/>
          <p:cNvGrpSpPr>
            <a:grpSpLocks/>
          </p:cNvGrpSpPr>
          <p:nvPr/>
        </p:nvGrpSpPr>
        <p:grpSpPr bwMode="auto">
          <a:xfrm>
            <a:off x="1468438" y="5226050"/>
            <a:ext cx="598488" cy="1476375"/>
            <a:chOff x="1117" y="1948"/>
            <a:chExt cx="377" cy="930"/>
          </a:xfrm>
        </p:grpSpPr>
        <p:sp>
          <p:nvSpPr>
            <p:cNvPr id="38992" name="Rectangle 136"/>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8993" name="Rectangle 137"/>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8994" name="Rectangle 138"/>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38955" name="Rectangle 140"/>
          <p:cNvSpPr>
            <a:spLocks noChangeArrowheads="1"/>
          </p:cNvSpPr>
          <p:nvPr/>
        </p:nvSpPr>
        <p:spPr bwMode="auto">
          <a:xfrm>
            <a:off x="6862763" y="44958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B</a:t>
            </a:r>
          </a:p>
        </p:txBody>
      </p:sp>
      <p:grpSp>
        <p:nvGrpSpPr>
          <p:cNvPr id="3" name="Group 2"/>
          <p:cNvGrpSpPr/>
          <p:nvPr/>
        </p:nvGrpSpPr>
        <p:grpSpPr>
          <a:xfrm>
            <a:off x="5664200" y="4495800"/>
            <a:ext cx="1198563" cy="2206625"/>
            <a:chOff x="5664200" y="4495800"/>
            <a:chExt cx="1198563" cy="2206625"/>
          </a:xfrm>
        </p:grpSpPr>
        <p:grpSp>
          <p:nvGrpSpPr>
            <p:cNvPr id="38945" name="Group 103"/>
            <p:cNvGrpSpPr>
              <a:grpSpLocks/>
            </p:cNvGrpSpPr>
            <p:nvPr/>
          </p:nvGrpSpPr>
          <p:grpSpPr bwMode="auto">
            <a:xfrm>
              <a:off x="6262688" y="5226050"/>
              <a:ext cx="600075" cy="1476375"/>
              <a:chOff x="4195" y="2190"/>
              <a:chExt cx="378" cy="930"/>
            </a:xfrm>
          </p:grpSpPr>
          <p:sp>
            <p:nvSpPr>
              <p:cNvPr id="39016" name="Rectangle 104"/>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7" name="Rectangle 105"/>
              <p:cNvSpPr>
                <a:spLocks noChangeArrowheads="1"/>
              </p:cNvSpPr>
              <p:nvPr/>
            </p:nvSpPr>
            <p:spPr bwMode="auto">
              <a:xfrm>
                <a:off x="4195"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8" name="Rectangle 106"/>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46" name="Group 107"/>
            <p:cNvGrpSpPr>
              <a:grpSpLocks/>
            </p:cNvGrpSpPr>
            <p:nvPr/>
          </p:nvGrpSpPr>
          <p:grpSpPr bwMode="auto">
            <a:xfrm>
              <a:off x="5664200" y="5226050"/>
              <a:ext cx="598488" cy="1476375"/>
              <a:chOff x="3818" y="2190"/>
              <a:chExt cx="377" cy="930"/>
            </a:xfrm>
          </p:grpSpPr>
          <p:sp>
            <p:nvSpPr>
              <p:cNvPr id="39013" name="Rectangle 108"/>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4" name="Rectangle 109"/>
              <p:cNvSpPr>
                <a:spLocks noChangeArrowheads="1"/>
              </p:cNvSpPr>
              <p:nvPr/>
            </p:nvSpPr>
            <p:spPr bwMode="auto">
              <a:xfrm>
                <a:off x="3818" y="250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5" name="Rectangle 110"/>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56" name="Rectangle 141"/>
            <p:cNvSpPr>
              <a:spLocks noChangeArrowheads="1"/>
            </p:cNvSpPr>
            <p:nvPr/>
          </p:nvSpPr>
          <p:spPr bwMode="auto">
            <a:xfrm>
              <a:off x="6262688"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8957" name="Rectangle 142"/>
            <p:cNvSpPr>
              <a:spLocks noChangeArrowheads="1"/>
            </p:cNvSpPr>
            <p:nvPr/>
          </p:nvSpPr>
          <p:spPr bwMode="auto">
            <a:xfrm>
              <a:off x="5664200" y="44958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sp>
        <p:nvSpPr>
          <p:cNvPr id="38958" name="Rectangle 143"/>
          <p:cNvSpPr>
            <a:spLocks noChangeArrowheads="1"/>
          </p:cNvSpPr>
          <p:nvPr/>
        </p:nvSpPr>
        <p:spPr bwMode="auto">
          <a:xfrm>
            <a:off x="5064125" y="4495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C</a:t>
            </a:r>
          </a:p>
        </p:txBody>
      </p:sp>
      <p:grpSp>
        <p:nvGrpSpPr>
          <p:cNvPr id="2" name="Group 1"/>
          <p:cNvGrpSpPr/>
          <p:nvPr/>
        </p:nvGrpSpPr>
        <p:grpSpPr>
          <a:xfrm>
            <a:off x="3865563" y="4495800"/>
            <a:ext cx="1198563" cy="2206625"/>
            <a:chOff x="3865563" y="4495800"/>
            <a:chExt cx="1198563" cy="2206625"/>
          </a:xfrm>
        </p:grpSpPr>
        <p:grpSp>
          <p:nvGrpSpPr>
            <p:cNvPr id="38948" name="Group 115"/>
            <p:cNvGrpSpPr>
              <a:grpSpLocks/>
            </p:cNvGrpSpPr>
            <p:nvPr/>
          </p:nvGrpSpPr>
          <p:grpSpPr bwMode="auto">
            <a:xfrm>
              <a:off x="4465638" y="5226050"/>
              <a:ext cx="598488" cy="1476375"/>
              <a:chOff x="3063" y="2190"/>
              <a:chExt cx="377" cy="930"/>
            </a:xfrm>
          </p:grpSpPr>
          <p:sp>
            <p:nvSpPr>
              <p:cNvPr id="39007" name="Rectangle 116"/>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8" name="Rectangle 117"/>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9" name="Rectangle 118"/>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49" name="Group 119"/>
            <p:cNvGrpSpPr>
              <a:grpSpLocks/>
            </p:cNvGrpSpPr>
            <p:nvPr/>
          </p:nvGrpSpPr>
          <p:grpSpPr bwMode="auto">
            <a:xfrm>
              <a:off x="3865563" y="5226050"/>
              <a:ext cx="600075" cy="1476375"/>
              <a:chOff x="2685" y="2190"/>
              <a:chExt cx="378" cy="930"/>
            </a:xfrm>
          </p:grpSpPr>
          <p:sp>
            <p:nvSpPr>
              <p:cNvPr id="39004" name="Rectangle 120"/>
              <p:cNvSpPr>
                <a:spLocks noChangeArrowheads="1"/>
              </p:cNvSpPr>
              <p:nvPr/>
            </p:nvSpPr>
            <p:spPr bwMode="auto">
              <a:xfrm>
                <a:off x="2685"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5" name="Rectangle 121"/>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6" name="Rectangle 122"/>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59" name="Rectangle 144"/>
            <p:cNvSpPr>
              <a:spLocks noChangeArrowheads="1"/>
            </p:cNvSpPr>
            <p:nvPr/>
          </p:nvSpPr>
          <p:spPr bwMode="auto">
            <a:xfrm>
              <a:off x="4465638" y="44958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8960" name="Rectangle 145"/>
            <p:cNvSpPr>
              <a:spLocks noChangeArrowheads="1"/>
            </p:cNvSpPr>
            <p:nvPr/>
          </p:nvSpPr>
          <p:spPr bwMode="auto">
            <a:xfrm>
              <a:off x="3865563"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38961" name="Rectangle 146"/>
          <p:cNvSpPr>
            <a:spLocks noChangeArrowheads="1"/>
          </p:cNvSpPr>
          <p:nvPr/>
        </p:nvSpPr>
        <p:spPr bwMode="auto">
          <a:xfrm>
            <a:off x="3265488" y="4495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D</a:t>
            </a:r>
          </a:p>
        </p:txBody>
      </p:sp>
      <p:sp>
        <p:nvSpPr>
          <p:cNvPr id="38962" name="Rectangle 147"/>
          <p:cNvSpPr>
            <a:spLocks noChangeArrowheads="1"/>
          </p:cNvSpPr>
          <p:nvPr/>
        </p:nvSpPr>
        <p:spPr bwMode="auto">
          <a:xfrm>
            <a:off x="2667000" y="44958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8963" name="Rectangle 148"/>
          <p:cNvSpPr>
            <a:spLocks noChangeArrowheads="1"/>
          </p:cNvSpPr>
          <p:nvPr/>
        </p:nvSpPr>
        <p:spPr bwMode="auto">
          <a:xfrm>
            <a:off x="2066925"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8964" name="Rectangle 149"/>
          <p:cNvSpPr>
            <a:spLocks noChangeArrowheads="1"/>
          </p:cNvSpPr>
          <p:nvPr/>
        </p:nvSpPr>
        <p:spPr bwMode="auto">
          <a:xfrm>
            <a:off x="1468438" y="4495800"/>
            <a:ext cx="598488"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nvGrpSpPr>
          <p:cNvPr id="4" name="Group 3"/>
          <p:cNvGrpSpPr/>
          <p:nvPr/>
        </p:nvGrpSpPr>
        <p:grpSpPr>
          <a:xfrm>
            <a:off x="7461250" y="4495800"/>
            <a:ext cx="1216025" cy="2206625"/>
            <a:chOff x="7461250" y="4495800"/>
            <a:chExt cx="1216025" cy="2206625"/>
          </a:xfrm>
        </p:grpSpPr>
        <p:grpSp>
          <p:nvGrpSpPr>
            <p:cNvPr id="38942" name="Group 91"/>
            <p:cNvGrpSpPr>
              <a:grpSpLocks/>
            </p:cNvGrpSpPr>
            <p:nvPr/>
          </p:nvGrpSpPr>
          <p:grpSpPr bwMode="auto">
            <a:xfrm>
              <a:off x="8051800" y="5226050"/>
              <a:ext cx="600075" cy="1476375"/>
              <a:chOff x="4950" y="2190"/>
              <a:chExt cx="378" cy="930"/>
            </a:xfrm>
          </p:grpSpPr>
          <p:sp>
            <p:nvSpPr>
              <p:cNvPr id="39025" name="Rectangle 92"/>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6" name="Rectangle 93"/>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7" name="Rectangle 94"/>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43" name="Group 95"/>
            <p:cNvGrpSpPr>
              <a:grpSpLocks/>
            </p:cNvGrpSpPr>
            <p:nvPr/>
          </p:nvGrpSpPr>
          <p:grpSpPr bwMode="auto">
            <a:xfrm>
              <a:off x="7461250" y="5226050"/>
              <a:ext cx="600075" cy="1476375"/>
              <a:chOff x="4950" y="2190"/>
              <a:chExt cx="378" cy="930"/>
            </a:xfrm>
          </p:grpSpPr>
          <p:sp>
            <p:nvSpPr>
              <p:cNvPr id="39022" name="Rectangle 96"/>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3" name="Rectangle 97"/>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4" name="Rectangle 98"/>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54" name="Rectangle 139"/>
            <p:cNvSpPr>
              <a:spLocks noChangeArrowheads="1"/>
            </p:cNvSpPr>
            <p:nvPr/>
          </p:nvSpPr>
          <p:spPr bwMode="auto">
            <a:xfrm>
              <a:off x="7461250"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8965" name="Rectangle 150"/>
            <p:cNvSpPr>
              <a:spLocks noChangeArrowheads="1"/>
            </p:cNvSpPr>
            <p:nvPr/>
          </p:nvSpPr>
          <p:spPr bwMode="auto">
            <a:xfrm>
              <a:off x="8077200"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grpSp>
        <p:nvGrpSpPr>
          <p:cNvPr id="38966" name="Group 151"/>
          <p:cNvGrpSpPr>
            <a:grpSpLocks/>
          </p:cNvGrpSpPr>
          <p:nvPr/>
        </p:nvGrpSpPr>
        <p:grpSpPr bwMode="auto">
          <a:xfrm>
            <a:off x="457200" y="4495800"/>
            <a:ext cx="8204200" cy="2206625"/>
            <a:chOff x="240" y="1440"/>
            <a:chExt cx="5168" cy="1390"/>
          </a:xfrm>
        </p:grpSpPr>
        <p:sp>
          <p:nvSpPr>
            <p:cNvPr id="38967" name="Rectangle 152"/>
            <p:cNvSpPr>
              <a:spLocks noChangeArrowheads="1"/>
            </p:cNvSpPr>
            <p:nvPr/>
          </p:nvSpPr>
          <p:spPr bwMode="auto">
            <a:xfrm>
              <a:off x="240" y="2520"/>
              <a:ext cx="637" cy="31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8968" name="Rectangle 153"/>
            <p:cNvSpPr>
              <a:spLocks noChangeArrowheads="1"/>
            </p:cNvSpPr>
            <p:nvPr/>
          </p:nvSpPr>
          <p:spPr bwMode="auto">
            <a:xfrm>
              <a:off x="240" y="221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8969" name="Rectangle 154"/>
            <p:cNvSpPr>
              <a:spLocks noChangeArrowheads="1"/>
            </p:cNvSpPr>
            <p:nvPr/>
          </p:nvSpPr>
          <p:spPr bwMode="auto">
            <a:xfrm>
              <a:off x="240" y="190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8970" name="Rectangle 155"/>
            <p:cNvSpPr>
              <a:spLocks noChangeArrowheads="1"/>
            </p:cNvSpPr>
            <p:nvPr/>
          </p:nvSpPr>
          <p:spPr bwMode="auto">
            <a:xfrm>
              <a:off x="240" y="1460"/>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50000"/>
                </a:lnSpc>
                <a:spcBef>
                  <a:spcPct val="30000"/>
                </a:spcBef>
              </a:pPr>
              <a:r>
                <a:rPr lang="en-US" altLang="ko-KR" sz="2400" b="0" dirty="0">
                  <a:latin typeface="Gill Sans" charset="0"/>
                  <a:ea typeface="Gill Sans" charset="0"/>
                  <a:cs typeface="Gill Sans" charset="0"/>
                </a:rPr>
                <a:t>Ref:</a:t>
              </a:r>
            </a:p>
            <a:p>
              <a:pPr algn="l">
                <a:lnSpc>
                  <a:spcPct val="90000"/>
                </a:lnSpc>
                <a:spcBef>
                  <a:spcPct val="30000"/>
                </a:spcBef>
              </a:pPr>
              <a:r>
                <a:rPr lang="en-US" altLang="ko-KR" sz="2400" b="0" dirty="0">
                  <a:latin typeface="Gill Sans" charset="0"/>
                  <a:ea typeface="Gill Sans" charset="0"/>
                  <a:cs typeface="Gill Sans" charset="0"/>
                </a:rPr>
                <a:t>Page:</a:t>
              </a:r>
            </a:p>
          </p:txBody>
        </p:sp>
        <p:sp>
          <p:nvSpPr>
            <p:cNvPr id="38971" name="Line 156"/>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8972" name="Group 157"/>
            <p:cNvGrpSpPr>
              <a:grpSpLocks/>
            </p:cNvGrpSpPr>
            <p:nvPr/>
          </p:nvGrpSpPr>
          <p:grpSpPr bwMode="auto">
            <a:xfrm>
              <a:off x="240" y="2210"/>
              <a:ext cx="5161" cy="310"/>
              <a:chOff x="240" y="2210"/>
              <a:chExt cx="4790" cy="310"/>
            </a:xfrm>
          </p:grpSpPr>
          <p:sp>
            <p:nvSpPr>
              <p:cNvPr id="38990" name="Line 158"/>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91" name="Line 159"/>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8973" name="Line 160"/>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4" name="Line 161"/>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5" name="Line 162"/>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6" name="Line 163"/>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7" name="Line 164"/>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8" name="Line 165"/>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9" name="Line 166"/>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0" name="Line 167"/>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1" name="Line 168"/>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2" name="Line 169"/>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3" name="Line 170"/>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4" name="Line 171"/>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8985" name="Group 172"/>
            <p:cNvGrpSpPr>
              <a:grpSpLocks/>
            </p:cNvGrpSpPr>
            <p:nvPr/>
          </p:nvGrpSpPr>
          <p:grpSpPr bwMode="auto">
            <a:xfrm>
              <a:off x="240" y="1440"/>
              <a:ext cx="5160" cy="1390"/>
              <a:chOff x="240" y="1440"/>
              <a:chExt cx="4790" cy="1390"/>
            </a:xfrm>
          </p:grpSpPr>
          <p:sp>
            <p:nvSpPr>
              <p:cNvPr id="38987" name="Line 173"/>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8" name="Line 174"/>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9" name="Line 175"/>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8986" name="Line 176"/>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3796472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9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5" grpId="0"/>
      <p:bldP spid="38958" grpId="0"/>
      <p:bldP spid="389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 y="152400"/>
            <a:ext cx="8839200" cy="533400"/>
          </a:xfrm>
        </p:spPr>
        <p:txBody>
          <a:bodyPr/>
          <a:lstStyle/>
          <a:p>
            <a:r>
              <a:rPr lang="en-US" altLang="ko-KR">
                <a:ea typeface="굴림" panose="020B0600000101010101" pitchFamily="34" charset="-127"/>
              </a:rPr>
              <a:t>Graph of Page Faults Versus The Number of Frames</a:t>
            </a:r>
          </a:p>
        </p:txBody>
      </p:sp>
      <p:sp>
        <p:nvSpPr>
          <p:cNvPr id="19459" name="Rectangle 4"/>
          <p:cNvSpPr>
            <a:spLocks noGrp="1" noChangeArrowheads="1"/>
          </p:cNvSpPr>
          <p:nvPr>
            <p:ph type="body" idx="1"/>
          </p:nvPr>
        </p:nvSpPr>
        <p:spPr>
          <a:xfrm>
            <a:off x="158750" y="4167188"/>
            <a:ext cx="8785225" cy="2538412"/>
          </a:xfrm>
        </p:spPr>
        <p:txBody>
          <a:bodyPr>
            <a:noAutofit/>
          </a:bodyPr>
          <a:lstStyle/>
          <a:p>
            <a:pPr>
              <a:lnSpc>
                <a:spcPct val="80000"/>
              </a:lnSpc>
              <a:spcBef>
                <a:spcPct val="20000"/>
              </a:spcBef>
            </a:pPr>
            <a:r>
              <a:rPr lang="en-US" altLang="ko-KR" sz="2800" dirty="0">
                <a:ea typeface="굴림" panose="020B0600000101010101" pitchFamily="34" charset="-127"/>
              </a:rPr>
              <a:t>One desirable property: When you add memory the miss rate drops</a:t>
            </a:r>
          </a:p>
          <a:p>
            <a:pPr lvl="1">
              <a:lnSpc>
                <a:spcPct val="80000"/>
              </a:lnSpc>
              <a:spcBef>
                <a:spcPct val="20000"/>
              </a:spcBef>
            </a:pPr>
            <a:r>
              <a:rPr lang="en-US" altLang="ko-KR" sz="2400" dirty="0">
                <a:ea typeface="굴림" panose="020B0600000101010101" pitchFamily="34" charset="-127"/>
              </a:rPr>
              <a:t>Does this always happen?</a:t>
            </a:r>
          </a:p>
          <a:p>
            <a:pPr lvl="1">
              <a:lnSpc>
                <a:spcPct val="80000"/>
              </a:lnSpc>
              <a:spcBef>
                <a:spcPct val="20000"/>
              </a:spcBef>
            </a:pPr>
            <a:r>
              <a:rPr lang="en-US" altLang="ko-KR" sz="2400" dirty="0">
                <a:ea typeface="굴림" panose="020B0600000101010101" pitchFamily="34" charset="-127"/>
              </a:rPr>
              <a:t>Seems like it should, right?</a:t>
            </a:r>
          </a:p>
          <a:p>
            <a:pPr>
              <a:lnSpc>
                <a:spcPct val="80000"/>
              </a:lnSpc>
              <a:spcBef>
                <a:spcPct val="20000"/>
              </a:spcBef>
            </a:pPr>
            <a:r>
              <a:rPr lang="en-US" altLang="ko-KR" sz="2800" dirty="0">
                <a:ea typeface="굴림" panose="020B0600000101010101" pitchFamily="34" charset="-127"/>
              </a:rPr>
              <a:t>No: </a:t>
            </a:r>
            <a:r>
              <a:rPr lang="en-US" altLang="ko-KR" sz="2800" dirty="0" err="1">
                <a:ea typeface="굴림" panose="020B0600000101010101" pitchFamily="34" charset="-127"/>
              </a:rPr>
              <a:t>Bélády’s</a:t>
            </a:r>
            <a:r>
              <a:rPr lang="en-US" altLang="ko-KR" sz="2800" dirty="0">
                <a:ea typeface="굴림" panose="020B0600000101010101" pitchFamily="34" charset="-127"/>
              </a:rPr>
              <a:t> anomaly </a:t>
            </a:r>
          </a:p>
          <a:p>
            <a:pPr lvl="1">
              <a:lnSpc>
                <a:spcPct val="80000"/>
              </a:lnSpc>
              <a:spcBef>
                <a:spcPct val="20000"/>
              </a:spcBef>
            </a:pPr>
            <a:r>
              <a:rPr lang="en-US" altLang="ko-KR" sz="2400" dirty="0">
                <a:ea typeface="굴림" panose="020B0600000101010101" pitchFamily="34" charset="-127"/>
              </a:rPr>
              <a:t>Certain replacement algorithms (FIFO) don’t have this obvious property!</a:t>
            </a:r>
          </a:p>
        </p:txBody>
      </p:sp>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l="493" t="11264" r="1244" b="11610"/>
          <a:stretch>
            <a:fillRect/>
          </a:stretch>
        </p:blipFill>
        <p:spPr bwMode="auto">
          <a:xfrm>
            <a:off x="1624013" y="711200"/>
            <a:ext cx="5646737" cy="3322638"/>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91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152400"/>
            <a:ext cx="8610600" cy="533400"/>
          </a:xfrm>
        </p:spPr>
        <p:txBody>
          <a:bodyPr/>
          <a:lstStyle/>
          <a:p>
            <a:r>
              <a:rPr lang="en-US" altLang="ko-KR" dirty="0">
                <a:ea typeface="굴림" panose="020B0600000101010101" pitchFamily="34" charset="-127"/>
              </a:rPr>
              <a:t>Adding Memory Doesn’t Always Help Fault Rate</a:t>
            </a:r>
          </a:p>
        </p:txBody>
      </p:sp>
      <p:sp>
        <p:nvSpPr>
          <p:cNvPr id="780291" name="Rectangle 3"/>
          <p:cNvSpPr>
            <a:spLocks noGrp="1" noChangeArrowheads="1"/>
          </p:cNvSpPr>
          <p:nvPr>
            <p:ph type="body" idx="1"/>
          </p:nvPr>
        </p:nvSpPr>
        <p:spPr>
          <a:xfrm>
            <a:off x="152400" y="762000"/>
            <a:ext cx="8839200" cy="6324600"/>
          </a:xfrm>
        </p:spPr>
        <p:txBody>
          <a:bodyPr>
            <a:normAutofit lnSpcReduction="10000"/>
          </a:bodyPr>
          <a:lstStyle/>
          <a:p>
            <a:pPr>
              <a:lnSpc>
                <a:spcPct val="80000"/>
              </a:lnSpc>
              <a:spcBef>
                <a:spcPct val="5000"/>
              </a:spcBef>
            </a:pPr>
            <a:r>
              <a:rPr lang="en-US" altLang="ko-KR" sz="2800" dirty="0">
                <a:ea typeface="굴림" panose="020B0600000101010101" pitchFamily="34" charset="-127"/>
              </a:rPr>
              <a:t>Does adding memory reduce number of page faults?</a:t>
            </a:r>
          </a:p>
          <a:p>
            <a:pPr lvl="1">
              <a:lnSpc>
                <a:spcPct val="80000"/>
              </a:lnSpc>
              <a:spcBef>
                <a:spcPct val="5000"/>
              </a:spcBef>
            </a:pPr>
            <a:r>
              <a:rPr lang="en-US" altLang="ko-KR" sz="2400" dirty="0">
                <a:ea typeface="굴림" panose="020B0600000101010101" pitchFamily="34" charset="-127"/>
              </a:rPr>
              <a:t>Yes for LRU and MIN</a:t>
            </a:r>
          </a:p>
          <a:p>
            <a:pPr lvl="1">
              <a:lnSpc>
                <a:spcPct val="80000"/>
              </a:lnSpc>
              <a:spcBef>
                <a:spcPct val="5000"/>
              </a:spcBef>
            </a:pPr>
            <a:r>
              <a:rPr lang="en-US" altLang="ko-KR" sz="2400" dirty="0">
                <a:ea typeface="굴림" panose="020B0600000101010101" pitchFamily="34" charset="-127"/>
              </a:rPr>
              <a:t>Not necessarily for FIFO!  (Called </a:t>
            </a:r>
            <a:r>
              <a:rPr lang="en-US" altLang="ko-KR" sz="2400" dirty="0" err="1">
                <a:ea typeface="굴림" panose="020B0600000101010101" pitchFamily="34" charset="-127"/>
              </a:rPr>
              <a:t>Bélády’s</a:t>
            </a:r>
            <a:r>
              <a:rPr lang="en-US" altLang="ko-KR" sz="2400" dirty="0">
                <a:ea typeface="굴림" panose="020B0600000101010101" pitchFamily="34" charset="-127"/>
              </a:rPr>
              <a:t> anomaly)</a:t>
            </a: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a:lnSpc>
                <a:spcPct val="80000"/>
              </a:lnSpc>
              <a:spcBef>
                <a:spcPct val="5000"/>
              </a:spcBef>
            </a:pPr>
            <a:endParaRPr lang="en-US" altLang="ko-KR" sz="2800" dirty="0">
              <a:ea typeface="굴림" panose="020B0600000101010101" pitchFamily="34" charset="-127"/>
            </a:endParaRPr>
          </a:p>
          <a:p>
            <a:pPr>
              <a:lnSpc>
                <a:spcPct val="80000"/>
              </a:lnSpc>
              <a:spcBef>
                <a:spcPct val="5000"/>
              </a:spcBef>
            </a:pPr>
            <a:r>
              <a:rPr lang="en-US" altLang="ko-KR" sz="2800" dirty="0">
                <a:ea typeface="굴림" panose="020B0600000101010101" pitchFamily="34" charset="-127"/>
              </a:rPr>
              <a:t>After adding memory:</a:t>
            </a:r>
          </a:p>
          <a:p>
            <a:pPr lvl="1">
              <a:lnSpc>
                <a:spcPct val="80000"/>
              </a:lnSpc>
              <a:spcBef>
                <a:spcPct val="5000"/>
              </a:spcBef>
            </a:pPr>
            <a:r>
              <a:rPr lang="en-US" altLang="ko-KR" sz="2400" dirty="0">
                <a:ea typeface="굴림" panose="020B0600000101010101" pitchFamily="34" charset="-127"/>
              </a:rPr>
              <a:t>With FIFO, contents can be completely different</a:t>
            </a:r>
          </a:p>
          <a:p>
            <a:pPr lvl="1">
              <a:lnSpc>
                <a:spcPct val="80000"/>
              </a:lnSpc>
              <a:spcBef>
                <a:spcPct val="5000"/>
              </a:spcBef>
            </a:pPr>
            <a:r>
              <a:rPr lang="en-US" altLang="ko-KR" sz="2400" dirty="0">
                <a:ea typeface="굴림" panose="020B0600000101010101" pitchFamily="34" charset="-127"/>
              </a:rPr>
              <a:t>In contrast, with LRU or MIN, contents of memory with X pages are a subset of contents with X+1 Page</a:t>
            </a:r>
          </a:p>
        </p:txBody>
      </p:sp>
      <p:grpSp>
        <p:nvGrpSpPr>
          <p:cNvPr id="780292" name="Group 4"/>
          <p:cNvGrpSpPr>
            <a:grpSpLocks/>
          </p:cNvGrpSpPr>
          <p:nvPr/>
        </p:nvGrpSpPr>
        <p:grpSpPr bwMode="auto">
          <a:xfrm>
            <a:off x="1150938" y="1752600"/>
            <a:ext cx="6864350" cy="1624012"/>
            <a:chOff x="294" y="2786"/>
            <a:chExt cx="5178" cy="1390"/>
          </a:xfrm>
        </p:grpSpPr>
        <p:grpSp>
          <p:nvGrpSpPr>
            <p:cNvPr id="20573" name="Group 5"/>
            <p:cNvGrpSpPr>
              <a:grpSpLocks/>
            </p:cNvGrpSpPr>
            <p:nvPr/>
          </p:nvGrpSpPr>
          <p:grpSpPr bwMode="auto">
            <a:xfrm>
              <a:off x="5078" y="3246"/>
              <a:ext cx="378" cy="930"/>
              <a:chOff x="4950" y="2190"/>
              <a:chExt cx="378" cy="930"/>
            </a:xfrm>
          </p:grpSpPr>
          <p:sp>
            <p:nvSpPr>
              <p:cNvPr id="20656" name="Rectangle 6"/>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7" name="Rectangle 7"/>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8" name="Rectangle 8"/>
              <p:cNvSpPr>
                <a:spLocks noChangeArrowheads="1"/>
              </p:cNvSpPr>
              <p:nvPr/>
            </p:nvSpPr>
            <p:spPr bwMode="auto">
              <a:xfrm>
                <a:off x="495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4" name="Group 9"/>
            <p:cNvGrpSpPr>
              <a:grpSpLocks/>
            </p:cNvGrpSpPr>
            <p:nvPr/>
          </p:nvGrpSpPr>
          <p:grpSpPr bwMode="auto">
            <a:xfrm>
              <a:off x="4706" y="3246"/>
              <a:ext cx="378" cy="930"/>
              <a:chOff x="4950" y="2190"/>
              <a:chExt cx="378" cy="930"/>
            </a:xfrm>
          </p:grpSpPr>
          <p:sp>
            <p:nvSpPr>
              <p:cNvPr id="20653" name="Rectangle 10"/>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654" name="Rectangle 11"/>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5" name="Rectangle 12"/>
              <p:cNvSpPr>
                <a:spLocks noChangeArrowheads="1"/>
              </p:cNvSpPr>
              <p:nvPr/>
            </p:nvSpPr>
            <p:spPr bwMode="auto">
              <a:xfrm>
                <a:off x="495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5" name="Group 13"/>
            <p:cNvGrpSpPr>
              <a:grpSpLocks/>
            </p:cNvGrpSpPr>
            <p:nvPr/>
          </p:nvGrpSpPr>
          <p:grpSpPr bwMode="auto">
            <a:xfrm>
              <a:off x="4329" y="3246"/>
              <a:ext cx="377" cy="930"/>
              <a:chOff x="4573" y="2190"/>
              <a:chExt cx="377" cy="930"/>
            </a:xfrm>
          </p:grpSpPr>
          <p:sp>
            <p:nvSpPr>
              <p:cNvPr id="20650" name="Rectangle 14"/>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1" name="Rectangle 15"/>
              <p:cNvSpPr>
                <a:spLocks noChangeArrowheads="1"/>
              </p:cNvSpPr>
              <p:nvPr/>
            </p:nvSpPr>
            <p:spPr bwMode="auto">
              <a:xfrm>
                <a:off x="457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652" name="Rectangle 16"/>
              <p:cNvSpPr>
                <a:spLocks noChangeArrowheads="1"/>
              </p:cNvSpPr>
              <p:nvPr/>
            </p:nvSpPr>
            <p:spPr bwMode="auto">
              <a:xfrm>
                <a:off x="4573"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6" name="Group 17"/>
            <p:cNvGrpSpPr>
              <a:grpSpLocks/>
            </p:cNvGrpSpPr>
            <p:nvPr/>
          </p:nvGrpSpPr>
          <p:grpSpPr bwMode="auto">
            <a:xfrm>
              <a:off x="3951" y="3246"/>
              <a:ext cx="378" cy="930"/>
              <a:chOff x="4195" y="2190"/>
              <a:chExt cx="378" cy="930"/>
            </a:xfrm>
          </p:grpSpPr>
          <p:sp>
            <p:nvSpPr>
              <p:cNvPr id="20647" name="Rectangle 18"/>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8" name="Rectangle 19"/>
              <p:cNvSpPr>
                <a:spLocks noChangeArrowheads="1"/>
              </p:cNvSpPr>
              <p:nvPr/>
            </p:nvSpPr>
            <p:spPr bwMode="auto">
              <a:xfrm>
                <a:off x="419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9" name="Rectangle 20"/>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7" name="Group 21"/>
            <p:cNvGrpSpPr>
              <a:grpSpLocks/>
            </p:cNvGrpSpPr>
            <p:nvPr/>
          </p:nvGrpSpPr>
          <p:grpSpPr bwMode="auto">
            <a:xfrm>
              <a:off x="3574" y="3246"/>
              <a:ext cx="377" cy="930"/>
              <a:chOff x="3818" y="2190"/>
              <a:chExt cx="377" cy="930"/>
            </a:xfrm>
          </p:grpSpPr>
          <p:sp>
            <p:nvSpPr>
              <p:cNvPr id="20644" name="Rectangle 22"/>
              <p:cNvSpPr>
                <a:spLocks noChangeArrowheads="1"/>
              </p:cNvSpPr>
              <p:nvPr/>
            </p:nvSpPr>
            <p:spPr bwMode="auto">
              <a:xfrm>
                <a:off x="3818"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5" name="Rectangle 23"/>
              <p:cNvSpPr>
                <a:spLocks noChangeArrowheads="1"/>
              </p:cNvSpPr>
              <p:nvPr/>
            </p:nvSpPr>
            <p:spPr bwMode="auto">
              <a:xfrm>
                <a:off x="3818"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6" name="Rectangle 24"/>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8" name="Group 25"/>
            <p:cNvGrpSpPr>
              <a:grpSpLocks/>
            </p:cNvGrpSpPr>
            <p:nvPr/>
          </p:nvGrpSpPr>
          <p:grpSpPr bwMode="auto">
            <a:xfrm>
              <a:off x="3196" y="3246"/>
              <a:ext cx="378" cy="930"/>
              <a:chOff x="3440" y="2190"/>
              <a:chExt cx="378" cy="930"/>
            </a:xfrm>
          </p:grpSpPr>
          <p:sp>
            <p:nvSpPr>
              <p:cNvPr id="20641" name="Rectangle 26"/>
              <p:cNvSpPr>
                <a:spLocks noChangeArrowheads="1"/>
              </p:cNvSpPr>
              <p:nvPr/>
            </p:nvSpPr>
            <p:spPr bwMode="auto">
              <a:xfrm>
                <a:off x="344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2" name="Rectangle 27"/>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3" name="Rectangle 28"/>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grpSp>
        <p:grpSp>
          <p:nvGrpSpPr>
            <p:cNvPr id="20579" name="Group 29"/>
            <p:cNvGrpSpPr>
              <a:grpSpLocks/>
            </p:cNvGrpSpPr>
            <p:nvPr/>
          </p:nvGrpSpPr>
          <p:grpSpPr bwMode="auto">
            <a:xfrm>
              <a:off x="2819" y="3246"/>
              <a:ext cx="377" cy="930"/>
              <a:chOff x="3063" y="2190"/>
              <a:chExt cx="377" cy="930"/>
            </a:xfrm>
          </p:grpSpPr>
          <p:sp>
            <p:nvSpPr>
              <p:cNvPr id="20638" name="Rectangle 30"/>
              <p:cNvSpPr>
                <a:spLocks noChangeArrowheads="1"/>
              </p:cNvSpPr>
              <p:nvPr/>
            </p:nvSpPr>
            <p:spPr bwMode="auto">
              <a:xfrm>
                <a:off x="3063"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639" name="Rectangle 31"/>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0" name="Rectangle 32"/>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0" name="Group 33"/>
            <p:cNvGrpSpPr>
              <a:grpSpLocks/>
            </p:cNvGrpSpPr>
            <p:nvPr/>
          </p:nvGrpSpPr>
          <p:grpSpPr bwMode="auto">
            <a:xfrm>
              <a:off x="2441" y="3246"/>
              <a:ext cx="378" cy="930"/>
              <a:chOff x="2685" y="2190"/>
              <a:chExt cx="378" cy="930"/>
            </a:xfrm>
          </p:grpSpPr>
          <p:sp>
            <p:nvSpPr>
              <p:cNvPr id="20635" name="Rectangle 34"/>
              <p:cNvSpPr>
                <a:spLocks noChangeArrowheads="1"/>
              </p:cNvSpPr>
              <p:nvPr/>
            </p:nvSpPr>
            <p:spPr bwMode="auto">
              <a:xfrm>
                <a:off x="2685"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6" name="Rectangle 35"/>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637" name="Rectangle 36"/>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1" name="Group 37"/>
            <p:cNvGrpSpPr>
              <a:grpSpLocks/>
            </p:cNvGrpSpPr>
            <p:nvPr/>
          </p:nvGrpSpPr>
          <p:grpSpPr bwMode="auto">
            <a:xfrm>
              <a:off x="2063" y="3246"/>
              <a:ext cx="378" cy="930"/>
              <a:chOff x="2307" y="2190"/>
              <a:chExt cx="378" cy="930"/>
            </a:xfrm>
          </p:grpSpPr>
          <p:sp>
            <p:nvSpPr>
              <p:cNvPr id="20632" name="Rectangle 38"/>
              <p:cNvSpPr>
                <a:spLocks noChangeArrowheads="1"/>
              </p:cNvSpPr>
              <p:nvPr/>
            </p:nvSpPr>
            <p:spPr bwMode="auto">
              <a:xfrm>
                <a:off x="2307"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3" name="Rectangle 39"/>
              <p:cNvSpPr>
                <a:spLocks noChangeArrowheads="1"/>
              </p:cNvSpPr>
              <p:nvPr/>
            </p:nvSpPr>
            <p:spPr bwMode="auto">
              <a:xfrm>
                <a:off x="2307"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4" name="Rectangle 40"/>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grpSp>
        <p:grpSp>
          <p:nvGrpSpPr>
            <p:cNvPr id="20582" name="Group 41"/>
            <p:cNvGrpSpPr>
              <a:grpSpLocks/>
            </p:cNvGrpSpPr>
            <p:nvPr/>
          </p:nvGrpSpPr>
          <p:grpSpPr bwMode="auto">
            <a:xfrm>
              <a:off x="1686" y="3246"/>
              <a:ext cx="377" cy="930"/>
              <a:chOff x="1930" y="2190"/>
              <a:chExt cx="377" cy="930"/>
            </a:xfrm>
          </p:grpSpPr>
          <p:sp>
            <p:nvSpPr>
              <p:cNvPr id="20629" name="Rectangle 42"/>
              <p:cNvSpPr>
                <a:spLocks noChangeArrowheads="1"/>
              </p:cNvSpPr>
              <p:nvPr/>
            </p:nvSpPr>
            <p:spPr bwMode="auto">
              <a:xfrm>
                <a:off x="1930"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630" name="Rectangle 43"/>
              <p:cNvSpPr>
                <a:spLocks noChangeArrowheads="1"/>
              </p:cNvSpPr>
              <p:nvPr/>
            </p:nvSpPr>
            <p:spPr bwMode="auto">
              <a:xfrm>
                <a:off x="1930"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1" name="Rectangle 44"/>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3" name="Group 45"/>
            <p:cNvGrpSpPr>
              <a:grpSpLocks/>
            </p:cNvGrpSpPr>
            <p:nvPr/>
          </p:nvGrpSpPr>
          <p:grpSpPr bwMode="auto">
            <a:xfrm>
              <a:off x="1308" y="3246"/>
              <a:ext cx="378" cy="930"/>
              <a:chOff x="1552" y="2190"/>
              <a:chExt cx="378" cy="930"/>
            </a:xfrm>
          </p:grpSpPr>
          <p:sp>
            <p:nvSpPr>
              <p:cNvPr id="20626" name="Rectangle 46"/>
              <p:cNvSpPr>
                <a:spLocks noChangeArrowheads="1"/>
              </p:cNvSpPr>
              <p:nvPr/>
            </p:nvSpPr>
            <p:spPr bwMode="auto">
              <a:xfrm>
                <a:off x="1552"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27" name="Rectangle 47"/>
              <p:cNvSpPr>
                <a:spLocks noChangeArrowheads="1"/>
              </p:cNvSpPr>
              <p:nvPr/>
            </p:nvSpPr>
            <p:spPr bwMode="auto">
              <a:xfrm>
                <a:off x="1552"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628" name="Rectangle 48"/>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4" name="Group 49"/>
            <p:cNvGrpSpPr>
              <a:grpSpLocks/>
            </p:cNvGrpSpPr>
            <p:nvPr/>
          </p:nvGrpSpPr>
          <p:grpSpPr bwMode="auto">
            <a:xfrm>
              <a:off x="931" y="3246"/>
              <a:ext cx="377" cy="930"/>
              <a:chOff x="1117" y="1948"/>
              <a:chExt cx="377" cy="930"/>
            </a:xfrm>
          </p:grpSpPr>
          <p:sp>
            <p:nvSpPr>
              <p:cNvPr id="20623" name="Rectangle 50"/>
              <p:cNvSpPr>
                <a:spLocks noChangeArrowheads="1"/>
              </p:cNvSpPr>
              <p:nvPr/>
            </p:nvSpPr>
            <p:spPr bwMode="auto">
              <a:xfrm>
                <a:off x="1117" y="256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24" name="Rectangle 51"/>
              <p:cNvSpPr>
                <a:spLocks noChangeArrowheads="1"/>
              </p:cNvSpPr>
              <p:nvPr/>
            </p:nvSpPr>
            <p:spPr bwMode="auto">
              <a:xfrm>
                <a:off x="1117" y="225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25" name="Rectangle 52"/>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grpSp>
        <p:sp>
          <p:nvSpPr>
            <p:cNvPr id="20585" name="Rectangle 53"/>
            <p:cNvSpPr>
              <a:spLocks noChangeArrowheads="1"/>
            </p:cNvSpPr>
            <p:nvPr/>
          </p:nvSpPr>
          <p:spPr bwMode="auto">
            <a:xfrm>
              <a:off x="4706"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86" name="Rectangle 54"/>
            <p:cNvSpPr>
              <a:spLocks noChangeArrowheads="1"/>
            </p:cNvSpPr>
            <p:nvPr/>
          </p:nvSpPr>
          <p:spPr bwMode="auto">
            <a:xfrm>
              <a:off x="4329"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87" name="Rectangle 55"/>
            <p:cNvSpPr>
              <a:spLocks noChangeArrowheads="1"/>
            </p:cNvSpPr>
            <p:nvPr/>
          </p:nvSpPr>
          <p:spPr bwMode="auto">
            <a:xfrm>
              <a:off x="3951"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88" name="Rectangle 56"/>
            <p:cNvSpPr>
              <a:spLocks noChangeArrowheads="1"/>
            </p:cNvSpPr>
            <p:nvPr/>
          </p:nvSpPr>
          <p:spPr bwMode="auto">
            <a:xfrm>
              <a:off x="3574"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	</a:t>
              </a:r>
            </a:p>
          </p:txBody>
        </p:sp>
        <p:sp>
          <p:nvSpPr>
            <p:cNvPr id="20589" name="Rectangle 57"/>
            <p:cNvSpPr>
              <a:spLocks noChangeArrowheads="1"/>
            </p:cNvSpPr>
            <p:nvPr/>
          </p:nvSpPr>
          <p:spPr bwMode="auto">
            <a:xfrm>
              <a:off x="3196"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90" name="Rectangle 58"/>
            <p:cNvSpPr>
              <a:spLocks noChangeArrowheads="1"/>
            </p:cNvSpPr>
            <p:nvPr/>
          </p:nvSpPr>
          <p:spPr bwMode="auto">
            <a:xfrm>
              <a:off x="2819"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91" name="Rectangle 59"/>
            <p:cNvSpPr>
              <a:spLocks noChangeArrowheads="1"/>
            </p:cNvSpPr>
            <p:nvPr/>
          </p:nvSpPr>
          <p:spPr bwMode="auto">
            <a:xfrm>
              <a:off x="2441"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92" name="Rectangle 60"/>
            <p:cNvSpPr>
              <a:spLocks noChangeArrowheads="1"/>
            </p:cNvSpPr>
            <p:nvPr/>
          </p:nvSpPr>
          <p:spPr bwMode="auto">
            <a:xfrm>
              <a:off x="2063"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93" name="Rectangle 61"/>
            <p:cNvSpPr>
              <a:spLocks noChangeArrowheads="1"/>
            </p:cNvSpPr>
            <p:nvPr/>
          </p:nvSpPr>
          <p:spPr bwMode="auto">
            <a:xfrm>
              <a:off x="1686"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94" name="Rectangle 62"/>
            <p:cNvSpPr>
              <a:spLocks noChangeArrowheads="1"/>
            </p:cNvSpPr>
            <p:nvPr/>
          </p:nvSpPr>
          <p:spPr bwMode="auto">
            <a:xfrm>
              <a:off x="1308"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95" name="Rectangle 63"/>
            <p:cNvSpPr>
              <a:spLocks noChangeArrowheads="1"/>
            </p:cNvSpPr>
            <p:nvPr/>
          </p:nvSpPr>
          <p:spPr bwMode="auto">
            <a:xfrm>
              <a:off x="931"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96" name="Rectangle 64"/>
            <p:cNvSpPr>
              <a:spLocks noChangeArrowheads="1"/>
            </p:cNvSpPr>
            <p:nvPr/>
          </p:nvSpPr>
          <p:spPr bwMode="auto">
            <a:xfrm>
              <a:off x="5094"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grpSp>
          <p:nvGrpSpPr>
            <p:cNvPr id="20597" name="Group 65"/>
            <p:cNvGrpSpPr>
              <a:grpSpLocks/>
            </p:cNvGrpSpPr>
            <p:nvPr/>
          </p:nvGrpSpPr>
          <p:grpSpPr bwMode="auto">
            <a:xfrm>
              <a:off x="294" y="2786"/>
              <a:ext cx="5168" cy="1390"/>
              <a:chOff x="240" y="1440"/>
              <a:chExt cx="5168" cy="1390"/>
            </a:xfrm>
          </p:grpSpPr>
          <p:sp>
            <p:nvSpPr>
              <p:cNvPr id="20598" name="Rectangle 66"/>
              <p:cNvSpPr>
                <a:spLocks noChangeArrowheads="1"/>
              </p:cNvSpPr>
              <p:nvPr/>
            </p:nvSpPr>
            <p:spPr bwMode="auto">
              <a:xfrm>
                <a:off x="240" y="2520"/>
                <a:ext cx="63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3</a:t>
                </a:r>
              </a:p>
            </p:txBody>
          </p:sp>
          <p:sp>
            <p:nvSpPr>
              <p:cNvPr id="20599" name="Rectangle 67"/>
              <p:cNvSpPr>
                <a:spLocks noChangeArrowheads="1"/>
              </p:cNvSpPr>
              <p:nvPr/>
            </p:nvSpPr>
            <p:spPr bwMode="auto">
              <a:xfrm>
                <a:off x="240" y="2210"/>
                <a:ext cx="63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2</a:t>
                </a:r>
              </a:p>
            </p:txBody>
          </p:sp>
          <p:sp>
            <p:nvSpPr>
              <p:cNvPr id="20600" name="Rectangle 68"/>
              <p:cNvSpPr>
                <a:spLocks noChangeArrowheads="1"/>
              </p:cNvSpPr>
              <p:nvPr/>
            </p:nvSpPr>
            <p:spPr bwMode="auto">
              <a:xfrm>
                <a:off x="240" y="1900"/>
                <a:ext cx="63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1</a:t>
                </a:r>
              </a:p>
            </p:txBody>
          </p:sp>
          <p:sp>
            <p:nvSpPr>
              <p:cNvPr id="20601" name="Rectangle 69"/>
              <p:cNvSpPr>
                <a:spLocks noChangeArrowheads="1"/>
              </p:cNvSpPr>
              <p:nvPr/>
            </p:nvSpPr>
            <p:spPr bwMode="auto">
              <a:xfrm>
                <a:off x="240" y="1440"/>
                <a:ext cx="63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70000"/>
                  </a:lnSpc>
                  <a:spcBef>
                    <a:spcPts val="0"/>
                  </a:spcBef>
                </a:pPr>
                <a:r>
                  <a:rPr lang="en-US" altLang="ko-KR" sz="2000" b="0" dirty="0">
                    <a:latin typeface="Gill Sans" charset="0"/>
                    <a:ea typeface="Gill Sans" charset="0"/>
                    <a:cs typeface="Gill Sans" charset="0"/>
                  </a:rPr>
                  <a:t>Ref:</a:t>
                </a:r>
              </a:p>
              <a:p>
                <a:pPr>
                  <a:lnSpc>
                    <a:spcPct val="70000"/>
                  </a:lnSpc>
                  <a:spcBef>
                    <a:spcPts val="0"/>
                  </a:spcBef>
                </a:pPr>
                <a:r>
                  <a:rPr lang="en-US" altLang="ko-KR" sz="2000" b="0" dirty="0">
                    <a:latin typeface="Gill Sans" charset="0"/>
                    <a:ea typeface="Gill Sans" charset="0"/>
                    <a:cs typeface="Gill Sans" charset="0"/>
                  </a:rPr>
                  <a:t>Page:</a:t>
                </a:r>
              </a:p>
            </p:txBody>
          </p:sp>
          <p:sp>
            <p:nvSpPr>
              <p:cNvPr id="20602" name="Line 70"/>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nvGrpSpPr>
              <p:cNvPr id="20603" name="Group 71"/>
              <p:cNvGrpSpPr>
                <a:grpSpLocks/>
              </p:cNvGrpSpPr>
              <p:nvPr/>
            </p:nvGrpSpPr>
            <p:grpSpPr bwMode="auto">
              <a:xfrm>
                <a:off x="240" y="2210"/>
                <a:ext cx="5161" cy="310"/>
                <a:chOff x="240" y="2210"/>
                <a:chExt cx="4790" cy="310"/>
              </a:xfrm>
            </p:grpSpPr>
            <p:sp>
              <p:nvSpPr>
                <p:cNvPr id="20621" name="Line 72"/>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22" name="Line 73"/>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sp>
            <p:nvSpPr>
              <p:cNvPr id="20604" name="Line 74"/>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5" name="Line 75"/>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6" name="Line 76"/>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7" name="Line 77"/>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8" name="Line 78"/>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9" name="Line 79"/>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0" name="Line 80"/>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1" name="Line 81"/>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2" name="Line 82"/>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3" name="Line 83"/>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4" name="Line 84"/>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5" name="Line 85"/>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nvGrpSpPr>
              <p:cNvPr id="20616" name="Group 86"/>
              <p:cNvGrpSpPr>
                <a:grpSpLocks/>
              </p:cNvGrpSpPr>
              <p:nvPr/>
            </p:nvGrpSpPr>
            <p:grpSpPr bwMode="auto">
              <a:xfrm>
                <a:off x="240" y="1440"/>
                <a:ext cx="5160" cy="1390"/>
                <a:chOff x="240" y="1440"/>
                <a:chExt cx="4790" cy="1390"/>
              </a:xfrm>
            </p:grpSpPr>
            <p:sp>
              <p:nvSpPr>
                <p:cNvPr id="20618" name="Line 87"/>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9" name="Line 8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20" name="Line 89"/>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sp>
            <p:nvSpPr>
              <p:cNvPr id="20617" name="Line 90"/>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grpSp>
      <p:grpSp>
        <p:nvGrpSpPr>
          <p:cNvPr id="780491" name="Group 203"/>
          <p:cNvGrpSpPr>
            <a:grpSpLocks/>
          </p:cNvGrpSpPr>
          <p:nvPr/>
        </p:nvGrpSpPr>
        <p:grpSpPr bwMode="auto">
          <a:xfrm>
            <a:off x="1143000" y="3435350"/>
            <a:ext cx="6872288" cy="1989137"/>
            <a:chOff x="282" y="2496"/>
            <a:chExt cx="5184" cy="1702"/>
          </a:xfrm>
        </p:grpSpPr>
        <p:sp>
          <p:nvSpPr>
            <p:cNvPr id="20486" name="Rectangle 196"/>
            <p:cNvSpPr>
              <a:spLocks noChangeArrowheads="1"/>
            </p:cNvSpPr>
            <p:nvPr/>
          </p:nvSpPr>
          <p:spPr bwMode="auto">
            <a:xfrm>
              <a:off x="1296"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87" name="Rectangle 197"/>
            <p:cNvSpPr>
              <a:spLocks noChangeArrowheads="1"/>
            </p:cNvSpPr>
            <p:nvPr/>
          </p:nvSpPr>
          <p:spPr bwMode="auto">
            <a:xfrm>
              <a:off x="919"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88" name="Rectangle 195"/>
            <p:cNvSpPr>
              <a:spLocks noChangeArrowheads="1"/>
            </p:cNvSpPr>
            <p:nvPr/>
          </p:nvSpPr>
          <p:spPr bwMode="auto">
            <a:xfrm>
              <a:off x="1674"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89" name="Rectangle 186"/>
            <p:cNvSpPr>
              <a:spLocks noChangeArrowheads="1"/>
            </p:cNvSpPr>
            <p:nvPr/>
          </p:nvSpPr>
          <p:spPr bwMode="auto">
            <a:xfrm>
              <a:off x="5066"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0" name="Rectangle 187"/>
            <p:cNvSpPr>
              <a:spLocks noChangeArrowheads="1"/>
            </p:cNvSpPr>
            <p:nvPr/>
          </p:nvSpPr>
          <p:spPr bwMode="auto">
            <a:xfrm>
              <a:off x="4694"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1" name="Rectangle 188"/>
            <p:cNvSpPr>
              <a:spLocks noChangeArrowheads="1"/>
            </p:cNvSpPr>
            <p:nvPr/>
          </p:nvSpPr>
          <p:spPr bwMode="auto">
            <a:xfrm>
              <a:off x="4317"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492" name="Rectangle 189"/>
            <p:cNvSpPr>
              <a:spLocks noChangeArrowheads="1"/>
            </p:cNvSpPr>
            <p:nvPr/>
          </p:nvSpPr>
          <p:spPr bwMode="auto">
            <a:xfrm>
              <a:off x="3939"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3" name="Rectangle 190"/>
            <p:cNvSpPr>
              <a:spLocks noChangeArrowheads="1"/>
            </p:cNvSpPr>
            <p:nvPr/>
          </p:nvSpPr>
          <p:spPr bwMode="auto">
            <a:xfrm>
              <a:off x="3562"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4" name="Rectangle 191"/>
            <p:cNvSpPr>
              <a:spLocks noChangeArrowheads="1"/>
            </p:cNvSpPr>
            <p:nvPr/>
          </p:nvSpPr>
          <p:spPr bwMode="auto">
            <a:xfrm>
              <a:off x="3184"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5" name="Rectangle 192"/>
            <p:cNvSpPr>
              <a:spLocks noChangeArrowheads="1"/>
            </p:cNvSpPr>
            <p:nvPr/>
          </p:nvSpPr>
          <p:spPr bwMode="auto">
            <a:xfrm>
              <a:off x="2807"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6" name="Rectangle 193"/>
            <p:cNvSpPr>
              <a:spLocks noChangeArrowheads="1"/>
            </p:cNvSpPr>
            <p:nvPr/>
          </p:nvSpPr>
          <p:spPr bwMode="auto">
            <a:xfrm>
              <a:off x="2429"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7" name="Rectangle 194"/>
            <p:cNvSpPr>
              <a:spLocks noChangeArrowheads="1"/>
            </p:cNvSpPr>
            <p:nvPr/>
          </p:nvSpPr>
          <p:spPr bwMode="auto">
            <a:xfrm>
              <a:off x="2051"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498" name="Rectangle 198"/>
            <p:cNvSpPr>
              <a:spLocks noChangeArrowheads="1"/>
            </p:cNvSpPr>
            <p:nvPr/>
          </p:nvSpPr>
          <p:spPr bwMode="auto">
            <a:xfrm>
              <a:off x="282" y="3888"/>
              <a:ext cx="63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4</a:t>
              </a:r>
            </a:p>
          </p:txBody>
        </p:sp>
        <p:sp>
          <p:nvSpPr>
            <p:cNvPr id="20499" name="Rectangle 93"/>
            <p:cNvSpPr>
              <a:spLocks noChangeArrowheads="1"/>
            </p:cNvSpPr>
            <p:nvPr/>
          </p:nvSpPr>
          <p:spPr bwMode="auto">
            <a:xfrm>
              <a:off x="5072"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0" name="Rectangle 94"/>
            <p:cNvSpPr>
              <a:spLocks noChangeArrowheads="1"/>
            </p:cNvSpPr>
            <p:nvPr/>
          </p:nvSpPr>
          <p:spPr bwMode="auto">
            <a:xfrm>
              <a:off x="5072"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01" name="Rectangle 95"/>
            <p:cNvSpPr>
              <a:spLocks noChangeArrowheads="1"/>
            </p:cNvSpPr>
            <p:nvPr/>
          </p:nvSpPr>
          <p:spPr bwMode="auto">
            <a:xfrm>
              <a:off x="5072"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2" name="Rectangle 97"/>
            <p:cNvSpPr>
              <a:spLocks noChangeArrowheads="1"/>
            </p:cNvSpPr>
            <p:nvPr/>
          </p:nvSpPr>
          <p:spPr bwMode="auto">
            <a:xfrm>
              <a:off x="4700"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3" name="Rectangle 98"/>
            <p:cNvSpPr>
              <a:spLocks noChangeArrowheads="1"/>
            </p:cNvSpPr>
            <p:nvPr/>
          </p:nvSpPr>
          <p:spPr bwMode="auto">
            <a:xfrm>
              <a:off x="4700"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4" name="Rectangle 99"/>
            <p:cNvSpPr>
              <a:spLocks noChangeArrowheads="1"/>
            </p:cNvSpPr>
            <p:nvPr/>
          </p:nvSpPr>
          <p:spPr bwMode="auto">
            <a:xfrm>
              <a:off x="4700"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05" name="Rectangle 101"/>
            <p:cNvSpPr>
              <a:spLocks noChangeArrowheads="1"/>
            </p:cNvSpPr>
            <p:nvPr/>
          </p:nvSpPr>
          <p:spPr bwMode="auto">
            <a:xfrm>
              <a:off x="4323"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6" name="Rectangle 102"/>
            <p:cNvSpPr>
              <a:spLocks noChangeArrowheads="1"/>
            </p:cNvSpPr>
            <p:nvPr/>
          </p:nvSpPr>
          <p:spPr bwMode="auto">
            <a:xfrm>
              <a:off x="4323"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7" name="Rectangle 103"/>
            <p:cNvSpPr>
              <a:spLocks noChangeArrowheads="1"/>
            </p:cNvSpPr>
            <p:nvPr/>
          </p:nvSpPr>
          <p:spPr bwMode="auto">
            <a:xfrm>
              <a:off x="4323"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8" name="Rectangle 105"/>
            <p:cNvSpPr>
              <a:spLocks noChangeArrowheads="1"/>
            </p:cNvSpPr>
            <p:nvPr/>
          </p:nvSpPr>
          <p:spPr bwMode="auto">
            <a:xfrm>
              <a:off x="3945"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09" name="Rectangle 106"/>
            <p:cNvSpPr>
              <a:spLocks noChangeArrowheads="1"/>
            </p:cNvSpPr>
            <p:nvPr/>
          </p:nvSpPr>
          <p:spPr bwMode="auto">
            <a:xfrm>
              <a:off x="3945"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0" name="Rectangle 107"/>
            <p:cNvSpPr>
              <a:spLocks noChangeArrowheads="1"/>
            </p:cNvSpPr>
            <p:nvPr/>
          </p:nvSpPr>
          <p:spPr bwMode="auto">
            <a:xfrm>
              <a:off x="3945"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1" name="Rectangle 109"/>
            <p:cNvSpPr>
              <a:spLocks noChangeArrowheads="1"/>
            </p:cNvSpPr>
            <p:nvPr/>
          </p:nvSpPr>
          <p:spPr bwMode="auto">
            <a:xfrm>
              <a:off x="3568"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2" name="Rectangle 110"/>
            <p:cNvSpPr>
              <a:spLocks noChangeArrowheads="1"/>
            </p:cNvSpPr>
            <p:nvPr/>
          </p:nvSpPr>
          <p:spPr bwMode="auto">
            <a:xfrm>
              <a:off x="3568"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13" name="Rectangle 111"/>
            <p:cNvSpPr>
              <a:spLocks noChangeArrowheads="1"/>
            </p:cNvSpPr>
            <p:nvPr/>
          </p:nvSpPr>
          <p:spPr bwMode="auto">
            <a:xfrm>
              <a:off x="3568"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4" name="Rectangle 113"/>
            <p:cNvSpPr>
              <a:spLocks noChangeArrowheads="1"/>
            </p:cNvSpPr>
            <p:nvPr/>
          </p:nvSpPr>
          <p:spPr bwMode="auto">
            <a:xfrm>
              <a:off x="3190"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5" name="Rectangle 114"/>
            <p:cNvSpPr>
              <a:spLocks noChangeArrowheads="1"/>
            </p:cNvSpPr>
            <p:nvPr/>
          </p:nvSpPr>
          <p:spPr bwMode="auto">
            <a:xfrm>
              <a:off x="3190"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6" name="Rectangle 115"/>
            <p:cNvSpPr>
              <a:spLocks noChangeArrowheads="1"/>
            </p:cNvSpPr>
            <p:nvPr/>
          </p:nvSpPr>
          <p:spPr bwMode="auto">
            <a:xfrm>
              <a:off x="3190"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17" name="Rectangle 117"/>
            <p:cNvSpPr>
              <a:spLocks noChangeArrowheads="1"/>
            </p:cNvSpPr>
            <p:nvPr/>
          </p:nvSpPr>
          <p:spPr bwMode="auto">
            <a:xfrm>
              <a:off x="2813"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8" name="Rectangle 118"/>
            <p:cNvSpPr>
              <a:spLocks noChangeArrowheads="1"/>
            </p:cNvSpPr>
            <p:nvPr/>
          </p:nvSpPr>
          <p:spPr bwMode="auto">
            <a:xfrm>
              <a:off x="2813"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9" name="Rectangle 119"/>
            <p:cNvSpPr>
              <a:spLocks noChangeArrowheads="1"/>
            </p:cNvSpPr>
            <p:nvPr/>
          </p:nvSpPr>
          <p:spPr bwMode="auto">
            <a:xfrm>
              <a:off x="2813"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0" name="Rectangle 121"/>
            <p:cNvSpPr>
              <a:spLocks noChangeArrowheads="1"/>
            </p:cNvSpPr>
            <p:nvPr/>
          </p:nvSpPr>
          <p:spPr bwMode="auto">
            <a:xfrm>
              <a:off x="2435"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1" name="Rectangle 122"/>
            <p:cNvSpPr>
              <a:spLocks noChangeArrowheads="1"/>
            </p:cNvSpPr>
            <p:nvPr/>
          </p:nvSpPr>
          <p:spPr bwMode="auto">
            <a:xfrm>
              <a:off x="2435"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2" name="Rectangle 123"/>
            <p:cNvSpPr>
              <a:spLocks noChangeArrowheads="1"/>
            </p:cNvSpPr>
            <p:nvPr/>
          </p:nvSpPr>
          <p:spPr bwMode="auto">
            <a:xfrm>
              <a:off x="2435"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3" name="Rectangle 125"/>
            <p:cNvSpPr>
              <a:spLocks noChangeArrowheads="1"/>
            </p:cNvSpPr>
            <p:nvPr/>
          </p:nvSpPr>
          <p:spPr bwMode="auto">
            <a:xfrm>
              <a:off x="2057"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4" name="Rectangle 126"/>
            <p:cNvSpPr>
              <a:spLocks noChangeArrowheads="1"/>
            </p:cNvSpPr>
            <p:nvPr/>
          </p:nvSpPr>
          <p:spPr bwMode="auto">
            <a:xfrm>
              <a:off x="2057"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5" name="Rectangle 127"/>
            <p:cNvSpPr>
              <a:spLocks noChangeArrowheads="1"/>
            </p:cNvSpPr>
            <p:nvPr/>
          </p:nvSpPr>
          <p:spPr bwMode="auto">
            <a:xfrm>
              <a:off x="2057"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6" name="Rectangle 129"/>
            <p:cNvSpPr>
              <a:spLocks noChangeArrowheads="1"/>
            </p:cNvSpPr>
            <p:nvPr/>
          </p:nvSpPr>
          <p:spPr bwMode="auto">
            <a:xfrm>
              <a:off x="1680"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27" name="Rectangle 130"/>
            <p:cNvSpPr>
              <a:spLocks noChangeArrowheads="1"/>
            </p:cNvSpPr>
            <p:nvPr/>
          </p:nvSpPr>
          <p:spPr bwMode="auto">
            <a:xfrm>
              <a:off x="1680"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8" name="Rectangle 131"/>
            <p:cNvSpPr>
              <a:spLocks noChangeArrowheads="1"/>
            </p:cNvSpPr>
            <p:nvPr/>
          </p:nvSpPr>
          <p:spPr bwMode="auto">
            <a:xfrm>
              <a:off x="1680"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9" name="Rectangle 133"/>
            <p:cNvSpPr>
              <a:spLocks noChangeArrowheads="1"/>
            </p:cNvSpPr>
            <p:nvPr/>
          </p:nvSpPr>
          <p:spPr bwMode="auto">
            <a:xfrm>
              <a:off x="1302"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0" name="Rectangle 134"/>
            <p:cNvSpPr>
              <a:spLocks noChangeArrowheads="1"/>
            </p:cNvSpPr>
            <p:nvPr/>
          </p:nvSpPr>
          <p:spPr bwMode="auto">
            <a:xfrm>
              <a:off x="1302"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31" name="Rectangle 135"/>
            <p:cNvSpPr>
              <a:spLocks noChangeArrowheads="1"/>
            </p:cNvSpPr>
            <p:nvPr/>
          </p:nvSpPr>
          <p:spPr bwMode="auto">
            <a:xfrm>
              <a:off x="1302"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2" name="Rectangle 137"/>
            <p:cNvSpPr>
              <a:spLocks noChangeArrowheads="1"/>
            </p:cNvSpPr>
            <p:nvPr/>
          </p:nvSpPr>
          <p:spPr bwMode="auto">
            <a:xfrm>
              <a:off x="925"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3" name="Rectangle 138"/>
            <p:cNvSpPr>
              <a:spLocks noChangeArrowheads="1"/>
            </p:cNvSpPr>
            <p:nvPr/>
          </p:nvSpPr>
          <p:spPr bwMode="auto">
            <a:xfrm>
              <a:off x="925"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4" name="Rectangle 139"/>
            <p:cNvSpPr>
              <a:spLocks noChangeArrowheads="1"/>
            </p:cNvSpPr>
            <p:nvPr/>
          </p:nvSpPr>
          <p:spPr bwMode="auto">
            <a:xfrm>
              <a:off x="925"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35" name="Rectangle 140"/>
            <p:cNvSpPr>
              <a:spLocks noChangeArrowheads="1"/>
            </p:cNvSpPr>
            <p:nvPr/>
          </p:nvSpPr>
          <p:spPr bwMode="auto">
            <a:xfrm>
              <a:off x="4700"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36" name="Rectangle 141"/>
            <p:cNvSpPr>
              <a:spLocks noChangeArrowheads="1"/>
            </p:cNvSpPr>
            <p:nvPr/>
          </p:nvSpPr>
          <p:spPr bwMode="auto">
            <a:xfrm>
              <a:off x="4323"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37" name="Rectangle 142"/>
            <p:cNvSpPr>
              <a:spLocks noChangeArrowheads="1"/>
            </p:cNvSpPr>
            <p:nvPr/>
          </p:nvSpPr>
          <p:spPr bwMode="auto">
            <a:xfrm>
              <a:off x="3945"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38" name="Rectangle 143"/>
            <p:cNvSpPr>
              <a:spLocks noChangeArrowheads="1"/>
            </p:cNvSpPr>
            <p:nvPr/>
          </p:nvSpPr>
          <p:spPr bwMode="auto">
            <a:xfrm>
              <a:off x="3568"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39" name="Rectangle 144"/>
            <p:cNvSpPr>
              <a:spLocks noChangeArrowheads="1"/>
            </p:cNvSpPr>
            <p:nvPr/>
          </p:nvSpPr>
          <p:spPr bwMode="auto">
            <a:xfrm>
              <a:off x="3190"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40" name="Rectangle 145"/>
            <p:cNvSpPr>
              <a:spLocks noChangeArrowheads="1"/>
            </p:cNvSpPr>
            <p:nvPr/>
          </p:nvSpPr>
          <p:spPr bwMode="auto">
            <a:xfrm>
              <a:off x="2813"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41" name="Rectangle 146"/>
            <p:cNvSpPr>
              <a:spLocks noChangeArrowheads="1"/>
            </p:cNvSpPr>
            <p:nvPr/>
          </p:nvSpPr>
          <p:spPr bwMode="auto">
            <a:xfrm>
              <a:off x="2435"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42" name="Rectangle 147"/>
            <p:cNvSpPr>
              <a:spLocks noChangeArrowheads="1"/>
            </p:cNvSpPr>
            <p:nvPr/>
          </p:nvSpPr>
          <p:spPr bwMode="auto">
            <a:xfrm>
              <a:off x="2057"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43" name="Rectangle 148"/>
            <p:cNvSpPr>
              <a:spLocks noChangeArrowheads="1"/>
            </p:cNvSpPr>
            <p:nvPr/>
          </p:nvSpPr>
          <p:spPr bwMode="auto">
            <a:xfrm>
              <a:off x="1680"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44" name="Rectangle 149"/>
            <p:cNvSpPr>
              <a:spLocks noChangeArrowheads="1"/>
            </p:cNvSpPr>
            <p:nvPr/>
          </p:nvSpPr>
          <p:spPr bwMode="auto">
            <a:xfrm>
              <a:off x="1302"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45" name="Rectangle 150"/>
            <p:cNvSpPr>
              <a:spLocks noChangeArrowheads="1"/>
            </p:cNvSpPr>
            <p:nvPr/>
          </p:nvSpPr>
          <p:spPr bwMode="auto">
            <a:xfrm>
              <a:off x="925"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46" name="Rectangle 151"/>
            <p:cNvSpPr>
              <a:spLocks noChangeArrowheads="1"/>
            </p:cNvSpPr>
            <p:nvPr/>
          </p:nvSpPr>
          <p:spPr bwMode="auto">
            <a:xfrm>
              <a:off x="5088"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47" name="Rectangle 153"/>
            <p:cNvSpPr>
              <a:spLocks noChangeArrowheads="1"/>
            </p:cNvSpPr>
            <p:nvPr/>
          </p:nvSpPr>
          <p:spPr bwMode="auto">
            <a:xfrm>
              <a:off x="288" y="3576"/>
              <a:ext cx="63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3</a:t>
              </a:r>
            </a:p>
          </p:txBody>
        </p:sp>
        <p:sp>
          <p:nvSpPr>
            <p:cNvPr id="20548" name="Rectangle 154"/>
            <p:cNvSpPr>
              <a:spLocks noChangeArrowheads="1"/>
            </p:cNvSpPr>
            <p:nvPr/>
          </p:nvSpPr>
          <p:spPr bwMode="auto">
            <a:xfrm>
              <a:off x="288" y="3266"/>
              <a:ext cx="63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2</a:t>
              </a:r>
            </a:p>
          </p:txBody>
        </p:sp>
        <p:sp>
          <p:nvSpPr>
            <p:cNvPr id="20549" name="Rectangle 155"/>
            <p:cNvSpPr>
              <a:spLocks noChangeArrowheads="1"/>
            </p:cNvSpPr>
            <p:nvPr/>
          </p:nvSpPr>
          <p:spPr bwMode="auto">
            <a:xfrm>
              <a:off x="288" y="2956"/>
              <a:ext cx="63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1</a:t>
              </a:r>
            </a:p>
          </p:txBody>
        </p:sp>
        <p:sp>
          <p:nvSpPr>
            <p:cNvPr id="20550" name="Rectangle 156"/>
            <p:cNvSpPr>
              <a:spLocks noChangeArrowheads="1"/>
            </p:cNvSpPr>
            <p:nvPr/>
          </p:nvSpPr>
          <p:spPr bwMode="auto">
            <a:xfrm>
              <a:off x="288" y="2496"/>
              <a:ext cx="63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70000"/>
                </a:lnSpc>
                <a:spcBef>
                  <a:spcPts val="0"/>
                </a:spcBef>
              </a:pPr>
              <a:r>
                <a:rPr lang="en-US" altLang="ko-KR" sz="2000" b="0" dirty="0">
                  <a:latin typeface="Gill Sans" charset="0"/>
                  <a:ea typeface="Gill Sans" charset="0"/>
                  <a:cs typeface="Gill Sans" charset="0"/>
                </a:rPr>
                <a:t>Ref:</a:t>
              </a:r>
            </a:p>
            <a:p>
              <a:pPr>
                <a:lnSpc>
                  <a:spcPct val="70000"/>
                </a:lnSpc>
                <a:spcBef>
                  <a:spcPts val="0"/>
                </a:spcBef>
              </a:pPr>
              <a:r>
                <a:rPr lang="en-US" altLang="ko-KR" sz="2000" b="0" dirty="0">
                  <a:latin typeface="Gill Sans" charset="0"/>
                  <a:ea typeface="Gill Sans" charset="0"/>
                  <a:cs typeface="Gill Sans" charset="0"/>
                </a:rPr>
                <a:t>Page:</a:t>
              </a:r>
            </a:p>
          </p:txBody>
        </p:sp>
        <p:sp>
          <p:nvSpPr>
            <p:cNvPr id="20551" name="Line 157"/>
            <p:cNvSpPr>
              <a:spLocks noChangeShapeType="1"/>
            </p:cNvSpPr>
            <p:nvPr/>
          </p:nvSpPr>
          <p:spPr bwMode="auto">
            <a:xfrm>
              <a:off x="288" y="2956"/>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2" name="Line 159"/>
            <p:cNvSpPr>
              <a:spLocks noChangeShapeType="1"/>
            </p:cNvSpPr>
            <p:nvPr/>
          </p:nvSpPr>
          <p:spPr bwMode="auto">
            <a:xfrm>
              <a:off x="288" y="3266"/>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3" name="Line 160"/>
            <p:cNvSpPr>
              <a:spLocks noChangeShapeType="1"/>
            </p:cNvSpPr>
            <p:nvPr/>
          </p:nvSpPr>
          <p:spPr bwMode="auto">
            <a:xfrm>
              <a:off x="288" y="3576"/>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4" name="Line 162"/>
            <p:cNvSpPr>
              <a:spLocks noChangeShapeType="1"/>
            </p:cNvSpPr>
            <p:nvPr/>
          </p:nvSpPr>
          <p:spPr bwMode="auto">
            <a:xfrm>
              <a:off x="925" y="2496"/>
              <a:ext cx="0" cy="168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5" name="Line 174"/>
            <p:cNvSpPr>
              <a:spLocks noChangeShapeType="1"/>
            </p:cNvSpPr>
            <p:nvPr/>
          </p:nvSpPr>
          <p:spPr bwMode="auto">
            <a:xfrm>
              <a:off x="288" y="2496"/>
              <a:ext cx="516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6" name="Line 175"/>
            <p:cNvSpPr>
              <a:spLocks noChangeShapeType="1"/>
            </p:cNvSpPr>
            <p:nvPr/>
          </p:nvSpPr>
          <p:spPr bwMode="auto">
            <a:xfrm>
              <a:off x="288" y="4176"/>
              <a:ext cx="516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7" name="Line 176"/>
            <p:cNvSpPr>
              <a:spLocks noChangeShapeType="1"/>
            </p:cNvSpPr>
            <p:nvPr/>
          </p:nvSpPr>
          <p:spPr bwMode="auto">
            <a:xfrm>
              <a:off x="5448" y="2496"/>
              <a:ext cx="0" cy="168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8" name="Line 163"/>
            <p:cNvSpPr>
              <a:spLocks noChangeShapeType="1"/>
            </p:cNvSpPr>
            <p:nvPr/>
          </p:nvSpPr>
          <p:spPr bwMode="auto">
            <a:xfrm>
              <a:off x="1302"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9" name="Line 164"/>
            <p:cNvSpPr>
              <a:spLocks noChangeShapeType="1"/>
            </p:cNvSpPr>
            <p:nvPr/>
          </p:nvSpPr>
          <p:spPr bwMode="auto">
            <a:xfrm>
              <a:off x="168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0" name="Line 165"/>
            <p:cNvSpPr>
              <a:spLocks noChangeShapeType="1"/>
            </p:cNvSpPr>
            <p:nvPr/>
          </p:nvSpPr>
          <p:spPr bwMode="auto">
            <a:xfrm>
              <a:off x="2057"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1" name="Line 166"/>
            <p:cNvSpPr>
              <a:spLocks noChangeShapeType="1"/>
            </p:cNvSpPr>
            <p:nvPr/>
          </p:nvSpPr>
          <p:spPr bwMode="auto">
            <a:xfrm>
              <a:off x="2435"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2" name="Line 167"/>
            <p:cNvSpPr>
              <a:spLocks noChangeShapeType="1"/>
            </p:cNvSpPr>
            <p:nvPr/>
          </p:nvSpPr>
          <p:spPr bwMode="auto">
            <a:xfrm>
              <a:off x="2813"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3" name="Line 168"/>
            <p:cNvSpPr>
              <a:spLocks noChangeShapeType="1"/>
            </p:cNvSpPr>
            <p:nvPr/>
          </p:nvSpPr>
          <p:spPr bwMode="auto">
            <a:xfrm>
              <a:off x="319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4" name="Line 169"/>
            <p:cNvSpPr>
              <a:spLocks noChangeShapeType="1"/>
            </p:cNvSpPr>
            <p:nvPr/>
          </p:nvSpPr>
          <p:spPr bwMode="auto">
            <a:xfrm>
              <a:off x="3568"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5" name="Line 170"/>
            <p:cNvSpPr>
              <a:spLocks noChangeShapeType="1"/>
            </p:cNvSpPr>
            <p:nvPr/>
          </p:nvSpPr>
          <p:spPr bwMode="auto">
            <a:xfrm>
              <a:off x="3945"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6" name="Line 171"/>
            <p:cNvSpPr>
              <a:spLocks noChangeShapeType="1"/>
            </p:cNvSpPr>
            <p:nvPr/>
          </p:nvSpPr>
          <p:spPr bwMode="auto">
            <a:xfrm>
              <a:off x="4323"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7" name="Line 172"/>
            <p:cNvSpPr>
              <a:spLocks noChangeShapeType="1"/>
            </p:cNvSpPr>
            <p:nvPr/>
          </p:nvSpPr>
          <p:spPr bwMode="auto">
            <a:xfrm>
              <a:off x="470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8" name="Line 177"/>
            <p:cNvSpPr>
              <a:spLocks noChangeShapeType="1"/>
            </p:cNvSpPr>
            <p:nvPr/>
          </p:nvSpPr>
          <p:spPr bwMode="auto">
            <a:xfrm>
              <a:off x="5072"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9" name="Line 184"/>
            <p:cNvSpPr>
              <a:spLocks noChangeShapeType="1"/>
            </p:cNvSpPr>
            <p:nvPr/>
          </p:nvSpPr>
          <p:spPr bwMode="auto">
            <a:xfrm>
              <a:off x="303" y="3881"/>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70" name="Line 199"/>
            <p:cNvSpPr>
              <a:spLocks noChangeShapeType="1"/>
            </p:cNvSpPr>
            <p:nvPr/>
          </p:nvSpPr>
          <p:spPr bwMode="auto">
            <a:xfrm>
              <a:off x="282" y="3888"/>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71" name="Line 161"/>
            <p:cNvSpPr>
              <a:spLocks noChangeShapeType="1"/>
            </p:cNvSpPr>
            <p:nvPr/>
          </p:nvSpPr>
          <p:spPr bwMode="auto">
            <a:xfrm>
              <a:off x="288" y="2496"/>
              <a:ext cx="0" cy="168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72" name="Line 200"/>
            <p:cNvSpPr>
              <a:spLocks noChangeShapeType="1"/>
            </p:cNvSpPr>
            <p:nvPr/>
          </p:nvSpPr>
          <p:spPr bwMode="auto">
            <a:xfrm>
              <a:off x="297" y="4193"/>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24204860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0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0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0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780292"/>
                                        </p:tgtEl>
                                        <p:attrNameLst>
                                          <p:attrName>style.visibility</p:attrName>
                                        </p:attrNameLst>
                                      </p:cBhvr>
                                      <p:to>
                                        <p:strVal val="visible"/>
                                      </p:to>
                                    </p:set>
                                    <p:anim calcmode="lin" valueType="num">
                                      <p:cBhvr additive="base">
                                        <p:cTn id="19" dur="500" fill="hold"/>
                                        <p:tgtEl>
                                          <p:spTgt spid="780292"/>
                                        </p:tgtEl>
                                        <p:attrNameLst>
                                          <p:attrName>ppt_x</p:attrName>
                                        </p:attrNameLst>
                                      </p:cBhvr>
                                      <p:tavLst>
                                        <p:tav tm="0">
                                          <p:val>
                                            <p:strVal val="1+#ppt_w/2"/>
                                          </p:val>
                                        </p:tav>
                                        <p:tav tm="100000">
                                          <p:val>
                                            <p:strVal val="#ppt_x"/>
                                          </p:val>
                                        </p:tav>
                                      </p:tavLst>
                                    </p:anim>
                                    <p:anim calcmode="lin" valueType="num">
                                      <p:cBhvr additive="base">
                                        <p:cTn id="20" dur="500" fill="hold"/>
                                        <p:tgtEl>
                                          <p:spTgt spid="78029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780491"/>
                                        </p:tgtEl>
                                        <p:attrNameLst>
                                          <p:attrName>style.visibility</p:attrName>
                                        </p:attrNameLst>
                                      </p:cBhvr>
                                      <p:to>
                                        <p:strVal val="visible"/>
                                      </p:to>
                                    </p:set>
                                    <p:anim calcmode="lin" valueType="num">
                                      <p:cBhvr additive="base">
                                        <p:cTn id="25" dur="500" fill="hold"/>
                                        <p:tgtEl>
                                          <p:spTgt spid="780491"/>
                                        </p:tgtEl>
                                        <p:attrNameLst>
                                          <p:attrName>ppt_x</p:attrName>
                                        </p:attrNameLst>
                                      </p:cBhvr>
                                      <p:tavLst>
                                        <p:tav tm="0">
                                          <p:val>
                                            <p:strVal val="1+#ppt_w/2"/>
                                          </p:val>
                                        </p:tav>
                                        <p:tav tm="100000">
                                          <p:val>
                                            <p:strVal val="#ppt_x"/>
                                          </p:val>
                                        </p:tav>
                                      </p:tavLst>
                                    </p:anim>
                                    <p:anim calcmode="lin" valueType="num">
                                      <p:cBhvr additive="base">
                                        <p:cTn id="26" dur="500" fill="hold"/>
                                        <p:tgtEl>
                                          <p:spTgt spid="78049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0291">
                                            <p:txEl>
                                              <p:pRg st="17" end="1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0291">
                                            <p:txEl>
                                              <p:pRg st="18" end="1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0291">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endParaRPr lang="en-US" dirty="0"/>
          </a:p>
        </p:txBody>
      </p:sp>
      <p:sp>
        <p:nvSpPr>
          <p:cNvPr id="3" name="Content Placeholder 2"/>
          <p:cNvSpPr>
            <a:spLocks noGrp="1"/>
          </p:cNvSpPr>
          <p:nvPr>
            <p:ph idx="1"/>
          </p:nvPr>
        </p:nvSpPr>
        <p:spPr>
          <a:xfrm>
            <a:off x="152400" y="914400"/>
            <a:ext cx="8686800" cy="5791200"/>
          </a:xfrm>
        </p:spPr>
        <p:txBody>
          <a:bodyPr>
            <a:normAutofit/>
          </a:bodyPr>
          <a:lstStyle/>
          <a:p>
            <a:r>
              <a:rPr lang="en-US" sz="2800" dirty="0"/>
              <a:t>Midterm 2 coming up on </a:t>
            </a:r>
            <a:r>
              <a:rPr lang="en-US" sz="2800" dirty="0">
                <a:solidFill>
                  <a:srgbClr val="FF0000"/>
                </a:solidFill>
                <a:latin typeface="Gill Sans" charset="0"/>
                <a:ea typeface="Gill Sans" charset="0"/>
                <a:cs typeface="Gill Sans" charset="0"/>
              </a:rPr>
              <a:t>                       3/22 8-10:00PM</a:t>
            </a:r>
          </a:p>
          <a:p>
            <a:pPr lvl="1"/>
            <a:r>
              <a:rPr lang="en-US" sz="2400" dirty="0"/>
              <a:t>All topics up to and including Lecture 16 </a:t>
            </a:r>
          </a:p>
          <a:p>
            <a:pPr lvl="2"/>
            <a:r>
              <a:rPr lang="en-US" sz="2400" dirty="0"/>
              <a:t>Focus will be on Lectures 10 – 16 and associated readings</a:t>
            </a:r>
          </a:p>
          <a:p>
            <a:pPr lvl="2"/>
            <a:r>
              <a:rPr lang="en-US" sz="2400" dirty="0"/>
              <a:t>Projects 1 and 2</a:t>
            </a:r>
          </a:p>
          <a:p>
            <a:pPr lvl="2"/>
            <a:r>
              <a:rPr lang="en-US" sz="2400" dirty="0"/>
              <a:t>Homework 0 – 2  </a:t>
            </a:r>
          </a:p>
          <a:p>
            <a:pPr lvl="1"/>
            <a:r>
              <a:rPr lang="en-US" sz="2400" dirty="0"/>
              <a:t>Closed book</a:t>
            </a:r>
          </a:p>
          <a:p>
            <a:pPr lvl="1"/>
            <a:r>
              <a:rPr lang="en-US" sz="2400" dirty="0"/>
              <a:t>1 page hand-written notes both sides</a:t>
            </a:r>
          </a:p>
          <a:p>
            <a:pPr lvl="1"/>
            <a:r>
              <a:rPr lang="en-US" sz="2400" dirty="0"/>
              <a:t>Room assignments posted on Piazza</a:t>
            </a:r>
          </a:p>
          <a:p>
            <a:pPr lvl="2"/>
            <a:r>
              <a:rPr lang="en-US" dirty="0"/>
              <a:t>20 / 126 / 170 Barrows, 155 Kroeber, 101 Moffitt, 105 North Gate</a:t>
            </a:r>
            <a:endParaRPr lang="en-US" sz="2400" dirty="0"/>
          </a:p>
        </p:txBody>
      </p:sp>
      <p:sp>
        <p:nvSpPr>
          <p:cNvPr id="4" name="Rectangle 3">
            <a:extLst>
              <a:ext uri="{FF2B5EF4-FFF2-40B4-BE49-F238E27FC236}">
                <a16:creationId xmlns:a16="http://schemas.microsoft.com/office/drawing/2014/main" id="{6DD185C4-FF48-054F-A874-B89329DA9FB9}"/>
              </a:ext>
            </a:extLst>
          </p:cNvPr>
          <p:cNvSpPr/>
          <p:nvPr/>
        </p:nvSpPr>
        <p:spPr>
          <a:xfrm>
            <a:off x="2955249" y="838200"/>
            <a:ext cx="4436151" cy="523220"/>
          </a:xfrm>
          <a:prstGeom prst="rect">
            <a:avLst/>
          </a:prstGeom>
          <a:noFill/>
        </p:spPr>
        <p:txBody>
          <a:bodyPr wrap="square" lIns="91440" tIns="45720" rIns="91440" bIns="45720">
            <a:spAutoFit/>
          </a:bodyPr>
          <a:lstStyle/>
          <a:p>
            <a:pPr algn="ctr"/>
            <a:r>
              <a:rPr lang="en-US" sz="2800" b="1" cap="none" spc="0" dirty="0">
                <a:ln w="22225">
                  <a:solidFill>
                    <a:srgbClr val="FF0000"/>
                  </a:solidFill>
                  <a:prstDash val="solid"/>
                </a:ln>
                <a:solidFill>
                  <a:srgbClr val="FFC000"/>
                </a:solidFill>
                <a:effectLst/>
                <a:latin typeface="Gill Sans" charset="0"/>
                <a:ea typeface="Gill Sans" charset="0"/>
                <a:cs typeface="Gill Sans" charset="0"/>
              </a:rPr>
              <a:t>THURSDAY</a:t>
            </a:r>
            <a:endParaRPr lang="en-US" sz="2800" b="1" cap="none" spc="0" dirty="0">
              <a:ln w="22225">
                <a:solidFill>
                  <a:srgbClr val="FF0000"/>
                </a:solidFill>
                <a:prstDash val="solid"/>
              </a:ln>
              <a:solidFill>
                <a:srgbClr val="FFC000"/>
              </a:solidFill>
              <a:effectLst/>
            </a:endParaRPr>
          </a:p>
        </p:txBody>
      </p:sp>
    </p:spTree>
    <p:extLst>
      <p:ext uri="{BB962C8B-B14F-4D97-AF65-F5344CB8AC3E}">
        <p14:creationId xmlns:p14="http://schemas.microsoft.com/office/powerpoint/2010/main" val="6721685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50000" autoRev="1" fill="hold" grpId="0" nodeType="withEffect">
                                  <p:stCondLst>
                                    <p:cond delay="0"/>
                                  </p:stCondLst>
                                  <p:childTnLst>
                                    <p:animScale>
                                      <p:cBhvr>
                                        <p:cTn id="6" dur="2000" fill="hold"/>
                                        <p:tgtEl>
                                          <p:spTgt spid="4"/>
                                        </p:tgtEl>
                                      </p:cBhvr>
                                      <p:by x="150000" y="150000"/>
                                    </p:animScale>
                                  </p:childTnLst>
                                </p:cTn>
                              </p:par>
                            </p:childTnLst>
                          </p:cTn>
                        </p:par>
                        <p:par>
                          <p:cTn id="7" fill="hold">
                            <p:stCondLst>
                              <p:cond delay="4000"/>
                            </p:stCondLst>
                            <p:childTnLst>
                              <p:par>
                                <p:cTn id="8" presetID="6" presetClass="emph" presetSubtype="0" accel="50000" autoRev="1" fill="hold" grpId="1" nodeType="afterEffect">
                                  <p:stCondLst>
                                    <p:cond delay="0"/>
                                  </p:stCondLst>
                                  <p:childTnLst>
                                    <p:animScale>
                                      <p:cBhvr>
                                        <p:cTn id="9"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8075688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52400" y="152400"/>
            <a:ext cx="8991600" cy="533400"/>
          </a:xfrm>
        </p:spPr>
        <p:txBody>
          <a:bodyPr/>
          <a:lstStyle/>
          <a:p>
            <a:r>
              <a:rPr lang="en-US" altLang="ko-KR" dirty="0"/>
              <a:t>Management &amp; Access to the Memory Hierarchy</a:t>
            </a:r>
          </a:p>
        </p:txBody>
      </p:sp>
      <p:sp>
        <p:nvSpPr>
          <p:cNvPr id="12292" name="Rectangle 16"/>
          <p:cNvSpPr>
            <a:spLocks noChangeArrowheads="1"/>
          </p:cNvSpPr>
          <p:nvPr/>
        </p:nvSpPr>
        <p:spPr bwMode="auto">
          <a:xfrm>
            <a:off x="3421063" y="3300415"/>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L3 Cache</a:t>
            </a:r>
            <a:br>
              <a:rPr lang="en-US" sz="1600" dirty="0">
                <a:latin typeface="Helvetica" charset="0"/>
                <a:cs typeface="Helvetica" charset="0"/>
              </a:rPr>
            </a:br>
            <a:r>
              <a:rPr lang="en-US" sz="1600" dirty="0">
                <a:latin typeface="Helvetica" charset="0"/>
                <a:cs typeface="Helvetica" charset="0"/>
              </a:rPr>
              <a:t>(shared)</a:t>
            </a:r>
          </a:p>
        </p:txBody>
      </p:sp>
      <p:sp>
        <p:nvSpPr>
          <p:cNvPr id="12294" name="Rectangle 14"/>
          <p:cNvSpPr>
            <a:spLocks noChangeArrowheads="1"/>
          </p:cNvSpPr>
          <p:nvPr/>
        </p:nvSpPr>
        <p:spPr bwMode="auto">
          <a:xfrm>
            <a:off x="1299404" y="3779046"/>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25605" name="Rectangle 4"/>
          <p:cNvSpPr>
            <a:spLocks noChangeArrowheads="1"/>
          </p:cNvSpPr>
          <p:nvPr/>
        </p:nvSpPr>
        <p:spPr bwMode="auto">
          <a:xfrm>
            <a:off x="1219200" y="2116141"/>
            <a:ext cx="2019300" cy="12858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Helvetica" charset="0"/>
            </a:endParaRPr>
          </a:p>
        </p:txBody>
      </p:sp>
      <p:sp>
        <p:nvSpPr>
          <p:cNvPr id="25607" name="Rectangle 6"/>
          <p:cNvSpPr>
            <a:spLocks noChangeArrowheads="1"/>
          </p:cNvSpPr>
          <p:nvPr/>
        </p:nvSpPr>
        <p:spPr bwMode="auto">
          <a:xfrm>
            <a:off x="1219200" y="3489328"/>
            <a:ext cx="2019300" cy="12985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Helvetica" charset="0"/>
            </a:endParaRPr>
          </a:p>
        </p:txBody>
      </p:sp>
      <p:sp>
        <p:nvSpPr>
          <p:cNvPr id="25609" name="Rectangle 8"/>
          <p:cNvSpPr>
            <a:spLocks noChangeArrowheads="1"/>
          </p:cNvSpPr>
          <p:nvPr/>
        </p:nvSpPr>
        <p:spPr bwMode="auto">
          <a:xfrm>
            <a:off x="7010400" y="1806578"/>
            <a:ext cx="1314450" cy="299878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(Disk)</a:t>
            </a:r>
          </a:p>
        </p:txBody>
      </p:sp>
      <p:sp>
        <p:nvSpPr>
          <p:cNvPr id="25610" name="Rectangle 10"/>
          <p:cNvSpPr>
            <a:spLocks noChangeArrowheads="1"/>
          </p:cNvSpPr>
          <p:nvPr/>
        </p:nvSpPr>
        <p:spPr bwMode="auto">
          <a:xfrm>
            <a:off x="1066800" y="1703391"/>
            <a:ext cx="3043238" cy="31940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Helvetica" charset="0"/>
            </a:endParaRPr>
          </a:p>
        </p:txBody>
      </p:sp>
      <p:sp>
        <p:nvSpPr>
          <p:cNvPr id="25611" name="Rectangle 11"/>
          <p:cNvSpPr>
            <a:spLocks noChangeArrowheads="1"/>
          </p:cNvSpPr>
          <p:nvPr/>
        </p:nvSpPr>
        <p:spPr bwMode="auto">
          <a:xfrm>
            <a:off x="1755775" y="1722441"/>
            <a:ext cx="1185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Processor</a:t>
            </a:r>
          </a:p>
        </p:txBody>
      </p:sp>
      <p:sp>
        <p:nvSpPr>
          <p:cNvPr id="25612" name="Line 12"/>
          <p:cNvSpPr>
            <a:spLocks noChangeShapeType="1"/>
          </p:cNvSpPr>
          <p:nvPr/>
        </p:nvSpPr>
        <p:spPr bwMode="auto">
          <a:xfrm flipV="1">
            <a:off x="2227263" y="1806578"/>
            <a:ext cx="4783137" cy="19716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614" name="Rectangle 18"/>
          <p:cNvSpPr>
            <a:spLocks noChangeArrowheads="1"/>
          </p:cNvSpPr>
          <p:nvPr/>
        </p:nvSpPr>
        <p:spPr bwMode="auto">
          <a:xfrm>
            <a:off x="4338638" y="2908303"/>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a:latin typeface="Helvetica" charset="0"/>
              </a:rPr>
              <a:t>Main</a:t>
            </a:r>
          </a:p>
          <a:p>
            <a:r>
              <a:rPr lang="en-US" altLang="ko-KR" sz="1600">
                <a:latin typeface="Helvetica" charset="0"/>
              </a:rPr>
              <a:t>Memory</a:t>
            </a:r>
          </a:p>
          <a:p>
            <a:r>
              <a:rPr lang="en-US" altLang="ko-KR" sz="1600">
                <a:latin typeface="Helvetica" charset="0"/>
              </a:rPr>
              <a:t>(DRAM)</a:t>
            </a:r>
          </a:p>
          <a:p>
            <a:endParaRPr lang="en-US" sz="1600">
              <a:latin typeface="Helvetica" charset="0"/>
            </a:endParaRPr>
          </a:p>
        </p:txBody>
      </p:sp>
      <p:sp>
        <p:nvSpPr>
          <p:cNvPr id="25615" name="Rectangle 22"/>
          <p:cNvSpPr>
            <a:spLocks noChangeArrowheads="1"/>
          </p:cNvSpPr>
          <p:nvPr/>
        </p:nvSpPr>
        <p:spPr bwMode="auto">
          <a:xfrm>
            <a:off x="1944688" y="5543554"/>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a:t>
            </a:r>
          </a:p>
        </p:txBody>
      </p:sp>
      <p:sp>
        <p:nvSpPr>
          <p:cNvPr id="25616" name="Rectangle 23"/>
          <p:cNvSpPr>
            <a:spLocks noChangeArrowheads="1"/>
          </p:cNvSpPr>
          <p:nvPr/>
        </p:nvSpPr>
        <p:spPr bwMode="auto">
          <a:xfrm>
            <a:off x="7167563" y="5449891"/>
            <a:ext cx="13081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10,000,000 </a:t>
            </a:r>
          </a:p>
          <a:p>
            <a:r>
              <a:rPr lang="en-US" altLang="ko-KR" sz="1400">
                <a:latin typeface="Helvetica" charset="0"/>
              </a:rPr>
              <a:t>   (10 ms)</a:t>
            </a:r>
          </a:p>
        </p:txBody>
      </p:sp>
      <p:sp>
        <p:nvSpPr>
          <p:cNvPr id="25617" name="Rectangle 24"/>
          <p:cNvSpPr>
            <a:spLocks noChangeArrowheads="1"/>
          </p:cNvSpPr>
          <p:nvPr/>
        </p:nvSpPr>
        <p:spPr bwMode="auto">
          <a:xfrm>
            <a:off x="222250" y="5556254"/>
            <a:ext cx="129993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latin typeface="Helvetica" charset="0"/>
              </a:rPr>
              <a:t>Speed (ns):</a:t>
            </a:r>
          </a:p>
        </p:txBody>
      </p:sp>
      <p:sp>
        <p:nvSpPr>
          <p:cNvPr id="25618" name="Rectangle 25"/>
          <p:cNvSpPr>
            <a:spLocks noChangeArrowheads="1"/>
          </p:cNvSpPr>
          <p:nvPr/>
        </p:nvSpPr>
        <p:spPr bwMode="auto">
          <a:xfrm>
            <a:off x="3368675" y="5535616"/>
            <a:ext cx="70752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10-30</a:t>
            </a:r>
          </a:p>
        </p:txBody>
      </p:sp>
      <p:sp>
        <p:nvSpPr>
          <p:cNvPr id="25619" name="Rectangle 26"/>
          <p:cNvSpPr>
            <a:spLocks noChangeArrowheads="1"/>
          </p:cNvSpPr>
          <p:nvPr/>
        </p:nvSpPr>
        <p:spPr bwMode="auto">
          <a:xfrm>
            <a:off x="4522788" y="5543554"/>
            <a:ext cx="5619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latin typeface="Helvetica" charset="0"/>
              </a:rPr>
              <a:t>100</a:t>
            </a:r>
          </a:p>
        </p:txBody>
      </p:sp>
      <p:sp>
        <p:nvSpPr>
          <p:cNvPr id="25620" name="Rectangle 27"/>
          <p:cNvSpPr>
            <a:spLocks noChangeArrowheads="1"/>
          </p:cNvSpPr>
          <p:nvPr/>
        </p:nvSpPr>
        <p:spPr bwMode="auto">
          <a:xfrm>
            <a:off x="1117624" y="5908899"/>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100Bs</a:t>
            </a:r>
          </a:p>
        </p:txBody>
      </p:sp>
      <p:sp>
        <p:nvSpPr>
          <p:cNvPr id="25621" name="Rectangle 29"/>
          <p:cNvSpPr>
            <a:spLocks noChangeArrowheads="1"/>
          </p:cNvSpPr>
          <p:nvPr/>
        </p:nvSpPr>
        <p:spPr bwMode="auto">
          <a:xfrm>
            <a:off x="-76200" y="5912411"/>
            <a:ext cx="139130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latin typeface="Helvetica" charset="0"/>
              </a:rPr>
              <a:t>Size (bytes):</a:t>
            </a:r>
          </a:p>
        </p:txBody>
      </p:sp>
      <p:sp>
        <p:nvSpPr>
          <p:cNvPr id="25622" name="Rectangle 30"/>
          <p:cNvSpPr>
            <a:spLocks noChangeArrowheads="1"/>
          </p:cNvSpPr>
          <p:nvPr/>
        </p:nvSpPr>
        <p:spPr bwMode="auto">
          <a:xfrm>
            <a:off x="3522663" y="5888262"/>
            <a:ext cx="61876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MBs</a:t>
            </a:r>
          </a:p>
        </p:txBody>
      </p:sp>
      <p:sp>
        <p:nvSpPr>
          <p:cNvPr id="25623" name="Rectangle 31"/>
          <p:cNvSpPr>
            <a:spLocks noChangeArrowheads="1"/>
          </p:cNvSpPr>
          <p:nvPr/>
        </p:nvSpPr>
        <p:spPr bwMode="auto">
          <a:xfrm>
            <a:off x="4581525" y="5873974"/>
            <a:ext cx="7524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r>
              <a:rPr lang="en-US" altLang="ko-KR" sz="1600">
                <a:latin typeface="Helvetica" charset="0"/>
              </a:rPr>
              <a:t>GBs</a:t>
            </a:r>
          </a:p>
        </p:txBody>
      </p:sp>
      <p:sp>
        <p:nvSpPr>
          <p:cNvPr id="25624" name="Rectangle 36"/>
          <p:cNvSpPr>
            <a:spLocks noChangeArrowheads="1"/>
          </p:cNvSpPr>
          <p:nvPr/>
        </p:nvSpPr>
        <p:spPr bwMode="auto">
          <a:xfrm>
            <a:off x="7391400" y="5832699"/>
            <a:ext cx="570369"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TBs</a:t>
            </a:r>
          </a:p>
        </p:txBody>
      </p:sp>
      <p:sp>
        <p:nvSpPr>
          <p:cNvPr id="34" name="Rectangle 14"/>
          <p:cNvSpPr>
            <a:spLocks noChangeArrowheads="1"/>
          </p:cNvSpPr>
          <p:nvPr/>
        </p:nvSpPr>
        <p:spPr bwMode="auto">
          <a:xfrm>
            <a:off x="1299404" y="2413235"/>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35" name="Rectangle 14"/>
          <p:cNvSpPr>
            <a:spLocks noChangeArrowheads="1"/>
          </p:cNvSpPr>
          <p:nvPr/>
        </p:nvSpPr>
        <p:spPr bwMode="auto">
          <a:xfrm>
            <a:off x="1928813" y="2413234"/>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6" name="Rectangle 14"/>
          <p:cNvSpPr>
            <a:spLocks noChangeArrowheads="1"/>
          </p:cNvSpPr>
          <p:nvPr/>
        </p:nvSpPr>
        <p:spPr bwMode="auto">
          <a:xfrm>
            <a:off x="1930400" y="3779046"/>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8" name="Rectangle 14"/>
          <p:cNvSpPr>
            <a:spLocks noChangeArrowheads="1"/>
          </p:cNvSpPr>
          <p:nvPr/>
        </p:nvSpPr>
        <p:spPr bwMode="auto">
          <a:xfrm>
            <a:off x="2611438" y="3612590"/>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39" name="Rectangle 14"/>
          <p:cNvSpPr>
            <a:spLocks noChangeArrowheads="1"/>
          </p:cNvSpPr>
          <p:nvPr/>
        </p:nvSpPr>
        <p:spPr bwMode="auto">
          <a:xfrm>
            <a:off x="2608263" y="2201302"/>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5630" name="Rectangle 22"/>
          <p:cNvSpPr>
            <a:spLocks noChangeArrowheads="1"/>
          </p:cNvSpPr>
          <p:nvPr/>
        </p:nvSpPr>
        <p:spPr bwMode="auto">
          <a:xfrm>
            <a:off x="1347788" y="5543554"/>
            <a:ext cx="467978"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0.3</a:t>
            </a:r>
          </a:p>
        </p:txBody>
      </p:sp>
      <p:sp>
        <p:nvSpPr>
          <p:cNvPr id="25631" name="Rectangle 22"/>
          <p:cNvSpPr>
            <a:spLocks noChangeArrowheads="1"/>
          </p:cNvSpPr>
          <p:nvPr/>
        </p:nvSpPr>
        <p:spPr bwMode="auto">
          <a:xfrm>
            <a:off x="2681288" y="5543554"/>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3</a:t>
            </a:r>
          </a:p>
        </p:txBody>
      </p:sp>
      <p:sp>
        <p:nvSpPr>
          <p:cNvPr id="25632" name="Rectangle 27"/>
          <p:cNvSpPr>
            <a:spLocks noChangeArrowheads="1"/>
          </p:cNvSpPr>
          <p:nvPr/>
        </p:nvSpPr>
        <p:spPr bwMode="auto">
          <a:xfrm>
            <a:off x="1828800" y="5908899"/>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10kBs</a:t>
            </a:r>
          </a:p>
        </p:txBody>
      </p:sp>
      <p:sp>
        <p:nvSpPr>
          <p:cNvPr id="25633" name="Rectangle 27"/>
          <p:cNvSpPr>
            <a:spLocks noChangeArrowheads="1"/>
          </p:cNvSpPr>
          <p:nvPr/>
        </p:nvSpPr>
        <p:spPr bwMode="auto">
          <a:xfrm>
            <a:off x="2559050" y="5891437"/>
            <a:ext cx="90149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100kBs</a:t>
            </a:r>
          </a:p>
        </p:txBody>
      </p:sp>
      <p:sp>
        <p:nvSpPr>
          <p:cNvPr id="25634" name="Rectangle 8"/>
          <p:cNvSpPr>
            <a:spLocks noChangeArrowheads="1"/>
          </p:cNvSpPr>
          <p:nvPr/>
        </p:nvSpPr>
        <p:spPr bwMode="auto">
          <a:xfrm>
            <a:off x="5562600" y="2405066"/>
            <a:ext cx="1143000" cy="2382837"/>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(SSD)</a:t>
            </a:r>
          </a:p>
        </p:txBody>
      </p:sp>
      <p:sp>
        <p:nvSpPr>
          <p:cNvPr id="25635" name="Rectangle 26"/>
          <p:cNvSpPr>
            <a:spLocks noChangeArrowheads="1"/>
          </p:cNvSpPr>
          <p:nvPr/>
        </p:nvSpPr>
        <p:spPr bwMode="auto">
          <a:xfrm>
            <a:off x="5715000" y="5449891"/>
            <a:ext cx="10668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a:t>
            </a:r>
            <a:br>
              <a:rPr lang="en-US" altLang="ko-KR" sz="1400">
                <a:latin typeface="Helvetica" charset="0"/>
              </a:rPr>
            </a:br>
            <a:r>
              <a:rPr lang="en-US" altLang="ko-KR" sz="1400">
                <a:latin typeface="Helvetica" charset="0"/>
              </a:rPr>
              <a:t>(0.1 ms)</a:t>
            </a:r>
          </a:p>
        </p:txBody>
      </p:sp>
      <p:sp>
        <p:nvSpPr>
          <p:cNvPr id="25636" name="Rectangle 31"/>
          <p:cNvSpPr>
            <a:spLocks noChangeArrowheads="1"/>
          </p:cNvSpPr>
          <p:nvPr/>
        </p:nvSpPr>
        <p:spPr bwMode="auto">
          <a:xfrm>
            <a:off x="5743575" y="5873974"/>
            <a:ext cx="96202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latin typeface="Helvetica" charset="0"/>
              </a:rPr>
              <a:t>100GBs</a:t>
            </a:r>
          </a:p>
        </p:txBody>
      </p:sp>
      <p:grpSp>
        <p:nvGrpSpPr>
          <p:cNvPr id="11" name="Group 10"/>
          <p:cNvGrpSpPr/>
          <p:nvPr/>
        </p:nvGrpSpPr>
        <p:grpSpPr>
          <a:xfrm>
            <a:off x="1885616" y="914400"/>
            <a:ext cx="2381584" cy="5315932"/>
            <a:chOff x="975018" y="1116009"/>
            <a:chExt cx="3335587" cy="5315932"/>
          </a:xfrm>
        </p:grpSpPr>
        <p:sp>
          <p:nvSpPr>
            <p:cNvPr id="6" name="Rectangle 5"/>
            <p:cNvSpPr/>
            <p:nvPr/>
          </p:nvSpPr>
          <p:spPr>
            <a:xfrm>
              <a:off x="975018" y="1116009"/>
              <a:ext cx="3335587"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429062" y="1128852"/>
              <a:ext cx="2337625" cy="830997"/>
            </a:xfrm>
            <a:prstGeom prst="rect">
              <a:avLst/>
            </a:prstGeom>
            <a:noFill/>
          </p:spPr>
          <p:txBody>
            <a:bodyPr wrap="none" rtlCol="0">
              <a:spAutoFit/>
            </a:bodyPr>
            <a:lstStyle/>
            <a:p>
              <a:r>
                <a:rPr lang="en-US" sz="2400" b="0" dirty="0">
                  <a:solidFill>
                    <a:schemeClr val="accent2"/>
                  </a:solidFill>
                  <a:latin typeface="Gill Sans" charset="0"/>
                  <a:ea typeface="Gill Sans" charset="0"/>
                  <a:cs typeface="Gill Sans" charset="0"/>
                </a:rPr>
                <a:t>Managed in </a:t>
              </a:r>
              <a:br>
                <a:rPr lang="en-US" sz="2400" b="0" dirty="0">
                  <a:solidFill>
                    <a:schemeClr val="accent2"/>
                  </a:solidFill>
                  <a:latin typeface="Gill Sans" charset="0"/>
                  <a:ea typeface="Gill Sans" charset="0"/>
                  <a:cs typeface="Gill Sans" charset="0"/>
                </a:rPr>
              </a:br>
              <a:r>
                <a:rPr lang="en-US" sz="2400" b="0" dirty="0">
                  <a:solidFill>
                    <a:schemeClr val="accent2"/>
                  </a:solidFill>
                  <a:latin typeface="Gill Sans" charset="0"/>
                  <a:ea typeface="Gill Sans" charset="0"/>
                  <a:cs typeface="Gill Sans" charset="0"/>
                </a:rPr>
                <a:t>Hardware</a:t>
              </a:r>
            </a:p>
          </p:txBody>
        </p:sp>
      </p:grpSp>
      <p:grpSp>
        <p:nvGrpSpPr>
          <p:cNvPr id="12" name="Group 11"/>
          <p:cNvGrpSpPr/>
          <p:nvPr/>
        </p:nvGrpSpPr>
        <p:grpSpPr>
          <a:xfrm>
            <a:off x="4315368" y="914400"/>
            <a:ext cx="4137025" cy="5315932"/>
            <a:chOff x="4414838" y="1107059"/>
            <a:chExt cx="4137025" cy="5315932"/>
          </a:xfrm>
        </p:grpSpPr>
        <p:sp>
          <p:nvSpPr>
            <p:cNvPr id="44" name="Rectangle 43"/>
            <p:cNvSpPr/>
            <p:nvPr/>
          </p:nvSpPr>
          <p:spPr>
            <a:xfrm>
              <a:off x="4414838" y="1107059"/>
              <a:ext cx="4137025"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473660" y="1269639"/>
              <a:ext cx="3984617" cy="523220"/>
            </a:xfrm>
            <a:prstGeom prst="rect">
              <a:avLst/>
            </a:prstGeom>
            <a:noFill/>
          </p:spPr>
          <p:txBody>
            <a:bodyPr wrap="none" rtlCol="0">
              <a:spAutoFit/>
            </a:bodyPr>
            <a:lstStyle/>
            <a:p>
              <a:r>
                <a:rPr lang="en-US" sz="2800" b="0" dirty="0">
                  <a:solidFill>
                    <a:schemeClr val="accent2"/>
                  </a:solidFill>
                  <a:latin typeface="Gill Sans" charset="0"/>
                  <a:ea typeface="Gill Sans" charset="0"/>
                  <a:cs typeface="Gill Sans" charset="0"/>
                </a:rPr>
                <a:t>Managed in Software - OS</a:t>
              </a:r>
            </a:p>
          </p:txBody>
        </p:sp>
      </p:grpSp>
      <p:sp>
        <p:nvSpPr>
          <p:cNvPr id="8" name="Rectangle 7"/>
          <p:cNvSpPr/>
          <p:nvPr/>
        </p:nvSpPr>
        <p:spPr>
          <a:xfrm>
            <a:off x="4776539" y="296177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0" dirty="0">
                <a:solidFill>
                  <a:schemeClr val="tx1"/>
                </a:solidFill>
                <a:latin typeface="Gill Sans" charset="0"/>
                <a:ea typeface="Gill Sans" charset="0"/>
                <a:cs typeface="Gill Sans" charset="0"/>
              </a:rPr>
              <a:t>PT</a:t>
            </a:r>
          </a:p>
        </p:txBody>
      </p:sp>
      <p:sp>
        <p:nvSpPr>
          <p:cNvPr id="48" name="Rectangle 47"/>
          <p:cNvSpPr/>
          <p:nvPr/>
        </p:nvSpPr>
        <p:spPr>
          <a:xfrm>
            <a:off x="7167563" y="2119200"/>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0" dirty="0">
                <a:solidFill>
                  <a:schemeClr val="tx1"/>
                </a:solidFill>
                <a:latin typeface="Gill Sans" charset="0"/>
                <a:ea typeface="Gill Sans" charset="0"/>
                <a:cs typeface="Gill Sans" charset="0"/>
              </a:rPr>
              <a:t>PT</a:t>
            </a:r>
          </a:p>
        </p:txBody>
      </p:sp>
      <p:sp>
        <p:nvSpPr>
          <p:cNvPr id="49" name="Rectangle 48"/>
          <p:cNvSpPr/>
          <p:nvPr/>
        </p:nvSpPr>
        <p:spPr>
          <a:xfrm>
            <a:off x="7357405" y="241323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0" dirty="0">
                <a:solidFill>
                  <a:schemeClr val="tx1"/>
                </a:solidFill>
                <a:latin typeface="Gill Sans" charset="0"/>
                <a:ea typeface="Gill Sans" charset="0"/>
                <a:cs typeface="Gill Sans" charset="0"/>
              </a:rPr>
              <a:t>PT</a:t>
            </a:r>
          </a:p>
        </p:txBody>
      </p:sp>
      <p:sp>
        <p:nvSpPr>
          <p:cNvPr id="50" name="Rectangle 49"/>
          <p:cNvSpPr/>
          <p:nvPr/>
        </p:nvSpPr>
        <p:spPr>
          <a:xfrm>
            <a:off x="6211731" y="251881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0" dirty="0">
                <a:solidFill>
                  <a:schemeClr val="tx1"/>
                </a:solidFill>
                <a:latin typeface="Gill Sans" charset="0"/>
                <a:ea typeface="Gill Sans" charset="0"/>
                <a:cs typeface="Gill Sans" charset="0"/>
              </a:rPr>
              <a:t>PT</a:t>
            </a:r>
          </a:p>
        </p:txBody>
      </p:sp>
      <p:sp>
        <p:nvSpPr>
          <p:cNvPr id="55" name="Rectangle 54"/>
          <p:cNvSpPr/>
          <p:nvPr/>
        </p:nvSpPr>
        <p:spPr>
          <a:xfrm>
            <a:off x="1224548" y="2008191"/>
            <a:ext cx="528052"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dirty="0">
                <a:solidFill>
                  <a:schemeClr val="tx1"/>
                </a:solidFill>
                <a:latin typeface="Gill Sans" charset="0"/>
                <a:ea typeface="Gill Sans" charset="0"/>
                <a:cs typeface="Gill Sans" charset="0"/>
              </a:rPr>
              <a:t>TLB</a:t>
            </a:r>
            <a:endParaRPr lang="en-US" b="0" dirty="0">
              <a:solidFill>
                <a:schemeClr val="tx1"/>
              </a:solidFill>
              <a:latin typeface="Gill Sans" charset="0"/>
              <a:ea typeface="Gill Sans" charset="0"/>
              <a:cs typeface="Gill Sans" charset="0"/>
            </a:endParaRPr>
          </a:p>
        </p:txBody>
      </p:sp>
      <p:sp>
        <p:nvSpPr>
          <p:cNvPr id="56" name="Rectangle 55"/>
          <p:cNvSpPr/>
          <p:nvPr/>
        </p:nvSpPr>
        <p:spPr>
          <a:xfrm>
            <a:off x="1224548" y="3390903"/>
            <a:ext cx="528052"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dirty="0">
                <a:solidFill>
                  <a:schemeClr val="tx1"/>
                </a:solidFill>
                <a:latin typeface="Gill Sans" charset="0"/>
                <a:ea typeface="Gill Sans" charset="0"/>
                <a:cs typeface="Gill Sans" charset="0"/>
              </a:rPr>
              <a:t>TLB</a:t>
            </a:r>
            <a:endParaRPr lang="en-US" b="0" dirty="0">
              <a:solidFill>
                <a:schemeClr val="tx1"/>
              </a:solidFill>
              <a:latin typeface="Gill Sans" charset="0"/>
              <a:ea typeface="Gill Sans" charset="0"/>
              <a:cs typeface="Gill Sans" charset="0"/>
            </a:endParaRPr>
          </a:p>
        </p:txBody>
      </p:sp>
      <p:grpSp>
        <p:nvGrpSpPr>
          <p:cNvPr id="15" name="Group 14"/>
          <p:cNvGrpSpPr/>
          <p:nvPr/>
        </p:nvGrpSpPr>
        <p:grpSpPr>
          <a:xfrm>
            <a:off x="887058" y="914400"/>
            <a:ext cx="927896" cy="5315932"/>
            <a:chOff x="963258" y="1116009"/>
            <a:chExt cx="927896" cy="5315932"/>
          </a:xfrm>
        </p:grpSpPr>
        <p:sp>
          <p:nvSpPr>
            <p:cNvPr id="58" name="Rectangle 57"/>
            <p:cNvSpPr/>
            <p:nvPr/>
          </p:nvSpPr>
          <p:spPr>
            <a:xfrm>
              <a:off x="963258" y="1116009"/>
              <a:ext cx="927896"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 name="TextBox 13"/>
            <p:cNvSpPr txBox="1"/>
            <p:nvPr/>
          </p:nvSpPr>
          <p:spPr>
            <a:xfrm>
              <a:off x="1338659" y="1347894"/>
              <a:ext cx="413941" cy="523220"/>
            </a:xfrm>
            <a:prstGeom prst="rect">
              <a:avLst/>
            </a:prstGeom>
            <a:noFill/>
          </p:spPr>
          <p:txBody>
            <a:bodyPr wrap="square" rtlCol="0">
              <a:spAutoFit/>
            </a:bodyPr>
            <a:lstStyle/>
            <a:p>
              <a:pPr algn="ctr"/>
              <a:r>
                <a:rPr lang="en-US" sz="2800" b="0" dirty="0">
                  <a:solidFill>
                    <a:srgbClr val="00B050"/>
                  </a:solidFill>
                  <a:latin typeface="Gill Sans" charset="0"/>
                  <a:ea typeface="Gill Sans" charset="0"/>
                  <a:cs typeface="Gill Sans" charset="0"/>
                </a:rPr>
                <a:t>?</a:t>
              </a:r>
              <a:endParaRPr lang="en-US" sz="2400" b="0" dirty="0">
                <a:solidFill>
                  <a:srgbClr val="00B050"/>
                </a:solidFill>
                <a:latin typeface="Gill Sans" charset="0"/>
                <a:ea typeface="Gill Sans" charset="0"/>
                <a:cs typeface="Gill Sans" charset="0"/>
              </a:endParaRPr>
            </a:p>
          </p:txBody>
        </p:sp>
      </p:grpSp>
      <p:grpSp>
        <p:nvGrpSpPr>
          <p:cNvPr id="10" name="Group 9"/>
          <p:cNvGrpSpPr/>
          <p:nvPr/>
        </p:nvGrpSpPr>
        <p:grpSpPr>
          <a:xfrm>
            <a:off x="1514642" y="4903791"/>
            <a:ext cx="3261897" cy="675135"/>
            <a:chOff x="1590842" y="5330020"/>
            <a:chExt cx="3261897" cy="675135"/>
          </a:xfrm>
        </p:grpSpPr>
        <p:sp>
          <p:nvSpPr>
            <p:cNvPr id="9" name="Left-Right Arrow 8"/>
            <p:cNvSpPr/>
            <p:nvPr/>
          </p:nvSpPr>
          <p:spPr>
            <a:xfrm>
              <a:off x="1590842" y="5330020"/>
              <a:ext cx="3261897" cy="308780"/>
            </a:xfrm>
            <a:prstGeom prst="leftRightArrow">
              <a:avLst/>
            </a:prstGeom>
            <a:solidFill>
              <a:srgbClr val="9537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TextBox 50"/>
            <p:cNvSpPr txBox="1"/>
            <p:nvPr/>
          </p:nvSpPr>
          <p:spPr>
            <a:xfrm>
              <a:off x="1722914" y="5543490"/>
              <a:ext cx="2985561" cy="461665"/>
            </a:xfrm>
            <a:prstGeom prst="rect">
              <a:avLst/>
            </a:prstGeom>
            <a:noFill/>
          </p:spPr>
          <p:txBody>
            <a:bodyPr wrap="none" rtlCol="0">
              <a:spAutoFit/>
            </a:bodyPr>
            <a:lstStyle/>
            <a:p>
              <a:r>
                <a:rPr lang="en-US" sz="2400" b="0" dirty="0">
                  <a:solidFill>
                    <a:schemeClr val="accent2"/>
                  </a:solidFill>
                  <a:latin typeface="Gill Sans" charset="0"/>
                  <a:ea typeface="Gill Sans" charset="0"/>
                  <a:cs typeface="Gill Sans" charset="0"/>
                </a:rPr>
                <a:t>Accessed in Hardware</a:t>
              </a:r>
            </a:p>
          </p:txBody>
        </p:sp>
      </p:grpSp>
    </p:spTree>
    <p:extLst>
      <p:ext uri="{BB962C8B-B14F-4D97-AF65-F5344CB8AC3E}">
        <p14:creationId xmlns:p14="http://schemas.microsoft.com/office/powerpoint/2010/main" val="34951188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ea typeface="굴림" panose="020B0600000101010101" pitchFamily="34" charset="-127"/>
              </a:rPr>
              <a:t>Implementing LRU</a:t>
            </a:r>
          </a:p>
        </p:txBody>
      </p:sp>
      <p:sp>
        <p:nvSpPr>
          <p:cNvPr id="781315" name="Rectangle 3"/>
          <p:cNvSpPr>
            <a:spLocks noGrp="1" noChangeArrowheads="1"/>
          </p:cNvSpPr>
          <p:nvPr>
            <p:ph type="body" idx="1"/>
          </p:nvPr>
        </p:nvSpPr>
        <p:spPr>
          <a:xfrm>
            <a:off x="228600" y="685800"/>
            <a:ext cx="9067800" cy="6096000"/>
          </a:xfrm>
        </p:spPr>
        <p:txBody>
          <a:bodyPr>
            <a:normAutofit/>
          </a:bodyPr>
          <a:lstStyle/>
          <a:p>
            <a:pPr>
              <a:lnSpc>
                <a:spcPct val="80000"/>
              </a:lnSpc>
              <a:spcBef>
                <a:spcPct val="10000"/>
              </a:spcBef>
              <a:tabLst>
                <a:tab pos="3030538" algn="l"/>
              </a:tabLst>
            </a:pPr>
            <a:r>
              <a:rPr lang="en-US" altLang="ko-KR" dirty="0">
                <a:ea typeface="굴림" panose="020B0600000101010101" pitchFamily="34" charset="-127"/>
              </a:rPr>
              <a:t>Perfect:</a:t>
            </a:r>
          </a:p>
          <a:p>
            <a:pPr lvl="1">
              <a:lnSpc>
                <a:spcPct val="80000"/>
              </a:lnSpc>
              <a:spcBef>
                <a:spcPct val="10000"/>
              </a:spcBef>
              <a:tabLst>
                <a:tab pos="3030538" algn="l"/>
              </a:tabLst>
            </a:pPr>
            <a:r>
              <a:rPr lang="en-US" altLang="ko-KR" dirty="0">
                <a:ea typeface="굴림" panose="020B0600000101010101" pitchFamily="34" charset="-127"/>
              </a:rPr>
              <a:t>Timestamp page on each reference</a:t>
            </a:r>
          </a:p>
          <a:p>
            <a:pPr lvl="1">
              <a:lnSpc>
                <a:spcPct val="80000"/>
              </a:lnSpc>
              <a:spcBef>
                <a:spcPct val="10000"/>
              </a:spcBef>
              <a:tabLst>
                <a:tab pos="3030538" algn="l"/>
              </a:tabLst>
            </a:pPr>
            <a:r>
              <a:rPr lang="en-US" altLang="ko-KR" dirty="0">
                <a:ea typeface="굴림" panose="020B0600000101010101" pitchFamily="34" charset="-127"/>
              </a:rPr>
              <a:t>Keep list of pages ordered by time of reference</a:t>
            </a:r>
          </a:p>
          <a:p>
            <a:pPr lvl="1">
              <a:lnSpc>
                <a:spcPct val="80000"/>
              </a:lnSpc>
              <a:spcBef>
                <a:spcPct val="10000"/>
              </a:spcBef>
              <a:tabLst>
                <a:tab pos="3030538" algn="l"/>
              </a:tabLst>
            </a:pPr>
            <a:r>
              <a:rPr lang="en-US" altLang="ko-KR" dirty="0">
                <a:ea typeface="굴림" panose="020B0600000101010101" pitchFamily="34" charset="-127"/>
              </a:rPr>
              <a:t>Too expensive to implement in reality for many reasons</a:t>
            </a:r>
          </a:p>
          <a:p>
            <a:pPr>
              <a:lnSpc>
                <a:spcPct val="80000"/>
              </a:lnSpc>
              <a:spcBef>
                <a:spcPct val="10000"/>
              </a:spcBef>
              <a:tabLst>
                <a:tab pos="3030538" algn="l"/>
              </a:tabLst>
            </a:pPr>
            <a:r>
              <a:rPr lang="en-US" altLang="ko-KR" dirty="0">
                <a:solidFill>
                  <a:schemeClr val="hlink"/>
                </a:solidFill>
                <a:ea typeface="굴림" panose="020B0600000101010101" pitchFamily="34" charset="-127"/>
              </a:rPr>
              <a:t>Clock Algorithm:</a:t>
            </a:r>
            <a:r>
              <a:rPr lang="en-US" altLang="ko-KR" dirty="0">
                <a:ea typeface="굴림" panose="020B0600000101010101" pitchFamily="34" charset="-127"/>
              </a:rPr>
              <a:t> Arrange physical pages in circle with single clock hand</a:t>
            </a:r>
          </a:p>
          <a:p>
            <a:pPr lvl="1">
              <a:lnSpc>
                <a:spcPct val="80000"/>
              </a:lnSpc>
              <a:spcBef>
                <a:spcPct val="10000"/>
              </a:spcBef>
              <a:tabLst>
                <a:tab pos="3030538" algn="l"/>
              </a:tabLst>
            </a:pPr>
            <a:r>
              <a:rPr lang="en-US" altLang="ko-KR" dirty="0">
                <a:ea typeface="굴림" panose="020B0600000101010101" pitchFamily="34" charset="-127"/>
              </a:rPr>
              <a:t>Approximate LRU (</a:t>
            </a:r>
            <a:r>
              <a:rPr lang="en-US" altLang="ko-KR" i="1" dirty="0">
                <a:ea typeface="굴림" panose="020B0600000101010101" pitchFamily="34" charset="-127"/>
              </a:rPr>
              <a:t>approximation to approximation to MIN</a:t>
            </a:r>
            <a:r>
              <a:rPr lang="en-US" altLang="ko-KR" dirty="0">
                <a:ea typeface="굴림" panose="020B0600000101010101" pitchFamily="34" charset="-127"/>
              </a:rPr>
              <a:t>)</a:t>
            </a:r>
          </a:p>
          <a:p>
            <a:pPr lvl="1">
              <a:lnSpc>
                <a:spcPct val="80000"/>
              </a:lnSpc>
              <a:spcBef>
                <a:spcPct val="10000"/>
              </a:spcBef>
              <a:tabLst>
                <a:tab pos="3030538" algn="l"/>
              </a:tabLst>
            </a:pPr>
            <a:r>
              <a:rPr lang="en-US" altLang="ko-KR" dirty="0">
                <a:ea typeface="굴림" panose="020B0600000101010101" pitchFamily="34" charset="-127"/>
              </a:rPr>
              <a:t>Replace </a:t>
            </a:r>
            <a:r>
              <a:rPr lang="en-US" altLang="ko-KR" dirty="0">
                <a:solidFill>
                  <a:schemeClr val="hlink"/>
                </a:solidFill>
                <a:ea typeface="굴림" panose="020B0600000101010101" pitchFamily="34" charset="-127"/>
              </a:rPr>
              <a:t>an</a:t>
            </a:r>
            <a:r>
              <a:rPr lang="en-US" altLang="ko-KR" dirty="0">
                <a:ea typeface="굴림" panose="020B0600000101010101" pitchFamily="34" charset="-127"/>
              </a:rPr>
              <a:t> old page, not </a:t>
            </a:r>
            <a:r>
              <a:rPr lang="en-US" altLang="ko-KR" dirty="0">
                <a:solidFill>
                  <a:schemeClr val="hlink"/>
                </a:solidFill>
                <a:ea typeface="굴림" panose="020B0600000101010101" pitchFamily="34" charset="-127"/>
              </a:rPr>
              <a:t>the oldest</a:t>
            </a:r>
            <a:r>
              <a:rPr lang="en-US" altLang="ko-KR" dirty="0">
                <a:ea typeface="굴림" panose="020B0600000101010101" pitchFamily="34" charset="-127"/>
              </a:rPr>
              <a:t> page</a:t>
            </a:r>
          </a:p>
          <a:p>
            <a:pPr>
              <a:lnSpc>
                <a:spcPct val="80000"/>
              </a:lnSpc>
              <a:spcBef>
                <a:spcPct val="10000"/>
              </a:spcBef>
              <a:tabLst>
                <a:tab pos="3030538" algn="l"/>
              </a:tabLst>
            </a:pPr>
            <a:r>
              <a:rPr lang="en-US" altLang="ko-KR" dirty="0">
                <a:ea typeface="굴림" panose="020B0600000101010101" pitchFamily="34" charset="-127"/>
              </a:rPr>
              <a:t>Details:</a:t>
            </a:r>
          </a:p>
          <a:p>
            <a:pPr lvl="1">
              <a:lnSpc>
                <a:spcPct val="80000"/>
              </a:lnSpc>
              <a:spcBef>
                <a:spcPct val="10000"/>
              </a:spcBef>
              <a:tabLst>
                <a:tab pos="3030538" algn="l"/>
              </a:tabLst>
            </a:pPr>
            <a:r>
              <a:rPr lang="en-US" altLang="ko-KR" dirty="0">
                <a:ea typeface="굴림" panose="020B0600000101010101" pitchFamily="34" charset="-127"/>
              </a:rPr>
              <a:t>Hardware “use” bit per physical page:</a:t>
            </a:r>
          </a:p>
          <a:p>
            <a:pPr lvl="2">
              <a:lnSpc>
                <a:spcPct val="80000"/>
              </a:lnSpc>
              <a:spcBef>
                <a:spcPct val="10000"/>
              </a:spcBef>
              <a:tabLst>
                <a:tab pos="3030538" algn="l"/>
              </a:tabLst>
            </a:pPr>
            <a:r>
              <a:rPr lang="en-US" altLang="ko-KR" dirty="0">
                <a:ea typeface="굴림" panose="020B0600000101010101" pitchFamily="34" charset="-127"/>
              </a:rPr>
              <a:t>Hardware sets use bit on each reference</a:t>
            </a:r>
          </a:p>
          <a:p>
            <a:pPr lvl="2">
              <a:lnSpc>
                <a:spcPct val="80000"/>
              </a:lnSpc>
              <a:spcBef>
                <a:spcPct val="10000"/>
              </a:spcBef>
              <a:tabLst>
                <a:tab pos="3030538" algn="l"/>
              </a:tabLst>
            </a:pPr>
            <a:r>
              <a:rPr lang="en-US" altLang="ko-KR" dirty="0">
                <a:ea typeface="굴림" panose="020B0600000101010101" pitchFamily="34" charset="-127"/>
              </a:rPr>
              <a:t>If use bit isn’t set, means not referenced in a long time</a:t>
            </a:r>
          </a:p>
          <a:p>
            <a:pPr lvl="2">
              <a:lnSpc>
                <a:spcPct val="80000"/>
              </a:lnSpc>
              <a:spcBef>
                <a:spcPct val="10000"/>
              </a:spcBef>
              <a:tabLst>
                <a:tab pos="3030538" algn="l"/>
              </a:tabLst>
            </a:pPr>
            <a:r>
              <a:rPr lang="en-US" altLang="ko-KR" dirty="0">
                <a:ea typeface="굴림" panose="020B0600000101010101" pitchFamily="34" charset="-127"/>
              </a:rPr>
              <a:t>Some hardware sets use bit in the TLB; you have to copy this back to page table entry when TLB entry gets replaced</a:t>
            </a:r>
          </a:p>
          <a:p>
            <a:pPr lvl="1">
              <a:lnSpc>
                <a:spcPct val="80000"/>
              </a:lnSpc>
              <a:spcBef>
                <a:spcPct val="10000"/>
              </a:spcBef>
              <a:tabLst>
                <a:tab pos="3030538" algn="l"/>
              </a:tabLst>
            </a:pPr>
            <a:r>
              <a:rPr lang="en-US" altLang="ko-KR" dirty="0">
                <a:ea typeface="굴림" panose="020B0600000101010101" pitchFamily="34" charset="-127"/>
              </a:rPr>
              <a:t>On page fault:</a:t>
            </a:r>
          </a:p>
          <a:p>
            <a:pPr lvl="2">
              <a:lnSpc>
                <a:spcPct val="80000"/>
              </a:lnSpc>
              <a:spcBef>
                <a:spcPct val="10000"/>
              </a:spcBef>
              <a:tabLst>
                <a:tab pos="3030538" algn="l"/>
              </a:tabLst>
            </a:pPr>
            <a:r>
              <a:rPr lang="en-US" altLang="ko-KR" dirty="0">
                <a:ea typeface="굴림" panose="020B0600000101010101" pitchFamily="34" charset="-127"/>
              </a:rPr>
              <a:t>Advance clock hand (not real time)</a:t>
            </a:r>
          </a:p>
          <a:p>
            <a:pPr lvl="2">
              <a:lnSpc>
                <a:spcPct val="80000"/>
              </a:lnSpc>
              <a:spcBef>
                <a:spcPct val="10000"/>
              </a:spcBef>
              <a:tabLst>
                <a:tab pos="3030538" algn="l"/>
              </a:tabLst>
            </a:pPr>
            <a:r>
              <a:rPr lang="en-US" altLang="ko-KR" dirty="0">
                <a:ea typeface="굴림" panose="020B0600000101010101" pitchFamily="34" charset="-127"/>
              </a:rPr>
              <a:t>Check use bit: 	1</a:t>
            </a:r>
            <a:r>
              <a:rPr lang="en-US" altLang="ko-KR" dirty="0">
                <a:ea typeface="굴림" panose="020B0600000101010101" pitchFamily="34" charset="-127"/>
                <a:sym typeface="Symbol" panose="05050102010706020507" pitchFamily="18" charset="2"/>
              </a:rPr>
              <a:t>used recently; clear and leave alone</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	0selected candidate for replacement</a:t>
            </a:r>
          </a:p>
          <a:p>
            <a:pPr lvl="1">
              <a:lnSpc>
                <a:spcPct val="80000"/>
              </a:lnSpc>
              <a:spcBef>
                <a:spcPct val="10000"/>
              </a:spcBef>
              <a:tabLst>
                <a:tab pos="3030538" algn="l"/>
              </a:tabLst>
            </a:pPr>
            <a:r>
              <a:rPr lang="en-US" altLang="ko-KR" dirty="0">
                <a:ea typeface="굴림" panose="020B0600000101010101" pitchFamily="34" charset="-127"/>
                <a:sym typeface="Symbol" panose="05050102010706020507" pitchFamily="18" charset="2"/>
              </a:rPr>
              <a:t>Will always find a page or loop forever?</a:t>
            </a:r>
          </a:p>
          <a:p>
            <a:pPr lvl="2">
              <a:lnSpc>
                <a:spcPct val="80000"/>
              </a:lnSpc>
              <a:spcBef>
                <a:spcPct val="10000"/>
              </a:spcBef>
              <a:tabLst>
                <a:tab pos="3030538" algn="l"/>
              </a:tabLst>
            </a:pPr>
            <a:r>
              <a:rPr lang="en-US" altLang="ko-KR" dirty="0">
                <a:ea typeface="굴림" panose="020B0600000101010101" pitchFamily="34" charset="-127"/>
              </a:rPr>
              <a:t>Even if all use bits set, will eventually loop around </a:t>
            </a:r>
            <a:r>
              <a:rPr lang="en-US" altLang="ko-KR" dirty="0">
                <a:ea typeface="굴림" panose="020B0600000101010101" pitchFamily="34" charset="-127"/>
                <a:sym typeface="Symbol" panose="05050102010706020507" pitchFamily="18" charset="2"/>
              </a:rPr>
              <a:t> FIFO</a:t>
            </a:r>
          </a:p>
          <a:p>
            <a:pPr>
              <a:lnSpc>
                <a:spcPct val="80000"/>
              </a:lnSpc>
              <a:spcBef>
                <a:spcPct val="10000"/>
              </a:spcBef>
              <a:tabLst>
                <a:tab pos="3030538" algn="l"/>
              </a:tabLst>
            </a:pPr>
            <a:endParaRPr lang="ko-KR" altLang="en-US" dirty="0">
              <a:ea typeface="굴림" panose="020B0600000101010101" pitchFamily="34" charset="-127"/>
            </a:endParaRPr>
          </a:p>
        </p:txBody>
      </p:sp>
    </p:spTree>
    <p:extLst>
      <p:ext uri="{BB962C8B-B14F-4D97-AF65-F5344CB8AC3E}">
        <p14:creationId xmlns:p14="http://schemas.microsoft.com/office/powerpoint/2010/main" val="40402730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1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1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131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1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13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131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131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131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131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131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1315">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8131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81315">
                                            <p:txEl>
                                              <p:pRg st="13" end="1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81315">
                                            <p:txEl>
                                              <p:pRg st="14" end="14"/>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81315">
                                            <p:txEl>
                                              <p:pRg st="15" end="1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8131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12938" y="228600"/>
            <a:ext cx="5476875" cy="379413"/>
          </a:xfrm>
          <a:noFill/>
        </p:spPr>
        <p:txBody>
          <a:bodyPr wrap="none" lIns="63500" tIns="25400" rIns="63500" bIns="25400" anchor="t">
            <a:spAutoFit/>
          </a:bodyPr>
          <a:lstStyle/>
          <a:p>
            <a:r>
              <a:rPr lang="en-US" altLang="ko-KR">
                <a:ea typeface="굴림" panose="020B0600000101010101" pitchFamily="34" charset="-127"/>
              </a:rPr>
              <a:t>Clock Algorithm: Not Recently Used</a:t>
            </a:r>
          </a:p>
        </p:txBody>
      </p:sp>
      <p:sp>
        <p:nvSpPr>
          <p:cNvPr id="22531" name="Oval 4"/>
          <p:cNvSpPr>
            <a:spLocks noChangeArrowheads="1"/>
          </p:cNvSpPr>
          <p:nvPr/>
        </p:nvSpPr>
        <p:spPr bwMode="auto">
          <a:xfrm>
            <a:off x="1371600" y="762000"/>
            <a:ext cx="2971800" cy="2895600"/>
          </a:xfrm>
          <a:prstGeom prst="ellipse">
            <a:avLst/>
          </a:prstGeom>
          <a:noFill/>
          <a:ln w="76200">
            <a:solidFill>
              <a:schemeClr val="tx1"/>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100000"/>
              </a:lnSpc>
              <a:spcBef>
                <a:spcPct val="0"/>
              </a:spcBef>
              <a:buSzTx/>
            </a:pPr>
            <a:r>
              <a:rPr lang="en-US" altLang="ko-KR" sz="2400" b="0">
                <a:latin typeface="Arial" panose="020B0604020202020204" pitchFamily="34" charset="0"/>
                <a:ea typeface="굴림" panose="020B0600000101010101" pitchFamily="34" charset="-127"/>
              </a:rPr>
              <a:t>Set of all pages</a:t>
            </a:r>
          </a:p>
          <a:p>
            <a:pPr>
              <a:lnSpc>
                <a:spcPct val="100000"/>
              </a:lnSpc>
              <a:spcBef>
                <a:spcPct val="0"/>
              </a:spcBef>
              <a:buSzTx/>
            </a:pPr>
            <a:r>
              <a:rPr lang="en-US" altLang="ko-KR" sz="2400" b="0">
                <a:latin typeface="Arial" panose="020B0604020202020204" pitchFamily="34" charset="0"/>
                <a:ea typeface="굴림" panose="020B0600000101010101" pitchFamily="34" charset="-127"/>
              </a:rPr>
              <a:t>in Memory</a:t>
            </a:r>
          </a:p>
        </p:txBody>
      </p:sp>
      <p:sp>
        <p:nvSpPr>
          <p:cNvPr id="22532" name="Line 5"/>
          <p:cNvSpPr>
            <a:spLocks noChangeShapeType="1"/>
          </p:cNvSpPr>
          <p:nvPr/>
        </p:nvSpPr>
        <p:spPr bwMode="auto">
          <a:xfrm flipH="1">
            <a:off x="4038600" y="990600"/>
            <a:ext cx="609600" cy="45720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
        <p:nvSpPr>
          <p:cNvPr id="22533" name="Text Box 7"/>
          <p:cNvSpPr txBox="1">
            <a:spLocks noChangeArrowheads="1"/>
          </p:cNvSpPr>
          <p:nvPr/>
        </p:nvSpPr>
        <p:spPr bwMode="auto">
          <a:xfrm>
            <a:off x="4572000" y="762000"/>
            <a:ext cx="4572000" cy="144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2200" b="1">
                <a:solidFill>
                  <a:schemeClr val="tx1"/>
                </a:solidFill>
                <a:latin typeface="Comic Sans MS" panose="030F0702030302020204" pitchFamily="66" charset="0"/>
              </a:defRPr>
            </a:lvl1pPr>
            <a:lvl2pPr>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b="0" dirty="0">
                <a:solidFill>
                  <a:schemeClr val="accent1"/>
                </a:solidFill>
                <a:latin typeface="Gill Sans" charset="0"/>
                <a:ea typeface="Gill Sans" charset="0"/>
                <a:cs typeface="Gill Sans" charset="0"/>
              </a:rPr>
              <a:t>Single Clock Hand:</a:t>
            </a:r>
          </a:p>
          <a:p>
            <a:pPr lvl="1" algn="l">
              <a:lnSpc>
                <a:spcPct val="100000"/>
              </a:lnSpc>
              <a:spcBef>
                <a:spcPct val="0"/>
              </a:spcBef>
              <a:buSzTx/>
            </a:pPr>
            <a:r>
              <a:rPr lang="en-US" altLang="ko-KR" b="0" dirty="0">
                <a:latin typeface="Gill Sans" charset="0"/>
                <a:ea typeface="Gill Sans" charset="0"/>
                <a:cs typeface="Gill Sans" charset="0"/>
              </a:rPr>
              <a:t>Advances only on page fault!</a:t>
            </a:r>
          </a:p>
          <a:p>
            <a:pPr lvl="1" algn="l">
              <a:lnSpc>
                <a:spcPct val="100000"/>
              </a:lnSpc>
              <a:spcBef>
                <a:spcPct val="0"/>
              </a:spcBef>
              <a:buSzTx/>
            </a:pPr>
            <a:r>
              <a:rPr lang="en-US" altLang="ko-KR" b="0" dirty="0">
                <a:latin typeface="Gill Sans" charset="0"/>
                <a:ea typeface="Gill Sans" charset="0"/>
                <a:cs typeface="Gill Sans" charset="0"/>
              </a:rPr>
              <a:t>Check for pages not used recently</a:t>
            </a:r>
          </a:p>
          <a:p>
            <a:pPr lvl="1" algn="l">
              <a:lnSpc>
                <a:spcPct val="100000"/>
              </a:lnSpc>
              <a:spcBef>
                <a:spcPct val="0"/>
              </a:spcBef>
              <a:buSzTx/>
            </a:pPr>
            <a:r>
              <a:rPr lang="en-US" altLang="ko-KR" b="0" dirty="0">
                <a:latin typeface="Gill Sans" charset="0"/>
                <a:ea typeface="Gill Sans" charset="0"/>
                <a:cs typeface="Gill Sans" charset="0"/>
              </a:rPr>
              <a:t>Mark pages as not used recently</a:t>
            </a:r>
          </a:p>
        </p:txBody>
      </p:sp>
      <p:sp>
        <p:nvSpPr>
          <p:cNvPr id="22534" name="Arc 9"/>
          <p:cNvSpPr>
            <a:spLocks/>
          </p:cNvSpPr>
          <p:nvPr/>
        </p:nvSpPr>
        <p:spPr bwMode="auto">
          <a:xfrm rot="-230429">
            <a:off x="4114800" y="1371600"/>
            <a:ext cx="533400" cy="1371600"/>
          </a:xfrm>
          <a:custGeom>
            <a:avLst/>
            <a:gdLst>
              <a:gd name="T0" fmla="*/ 335647 w 21600"/>
              <a:gd name="T1" fmla="*/ 0 h 29328"/>
              <a:gd name="T2" fmla="*/ 434301 w 21600"/>
              <a:gd name="T3" fmla="*/ 1371600 h 29328"/>
              <a:gd name="T4" fmla="*/ 0 w 21600"/>
              <a:gd name="T5" fmla="*/ 785088 h 29328"/>
              <a:gd name="T6" fmla="*/ 0 60000 65536"/>
              <a:gd name="T7" fmla="*/ 0 60000 65536"/>
              <a:gd name="T8" fmla="*/ 0 60000 65536"/>
            </a:gdLst>
            <a:ahLst/>
            <a:cxnLst>
              <a:cxn ang="T6">
                <a:pos x="T0" y="T1"/>
              </a:cxn>
              <a:cxn ang="T7">
                <a:pos x="T2" y="T3"/>
              </a:cxn>
              <a:cxn ang="T8">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lnTo>
                  <a:pt x="13592" y="-1"/>
                </a:lnTo>
                <a:close/>
              </a:path>
            </a:pathLst>
          </a:custGeom>
          <a:noFill/>
          <a:ln w="57150">
            <a:solidFill>
              <a:schemeClr val="accent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
        <p:nvSpPr>
          <p:cNvPr id="782351" name="Rectangle 15"/>
          <p:cNvSpPr>
            <a:spLocks noGrp="1" noChangeArrowheads="1"/>
          </p:cNvSpPr>
          <p:nvPr>
            <p:ph type="body" idx="1"/>
          </p:nvPr>
        </p:nvSpPr>
        <p:spPr>
          <a:xfrm>
            <a:off x="76200" y="3733800"/>
            <a:ext cx="8915400" cy="2971800"/>
          </a:xfrm>
        </p:spPr>
        <p:txBody>
          <a:bodyPr>
            <a:normAutofit/>
          </a:bodyPr>
          <a:lstStyle/>
          <a:p>
            <a:pPr>
              <a:lnSpc>
                <a:spcPct val="80000"/>
              </a:lnSpc>
              <a:spcBef>
                <a:spcPct val="20000"/>
              </a:spcBef>
            </a:pPr>
            <a:r>
              <a:rPr lang="en-US" altLang="ko-KR">
                <a:ea typeface="굴림" panose="020B0600000101010101" pitchFamily="34" charset="-127"/>
              </a:rPr>
              <a:t>What if hand moving slowly?</a:t>
            </a:r>
          </a:p>
          <a:p>
            <a:pPr lvl="1">
              <a:lnSpc>
                <a:spcPct val="80000"/>
              </a:lnSpc>
              <a:spcBef>
                <a:spcPct val="20000"/>
              </a:spcBef>
            </a:pPr>
            <a:r>
              <a:rPr lang="en-US" altLang="ko-KR">
                <a:ea typeface="굴림" panose="020B0600000101010101" pitchFamily="34" charset="-127"/>
              </a:rPr>
              <a:t>Good sign or bad sign?</a:t>
            </a:r>
          </a:p>
          <a:p>
            <a:pPr lvl="2">
              <a:lnSpc>
                <a:spcPct val="80000"/>
              </a:lnSpc>
              <a:spcBef>
                <a:spcPct val="20000"/>
              </a:spcBef>
            </a:pPr>
            <a:r>
              <a:rPr lang="en-US" altLang="ko-KR">
                <a:ea typeface="굴림" panose="020B0600000101010101" pitchFamily="34" charset="-127"/>
              </a:rPr>
              <a:t>Not many page faults and/or find page quickly</a:t>
            </a:r>
          </a:p>
          <a:p>
            <a:pPr>
              <a:lnSpc>
                <a:spcPct val="80000"/>
              </a:lnSpc>
              <a:spcBef>
                <a:spcPct val="20000"/>
              </a:spcBef>
            </a:pPr>
            <a:r>
              <a:rPr lang="en-US" altLang="ko-KR">
                <a:ea typeface="굴림" panose="020B0600000101010101" pitchFamily="34" charset="-127"/>
              </a:rPr>
              <a:t>What if hand is moving quickly?</a:t>
            </a:r>
          </a:p>
          <a:p>
            <a:pPr lvl="1">
              <a:lnSpc>
                <a:spcPct val="80000"/>
              </a:lnSpc>
              <a:spcBef>
                <a:spcPct val="20000"/>
              </a:spcBef>
            </a:pPr>
            <a:r>
              <a:rPr lang="en-US" altLang="ko-KR">
                <a:ea typeface="굴림" panose="020B0600000101010101" pitchFamily="34" charset="-127"/>
              </a:rPr>
              <a:t>Lots of page faults and/or lots of reference bits set</a:t>
            </a:r>
          </a:p>
          <a:p>
            <a:pPr>
              <a:lnSpc>
                <a:spcPct val="80000"/>
              </a:lnSpc>
              <a:spcBef>
                <a:spcPct val="20000"/>
              </a:spcBef>
            </a:pPr>
            <a:r>
              <a:rPr lang="en-US" altLang="ko-KR">
                <a:ea typeface="굴림" panose="020B0600000101010101" pitchFamily="34" charset="-127"/>
              </a:rPr>
              <a:t>One way to view clock algorithm: </a:t>
            </a:r>
          </a:p>
          <a:p>
            <a:pPr lvl="1">
              <a:lnSpc>
                <a:spcPct val="80000"/>
              </a:lnSpc>
              <a:spcBef>
                <a:spcPct val="20000"/>
              </a:spcBef>
            </a:pPr>
            <a:r>
              <a:rPr lang="en-US" altLang="ko-KR">
                <a:ea typeface="굴림" panose="020B0600000101010101" pitchFamily="34" charset="-127"/>
              </a:rPr>
              <a:t>Crude partitioning of pages into two groups: young and old</a:t>
            </a:r>
          </a:p>
          <a:p>
            <a:pPr lvl="1">
              <a:lnSpc>
                <a:spcPct val="80000"/>
              </a:lnSpc>
              <a:spcBef>
                <a:spcPct val="20000"/>
              </a:spcBef>
            </a:pPr>
            <a:r>
              <a:rPr lang="en-US" altLang="ko-KR">
                <a:ea typeface="굴림" panose="020B0600000101010101" pitchFamily="34" charset="-127"/>
              </a:rPr>
              <a:t>Why not partition into more than 2 groups?</a:t>
            </a:r>
          </a:p>
        </p:txBody>
      </p:sp>
      <p:pic>
        <p:nvPicPr>
          <p:cNvPr id="22536"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286000"/>
            <a:ext cx="1356102" cy="13335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5236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23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23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23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235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235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235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235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23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51"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a:ea typeface="굴림" panose="020B0600000101010101" pitchFamily="34" charset="-127"/>
              </a:rPr>
              <a:t>N</a:t>
            </a:r>
            <a:r>
              <a:rPr lang="en-US" altLang="ko-KR" baseline="30000">
                <a:ea typeface="굴림" panose="020B0600000101010101" pitchFamily="34" charset="-127"/>
              </a:rPr>
              <a:t>th</a:t>
            </a:r>
            <a:r>
              <a:rPr lang="en-US" altLang="ko-KR">
                <a:ea typeface="굴림" panose="020B0600000101010101" pitchFamily="34" charset="-127"/>
              </a:rPr>
              <a:t> Chance version of Clock Algorithm</a:t>
            </a:r>
          </a:p>
        </p:txBody>
      </p:sp>
      <p:sp>
        <p:nvSpPr>
          <p:cNvPr id="784387" name="Rectangle 3"/>
          <p:cNvSpPr>
            <a:spLocks noGrp="1" noChangeArrowheads="1"/>
          </p:cNvSpPr>
          <p:nvPr>
            <p:ph type="body" idx="1"/>
          </p:nvPr>
        </p:nvSpPr>
        <p:spPr>
          <a:xfrm>
            <a:off x="304800" y="685800"/>
            <a:ext cx="8686800" cy="60198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N</a:t>
            </a:r>
            <a:r>
              <a:rPr lang="en-US" altLang="ko-KR" baseline="30000" dirty="0">
                <a:solidFill>
                  <a:schemeClr val="hlink"/>
                </a:solidFill>
                <a:ea typeface="굴림" panose="020B0600000101010101" pitchFamily="34" charset="-127"/>
              </a:rPr>
              <a:t>th</a:t>
            </a:r>
            <a:r>
              <a:rPr lang="en-US" altLang="ko-KR" dirty="0">
                <a:solidFill>
                  <a:schemeClr val="hlink"/>
                </a:solidFill>
                <a:ea typeface="굴림" panose="020B0600000101010101" pitchFamily="34" charset="-127"/>
              </a:rPr>
              <a:t> chance algorithm:</a:t>
            </a:r>
            <a:r>
              <a:rPr lang="en-US" altLang="ko-KR" dirty="0">
                <a:ea typeface="굴림" panose="020B0600000101010101" pitchFamily="34" charset="-127"/>
              </a:rPr>
              <a:t> Give page N chances</a:t>
            </a:r>
          </a:p>
          <a:p>
            <a:pPr lvl="1">
              <a:lnSpc>
                <a:spcPct val="80000"/>
              </a:lnSpc>
              <a:spcBef>
                <a:spcPct val="20000"/>
              </a:spcBef>
            </a:pPr>
            <a:r>
              <a:rPr lang="en-US" altLang="ko-KR" dirty="0">
                <a:ea typeface="굴림" panose="020B0600000101010101" pitchFamily="34" charset="-127"/>
              </a:rPr>
              <a:t>OS keeps counter per page: # sweeps</a:t>
            </a:r>
          </a:p>
          <a:p>
            <a:pPr lvl="1">
              <a:lnSpc>
                <a:spcPct val="80000"/>
              </a:lnSpc>
              <a:spcBef>
                <a:spcPct val="20000"/>
              </a:spcBef>
            </a:pPr>
            <a:r>
              <a:rPr lang="en-US" altLang="ko-KR" dirty="0">
                <a:ea typeface="굴림" panose="020B0600000101010101" pitchFamily="34" charset="-127"/>
              </a:rPr>
              <a:t>On page fault, OS checks use bit:</a:t>
            </a:r>
          </a:p>
          <a:p>
            <a:pPr lvl="2">
              <a:lnSpc>
                <a:spcPct val="80000"/>
              </a:lnSpc>
              <a:spcBef>
                <a:spcPct val="20000"/>
              </a:spcBef>
            </a:pPr>
            <a:r>
              <a:rPr lang="en-US" altLang="ko-KR" dirty="0">
                <a:ea typeface="굴림" panose="020B0600000101010101" pitchFamily="34" charset="-127"/>
              </a:rPr>
              <a:t>1</a:t>
            </a:r>
            <a:r>
              <a:rPr lang="en-US" altLang="ko-KR" dirty="0">
                <a:ea typeface="굴림" panose="020B0600000101010101" pitchFamily="34" charset="-127"/>
                <a:sym typeface="Symbol" panose="05050102010706020507" pitchFamily="18" charset="2"/>
              </a:rPr>
              <a:t>  clear use and also clear counter (used in last sweep)</a:t>
            </a:r>
          </a:p>
          <a:p>
            <a:pPr lvl="2">
              <a:lnSpc>
                <a:spcPct val="80000"/>
              </a:lnSpc>
              <a:spcBef>
                <a:spcPct val="20000"/>
              </a:spcBef>
            </a:pPr>
            <a:r>
              <a:rPr lang="en-US" altLang="ko-KR" dirty="0">
                <a:ea typeface="굴림" panose="020B0600000101010101" pitchFamily="34" charset="-127"/>
                <a:sym typeface="Symbol" panose="05050102010706020507" pitchFamily="18" charset="2"/>
              </a:rPr>
              <a:t>0  increment counter; if count=N, replace page</a:t>
            </a:r>
          </a:p>
          <a:p>
            <a:pPr lvl="1">
              <a:lnSpc>
                <a:spcPct val="80000"/>
              </a:lnSpc>
              <a:spcBef>
                <a:spcPct val="20000"/>
              </a:spcBef>
            </a:pPr>
            <a:r>
              <a:rPr lang="en-US" altLang="ko-KR" dirty="0">
                <a:ea typeface="굴림" panose="020B0600000101010101" pitchFamily="34" charset="-127"/>
                <a:sym typeface="Symbol" panose="05050102010706020507" pitchFamily="18" charset="2"/>
              </a:rPr>
              <a:t>Means that clock hand has to sweep by N times without page being used before page is replaced</a:t>
            </a:r>
          </a:p>
          <a:p>
            <a:pPr>
              <a:lnSpc>
                <a:spcPct val="80000"/>
              </a:lnSpc>
              <a:spcBef>
                <a:spcPct val="20000"/>
              </a:spcBef>
            </a:pPr>
            <a:r>
              <a:rPr lang="en-US" altLang="ko-KR" dirty="0">
                <a:ea typeface="굴림" panose="020B0600000101010101" pitchFamily="34" charset="-127"/>
                <a:sym typeface="Symbol" panose="05050102010706020507" pitchFamily="18" charset="2"/>
              </a:rPr>
              <a:t>How do we pick N?</a:t>
            </a:r>
          </a:p>
          <a:p>
            <a:pPr lvl="1">
              <a:lnSpc>
                <a:spcPct val="80000"/>
              </a:lnSpc>
              <a:spcBef>
                <a:spcPct val="20000"/>
              </a:spcBef>
            </a:pPr>
            <a:r>
              <a:rPr lang="en-US" altLang="ko-KR" dirty="0">
                <a:ea typeface="굴림" panose="020B0600000101010101" pitchFamily="34" charset="-127"/>
                <a:sym typeface="Symbol" panose="05050102010706020507" pitchFamily="18" charset="2"/>
              </a:rPr>
              <a:t>Why pick large N? Better approximation to LRU</a:t>
            </a:r>
          </a:p>
          <a:p>
            <a:pPr lvl="2">
              <a:lnSpc>
                <a:spcPct val="80000"/>
              </a:lnSpc>
              <a:spcBef>
                <a:spcPct val="20000"/>
              </a:spcBef>
            </a:pPr>
            <a:r>
              <a:rPr lang="en-US" altLang="ko-KR" dirty="0">
                <a:ea typeface="굴림" panose="020B0600000101010101" pitchFamily="34" charset="-127"/>
                <a:sym typeface="Symbol" panose="05050102010706020507" pitchFamily="18" charset="2"/>
              </a:rPr>
              <a:t>If N ~ 1K, really good approximation</a:t>
            </a:r>
          </a:p>
          <a:p>
            <a:pPr lvl="1">
              <a:lnSpc>
                <a:spcPct val="80000"/>
              </a:lnSpc>
              <a:spcBef>
                <a:spcPct val="20000"/>
              </a:spcBef>
            </a:pPr>
            <a:r>
              <a:rPr lang="en-US" altLang="ko-KR" dirty="0">
                <a:ea typeface="굴림" panose="020B0600000101010101" pitchFamily="34" charset="-127"/>
                <a:sym typeface="Symbol" panose="05050102010706020507" pitchFamily="18" charset="2"/>
              </a:rPr>
              <a:t>Why pick small N? More efficient</a:t>
            </a:r>
          </a:p>
          <a:p>
            <a:pPr lvl="2">
              <a:lnSpc>
                <a:spcPct val="80000"/>
              </a:lnSpc>
              <a:spcBef>
                <a:spcPct val="20000"/>
              </a:spcBef>
            </a:pPr>
            <a:r>
              <a:rPr lang="en-US" altLang="ko-KR" dirty="0">
                <a:ea typeface="굴림" panose="020B0600000101010101" pitchFamily="34" charset="-127"/>
                <a:sym typeface="Symbol" panose="05050102010706020507" pitchFamily="18" charset="2"/>
              </a:rPr>
              <a:t>Otherwise might have to look a long way to find free page</a:t>
            </a:r>
          </a:p>
          <a:p>
            <a:pPr>
              <a:lnSpc>
                <a:spcPct val="80000"/>
              </a:lnSpc>
              <a:spcBef>
                <a:spcPct val="20000"/>
              </a:spcBef>
            </a:pPr>
            <a:r>
              <a:rPr lang="en-US" altLang="ko-KR" dirty="0">
                <a:ea typeface="굴림" panose="020B0600000101010101" pitchFamily="34" charset="-127"/>
                <a:sym typeface="Symbol" panose="05050102010706020507" pitchFamily="18" charset="2"/>
              </a:rPr>
              <a:t>What about dirty pages?</a:t>
            </a:r>
          </a:p>
          <a:p>
            <a:pPr lvl="1">
              <a:lnSpc>
                <a:spcPct val="80000"/>
              </a:lnSpc>
              <a:spcBef>
                <a:spcPct val="20000"/>
              </a:spcBef>
            </a:pPr>
            <a:r>
              <a:rPr lang="en-US" altLang="ko-KR" dirty="0">
                <a:ea typeface="굴림" panose="020B0600000101010101" pitchFamily="34" charset="-127"/>
                <a:sym typeface="Symbol" panose="05050102010706020507" pitchFamily="18" charset="2"/>
              </a:rPr>
              <a:t>Takes extra overhead to replace a dirty page, so give dirty pages an extra chance before replacing?</a:t>
            </a:r>
          </a:p>
          <a:p>
            <a:pPr lvl="1">
              <a:lnSpc>
                <a:spcPct val="80000"/>
              </a:lnSpc>
              <a:spcBef>
                <a:spcPct val="20000"/>
              </a:spcBef>
            </a:pPr>
            <a:r>
              <a:rPr lang="en-US" altLang="ko-KR" dirty="0">
                <a:ea typeface="굴림" panose="020B0600000101010101" pitchFamily="34" charset="-127"/>
                <a:sym typeface="Symbol" panose="05050102010706020507" pitchFamily="18" charset="2"/>
              </a:rPr>
              <a:t>Common approach:</a:t>
            </a:r>
          </a:p>
          <a:p>
            <a:pPr lvl="2">
              <a:lnSpc>
                <a:spcPct val="80000"/>
              </a:lnSpc>
              <a:spcBef>
                <a:spcPct val="20000"/>
              </a:spcBef>
            </a:pPr>
            <a:r>
              <a:rPr lang="en-US" altLang="ko-KR" dirty="0">
                <a:ea typeface="굴림" panose="020B0600000101010101" pitchFamily="34" charset="-127"/>
                <a:sym typeface="Symbol" panose="05050102010706020507" pitchFamily="18" charset="2"/>
              </a:rPr>
              <a:t>Clean pages, use N=1</a:t>
            </a:r>
          </a:p>
          <a:p>
            <a:pPr lvl="2">
              <a:lnSpc>
                <a:spcPct val="80000"/>
              </a:lnSpc>
              <a:spcBef>
                <a:spcPct val="20000"/>
              </a:spcBef>
            </a:pPr>
            <a:r>
              <a:rPr lang="en-US" altLang="ko-KR" dirty="0">
                <a:ea typeface="굴림" panose="020B0600000101010101" pitchFamily="34" charset="-127"/>
                <a:sym typeface="Symbol" panose="05050102010706020507" pitchFamily="18" charset="2"/>
              </a:rPr>
              <a:t>Dirty pages, use N=2 (and write back to disk when N=1)</a:t>
            </a:r>
          </a:p>
        </p:txBody>
      </p:sp>
    </p:spTree>
    <p:extLst>
      <p:ext uri="{BB962C8B-B14F-4D97-AF65-F5344CB8AC3E}">
        <p14:creationId xmlns:p14="http://schemas.microsoft.com/office/powerpoint/2010/main" val="26992318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43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43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43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43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438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4387">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84387">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4387">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4387">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84387">
                                            <p:txEl>
                                              <p:pRg st="12" end="1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84387">
                                            <p:txEl>
                                              <p:pRg st="13" end="1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84387">
                                            <p:txEl>
                                              <p:pRg st="14" end="1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8438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a:ea typeface="굴림" panose="020B0600000101010101" pitchFamily="34" charset="-127"/>
              </a:rPr>
              <a:t>Clock Algorithms: Details</a:t>
            </a:r>
          </a:p>
        </p:txBody>
      </p:sp>
      <p:sp>
        <p:nvSpPr>
          <p:cNvPr id="785411" name="Rectangle 3"/>
          <p:cNvSpPr>
            <a:spLocks noGrp="1" noChangeArrowheads="1"/>
          </p:cNvSpPr>
          <p:nvPr>
            <p:ph type="body" idx="1"/>
          </p:nvPr>
        </p:nvSpPr>
        <p:spPr>
          <a:xfrm>
            <a:off x="304800" y="685800"/>
            <a:ext cx="8686800" cy="5638800"/>
          </a:xfrm>
        </p:spPr>
        <p:txBody>
          <a:bodyPr>
            <a:normAutofit/>
          </a:bodyPr>
          <a:lstStyle/>
          <a:p>
            <a:r>
              <a:rPr lang="en-US" altLang="ko-KR" dirty="0">
                <a:ea typeface="굴림" panose="020B0600000101010101" pitchFamily="34" charset="-127"/>
              </a:rPr>
              <a:t>Which bits of a PTE entry are useful to us?</a:t>
            </a:r>
          </a:p>
          <a:p>
            <a:pPr lvl="1"/>
            <a:r>
              <a:rPr lang="en-US" altLang="ko-KR" dirty="0">
                <a:solidFill>
                  <a:schemeClr val="hlink"/>
                </a:solidFill>
                <a:ea typeface="굴림" panose="020B0600000101010101" pitchFamily="34" charset="-127"/>
              </a:rPr>
              <a:t>Use:</a:t>
            </a:r>
            <a:r>
              <a:rPr lang="en-US" altLang="ko-KR" dirty="0">
                <a:ea typeface="굴림" panose="020B0600000101010101" pitchFamily="34" charset="-127"/>
              </a:rPr>
              <a:t> Set when page is referenced; cleared by clock algorithm</a:t>
            </a:r>
          </a:p>
          <a:p>
            <a:pPr lvl="1"/>
            <a:r>
              <a:rPr lang="en-US" altLang="ko-KR" dirty="0">
                <a:solidFill>
                  <a:schemeClr val="hlink"/>
                </a:solidFill>
                <a:ea typeface="굴림" panose="020B0600000101010101" pitchFamily="34" charset="-127"/>
              </a:rPr>
              <a:t>Modified:</a:t>
            </a:r>
            <a:r>
              <a:rPr lang="en-US" altLang="ko-KR" dirty="0">
                <a:ea typeface="굴림" panose="020B0600000101010101" pitchFamily="34" charset="-127"/>
              </a:rPr>
              <a:t> set when page is modified, cleared when page written to disk</a:t>
            </a:r>
          </a:p>
          <a:p>
            <a:pPr lvl="1"/>
            <a:r>
              <a:rPr lang="en-US" altLang="ko-KR" dirty="0">
                <a:solidFill>
                  <a:schemeClr val="hlink"/>
                </a:solidFill>
                <a:ea typeface="굴림" panose="020B0600000101010101" pitchFamily="34" charset="-127"/>
              </a:rPr>
              <a:t>Valid:</a:t>
            </a:r>
            <a:r>
              <a:rPr lang="en-US" altLang="ko-KR" dirty="0">
                <a:ea typeface="굴림" panose="020B0600000101010101" pitchFamily="34" charset="-127"/>
              </a:rPr>
              <a:t> ok for program to reference this page</a:t>
            </a:r>
          </a:p>
          <a:p>
            <a:pPr lvl="1"/>
            <a:r>
              <a:rPr lang="en-US" altLang="ko-KR" dirty="0">
                <a:solidFill>
                  <a:schemeClr val="hlink"/>
                </a:solidFill>
                <a:ea typeface="굴림" panose="020B0600000101010101" pitchFamily="34" charset="-127"/>
              </a:rPr>
              <a:t>Read-only:</a:t>
            </a:r>
            <a:r>
              <a:rPr lang="en-US" altLang="ko-KR" dirty="0">
                <a:ea typeface="굴림" panose="020B0600000101010101" pitchFamily="34" charset="-127"/>
              </a:rPr>
              <a:t> ok for program to read page, but not modify</a:t>
            </a:r>
          </a:p>
          <a:p>
            <a:pPr lvl="2"/>
            <a:r>
              <a:rPr lang="en-US" altLang="ko-KR" dirty="0">
                <a:ea typeface="굴림" panose="020B0600000101010101" pitchFamily="34" charset="-127"/>
              </a:rPr>
              <a:t>For example for catching modifications to code pages!</a:t>
            </a:r>
          </a:p>
          <a:p>
            <a:r>
              <a:rPr lang="en-US" altLang="ko-KR" dirty="0">
                <a:ea typeface="굴림" panose="020B0600000101010101" pitchFamily="34" charset="-127"/>
              </a:rPr>
              <a:t>Do we really need hardware-supported “modified” bit?</a:t>
            </a:r>
          </a:p>
          <a:p>
            <a:pPr lvl="1"/>
            <a:r>
              <a:rPr lang="en-US" altLang="ko-KR" dirty="0">
                <a:ea typeface="굴림" panose="020B0600000101010101" pitchFamily="34" charset="-127"/>
              </a:rPr>
              <a:t>No.  Can emulate it (BSD Unix) using read-only bit</a:t>
            </a:r>
          </a:p>
          <a:p>
            <a:pPr lvl="2"/>
            <a:r>
              <a:rPr lang="en-US" altLang="ko-KR" dirty="0">
                <a:ea typeface="굴림" panose="020B0600000101010101" pitchFamily="34" charset="-127"/>
              </a:rPr>
              <a:t>Initially, mark all pages as read-only, even data pages</a:t>
            </a:r>
          </a:p>
          <a:p>
            <a:pPr lvl="2"/>
            <a:r>
              <a:rPr lang="en-US" altLang="ko-KR" dirty="0">
                <a:ea typeface="굴림" panose="020B0600000101010101" pitchFamily="34" charset="-127"/>
              </a:rPr>
              <a:t>On write, trap to OS. OS sets software “modified” bit, and marks page as read-write.</a:t>
            </a:r>
          </a:p>
          <a:p>
            <a:pPr lvl="2"/>
            <a:r>
              <a:rPr lang="en-US" altLang="ko-KR" dirty="0">
                <a:ea typeface="굴림" panose="020B0600000101010101" pitchFamily="34" charset="-127"/>
              </a:rPr>
              <a:t>Whenever page comes back in from disk, mark read-only</a:t>
            </a:r>
          </a:p>
        </p:txBody>
      </p:sp>
    </p:spTree>
    <p:extLst>
      <p:ext uri="{BB962C8B-B14F-4D97-AF65-F5344CB8AC3E}">
        <p14:creationId xmlns:p14="http://schemas.microsoft.com/office/powerpoint/2010/main" val="41431511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5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5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5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54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54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541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54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54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541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541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5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a:ea typeface="굴림" panose="020B0600000101010101" pitchFamily="34" charset="-127"/>
              </a:rPr>
              <a:t>Clock Algorithms Details (continued)</a:t>
            </a:r>
          </a:p>
        </p:txBody>
      </p:sp>
      <p:sp>
        <p:nvSpPr>
          <p:cNvPr id="788483" name="Rectangle 3"/>
          <p:cNvSpPr>
            <a:spLocks noGrp="1" noChangeArrowheads="1"/>
          </p:cNvSpPr>
          <p:nvPr>
            <p:ph type="body" idx="1"/>
          </p:nvPr>
        </p:nvSpPr>
        <p:spPr>
          <a:xfrm>
            <a:off x="152400" y="762000"/>
            <a:ext cx="8686800" cy="5791200"/>
          </a:xfrm>
        </p:spPr>
        <p:txBody>
          <a:bodyPr/>
          <a:lstStyle/>
          <a:p>
            <a:pPr>
              <a:lnSpc>
                <a:spcPct val="80000"/>
              </a:lnSpc>
            </a:pPr>
            <a:r>
              <a:rPr lang="en-US" altLang="ko-KR">
                <a:ea typeface="굴림" panose="020B0600000101010101" pitchFamily="34" charset="-127"/>
              </a:rPr>
              <a:t>Do we really need a hardware-supported “use” bit?</a:t>
            </a:r>
          </a:p>
          <a:p>
            <a:pPr lvl="1">
              <a:lnSpc>
                <a:spcPct val="80000"/>
              </a:lnSpc>
            </a:pPr>
            <a:r>
              <a:rPr lang="en-US" altLang="ko-KR">
                <a:ea typeface="굴림" panose="020B0600000101010101" pitchFamily="34" charset="-127"/>
              </a:rPr>
              <a:t>No. Can emulate it similar to above:</a:t>
            </a:r>
          </a:p>
          <a:p>
            <a:pPr lvl="2">
              <a:lnSpc>
                <a:spcPct val="80000"/>
              </a:lnSpc>
            </a:pPr>
            <a:r>
              <a:rPr lang="en-US" altLang="ko-KR">
                <a:ea typeface="굴림" panose="020B0600000101010101" pitchFamily="34" charset="-127"/>
              </a:rPr>
              <a:t>Mark all pages as invalid, even if in memory</a:t>
            </a:r>
          </a:p>
          <a:p>
            <a:pPr lvl="2">
              <a:lnSpc>
                <a:spcPct val="80000"/>
              </a:lnSpc>
            </a:pPr>
            <a:r>
              <a:rPr lang="en-US" altLang="ko-KR">
                <a:ea typeface="굴림" panose="020B0600000101010101" pitchFamily="34" charset="-127"/>
              </a:rPr>
              <a:t>On read to invalid page, trap to OS</a:t>
            </a:r>
          </a:p>
          <a:p>
            <a:pPr lvl="2">
              <a:lnSpc>
                <a:spcPct val="80000"/>
              </a:lnSpc>
            </a:pPr>
            <a:r>
              <a:rPr lang="en-US" altLang="ko-KR">
                <a:ea typeface="굴림" panose="020B0600000101010101" pitchFamily="34" charset="-127"/>
              </a:rPr>
              <a:t>OS sets use bit, and marks page read-only</a:t>
            </a:r>
          </a:p>
          <a:p>
            <a:pPr lvl="1">
              <a:lnSpc>
                <a:spcPct val="80000"/>
              </a:lnSpc>
            </a:pPr>
            <a:r>
              <a:rPr lang="en-US" altLang="ko-KR">
                <a:ea typeface="굴림" panose="020B0600000101010101" pitchFamily="34" charset="-127"/>
              </a:rPr>
              <a:t>Get modified bit in same way as previous:</a:t>
            </a:r>
          </a:p>
          <a:p>
            <a:pPr lvl="2">
              <a:lnSpc>
                <a:spcPct val="80000"/>
              </a:lnSpc>
            </a:pPr>
            <a:r>
              <a:rPr lang="en-US" altLang="ko-KR">
                <a:ea typeface="굴림" panose="020B0600000101010101" pitchFamily="34" charset="-127"/>
              </a:rPr>
              <a:t>On write, trap to OS (either invalid or read-only)</a:t>
            </a:r>
          </a:p>
          <a:p>
            <a:pPr lvl="2">
              <a:lnSpc>
                <a:spcPct val="80000"/>
              </a:lnSpc>
            </a:pPr>
            <a:r>
              <a:rPr lang="en-US" altLang="ko-KR">
                <a:ea typeface="굴림" panose="020B0600000101010101" pitchFamily="34" charset="-127"/>
              </a:rPr>
              <a:t>Set use and modified bits, mark page read-write</a:t>
            </a:r>
          </a:p>
          <a:p>
            <a:pPr lvl="1">
              <a:lnSpc>
                <a:spcPct val="80000"/>
              </a:lnSpc>
            </a:pPr>
            <a:r>
              <a:rPr lang="en-US" altLang="ko-KR">
                <a:ea typeface="굴림" panose="020B0600000101010101" pitchFamily="34" charset="-127"/>
              </a:rPr>
              <a:t>When clock hand passes by, reset use and modified bits and mark page as invalid again </a:t>
            </a:r>
          </a:p>
          <a:p>
            <a:pPr>
              <a:lnSpc>
                <a:spcPct val="80000"/>
              </a:lnSpc>
            </a:pPr>
            <a:r>
              <a:rPr lang="en-US" altLang="ko-KR">
                <a:ea typeface="굴림" panose="020B0600000101010101" pitchFamily="34" charset="-127"/>
              </a:rPr>
              <a:t>Remember, however, that clock is just an approximation of LRU</a:t>
            </a:r>
          </a:p>
          <a:p>
            <a:pPr lvl="1">
              <a:lnSpc>
                <a:spcPct val="80000"/>
              </a:lnSpc>
            </a:pPr>
            <a:r>
              <a:rPr lang="en-US" altLang="ko-KR">
                <a:ea typeface="굴림" panose="020B0600000101010101" pitchFamily="34" charset="-127"/>
              </a:rPr>
              <a:t>Can we do a better approximation, given that we have to take page faults on some reads and writes to collect use information?</a:t>
            </a:r>
          </a:p>
          <a:p>
            <a:pPr lvl="1">
              <a:lnSpc>
                <a:spcPct val="80000"/>
              </a:lnSpc>
            </a:pPr>
            <a:r>
              <a:rPr lang="en-US" altLang="ko-KR">
                <a:ea typeface="굴림" panose="020B0600000101010101" pitchFamily="34" charset="-127"/>
              </a:rPr>
              <a:t>Need to identify an old page, not oldest page!</a:t>
            </a:r>
          </a:p>
          <a:p>
            <a:pPr lvl="1">
              <a:lnSpc>
                <a:spcPct val="80000"/>
              </a:lnSpc>
            </a:pPr>
            <a:r>
              <a:rPr lang="en-US" altLang="ko-KR">
                <a:ea typeface="굴림" panose="020B0600000101010101" pitchFamily="34" charset="-127"/>
              </a:rPr>
              <a:t>Answer: second chance list</a:t>
            </a:r>
          </a:p>
        </p:txBody>
      </p:sp>
    </p:spTree>
    <p:extLst>
      <p:ext uri="{BB962C8B-B14F-4D97-AF65-F5344CB8AC3E}">
        <p14:creationId xmlns:p14="http://schemas.microsoft.com/office/powerpoint/2010/main" val="36651020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4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8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84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848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84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84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848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848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848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848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848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84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152400"/>
            <a:ext cx="8382000" cy="533400"/>
          </a:xfrm>
        </p:spPr>
        <p:txBody>
          <a:bodyPr/>
          <a:lstStyle/>
          <a:p>
            <a:r>
              <a:rPr lang="en-US" altLang="ko-KR">
                <a:ea typeface="굴림" panose="020B0600000101010101" pitchFamily="34" charset="-127"/>
              </a:rPr>
              <a:t>Second-Chance List Algorithm (VAX/VMS)</a:t>
            </a:r>
          </a:p>
        </p:txBody>
      </p:sp>
      <p:sp>
        <p:nvSpPr>
          <p:cNvPr id="789507" name="Rectangle 3"/>
          <p:cNvSpPr>
            <a:spLocks noGrp="1" noChangeArrowheads="1"/>
          </p:cNvSpPr>
          <p:nvPr>
            <p:ph type="body" idx="1"/>
          </p:nvPr>
        </p:nvSpPr>
        <p:spPr>
          <a:xfrm>
            <a:off x="228600" y="3810000"/>
            <a:ext cx="8915400" cy="3048000"/>
          </a:xfrm>
        </p:spPr>
        <p:txBody>
          <a:bodyPr>
            <a:normAutofit/>
          </a:bodyPr>
          <a:lstStyle/>
          <a:p>
            <a:pPr>
              <a:lnSpc>
                <a:spcPct val="80000"/>
              </a:lnSpc>
              <a:spcBef>
                <a:spcPct val="15000"/>
              </a:spcBef>
            </a:pPr>
            <a:r>
              <a:rPr lang="en-US" altLang="ko-KR" sz="2800" dirty="0">
                <a:ea typeface="굴림" panose="020B0600000101010101" pitchFamily="34" charset="-127"/>
              </a:rPr>
              <a:t>Split memory in two: Active list (RW), SC list (Invalid)</a:t>
            </a:r>
          </a:p>
          <a:p>
            <a:pPr>
              <a:lnSpc>
                <a:spcPct val="80000"/>
              </a:lnSpc>
              <a:spcBef>
                <a:spcPct val="15000"/>
              </a:spcBef>
            </a:pPr>
            <a:r>
              <a:rPr lang="en-US" altLang="ko-KR" sz="2800" dirty="0">
                <a:ea typeface="굴림" panose="020B0600000101010101" pitchFamily="34" charset="-127"/>
              </a:rPr>
              <a:t>Access pages in Active list at full speed</a:t>
            </a:r>
          </a:p>
          <a:p>
            <a:pPr>
              <a:lnSpc>
                <a:spcPct val="80000"/>
              </a:lnSpc>
              <a:spcBef>
                <a:spcPct val="15000"/>
              </a:spcBef>
            </a:pPr>
            <a:r>
              <a:rPr lang="en-US" altLang="ko-KR" sz="2800" dirty="0">
                <a:ea typeface="굴림" panose="020B0600000101010101" pitchFamily="34" charset="-127"/>
              </a:rPr>
              <a:t>Otherwise, Page Fault</a:t>
            </a:r>
          </a:p>
          <a:p>
            <a:pPr lvl="1">
              <a:lnSpc>
                <a:spcPct val="80000"/>
              </a:lnSpc>
              <a:spcBef>
                <a:spcPct val="15000"/>
              </a:spcBef>
            </a:pPr>
            <a:r>
              <a:rPr lang="en-US" altLang="ko-KR" sz="2400" dirty="0">
                <a:ea typeface="굴림" panose="020B0600000101010101" pitchFamily="34" charset="-127"/>
              </a:rPr>
              <a:t>Always move overflow page from end of Active list to front of Second-chance list (SC) and mark invalid</a:t>
            </a:r>
          </a:p>
          <a:p>
            <a:pPr lvl="1">
              <a:lnSpc>
                <a:spcPct val="80000"/>
              </a:lnSpc>
              <a:spcBef>
                <a:spcPct val="15000"/>
              </a:spcBef>
            </a:pPr>
            <a:r>
              <a:rPr lang="en-US" altLang="ko-KR" sz="2400" dirty="0">
                <a:ea typeface="굴림" panose="020B0600000101010101" pitchFamily="34" charset="-127"/>
              </a:rPr>
              <a:t>Desired Page On SC List: move to front of Active list, mark RW</a:t>
            </a:r>
          </a:p>
          <a:p>
            <a:pPr lvl="1">
              <a:lnSpc>
                <a:spcPct val="80000"/>
              </a:lnSpc>
              <a:spcBef>
                <a:spcPct val="15000"/>
              </a:spcBef>
            </a:pPr>
            <a:r>
              <a:rPr lang="en-US" altLang="ko-KR" sz="2400" dirty="0">
                <a:ea typeface="굴림" panose="020B0600000101010101" pitchFamily="34" charset="-127"/>
              </a:rPr>
              <a:t>Not on SC list: page in to front of Active list, mark RW; page out LRU victim at end of SC list</a:t>
            </a:r>
          </a:p>
        </p:txBody>
      </p:sp>
      <p:grpSp>
        <p:nvGrpSpPr>
          <p:cNvPr id="789537" name="Group 33"/>
          <p:cNvGrpSpPr>
            <a:grpSpLocks/>
          </p:cNvGrpSpPr>
          <p:nvPr/>
        </p:nvGrpSpPr>
        <p:grpSpPr bwMode="auto">
          <a:xfrm>
            <a:off x="685800" y="730250"/>
            <a:ext cx="7664451" cy="2225675"/>
            <a:chOff x="432" y="384"/>
            <a:chExt cx="4828" cy="1402"/>
          </a:xfrm>
        </p:grpSpPr>
        <p:sp>
          <p:nvSpPr>
            <p:cNvPr id="26643" name="Rectangle 5"/>
            <p:cNvSpPr>
              <a:spLocks noChangeArrowheads="1"/>
            </p:cNvSpPr>
            <p:nvPr/>
          </p:nvSpPr>
          <p:spPr bwMode="auto">
            <a:xfrm>
              <a:off x="1772" y="384"/>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4" name="Rectangle 6"/>
            <p:cNvSpPr>
              <a:spLocks noChangeArrowheads="1"/>
            </p:cNvSpPr>
            <p:nvPr/>
          </p:nvSpPr>
          <p:spPr bwMode="auto">
            <a:xfrm>
              <a:off x="1772" y="720"/>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5" name="Rectangle 7"/>
            <p:cNvSpPr>
              <a:spLocks noChangeArrowheads="1"/>
            </p:cNvSpPr>
            <p:nvPr/>
          </p:nvSpPr>
          <p:spPr bwMode="auto">
            <a:xfrm>
              <a:off x="1772" y="1056"/>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6" name="Rectangle 8"/>
            <p:cNvSpPr>
              <a:spLocks noChangeArrowheads="1"/>
            </p:cNvSpPr>
            <p:nvPr/>
          </p:nvSpPr>
          <p:spPr bwMode="auto">
            <a:xfrm>
              <a:off x="1772" y="1392"/>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7" name="Rectangle 10"/>
            <p:cNvSpPr>
              <a:spLocks noChangeArrowheads="1"/>
            </p:cNvSpPr>
            <p:nvPr/>
          </p:nvSpPr>
          <p:spPr bwMode="auto">
            <a:xfrm>
              <a:off x="3164" y="384"/>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8" name="Rectangle 11"/>
            <p:cNvSpPr>
              <a:spLocks noChangeArrowheads="1"/>
            </p:cNvSpPr>
            <p:nvPr/>
          </p:nvSpPr>
          <p:spPr bwMode="auto">
            <a:xfrm>
              <a:off x="3164" y="720"/>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9" name="Rectangle 12"/>
            <p:cNvSpPr>
              <a:spLocks noChangeArrowheads="1"/>
            </p:cNvSpPr>
            <p:nvPr/>
          </p:nvSpPr>
          <p:spPr bwMode="auto">
            <a:xfrm>
              <a:off x="3164" y="1056"/>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50" name="Rectangle 13"/>
            <p:cNvSpPr>
              <a:spLocks noChangeArrowheads="1"/>
            </p:cNvSpPr>
            <p:nvPr/>
          </p:nvSpPr>
          <p:spPr bwMode="auto">
            <a:xfrm>
              <a:off x="3164" y="1392"/>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51" name="Text Box 14"/>
            <p:cNvSpPr txBox="1">
              <a:spLocks noChangeArrowheads="1"/>
            </p:cNvSpPr>
            <p:nvPr/>
          </p:nvSpPr>
          <p:spPr bwMode="auto">
            <a:xfrm>
              <a:off x="432" y="624"/>
              <a:ext cx="1222" cy="116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solidFill>
                    <a:schemeClr val="hlink"/>
                  </a:solidFill>
                  <a:latin typeface="Gill Sans" charset="0"/>
                  <a:ea typeface="Gill Sans" charset="0"/>
                  <a:cs typeface="Gill Sans" charset="0"/>
                </a:rPr>
                <a:t>Directly</a:t>
              </a:r>
            </a:p>
            <a:p>
              <a:r>
                <a:rPr lang="en-US" altLang="ko-KR" sz="2400" b="0" dirty="0">
                  <a:solidFill>
                    <a:schemeClr val="hlink"/>
                  </a:solidFill>
                  <a:latin typeface="Gill Sans" charset="0"/>
                  <a:ea typeface="Gill Sans" charset="0"/>
                  <a:cs typeface="Gill Sans" charset="0"/>
                </a:rPr>
                <a:t>Mapped Pages</a:t>
              </a:r>
            </a:p>
            <a:p>
              <a:endParaRPr lang="en-US" altLang="ko-KR" sz="1800" b="0" dirty="0">
                <a:solidFill>
                  <a:schemeClr val="hlink"/>
                </a:solidFill>
                <a:latin typeface="Gill Sans" charset="0"/>
                <a:ea typeface="Gill Sans" charset="0"/>
                <a:cs typeface="Gill Sans" charset="0"/>
              </a:endParaRPr>
            </a:p>
            <a:p>
              <a:r>
                <a:rPr lang="en-US" altLang="ko-KR" sz="2400" b="0" dirty="0">
                  <a:solidFill>
                    <a:schemeClr val="hlink"/>
                  </a:solidFill>
                  <a:latin typeface="Gill Sans" charset="0"/>
                  <a:ea typeface="Gill Sans" charset="0"/>
                  <a:cs typeface="Gill Sans" charset="0"/>
                </a:rPr>
                <a:t>Marked: RW</a:t>
              </a:r>
            </a:p>
            <a:p>
              <a:r>
                <a:rPr lang="en-US" altLang="ko-KR" sz="2400" b="0" dirty="0">
                  <a:solidFill>
                    <a:schemeClr val="hlink"/>
                  </a:solidFill>
                  <a:latin typeface="Gill Sans" charset="0"/>
                  <a:ea typeface="Gill Sans" charset="0"/>
                  <a:cs typeface="Gill Sans" charset="0"/>
                </a:rPr>
                <a:t>List: FIFO</a:t>
              </a:r>
            </a:p>
          </p:txBody>
        </p:sp>
        <p:sp>
          <p:nvSpPr>
            <p:cNvPr id="26652" name="Text Box 15"/>
            <p:cNvSpPr txBox="1">
              <a:spLocks noChangeArrowheads="1"/>
            </p:cNvSpPr>
            <p:nvPr/>
          </p:nvSpPr>
          <p:spPr bwMode="auto">
            <a:xfrm>
              <a:off x="3984" y="624"/>
              <a:ext cx="1276" cy="114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solidFill>
                    <a:schemeClr val="hlink"/>
                  </a:solidFill>
                  <a:latin typeface="Gill Sans" charset="0"/>
                  <a:ea typeface="Gill Sans" charset="0"/>
                  <a:cs typeface="Gill Sans" charset="0"/>
                </a:rPr>
                <a:t>Second </a:t>
              </a:r>
            </a:p>
            <a:p>
              <a:r>
                <a:rPr lang="en-US" altLang="ko-KR" sz="2400" b="0" dirty="0">
                  <a:solidFill>
                    <a:schemeClr val="hlink"/>
                  </a:solidFill>
                  <a:latin typeface="Gill Sans" charset="0"/>
                  <a:ea typeface="Gill Sans" charset="0"/>
                  <a:cs typeface="Gill Sans" charset="0"/>
                </a:rPr>
                <a:t>Chance List</a:t>
              </a:r>
            </a:p>
            <a:p>
              <a:endParaRPr lang="en-US" altLang="ko-KR" sz="1600" b="0" dirty="0">
                <a:solidFill>
                  <a:schemeClr val="hlink"/>
                </a:solidFill>
                <a:latin typeface="Gill Sans" charset="0"/>
                <a:ea typeface="Gill Sans" charset="0"/>
                <a:cs typeface="Gill Sans" charset="0"/>
              </a:endParaRPr>
            </a:p>
            <a:p>
              <a:r>
                <a:rPr lang="en-US" altLang="ko-KR" sz="2400" b="0" dirty="0">
                  <a:solidFill>
                    <a:schemeClr val="hlink"/>
                  </a:solidFill>
                  <a:latin typeface="Gill Sans" charset="0"/>
                  <a:ea typeface="Gill Sans" charset="0"/>
                  <a:cs typeface="Gill Sans" charset="0"/>
                </a:rPr>
                <a:t>Marked: Invalid</a:t>
              </a:r>
            </a:p>
            <a:p>
              <a:r>
                <a:rPr lang="en-US" altLang="ko-KR" sz="2400" b="0" dirty="0">
                  <a:solidFill>
                    <a:schemeClr val="hlink"/>
                  </a:solidFill>
                  <a:latin typeface="Gill Sans" charset="0"/>
                  <a:ea typeface="Gill Sans" charset="0"/>
                  <a:cs typeface="Gill Sans" charset="0"/>
                </a:rPr>
                <a:t>List: LRU</a:t>
              </a:r>
            </a:p>
          </p:txBody>
        </p:sp>
      </p:grpSp>
      <p:grpSp>
        <p:nvGrpSpPr>
          <p:cNvPr id="789535" name="Group 31"/>
          <p:cNvGrpSpPr>
            <a:grpSpLocks/>
          </p:cNvGrpSpPr>
          <p:nvPr/>
        </p:nvGrpSpPr>
        <p:grpSpPr bwMode="auto">
          <a:xfrm>
            <a:off x="5822951" y="730251"/>
            <a:ext cx="2744788" cy="458788"/>
            <a:chOff x="3668" y="384"/>
            <a:chExt cx="1729" cy="289"/>
          </a:xfrm>
        </p:grpSpPr>
        <p:sp>
          <p:nvSpPr>
            <p:cNvPr id="26641" name="Line 18"/>
            <p:cNvSpPr>
              <a:spLocks noChangeShapeType="1"/>
            </p:cNvSpPr>
            <p:nvPr/>
          </p:nvSpPr>
          <p:spPr bwMode="auto">
            <a:xfrm>
              <a:off x="3668" y="480"/>
              <a:ext cx="7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42" name="Text Box 19"/>
            <p:cNvSpPr txBox="1">
              <a:spLocks noChangeArrowheads="1"/>
            </p:cNvSpPr>
            <p:nvPr/>
          </p:nvSpPr>
          <p:spPr bwMode="auto">
            <a:xfrm>
              <a:off x="4416" y="384"/>
              <a:ext cx="981"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LRU victim</a:t>
              </a:r>
            </a:p>
          </p:txBody>
        </p:sp>
      </p:grpSp>
      <p:grpSp>
        <p:nvGrpSpPr>
          <p:cNvPr id="789534" name="Group 30"/>
          <p:cNvGrpSpPr>
            <a:grpSpLocks/>
          </p:cNvGrpSpPr>
          <p:nvPr/>
        </p:nvGrpSpPr>
        <p:grpSpPr bwMode="auto">
          <a:xfrm>
            <a:off x="603250" y="2905125"/>
            <a:ext cx="2139950" cy="828675"/>
            <a:chOff x="380" y="1754"/>
            <a:chExt cx="1348" cy="522"/>
          </a:xfrm>
        </p:grpSpPr>
        <p:sp>
          <p:nvSpPr>
            <p:cNvPr id="26639" name="Line 22"/>
            <p:cNvSpPr>
              <a:spLocks noChangeShapeType="1"/>
            </p:cNvSpPr>
            <p:nvPr/>
          </p:nvSpPr>
          <p:spPr bwMode="auto">
            <a:xfrm>
              <a:off x="1104" y="196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40" name="Text Box 23"/>
            <p:cNvSpPr txBox="1">
              <a:spLocks noChangeArrowheads="1"/>
            </p:cNvSpPr>
            <p:nvPr/>
          </p:nvSpPr>
          <p:spPr bwMode="auto">
            <a:xfrm>
              <a:off x="380" y="1754"/>
              <a:ext cx="897" cy="5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400" b="0" dirty="0">
                  <a:latin typeface="Gill Sans" charset="0"/>
                  <a:ea typeface="Gill Sans" charset="0"/>
                  <a:cs typeface="Gill Sans" charset="0"/>
                </a:rPr>
                <a:t>Page-in</a:t>
              </a:r>
            </a:p>
            <a:p>
              <a:pPr>
                <a:spcBef>
                  <a:spcPct val="0"/>
                </a:spcBef>
              </a:pPr>
              <a:r>
                <a:rPr lang="en-US" altLang="ko-KR" sz="2400" b="0" dirty="0">
                  <a:latin typeface="Gill Sans" charset="0"/>
                  <a:ea typeface="Gill Sans" charset="0"/>
                  <a:cs typeface="Gill Sans" charset="0"/>
                </a:rPr>
                <a:t>From disk</a:t>
              </a:r>
            </a:p>
          </p:txBody>
        </p:sp>
      </p:grpSp>
      <p:grpSp>
        <p:nvGrpSpPr>
          <p:cNvPr id="789533" name="Group 29"/>
          <p:cNvGrpSpPr>
            <a:grpSpLocks/>
          </p:cNvGrpSpPr>
          <p:nvPr/>
        </p:nvGrpSpPr>
        <p:grpSpPr bwMode="auto">
          <a:xfrm>
            <a:off x="2743200" y="1492250"/>
            <a:ext cx="2279650" cy="2124075"/>
            <a:chOff x="1728" y="864"/>
            <a:chExt cx="1436" cy="1338"/>
          </a:xfrm>
        </p:grpSpPr>
        <p:sp>
          <p:nvSpPr>
            <p:cNvPr id="26636" name="Line 16"/>
            <p:cNvSpPr>
              <a:spLocks noChangeShapeType="1"/>
            </p:cNvSpPr>
            <p:nvPr/>
          </p:nvSpPr>
          <p:spPr bwMode="auto">
            <a:xfrm flipH="1">
              <a:off x="2204" y="864"/>
              <a:ext cx="960" cy="9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37" name="Text Box 20"/>
            <p:cNvSpPr txBox="1">
              <a:spLocks noChangeArrowheads="1"/>
            </p:cNvSpPr>
            <p:nvPr/>
          </p:nvSpPr>
          <p:spPr bwMode="auto">
            <a:xfrm>
              <a:off x="1728" y="1680"/>
              <a:ext cx="1152" cy="5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400" b="0" dirty="0">
                  <a:latin typeface="Gill Sans" charset="0"/>
                  <a:ea typeface="Gill Sans" charset="0"/>
                  <a:cs typeface="Gill Sans" charset="0"/>
                </a:rPr>
                <a:t>New</a:t>
              </a:r>
            </a:p>
            <a:p>
              <a:pPr>
                <a:spcBef>
                  <a:spcPct val="0"/>
                </a:spcBef>
              </a:pPr>
              <a:r>
                <a:rPr lang="en-US" altLang="ko-KR" sz="2400" b="0" dirty="0">
                  <a:latin typeface="Gill Sans" charset="0"/>
                  <a:ea typeface="Gill Sans" charset="0"/>
                  <a:cs typeface="Gill Sans" charset="0"/>
                </a:rPr>
                <a:t>Active Pages</a:t>
              </a:r>
            </a:p>
          </p:txBody>
        </p:sp>
        <p:sp>
          <p:nvSpPr>
            <p:cNvPr id="26638" name="Text Box 24"/>
            <p:cNvSpPr txBox="1">
              <a:spLocks noChangeArrowheads="1"/>
            </p:cNvSpPr>
            <p:nvPr/>
          </p:nvSpPr>
          <p:spPr bwMode="auto">
            <a:xfrm rot="19063843">
              <a:off x="2247" y="1160"/>
              <a:ext cx="656"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Access</a:t>
              </a:r>
            </a:p>
          </p:txBody>
        </p:sp>
      </p:grpSp>
      <p:grpSp>
        <p:nvGrpSpPr>
          <p:cNvPr id="789532" name="Group 28"/>
          <p:cNvGrpSpPr>
            <a:grpSpLocks/>
          </p:cNvGrpSpPr>
          <p:nvPr/>
        </p:nvGrpSpPr>
        <p:grpSpPr bwMode="auto">
          <a:xfrm>
            <a:off x="3651251" y="608013"/>
            <a:ext cx="2978151" cy="3055938"/>
            <a:chOff x="2300" y="307"/>
            <a:chExt cx="1876" cy="1925"/>
          </a:xfrm>
        </p:grpSpPr>
        <p:sp>
          <p:nvSpPr>
            <p:cNvPr id="26633" name="Line 17"/>
            <p:cNvSpPr>
              <a:spLocks noChangeShapeType="1"/>
            </p:cNvSpPr>
            <p:nvPr/>
          </p:nvSpPr>
          <p:spPr bwMode="auto">
            <a:xfrm>
              <a:off x="2300" y="480"/>
              <a:ext cx="1060" cy="1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34" name="Text Box 21"/>
            <p:cNvSpPr txBox="1">
              <a:spLocks noChangeArrowheads="1"/>
            </p:cNvSpPr>
            <p:nvPr/>
          </p:nvSpPr>
          <p:spPr bwMode="auto">
            <a:xfrm>
              <a:off x="3107" y="1710"/>
              <a:ext cx="1069" cy="5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400" b="0" dirty="0">
                  <a:latin typeface="Gill Sans" charset="0"/>
                  <a:ea typeface="Gill Sans" charset="0"/>
                  <a:cs typeface="Gill Sans" charset="0"/>
                </a:rPr>
                <a:t>New</a:t>
              </a:r>
            </a:p>
            <a:p>
              <a:pPr>
                <a:spcBef>
                  <a:spcPct val="0"/>
                </a:spcBef>
              </a:pPr>
              <a:r>
                <a:rPr lang="en-US" altLang="ko-KR" sz="2400" b="0" dirty="0">
                  <a:latin typeface="Gill Sans" charset="0"/>
                  <a:ea typeface="Gill Sans" charset="0"/>
                  <a:cs typeface="Gill Sans" charset="0"/>
                </a:rPr>
                <a:t>SC Victims</a:t>
              </a:r>
            </a:p>
          </p:txBody>
        </p:sp>
        <p:sp>
          <p:nvSpPr>
            <p:cNvPr id="26635" name="Text Box 25"/>
            <p:cNvSpPr txBox="1">
              <a:spLocks noChangeArrowheads="1"/>
            </p:cNvSpPr>
            <p:nvPr/>
          </p:nvSpPr>
          <p:spPr bwMode="auto">
            <a:xfrm rot="2931928">
              <a:off x="2218" y="593"/>
              <a:ext cx="861"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Overflow</a:t>
              </a:r>
            </a:p>
          </p:txBody>
        </p:sp>
      </p:grpSp>
    </p:spTree>
    <p:extLst>
      <p:ext uri="{BB962C8B-B14F-4D97-AF65-F5344CB8AC3E}">
        <p14:creationId xmlns:p14="http://schemas.microsoft.com/office/powerpoint/2010/main" val="21096730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9507">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789537"/>
                                        </p:tgtEl>
                                        <p:attrNameLst>
                                          <p:attrName>style.visibility</p:attrName>
                                        </p:attrNameLst>
                                      </p:cBhvr>
                                      <p:to>
                                        <p:strVal val="visible"/>
                                      </p:to>
                                    </p:set>
                                    <p:anim calcmode="lin" valueType="num">
                                      <p:cBhvr additive="base">
                                        <p:cTn id="9" dur="500" fill="hold"/>
                                        <p:tgtEl>
                                          <p:spTgt spid="789537"/>
                                        </p:tgtEl>
                                        <p:attrNameLst>
                                          <p:attrName>ppt_x</p:attrName>
                                        </p:attrNameLst>
                                      </p:cBhvr>
                                      <p:tavLst>
                                        <p:tav tm="0">
                                          <p:val>
                                            <p:strVal val="1+#ppt_w/2"/>
                                          </p:val>
                                        </p:tav>
                                        <p:tav tm="100000">
                                          <p:val>
                                            <p:strVal val="#ppt_x"/>
                                          </p:val>
                                        </p:tav>
                                      </p:tavLst>
                                    </p:anim>
                                    <p:anim calcmode="lin" valueType="num">
                                      <p:cBhvr additive="base">
                                        <p:cTn id="10" dur="500" fill="hold"/>
                                        <p:tgtEl>
                                          <p:spTgt spid="789537"/>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950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950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9507">
                                            <p:txEl>
                                              <p:pRg st="3" end="3"/>
                                            </p:txEl>
                                          </p:spTgt>
                                        </p:tgtEl>
                                        <p:attrNameLst>
                                          <p:attrName>style.visibility</p:attrName>
                                        </p:attrNameLst>
                                      </p:cBhvr>
                                      <p:to>
                                        <p:strVal val="visible"/>
                                      </p:to>
                                    </p:set>
                                  </p:childTnLst>
                                </p:cTn>
                              </p:par>
                              <p:par>
                                <p:cTn id="23" presetID="22" presetClass="entr" presetSubtype="1" fill="hold" nodeType="withEffect">
                                  <p:stCondLst>
                                    <p:cond delay="0"/>
                                  </p:stCondLst>
                                  <p:childTnLst>
                                    <p:set>
                                      <p:cBhvr>
                                        <p:cTn id="24" dur="1" fill="hold">
                                          <p:stCondLst>
                                            <p:cond delay="0"/>
                                          </p:stCondLst>
                                        </p:cTn>
                                        <p:tgtEl>
                                          <p:spTgt spid="789532"/>
                                        </p:tgtEl>
                                        <p:attrNameLst>
                                          <p:attrName>style.visibility</p:attrName>
                                        </p:attrNameLst>
                                      </p:cBhvr>
                                      <p:to>
                                        <p:strVal val="visible"/>
                                      </p:to>
                                    </p:set>
                                    <p:animEffect transition="in" filter="wipe(up)">
                                      <p:cBhvr>
                                        <p:cTn id="25" dur="500"/>
                                        <p:tgtEl>
                                          <p:spTgt spid="78953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89507">
                                            <p:txEl>
                                              <p:pRg st="4" end="4"/>
                                            </p:txEl>
                                          </p:spTgt>
                                        </p:tgtEl>
                                        <p:attrNameLst>
                                          <p:attrName>style.visibility</p:attrName>
                                        </p:attrNameLst>
                                      </p:cBhvr>
                                      <p:to>
                                        <p:strVal val="visible"/>
                                      </p:to>
                                    </p:set>
                                  </p:childTnLst>
                                </p:cTn>
                              </p:par>
                              <p:par>
                                <p:cTn id="30" presetID="22" presetClass="entr" presetSubtype="1" fill="hold" nodeType="withEffect">
                                  <p:stCondLst>
                                    <p:cond delay="0"/>
                                  </p:stCondLst>
                                  <p:childTnLst>
                                    <p:set>
                                      <p:cBhvr>
                                        <p:cTn id="31" dur="1" fill="hold">
                                          <p:stCondLst>
                                            <p:cond delay="0"/>
                                          </p:stCondLst>
                                        </p:cTn>
                                        <p:tgtEl>
                                          <p:spTgt spid="789533"/>
                                        </p:tgtEl>
                                        <p:attrNameLst>
                                          <p:attrName>style.visibility</p:attrName>
                                        </p:attrNameLst>
                                      </p:cBhvr>
                                      <p:to>
                                        <p:strVal val="visible"/>
                                      </p:to>
                                    </p:set>
                                    <p:animEffect transition="in" filter="wipe(up)">
                                      <p:cBhvr>
                                        <p:cTn id="32" dur="500"/>
                                        <p:tgtEl>
                                          <p:spTgt spid="7895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89507">
                                            <p:txEl>
                                              <p:pRg st="5" end="5"/>
                                            </p:txEl>
                                          </p:spTgt>
                                        </p:tgtEl>
                                        <p:attrNameLst>
                                          <p:attrName>style.visibility</p:attrName>
                                        </p:attrNameLst>
                                      </p:cBhvr>
                                      <p:to>
                                        <p:strVal val="visible"/>
                                      </p:to>
                                    </p:set>
                                  </p:childTnLst>
                                </p:cTn>
                              </p:par>
                            </p:childTnLst>
                          </p:cTn>
                        </p:par>
                        <p:par>
                          <p:cTn id="37" fill="hold" nodeType="afterGroup">
                            <p:stCondLst>
                              <p:cond delay="0"/>
                            </p:stCondLst>
                            <p:childTnLst>
                              <p:par>
                                <p:cTn id="38" presetID="22" presetClass="entr" presetSubtype="8" fill="hold" nodeType="afterEffect">
                                  <p:stCondLst>
                                    <p:cond delay="0"/>
                                  </p:stCondLst>
                                  <p:childTnLst>
                                    <p:set>
                                      <p:cBhvr>
                                        <p:cTn id="39" dur="1" fill="hold">
                                          <p:stCondLst>
                                            <p:cond delay="0"/>
                                          </p:stCondLst>
                                        </p:cTn>
                                        <p:tgtEl>
                                          <p:spTgt spid="789534"/>
                                        </p:tgtEl>
                                        <p:attrNameLst>
                                          <p:attrName>style.visibility</p:attrName>
                                        </p:attrNameLst>
                                      </p:cBhvr>
                                      <p:to>
                                        <p:strVal val="visible"/>
                                      </p:to>
                                    </p:set>
                                    <p:animEffect transition="in" filter="wipe(left)">
                                      <p:cBhvr>
                                        <p:cTn id="40" dur="500"/>
                                        <p:tgtEl>
                                          <p:spTgt spid="789534"/>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789535"/>
                                        </p:tgtEl>
                                        <p:attrNameLst>
                                          <p:attrName>style.visibility</p:attrName>
                                        </p:attrNameLst>
                                      </p:cBhvr>
                                      <p:to>
                                        <p:strVal val="visible"/>
                                      </p:to>
                                    </p:set>
                                    <p:animEffect transition="in" filter="wipe(left)">
                                      <p:cBhvr>
                                        <p:cTn id="44" dur="500"/>
                                        <p:tgtEl>
                                          <p:spTgt spid="789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a:ea typeface="굴림" panose="020B0600000101010101" pitchFamily="34" charset="-127"/>
              </a:rPr>
              <a:t>Second-Chance List Algorithm (con’t)</a:t>
            </a:r>
          </a:p>
        </p:txBody>
      </p:sp>
      <p:sp>
        <p:nvSpPr>
          <p:cNvPr id="27651" name="Rectangle 3"/>
          <p:cNvSpPr>
            <a:spLocks noGrp="1" noChangeArrowheads="1"/>
          </p:cNvSpPr>
          <p:nvPr>
            <p:ph type="body" idx="1"/>
          </p:nvPr>
        </p:nvSpPr>
        <p:spPr>
          <a:xfrm>
            <a:off x="304800" y="685800"/>
            <a:ext cx="8610600" cy="5867400"/>
          </a:xfrm>
        </p:spPr>
        <p:txBody>
          <a:bodyPr/>
          <a:lstStyle/>
          <a:p>
            <a:pPr>
              <a:lnSpc>
                <a:spcPct val="80000"/>
              </a:lnSpc>
            </a:pPr>
            <a:r>
              <a:rPr lang="en-US" altLang="ko-KR" dirty="0">
                <a:ea typeface="굴림" panose="020B0600000101010101" pitchFamily="34" charset="-127"/>
              </a:rPr>
              <a:t>How many pages for second chance list?</a:t>
            </a:r>
          </a:p>
          <a:p>
            <a:pPr lvl="1">
              <a:lnSpc>
                <a:spcPct val="80000"/>
              </a:lnSpc>
            </a:pPr>
            <a:r>
              <a:rPr lang="en-US" altLang="ko-KR" dirty="0">
                <a:ea typeface="굴림" panose="020B0600000101010101" pitchFamily="34" charset="-127"/>
              </a:rPr>
              <a:t>If 0 </a:t>
            </a:r>
            <a:r>
              <a:rPr lang="en-US" altLang="ko-KR" dirty="0">
                <a:ea typeface="굴림" panose="020B0600000101010101" pitchFamily="34" charset="-127"/>
                <a:sym typeface="Symbol" panose="05050102010706020507" pitchFamily="18" charset="2"/>
              </a:rPr>
              <a:t> FIFO</a:t>
            </a:r>
          </a:p>
          <a:p>
            <a:pPr lvl="1">
              <a:lnSpc>
                <a:spcPct val="80000"/>
              </a:lnSpc>
            </a:pPr>
            <a:r>
              <a:rPr lang="en-US" altLang="ko-KR" dirty="0">
                <a:ea typeface="굴림" panose="020B0600000101010101" pitchFamily="34" charset="-127"/>
                <a:sym typeface="Symbol" panose="05050102010706020507" pitchFamily="18" charset="2"/>
              </a:rPr>
              <a:t>If all  LRU, but page fault on every page reference</a:t>
            </a:r>
          </a:p>
          <a:p>
            <a:pPr>
              <a:lnSpc>
                <a:spcPct val="80000"/>
              </a:lnSpc>
            </a:pPr>
            <a:r>
              <a:rPr lang="en-US" altLang="ko-KR" dirty="0">
                <a:ea typeface="굴림" panose="020B0600000101010101" pitchFamily="34" charset="-127"/>
                <a:sym typeface="Symbol" panose="05050102010706020507" pitchFamily="18" charset="2"/>
              </a:rPr>
              <a:t>Pick intermediate value.  Result is:</a:t>
            </a:r>
          </a:p>
          <a:p>
            <a:pPr lvl="1">
              <a:lnSpc>
                <a:spcPct val="80000"/>
              </a:lnSpc>
            </a:pPr>
            <a:r>
              <a:rPr lang="en-US" altLang="ko-KR" dirty="0">
                <a:ea typeface="굴림" panose="020B0600000101010101" pitchFamily="34" charset="-127"/>
                <a:sym typeface="Symbol" panose="05050102010706020507" pitchFamily="18" charset="2"/>
              </a:rPr>
              <a:t>Pro: Few disk accesses (page only goes to disk if unused for a long time) </a:t>
            </a:r>
          </a:p>
          <a:p>
            <a:pPr lvl="1">
              <a:lnSpc>
                <a:spcPct val="80000"/>
              </a:lnSpc>
            </a:pPr>
            <a:r>
              <a:rPr lang="en-US" altLang="ko-KR" dirty="0">
                <a:ea typeface="굴림" panose="020B0600000101010101" pitchFamily="34" charset="-127"/>
                <a:sym typeface="Symbol" panose="05050102010706020507" pitchFamily="18" charset="2"/>
              </a:rPr>
              <a:t>Con: Increased overhead trapping to OS (software / hardware tradeoff)</a:t>
            </a:r>
          </a:p>
          <a:p>
            <a:pPr>
              <a:lnSpc>
                <a:spcPct val="80000"/>
              </a:lnSpc>
            </a:pPr>
            <a:r>
              <a:rPr lang="en-US" altLang="ko-KR" dirty="0">
                <a:ea typeface="굴림" panose="020B0600000101010101" pitchFamily="34" charset="-127"/>
                <a:sym typeface="Symbol" panose="05050102010706020507" pitchFamily="18" charset="2"/>
              </a:rPr>
              <a:t>With page translation, we can adapt to any kind of access the program makes</a:t>
            </a:r>
          </a:p>
          <a:p>
            <a:pPr lvl="1">
              <a:lnSpc>
                <a:spcPct val="80000"/>
              </a:lnSpc>
            </a:pPr>
            <a:r>
              <a:rPr lang="en-US" altLang="ko-KR" dirty="0">
                <a:ea typeface="굴림" panose="020B0600000101010101" pitchFamily="34" charset="-127"/>
                <a:sym typeface="Symbol" panose="05050102010706020507" pitchFamily="18" charset="2"/>
              </a:rPr>
              <a:t>Later, we will show how to use page translation / protection to share memory between threads on widely separated machines</a:t>
            </a:r>
          </a:p>
          <a:p>
            <a:pPr>
              <a:lnSpc>
                <a:spcPct val="80000"/>
              </a:lnSpc>
            </a:pPr>
            <a:r>
              <a:rPr lang="en-US" altLang="ko-KR" dirty="0">
                <a:ea typeface="굴림" panose="020B0600000101010101" pitchFamily="34" charset="-127"/>
                <a:sym typeface="Symbol" panose="05050102010706020507" pitchFamily="18" charset="2"/>
              </a:rPr>
              <a:t>Question: why didn’t VAX include “use” bit?</a:t>
            </a:r>
          </a:p>
          <a:p>
            <a:pPr lvl="1">
              <a:lnSpc>
                <a:spcPct val="80000"/>
              </a:lnSpc>
            </a:pPr>
            <a:r>
              <a:rPr lang="en-US" altLang="ko-KR" dirty="0" err="1">
                <a:ea typeface="굴림" panose="020B0600000101010101" pitchFamily="34" charset="-127"/>
                <a:sym typeface="Symbol" panose="05050102010706020507" pitchFamily="18" charset="2"/>
              </a:rPr>
              <a:t>Strecker</a:t>
            </a:r>
            <a:r>
              <a:rPr lang="en-US" altLang="ko-KR" dirty="0">
                <a:ea typeface="굴림" panose="020B0600000101010101" pitchFamily="34" charset="-127"/>
                <a:sym typeface="Symbol" panose="05050102010706020507" pitchFamily="18" charset="2"/>
              </a:rPr>
              <a:t> (architect) asked OS people, they said they didn’t need it, so didn’t implement it</a:t>
            </a:r>
          </a:p>
          <a:p>
            <a:pPr lvl="1">
              <a:lnSpc>
                <a:spcPct val="80000"/>
              </a:lnSpc>
            </a:pPr>
            <a:r>
              <a:rPr lang="en-US" altLang="ko-KR" dirty="0">
                <a:ea typeface="굴림" panose="020B0600000101010101" pitchFamily="34" charset="-127"/>
                <a:sym typeface="Symbol" panose="05050102010706020507" pitchFamily="18" charset="2"/>
              </a:rPr>
              <a:t>He later got blamed, but VAX did OK anyway</a:t>
            </a:r>
          </a:p>
        </p:txBody>
      </p:sp>
    </p:spTree>
    <p:extLst>
      <p:ext uri="{BB962C8B-B14F-4D97-AF65-F5344CB8AC3E}">
        <p14:creationId xmlns:p14="http://schemas.microsoft.com/office/powerpoint/2010/main" val="583055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65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65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16363" y="228600"/>
            <a:ext cx="1474787" cy="379413"/>
          </a:xfrm>
          <a:noFill/>
        </p:spPr>
        <p:txBody>
          <a:bodyPr wrap="none" lIns="63500" tIns="25400" rIns="63500" bIns="25400" anchor="t">
            <a:spAutoFit/>
          </a:bodyPr>
          <a:lstStyle/>
          <a:p>
            <a:r>
              <a:rPr lang="en-US" altLang="ko-KR">
                <a:ea typeface="굴림" panose="020B0600000101010101" pitchFamily="34" charset="-127"/>
              </a:rPr>
              <a:t>Free List</a:t>
            </a:r>
          </a:p>
        </p:txBody>
      </p:sp>
      <p:sp>
        <p:nvSpPr>
          <p:cNvPr id="793607" name="Rectangle 7"/>
          <p:cNvSpPr>
            <a:spLocks noGrp="1" noChangeArrowheads="1"/>
          </p:cNvSpPr>
          <p:nvPr>
            <p:ph type="body" idx="1"/>
          </p:nvPr>
        </p:nvSpPr>
        <p:spPr>
          <a:xfrm>
            <a:off x="76200" y="3962400"/>
            <a:ext cx="8915400" cy="2819400"/>
          </a:xfrm>
        </p:spPr>
        <p:txBody>
          <a:bodyPr/>
          <a:lstStyle/>
          <a:p>
            <a:pPr>
              <a:lnSpc>
                <a:spcPct val="80000"/>
              </a:lnSpc>
              <a:spcBef>
                <a:spcPct val="10000"/>
              </a:spcBef>
            </a:pPr>
            <a:r>
              <a:rPr lang="en-US" altLang="ko-KR" dirty="0">
                <a:ea typeface="굴림" panose="020B0600000101010101" pitchFamily="34" charset="-127"/>
              </a:rPr>
              <a:t>Keep set of free pages ready for use in demand paging</a:t>
            </a:r>
          </a:p>
          <a:p>
            <a:pPr lvl="1">
              <a:lnSpc>
                <a:spcPct val="80000"/>
              </a:lnSpc>
              <a:spcBef>
                <a:spcPct val="10000"/>
              </a:spcBef>
            </a:pPr>
            <a:r>
              <a:rPr lang="en-US" altLang="ko-KR" dirty="0" err="1">
                <a:ea typeface="굴림" panose="020B0600000101010101" pitchFamily="34" charset="-127"/>
              </a:rPr>
              <a:t>Freelist</a:t>
            </a:r>
            <a:r>
              <a:rPr lang="en-US" altLang="ko-KR" dirty="0">
                <a:ea typeface="굴림" panose="020B0600000101010101" pitchFamily="34" charset="-127"/>
              </a:rPr>
              <a:t> filled in background by Clock algorithm or other technique (“</a:t>
            </a:r>
            <a:r>
              <a:rPr lang="en-US" altLang="ko-KR" dirty="0" err="1">
                <a:ea typeface="굴림" panose="020B0600000101010101" pitchFamily="34" charset="-127"/>
              </a:rPr>
              <a:t>Pageout</a:t>
            </a:r>
            <a:r>
              <a:rPr lang="en-US" altLang="ko-KR" dirty="0">
                <a:ea typeface="굴림" panose="020B0600000101010101" pitchFamily="34" charset="-127"/>
              </a:rPr>
              <a:t> demon”)</a:t>
            </a:r>
          </a:p>
          <a:p>
            <a:pPr lvl="1">
              <a:lnSpc>
                <a:spcPct val="80000"/>
              </a:lnSpc>
              <a:spcBef>
                <a:spcPct val="10000"/>
              </a:spcBef>
            </a:pPr>
            <a:r>
              <a:rPr lang="en-US" altLang="ko-KR" dirty="0">
                <a:ea typeface="굴림" panose="020B0600000101010101" pitchFamily="34" charset="-127"/>
              </a:rPr>
              <a:t>Dirty pages start copying back to disk when enter list</a:t>
            </a:r>
          </a:p>
          <a:p>
            <a:pPr>
              <a:lnSpc>
                <a:spcPct val="80000"/>
              </a:lnSpc>
              <a:spcBef>
                <a:spcPct val="10000"/>
              </a:spcBef>
            </a:pPr>
            <a:r>
              <a:rPr lang="en-US" altLang="ko-KR" dirty="0">
                <a:ea typeface="굴림" panose="020B0600000101010101" pitchFamily="34" charset="-127"/>
              </a:rPr>
              <a:t>Like VAX second-chance list</a:t>
            </a:r>
          </a:p>
          <a:p>
            <a:pPr lvl="1">
              <a:lnSpc>
                <a:spcPct val="80000"/>
              </a:lnSpc>
              <a:spcBef>
                <a:spcPct val="10000"/>
              </a:spcBef>
            </a:pPr>
            <a:r>
              <a:rPr lang="en-US" altLang="ko-KR" dirty="0">
                <a:ea typeface="굴림" panose="020B0600000101010101" pitchFamily="34" charset="-127"/>
              </a:rPr>
              <a:t>If page needed before reused, just return to active set</a:t>
            </a:r>
          </a:p>
          <a:p>
            <a:pPr>
              <a:lnSpc>
                <a:spcPct val="80000"/>
              </a:lnSpc>
              <a:spcBef>
                <a:spcPct val="10000"/>
              </a:spcBef>
            </a:pPr>
            <a:r>
              <a:rPr lang="en-US" altLang="ko-KR" dirty="0">
                <a:ea typeface="굴림" panose="020B0600000101010101" pitchFamily="34" charset="-127"/>
              </a:rPr>
              <a:t>Advantage: faster for page fault</a:t>
            </a:r>
          </a:p>
          <a:p>
            <a:pPr lvl="1">
              <a:lnSpc>
                <a:spcPct val="80000"/>
              </a:lnSpc>
              <a:spcBef>
                <a:spcPct val="10000"/>
              </a:spcBef>
            </a:pPr>
            <a:r>
              <a:rPr lang="en-US" altLang="ko-KR" dirty="0">
                <a:ea typeface="굴림" panose="020B0600000101010101" pitchFamily="34" charset="-127"/>
              </a:rPr>
              <a:t>Can always use page (or pages) immediately on fault</a:t>
            </a:r>
          </a:p>
        </p:txBody>
      </p:sp>
      <p:grpSp>
        <p:nvGrpSpPr>
          <p:cNvPr id="28676" name="Group 203"/>
          <p:cNvGrpSpPr>
            <a:grpSpLocks/>
          </p:cNvGrpSpPr>
          <p:nvPr/>
        </p:nvGrpSpPr>
        <p:grpSpPr bwMode="auto">
          <a:xfrm>
            <a:off x="855663" y="818761"/>
            <a:ext cx="8288669" cy="3087711"/>
            <a:chOff x="432" y="432"/>
            <a:chExt cx="5569" cy="2075"/>
          </a:xfrm>
        </p:grpSpPr>
        <p:sp>
          <p:nvSpPr>
            <p:cNvPr id="28677" name="Oval 3"/>
            <p:cNvSpPr>
              <a:spLocks noChangeArrowheads="1"/>
            </p:cNvSpPr>
            <p:nvPr/>
          </p:nvSpPr>
          <p:spPr bwMode="auto">
            <a:xfrm>
              <a:off x="432" y="432"/>
              <a:ext cx="1872" cy="1824"/>
            </a:xfrm>
            <a:prstGeom prst="ellipse">
              <a:avLst/>
            </a:prstGeom>
            <a:noFill/>
            <a:ln w="76200">
              <a:solidFill>
                <a:schemeClr val="tx1"/>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100000"/>
                </a:lnSpc>
                <a:spcBef>
                  <a:spcPct val="0"/>
                </a:spcBef>
                <a:buSzTx/>
              </a:pPr>
              <a:r>
                <a:rPr lang="en-US" altLang="ko-KR" sz="2000" b="0" dirty="0">
                  <a:latin typeface="Arial"/>
                  <a:ea typeface="굴림" panose="020B0600000101010101" pitchFamily="34" charset="-127"/>
                  <a:cs typeface="Arial"/>
                </a:rPr>
                <a:t>Set of all pages</a:t>
              </a:r>
            </a:p>
            <a:p>
              <a:pPr>
                <a:lnSpc>
                  <a:spcPct val="100000"/>
                </a:lnSpc>
                <a:spcBef>
                  <a:spcPct val="0"/>
                </a:spcBef>
                <a:buSzTx/>
              </a:pPr>
              <a:r>
                <a:rPr lang="en-US" altLang="ko-KR" sz="2000" b="0" dirty="0">
                  <a:latin typeface="Arial"/>
                  <a:ea typeface="굴림" panose="020B0600000101010101" pitchFamily="34" charset="-127"/>
                  <a:cs typeface="Arial"/>
                </a:rPr>
                <a:t>in Memory</a:t>
              </a:r>
            </a:p>
          </p:txBody>
        </p:sp>
        <p:sp>
          <p:nvSpPr>
            <p:cNvPr id="28678" name="Line 4"/>
            <p:cNvSpPr>
              <a:spLocks noChangeShapeType="1"/>
            </p:cNvSpPr>
            <p:nvPr/>
          </p:nvSpPr>
          <p:spPr bwMode="auto">
            <a:xfrm flipH="1">
              <a:off x="2112" y="576"/>
              <a:ext cx="384" cy="288"/>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8679" name="Text Box 5"/>
            <p:cNvSpPr txBox="1">
              <a:spLocks noChangeArrowheads="1"/>
            </p:cNvSpPr>
            <p:nvPr/>
          </p:nvSpPr>
          <p:spPr bwMode="auto">
            <a:xfrm>
              <a:off x="2496" y="432"/>
              <a:ext cx="3505" cy="4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2200" b="1">
                  <a:solidFill>
                    <a:schemeClr val="tx1"/>
                  </a:solidFill>
                  <a:latin typeface="Comic Sans MS" panose="030F0702030302020204" pitchFamily="66" charset="0"/>
                </a:defRPr>
              </a:lvl1pPr>
              <a:lvl2pPr>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sz="2000" b="0" dirty="0">
                  <a:solidFill>
                    <a:schemeClr val="accent1"/>
                  </a:solidFill>
                  <a:latin typeface="Gill Sans" charset="0"/>
                  <a:ea typeface="Gill Sans" charset="0"/>
                  <a:cs typeface="Gill Sans" charset="0"/>
                </a:rPr>
                <a:t>Single Clock Hand:  </a:t>
              </a:r>
              <a:r>
                <a:rPr lang="en-US" altLang="ko-KR" sz="2000" b="0" dirty="0">
                  <a:latin typeface="Gill Sans" charset="0"/>
                  <a:ea typeface="Gill Sans" charset="0"/>
                  <a:cs typeface="Gill Sans" charset="0"/>
                </a:rPr>
                <a:t>Advances as needed to keep </a:t>
              </a:r>
              <a:r>
                <a:rPr lang="en-US" altLang="ko-KR" sz="2000" b="0" dirty="0" err="1">
                  <a:latin typeface="Gill Sans" charset="0"/>
                  <a:ea typeface="Gill Sans" charset="0"/>
                  <a:cs typeface="Gill Sans" charset="0"/>
                </a:rPr>
                <a:t>freelist</a:t>
              </a:r>
              <a:r>
                <a:rPr lang="en-US" altLang="ko-KR" sz="2000" b="0" dirty="0">
                  <a:latin typeface="Gill Sans" charset="0"/>
                  <a:ea typeface="Gill Sans" charset="0"/>
                  <a:cs typeface="Gill Sans" charset="0"/>
                </a:rPr>
                <a:t> full (“background”)</a:t>
              </a:r>
            </a:p>
          </p:txBody>
        </p:sp>
        <p:sp>
          <p:nvSpPr>
            <p:cNvPr id="28680" name="Arc 6"/>
            <p:cNvSpPr>
              <a:spLocks/>
            </p:cNvSpPr>
            <p:nvPr/>
          </p:nvSpPr>
          <p:spPr bwMode="auto">
            <a:xfrm rot="646489">
              <a:off x="2160" y="1008"/>
              <a:ext cx="336" cy="864"/>
            </a:xfrm>
            <a:custGeom>
              <a:avLst/>
              <a:gdLst>
                <a:gd name="T0" fmla="*/ 211 w 21600"/>
                <a:gd name="T1" fmla="*/ 0 h 29328"/>
                <a:gd name="T2" fmla="*/ 274 w 21600"/>
                <a:gd name="T3" fmla="*/ 864 h 29328"/>
                <a:gd name="T4" fmla="*/ 0 w 21600"/>
                <a:gd name="T5" fmla="*/ 495 h 29328"/>
                <a:gd name="T6" fmla="*/ 0 60000 65536"/>
                <a:gd name="T7" fmla="*/ 0 60000 65536"/>
                <a:gd name="T8" fmla="*/ 0 60000 65536"/>
              </a:gdLst>
              <a:ahLst/>
              <a:cxnLst>
                <a:cxn ang="T6">
                  <a:pos x="T0" y="T1"/>
                </a:cxn>
                <a:cxn ang="T7">
                  <a:pos x="T2" y="T3"/>
                </a:cxn>
                <a:cxn ang="T8">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lnTo>
                    <a:pt x="13592" y="-1"/>
                  </a:lnTo>
                  <a:close/>
                </a:path>
              </a:pathLst>
            </a:custGeom>
            <a:noFill/>
            <a:ln w="57150">
              <a:solidFill>
                <a:schemeClr val="accent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8681" name="Line 10"/>
            <p:cNvSpPr>
              <a:spLocks noChangeShapeType="1"/>
            </p:cNvSpPr>
            <p:nvPr/>
          </p:nvSpPr>
          <p:spPr bwMode="auto">
            <a:xfrm>
              <a:off x="2256" y="864"/>
              <a:ext cx="816" cy="24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nvGrpSpPr>
            <p:cNvPr id="28682" name="Group 18"/>
            <p:cNvGrpSpPr>
              <a:grpSpLocks/>
            </p:cNvGrpSpPr>
            <p:nvPr/>
          </p:nvGrpSpPr>
          <p:grpSpPr bwMode="auto">
            <a:xfrm>
              <a:off x="3120" y="1056"/>
              <a:ext cx="672" cy="1344"/>
              <a:chOff x="3600" y="1536"/>
              <a:chExt cx="768" cy="1536"/>
            </a:xfrm>
          </p:grpSpPr>
          <p:sp>
            <p:nvSpPr>
              <p:cNvPr id="28688" name="Rectangle 9"/>
              <p:cNvSpPr>
                <a:spLocks noChangeArrowheads="1"/>
              </p:cNvSpPr>
              <p:nvPr/>
            </p:nvSpPr>
            <p:spPr bwMode="auto">
              <a:xfrm>
                <a:off x="3600" y="1536"/>
                <a:ext cx="768" cy="153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ko-KR" altLang="en-US" sz="2000">
                  <a:latin typeface="Gill Sans Light"/>
                  <a:ea typeface="굴림" panose="020B0600000101010101" pitchFamily="34" charset="-127"/>
                  <a:cs typeface="Gill Sans Light"/>
                </a:endParaRPr>
              </a:p>
            </p:txBody>
          </p:sp>
          <p:sp>
            <p:nvSpPr>
              <p:cNvPr id="28689" name="Rectangle 11"/>
              <p:cNvSpPr>
                <a:spLocks noChangeArrowheads="1"/>
              </p:cNvSpPr>
              <p:nvPr/>
            </p:nvSpPr>
            <p:spPr bwMode="auto">
              <a:xfrm>
                <a:off x="3600" y="1536"/>
                <a:ext cx="768" cy="192"/>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90000"/>
                  </a:lnSpc>
                </a:pPr>
                <a:r>
                  <a:rPr lang="en-US" altLang="ko-KR" sz="2000" b="0">
                    <a:latin typeface="Gill Sans" charset="0"/>
                    <a:ea typeface="Gill Sans" charset="0"/>
                    <a:cs typeface="Gill Sans" charset="0"/>
                  </a:rPr>
                  <a:t>D</a:t>
                </a:r>
              </a:p>
            </p:txBody>
          </p:sp>
          <p:sp>
            <p:nvSpPr>
              <p:cNvPr id="28690" name="Rectangle 12"/>
              <p:cNvSpPr>
                <a:spLocks noChangeArrowheads="1"/>
              </p:cNvSpPr>
              <p:nvPr/>
            </p:nvSpPr>
            <p:spPr bwMode="auto">
              <a:xfrm>
                <a:off x="3600" y="1728"/>
                <a:ext cx="768" cy="192"/>
              </a:xfrm>
              <a:prstGeom prst="rect">
                <a:avLst/>
              </a:prstGeom>
              <a:noFill/>
              <a:ln w="38100" algn="ctr">
                <a:solidFill>
                  <a:schemeClr val="tx1"/>
                </a:solidFill>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sp>
            <p:nvSpPr>
              <p:cNvPr id="28691" name="Rectangle 13"/>
              <p:cNvSpPr>
                <a:spLocks noChangeArrowheads="1"/>
              </p:cNvSpPr>
              <p:nvPr/>
            </p:nvSpPr>
            <p:spPr bwMode="auto">
              <a:xfrm>
                <a:off x="3600" y="1920"/>
                <a:ext cx="768" cy="192"/>
              </a:xfrm>
              <a:prstGeom prst="rect">
                <a:avLst/>
              </a:prstGeom>
              <a:noFill/>
              <a:ln w="38100" algn="ctr">
                <a:solidFill>
                  <a:schemeClr val="tx1"/>
                </a:solidFill>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sp>
            <p:nvSpPr>
              <p:cNvPr id="28692" name="Rectangle 14"/>
              <p:cNvSpPr>
                <a:spLocks noChangeArrowheads="1"/>
              </p:cNvSpPr>
              <p:nvPr/>
            </p:nvSpPr>
            <p:spPr bwMode="auto">
              <a:xfrm>
                <a:off x="3600" y="2112"/>
                <a:ext cx="768" cy="192"/>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90000"/>
                  </a:lnSpc>
                </a:pPr>
                <a:r>
                  <a:rPr lang="en-US" altLang="ko-KR" sz="2000" b="0">
                    <a:latin typeface="Gill Sans" charset="0"/>
                    <a:ea typeface="Gill Sans" charset="0"/>
                    <a:cs typeface="Gill Sans" charset="0"/>
                  </a:rPr>
                  <a:t>D</a:t>
                </a:r>
              </a:p>
            </p:txBody>
          </p:sp>
          <p:sp>
            <p:nvSpPr>
              <p:cNvPr id="28693" name="Rectangle 15"/>
              <p:cNvSpPr>
                <a:spLocks noChangeArrowheads="1"/>
              </p:cNvSpPr>
              <p:nvPr/>
            </p:nvSpPr>
            <p:spPr bwMode="auto">
              <a:xfrm>
                <a:off x="3600" y="2304"/>
                <a:ext cx="768" cy="192"/>
              </a:xfrm>
              <a:prstGeom prst="rect">
                <a:avLst/>
              </a:prstGeom>
              <a:noFill/>
              <a:ln w="38100" algn="ctr">
                <a:solidFill>
                  <a:schemeClr val="tx1"/>
                </a:solidFill>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sp>
            <p:nvSpPr>
              <p:cNvPr id="28694" name="Rectangle 16"/>
              <p:cNvSpPr>
                <a:spLocks noChangeArrowheads="1"/>
              </p:cNvSpPr>
              <p:nvPr/>
            </p:nvSpPr>
            <p:spPr bwMode="auto">
              <a:xfrm>
                <a:off x="3600" y="2496"/>
                <a:ext cx="768" cy="192"/>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ko-KR" altLang="en-US" sz="2000">
                  <a:latin typeface="Gill Sans Light"/>
                  <a:ea typeface="굴림" panose="020B0600000101010101" pitchFamily="34" charset="-127"/>
                  <a:cs typeface="Gill Sans Light"/>
                </a:endParaRPr>
              </a:p>
            </p:txBody>
          </p:sp>
          <p:sp>
            <p:nvSpPr>
              <p:cNvPr id="28695" name="Rectangle 17"/>
              <p:cNvSpPr>
                <a:spLocks noChangeArrowheads="1"/>
              </p:cNvSpPr>
              <p:nvPr/>
            </p:nvSpPr>
            <p:spPr bwMode="auto">
              <a:xfrm>
                <a:off x="3600" y="2688"/>
                <a:ext cx="768" cy="192"/>
              </a:xfrm>
              <a:prstGeom prst="rect">
                <a:avLst/>
              </a:prstGeom>
              <a:noFill/>
              <a:ln w="38100" algn="ctr">
                <a:solidFill>
                  <a:schemeClr val="tx1"/>
                </a:solidFill>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grpSp>
        <p:sp>
          <p:nvSpPr>
            <p:cNvPr id="28683" name="Line 19"/>
            <p:cNvSpPr>
              <a:spLocks noChangeShapeType="1"/>
            </p:cNvSpPr>
            <p:nvPr/>
          </p:nvSpPr>
          <p:spPr bwMode="auto">
            <a:xfrm flipV="1">
              <a:off x="3792" y="2289"/>
              <a:ext cx="622" cy="15"/>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8684" name="Line 200"/>
            <p:cNvSpPr>
              <a:spLocks noChangeShapeType="1"/>
            </p:cNvSpPr>
            <p:nvPr/>
          </p:nvSpPr>
          <p:spPr bwMode="auto">
            <a:xfrm>
              <a:off x="3792" y="1104"/>
              <a:ext cx="826" cy="3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8685" name="Line 201"/>
            <p:cNvSpPr>
              <a:spLocks noChangeShapeType="1"/>
            </p:cNvSpPr>
            <p:nvPr/>
          </p:nvSpPr>
          <p:spPr bwMode="auto">
            <a:xfrm>
              <a:off x="3792" y="1632"/>
              <a:ext cx="826" cy="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8686" name="Text Box 202"/>
            <p:cNvSpPr txBox="1">
              <a:spLocks noChangeArrowheads="1"/>
            </p:cNvSpPr>
            <p:nvPr/>
          </p:nvSpPr>
          <p:spPr bwMode="auto">
            <a:xfrm>
              <a:off x="4415" y="2033"/>
              <a:ext cx="1099" cy="47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Free Pages</a:t>
              </a:r>
            </a:p>
            <a:p>
              <a:r>
                <a:rPr lang="en-US" altLang="ko-KR" sz="2000" b="0" dirty="0">
                  <a:latin typeface="Gill Sans" charset="0"/>
                  <a:ea typeface="Gill Sans" charset="0"/>
                  <a:cs typeface="Gill Sans" charset="0"/>
                </a:rPr>
                <a:t>For Processes</a:t>
              </a:r>
            </a:p>
          </p:txBody>
        </p:sp>
        <p:pic>
          <p:nvPicPr>
            <p:cNvPr id="28687" name="Picture 19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9" y="1094"/>
              <a:ext cx="1092" cy="109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643332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36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36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36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36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36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36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36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7"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a:ea typeface="굴림" panose="020B0600000101010101" pitchFamily="34" charset="-127"/>
              </a:rPr>
              <a:t>Demand Paging (more details) </a:t>
            </a:r>
          </a:p>
        </p:txBody>
      </p:sp>
      <p:sp>
        <p:nvSpPr>
          <p:cNvPr id="792579" name="Rectangle 3"/>
          <p:cNvSpPr>
            <a:spLocks noGrp="1" noChangeArrowheads="1"/>
          </p:cNvSpPr>
          <p:nvPr>
            <p:ph type="body" idx="1"/>
          </p:nvPr>
        </p:nvSpPr>
        <p:spPr>
          <a:xfrm>
            <a:off x="228600" y="762000"/>
            <a:ext cx="8739188" cy="5715000"/>
          </a:xfrm>
        </p:spPr>
        <p:txBody>
          <a:bodyPr>
            <a:normAutofit/>
          </a:bodyPr>
          <a:lstStyle/>
          <a:p>
            <a:r>
              <a:rPr lang="en-US" altLang="ko-KR" sz="2800" dirty="0">
                <a:ea typeface="굴림" panose="020B0600000101010101" pitchFamily="34" charset="-127"/>
              </a:rPr>
              <a:t>Does software-loaded TLB need use bit? </a:t>
            </a:r>
            <a:br>
              <a:rPr lang="en-US" altLang="ko-KR" sz="2800" dirty="0">
                <a:ea typeface="굴림" panose="020B0600000101010101" pitchFamily="34" charset="-127"/>
              </a:rPr>
            </a:br>
            <a:r>
              <a:rPr lang="en-US" altLang="ko-KR" sz="2800" dirty="0">
                <a:ea typeface="굴림" panose="020B0600000101010101" pitchFamily="34" charset="-127"/>
              </a:rPr>
              <a:t>Two Options:</a:t>
            </a:r>
          </a:p>
          <a:p>
            <a:pPr lvl="1"/>
            <a:r>
              <a:rPr lang="en-US" altLang="ko-KR" sz="2400" dirty="0">
                <a:ea typeface="굴림" panose="020B0600000101010101" pitchFamily="34" charset="-127"/>
              </a:rPr>
              <a:t>Hardware sets use bit in TLB; when TLB entry is replaced, software copies use bit back to page table</a:t>
            </a:r>
          </a:p>
          <a:p>
            <a:pPr lvl="1"/>
            <a:r>
              <a:rPr lang="en-US" altLang="ko-KR" sz="2400" dirty="0">
                <a:ea typeface="굴림" panose="020B0600000101010101" pitchFamily="34" charset="-127"/>
              </a:rPr>
              <a:t>Software manages TLB entries as FIFO list; everything not in TLB is Second-Chance list, managed as strict LRU</a:t>
            </a:r>
          </a:p>
          <a:p>
            <a:r>
              <a:rPr lang="en-US" altLang="ko-KR" sz="2800" dirty="0">
                <a:ea typeface="굴림" panose="020B0600000101010101" pitchFamily="34" charset="-127"/>
              </a:rPr>
              <a:t>Core Map</a:t>
            </a:r>
          </a:p>
          <a:p>
            <a:pPr lvl="1"/>
            <a:r>
              <a:rPr lang="en-US" altLang="ko-KR" sz="2400" dirty="0">
                <a:ea typeface="굴림" panose="020B0600000101010101" pitchFamily="34" charset="-127"/>
              </a:rPr>
              <a:t>Page tables map virtual page </a:t>
            </a:r>
            <a:r>
              <a:rPr lang="en-US" altLang="ko-KR" sz="2400" dirty="0">
                <a:ea typeface="굴림" panose="020B0600000101010101" pitchFamily="34" charset="-127"/>
                <a:sym typeface="Symbol" panose="05050102010706020507" pitchFamily="18" charset="2"/>
              </a:rPr>
              <a:t> physical page </a:t>
            </a:r>
          </a:p>
          <a:p>
            <a:pPr lvl="1"/>
            <a:r>
              <a:rPr lang="en-US" altLang="ko-KR" sz="2400" dirty="0">
                <a:ea typeface="굴림" panose="020B0600000101010101" pitchFamily="34" charset="-127"/>
                <a:sym typeface="Symbol" panose="05050102010706020507" pitchFamily="18" charset="2"/>
              </a:rPr>
              <a:t>Do we need a reverse mapping (i.e. physical page  virtual page)?</a:t>
            </a:r>
          </a:p>
          <a:p>
            <a:pPr lvl="2"/>
            <a:r>
              <a:rPr lang="en-US" altLang="ko-KR" sz="2400" dirty="0">
                <a:ea typeface="굴림" panose="020B0600000101010101" pitchFamily="34" charset="-127"/>
                <a:sym typeface="Symbol" panose="05050102010706020507" pitchFamily="18" charset="2"/>
              </a:rPr>
              <a:t>Yes. Clock algorithm runs through page frames. If sharing, then multiple virtual-pages per physical page</a:t>
            </a:r>
          </a:p>
          <a:p>
            <a:pPr lvl="2"/>
            <a:r>
              <a:rPr lang="en-US" altLang="ko-KR" sz="2400" dirty="0">
                <a:ea typeface="굴림" panose="020B0600000101010101" pitchFamily="34" charset="-127"/>
                <a:sym typeface="Symbol" panose="05050102010706020507" pitchFamily="18" charset="2"/>
              </a:rPr>
              <a:t>Can’t push page out to disk without invalidating all PTEs</a:t>
            </a:r>
          </a:p>
        </p:txBody>
      </p:sp>
    </p:spTree>
    <p:extLst>
      <p:ext uri="{BB962C8B-B14F-4D97-AF65-F5344CB8AC3E}">
        <p14:creationId xmlns:p14="http://schemas.microsoft.com/office/powerpoint/2010/main" val="17039935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2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2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2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257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257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257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9257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2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533400"/>
          </a:xfrm>
        </p:spPr>
        <p:txBody>
          <a:bodyPr/>
          <a:lstStyle/>
          <a:p>
            <a:r>
              <a:rPr lang="en-US" altLang="ko-KR">
                <a:ea typeface="굴림" panose="020B0600000101010101" pitchFamily="34" charset="-127"/>
              </a:rPr>
              <a:t>Allocation of Page Frames (Memory Pages)</a:t>
            </a:r>
          </a:p>
        </p:txBody>
      </p:sp>
      <p:sp>
        <p:nvSpPr>
          <p:cNvPr id="817155" name="Rectangle 3"/>
          <p:cNvSpPr>
            <a:spLocks noGrp="1" noChangeArrowheads="1"/>
          </p:cNvSpPr>
          <p:nvPr>
            <p:ph type="body" idx="1"/>
          </p:nvPr>
        </p:nvSpPr>
        <p:spPr>
          <a:xfrm>
            <a:off x="52388" y="660400"/>
            <a:ext cx="8967787" cy="5943600"/>
          </a:xfrm>
        </p:spPr>
        <p:txBody>
          <a:bodyPr>
            <a:normAutofit/>
          </a:bodyPr>
          <a:lstStyle/>
          <a:p>
            <a:pPr>
              <a:lnSpc>
                <a:spcPct val="80000"/>
              </a:lnSpc>
              <a:spcBef>
                <a:spcPct val="15000"/>
              </a:spcBef>
            </a:pPr>
            <a:r>
              <a:rPr lang="en-US" altLang="ko-KR" sz="2800" dirty="0">
                <a:ea typeface="굴림" panose="020B0600000101010101" pitchFamily="34" charset="-127"/>
              </a:rPr>
              <a:t>How do we allocate memory among different processes?</a:t>
            </a:r>
          </a:p>
          <a:p>
            <a:pPr lvl="1">
              <a:lnSpc>
                <a:spcPct val="80000"/>
              </a:lnSpc>
              <a:spcBef>
                <a:spcPct val="15000"/>
              </a:spcBef>
            </a:pPr>
            <a:r>
              <a:rPr lang="en-US" altLang="ko-KR" sz="2400" dirty="0">
                <a:ea typeface="굴림" panose="020B0600000101010101" pitchFamily="34" charset="-127"/>
              </a:rPr>
              <a:t>Does every process get the same fraction of memory?  Different fractions?</a:t>
            </a:r>
          </a:p>
          <a:p>
            <a:pPr lvl="1">
              <a:lnSpc>
                <a:spcPct val="80000"/>
              </a:lnSpc>
              <a:spcBef>
                <a:spcPct val="15000"/>
              </a:spcBef>
            </a:pPr>
            <a:r>
              <a:rPr lang="en-US" altLang="ko-KR" sz="2400" dirty="0">
                <a:ea typeface="굴림" panose="020B0600000101010101" pitchFamily="34" charset="-127"/>
              </a:rPr>
              <a:t>Should we completely swap some processes out of memory?</a:t>
            </a:r>
          </a:p>
          <a:p>
            <a:pPr>
              <a:lnSpc>
                <a:spcPct val="80000"/>
              </a:lnSpc>
              <a:spcBef>
                <a:spcPct val="15000"/>
              </a:spcBef>
            </a:pPr>
            <a:r>
              <a:rPr lang="en-US" altLang="ko-KR" sz="2800" dirty="0">
                <a:ea typeface="굴림" panose="020B0600000101010101" pitchFamily="34" charset="-127"/>
              </a:rPr>
              <a:t>Each process needs </a:t>
            </a:r>
            <a:r>
              <a:rPr lang="en-US" altLang="ko-KR" sz="2800" i="1" dirty="0">
                <a:ea typeface="굴림" panose="020B0600000101010101" pitchFamily="34" charset="-127"/>
              </a:rPr>
              <a:t>minimum</a:t>
            </a:r>
            <a:r>
              <a:rPr lang="en-US" altLang="ko-KR" sz="2800" dirty="0">
                <a:ea typeface="굴림" panose="020B0600000101010101" pitchFamily="34" charset="-127"/>
              </a:rPr>
              <a:t> number of pages</a:t>
            </a:r>
          </a:p>
          <a:p>
            <a:pPr lvl="1">
              <a:lnSpc>
                <a:spcPct val="80000"/>
              </a:lnSpc>
              <a:spcBef>
                <a:spcPct val="15000"/>
              </a:spcBef>
            </a:pPr>
            <a:r>
              <a:rPr lang="en-US" altLang="ko-KR" sz="2400" dirty="0">
                <a:ea typeface="굴림" panose="020B0600000101010101" pitchFamily="34" charset="-127"/>
              </a:rPr>
              <a:t>Want to make sure that all processes </a:t>
            </a:r>
            <a:r>
              <a:rPr lang="en-US" altLang="ko-KR" sz="2400" dirty="0">
                <a:solidFill>
                  <a:schemeClr val="hlink"/>
                </a:solidFill>
                <a:ea typeface="굴림" panose="020B0600000101010101" pitchFamily="34" charset="-127"/>
              </a:rPr>
              <a:t>that are loaded into memory</a:t>
            </a:r>
            <a:r>
              <a:rPr lang="en-US" altLang="ko-KR" sz="2400" dirty="0">
                <a:ea typeface="굴림" panose="020B0600000101010101" pitchFamily="34" charset="-127"/>
              </a:rPr>
              <a:t> can make forward progress</a:t>
            </a:r>
          </a:p>
          <a:p>
            <a:pPr lvl="1">
              <a:lnSpc>
                <a:spcPct val="80000"/>
              </a:lnSpc>
              <a:spcBef>
                <a:spcPct val="15000"/>
              </a:spcBef>
            </a:pPr>
            <a:r>
              <a:rPr lang="en-US" altLang="ko-KR" sz="2400" dirty="0">
                <a:ea typeface="굴림" panose="020B0600000101010101" pitchFamily="34" charset="-127"/>
              </a:rPr>
              <a:t>Example:  IBM 370 – 6 pages to handle SS MOVE instruction:</a:t>
            </a:r>
          </a:p>
          <a:p>
            <a:pPr lvl="2">
              <a:lnSpc>
                <a:spcPct val="80000"/>
              </a:lnSpc>
              <a:spcBef>
                <a:spcPct val="15000"/>
              </a:spcBef>
            </a:pPr>
            <a:r>
              <a:rPr lang="en-US" altLang="ko-KR" sz="2400" dirty="0">
                <a:ea typeface="굴림" panose="020B0600000101010101" pitchFamily="34" charset="-127"/>
              </a:rPr>
              <a:t>instruction is 6 bytes, might span 2 pages</a:t>
            </a:r>
          </a:p>
          <a:p>
            <a:pPr lvl="2">
              <a:lnSpc>
                <a:spcPct val="80000"/>
              </a:lnSpc>
              <a:spcBef>
                <a:spcPct val="15000"/>
              </a:spcBef>
            </a:pPr>
            <a:r>
              <a:rPr lang="en-US" altLang="ko-KR" sz="2400" dirty="0">
                <a:ea typeface="굴림" panose="020B0600000101010101" pitchFamily="34" charset="-127"/>
              </a:rPr>
              <a:t>2 pages to handle </a:t>
            </a:r>
            <a:r>
              <a:rPr lang="en-US" altLang="ko-KR" sz="2400" i="1" dirty="0">
                <a:ea typeface="굴림" panose="020B0600000101010101" pitchFamily="34" charset="-127"/>
              </a:rPr>
              <a:t>from</a:t>
            </a:r>
          </a:p>
          <a:p>
            <a:pPr lvl="2">
              <a:lnSpc>
                <a:spcPct val="80000"/>
              </a:lnSpc>
              <a:spcBef>
                <a:spcPct val="15000"/>
              </a:spcBef>
            </a:pPr>
            <a:r>
              <a:rPr lang="en-US" altLang="ko-KR" sz="2400" dirty="0">
                <a:ea typeface="굴림" panose="020B0600000101010101" pitchFamily="34" charset="-127"/>
              </a:rPr>
              <a:t>2 pages to handle </a:t>
            </a:r>
            <a:r>
              <a:rPr lang="en-US" altLang="ko-KR" sz="2400" i="1" dirty="0">
                <a:ea typeface="굴림" panose="020B0600000101010101" pitchFamily="34" charset="-127"/>
              </a:rPr>
              <a:t>to</a:t>
            </a:r>
          </a:p>
          <a:p>
            <a:r>
              <a:rPr lang="en-US" altLang="ko-KR" sz="2800" dirty="0">
                <a:ea typeface="굴림" panose="020B0600000101010101" pitchFamily="34" charset="-127"/>
              </a:rPr>
              <a:t>Possible Replacement Scopes:</a:t>
            </a:r>
          </a:p>
          <a:p>
            <a:pPr lvl="1"/>
            <a:r>
              <a:rPr lang="en-US" altLang="ko-KR" sz="2400" dirty="0">
                <a:solidFill>
                  <a:schemeClr val="hlink"/>
                </a:solidFill>
                <a:ea typeface="굴림" panose="020B0600000101010101" pitchFamily="34" charset="-127"/>
              </a:rPr>
              <a:t>Global replacement</a:t>
            </a:r>
            <a:r>
              <a:rPr lang="en-US" altLang="ko-KR" sz="2400" dirty="0">
                <a:ea typeface="굴림" panose="020B0600000101010101" pitchFamily="34" charset="-127"/>
              </a:rPr>
              <a:t> – process selects replacement frame from set of all frames; one process can take a frame from another</a:t>
            </a:r>
          </a:p>
          <a:p>
            <a:pPr lvl="1"/>
            <a:r>
              <a:rPr lang="en-US" altLang="ko-KR" sz="2400" dirty="0">
                <a:solidFill>
                  <a:schemeClr val="hlink"/>
                </a:solidFill>
                <a:ea typeface="굴림" panose="020B0600000101010101" pitchFamily="34" charset="-127"/>
              </a:rPr>
              <a:t>Local replacement</a:t>
            </a:r>
            <a:r>
              <a:rPr lang="en-US" altLang="ko-KR" sz="2400" dirty="0">
                <a:ea typeface="굴림" panose="020B0600000101010101" pitchFamily="34" charset="-127"/>
              </a:rPr>
              <a:t> – each process selects from only its own set of allocated frames</a:t>
            </a:r>
          </a:p>
        </p:txBody>
      </p:sp>
    </p:spTree>
    <p:extLst>
      <p:ext uri="{BB962C8B-B14F-4D97-AF65-F5344CB8AC3E}">
        <p14:creationId xmlns:p14="http://schemas.microsoft.com/office/powerpoint/2010/main" val="488954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7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7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71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71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71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71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7155">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715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7155">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7155">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7155">
                                            <p:txEl>
                                              <p:pRg st="10" end="1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171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152400"/>
            <a:ext cx="8839200" cy="533400"/>
          </a:xfrm>
        </p:spPr>
        <p:txBody>
          <a:bodyPr/>
          <a:lstStyle/>
          <a:p>
            <a:r>
              <a:rPr lang="en-US" altLang="ko-KR" dirty="0">
                <a:ea typeface="굴림" panose="020B0600000101010101" pitchFamily="34" charset="-127"/>
              </a:rPr>
              <a:t>Recall: Since Demand Paging is Caching, Must Ask…</a:t>
            </a:r>
          </a:p>
        </p:txBody>
      </p:sp>
      <p:sp>
        <p:nvSpPr>
          <p:cNvPr id="765955" name="Rectangle 3"/>
          <p:cNvSpPr>
            <a:spLocks noGrp="1" noChangeArrowheads="1"/>
          </p:cNvSpPr>
          <p:nvPr>
            <p:ph type="body" idx="1"/>
          </p:nvPr>
        </p:nvSpPr>
        <p:spPr>
          <a:xfrm>
            <a:off x="304800" y="838200"/>
            <a:ext cx="8534400" cy="5486400"/>
          </a:xfrm>
        </p:spPr>
        <p:txBody>
          <a:bodyPr/>
          <a:lstStyle/>
          <a:p>
            <a:r>
              <a:rPr lang="en-US" altLang="ko-KR" dirty="0">
                <a:ea typeface="굴림" panose="020B0600000101010101" pitchFamily="34" charset="-127"/>
              </a:rPr>
              <a:t>What is block size?</a:t>
            </a:r>
          </a:p>
          <a:p>
            <a:pPr lvl="1"/>
            <a:r>
              <a:rPr lang="en-US" altLang="ko-KR" dirty="0">
                <a:ea typeface="굴림" panose="020B0600000101010101" pitchFamily="34" charset="-127"/>
              </a:rPr>
              <a:t>1 page</a:t>
            </a:r>
          </a:p>
          <a:p>
            <a:r>
              <a:rPr lang="en-US" altLang="ko-KR" dirty="0">
                <a:ea typeface="굴림" panose="020B0600000101010101" pitchFamily="34" charset="-127"/>
              </a:rPr>
              <a:t>What is organization of this cache (i.e. direct-mapped, set-associative, fully-associative)?</a:t>
            </a:r>
          </a:p>
          <a:p>
            <a:pPr lvl="1"/>
            <a:r>
              <a:rPr lang="en-US" altLang="ko-KR" dirty="0">
                <a:ea typeface="굴림" panose="020B0600000101010101" pitchFamily="34" charset="-127"/>
              </a:rPr>
              <a:t>Fully associative: arbitrary virtual </a:t>
            </a:r>
            <a:r>
              <a:rPr lang="en-US" altLang="ko-KR" dirty="0">
                <a:ea typeface="굴림" panose="020B0600000101010101" pitchFamily="34" charset="-127"/>
                <a:sym typeface="Symbol" panose="05050102010706020507" pitchFamily="18" charset="2"/>
              </a:rPr>
              <a:t> physical mapping</a:t>
            </a:r>
          </a:p>
          <a:p>
            <a:r>
              <a:rPr lang="en-US" altLang="ko-KR" dirty="0">
                <a:ea typeface="굴림" panose="020B0600000101010101" pitchFamily="34" charset="-127"/>
                <a:sym typeface="Symbol" panose="05050102010706020507" pitchFamily="18" charset="2"/>
              </a:rPr>
              <a:t>How do we find a page in the cache when look for it?</a:t>
            </a:r>
          </a:p>
          <a:p>
            <a:pPr lvl="1"/>
            <a:r>
              <a:rPr lang="en-US" altLang="ko-KR" dirty="0">
                <a:ea typeface="굴림" panose="020B0600000101010101" pitchFamily="34" charset="-127"/>
                <a:sym typeface="Symbol" panose="05050102010706020507" pitchFamily="18" charset="2"/>
              </a:rPr>
              <a:t>First check TLB, then page-table traversal</a:t>
            </a:r>
          </a:p>
          <a:p>
            <a:r>
              <a:rPr lang="en-US" altLang="ko-KR" dirty="0">
                <a:ea typeface="굴림" panose="020B0600000101010101" pitchFamily="34" charset="-127"/>
                <a:sym typeface="Symbol" panose="05050102010706020507" pitchFamily="18" charset="2"/>
              </a:rPr>
              <a:t>What is page replacement policy? (i.e. LRU, Random…)</a:t>
            </a:r>
          </a:p>
          <a:p>
            <a:pPr lvl="1"/>
            <a:r>
              <a:rPr lang="en-US" altLang="ko-KR" dirty="0">
                <a:ea typeface="굴림" panose="020B0600000101010101" pitchFamily="34" charset="-127"/>
                <a:sym typeface="Symbol" panose="05050102010706020507" pitchFamily="18" charset="2"/>
              </a:rPr>
              <a:t>This requires more explanation… (</a:t>
            </a:r>
            <a:r>
              <a:rPr lang="en-US" altLang="ko-KR" dirty="0" err="1">
                <a:ea typeface="굴림" panose="020B0600000101010101" pitchFamily="34" charset="-127"/>
                <a:sym typeface="Symbol" panose="05050102010706020507" pitchFamily="18" charset="2"/>
              </a:rPr>
              <a:t>kinda</a:t>
            </a:r>
            <a:r>
              <a:rPr lang="en-US" altLang="ko-KR" dirty="0">
                <a:ea typeface="굴림" panose="020B0600000101010101" pitchFamily="34" charset="-127"/>
                <a:sym typeface="Symbol" panose="05050102010706020507" pitchFamily="18" charset="2"/>
              </a:rPr>
              <a:t> LRU)</a:t>
            </a:r>
          </a:p>
          <a:p>
            <a:r>
              <a:rPr lang="en-US" altLang="ko-KR" dirty="0">
                <a:ea typeface="굴림" panose="020B0600000101010101" pitchFamily="34" charset="-127"/>
                <a:sym typeface="Symbol" panose="05050102010706020507" pitchFamily="18" charset="2"/>
              </a:rPr>
              <a:t>What happens on a miss?</a:t>
            </a:r>
          </a:p>
          <a:p>
            <a:pPr lvl="1"/>
            <a:r>
              <a:rPr lang="en-US" altLang="ko-KR" dirty="0">
                <a:ea typeface="굴림" panose="020B0600000101010101" pitchFamily="34" charset="-127"/>
                <a:sym typeface="Symbol" panose="05050102010706020507" pitchFamily="18" charset="2"/>
              </a:rPr>
              <a:t>Go to lower level to fill miss (i.e. disk)</a:t>
            </a:r>
          </a:p>
          <a:p>
            <a:r>
              <a:rPr lang="en-US" altLang="ko-KR" dirty="0">
                <a:ea typeface="굴림" panose="020B0600000101010101" pitchFamily="34" charset="-127"/>
                <a:sym typeface="Symbol" panose="05050102010706020507" pitchFamily="18" charset="2"/>
              </a:rPr>
              <a:t>What happens on a write? (write-through, write back)</a:t>
            </a:r>
          </a:p>
          <a:p>
            <a:pPr lvl="1"/>
            <a:r>
              <a:rPr lang="en-US" altLang="ko-KR" dirty="0">
                <a:ea typeface="굴림" panose="020B0600000101010101" pitchFamily="34" charset="-127"/>
                <a:sym typeface="Symbol" panose="05050102010706020507" pitchFamily="18" charset="2"/>
              </a:rPr>
              <a:t>Definitely write-back – need dirty bit!</a:t>
            </a:r>
          </a:p>
        </p:txBody>
      </p:sp>
    </p:spTree>
    <p:extLst>
      <p:ext uri="{BB962C8B-B14F-4D97-AF65-F5344CB8AC3E}">
        <p14:creationId xmlns:p14="http://schemas.microsoft.com/office/powerpoint/2010/main" val="336887073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16"/>
          <p:cNvSpPr>
            <a:spLocks noGrp="1" noChangeArrowheads="1"/>
          </p:cNvSpPr>
          <p:nvPr>
            <p:ph type="title"/>
          </p:nvPr>
        </p:nvSpPr>
        <p:spPr/>
        <p:txBody>
          <a:bodyPr/>
          <a:lstStyle/>
          <a:p>
            <a:r>
              <a:rPr lang="en-US" altLang="ko-KR">
                <a:ea typeface="굴림" panose="020B0600000101010101" pitchFamily="34" charset="-127"/>
              </a:rPr>
              <a:t>Fixed/Priority Allocation</a:t>
            </a:r>
          </a:p>
        </p:txBody>
      </p:sp>
      <p:sp>
        <p:nvSpPr>
          <p:cNvPr id="818193" name="Rectangle 17"/>
          <p:cNvSpPr>
            <a:spLocks noGrp="1" noChangeArrowheads="1"/>
          </p:cNvSpPr>
          <p:nvPr>
            <p:ph type="body" idx="1"/>
          </p:nvPr>
        </p:nvSpPr>
        <p:spPr>
          <a:xfrm>
            <a:off x="0" y="685800"/>
            <a:ext cx="9144000" cy="6172200"/>
          </a:xfrm>
        </p:spPr>
        <p:txBody>
          <a:bodyPr>
            <a:normAutofit/>
          </a:bodyPr>
          <a:lstStyle/>
          <a:p>
            <a:pPr>
              <a:lnSpc>
                <a:spcPct val="80000"/>
              </a:lnSpc>
              <a:spcBef>
                <a:spcPct val="10000"/>
              </a:spcBef>
            </a:pPr>
            <a:r>
              <a:rPr lang="en-US" altLang="ko-KR" sz="2800" dirty="0">
                <a:solidFill>
                  <a:schemeClr val="hlink"/>
                </a:solidFill>
                <a:ea typeface="굴림" panose="020B0600000101010101" pitchFamily="34" charset="-127"/>
              </a:rPr>
              <a:t>Equal allocation</a:t>
            </a:r>
            <a:r>
              <a:rPr lang="en-US" altLang="ko-KR" sz="2800" dirty="0">
                <a:ea typeface="굴림" panose="020B0600000101010101" pitchFamily="34" charset="-127"/>
              </a:rPr>
              <a:t> (Fixed Scheme): </a:t>
            </a:r>
          </a:p>
          <a:p>
            <a:pPr lvl="1">
              <a:lnSpc>
                <a:spcPct val="80000"/>
              </a:lnSpc>
              <a:spcBef>
                <a:spcPct val="10000"/>
              </a:spcBef>
            </a:pPr>
            <a:r>
              <a:rPr lang="en-US" altLang="ko-KR" sz="2400" dirty="0">
                <a:ea typeface="굴림" panose="020B0600000101010101" pitchFamily="34" charset="-127"/>
              </a:rPr>
              <a:t>Every process gets same amount of memory</a:t>
            </a:r>
          </a:p>
          <a:p>
            <a:pPr lvl="1">
              <a:lnSpc>
                <a:spcPct val="80000"/>
              </a:lnSpc>
              <a:spcBef>
                <a:spcPct val="10000"/>
              </a:spcBef>
            </a:pPr>
            <a:r>
              <a:rPr lang="en-US" altLang="ko-KR" sz="2400" dirty="0">
                <a:ea typeface="굴림" panose="020B0600000101010101" pitchFamily="34" charset="-127"/>
              </a:rPr>
              <a:t>Example: 100 frames, 5 processes</a:t>
            </a:r>
            <a:r>
              <a:rPr lang="en-US" altLang="ko-KR" sz="2400" dirty="0">
                <a:ea typeface="굴림" panose="020B0600000101010101" pitchFamily="34" charset="-127"/>
                <a:sym typeface="Symbol" panose="05050102010706020507" pitchFamily="18" charset="2"/>
              </a:rPr>
              <a:t>  </a:t>
            </a:r>
            <a:r>
              <a:rPr lang="en-US" altLang="ko-KR" sz="2400" dirty="0">
                <a:ea typeface="굴림" panose="020B0600000101010101" pitchFamily="34" charset="-127"/>
              </a:rPr>
              <a:t>process gets 20 frames</a:t>
            </a:r>
          </a:p>
          <a:p>
            <a:pPr>
              <a:lnSpc>
                <a:spcPct val="80000"/>
              </a:lnSpc>
              <a:spcBef>
                <a:spcPct val="10000"/>
              </a:spcBef>
            </a:pPr>
            <a:r>
              <a:rPr lang="en-US" altLang="ko-KR" sz="2800" dirty="0">
                <a:solidFill>
                  <a:schemeClr val="hlink"/>
                </a:solidFill>
                <a:ea typeface="굴림" panose="020B0600000101010101" pitchFamily="34" charset="-127"/>
              </a:rPr>
              <a:t>Proportional allocation</a:t>
            </a:r>
            <a:r>
              <a:rPr lang="en-US" altLang="ko-KR" sz="2800" dirty="0">
                <a:ea typeface="굴림" panose="020B0600000101010101" pitchFamily="34" charset="-127"/>
              </a:rPr>
              <a:t> (Fixed Scheme)</a:t>
            </a:r>
          </a:p>
          <a:p>
            <a:pPr lvl="1">
              <a:lnSpc>
                <a:spcPct val="80000"/>
              </a:lnSpc>
              <a:spcBef>
                <a:spcPct val="10000"/>
              </a:spcBef>
            </a:pPr>
            <a:r>
              <a:rPr lang="en-US" altLang="ko-KR" sz="2400" dirty="0">
                <a:ea typeface="굴림" panose="020B0600000101010101" pitchFamily="34" charset="-127"/>
              </a:rPr>
              <a:t>Allocate according to the size of process</a:t>
            </a:r>
          </a:p>
          <a:p>
            <a:pPr lvl="1">
              <a:lnSpc>
                <a:spcPct val="80000"/>
              </a:lnSpc>
              <a:spcBef>
                <a:spcPct val="10000"/>
              </a:spcBef>
            </a:pPr>
            <a:r>
              <a:rPr lang="en-US" altLang="ko-KR" sz="2400" dirty="0">
                <a:ea typeface="굴림" panose="020B0600000101010101" pitchFamily="34" charset="-127"/>
              </a:rPr>
              <a:t>Computation proceeds as follows:</a:t>
            </a:r>
          </a:p>
          <a:p>
            <a:pPr lvl="1">
              <a:lnSpc>
                <a:spcPct val="80000"/>
              </a:lnSpc>
              <a:spcBef>
                <a:spcPct val="10000"/>
              </a:spcBef>
              <a:buFontTx/>
              <a:buNone/>
            </a:pPr>
            <a:r>
              <a:rPr lang="en-US" altLang="ko-KR" sz="2400" i="1" dirty="0">
                <a:ea typeface="굴림" panose="020B0600000101010101" pitchFamily="34" charset="-127"/>
              </a:rPr>
              <a:t>		</a:t>
            </a:r>
            <a:r>
              <a:rPr lang="en-US" altLang="ko-KR" sz="2400" i="1" dirty="0" err="1">
                <a:ea typeface="굴림" panose="020B0600000101010101" pitchFamily="34" charset="-127"/>
              </a:rPr>
              <a:t>s</a:t>
            </a:r>
            <a:r>
              <a:rPr lang="en-US" altLang="ko-KR" sz="2400" i="1" baseline="-25000" dirty="0" err="1">
                <a:ea typeface="굴림" panose="020B0600000101010101" pitchFamily="34" charset="-127"/>
              </a:rPr>
              <a:t>i</a:t>
            </a:r>
            <a:r>
              <a:rPr lang="en-US" altLang="ko-KR" sz="2400" dirty="0">
                <a:ea typeface="굴림" panose="020B0600000101010101" pitchFamily="34" charset="-127"/>
              </a:rPr>
              <a:t> = size of process </a:t>
            </a:r>
            <a:r>
              <a:rPr lang="en-US" altLang="ko-KR" sz="2400" i="1" dirty="0">
                <a:ea typeface="굴림" panose="020B0600000101010101" pitchFamily="34" charset="-127"/>
              </a:rPr>
              <a:t>p</a:t>
            </a:r>
            <a:r>
              <a:rPr lang="en-US" altLang="ko-KR" sz="2400" i="1" baseline="-25000" dirty="0">
                <a:ea typeface="굴림" panose="020B0600000101010101" pitchFamily="34" charset="-127"/>
              </a:rPr>
              <a:t>i</a:t>
            </a:r>
            <a:r>
              <a:rPr lang="en-US" altLang="ko-KR" sz="2400" dirty="0">
                <a:ea typeface="굴림" panose="020B0600000101010101" pitchFamily="34" charset="-127"/>
              </a:rPr>
              <a:t> and </a:t>
            </a:r>
            <a:r>
              <a:rPr lang="en-US" altLang="ko-KR" sz="2400" i="1" dirty="0">
                <a:ea typeface="굴림" panose="020B0600000101010101" pitchFamily="34" charset="-127"/>
              </a:rPr>
              <a:t>S</a:t>
            </a:r>
            <a:r>
              <a:rPr lang="en-US" altLang="ko-KR" sz="2400" dirty="0">
                <a:ea typeface="굴림" panose="020B0600000101010101" pitchFamily="34" charset="-127"/>
              </a:rPr>
              <a:t> = </a:t>
            </a:r>
            <a:r>
              <a:rPr lang="en-US" altLang="ko-KR" sz="2400" dirty="0">
                <a:ea typeface="굴림" panose="020B0600000101010101" pitchFamily="34" charset="-127"/>
                <a:sym typeface="Symbol" panose="05050102010706020507" pitchFamily="18" charset="2"/>
              </a:rPr>
              <a:t></a:t>
            </a:r>
            <a:r>
              <a:rPr lang="en-US" altLang="ko-KR" sz="2400" i="1" dirty="0" err="1">
                <a:ea typeface="굴림" panose="020B0600000101010101" pitchFamily="34" charset="-127"/>
              </a:rPr>
              <a:t>s</a:t>
            </a:r>
            <a:r>
              <a:rPr lang="en-US" altLang="ko-KR" sz="2400" i="1" baseline="-25000" dirty="0" err="1">
                <a:ea typeface="굴림" panose="020B0600000101010101" pitchFamily="34" charset="-127"/>
              </a:rPr>
              <a:t>i</a:t>
            </a:r>
            <a:r>
              <a:rPr lang="en-US" altLang="ko-KR" sz="2400" dirty="0">
                <a:ea typeface="굴림" panose="020B0600000101010101" pitchFamily="34" charset="-127"/>
              </a:rPr>
              <a:t> </a:t>
            </a:r>
          </a:p>
          <a:p>
            <a:pPr lvl="1">
              <a:lnSpc>
                <a:spcPct val="80000"/>
              </a:lnSpc>
              <a:spcBef>
                <a:spcPct val="10000"/>
              </a:spcBef>
              <a:buFontTx/>
              <a:buNone/>
            </a:pPr>
            <a:r>
              <a:rPr lang="en-US" altLang="ko-KR" sz="2400" dirty="0">
                <a:ea typeface="굴림" panose="020B0600000101010101" pitchFamily="34" charset="-127"/>
              </a:rPr>
              <a:t>		</a:t>
            </a:r>
            <a:r>
              <a:rPr lang="en-US" altLang="ko-KR" sz="2400" i="1" dirty="0">
                <a:ea typeface="굴림" panose="020B0600000101010101" pitchFamily="34" charset="-127"/>
              </a:rPr>
              <a:t>m</a:t>
            </a:r>
            <a:r>
              <a:rPr lang="en-US" altLang="ko-KR" sz="2400" dirty="0">
                <a:ea typeface="굴림" panose="020B0600000101010101" pitchFamily="34" charset="-127"/>
              </a:rPr>
              <a:t> = total number of frames</a:t>
            </a:r>
            <a:br>
              <a:rPr lang="en-US" altLang="ko-KR" sz="2400" dirty="0">
                <a:ea typeface="굴림" panose="020B0600000101010101" pitchFamily="34" charset="-127"/>
              </a:rPr>
            </a:br>
            <a:endParaRPr lang="en-US" altLang="ko-KR" sz="2400" dirty="0">
              <a:ea typeface="굴림" panose="020B0600000101010101" pitchFamily="34" charset="-127"/>
            </a:endParaRPr>
          </a:p>
          <a:p>
            <a:pPr lvl="1">
              <a:lnSpc>
                <a:spcPct val="80000"/>
              </a:lnSpc>
              <a:spcBef>
                <a:spcPct val="10000"/>
              </a:spcBef>
              <a:buFontTx/>
              <a:buNone/>
            </a:pPr>
            <a:r>
              <a:rPr lang="en-US" altLang="ko-KR" sz="2400" dirty="0">
                <a:ea typeface="굴림" panose="020B0600000101010101" pitchFamily="34" charset="-127"/>
              </a:rPr>
              <a:t>		</a:t>
            </a:r>
            <a:r>
              <a:rPr lang="en-US" altLang="ko-KR" sz="2400" i="1" dirty="0" err="1">
                <a:ea typeface="굴림" panose="020B0600000101010101" pitchFamily="34" charset="-127"/>
              </a:rPr>
              <a:t>a</a:t>
            </a:r>
            <a:r>
              <a:rPr lang="en-US" altLang="ko-KR" sz="2400" i="1" baseline="-25000" dirty="0" err="1">
                <a:ea typeface="굴림" panose="020B0600000101010101" pitchFamily="34" charset="-127"/>
              </a:rPr>
              <a:t>i</a:t>
            </a:r>
            <a:r>
              <a:rPr lang="en-US" altLang="ko-KR" sz="2400" dirty="0">
                <a:ea typeface="굴림" panose="020B0600000101010101" pitchFamily="34" charset="-127"/>
              </a:rPr>
              <a:t> = allocation for </a:t>
            </a:r>
            <a:r>
              <a:rPr lang="en-US" altLang="ko-KR" sz="2400" i="1" dirty="0">
                <a:ea typeface="굴림" panose="020B0600000101010101" pitchFamily="34" charset="-127"/>
              </a:rPr>
              <a:t>p</a:t>
            </a:r>
            <a:r>
              <a:rPr lang="en-US" altLang="ko-KR" sz="2400" i="1" baseline="-25000" dirty="0">
                <a:ea typeface="굴림" panose="020B0600000101010101" pitchFamily="34" charset="-127"/>
              </a:rPr>
              <a:t>i</a:t>
            </a:r>
            <a:r>
              <a:rPr lang="en-US" altLang="ko-KR" sz="2400" dirty="0">
                <a:ea typeface="굴림" panose="020B0600000101010101" pitchFamily="34" charset="-127"/>
              </a:rPr>
              <a:t> = </a:t>
            </a:r>
          </a:p>
          <a:p>
            <a:pPr lvl="1">
              <a:lnSpc>
                <a:spcPct val="80000"/>
              </a:lnSpc>
              <a:spcBef>
                <a:spcPct val="10000"/>
              </a:spcBef>
            </a:pPr>
            <a:endParaRPr lang="en-US" altLang="ko-KR" sz="1400" dirty="0">
              <a:ea typeface="굴림" panose="020B0600000101010101" pitchFamily="34" charset="-127"/>
            </a:endParaRPr>
          </a:p>
          <a:p>
            <a:pPr>
              <a:lnSpc>
                <a:spcPct val="80000"/>
              </a:lnSpc>
              <a:spcBef>
                <a:spcPct val="10000"/>
              </a:spcBef>
            </a:pPr>
            <a:r>
              <a:rPr lang="en-US" altLang="ko-KR" sz="2800" dirty="0">
                <a:solidFill>
                  <a:schemeClr val="hlink"/>
                </a:solidFill>
                <a:ea typeface="굴림" panose="020B0600000101010101" pitchFamily="34" charset="-127"/>
              </a:rPr>
              <a:t>Priority Allocation:</a:t>
            </a:r>
          </a:p>
          <a:p>
            <a:pPr lvl="1">
              <a:lnSpc>
                <a:spcPct val="80000"/>
              </a:lnSpc>
              <a:spcBef>
                <a:spcPct val="10000"/>
              </a:spcBef>
            </a:pPr>
            <a:r>
              <a:rPr lang="en-US" altLang="ko-KR" sz="2400" dirty="0">
                <a:ea typeface="굴림" panose="020B0600000101010101" pitchFamily="34" charset="-127"/>
              </a:rPr>
              <a:t>Proportional scheme using priorities rather than size</a:t>
            </a:r>
          </a:p>
          <a:p>
            <a:pPr lvl="2">
              <a:lnSpc>
                <a:spcPct val="80000"/>
              </a:lnSpc>
              <a:spcBef>
                <a:spcPct val="10000"/>
              </a:spcBef>
            </a:pPr>
            <a:r>
              <a:rPr lang="en-US" altLang="ko-KR" sz="2400" dirty="0">
                <a:ea typeface="굴림" panose="020B0600000101010101" pitchFamily="34" charset="-127"/>
              </a:rPr>
              <a:t>Same type of computation as previous scheme</a:t>
            </a:r>
          </a:p>
          <a:p>
            <a:pPr lvl="1">
              <a:lnSpc>
                <a:spcPct val="80000"/>
              </a:lnSpc>
              <a:spcBef>
                <a:spcPct val="10000"/>
              </a:spcBef>
            </a:pPr>
            <a:r>
              <a:rPr lang="en-US" altLang="ko-KR" sz="2400" dirty="0">
                <a:ea typeface="굴림" panose="020B0600000101010101" pitchFamily="34" charset="-127"/>
              </a:rPr>
              <a:t>Possible behavior: If process </a:t>
            </a:r>
            <a:r>
              <a:rPr lang="en-US" altLang="ko-KR" sz="2400" i="1" dirty="0">
                <a:ea typeface="굴림" panose="020B0600000101010101" pitchFamily="34" charset="-127"/>
              </a:rPr>
              <a:t>p</a:t>
            </a:r>
            <a:r>
              <a:rPr lang="en-US" altLang="ko-KR" sz="2400" i="1" baseline="-25000" dirty="0">
                <a:ea typeface="굴림" panose="020B0600000101010101" pitchFamily="34" charset="-127"/>
              </a:rPr>
              <a:t>i</a:t>
            </a:r>
            <a:r>
              <a:rPr lang="en-US" altLang="ko-KR" sz="2400" dirty="0">
                <a:ea typeface="굴림" panose="020B0600000101010101" pitchFamily="34" charset="-127"/>
              </a:rPr>
              <a:t> generates a page fault, select for replacement a frame from a process with lower priority number</a:t>
            </a:r>
          </a:p>
          <a:p>
            <a:pPr>
              <a:lnSpc>
                <a:spcPct val="80000"/>
              </a:lnSpc>
              <a:spcBef>
                <a:spcPct val="10000"/>
              </a:spcBef>
            </a:pPr>
            <a:r>
              <a:rPr lang="en-US" altLang="ko-KR" sz="2800" dirty="0">
                <a:ea typeface="굴림" panose="020B0600000101010101" pitchFamily="34" charset="-127"/>
              </a:rPr>
              <a:t>Perhaps we should use an adaptive scheme instead???</a:t>
            </a:r>
          </a:p>
          <a:p>
            <a:pPr lvl="1">
              <a:lnSpc>
                <a:spcPct val="80000"/>
              </a:lnSpc>
              <a:spcBef>
                <a:spcPct val="10000"/>
              </a:spcBef>
            </a:pPr>
            <a:r>
              <a:rPr lang="en-US" altLang="ko-KR" sz="2400" dirty="0">
                <a:ea typeface="굴림" panose="020B0600000101010101" pitchFamily="34" charset="-127"/>
              </a:rPr>
              <a:t>What if some application just needs more memory?</a:t>
            </a:r>
          </a:p>
        </p:txBody>
      </p:sp>
      <p:graphicFrame>
        <p:nvGraphicFramePr>
          <p:cNvPr id="818180" name="Object 4"/>
          <p:cNvGraphicFramePr>
            <a:graphicFrameLocks noChangeAspect="1"/>
          </p:cNvGraphicFramePr>
          <p:nvPr>
            <p:extLst>
              <p:ext uri="{D42A27DB-BD31-4B8C-83A1-F6EECF244321}">
                <p14:modId xmlns:p14="http://schemas.microsoft.com/office/powerpoint/2010/main" val="1216365912"/>
              </p:ext>
            </p:extLst>
          </p:nvPr>
        </p:nvGraphicFramePr>
        <p:xfrm>
          <a:off x="3686175" y="3429000"/>
          <a:ext cx="885825" cy="858838"/>
        </p:xfrm>
        <a:graphic>
          <a:graphicData uri="http://schemas.openxmlformats.org/presentationml/2006/ole">
            <mc:AlternateContent xmlns:mc="http://schemas.openxmlformats.org/markup-compatibility/2006">
              <mc:Choice xmlns:v="urn:schemas-microsoft-com:vml" Requires="v">
                <p:oleObj spid="_x0000_s1100" name="Equation" r:id="rId4" imgW="406048" imgH="393359" progId="Equation.3">
                  <p:embed/>
                </p:oleObj>
              </mc:Choice>
              <mc:Fallback>
                <p:oleObj name="Equation" r:id="rId4" imgW="406048" imgH="39335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6175" y="3429000"/>
                        <a:ext cx="885825" cy="8588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2121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819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819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819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819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819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819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819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819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819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81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1819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819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819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18193">
                                            <p:txEl>
                                              <p:pRg st="13" end="1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1819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1819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9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a:ea typeface="굴림" panose="020B0600000101010101" pitchFamily="34" charset="-127"/>
              </a:rPr>
              <a:t>Page-Fault Frequency Allocation</a:t>
            </a:r>
          </a:p>
        </p:txBody>
      </p:sp>
      <p:sp>
        <p:nvSpPr>
          <p:cNvPr id="815107" name="Rectangle 3"/>
          <p:cNvSpPr>
            <a:spLocks noGrp="1" noChangeArrowheads="1"/>
          </p:cNvSpPr>
          <p:nvPr>
            <p:ph type="body" idx="1"/>
          </p:nvPr>
        </p:nvSpPr>
        <p:spPr>
          <a:xfrm>
            <a:off x="228600" y="762000"/>
            <a:ext cx="8610600" cy="5638800"/>
          </a:xfrm>
        </p:spPr>
        <p:txBody>
          <a:bodyPr>
            <a:noAutofit/>
          </a:bodyPr>
          <a:lstStyle/>
          <a:p>
            <a:pPr>
              <a:lnSpc>
                <a:spcPct val="80000"/>
              </a:lnSpc>
            </a:pPr>
            <a:r>
              <a:rPr lang="en-US" altLang="ko-KR" sz="2800" dirty="0">
                <a:ea typeface="굴림" panose="020B0600000101010101" pitchFamily="34" charset="-127"/>
              </a:rPr>
              <a:t>Can we reduce Capacity misses by dynamically changing the number of pages/application?</a:t>
            </a:r>
          </a:p>
          <a:p>
            <a:pPr>
              <a:lnSpc>
                <a:spcPct val="80000"/>
              </a:lnSpc>
            </a:pPr>
            <a:endParaRPr lang="en-US" altLang="ko-KR" sz="2800" dirty="0">
              <a:ea typeface="굴림" panose="020B0600000101010101" pitchFamily="34" charset="-127"/>
            </a:endParaRPr>
          </a:p>
          <a:p>
            <a:pPr>
              <a:lnSpc>
                <a:spcPct val="80000"/>
              </a:lnSpc>
            </a:pPr>
            <a:endParaRPr lang="en-US" altLang="ko-KR" sz="2800" dirty="0">
              <a:ea typeface="굴림" panose="020B0600000101010101" pitchFamily="34" charset="-127"/>
            </a:endParaRPr>
          </a:p>
          <a:p>
            <a:pPr>
              <a:lnSpc>
                <a:spcPct val="80000"/>
              </a:lnSpc>
            </a:pPr>
            <a:endParaRPr lang="en-US" altLang="ko-KR" sz="2800" dirty="0">
              <a:ea typeface="굴림" panose="020B0600000101010101" pitchFamily="34" charset="-127"/>
            </a:endParaRPr>
          </a:p>
          <a:p>
            <a:pPr>
              <a:lnSpc>
                <a:spcPct val="80000"/>
              </a:lnSpc>
            </a:pPr>
            <a:endParaRPr lang="en-US" altLang="ko-KR" sz="2800" dirty="0">
              <a:ea typeface="굴림" panose="020B0600000101010101" pitchFamily="34" charset="-127"/>
            </a:endParaRPr>
          </a:p>
          <a:p>
            <a:pPr>
              <a:lnSpc>
                <a:spcPct val="80000"/>
              </a:lnSpc>
            </a:pPr>
            <a:endParaRPr lang="en-US" altLang="ko-KR" sz="2800" dirty="0">
              <a:ea typeface="굴림" panose="020B0600000101010101" pitchFamily="34" charset="-127"/>
            </a:endParaRPr>
          </a:p>
          <a:p>
            <a:pPr>
              <a:lnSpc>
                <a:spcPct val="80000"/>
              </a:lnSpc>
            </a:pPr>
            <a:endParaRPr lang="en-US" altLang="ko-KR" sz="2800" dirty="0">
              <a:ea typeface="굴림" panose="020B0600000101010101" pitchFamily="34" charset="-127"/>
            </a:endParaRPr>
          </a:p>
          <a:p>
            <a:pPr>
              <a:lnSpc>
                <a:spcPct val="80000"/>
              </a:lnSpc>
            </a:pPr>
            <a:endParaRPr lang="en-US" altLang="ko-KR" sz="2800" dirty="0">
              <a:ea typeface="굴림" panose="020B0600000101010101" pitchFamily="34" charset="-127"/>
            </a:endParaRPr>
          </a:p>
          <a:p>
            <a:pPr>
              <a:lnSpc>
                <a:spcPct val="80000"/>
              </a:lnSpc>
            </a:pPr>
            <a:r>
              <a:rPr lang="en-US" altLang="ko-KR" sz="2800" dirty="0">
                <a:ea typeface="굴림" panose="020B0600000101010101" pitchFamily="34" charset="-127"/>
              </a:rPr>
              <a:t>Establish “acceptable” page-fault rate</a:t>
            </a:r>
          </a:p>
          <a:p>
            <a:pPr lvl="1">
              <a:lnSpc>
                <a:spcPct val="80000"/>
              </a:lnSpc>
            </a:pPr>
            <a:r>
              <a:rPr lang="en-US" altLang="ko-KR" sz="2400" dirty="0">
                <a:ea typeface="굴림" panose="020B0600000101010101" pitchFamily="34" charset="-127"/>
              </a:rPr>
              <a:t>If actual rate too low, process loses frame</a:t>
            </a:r>
          </a:p>
          <a:p>
            <a:pPr lvl="1">
              <a:lnSpc>
                <a:spcPct val="80000"/>
              </a:lnSpc>
            </a:pPr>
            <a:r>
              <a:rPr lang="en-US" altLang="ko-KR" sz="2400" dirty="0">
                <a:ea typeface="굴림" panose="020B0600000101010101" pitchFamily="34" charset="-127"/>
              </a:rPr>
              <a:t>If actual rate too high, process gains frame</a:t>
            </a:r>
          </a:p>
          <a:p>
            <a:pPr>
              <a:lnSpc>
                <a:spcPct val="80000"/>
              </a:lnSpc>
            </a:pPr>
            <a:r>
              <a:rPr lang="en-US" altLang="ko-KR" sz="2800" dirty="0">
                <a:ea typeface="굴림" panose="020B0600000101010101" pitchFamily="34" charset="-127"/>
              </a:rPr>
              <a:t>Question: What if we just don’t have enough memory?</a:t>
            </a:r>
          </a:p>
        </p:txBody>
      </p:sp>
      <p:pic>
        <p:nvPicPr>
          <p:cNvPr id="815108" name="Picture 4"/>
          <p:cNvPicPr>
            <a:picLocks noChangeAspect="1" noChangeArrowheads="1"/>
          </p:cNvPicPr>
          <p:nvPr/>
        </p:nvPicPr>
        <p:blipFill>
          <a:blip r:embed="rId3">
            <a:extLst>
              <a:ext uri="{28A0092B-C50C-407E-A947-70E740481C1C}">
                <a14:useLocalDpi xmlns:a14="http://schemas.microsoft.com/office/drawing/2010/main" val="0"/>
              </a:ext>
            </a:extLst>
          </a:blip>
          <a:srcRect l="900" t="16351" r="1137" b="16667"/>
          <a:stretch>
            <a:fillRect/>
          </a:stretch>
        </p:blipFill>
        <p:spPr bwMode="auto">
          <a:xfrm>
            <a:off x="1371600" y="1630362"/>
            <a:ext cx="5886450" cy="3017838"/>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599876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5107">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5107">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5107">
                                            <p:txEl>
                                              <p:pRg st="10" end="10"/>
                                            </p:txEl>
                                          </p:spTgt>
                                        </p:tgtEl>
                                        <p:attrNameLst>
                                          <p:attrName>style.visibility</p:attrName>
                                        </p:attrNameLst>
                                      </p:cBhvr>
                                      <p:to>
                                        <p:strVal val="visible"/>
                                      </p:to>
                                    </p:set>
                                  </p:childTnLst>
                                </p:cTn>
                              </p:par>
                              <p:par>
                                <p:cTn id="15" presetID="2" presetClass="entr" presetSubtype="2" fill="hold" nodeType="withEffect">
                                  <p:stCondLst>
                                    <p:cond delay="0"/>
                                  </p:stCondLst>
                                  <p:childTnLst>
                                    <p:set>
                                      <p:cBhvr>
                                        <p:cTn id="16" dur="1" fill="hold">
                                          <p:stCondLst>
                                            <p:cond delay="0"/>
                                          </p:stCondLst>
                                        </p:cTn>
                                        <p:tgtEl>
                                          <p:spTgt spid="815108"/>
                                        </p:tgtEl>
                                        <p:attrNameLst>
                                          <p:attrName>style.visibility</p:attrName>
                                        </p:attrNameLst>
                                      </p:cBhvr>
                                      <p:to>
                                        <p:strVal val="visible"/>
                                      </p:to>
                                    </p:set>
                                    <p:anim calcmode="lin" valueType="num">
                                      <p:cBhvr additive="base">
                                        <p:cTn id="17" dur="500" fill="hold"/>
                                        <p:tgtEl>
                                          <p:spTgt spid="815108"/>
                                        </p:tgtEl>
                                        <p:attrNameLst>
                                          <p:attrName>ppt_x</p:attrName>
                                        </p:attrNameLst>
                                      </p:cBhvr>
                                      <p:tavLst>
                                        <p:tav tm="0">
                                          <p:val>
                                            <p:strVal val="1+#ppt_w/2"/>
                                          </p:val>
                                        </p:tav>
                                        <p:tav tm="100000">
                                          <p:val>
                                            <p:strVal val="#ppt_x"/>
                                          </p:val>
                                        </p:tav>
                                      </p:tavLst>
                                    </p:anim>
                                    <p:anim calcmode="lin" valueType="num">
                                      <p:cBhvr additive="base">
                                        <p:cTn id="18" dur="500" fill="hold"/>
                                        <p:tgtEl>
                                          <p:spTgt spid="81510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51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a:ea typeface="굴림" panose="020B0600000101010101" pitchFamily="34" charset="-127"/>
              </a:rPr>
              <a:t>Thrashing</a:t>
            </a:r>
          </a:p>
        </p:txBody>
      </p:sp>
      <p:sp>
        <p:nvSpPr>
          <p:cNvPr id="816131" name="Rectangle 3"/>
          <p:cNvSpPr>
            <a:spLocks noGrp="1" noChangeArrowheads="1"/>
          </p:cNvSpPr>
          <p:nvPr>
            <p:ph type="body" idx="1"/>
          </p:nvPr>
        </p:nvSpPr>
        <p:spPr>
          <a:xfrm>
            <a:off x="152400" y="3581400"/>
            <a:ext cx="8839200" cy="3124200"/>
          </a:xfrm>
        </p:spPr>
        <p:txBody>
          <a:bodyPr>
            <a:normAutofit/>
          </a:bodyPr>
          <a:lstStyle/>
          <a:p>
            <a:pPr>
              <a:lnSpc>
                <a:spcPct val="80000"/>
              </a:lnSpc>
              <a:spcBef>
                <a:spcPct val="20000"/>
              </a:spcBef>
            </a:pPr>
            <a:r>
              <a:rPr lang="en-US" altLang="ko-KR" sz="2800">
                <a:ea typeface="굴림" panose="020B0600000101010101" pitchFamily="34" charset="-127"/>
              </a:rPr>
              <a:t>If a process does not have “enough” pages, the page-fault rate is very high.  </a:t>
            </a:r>
            <a:r>
              <a:rPr lang="en-US" altLang="ko-KR" sz="2800" dirty="0">
                <a:ea typeface="굴림" panose="020B0600000101010101" pitchFamily="34" charset="-127"/>
              </a:rPr>
              <a:t>This leads to:</a:t>
            </a:r>
          </a:p>
          <a:p>
            <a:pPr lvl="1">
              <a:lnSpc>
                <a:spcPct val="80000"/>
              </a:lnSpc>
              <a:spcBef>
                <a:spcPct val="20000"/>
              </a:spcBef>
            </a:pPr>
            <a:r>
              <a:rPr lang="en-US" altLang="ko-KR" sz="2400" dirty="0">
                <a:ea typeface="굴림" panose="020B0600000101010101" pitchFamily="34" charset="-127"/>
              </a:rPr>
              <a:t>low CPU utilization</a:t>
            </a:r>
          </a:p>
          <a:p>
            <a:pPr lvl="1">
              <a:lnSpc>
                <a:spcPct val="80000"/>
              </a:lnSpc>
              <a:spcBef>
                <a:spcPct val="20000"/>
              </a:spcBef>
            </a:pPr>
            <a:r>
              <a:rPr lang="en-US" altLang="ko-KR" sz="2400" dirty="0">
                <a:ea typeface="굴림" panose="020B0600000101010101" pitchFamily="34" charset="-127"/>
              </a:rPr>
              <a:t>operating system spends most of its time swapping to disk</a:t>
            </a:r>
          </a:p>
          <a:p>
            <a:pPr>
              <a:lnSpc>
                <a:spcPct val="80000"/>
              </a:lnSpc>
              <a:spcBef>
                <a:spcPct val="20000"/>
              </a:spcBef>
            </a:pPr>
            <a:r>
              <a:rPr lang="en-US" altLang="ko-KR" sz="2800" dirty="0">
                <a:solidFill>
                  <a:schemeClr val="hlink"/>
                </a:solidFill>
                <a:ea typeface="굴림" panose="020B0600000101010101" pitchFamily="34" charset="-127"/>
              </a:rPr>
              <a:t>Thrashing </a:t>
            </a:r>
            <a:r>
              <a:rPr lang="en-US" altLang="ko-KR" sz="2800" dirty="0">
                <a:ea typeface="굴림" panose="020B0600000101010101" pitchFamily="34" charset="-127"/>
                <a:sym typeface="Symbol" panose="05050102010706020507" pitchFamily="18" charset="2"/>
              </a:rPr>
              <a:t> a process is busy swapping pages in and out</a:t>
            </a:r>
          </a:p>
          <a:p>
            <a:pPr>
              <a:lnSpc>
                <a:spcPct val="80000"/>
              </a:lnSpc>
              <a:spcBef>
                <a:spcPct val="20000"/>
              </a:spcBef>
            </a:pPr>
            <a:r>
              <a:rPr lang="en-US" altLang="ko-KR" sz="2800" dirty="0">
                <a:ea typeface="굴림" panose="020B0600000101010101" pitchFamily="34" charset="-127"/>
                <a:sym typeface="Symbol" panose="05050102010706020507" pitchFamily="18" charset="2"/>
              </a:rPr>
              <a:t>Questions:</a:t>
            </a:r>
          </a:p>
          <a:p>
            <a:pPr lvl="1">
              <a:lnSpc>
                <a:spcPct val="80000"/>
              </a:lnSpc>
              <a:spcBef>
                <a:spcPct val="20000"/>
              </a:spcBef>
            </a:pPr>
            <a:r>
              <a:rPr lang="en-US" altLang="ko-KR" sz="2400" dirty="0">
                <a:ea typeface="굴림" panose="020B0600000101010101" pitchFamily="34" charset="-127"/>
              </a:rPr>
              <a:t>How do we detect Thrashing?</a:t>
            </a:r>
          </a:p>
          <a:p>
            <a:pPr lvl="1">
              <a:lnSpc>
                <a:spcPct val="80000"/>
              </a:lnSpc>
              <a:spcBef>
                <a:spcPct val="20000"/>
              </a:spcBef>
            </a:pPr>
            <a:r>
              <a:rPr lang="en-US" altLang="ko-KR" sz="2400" dirty="0">
                <a:ea typeface="굴림" panose="020B0600000101010101" pitchFamily="34" charset="-127"/>
              </a:rPr>
              <a:t>What is best response to Thrashing?</a:t>
            </a:r>
          </a:p>
        </p:txBody>
      </p:sp>
      <p:pic>
        <p:nvPicPr>
          <p:cNvPr id="816132" name="Picture 4"/>
          <p:cNvPicPr>
            <a:picLocks noChangeAspect="1" noChangeArrowheads="1"/>
          </p:cNvPicPr>
          <p:nvPr/>
        </p:nvPicPr>
        <p:blipFill>
          <a:blip r:embed="rId3">
            <a:extLst>
              <a:ext uri="{28A0092B-C50C-407E-A947-70E740481C1C}">
                <a14:useLocalDpi xmlns:a14="http://schemas.microsoft.com/office/drawing/2010/main" val="0"/>
              </a:ext>
            </a:extLst>
          </a:blip>
          <a:srcRect l="417" t="12083" r="856" b="12083"/>
          <a:stretch>
            <a:fillRect/>
          </a:stretch>
        </p:blipFill>
        <p:spPr bwMode="auto">
          <a:xfrm>
            <a:off x="2514600" y="762000"/>
            <a:ext cx="4667250" cy="2689225"/>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868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816132"/>
                                        </p:tgtEl>
                                        <p:attrNameLst>
                                          <p:attrName>style.visibility</p:attrName>
                                        </p:attrNameLst>
                                      </p:cBhvr>
                                      <p:to>
                                        <p:strVal val="visible"/>
                                      </p:to>
                                    </p:set>
                                    <p:anim calcmode="lin" valueType="num">
                                      <p:cBhvr additive="base">
                                        <p:cTn id="9" dur="500" fill="hold"/>
                                        <p:tgtEl>
                                          <p:spTgt spid="816132"/>
                                        </p:tgtEl>
                                        <p:attrNameLst>
                                          <p:attrName>ppt_x</p:attrName>
                                        </p:attrNameLst>
                                      </p:cBhvr>
                                      <p:tavLst>
                                        <p:tav tm="0">
                                          <p:val>
                                            <p:strVal val="1+#ppt_w/2"/>
                                          </p:val>
                                        </p:tav>
                                        <p:tav tm="100000">
                                          <p:val>
                                            <p:strVal val="#ppt_x"/>
                                          </p:val>
                                        </p:tav>
                                      </p:tavLst>
                                    </p:anim>
                                    <p:anim calcmode="lin" valueType="num">
                                      <p:cBhvr additive="base">
                                        <p:cTn id="10" dur="500" fill="hold"/>
                                        <p:tgtEl>
                                          <p:spTgt spid="816132"/>
                                        </p:tgtEl>
                                        <p:attrNameLst>
                                          <p:attrName>ppt_y</p:attrName>
                                        </p:attrNameLst>
                                      </p:cBhvr>
                                      <p:tavLst>
                                        <p:tav tm="0">
                                          <p:val>
                                            <p:strVal val="#ppt_y"/>
                                          </p:val>
                                        </p:tav>
                                        <p:tav tm="100000">
                                          <p:val>
                                            <p:strVal val="#ppt_y"/>
                                          </p:val>
                                        </p:tav>
                                      </p:tavLst>
                                    </p:anim>
                                  </p:childTnLst>
                                </p:cTn>
                              </p:par>
                              <p:par>
                                <p:cTn id="11" presetID="1" presetClass="entr" presetSubtype="0" fill="hold" grpId="0" nodeType="withEffect">
                                  <p:stCondLst>
                                    <p:cond delay="0"/>
                                  </p:stCondLst>
                                  <p:childTnLst>
                                    <p:set>
                                      <p:cBhvr>
                                        <p:cTn id="12" dur="1" fill="hold">
                                          <p:stCondLst>
                                            <p:cond delay="0"/>
                                          </p:stCondLst>
                                        </p:cTn>
                                        <p:tgtEl>
                                          <p:spTgt spid="81613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6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6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613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613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6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1015" name="Rectangle 7"/>
          <p:cNvSpPr>
            <a:spLocks noGrp="1" noChangeArrowheads="1"/>
          </p:cNvSpPr>
          <p:nvPr>
            <p:ph type="body" idx="1"/>
          </p:nvPr>
        </p:nvSpPr>
        <p:spPr>
          <a:xfrm>
            <a:off x="76200" y="914400"/>
            <a:ext cx="4419600" cy="5562600"/>
          </a:xfrm>
        </p:spPr>
        <p:txBody>
          <a:bodyPr>
            <a:normAutofit/>
          </a:bodyPr>
          <a:lstStyle/>
          <a:p>
            <a:r>
              <a:rPr lang="en-US" altLang="ko-KR" sz="2800" dirty="0">
                <a:ea typeface="굴림" panose="020B0600000101010101" pitchFamily="34" charset="-127"/>
              </a:rPr>
              <a:t>Program Memory Access Patterns have temporal and spatial locality</a:t>
            </a:r>
          </a:p>
          <a:p>
            <a:pPr lvl="1"/>
            <a:r>
              <a:rPr lang="en-US" altLang="ko-KR" sz="2400" dirty="0">
                <a:ea typeface="굴림" panose="020B0600000101010101" pitchFamily="34" charset="-127"/>
              </a:rPr>
              <a:t>Group of Pages accessed along a given time slice called the “Working Set”</a:t>
            </a:r>
          </a:p>
          <a:p>
            <a:pPr lvl="1"/>
            <a:r>
              <a:rPr lang="en-US" altLang="ko-KR" sz="2400" dirty="0">
                <a:ea typeface="굴림" panose="020B0600000101010101" pitchFamily="34" charset="-127"/>
              </a:rPr>
              <a:t>Working Set defines minimum number of pages needed for process to behave well</a:t>
            </a:r>
          </a:p>
          <a:p>
            <a:r>
              <a:rPr lang="en-US" altLang="ko-KR" sz="2800" dirty="0">
                <a:ea typeface="굴림" panose="020B0600000101010101" pitchFamily="34" charset="-127"/>
              </a:rPr>
              <a:t>Not enough memory for Working Set </a:t>
            </a:r>
            <a:r>
              <a:rPr lang="en-US" altLang="ko-KR" sz="2800" dirty="0">
                <a:ea typeface="굴림" panose="020B0600000101010101" pitchFamily="34" charset="-127"/>
                <a:sym typeface="Symbol" panose="05050102010706020507" pitchFamily="18" charset="2"/>
              </a:rPr>
              <a:t> Thrashing</a:t>
            </a:r>
          </a:p>
          <a:p>
            <a:pPr lvl="1"/>
            <a:r>
              <a:rPr lang="en-US" altLang="ko-KR" sz="2400" dirty="0">
                <a:ea typeface="굴림" panose="020B0600000101010101" pitchFamily="34" charset="-127"/>
                <a:sym typeface="Symbol" panose="05050102010706020507" pitchFamily="18" charset="2"/>
              </a:rPr>
              <a:t>Better to swap out process?</a:t>
            </a:r>
          </a:p>
          <a:p>
            <a:pPr lvl="1"/>
            <a:endParaRPr lang="ko-KR" altLang="en-US" sz="2400" dirty="0">
              <a:ea typeface="굴림" panose="020B0600000101010101" pitchFamily="34" charset="-127"/>
            </a:endParaRPr>
          </a:p>
        </p:txBody>
      </p:sp>
      <p:sp>
        <p:nvSpPr>
          <p:cNvPr id="811013" name="AutoShape 5"/>
          <p:cNvSpPr>
            <a:spLocks noChangeArrowheads="1"/>
          </p:cNvSpPr>
          <p:nvPr/>
        </p:nvSpPr>
        <p:spPr bwMode="auto">
          <a:xfrm>
            <a:off x="-304800" y="838200"/>
            <a:ext cx="228600" cy="5029200"/>
          </a:xfrm>
          <a:prstGeom prst="roundRect">
            <a:avLst>
              <a:gd name="adj" fmla="val 16667"/>
            </a:avLst>
          </a:prstGeom>
          <a:solidFill>
            <a:schemeClr val="accent1">
              <a:lumMod val="60000"/>
              <a:lumOff val="40000"/>
            </a:schemeClr>
          </a:solidFill>
          <a:ln w="38100" algn="ctr">
            <a:solidFill>
              <a:schemeClr val="tx1"/>
            </a:solidFill>
            <a:round/>
            <a:headEnd/>
            <a:tailEnd/>
          </a:ln>
          <a:effectLs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9460" name="Rectangle 2"/>
          <p:cNvSpPr>
            <a:spLocks noGrp="1" noChangeArrowheads="1"/>
          </p:cNvSpPr>
          <p:nvPr>
            <p:ph type="title"/>
          </p:nvPr>
        </p:nvSpPr>
        <p:spPr/>
        <p:txBody>
          <a:bodyPr/>
          <a:lstStyle/>
          <a:p>
            <a:r>
              <a:rPr lang="en-US" altLang="ko-KR">
                <a:ea typeface="굴림" panose="020B0600000101010101" pitchFamily="34" charset="-127"/>
              </a:rPr>
              <a:t>Locality In A Memory-Reference Pattern</a:t>
            </a:r>
          </a:p>
        </p:txBody>
      </p:sp>
      <p:pic>
        <p:nvPicPr>
          <p:cNvPr id="811011"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1249" t="659" r="21251" b="1007"/>
          <a:stretch>
            <a:fillRect/>
          </a:stretch>
        </p:blipFill>
        <p:spPr bwMode="auto">
          <a:xfrm>
            <a:off x="4572000" y="762000"/>
            <a:ext cx="4406900" cy="5329238"/>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61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1015">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811011"/>
                                        </p:tgtEl>
                                        <p:attrNameLst>
                                          <p:attrName>style.visibility</p:attrName>
                                        </p:attrNameLst>
                                      </p:cBhvr>
                                      <p:to>
                                        <p:strVal val="visible"/>
                                      </p:to>
                                    </p:set>
                                    <p:anim calcmode="lin" valueType="num">
                                      <p:cBhvr additive="base">
                                        <p:cTn id="9" dur="500" fill="hold"/>
                                        <p:tgtEl>
                                          <p:spTgt spid="811011"/>
                                        </p:tgtEl>
                                        <p:attrNameLst>
                                          <p:attrName>ppt_x</p:attrName>
                                        </p:attrNameLst>
                                      </p:cBhvr>
                                      <p:tavLst>
                                        <p:tav tm="0">
                                          <p:val>
                                            <p:strVal val="1+#ppt_w/2"/>
                                          </p:val>
                                        </p:tav>
                                        <p:tav tm="100000">
                                          <p:val>
                                            <p:strVal val="#ppt_x"/>
                                          </p:val>
                                        </p:tav>
                                      </p:tavLst>
                                    </p:anim>
                                    <p:anim calcmode="lin" valueType="num">
                                      <p:cBhvr additive="base">
                                        <p:cTn id="10" dur="500" fill="hold"/>
                                        <p:tgtEl>
                                          <p:spTgt spid="811011"/>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1015">
                                            <p:txEl>
                                              <p:pRg st="1" end="1"/>
                                            </p:txEl>
                                          </p:spTgt>
                                        </p:tgtEl>
                                        <p:attrNameLst>
                                          <p:attrName>style.visibility</p:attrName>
                                        </p:attrNameLst>
                                      </p:cBhvr>
                                      <p:to>
                                        <p:strVal val="visible"/>
                                      </p:to>
                                    </p:set>
                                  </p:childTnLst>
                                </p:cTn>
                              </p:par>
                              <p:par>
                                <p:cTn id="15" presetID="63" presetClass="path" presetSubtype="0" accel="50000" decel="50000" fill="hold" grpId="0" nodeType="withEffect">
                                  <p:stCondLst>
                                    <p:cond delay="0"/>
                                  </p:stCondLst>
                                  <p:childTnLst>
                                    <p:animMotion origin="layout" path="M 0.61225 3.36725E-6 L 0.92093 -0.00139 " pathEditMode="fixed" rAng="0" ptsTypes="AA">
                                      <p:cBhvr>
                                        <p:cTn id="16" dur="3000" fill="hold"/>
                                        <p:tgtEl>
                                          <p:spTgt spid="811013"/>
                                        </p:tgtEl>
                                        <p:attrNameLst>
                                          <p:attrName>ppt_x</p:attrName>
                                          <p:attrName>ppt_y</p:attrName>
                                        </p:attrNameLst>
                                      </p:cBhvr>
                                      <p:rCtr x="15434" y="-69"/>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1015">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1015">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10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5" grpId="0" build="p"/>
      <p:bldP spid="8110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a:ea typeface="굴림" panose="020B0600000101010101" pitchFamily="34" charset="-127"/>
              </a:rPr>
              <a:t>Working-Set Model</a:t>
            </a:r>
          </a:p>
        </p:txBody>
      </p:sp>
      <p:sp>
        <p:nvSpPr>
          <p:cNvPr id="20483" name="Rectangle 3"/>
          <p:cNvSpPr>
            <a:spLocks noGrp="1" noChangeArrowheads="1"/>
          </p:cNvSpPr>
          <p:nvPr>
            <p:ph type="body" idx="1"/>
          </p:nvPr>
        </p:nvSpPr>
        <p:spPr>
          <a:xfrm>
            <a:off x="152400" y="2362200"/>
            <a:ext cx="8866188" cy="4191000"/>
          </a:xfrm>
        </p:spPr>
        <p:txBody>
          <a:bodyPr>
            <a:normAutofit lnSpcReduction="10000"/>
          </a:bodyPr>
          <a:lstStyle/>
          <a:p>
            <a:pPr>
              <a:lnSpc>
                <a:spcPct val="80000"/>
              </a:lnSpc>
              <a:spcBef>
                <a:spcPct val="20000"/>
              </a:spcBef>
            </a:pPr>
            <a:r>
              <a:rPr lang="ko-KR" altLang="en-US" sz="2800" dirty="0">
                <a:ea typeface="굴림" panose="020B0600000101010101" pitchFamily="34" charset="-127"/>
                <a:sym typeface="Symbol" panose="05050102010706020507" pitchFamily="18" charset="2"/>
              </a:rPr>
              <a:t>  </a:t>
            </a:r>
            <a:r>
              <a:rPr lang="en-US" altLang="ko-KR" sz="2800" dirty="0">
                <a:ea typeface="굴림" panose="020B0600000101010101" pitchFamily="34" charset="-127"/>
                <a:sym typeface="Symbol" panose="05050102010706020507" pitchFamily="18" charset="2"/>
              </a:rPr>
              <a:t>working-set window  fixed number of page references </a:t>
            </a:r>
          </a:p>
          <a:p>
            <a:pPr lvl="1">
              <a:lnSpc>
                <a:spcPct val="80000"/>
              </a:lnSpc>
              <a:spcBef>
                <a:spcPct val="20000"/>
              </a:spcBef>
            </a:pPr>
            <a:r>
              <a:rPr lang="en-US" altLang="ko-KR" sz="2400" dirty="0">
                <a:ea typeface="굴림" panose="020B0600000101010101" pitchFamily="34" charset="-127"/>
                <a:sym typeface="Symbol" panose="05050102010706020507" pitchFamily="18" charset="2"/>
              </a:rPr>
              <a:t>Example:  10,000 instructions</a:t>
            </a:r>
          </a:p>
          <a:p>
            <a:pPr>
              <a:lnSpc>
                <a:spcPct val="80000"/>
              </a:lnSpc>
              <a:spcBef>
                <a:spcPct val="20000"/>
              </a:spcBef>
            </a:pPr>
            <a:r>
              <a:rPr lang="en-US" altLang="ko-KR" sz="2800" i="1" dirty="0" err="1">
                <a:ea typeface="굴림" panose="020B0600000101010101" pitchFamily="34" charset="-127"/>
                <a:sym typeface="Symbol" panose="05050102010706020507" pitchFamily="18" charset="2"/>
              </a:rPr>
              <a:t>WS</a:t>
            </a:r>
            <a:r>
              <a:rPr lang="en-US" altLang="ko-KR" sz="2800" i="1" baseline="-25000" dirty="0" err="1">
                <a:ea typeface="굴림" panose="020B0600000101010101" pitchFamily="34" charset="-127"/>
                <a:sym typeface="Symbol" panose="05050102010706020507" pitchFamily="18" charset="2"/>
              </a:rPr>
              <a:t>i</a:t>
            </a:r>
            <a:r>
              <a:rPr lang="en-US" altLang="ko-KR" sz="2800" dirty="0">
                <a:ea typeface="굴림" panose="020B0600000101010101" pitchFamily="34" charset="-127"/>
                <a:sym typeface="Symbol" panose="05050102010706020507" pitchFamily="18" charset="2"/>
              </a:rPr>
              <a:t> (working set of Process </a:t>
            </a:r>
            <a:r>
              <a:rPr lang="en-US" altLang="ko-KR" sz="2800" i="1" dirty="0">
                <a:ea typeface="굴림" panose="020B0600000101010101" pitchFamily="34" charset="-127"/>
                <a:sym typeface="Symbol" panose="05050102010706020507" pitchFamily="18" charset="2"/>
              </a:rPr>
              <a:t>P</a:t>
            </a:r>
            <a:r>
              <a:rPr lang="en-US" altLang="ko-KR" sz="2800" i="1" baseline="-25000" dirty="0">
                <a:ea typeface="굴림" panose="020B0600000101010101" pitchFamily="34" charset="-127"/>
                <a:sym typeface="Symbol" panose="05050102010706020507" pitchFamily="18" charset="2"/>
              </a:rPr>
              <a:t>i</a:t>
            </a:r>
            <a:r>
              <a:rPr lang="en-US" altLang="ko-KR" sz="2800" dirty="0">
                <a:ea typeface="굴림" panose="020B0600000101010101" pitchFamily="34" charset="-127"/>
                <a:sym typeface="Symbol" panose="05050102010706020507" pitchFamily="18" charset="2"/>
              </a:rPr>
              <a:t>) = total set of pages referenced in the most recent  (varies in time)</a:t>
            </a:r>
          </a:p>
          <a:p>
            <a:pPr lvl="1">
              <a:lnSpc>
                <a:spcPct val="80000"/>
              </a:lnSpc>
              <a:spcBef>
                <a:spcPct val="20000"/>
              </a:spcBef>
            </a:pPr>
            <a:r>
              <a:rPr lang="en-US" altLang="ko-KR" sz="2400" dirty="0">
                <a:ea typeface="굴림" panose="020B0600000101010101" pitchFamily="34" charset="-127"/>
                <a:sym typeface="Symbol" panose="05050102010706020507" pitchFamily="18" charset="2"/>
              </a:rPr>
              <a:t>if  too small will not encompass entire locality</a:t>
            </a:r>
          </a:p>
          <a:p>
            <a:pPr lvl="1">
              <a:lnSpc>
                <a:spcPct val="80000"/>
              </a:lnSpc>
              <a:spcBef>
                <a:spcPct val="20000"/>
              </a:spcBef>
            </a:pPr>
            <a:r>
              <a:rPr lang="en-US" altLang="ko-KR" sz="2400" dirty="0">
                <a:ea typeface="굴림" panose="020B0600000101010101" pitchFamily="34" charset="-127"/>
                <a:sym typeface="Symbol" panose="05050102010706020507" pitchFamily="18" charset="2"/>
              </a:rPr>
              <a:t>if  too large will encompass several localities</a:t>
            </a:r>
          </a:p>
          <a:p>
            <a:pPr lvl="1">
              <a:lnSpc>
                <a:spcPct val="80000"/>
              </a:lnSpc>
              <a:spcBef>
                <a:spcPct val="20000"/>
              </a:spcBef>
            </a:pPr>
            <a:r>
              <a:rPr lang="en-US" altLang="ko-KR" sz="2400" dirty="0">
                <a:ea typeface="굴림" panose="020B0600000101010101" pitchFamily="34" charset="-127"/>
                <a:sym typeface="Symbol" panose="05050102010706020507" pitchFamily="18" charset="2"/>
              </a:rPr>
              <a:t>if  =   will encompass entire program</a:t>
            </a:r>
          </a:p>
          <a:p>
            <a:pPr>
              <a:lnSpc>
                <a:spcPct val="80000"/>
              </a:lnSpc>
              <a:spcBef>
                <a:spcPct val="20000"/>
              </a:spcBef>
            </a:pPr>
            <a:r>
              <a:rPr lang="en-US" altLang="ko-KR" sz="2800" i="1" dirty="0">
                <a:ea typeface="굴림" panose="020B0600000101010101" pitchFamily="34" charset="-127"/>
                <a:sym typeface="Symbol" panose="05050102010706020507" pitchFamily="18" charset="2"/>
              </a:rPr>
              <a:t>D</a:t>
            </a:r>
            <a:r>
              <a:rPr lang="en-US" altLang="ko-KR" sz="2800" dirty="0">
                <a:ea typeface="굴림" panose="020B0600000101010101" pitchFamily="34" charset="-127"/>
                <a:sym typeface="Symbol" panose="05050102010706020507" pitchFamily="18" charset="2"/>
              </a:rPr>
              <a:t> = |</a:t>
            </a:r>
            <a:r>
              <a:rPr lang="en-US" altLang="ko-KR" sz="2800" i="1" dirty="0" err="1">
                <a:ea typeface="굴림" panose="020B0600000101010101" pitchFamily="34" charset="-127"/>
                <a:sym typeface="Symbol" panose="05050102010706020507" pitchFamily="18" charset="2"/>
              </a:rPr>
              <a:t>WS</a:t>
            </a:r>
            <a:r>
              <a:rPr lang="en-US" altLang="ko-KR" sz="2800" i="1" baseline="-25000" dirty="0" err="1">
                <a:ea typeface="굴림" panose="020B0600000101010101" pitchFamily="34" charset="-127"/>
                <a:sym typeface="Symbol" panose="05050102010706020507" pitchFamily="18" charset="2"/>
              </a:rPr>
              <a:t>i</a:t>
            </a:r>
            <a:r>
              <a:rPr lang="en-US" altLang="ko-KR" sz="2800" dirty="0">
                <a:ea typeface="굴림" panose="020B0600000101010101" pitchFamily="34" charset="-127"/>
                <a:sym typeface="Symbol" panose="05050102010706020507" pitchFamily="18" charset="2"/>
              </a:rPr>
              <a:t>|  total demand frames </a:t>
            </a:r>
          </a:p>
          <a:p>
            <a:pPr>
              <a:lnSpc>
                <a:spcPct val="80000"/>
              </a:lnSpc>
              <a:spcBef>
                <a:spcPct val="20000"/>
              </a:spcBef>
            </a:pPr>
            <a:r>
              <a:rPr lang="en-US" altLang="ko-KR" sz="2800" dirty="0">
                <a:ea typeface="굴림" panose="020B0600000101010101" pitchFamily="34" charset="-127"/>
                <a:sym typeface="Symbol" panose="05050102010706020507" pitchFamily="18" charset="2"/>
              </a:rPr>
              <a:t>if </a:t>
            </a:r>
            <a:r>
              <a:rPr lang="en-US" altLang="ko-KR" sz="2800" i="1" dirty="0">
                <a:ea typeface="굴림" panose="020B0600000101010101" pitchFamily="34" charset="-127"/>
                <a:sym typeface="Symbol" panose="05050102010706020507" pitchFamily="18" charset="2"/>
              </a:rPr>
              <a:t>D</a:t>
            </a:r>
            <a:r>
              <a:rPr lang="en-US" altLang="ko-KR" sz="2800" dirty="0">
                <a:ea typeface="굴림" panose="020B0600000101010101" pitchFamily="34" charset="-127"/>
                <a:sym typeface="Symbol" panose="05050102010706020507" pitchFamily="18" charset="2"/>
              </a:rPr>
              <a:t> &gt; </a:t>
            </a:r>
            <a:r>
              <a:rPr lang="en-US" altLang="ko-KR" sz="2800" i="1" dirty="0">
                <a:ea typeface="굴림" panose="020B0600000101010101" pitchFamily="34" charset="-127"/>
                <a:sym typeface="Symbol" panose="05050102010706020507" pitchFamily="18" charset="2"/>
              </a:rPr>
              <a:t>m</a:t>
            </a:r>
            <a:r>
              <a:rPr lang="en-US" altLang="ko-KR" sz="2800" dirty="0">
                <a:ea typeface="굴림" panose="020B0600000101010101" pitchFamily="34" charset="-127"/>
                <a:sym typeface="Symbol" panose="05050102010706020507" pitchFamily="18" charset="2"/>
              </a:rPr>
              <a:t>  Thrashing</a:t>
            </a:r>
          </a:p>
          <a:p>
            <a:pPr lvl="1">
              <a:lnSpc>
                <a:spcPct val="80000"/>
              </a:lnSpc>
              <a:spcBef>
                <a:spcPct val="20000"/>
              </a:spcBef>
            </a:pPr>
            <a:r>
              <a:rPr lang="en-US" altLang="ko-KR" sz="2400" dirty="0">
                <a:ea typeface="굴림" panose="020B0600000101010101" pitchFamily="34" charset="-127"/>
                <a:sym typeface="Symbol" panose="05050102010706020507" pitchFamily="18" charset="2"/>
              </a:rPr>
              <a:t>Policy: if </a:t>
            </a:r>
            <a:r>
              <a:rPr lang="en-US" altLang="ko-KR" sz="2400" i="1" dirty="0">
                <a:ea typeface="굴림" panose="020B0600000101010101" pitchFamily="34" charset="-127"/>
                <a:sym typeface="Symbol" panose="05050102010706020507" pitchFamily="18" charset="2"/>
              </a:rPr>
              <a:t>D</a:t>
            </a:r>
            <a:r>
              <a:rPr lang="en-US" altLang="ko-KR" sz="2400" dirty="0">
                <a:ea typeface="굴림" panose="020B0600000101010101" pitchFamily="34" charset="-127"/>
                <a:sym typeface="Symbol" panose="05050102010706020507" pitchFamily="18" charset="2"/>
              </a:rPr>
              <a:t> &gt; m, then suspend/swap out processes</a:t>
            </a:r>
          </a:p>
          <a:p>
            <a:pPr lvl="1">
              <a:lnSpc>
                <a:spcPct val="80000"/>
              </a:lnSpc>
              <a:spcBef>
                <a:spcPct val="20000"/>
              </a:spcBef>
            </a:pPr>
            <a:r>
              <a:rPr lang="en-US" altLang="ko-KR" sz="2400" dirty="0">
                <a:ea typeface="굴림" panose="020B0600000101010101" pitchFamily="34" charset="-127"/>
                <a:sym typeface="Symbol" panose="05050102010706020507" pitchFamily="18" charset="2"/>
              </a:rPr>
              <a:t>This can improve overall system behavior by a lot!</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l="452" t="34947" r="688" b="35550"/>
          <a:stretch>
            <a:fillRect/>
          </a:stretch>
        </p:blipFill>
        <p:spPr bwMode="auto">
          <a:xfrm>
            <a:off x="914400" y="685800"/>
            <a:ext cx="7426325" cy="1662113"/>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98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8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ea typeface="굴림" panose="020B0600000101010101" pitchFamily="34" charset="-127"/>
              </a:rPr>
              <a:t>What about Compulsory Misses?</a:t>
            </a:r>
          </a:p>
        </p:txBody>
      </p:sp>
      <p:sp>
        <p:nvSpPr>
          <p:cNvPr id="21507" name="Rectangle 3"/>
          <p:cNvSpPr>
            <a:spLocks noGrp="1" noChangeArrowheads="1"/>
          </p:cNvSpPr>
          <p:nvPr>
            <p:ph type="body" idx="1"/>
          </p:nvPr>
        </p:nvSpPr>
        <p:spPr>
          <a:xfrm>
            <a:off x="304800" y="914400"/>
            <a:ext cx="8610600" cy="5715000"/>
          </a:xfrm>
        </p:spPr>
        <p:txBody>
          <a:bodyPr>
            <a:noAutofit/>
          </a:bodyPr>
          <a:lstStyle/>
          <a:p>
            <a:r>
              <a:rPr lang="en-US" altLang="ko-KR" sz="2800" dirty="0">
                <a:ea typeface="굴림" panose="020B0600000101010101" pitchFamily="34" charset="-127"/>
              </a:rPr>
              <a:t>Recall that compulsory misses are misses that occur the first time that a page is seen	</a:t>
            </a:r>
          </a:p>
          <a:p>
            <a:pPr lvl="1"/>
            <a:r>
              <a:rPr lang="en-US" altLang="ko-KR" sz="2400" dirty="0">
                <a:ea typeface="굴림" panose="020B0600000101010101" pitchFamily="34" charset="-127"/>
              </a:rPr>
              <a:t>Pages that are touched for the first time</a:t>
            </a:r>
          </a:p>
          <a:p>
            <a:pPr lvl="1"/>
            <a:r>
              <a:rPr lang="en-US" altLang="ko-KR" sz="2400" dirty="0">
                <a:ea typeface="굴림" panose="020B0600000101010101" pitchFamily="34" charset="-127"/>
              </a:rPr>
              <a:t>Pages that are touched after process is swapped out/swapped back in</a:t>
            </a:r>
          </a:p>
          <a:p>
            <a:r>
              <a:rPr lang="en-US" altLang="ko-KR" sz="2800" dirty="0">
                <a:solidFill>
                  <a:schemeClr val="hlink"/>
                </a:solidFill>
                <a:ea typeface="굴림" panose="020B0600000101010101" pitchFamily="34" charset="-127"/>
              </a:rPr>
              <a:t>Clustering:</a:t>
            </a:r>
          </a:p>
          <a:p>
            <a:pPr lvl="1"/>
            <a:r>
              <a:rPr lang="en-US" altLang="ko-KR" sz="2400" dirty="0">
                <a:ea typeface="굴림" panose="020B0600000101010101" pitchFamily="34" charset="-127"/>
              </a:rPr>
              <a:t>On a page-fault, bring in multiple pages “around” the faulting page</a:t>
            </a:r>
          </a:p>
          <a:p>
            <a:pPr lvl="1"/>
            <a:r>
              <a:rPr lang="en-US" altLang="ko-KR" sz="2400" dirty="0">
                <a:ea typeface="굴림" panose="020B0600000101010101" pitchFamily="34" charset="-127"/>
              </a:rPr>
              <a:t>Since efficiency of disk reads increases with sequential reads, makes sense to read several sequential pages</a:t>
            </a:r>
          </a:p>
          <a:p>
            <a:r>
              <a:rPr lang="en-US" altLang="ko-KR" sz="2800" dirty="0">
                <a:solidFill>
                  <a:schemeClr val="hlink"/>
                </a:solidFill>
                <a:ea typeface="굴림" panose="020B0600000101010101" pitchFamily="34" charset="-127"/>
              </a:rPr>
              <a:t>Working Set Tracking:</a:t>
            </a:r>
          </a:p>
          <a:p>
            <a:pPr lvl="1"/>
            <a:r>
              <a:rPr lang="en-US" altLang="ko-KR" sz="2400" dirty="0">
                <a:ea typeface="굴림" panose="020B0600000101010101" pitchFamily="34" charset="-127"/>
              </a:rPr>
              <a:t>Use algorithm to try to track working set of application</a:t>
            </a:r>
          </a:p>
          <a:p>
            <a:pPr lvl="1"/>
            <a:r>
              <a:rPr lang="en-US" altLang="ko-KR" sz="2400" dirty="0">
                <a:ea typeface="굴림" panose="020B0600000101010101" pitchFamily="34" charset="-127"/>
              </a:rPr>
              <a:t>When swapping process back in, swap in working set</a:t>
            </a:r>
          </a:p>
        </p:txBody>
      </p:sp>
    </p:spTree>
    <p:extLst>
      <p:ext uri="{BB962C8B-B14F-4D97-AF65-F5344CB8AC3E}">
        <p14:creationId xmlns:p14="http://schemas.microsoft.com/office/powerpoint/2010/main" val="1355632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533400"/>
          </a:xfrm>
        </p:spPr>
        <p:txBody>
          <a:bodyPr/>
          <a:lstStyle/>
          <a:p>
            <a:r>
              <a:rPr lang="en-US" dirty="0"/>
              <a:t>Reverse Page Mapping (Sometimes called “</a:t>
            </a:r>
            <a:r>
              <a:rPr lang="en-US" dirty="0" err="1"/>
              <a:t>Coremap</a:t>
            </a:r>
            <a:r>
              <a:rPr lang="en-US" dirty="0"/>
              <a:t>”)</a:t>
            </a:r>
          </a:p>
        </p:txBody>
      </p:sp>
      <p:sp>
        <p:nvSpPr>
          <p:cNvPr id="3" name="Content Placeholder 2"/>
          <p:cNvSpPr>
            <a:spLocks noGrp="1"/>
          </p:cNvSpPr>
          <p:nvPr>
            <p:ph idx="1"/>
          </p:nvPr>
        </p:nvSpPr>
        <p:spPr>
          <a:xfrm>
            <a:off x="304800" y="838200"/>
            <a:ext cx="8458200" cy="5486400"/>
          </a:xfrm>
        </p:spPr>
        <p:txBody>
          <a:bodyPr>
            <a:normAutofit lnSpcReduction="10000"/>
          </a:bodyPr>
          <a:lstStyle/>
          <a:p>
            <a:r>
              <a:rPr lang="en-US" dirty="0"/>
              <a:t>Physical page frames often shared by many different address spaces/page tables</a:t>
            </a:r>
          </a:p>
          <a:p>
            <a:pPr lvl="1"/>
            <a:r>
              <a:rPr lang="en-US" dirty="0"/>
              <a:t>All children forked from given process</a:t>
            </a:r>
          </a:p>
          <a:p>
            <a:pPr lvl="1"/>
            <a:r>
              <a:rPr lang="en-US" dirty="0"/>
              <a:t>Shared memory pages between processes</a:t>
            </a:r>
          </a:p>
          <a:p>
            <a:r>
              <a:rPr lang="en-US" dirty="0"/>
              <a:t>Whatever reverse mapping mechanism that is in place must be very fast</a:t>
            </a:r>
          </a:p>
          <a:p>
            <a:pPr lvl="1"/>
            <a:r>
              <a:rPr lang="en-US" dirty="0"/>
              <a:t>Must hunt down all page tables pointing at given page frame when freeing a page</a:t>
            </a:r>
          </a:p>
          <a:p>
            <a:pPr lvl="1"/>
            <a:r>
              <a:rPr lang="en-US" dirty="0"/>
              <a:t>Must hunt down all PTEs when seeing if pages “active”</a:t>
            </a:r>
          </a:p>
          <a:p>
            <a:r>
              <a:rPr lang="en-US" dirty="0"/>
              <a:t>Implementation options:</a:t>
            </a:r>
          </a:p>
          <a:p>
            <a:pPr lvl="1"/>
            <a:r>
              <a:rPr lang="en-US" dirty="0"/>
              <a:t>For every page descriptor, keep linked list of page table entries that point to it</a:t>
            </a:r>
          </a:p>
          <a:p>
            <a:pPr lvl="2"/>
            <a:r>
              <a:rPr lang="en-US" dirty="0"/>
              <a:t>Management nightmare – expensive</a:t>
            </a:r>
          </a:p>
          <a:p>
            <a:pPr lvl="1"/>
            <a:r>
              <a:rPr lang="en-US" dirty="0"/>
              <a:t>Linux 2.6: Object-based reverse mapping</a:t>
            </a:r>
          </a:p>
          <a:p>
            <a:pPr lvl="2"/>
            <a:r>
              <a:rPr lang="en-US" dirty="0"/>
              <a:t>Link together memory region descriptors instead (much coarser granularity)</a:t>
            </a:r>
          </a:p>
          <a:p>
            <a:pPr lvl="1"/>
            <a:endParaRPr lang="en-US" dirty="0"/>
          </a:p>
        </p:txBody>
      </p:sp>
    </p:spTree>
    <p:extLst>
      <p:ext uri="{BB962C8B-B14F-4D97-AF65-F5344CB8AC3E}">
        <p14:creationId xmlns:p14="http://schemas.microsoft.com/office/powerpoint/2010/main" val="26756120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Memory Details?</a:t>
            </a:r>
          </a:p>
        </p:txBody>
      </p:sp>
      <p:sp>
        <p:nvSpPr>
          <p:cNvPr id="3" name="Content Placeholder 2"/>
          <p:cNvSpPr>
            <a:spLocks noGrp="1"/>
          </p:cNvSpPr>
          <p:nvPr>
            <p:ph idx="1"/>
          </p:nvPr>
        </p:nvSpPr>
        <p:spPr>
          <a:xfrm>
            <a:off x="0" y="838200"/>
            <a:ext cx="9144000" cy="5715000"/>
          </a:xfrm>
        </p:spPr>
        <p:txBody>
          <a:bodyPr>
            <a:normAutofit lnSpcReduction="10000"/>
          </a:bodyPr>
          <a:lstStyle/>
          <a:p>
            <a:r>
              <a:rPr lang="en-US" dirty="0"/>
              <a:t>Memory management in Linux considerably more complex that the previous indications</a:t>
            </a:r>
          </a:p>
          <a:p>
            <a:r>
              <a:rPr lang="en-US" dirty="0"/>
              <a:t>Memory Zones: physical memory categories</a:t>
            </a:r>
          </a:p>
          <a:p>
            <a:pPr lvl="1"/>
            <a:r>
              <a:rPr lang="en-US" dirty="0"/>
              <a:t>ZONE_DMA: &lt; 16MB memory, </a:t>
            </a:r>
            <a:r>
              <a:rPr lang="en-US" dirty="0" err="1"/>
              <a:t>DMAable</a:t>
            </a:r>
            <a:r>
              <a:rPr lang="en-US" dirty="0"/>
              <a:t> on ISA bus</a:t>
            </a:r>
          </a:p>
          <a:p>
            <a:pPr lvl="1"/>
            <a:r>
              <a:rPr lang="en-US" dirty="0"/>
              <a:t>ZONE_NORMAL: 16MB </a:t>
            </a:r>
            <a:r>
              <a:rPr lang="en-US" altLang="ko-KR" sz="2000" dirty="0">
                <a:ea typeface="굴림" panose="020B0600000101010101" pitchFamily="34" charset="-127"/>
                <a:sym typeface="Symbol" panose="05050102010706020507" pitchFamily="18" charset="2"/>
              </a:rPr>
              <a:t> </a:t>
            </a:r>
            <a:r>
              <a:rPr lang="en-US" dirty="0"/>
              <a:t>896MB (mapped at 0xC0000000)</a:t>
            </a:r>
          </a:p>
          <a:p>
            <a:pPr lvl="1"/>
            <a:r>
              <a:rPr lang="en-US" dirty="0"/>
              <a:t>ZONE_HIGHMEM: Everything else (&gt; 896MB)</a:t>
            </a:r>
          </a:p>
          <a:p>
            <a:r>
              <a:rPr lang="en-US" dirty="0"/>
              <a:t>Each zone has 1 </a:t>
            </a:r>
            <a:r>
              <a:rPr lang="en-US" dirty="0" err="1"/>
              <a:t>freelist</a:t>
            </a:r>
            <a:r>
              <a:rPr lang="en-US" dirty="0"/>
              <a:t>, 2 LRU lists (Active/Inactive)</a:t>
            </a:r>
          </a:p>
          <a:p>
            <a:r>
              <a:rPr lang="en-US" dirty="0"/>
              <a:t>Many different types of allocation</a:t>
            </a:r>
          </a:p>
          <a:p>
            <a:pPr lvl="1"/>
            <a:r>
              <a:rPr lang="en-US" dirty="0"/>
              <a:t>SLAB allocators, per-page allocators, mapped/unmapped</a:t>
            </a:r>
          </a:p>
          <a:p>
            <a:r>
              <a:rPr lang="en-US" dirty="0"/>
              <a:t>Many different types of allocated memory:</a:t>
            </a:r>
          </a:p>
          <a:p>
            <a:pPr lvl="1"/>
            <a:r>
              <a:rPr lang="en-US" dirty="0"/>
              <a:t>Anonymous memory (not backed by a file, heap/stack)</a:t>
            </a:r>
          </a:p>
          <a:p>
            <a:pPr lvl="1"/>
            <a:r>
              <a:rPr lang="en-US" dirty="0"/>
              <a:t>Mapped memory (backed by a file)</a:t>
            </a:r>
          </a:p>
          <a:p>
            <a:r>
              <a:rPr lang="en-US" dirty="0"/>
              <a:t>Allocation priorities</a:t>
            </a:r>
          </a:p>
          <a:p>
            <a:pPr lvl="1"/>
            <a:r>
              <a:rPr lang="en-US" dirty="0"/>
              <a:t>Is blocking allowed/</a:t>
            </a:r>
            <a:r>
              <a:rPr lang="en-US" dirty="0" err="1"/>
              <a:t>etc</a:t>
            </a:r>
            <a:endParaRPr lang="en-US" dirty="0"/>
          </a:p>
        </p:txBody>
      </p:sp>
    </p:spTree>
    <p:extLst>
      <p:ext uri="{BB962C8B-B14F-4D97-AF65-F5344CB8AC3E}">
        <p14:creationId xmlns:p14="http://schemas.microsoft.com/office/powerpoint/2010/main" val="40491367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Linux Virtual memory map</a:t>
            </a:r>
          </a:p>
        </p:txBody>
      </p:sp>
      <p:sp>
        <p:nvSpPr>
          <p:cNvPr id="4" name="Rectangle 3"/>
          <p:cNvSpPr/>
          <p:nvPr/>
        </p:nvSpPr>
        <p:spPr bwMode="auto">
          <a:xfrm>
            <a:off x="2376774" y="1251466"/>
            <a:ext cx="1447800" cy="1143000"/>
          </a:xfrm>
          <a:prstGeom prst="rect">
            <a:avLst/>
          </a:prstGeom>
          <a:solidFill>
            <a:srgbClr val="FF6699"/>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a:ln>
                  <a:noFill/>
                </a:ln>
                <a:solidFill>
                  <a:schemeClr val="tx1"/>
                </a:solidFill>
                <a:effectLst/>
                <a:latin typeface="Gill Sans" charset="0"/>
                <a:ea typeface="Gill Sans" charset="0"/>
                <a:cs typeface="Gill Sans" charset="0"/>
              </a:rPr>
              <a:t>Kernel</a:t>
            </a:r>
            <a:br>
              <a:rPr kumimoji="0" lang="en-US" sz="2000" b="0" u="none" strike="noStrike" cap="none" normalizeH="0" baseline="0" dirty="0">
                <a:ln>
                  <a:noFill/>
                </a:ln>
                <a:solidFill>
                  <a:schemeClr val="tx1"/>
                </a:solidFill>
                <a:effectLst/>
                <a:latin typeface="Gill Sans" charset="0"/>
                <a:ea typeface="Gill Sans" charset="0"/>
                <a:cs typeface="Gill Sans" charset="0"/>
              </a:rPr>
            </a:br>
            <a:r>
              <a:rPr kumimoji="0" lang="en-US" sz="2000" b="0" u="none" strike="noStrike" cap="none" normalizeH="0" baseline="0" dirty="0">
                <a:ln>
                  <a:noFill/>
                </a:ln>
                <a:solidFill>
                  <a:schemeClr val="tx1"/>
                </a:solidFill>
                <a:effectLst/>
                <a:latin typeface="Gill Sans" charset="0"/>
                <a:ea typeface="Gill Sans" charset="0"/>
                <a:cs typeface="Gill Sans" charset="0"/>
              </a:rPr>
              <a:t>Addresses</a:t>
            </a:r>
          </a:p>
        </p:txBody>
      </p:sp>
      <p:sp>
        <p:nvSpPr>
          <p:cNvPr id="5" name="Rectangle 4"/>
          <p:cNvSpPr/>
          <p:nvPr/>
        </p:nvSpPr>
        <p:spPr bwMode="auto">
          <a:xfrm>
            <a:off x="7391400" y="2546866"/>
            <a:ext cx="1447800" cy="1600200"/>
          </a:xfrm>
          <a:prstGeom prst="rect">
            <a:avLst/>
          </a:prstGeom>
          <a:solidFill>
            <a:schemeClr val="bg2">
              <a:lumMod val="40000"/>
              <a:lumOff val="6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a:ln>
                  <a:noFill/>
                </a:ln>
                <a:solidFill>
                  <a:schemeClr val="tx1"/>
                </a:solidFill>
                <a:effectLst/>
                <a:latin typeface="Gill Sans" charset="0"/>
                <a:ea typeface="Gill Sans" charset="0"/>
                <a:cs typeface="Gill Sans" charset="0"/>
              </a:rPr>
              <a:t>Empty</a:t>
            </a:r>
          </a:p>
          <a:p>
            <a:pPr marL="0" marR="0" indent="0" algn="ctr" defTabSz="914400" rtl="0" eaLnBrk="0" fontAlgn="base" latinLnBrk="0" hangingPunct="0">
              <a:lnSpc>
                <a:spcPct val="100000"/>
              </a:lnSpc>
              <a:spcBef>
                <a:spcPct val="0"/>
              </a:spcBef>
              <a:spcAft>
                <a:spcPct val="0"/>
              </a:spcAft>
              <a:buClrTx/>
              <a:buSzTx/>
              <a:buFontTx/>
              <a:buNone/>
              <a:tabLst/>
            </a:pPr>
            <a:r>
              <a:rPr lang="en-US" sz="2000" b="0" dirty="0">
                <a:latin typeface="Gill Sans" charset="0"/>
                <a:ea typeface="Gill Sans" charset="0"/>
                <a:cs typeface="Gill Sans" charset="0"/>
              </a:rPr>
              <a:t>Space</a:t>
            </a:r>
            <a:endParaRPr kumimoji="0" lang="en-US" sz="2000" b="0" u="none" strike="noStrike" cap="none" normalizeH="0" baseline="0" dirty="0">
              <a:ln>
                <a:noFill/>
              </a:ln>
              <a:solidFill>
                <a:schemeClr val="tx1"/>
              </a:solidFill>
              <a:effectLst/>
              <a:latin typeface="Gill Sans" charset="0"/>
              <a:ea typeface="Gill Sans" charset="0"/>
              <a:cs typeface="Gill Sans" charset="0"/>
            </a:endParaRPr>
          </a:p>
        </p:txBody>
      </p:sp>
      <p:sp>
        <p:nvSpPr>
          <p:cNvPr id="6" name="Rectangle 5"/>
          <p:cNvSpPr/>
          <p:nvPr/>
        </p:nvSpPr>
        <p:spPr bwMode="auto">
          <a:xfrm>
            <a:off x="2376774" y="2394466"/>
            <a:ext cx="1447800" cy="31242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a:ln>
                  <a:noFill/>
                </a:ln>
                <a:solidFill>
                  <a:schemeClr val="tx1"/>
                </a:solidFill>
                <a:effectLst/>
                <a:latin typeface="Gill Sans" charset="0"/>
                <a:ea typeface="Gill Sans" charset="0"/>
                <a:cs typeface="Gill Sans" charset="0"/>
              </a:rPr>
              <a:t>User</a:t>
            </a:r>
            <a:br>
              <a:rPr kumimoji="0" lang="en-US" sz="2000" b="0" u="none" strike="noStrike" cap="none" normalizeH="0" baseline="0" dirty="0">
                <a:ln>
                  <a:noFill/>
                </a:ln>
                <a:solidFill>
                  <a:schemeClr val="tx1"/>
                </a:solidFill>
                <a:effectLst/>
                <a:latin typeface="Gill Sans" charset="0"/>
                <a:ea typeface="Gill Sans" charset="0"/>
                <a:cs typeface="Gill Sans" charset="0"/>
              </a:rPr>
            </a:br>
            <a:r>
              <a:rPr kumimoji="0" lang="en-US" sz="2000" b="0" u="none" strike="noStrike" cap="none" normalizeH="0" baseline="0" dirty="0">
                <a:ln>
                  <a:noFill/>
                </a:ln>
                <a:solidFill>
                  <a:schemeClr val="tx1"/>
                </a:solidFill>
                <a:effectLst/>
                <a:latin typeface="Gill Sans" charset="0"/>
                <a:ea typeface="Gill Sans" charset="0"/>
                <a:cs typeface="Gill Sans" charset="0"/>
              </a:rPr>
              <a:t>Addresses</a:t>
            </a:r>
          </a:p>
        </p:txBody>
      </p:sp>
      <p:sp>
        <p:nvSpPr>
          <p:cNvPr id="8" name="Rectangle 7"/>
          <p:cNvSpPr/>
          <p:nvPr/>
        </p:nvSpPr>
        <p:spPr bwMode="auto">
          <a:xfrm>
            <a:off x="7391400" y="4147066"/>
            <a:ext cx="1447800" cy="13716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u="none" strike="noStrike" cap="none" normalizeH="0" baseline="0">
              <a:ln>
                <a:noFill/>
              </a:ln>
              <a:solidFill>
                <a:schemeClr val="tx1"/>
              </a:solidFill>
              <a:effectLst/>
              <a:latin typeface="Gill Sans" charset="0"/>
              <a:ea typeface="Gill Sans" charset="0"/>
              <a:cs typeface="Gill Sans" charset="0"/>
            </a:endParaRPr>
          </a:p>
        </p:txBody>
      </p:sp>
      <p:sp>
        <p:nvSpPr>
          <p:cNvPr id="9" name="Rectangle 8"/>
          <p:cNvSpPr/>
          <p:nvPr/>
        </p:nvSpPr>
        <p:spPr bwMode="auto">
          <a:xfrm>
            <a:off x="7391400" y="4147066"/>
            <a:ext cx="1447800" cy="1371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a:ln>
                  <a:noFill/>
                </a:ln>
                <a:solidFill>
                  <a:schemeClr val="tx1"/>
                </a:solidFill>
                <a:effectLst/>
                <a:latin typeface="Gill Sans" charset="0"/>
                <a:ea typeface="Gill Sans" charset="0"/>
                <a:cs typeface="Gill Sans" charset="0"/>
              </a:rPr>
              <a:t>User</a:t>
            </a:r>
          </a:p>
          <a:p>
            <a:pPr marL="0" marR="0" indent="0" algn="ctr" defTabSz="914400" rtl="0" eaLnBrk="0" fontAlgn="base" latinLnBrk="0" hangingPunct="0">
              <a:lnSpc>
                <a:spcPct val="100000"/>
              </a:lnSpc>
              <a:spcBef>
                <a:spcPct val="0"/>
              </a:spcBef>
              <a:spcAft>
                <a:spcPct val="0"/>
              </a:spcAft>
              <a:buClrTx/>
              <a:buSzTx/>
              <a:buFontTx/>
              <a:buNone/>
              <a:tabLst/>
            </a:pPr>
            <a:r>
              <a:rPr lang="en-US" sz="2000" b="0" dirty="0">
                <a:latin typeface="Gill Sans" charset="0"/>
                <a:ea typeface="Gill Sans" charset="0"/>
                <a:cs typeface="Gill Sans" charset="0"/>
              </a:rPr>
              <a:t>Addresses</a:t>
            </a:r>
            <a:endParaRPr kumimoji="0" lang="en-US" sz="2000" b="0" u="none" strike="noStrike" cap="none" normalizeH="0" baseline="0" dirty="0">
              <a:ln>
                <a:noFill/>
              </a:ln>
              <a:solidFill>
                <a:schemeClr val="tx1"/>
              </a:solidFill>
              <a:effectLst/>
              <a:latin typeface="Gill Sans" charset="0"/>
              <a:ea typeface="Gill Sans" charset="0"/>
              <a:cs typeface="Gill Sans" charset="0"/>
            </a:endParaRPr>
          </a:p>
        </p:txBody>
      </p:sp>
      <p:sp>
        <p:nvSpPr>
          <p:cNvPr id="10" name="Rectangle 9"/>
          <p:cNvSpPr/>
          <p:nvPr/>
        </p:nvSpPr>
        <p:spPr bwMode="auto">
          <a:xfrm>
            <a:off x="7391400" y="1175266"/>
            <a:ext cx="1447800" cy="1371600"/>
          </a:xfrm>
          <a:prstGeom prst="rect">
            <a:avLst/>
          </a:prstGeom>
          <a:solidFill>
            <a:srgbClr val="FF6699"/>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a:ln>
                  <a:noFill/>
                </a:ln>
                <a:solidFill>
                  <a:schemeClr val="tx1"/>
                </a:solidFill>
                <a:effectLst/>
                <a:latin typeface="Gill Sans" charset="0"/>
                <a:ea typeface="Gill Sans" charset="0"/>
                <a:cs typeface="Gill Sans" charset="0"/>
              </a:rPr>
              <a:t>Kernel</a:t>
            </a:r>
            <a:br>
              <a:rPr kumimoji="0" lang="en-US" sz="2000" b="0" u="none" strike="noStrike" cap="none" normalizeH="0" baseline="0" dirty="0">
                <a:ln>
                  <a:noFill/>
                </a:ln>
                <a:solidFill>
                  <a:schemeClr val="tx1"/>
                </a:solidFill>
                <a:effectLst/>
                <a:latin typeface="Gill Sans" charset="0"/>
                <a:ea typeface="Gill Sans" charset="0"/>
                <a:cs typeface="Gill Sans" charset="0"/>
              </a:rPr>
            </a:br>
            <a:r>
              <a:rPr kumimoji="0" lang="en-US" sz="2000" b="0" u="none" strike="noStrike" cap="none" normalizeH="0" baseline="0" dirty="0">
                <a:ln>
                  <a:noFill/>
                </a:ln>
                <a:solidFill>
                  <a:schemeClr val="tx1"/>
                </a:solidFill>
                <a:effectLst/>
                <a:latin typeface="Gill Sans" charset="0"/>
                <a:ea typeface="Gill Sans" charset="0"/>
                <a:cs typeface="Gill Sans" charset="0"/>
              </a:rPr>
              <a:t>Addresses</a:t>
            </a:r>
          </a:p>
        </p:txBody>
      </p:sp>
      <p:sp>
        <p:nvSpPr>
          <p:cNvPr id="11" name="TextBox 10"/>
          <p:cNvSpPr txBox="1"/>
          <p:nvPr/>
        </p:nvSpPr>
        <p:spPr>
          <a:xfrm>
            <a:off x="700374" y="5346700"/>
            <a:ext cx="1467068" cy="400110"/>
          </a:xfrm>
          <a:prstGeom prst="rect">
            <a:avLst/>
          </a:prstGeom>
          <a:noFill/>
        </p:spPr>
        <p:txBody>
          <a:bodyPr wrap="none" rtlCol="0">
            <a:spAutoFit/>
          </a:bodyPr>
          <a:lstStyle/>
          <a:p>
            <a:r>
              <a:rPr lang="en-US" sz="2000" b="0" dirty="0">
                <a:latin typeface="Gill Sans" charset="0"/>
                <a:ea typeface="Gill Sans" charset="0"/>
                <a:cs typeface="Gill Sans" charset="0"/>
              </a:rPr>
              <a:t>0x00000000</a:t>
            </a:r>
          </a:p>
        </p:txBody>
      </p:sp>
      <p:sp>
        <p:nvSpPr>
          <p:cNvPr id="12" name="TextBox 11"/>
          <p:cNvSpPr txBox="1"/>
          <p:nvPr/>
        </p:nvSpPr>
        <p:spPr>
          <a:xfrm>
            <a:off x="738474" y="2221468"/>
            <a:ext cx="1507018" cy="400110"/>
          </a:xfrm>
          <a:prstGeom prst="rect">
            <a:avLst/>
          </a:prstGeom>
          <a:noFill/>
        </p:spPr>
        <p:txBody>
          <a:bodyPr wrap="none" rtlCol="0">
            <a:spAutoFit/>
          </a:bodyPr>
          <a:lstStyle/>
          <a:p>
            <a:r>
              <a:rPr lang="en-US" sz="2000" b="0" dirty="0">
                <a:latin typeface="Gill Sans" charset="0"/>
                <a:ea typeface="Gill Sans" charset="0"/>
                <a:cs typeface="Gill Sans" charset="0"/>
              </a:rPr>
              <a:t>0xC0000000</a:t>
            </a:r>
          </a:p>
        </p:txBody>
      </p:sp>
      <p:sp>
        <p:nvSpPr>
          <p:cNvPr id="13" name="TextBox 12"/>
          <p:cNvSpPr txBox="1"/>
          <p:nvPr/>
        </p:nvSpPr>
        <p:spPr>
          <a:xfrm>
            <a:off x="763874" y="1175266"/>
            <a:ext cx="1402948" cy="400110"/>
          </a:xfrm>
          <a:prstGeom prst="rect">
            <a:avLst/>
          </a:prstGeom>
          <a:noFill/>
        </p:spPr>
        <p:txBody>
          <a:bodyPr wrap="none" rtlCol="0">
            <a:spAutoFit/>
          </a:bodyPr>
          <a:lstStyle/>
          <a:p>
            <a:r>
              <a:rPr lang="en-US" sz="2000" b="0" dirty="0">
                <a:latin typeface="Gill Sans" charset="0"/>
                <a:ea typeface="Gill Sans" charset="0"/>
                <a:cs typeface="Gill Sans" charset="0"/>
              </a:rPr>
              <a:t>0xFFFFFFFF</a:t>
            </a:r>
          </a:p>
        </p:txBody>
      </p:sp>
      <p:sp>
        <p:nvSpPr>
          <p:cNvPr id="14" name="TextBox 13"/>
          <p:cNvSpPr txBox="1"/>
          <p:nvPr/>
        </p:nvSpPr>
        <p:spPr>
          <a:xfrm>
            <a:off x="4724400" y="5334000"/>
            <a:ext cx="2492990" cy="400110"/>
          </a:xfrm>
          <a:prstGeom prst="rect">
            <a:avLst/>
          </a:prstGeom>
          <a:noFill/>
        </p:spPr>
        <p:txBody>
          <a:bodyPr wrap="none" rtlCol="0">
            <a:spAutoFit/>
          </a:bodyPr>
          <a:lstStyle/>
          <a:p>
            <a:r>
              <a:rPr lang="en-US" sz="2000" b="0" dirty="0">
                <a:latin typeface="Gill Sans" charset="0"/>
                <a:ea typeface="Gill Sans" charset="0"/>
                <a:cs typeface="Gill Sans" charset="0"/>
              </a:rPr>
              <a:t>0x0000000000000000</a:t>
            </a:r>
          </a:p>
        </p:txBody>
      </p:sp>
      <p:sp>
        <p:nvSpPr>
          <p:cNvPr id="15" name="TextBox 14"/>
          <p:cNvSpPr txBox="1"/>
          <p:nvPr/>
        </p:nvSpPr>
        <p:spPr>
          <a:xfrm>
            <a:off x="4724400" y="3956566"/>
            <a:ext cx="2404826" cy="400110"/>
          </a:xfrm>
          <a:prstGeom prst="rect">
            <a:avLst/>
          </a:prstGeom>
          <a:noFill/>
        </p:spPr>
        <p:txBody>
          <a:bodyPr wrap="none" rtlCol="0">
            <a:spAutoFit/>
          </a:bodyPr>
          <a:lstStyle/>
          <a:p>
            <a:r>
              <a:rPr lang="en-US" sz="2000" b="0" dirty="0">
                <a:latin typeface="Gill Sans" charset="0"/>
                <a:ea typeface="Gill Sans" charset="0"/>
                <a:cs typeface="Gill Sans" charset="0"/>
              </a:rPr>
              <a:t>0x00007FFFFFFFFFFF</a:t>
            </a:r>
          </a:p>
        </p:txBody>
      </p:sp>
      <p:sp>
        <p:nvSpPr>
          <p:cNvPr id="16" name="TextBox 15"/>
          <p:cNvSpPr txBox="1"/>
          <p:nvPr/>
        </p:nvSpPr>
        <p:spPr>
          <a:xfrm>
            <a:off x="4677319" y="2407166"/>
            <a:ext cx="2460930" cy="400110"/>
          </a:xfrm>
          <a:prstGeom prst="rect">
            <a:avLst/>
          </a:prstGeom>
          <a:noFill/>
        </p:spPr>
        <p:txBody>
          <a:bodyPr wrap="none" rtlCol="0">
            <a:spAutoFit/>
          </a:bodyPr>
          <a:lstStyle/>
          <a:p>
            <a:r>
              <a:rPr lang="en-US" sz="2000" b="0" dirty="0">
                <a:latin typeface="Gill Sans" charset="0"/>
                <a:ea typeface="Gill Sans" charset="0"/>
                <a:cs typeface="Gill Sans" charset="0"/>
              </a:rPr>
              <a:t>0xFFFF800000000000</a:t>
            </a:r>
          </a:p>
        </p:txBody>
      </p:sp>
      <p:sp>
        <p:nvSpPr>
          <p:cNvPr id="17" name="TextBox 16"/>
          <p:cNvSpPr txBox="1"/>
          <p:nvPr/>
        </p:nvSpPr>
        <p:spPr>
          <a:xfrm>
            <a:off x="4651919" y="1066800"/>
            <a:ext cx="2364750" cy="400110"/>
          </a:xfrm>
          <a:prstGeom prst="rect">
            <a:avLst/>
          </a:prstGeom>
          <a:noFill/>
        </p:spPr>
        <p:txBody>
          <a:bodyPr wrap="none" rtlCol="0">
            <a:spAutoFit/>
          </a:bodyPr>
          <a:lstStyle/>
          <a:p>
            <a:r>
              <a:rPr lang="en-US" sz="2000" b="0" dirty="0">
                <a:latin typeface="Gill Sans" charset="0"/>
                <a:ea typeface="Gill Sans" charset="0"/>
                <a:cs typeface="Gill Sans" charset="0"/>
              </a:rPr>
              <a:t>0xFFFFFFFFFFFFFFFF</a:t>
            </a:r>
          </a:p>
        </p:txBody>
      </p:sp>
      <p:sp>
        <p:nvSpPr>
          <p:cNvPr id="23" name="Up-Down Arrow 22"/>
          <p:cNvSpPr/>
          <p:nvPr/>
        </p:nvSpPr>
        <p:spPr bwMode="auto">
          <a:xfrm>
            <a:off x="319374" y="2546866"/>
            <a:ext cx="609600" cy="3048000"/>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a:ln>
                  <a:noFill/>
                </a:ln>
                <a:solidFill>
                  <a:schemeClr val="tx1"/>
                </a:solidFill>
                <a:effectLst/>
                <a:latin typeface="Gill Sans" charset="0"/>
                <a:ea typeface="Gill Sans" charset="0"/>
                <a:cs typeface="Gill Sans" charset="0"/>
              </a:rPr>
              <a:t>3GB Total</a:t>
            </a:r>
          </a:p>
        </p:txBody>
      </p:sp>
      <p:sp>
        <p:nvSpPr>
          <p:cNvPr id="25" name="Up-Down Arrow 24"/>
          <p:cNvSpPr/>
          <p:nvPr/>
        </p:nvSpPr>
        <p:spPr bwMode="auto">
          <a:xfrm>
            <a:off x="4218245" y="4141231"/>
            <a:ext cx="609600" cy="1329551"/>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a:ln>
                  <a:noFill/>
                </a:ln>
                <a:solidFill>
                  <a:schemeClr val="tx1"/>
                </a:solidFill>
                <a:effectLst/>
                <a:latin typeface="Gill Sans" charset="0"/>
                <a:ea typeface="Gill Sans" charset="0"/>
                <a:cs typeface="Gill Sans" charset="0"/>
              </a:rPr>
              <a:t>128TiB</a:t>
            </a:r>
          </a:p>
        </p:txBody>
      </p:sp>
      <p:sp>
        <p:nvSpPr>
          <p:cNvPr id="26" name="Up-Down Arrow 25"/>
          <p:cNvSpPr/>
          <p:nvPr/>
        </p:nvSpPr>
        <p:spPr bwMode="auto">
          <a:xfrm>
            <a:off x="304800" y="1251466"/>
            <a:ext cx="609600" cy="1195684"/>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latin typeface="Gill Sans" charset="0"/>
                <a:ea typeface="Gill Sans" charset="0"/>
                <a:cs typeface="Gill Sans" charset="0"/>
              </a:rPr>
              <a:t>1</a:t>
            </a:r>
            <a:r>
              <a:rPr kumimoji="0" lang="en-US" sz="2000" b="0" u="none" strike="noStrike" cap="none" normalizeH="0" baseline="0" dirty="0">
                <a:ln>
                  <a:noFill/>
                </a:ln>
                <a:solidFill>
                  <a:schemeClr val="tx1"/>
                </a:solidFill>
                <a:effectLst/>
                <a:latin typeface="Gill Sans" charset="0"/>
                <a:ea typeface="Gill Sans" charset="0"/>
                <a:cs typeface="Gill Sans" charset="0"/>
              </a:rPr>
              <a:t>GB</a:t>
            </a:r>
          </a:p>
        </p:txBody>
      </p:sp>
      <p:sp>
        <p:nvSpPr>
          <p:cNvPr id="27" name="Up-Down Arrow 26"/>
          <p:cNvSpPr/>
          <p:nvPr/>
        </p:nvSpPr>
        <p:spPr bwMode="auto">
          <a:xfrm>
            <a:off x="4218245" y="1217315"/>
            <a:ext cx="609600" cy="1329551"/>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a:ln>
                  <a:noFill/>
                </a:ln>
                <a:solidFill>
                  <a:schemeClr val="tx1"/>
                </a:solidFill>
                <a:effectLst/>
                <a:latin typeface="Gill Sans" charset="0"/>
                <a:ea typeface="Gill Sans" charset="0"/>
                <a:cs typeface="Gill Sans" charset="0"/>
              </a:rPr>
              <a:t>128TiB</a:t>
            </a:r>
          </a:p>
        </p:txBody>
      </p:sp>
      <p:sp>
        <p:nvSpPr>
          <p:cNvPr id="28" name="TextBox 27"/>
          <p:cNvSpPr txBox="1"/>
          <p:nvPr/>
        </p:nvSpPr>
        <p:spPr>
          <a:xfrm>
            <a:off x="1143000" y="1600200"/>
            <a:ext cx="980397" cy="707886"/>
          </a:xfrm>
          <a:prstGeom prst="rect">
            <a:avLst/>
          </a:prstGeom>
          <a:noFill/>
        </p:spPr>
        <p:txBody>
          <a:bodyPr wrap="none" rtlCol="0">
            <a:spAutoFit/>
          </a:bodyPr>
          <a:lstStyle/>
          <a:p>
            <a:r>
              <a:rPr lang="en-US" sz="2000" b="0" dirty="0">
                <a:latin typeface="Gill Sans" charset="0"/>
                <a:ea typeface="Gill Sans" charset="0"/>
                <a:cs typeface="Gill Sans" charset="0"/>
              </a:rPr>
              <a:t>896MB</a:t>
            </a:r>
            <a:br>
              <a:rPr lang="en-US" sz="2000" b="0" dirty="0">
                <a:latin typeface="Gill Sans" charset="0"/>
                <a:ea typeface="Gill Sans" charset="0"/>
                <a:cs typeface="Gill Sans" charset="0"/>
              </a:rPr>
            </a:br>
            <a:r>
              <a:rPr lang="en-US" sz="2000" b="0" dirty="0">
                <a:latin typeface="Gill Sans" charset="0"/>
                <a:ea typeface="Gill Sans" charset="0"/>
                <a:cs typeface="Gill Sans" charset="0"/>
              </a:rPr>
              <a:t>Physical</a:t>
            </a:r>
          </a:p>
        </p:txBody>
      </p:sp>
      <p:sp>
        <p:nvSpPr>
          <p:cNvPr id="29" name="TextBox 28"/>
          <p:cNvSpPr txBox="1"/>
          <p:nvPr/>
        </p:nvSpPr>
        <p:spPr>
          <a:xfrm>
            <a:off x="5998602" y="1766489"/>
            <a:ext cx="980397" cy="707886"/>
          </a:xfrm>
          <a:prstGeom prst="rect">
            <a:avLst/>
          </a:prstGeom>
          <a:noFill/>
        </p:spPr>
        <p:txBody>
          <a:bodyPr wrap="none" rtlCol="0">
            <a:spAutoFit/>
          </a:bodyPr>
          <a:lstStyle/>
          <a:p>
            <a:r>
              <a:rPr lang="en-US" sz="2000" b="0" dirty="0">
                <a:latin typeface="Gill Sans" charset="0"/>
                <a:ea typeface="Gill Sans" charset="0"/>
                <a:cs typeface="Gill Sans" charset="0"/>
              </a:rPr>
              <a:t>64 </a:t>
            </a:r>
            <a:r>
              <a:rPr lang="en-US" sz="2000" b="0" dirty="0" err="1">
                <a:latin typeface="Gill Sans" charset="0"/>
                <a:ea typeface="Gill Sans" charset="0"/>
                <a:cs typeface="Gill Sans" charset="0"/>
              </a:rPr>
              <a:t>TiB</a:t>
            </a:r>
            <a:br>
              <a:rPr lang="en-US" sz="2000" b="0" dirty="0">
                <a:latin typeface="Gill Sans" charset="0"/>
                <a:ea typeface="Gill Sans" charset="0"/>
                <a:cs typeface="Gill Sans" charset="0"/>
              </a:rPr>
            </a:br>
            <a:r>
              <a:rPr lang="en-US" sz="2000" b="0" dirty="0">
                <a:latin typeface="Gill Sans" charset="0"/>
                <a:ea typeface="Gill Sans" charset="0"/>
                <a:cs typeface="Gill Sans" charset="0"/>
              </a:rPr>
              <a:t>Physical</a:t>
            </a:r>
          </a:p>
        </p:txBody>
      </p:sp>
      <p:sp>
        <p:nvSpPr>
          <p:cNvPr id="30" name="TextBox 29"/>
          <p:cNvSpPr txBox="1"/>
          <p:nvPr/>
        </p:nvSpPr>
        <p:spPr>
          <a:xfrm>
            <a:off x="331077" y="5943600"/>
            <a:ext cx="3093667" cy="400110"/>
          </a:xfrm>
          <a:prstGeom prst="rect">
            <a:avLst/>
          </a:prstGeom>
          <a:noFill/>
        </p:spPr>
        <p:txBody>
          <a:bodyPr wrap="none" rtlCol="0">
            <a:spAutoFit/>
          </a:bodyPr>
          <a:lstStyle/>
          <a:p>
            <a:r>
              <a:rPr lang="en-US" sz="2000" b="0" dirty="0">
                <a:latin typeface="Gill Sans" charset="0"/>
                <a:ea typeface="Gill Sans" charset="0"/>
                <a:cs typeface="Gill Sans" charset="0"/>
              </a:rPr>
              <a:t>32-Bit Virtual Address Space</a:t>
            </a:r>
          </a:p>
        </p:txBody>
      </p:sp>
      <p:sp>
        <p:nvSpPr>
          <p:cNvPr id="33" name="TextBox 32"/>
          <p:cNvSpPr txBox="1"/>
          <p:nvPr/>
        </p:nvSpPr>
        <p:spPr>
          <a:xfrm>
            <a:off x="4827845" y="5943600"/>
            <a:ext cx="3093667" cy="400110"/>
          </a:xfrm>
          <a:prstGeom prst="rect">
            <a:avLst/>
          </a:prstGeom>
          <a:noFill/>
        </p:spPr>
        <p:txBody>
          <a:bodyPr wrap="none" rtlCol="0">
            <a:spAutoFit/>
          </a:bodyPr>
          <a:lstStyle/>
          <a:p>
            <a:r>
              <a:rPr lang="en-US" sz="2000" b="0" dirty="0">
                <a:latin typeface="Gill Sans" charset="0"/>
                <a:ea typeface="Gill Sans" charset="0"/>
                <a:cs typeface="Gill Sans" charset="0"/>
              </a:rPr>
              <a:t>64-Bit Virtual Address Space</a:t>
            </a:r>
          </a:p>
        </p:txBody>
      </p:sp>
      <p:sp>
        <p:nvSpPr>
          <p:cNvPr id="34" name="TextBox 33"/>
          <p:cNvSpPr txBox="1"/>
          <p:nvPr/>
        </p:nvSpPr>
        <p:spPr>
          <a:xfrm>
            <a:off x="5027165" y="3124200"/>
            <a:ext cx="2002471" cy="400110"/>
          </a:xfrm>
          <a:prstGeom prst="rect">
            <a:avLst/>
          </a:prstGeom>
          <a:noFill/>
        </p:spPr>
        <p:txBody>
          <a:bodyPr wrap="none" rtlCol="0">
            <a:spAutoFit/>
          </a:bodyPr>
          <a:lstStyle/>
          <a:p>
            <a:r>
              <a:rPr lang="en-US" sz="2000" b="0" dirty="0">
                <a:latin typeface="Gill Sans" charset="0"/>
                <a:ea typeface="Gill Sans" charset="0"/>
                <a:cs typeface="Gill Sans" charset="0"/>
              </a:rPr>
              <a:t>“Canonical Hole”</a:t>
            </a:r>
          </a:p>
        </p:txBody>
      </p:sp>
    </p:spTree>
    <p:extLst>
      <p:ext uri="{BB962C8B-B14F-4D97-AF65-F5344CB8AC3E}">
        <p14:creationId xmlns:p14="http://schemas.microsoft.com/office/powerpoint/2010/main" val="389298155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Summary</a:t>
            </a:r>
          </a:p>
        </p:txBody>
      </p:sp>
      <p:sp>
        <p:nvSpPr>
          <p:cNvPr id="30723" name="Rectangle 3"/>
          <p:cNvSpPr>
            <a:spLocks noGrp="1" noChangeArrowheads="1"/>
          </p:cNvSpPr>
          <p:nvPr>
            <p:ph type="body" idx="1"/>
          </p:nvPr>
        </p:nvSpPr>
        <p:spPr>
          <a:xfrm>
            <a:off x="152400" y="685800"/>
            <a:ext cx="8915400" cy="6172200"/>
          </a:xfrm>
        </p:spPr>
        <p:txBody>
          <a:bodyPr>
            <a:normAutofit/>
          </a:bodyPr>
          <a:lstStyle/>
          <a:p>
            <a:pPr>
              <a:lnSpc>
                <a:spcPct val="80000"/>
              </a:lnSpc>
              <a:spcBef>
                <a:spcPct val="5000"/>
              </a:spcBef>
            </a:pPr>
            <a:r>
              <a:rPr lang="en-US" altLang="ko-KR" dirty="0">
                <a:ea typeface="굴림" panose="020B0600000101010101" pitchFamily="34" charset="-127"/>
                <a:sym typeface="Symbol" panose="05050102010706020507" pitchFamily="18" charset="2"/>
              </a:rPr>
              <a:t>Replacement policies</a:t>
            </a:r>
          </a:p>
          <a:p>
            <a:pPr lvl="1">
              <a:lnSpc>
                <a:spcPct val="80000"/>
              </a:lnSpc>
              <a:spcBef>
                <a:spcPct val="20000"/>
              </a:spcBef>
            </a:pPr>
            <a:r>
              <a:rPr lang="en-US" altLang="ko-KR" dirty="0">
                <a:ea typeface="굴림" panose="020B0600000101010101" pitchFamily="34" charset="-127"/>
                <a:sym typeface="Symbol" panose="05050102010706020507" pitchFamily="18" charset="2"/>
              </a:rPr>
              <a:t>FIFO: Place pages on queue, replace page at end</a:t>
            </a:r>
          </a:p>
          <a:p>
            <a:pPr lvl="1">
              <a:lnSpc>
                <a:spcPct val="80000"/>
              </a:lnSpc>
              <a:spcBef>
                <a:spcPct val="20000"/>
              </a:spcBef>
            </a:pPr>
            <a:r>
              <a:rPr lang="en-US" altLang="ko-KR" dirty="0">
                <a:ea typeface="굴림" panose="020B0600000101010101" pitchFamily="34" charset="-127"/>
                <a:sym typeface="Symbol" panose="05050102010706020507" pitchFamily="18" charset="2"/>
              </a:rPr>
              <a:t>MIN: Replace page that will be used farthest in future</a:t>
            </a:r>
          </a:p>
          <a:p>
            <a:pPr lvl="1">
              <a:lnSpc>
                <a:spcPct val="80000"/>
              </a:lnSpc>
              <a:spcBef>
                <a:spcPct val="20000"/>
              </a:spcBef>
            </a:pPr>
            <a:r>
              <a:rPr lang="en-US" altLang="ko-KR" dirty="0">
                <a:ea typeface="굴림" panose="020B0600000101010101" pitchFamily="34" charset="-127"/>
                <a:sym typeface="Symbol" panose="05050102010706020507" pitchFamily="18" charset="2"/>
              </a:rPr>
              <a:t>LRU: Replace page used farthest in past </a:t>
            </a:r>
          </a:p>
          <a:p>
            <a:pPr>
              <a:lnSpc>
                <a:spcPct val="80000"/>
              </a:lnSpc>
              <a:spcBef>
                <a:spcPct val="20000"/>
              </a:spcBef>
            </a:pPr>
            <a:r>
              <a:rPr lang="en-US" altLang="ko-KR" dirty="0">
                <a:ea typeface="굴림" panose="020B0600000101010101" pitchFamily="34" charset="-127"/>
                <a:sym typeface="Symbol" panose="05050102010706020507" pitchFamily="18" charset="2"/>
              </a:rPr>
              <a:t>Clock Algorithm: Approximation to LRU</a:t>
            </a:r>
          </a:p>
          <a:p>
            <a:pPr lvl="1">
              <a:lnSpc>
                <a:spcPct val="80000"/>
              </a:lnSpc>
              <a:spcBef>
                <a:spcPct val="20000"/>
              </a:spcBef>
            </a:pPr>
            <a:r>
              <a:rPr lang="en-US" altLang="ko-KR" dirty="0">
                <a:ea typeface="굴림" panose="020B0600000101010101" pitchFamily="34" charset="-127"/>
                <a:sym typeface="Symbol" panose="05050102010706020507" pitchFamily="18" charset="2"/>
              </a:rPr>
              <a:t>Arrange all pages in circular list</a:t>
            </a:r>
          </a:p>
          <a:p>
            <a:pPr lvl="1">
              <a:lnSpc>
                <a:spcPct val="80000"/>
              </a:lnSpc>
              <a:spcBef>
                <a:spcPct val="20000"/>
              </a:spcBef>
            </a:pPr>
            <a:r>
              <a:rPr lang="en-US" altLang="ko-KR" dirty="0">
                <a:ea typeface="굴림" panose="020B0600000101010101" pitchFamily="34" charset="-127"/>
                <a:sym typeface="Symbol" panose="05050102010706020507" pitchFamily="18" charset="2"/>
              </a:rPr>
              <a:t>Sweep through them, marking as not “in use”</a:t>
            </a:r>
          </a:p>
          <a:p>
            <a:pPr lvl="1">
              <a:lnSpc>
                <a:spcPct val="80000"/>
              </a:lnSpc>
              <a:spcBef>
                <a:spcPct val="20000"/>
              </a:spcBef>
            </a:pPr>
            <a:r>
              <a:rPr lang="en-US" altLang="ko-KR" dirty="0">
                <a:ea typeface="굴림" panose="020B0600000101010101" pitchFamily="34" charset="-127"/>
                <a:sym typeface="Symbol" panose="05050102010706020507" pitchFamily="18" charset="2"/>
              </a:rPr>
              <a:t>If page not “in use” for one pass, than can replace</a:t>
            </a:r>
          </a:p>
          <a:p>
            <a:pPr>
              <a:lnSpc>
                <a:spcPct val="80000"/>
              </a:lnSpc>
              <a:spcBef>
                <a:spcPct val="20000"/>
              </a:spcBef>
            </a:pPr>
            <a:r>
              <a:rPr lang="en-US" altLang="ko-KR" dirty="0">
                <a:ea typeface="굴림" panose="020B0600000101010101" pitchFamily="34" charset="-127"/>
                <a:sym typeface="Symbol" panose="05050102010706020507" pitchFamily="18" charset="2"/>
              </a:rPr>
              <a:t>N</a:t>
            </a:r>
            <a:r>
              <a:rPr lang="en-US" altLang="ko-KR" baseline="30000" dirty="0">
                <a:ea typeface="굴림" panose="020B0600000101010101" pitchFamily="34" charset="-127"/>
                <a:sym typeface="Symbol" panose="05050102010706020507" pitchFamily="18" charset="2"/>
              </a:rPr>
              <a:t>th</a:t>
            </a:r>
            <a:r>
              <a:rPr lang="en-US" altLang="ko-KR" dirty="0">
                <a:ea typeface="굴림" panose="020B0600000101010101" pitchFamily="34" charset="-127"/>
                <a:sym typeface="Symbol" panose="05050102010706020507" pitchFamily="18" charset="2"/>
              </a:rPr>
              <a:t>-chance clock algorithm: Another approximate LRU</a:t>
            </a:r>
          </a:p>
          <a:p>
            <a:pPr lvl="1">
              <a:lnSpc>
                <a:spcPct val="80000"/>
              </a:lnSpc>
              <a:spcBef>
                <a:spcPct val="20000"/>
              </a:spcBef>
            </a:pPr>
            <a:r>
              <a:rPr lang="en-US" altLang="ko-KR" dirty="0">
                <a:ea typeface="굴림" panose="020B0600000101010101" pitchFamily="34" charset="-127"/>
                <a:sym typeface="Symbol" panose="05050102010706020507" pitchFamily="18" charset="2"/>
              </a:rPr>
              <a:t>Give pages multiple passes of clock hand before replacing</a:t>
            </a:r>
          </a:p>
          <a:p>
            <a:pPr>
              <a:lnSpc>
                <a:spcPct val="80000"/>
              </a:lnSpc>
              <a:spcBef>
                <a:spcPct val="20000"/>
              </a:spcBef>
            </a:pPr>
            <a:r>
              <a:rPr lang="en-US" altLang="ko-KR" dirty="0">
                <a:ea typeface="굴림" panose="020B0600000101010101" pitchFamily="34" charset="-127"/>
                <a:sym typeface="Symbol" panose="05050102010706020507" pitchFamily="18" charset="2"/>
              </a:rPr>
              <a:t>Second-Chance List algorithm: Yet another approximate  LRU</a:t>
            </a:r>
          </a:p>
          <a:p>
            <a:pPr lvl="1">
              <a:lnSpc>
                <a:spcPct val="80000"/>
              </a:lnSpc>
              <a:spcBef>
                <a:spcPct val="20000"/>
              </a:spcBef>
            </a:pPr>
            <a:r>
              <a:rPr lang="en-US" altLang="ko-KR" dirty="0">
                <a:ea typeface="굴림" panose="020B0600000101010101" pitchFamily="34" charset="-127"/>
                <a:sym typeface="Symbol" panose="05050102010706020507" pitchFamily="18" charset="2"/>
              </a:rPr>
              <a:t>Divide pages into two groups, one of which is truly LRU and managed on page faults.</a:t>
            </a:r>
          </a:p>
          <a:p>
            <a:pPr>
              <a:lnSpc>
                <a:spcPct val="80000"/>
              </a:lnSpc>
              <a:spcBef>
                <a:spcPct val="10000"/>
              </a:spcBef>
            </a:pPr>
            <a:r>
              <a:rPr lang="en-US" altLang="ko-KR" dirty="0">
                <a:ea typeface="굴림" panose="020B0600000101010101" pitchFamily="34" charset="-127"/>
                <a:sym typeface="Symbol" panose="05050102010706020507" pitchFamily="18" charset="2"/>
              </a:rPr>
              <a:t>Working Set:</a:t>
            </a:r>
          </a:p>
          <a:p>
            <a:pPr lvl="1">
              <a:lnSpc>
                <a:spcPct val="80000"/>
              </a:lnSpc>
              <a:spcBef>
                <a:spcPct val="10000"/>
              </a:spcBef>
            </a:pPr>
            <a:r>
              <a:rPr lang="en-US" altLang="ko-KR" dirty="0">
                <a:ea typeface="굴림" panose="020B0600000101010101" pitchFamily="34" charset="-127"/>
                <a:sym typeface="Symbol" panose="05050102010706020507" pitchFamily="18" charset="2"/>
              </a:rPr>
              <a:t>Set of pages touched by a process recently</a:t>
            </a:r>
          </a:p>
          <a:p>
            <a:pPr>
              <a:lnSpc>
                <a:spcPct val="80000"/>
              </a:lnSpc>
              <a:spcBef>
                <a:spcPct val="10000"/>
              </a:spcBef>
            </a:pPr>
            <a:r>
              <a:rPr lang="en-US" altLang="ko-KR" dirty="0">
                <a:ea typeface="굴림" panose="020B0600000101010101" pitchFamily="34" charset="-127"/>
              </a:rPr>
              <a:t>Thrashing:</a:t>
            </a:r>
            <a:r>
              <a:rPr lang="en-US" altLang="ko-KR" dirty="0">
                <a:ea typeface="굴림" panose="020B0600000101010101" pitchFamily="34" charset="-127"/>
                <a:sym typeface="Symbol" panose="05050102010706020507" pitchFamily="18" charset="2"/>
              </a:rPr>
              <a:t> a process is busy swapping pages in and out</a:t>
            </a:r>
          </a:p>
          <a:p>
            <a:pPr lvl="1">
              <a:lnSpc>
                <a:spcPct val="80000"/>
              </a:lnSpc>
              <a:spcBef>
                <a:spcPct val="10000"/>
              </a:spcBef>
            </a:pPr>
            <a:r>
              <a:rPr lang="en-US" altLang="ko-KR" dirty="0">
                <a:ea typeface="굴림" panose="020B0600000101010101" pitchFamily="34" charset="-127"/>
                <a:sym typeface="Symbol" panose="05050102010706020507" pitchFamily="18" charset="2"/>
              </a:rPr>
              <a:t>Process will thrash if working set doesn’t fit in memory</a:t>
            </a:r>
          </a:p>
          <a:p>
            <a:pPr lvl="1">
              <a:lnSpc>
                <a:spcPct val="80000"/>
              </a:lnSpc>
              <a:spcBef>
                <a:spcPct val="10000"/>
              </a:spcBef>
            </a:pPr>
            <a:r>
              <a:rPr lang="en-US" altLang="ko-KR" dirty="0">
                <a:ea typeface="굴림" panose="020B0600000101010101" pitchFamily="34" charset="-127"/>
                <a:sym typeface="Symbol" panose="05050102010706020507" pitchFamily="18" charset="2"/>
              </a:rPr>
              <a:t>Need to swap out a process</a:t>
            </a:r>
          </a:p>
          <a:p>
            <a:pPr marL="0" indent="0">
              <a:lnSpc>
                <a:spcPct val="80000"/>
              </a:lnSpc>
              <a:spcBef>
                <a:spcPct val="20000"/>
              </a:spcBef>
              <a:buNone/>
            </a:pPr>
            <a:endParaRPr lang="en-US" altLang="ko-KR" dirty="0">
              <a:ea typeface="굴림"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2712965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72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72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72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72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723">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72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ko-KR" dirty="0">
                <a:ea typeface="굴림" panose="020B0600000101010101" pitchFamily="34" charset="-127"/>
              </a:rPr>
              <a:t>Recall: What is in a Page Table Entry</a:t>
            </a:r>
          </a:p>
        </p:txBody>
      </p:sp>
      <p:sp>
        <p:nvSpPr>
          <p:cNvPr id="803843" name="Rectangle 3"/>
          <p:cNvSpPr>
            <a:spLocks noGrp="1" noChangeArrowheads="1"/>
          </p:cNvSpPr>
          <p:nvPr>
            <p:ph type="body" idx="1"/>
          </p:nvPr>
        </p:nvSpPr>
        <p:spPr>
          <a:xfrm>
            <a:off x="0" y="685800"/>
            <a:ext cx="9144000" cy="5943600"/>
          </a:xfrm>
        </p:spPr>
        <p:txBody>
          <a:bodyPr/>
          <a:lstStyle/>
          <a:p>
            <a:pPr>
              <a:lnSpc>
                <a:spcPct val="80000"/>
              </a:lnSpc>
              <a:spcBef>
                <a:spcPct val="15000"/>
              </a:spcBef>
              <a:tabLst>
                <a:tab pos="1377950" algn="r"/>
                <a:tab pos="1541463" algn="l"/>
              </a:tabLst>
            </a:pPr>
            <a:r>
              <a:rPr lang="en-US" altLang="ko-KR" dirty="0">
                <a:ea typeface="굴림" panose="020B0600000101010101" pitchFamily="34" charset="-127"/>
              </a:rPr>
              <a:t>What is in a Page Table Entry (or PTE)?</a:t>
            </a:r>
          </a:p>
          <a:p>
            <a:pPr marL="628650" lvl="1">
              <a:lnSpc>
                <a:spcPct val="80000"/>
              </a:lnSpc>
              <a:spcBef>
                <a:spcPct val="15000"/>
              </a:spcBef>
              <a:tabLst>
                <a:tab pos="1377950" algn="r"/>
                <a:tab pos="1541463" algn="l"/>
              </a:tabLst>
            </a:pPr>
            <a:r>
              <a:rPr lang="en-US" altLang="ko-KR" dirty="0">
                <a:ea typeface="굴림" panose="020B0600000101010101" pitchFamily="34" charset="-127"/>
              </a:rPr>
              <a:t>Pointer to next-level page table or to actual page</a:t>
            </a:r>
          </a:p>
          <a:p>
            <a:pPr marL="628650" lvl="1">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Permission bits: valid, read-only, read-write, write-only</a:t>
            </a:r>
          </a:p>
          <a:p>
            <a:pPr>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Example: Intel x86 architecture PTE:</a:t>
            </a:r>
          </a:p>
          <a:p>
            <a:pPr marL="628650" lvl="1">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Address same format previous slide (10, 10, 12-bit offset)</a:t>
            </a:r>
          </a:p>
          <a:p>
            <a:pPr marL="628650" lvl="1">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Intermediate page tables called “Directories”</a:t>
            </a:r>
          </a:p>
          <a:p>
            <a:pPr marL="628650" lvl="1">
              <a:lnSpc>
                <a:spcPct val="80000"/>
              </a:lnSpc>
              <a:spcBef>
                <a:spcPct val="15000"/>
              </a:spcBef>
              <a:tabLst>
                <a:tab pos="1377950" algn="r"/>
                <a:tab pos="1541463" algn="l"/>
              </a:tabLst>
            </a:pPr>
            <a:endParaRPr lang="en-US" altLang="ko-KR" dirty="0">
              <a:ea typeface="굴림" panose="020B0600000101010101" pitchFamily="34" charset="-127"/>
              <a:sym typeface="Symbol" panose="05050102010706020507" pitchFamily="18" charset="2"/>
            </a:endParaRPr>
          </a:p>
          <a:p>
            <a:pPr>
              <a:lnSpc>
                <a:spcPct val="80000"/>
              </a:lnSpc>
              <a:spcBef>
                <a:spcPct val="15000"/>
              </a:spcBef>
              <a:tabLst>
                <a:tab pos="1377950" algn="r"/>
                <a:tab pos="1541463" algn="l"/>
              </a:tabLst>
            </a:pPr>
            <a:endParaRPr lang="en-US" altLang="ko-KR" dirty="0">
              <a:ea typeface="굴림" panose="020B0600000101010101" pitchFamily="34" charset="-127"/>
              <a:sym typeface="Symbol" panose="05050102010706020507" pitchFamily="18" charset="2"/>
            </a:endParaRPr>
          </a:p>
          <a:p>
            <a:pPr marL="628650" lvl="1">
              <a:lnSpc>
                <a:spcPct val="80000"/>
              </a:lnSpc>
              <a:spcBef>
                <a:spcPct val="15000"/>
              </a:spcBef>
              <a:tabLst>
                <a:tab pos="1377950" algn="r"/>
                <a:tab pos="1541463" algn="l"/>
              </a:tabLst>
            </a:pPr>
            <a:endParaRPr lang="en-US" altLang="ko-KR" dirty="0">
              <a:ea typeface="굴림" panose="020B0600000101010101" pitchFamily="34" charset="-127"/>
              <a:sym typeface="Symbol" panose="05050102010706020507" pitchFamily="18" charset="2"/>
            </a:endParaRPr>
          </a:p>
          <a:p>
            <a:pPr marL="628650" lvl="1">
              <a:lnSpc>
                <a:spcPct val="80000"/>
              </a:lnSpc>
              <a:spcBef>
                <a:spcPct val="15000"/>
              </a:spcBef>
              <a:buFontTx/>
              <a:buNone/>
              <a:tabLst>
                <a:tab pos="1377950" algn="r"/>
                <a:tab pos="1541463" algn="l"/>
              </a:tabLst>
            </a:pPr>
            <a:r>
              <a:rPr lang="en-US" altLang="ko-KR" dirty="0">
                <a:solidFill>
                  <a:srgbClr val="FF0000"/>
                </a:solidFill>
                <a:ea typeface="굴림" panose="020B0600000101010101" pitchFamily="34" charset="-127"/>
                <a:sym typeface="Symbol" panose="05050102010706020507" pitchFamily="18" charset="2"/>
              </a:rPr>
              <a:t>		P: 	Present (same as “valid” bit in other architectures) </a:t>
            </a:r>
          </a:p>
          <a:p>
            <a:pPr marL="628650" lvl="1">
              <a:lnSpc>
                <a:spcPct val="80000"/>
              </a:lnSpc>
              <a:spcBef>
                <a:spcPct val="15000"/>
              </a:spcBef>
              <a:buFontTx/>
              <a:buNone/>
              <a:tabLst>
                <a:tab pos="1377950" algn="r"/>
                <a:tab pos="1541463" algn="l"/>
              </a:tabLst>
            </a:pPr>
            <a:r>
              <a:rPr lang="en-US" altLang="ko-KR" dirty="0">
                <a:ea typeface="굴림" panose="020B0600000101010101" pitchFamily="34" charset="-127"/>
                <a:sym typeface="Symbol" panose="05050102010706020507" pitchFamily="18" charset="2"/>
              </a:rPr>
              <a:t>		W: 	Writeable</a:t>
            </a:r>
          </a:p>
          <a:p>
            <a:pPr marL="628650" lvl="1">
              <a:lnSpc>
                <a:spcPct val="80000"/>
              </a:lnSpc>
              <a:spcBef>
                <a:spcPct val="15000"/>
              </a:spcBef>
              <a:buFontTx/>
              <a:buNone/>
              <a:tabLst>
                <a:tab pos="1377950" algn="r"/>
                <a:tab pos="1541463" algn="l"/>
              </a:tabLst>
            </a:pPr>
            <a:r>
              <a:rPr lang="en-US" altLang="ko-KR" dirty="0">
                <a:ea typeface="굴림" panose="020B0600000101010101" pitchFamily="34" charset="-127"/>
                <a:sym typeface="Symbol" panose="05050102010706020507" pitchFamily="18" charset="2"/>
              </a:rPr>
              <a:t>		U: 	User accessible</a:t>
            </a:r>
          </a:p>
          <a:p>
            <a:pPr marL="628650" lvl="1">
              <a:lnSpc>
                <a:spcPct val="80000"/>
              </a:lnSpc>
              <a:spcBef>
                <a:spcPct val="15000"/>
              </a:spcBef>
              <a:buFontTx/>
              <a:buNone/>
              <a:tabLst>
                <a:tab pos="1377950" algn="r"/>
                <a:tab pos="1541463" algn="l"/>
              </a:tabLst>
            </a:pPr>
            <a:r>
              <a:rPr lang="en-US" altLang="ko-KR" dirty="0">
                <a:ea typeface="굴림" panose="020B0600000101010101" pitchFamily="34" charset="-127"/>
                <a:sym typeface="Symbol" panose="05050102010706020507" pitchFamily="18" charset="2"/>
              </a:rPr>
              <a:t>		PWT:	Page write transparent: external cache write-through</a:t>
            </a:r>
          </a:p>
          <a:p>
            <a:pPr marL="628650" lvl="1">
              <a:lnSpc>
                <a:spcPct val="80000"/>
              </a:lnSpc>
              <a:spcBef>
                <a:spcPct val="15000"/>
              </a:spcBef>
              <a:buFontTx/>
              <a:buNone/>
              <a:tabLst>
                <a:tab pos="1377950" algn="r"/>
                <a:tab pos="1541463" algn="l"/>
              </a:tabLst>
            </a:pPr>
            <a:r>
              <a:rPr lang="en-US" altLang="ko-KR" dirty="0">
                <a:ea typeface="굴림" panose="020B0600000101010101" pitchFamily="34" charset="-127"/>
                <a:sym typeface="Symbol" panose="05050102010706020507" pitchFamily="18" charset="2"/>
              </a:rPr>
              <a:t>		PCD:	Page cache disabled (page cannot be cached)</a:t>
            </a:r>
          </a:p>
          <a:p>
            <a:pPr marL="628650" lvl="1">
              <a:lnSpc>
                <a:spcPct val="80000"/>
              </a:lnSpc>
              <a:spcBef>
                <a:spcPct val="15000"/>
              </a:spcBef>
              <a:buFontTx/>
              <a:buNone/>
              <a:tabLst>
                <a:tab pos="1377950" algn="r"/>
                <a:tab pos="1541463" algn="l"/>
              </a:tabLst>
            </a:pPr>
            <a:r>
              <a:rPr lang="en-US" altLang="ko-KR" dirty="0">
                <a:solidFill>
                  <a:srgbClr val="FF0000"/>
                </a:solidFill>
                <a:ea typeface="굴림" panose="020B0600000101010101" pitchFamily="34" charset="-127"/>
                <a:sym typeface="Symbol" panose="05050102010706020507" pitchFamily="18" charset="2"/>
              </a:rPr>
              <a:t>		A: 	Accessed: page has been accessed recently</a:t>
            </a:r>
          </a:p>
          <a:p>
            <a:pPr marL="628650" lvl="1">
              <a:lnSpc>
                <a:spcPct val="80000"/>
              </a:lnSpc>
              <a:spcBef>
                <a:spcPct val="15000"/>
              </a:spcBef>
              <a:buFontTx/>
              <a:buNone/>
              <a:tabLst>
                <a:tab pos="1377950" algn="r"/>
                <a:tab pos="1541463" algn="l"/>
              </a:tabLst>
            </a:pPr>
            <a:r>
              <a:rPr lang="en-US" altLang="ko-KR" dirty="0">
                <a:solidFill>
                  <a:srgbClr val="FF0000"/>
                </a:solidFill>
                <a:ea typeface="굴림" panose="020B0600000101010101" pitchFamily="34" charset="-127"/>
                <a:sym typeface="Symbol" panose="05050102010706020507" pitchFamily="18" charset="2"/>
              </a:rPr>
              <a:t>		D: 	Dirty (PTE only): page has been modified recently</a:t>
            </a:r>
          </a:p>
          <a:p>
            <a:pPr marL="628650" lvl="1">
              <a:lnSpc>
                <a:spcPct val="80000"/>
              </a:lnSpc>
              <a:spcBef>
                <a:spcPct val="15000"/>
              </a:spcBef>
              <a:buFontTx/>
              <a:buNone/>
              <a:tabLst>
                <a:tab pos="1377950" algn="r"/>
                <a:tab pos="1541463" algn="l"/>
              </a:tabLst>
            </a:pPr>
            <a:r>
              <a:rPr lang="en-US" altLang="ko-KR" dirty="0">
                <a:ea typeface="굴림" panose="020B0600000101010101" pitchFamily="34" charset="-127"/>
                <a:sym typeface="Symbol" panose="05050102010706020507" pitchFamily="18" charset="2"/>
              </a:rPr>
              <a:t>		L: 	L=14MB page (directory only).</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		Bottom 22 bits of virtual address serve as offset</a:t>
            </a:r>
          </a:p>
        </p:txBody>
      </p:sp>
      <p:grpSp>
        <p:nvGrpSpPr>
          <p:cNvPr id="803844" name="Group 4"/>
          <p:cNvGrpSpPr>
            <a:grpSpLocks/>
          </p:cNvGrpSpPr>
          <p:nvPr/>
        </p:nvGrpSpPr>
        <p:grpSpPr bwMode="auto">
          <a:xfrm>
            <a:off x="663575" y="2717800"/>
            <a:ext cx="7696200" cy="1006475"/>
            <a:chOff x="480" y="2304"/>
            <a:chExt cx="4848" cy="634"/>
          </a:xfrm>
        </p:grpSpPr>
        <p:sp>
          <p:nvSpPr>
            <p:cNvPr id="8197" name="Rectangle 5"/>
            <p:cNvSpPr>
              <a:spLocks noChangeArrowheads="1"/>
            </p:cNvSpPr>
            <p:nvPr/>
          </p:nvSpPr>
          <p:spPr bwMode="auto">
            <a:xfrm>
              <a:off x="480" y="2304"/>
              <a:ext cx="2544"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pPr>
              <a:r>
                <a:rPr lang="en-US" altLang="ko-KR" b="0" dirty="0">
                  <a:latin typeface="Gill Sans" charset="0"/>
                  <a:ea typeface="Gill Sans" charset="0"/>
                  <a:cs typeface="Gill Sans" charset="0"/>
                </a:rPr>
                <a:t>Page Frame Number</a:t>
              </a:r>
            </a:p>
            <a:p>
              <a:pPr>
                <a:lnSpc>
                  <a:spcPct val="90000"/>
                </a:lnSpc>
              </a:pPr>
              <a:r>
                <a:rPr lang="en-US" altLang="ko-KR" b="0" dirty="0">
                  <a:latin typeface="Gill Sans" charset="0"/>
                  <a:ea typeface="Gill Sans" charset="0"/>
                  <a:cs typeface="Gill Sans" charset="0"/>
                </a:rPr>
                <a:t>(Physical Page Number)</a:t>
              </a:r>
            </a:p>
          </p:txBody>
        </p:sp>
        <p:sp>
          <p:nvSpPr>
            <p:cNvPr id="8198" name="Rectangle 6"/>
            <p:cNvSpPr>
              <a:spLocks noChangeArrowheads="1"/>
            </p:cNvSpPr>
            <p:nvPr/>
          </p:nvSpPr>
          <p:spPr bwMode="auto">
            <a:xfrm>
              <a:off x="3024" y="2304"/>
              <a:ext cx="576"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Free</a:t>
              </a:r>
            </a:p>
            <a:p>
              <a:r>
                <a:rPr lang="en-US" altLang="ko-KR" b="0">
                  <a:latin typeface="Gill Sans" charset="0"/>
                  <a:ea typeface="Gill Sans" charset="0"/>
                  <a:cs typeface="Gill Sans" charset="0"/>
                </a:rPr>
                <a:t>(OS)</a:t>
              </a:r>
            </a:p>
          </p:txBody>
        </p:sp>
        <p:sp>
          <p:nvSpPr>
            <p:cNvPr id="8199" name="Rectangle 7"/>
            <p:cNvSpPr>
              <a:spLocks noChangeArrowheads="1"/>
            </p:cNvSpPr>
            <p:nvPr/>
          </p:nvSpPr>
          <p:spPr bwMode="auto">
            <a:xfrm>
              <a:off x="360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0</a:t>
              </a:r>
            </a:p>
          </p:txBody>
        </p:sp>
        <p:sp>
          <p:nvSpPr>
            <p:cNvPr id="8200" name="Rectangle 8"/>
            <p:cNvSpPr>
              <a:spLocks noChangeArrowheads="1"/>
            </p:cNvSpPr>
            <p:nvPr/>
          </p:nvSpPr>
          <p:spPr bwMode="auto">
            <a:xfrm>
              <a:off x="379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L</a:t>
              </a:r>
            </a:p>
          </p:txBody>
        </p:sp>
        <p:sp>
          <p:nvSpPr>
            <p:cNvPr id="8201" name="Rectangle 9"/>
            <p:cNvSpPr>
              <a:spLocks noChangeArrowheads="1"/>
            </p:cNvSpPr>
            <p:nvPr/>
          </p:nvSpPr>
          <p:spPr bwMode="auto">
            <a:xfrm>
              <a:off x="398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D</a:t>
              </a:r>
            </a:p>
          </p:txBody>
        </p:sp>
        <p:sp>
          <p:nvSpPr>
            <p:cNvPr id="8202" name="Rectangle 10"/>
            <p:cNvSpPr>
              <a:spLocks noChangeArrowheads="1"/>
            </p:cNvSpPr>
            <p:nvPr/>
          </p:nvSpPr>
          <p:spPr bwMode="auto">
            <a:xfrm>
              <a:off x="417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A</a:t>
              </a:r>
            </a:p>
          </p:txBody>
        </p:sp>
        <p:sp>
          <p:nvSpPr>
            <p:cNvPr id="8203" name="Rectangle 11"/>
            <p:cNvSpPr>
              <a:spLocks noChangeArrowheads="1"/>
            </p:cNvSpPr>
            <p:nvPr/>
          </p:nvSpPr>
          <p:spPr bwMode="auto">
            <a:xfrm>
              <a:off x="4368"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PCD</a:t>
              </a:r>
            </a:p>
          </p:txBody>
        </p:sp>
        <p:sp>
          <p:nvSpPr>
            <p:cNvPr id="8204" name="Rectangle 12"/>
            <p:cNvSpPr>
              <a:spLocks noChangeArrowheads="1"/>
            </p:cNvSpPr>
            <p:nvPr/>
          </p:nvSpPr>
          <p:spPr bwMode="auto">
            <a:xfrm>
              <a:off x="456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PWT</a:t>
              </a:r>
            </a:p>
          </p:txBody>
        </p:sp>
        <p:sp>
          <p:nvSpPr>
            <p:cNvPr id="8205" name="Rectangle 13"/>
            <p:cNvSpPr>
              <a:spLocks noChangeArrowheads="1"/>
            </p:cNvSpPr>
            <p:nvPr/>
          </p:nvSpPr>
          <p:spPr bwMode="auto">
            <a:xfrm>
              <a:off x="475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U</a:t>
              </a:r>
            </a:p>
          </p:txBody>
        </p:sp>
        <p:sp>
          <p:nvSpPr>
            <p:cNvPr id="8206" name="Rectangle 14"/>
            <p:cNvSpPr>
              <a:spLocks noChangeArrowheads="1"/>
            </p:cNvSpPr>
            <p:nvPr/>
          </p:nvSpPr>
          <p:spPr bwMode="auto">
            <a:xfrm>
              <a:off x="494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W</a:t>
              </a:r>
            </a:p>
          </p:txBody>
        </p:sp>
        <p:sp>
          <p:nvSpPr>
            <p:cNvPr id="8207" name="Rectangle 15"/>
            <p:cNvSpPr>
              <a:spLocks noChangeArrowheads="1"/>
            </p:cNvSpPr>
            <p:nvPr/>
          </p:nvSpPr>
          <p:spPr bwMode="auto">
            <a:xfrm>
              <a:off x="513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a:t>
              </a:r>
            </a:p>
          </p:txBody>
        </p:sp>
        <p:sp>
          <p:nvSpPr>
            <p:cNvPr id="8208" name="Text Box 16"/>
            <p:cNvSpPr txBox="1">
              <a:spLocks noChangeArrowheads="1"/>
            </p:cNvSpPr>
            <p:nvPr/>
          </p:nvSpPr>
          <p:spPr bwMode="auto">
            <a:xfrm>
              <a:off x="5126"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0</a:t>
              </a:r>
            </a:p>
          </p:txBody>
        </p:sp>
        <p:sp>
          <p:nvSpPr>
            <p:cNvPr id="8209" name="Text Box 17"/>
            <p:cNvSpPr txBox="1">
              <a:spLocks noChangeArrowheads="1"/>
            </p:cNvSpPr>
            <p:nvPr/>
          </p:nvSpPr>
          <p:spPr bwMode="auto">
            <a:xfrm>
              <a:off x="4944"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1</a:t>
              </a:r>
            </a:p>
          </p:txBody>
        </p:sp>
        <p:sp>
          <p:nvSpPr>
            <p:cNvPr id="8210" name="Text Box 18"/>
            <p:cNvSpPr txBox="1">
              <a:spLocks noChangeArrowheads="1"/>
            </p:cNvSpPr>
            <p:nvPr/>
          </p:nvSpPr>
          <p:spPr bwMode="auto">
            <a:xfrm>
              <a:off x="4752"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2</a:t>
              </a:r>
            </a:p>
          </p:txBody>
        </p:sp>
        <p:sp>
          <p:nvSpPr>
            <p:cNvPr id="8211" name="Text Box 19"/>
            <p:cNvSpPr txBox="1">
              <a:spLocks noChangeArrowheads="1"/>
            </p:cNvSpPr>
            <p:nvPr/>
          </p:nvSpPr>
          <p:spPr bwMode="auto">
            <a:xfrm>
              <a:off x="4560"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3</a:t>
              </a:r>
            </a:p>
          </p:txBody>
        </p:sp>
        <p:sp>
          <p:nvSpPr>
            <p:cNvPr id="8212" name="Text Box 20"/>
            <p:cNvSpPr txBox="1">
              <a:spLocks noChangeArrowheads="1"/>
            </p:cNvSpPr>
            <p:nvPr/>
          </p:nvSpPr>
          <p:spPr bwMode="auto">
            <a:xfrm>
              <a:off x="4368"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4</a:t>
              </a:r>
            </a:p>
          </p:txBody>
        </p:sp>
        <p:sp>
          <p:nvSpPr>
            <p:cNvPr id="8213" name="Text Box 21"/>
            <p:cNvSpPr txBox="1">
              <a:spLocks noChangeArrowheads="1"/>
            </p:cNvSpPr>
            <p:nvPr/>
          </p:nvSpPr>
          <p:spPr bwMode="auto">
            <a:xfrm>
              <a:off x="4176"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5</a:t>
              </a:r>
            </a:p>
          </p:txBody>
        </p:sp>
        <p:sp>
          <p:nvSpPr>
            <p:cNvPr id="8214" name="Text Box 22"/>
            <p:cNvSpPr txBox="1">
              <a:spLocks noChangeArrowheads="1"/>
            </p:cNvSpPr>
            <p:nvPr/>
          </p:nvSpPr>
          <p:spPr bwMode="auto">
            <a:xfrm>
              <a:off x="3984"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6</a:t>
              </a:r>
            </a:p>
          </p:txBody>
        </p:sp>
        <p:sp>
          <p:nvSpPr>
            <p:cNvPr id="8215" name="Text Box 23"/>
            <p:cNvSpPr txBox="1">
              <a:spLocks noChangeArrowheads="1"/>
            </p:cNvSpPr>
            <p:nvPr/>
          </p:nvSpPr>
          <p:spPr bwMode="auto">
            <a:xfrm>
              <a:off x="3792"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7</a:t>
              </a:r>
            </a:p>
          </p:txBody>
        </p:sp>
        <p:sp>
          <p:nvSpPr>
            <p:cNvPr id="8216" name="Text Box 24"/>
            <p:cNvSpPr txBox="1">
              <a:spLocks noChangeArrowheads="1"/>
            </p:cNvSpPr>
            <p:nvPr/>
          </p:nvSpPr>
          <p:spPr bwMode="auto">
            <a:xfrm>
              <a:off x="3600"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8</a:t>
              </a:r>
            </a:p>
          </p:txBody>
        </p:sp>
        <p:sp>
          <p:nvSpPr>
            <p:cNvPr id="8217" name="Text Box 25"/>
            <p:cNvSpPr txBox="1">
              <a:spLocks noChangeArrowheads="1"/>
            </p:cNvSpPr>
            <p:nvPr/>
          </p:nvSpPr>
          <p:spPr bwMode="auto">
            <a:xfrm>
              <a:off x="3072" y="2688"/>
              <a:ext cx="408"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11-9</a:t>
              </a:r>
            </a:p>
          </p:txBody>
        </p:sp>
        <p:sp>
          <p:nvSpPr>
            <p:cNvPr id="8218" name="Text Box 26"/>
            <p:cNvSpPr txBox="1">
              <a:spLocks noChangeArrowheads="1"/>
            </p:cNvSpPr>
            <p:nvPr/>
          </p:nvSpPr>
          <p:spPr bwMode="auto">
            <a:xfrm>
              <a:off x="1440" y="2688"/>
              <a:ext cx="489"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31-12</a:t>
              </a:r>
            </a:p>
          </p:txBody>
        </p:sp>
      </p:grpSp>
    </p:spTree>
    <p:extLst>
      <p:ext uri="{BB962C8B-B14F-4D97-AF65-F5344CB8AC3E}">
        <p14:creationId xmlns:p14="http://schemas.microsoft.com/office/powerpoint/2010/main" val="166301783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Map (Details)</a:t>
            </a:r>
          </a:p>
        </p:txBody>
      </p:sp>
      <p:sp>
        <p:nvSpPr>
          <p:cNvPr id="3" name="Content Placeholder 2"/>
          <p:cNvSpPr>
            <a:spLocks noGrp="1"/>
          </p:cNvSpPr>
          <p:nvPr>
            <p:ph idx="1"/>
          </p:nvPr>
        </p:nvSpPr>
        <p:spPr>
          <a:xfrm>
            <a:off x="0" y="838200"/>
            <a:ext cx="9144000" cy="5867400"/>
          </a:xfrm>
        </p:spPr>
        <p:txBody>
          <a:bodyPr>
            <a:normAutofit lnSpcReduction="10000"/>
          </a:bodyPr>
          <a:lstStyle/>
          <a:p>
            <a:r>
              <a:rPr lang="en-US" dirty="0"/>
              <a:t>Kernel memory not generally visible to user</a:t>
            </a:r>
          </a:p>
          <a:p>
            <a:pPr lvl="1"/>
            <a:r>
              <a:rPr lang="en-US" dirty="0"/>
              <a:t>Exception: special VDSO (virtual dynamically linked shared objects) facility that maps kernel code into user space to aid in system calls (and to provide certain actual system calls such as </a:t>
            </a:r>
            <a:r>
              <a:rPr lang="en-US" dirty="0" err="1">
                <a:latin typeface="Consolas"/>
                <a:cs typeface="Consolas"/>
              </a:rPr>
              <a:t>gettimeofday</a:t>
            </a:r>
            <a:r>
              <a:rPr lang="en-US" dirty="0">
                <a:latin typeface="Consolas"/>
                <a:cs typeface="Consolas"/>
              </a:rPr>
              <a:t>()</a:t>
            </a:r>
            <a:r>
              <a:rPr lang="en-US" dirty="0"/>
              <a:t>)</a:t>
            </a:r>
            <a:endParaRPr lang="en-US" dirty="0">
              <a:latin typeface="Consolas"/>
              <a:cs typeface="Consolas"/>
            </a:endParaRPr>
          </a:p>
          <a:p>
            <a:r>
              <a:rPr lang="en-US" dirty="0"/>
              <a:t>Every physical page described by a “page” structure</a:t>
            </a:r>
          </a:p>
          <a:p>
            <a:pPr lvl="1"/>
            <a:r>
              <a:rPr lang="en-US" dirty="0"/>
              <a:t>Collected together in lower physical memory</a:t>
            </a:r>
          </a:p>
          <a:p>
            <a:pPr lvl="1"/>
            <a:r>
              <a:rPr lang="en-US" dirty="0"/>
              <a:t>Can be accessed in kernel virtual space</a:t>
            </a:r>
          </a:p>
          <a:p>
            <a:pPr lvl="1"/>
            <a:r>
              <a:rPr lang="en-US" dirty="0"/>
              <a:t>Linked together in various “LRU” lists</a:t>
            </a:r>
          </a:p>
          <a:p>
            <a:r>
              <a:rPr lang="en-US" dirty="0"/>
              <a:t>For 32-bit virtual memory architectures:</a:t>
            </a:r>
          </a:p>
          <a:p>
            <a:pPr lvl="1"/>
            <a:r>
              <a:rPr lang="en-US" dirty="0"/>
              <a:t>When physical memory &lt; 896MB</a:t>
            </a:r>
          </a:p>
          <a:p>
            <a:pPr lvl="2"/>
            <a:r>
              <a:rPr lang="en-US" dirty="0"/>
              <a:t>All physical memory mapped at 0xC0000000</a:t>
            </a:r>
          </a:p>
          <a:p>
            <a:pPr lvl="1"/>
            <a:r>
              <a:rPr lang="en-US" dirty="0"/>
              <a:t>When physical memory &gt;= 896MB</a:t>
            </a:r>
          </a:p>
          <a:p>
            <a:pPr lvl="2"/>
            <a:r>
              <a:rPr lang="en-US" dirty="0"/>
              <a:t>Not all physical memory mapped in kernel space all the time</a:t>
            </a:r>
          </a:p>
          <a:p>
            <a:pPr lvl="2"/>
            <a:r>
              <a:rPr lang="en-US" dirty="0"/>
              <a:t>Can be temporarily mapped with addresses &gt; 0xCC000000</a:t>
            </a:r>
          </a:p>
          <a:p>
            <a:r>
              <a:rPr lang="en-US" dirty="0"/>
              <a:t>For 64-bit virtual memory architectures:</a:t>
            </a:r>
          </a:p>
          <a:p>
            <a:pPr lvl="1"/>
            <a:r>
              <a:rPr lang="en-US" dirty="0"/>
              <a:t>All physical memory mapped above 0xFFFF800000000000</a:t>
            </a:r>
          </a:p>
        </p:txBody>
      </p:sp>
    </p:spTree>
    <p:extLst>
      <p:ext uri="{BB962C8B-B14F-4D97-AF65-F5344CB8AC3E}">
        <p14:creationId xmlns:p14="http://schemas.microsoft.com/office/powerpoint/2010/main" val="1940016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6986" name="Group 10"/>
          <p:cNvGrpSpPr>
            <a:grpSpLocks/>
          </p:cNvGrpSpPr>
          <p:nvPr/>
        </p:nvGrpSpPr>
        <p:grpSpPr bwMode="auto">
          <a:xfrm>
            <a:off x="381000" y="2590800"/>
            <a:ext cx="8382000" cy="2565400"/>
            <a:chOff x="240" y="1632"/>
            <a:chExt cx="5280" cy="1616"/>
          </a:xfrm>
        </p:grpSpPr>
        <p:sp>
          <p:nvSpPr>
            <p:cNvPr id="26629" name="AutoShape 4"/>
            <p:cNvSpPr>
              <a:spLocks noChangeArrowheads="1"/>
            </p:cNvSpPr>
            <p:nvPr/>
          </p:nvSpPr>
          <p:spPr bwMode="auto">
            <a:xfrm>
              <a:off x="240" y="1872"/>
              <a:ext cx="5280" cy="1376"/>
            </a:xfrm>
            <a:prstGeom prst="roundRect">
              <a:avLst>
                <a:gd name="adj" fmla="val 16667"/>
              </a:avLst>
            </a:prstGeom>
            <a:solidFill>
              <a:srgbClr val="FF66CC">
                <a:alpha val="32156"/>
              </a:srgbClr>
            </a:solidFill>
            <a:ln w="57150" algn="ctr">
              <a:solidFill>
                <a:srgbClr val="FF66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ko-KR" altLang="en-US">
                <a:ea typeface="굴림" panose="020B0600000101010101" pitchFamily="34" charset="-127"/>
              </a:endParaRPr>
            </a:p>
          </p:txBody>
        </p:sp>
        <p:sp>
          <p:nvSpPr>
            <p:cNvPr id="26630" name="WordArt 5"/>
            <p:cNvSpPr>
              <a:spLocks noChangeArrowheads="1" noChangeShapeType="1" noTextEdit="1"/>
            </p:cNvSpPr>
            <p:nvPr/>
          </p:nvSpPr>
          <p:spPr bwMode="auto">
            <a:xfrm>
              <a:off x="4416" y="1632"/>
              <a:ext cx="978" cy="551"/>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contourClr>
                  <a:srgbClr val="FFE701"/>
                </a:contourClr>
              </a:sp3d>
            </a:bodyPr>
            <a:lstStyle/>
            <a:p>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Cache</a:t>
              </a:r>
            </a:p>
          </p:txBody>
        </p:sp>
      </p:grpSp>
      <p:sp>
        <p:nvSpPr>
          <p:cNvPr id="766979" name="Rectangle 3"/>
          <p:cNvSpPr>
            <a:spLocks noGrp="1" noChangeArrowheads="1"/>
          </p:cNvSpPr>
          <p:nvPr>
            <p:ph type="body" idx="1"/>
          </p:nvPr>
        </p:nvSpPr>
        <p:spPr>
          <a:xfrm>
            <a:off x="152400" y="685800"/>
            <a:ext cx="8839200" cy="6096000"/>
          </a:xfrm>
        </p:spPr>
        <p:txBody>
          <a:bodyPr/>
          <a:lstStyle/>
          <a:p>
            <a:pPr>
              <a:lnSpc>
                <a:spcPct val="80000"/>
              </a:lnSpc>
              <a:spcBef>
                <a:spcPct val="20000"/>
              </a:spcBef>
            </a:pPr>
            <a:r>
              <a:rPr lang="en-US" altLang="ko-KR" dirty="0">
                <a:ea typeface="굴림" panose="020B0600000101010101" pitchFamily="34" charset="-127"/>
              </a:rPr>
              <a:t>PTE helps us implement demand paging</a:t>
            </a:r>
          </a:p>
          <a:p>
            <a:pPr lvl="1">
              <a:lnSpc>
                <a:spcPct val="80000"/>
              </a:lnSpc>
              <a:spcBef>
                <a:spcPct val="20000"/>
              </a:spcBef>
            </a:pPr>
            <a:r>
              <a:rPr lang="en-US" altLang="ko-KR" dirty="0">
                <a:ea typeface="굴림" panose="020B0600000101010101" pitchFamily="34" charset="-127"/>
              </a:rPr>
              <a:t>Valid </a:t>
            </a:r>
            <a:r>
              <a:rPr lang="en-US" altLang="ko-KR" dirty="0">
                <a:ea typeface="굴림" panose="020B0600000101010101" pitchFamily="34" charset="-127"/>
                <a:sym typeface="Symbol" panose="05050102010706020507" pitchFamily="18" charset="2"/>
              </a:rPr>
              <a:t> Page in memory, PTE points at physical page</a:t>
            </a:r>
          </a:p>
          <a:p>
            <a:pPr lvl="1">
              <a:lnSpc>
                <a:spcPct val="80000"/>
              </a:lnSpc>
              <a:spcBef>
                <a:spcPct val="20000"/>
              </a:spcBef>
            </a:pPr>
            <a:r>
              <a:rPr lang="en-US" altLang="ko-KR" dirty="0">
                <a:ea typeface="굴림" panose="020B0600000101010101" pitchFamily="34" charset="-127"/>
                <a:sym typeface="Symbol" panose="05050102010706020507" pitchFamily="18" charset="2"/>
              </a:rPr>
              <a:t>Not Valid  Page not in memory; use info in PTE to find it on disk when necessary</a:t>
            </a:r>
          </a:p>
          <a:p>
            <a:pPr>
              <a:lnSpc>
                <a:spcPct val="80000"/>
              </a:lnSpc>
              <a:spcBef>
                <a:spcPct val="20000"/>
              </a:spcBef>
            </a:pPr>
            <a:r>
              <a:rPr lang="en-US" altLang="ko-KR" dirty="0">
                <a:ea typeface="굴림" panose="020B0600000101010101" pitchFamily="34" charset="-127"/>
                <a:sym typeface="Symbol" panose="05050102010706020507" pitchFamily="18" charset="2"/>
              </a:rPr>
              <a:t>Suppose user references page with invalid PTE?</a:t>
            </a:r>
          </a:p>
          <a:p>
            <a:pPr lvl="1">
              <a:lnSpc>
                <a:spcPct val="80000"/>
              </a:lnSpc>
              <a:spcBef>
                <a:spcPct val="20000"/>
              </a:spcBef>
            </a:pPr>
            <a:r>
              <a:rPr lang="en-US" altLang="ko-KR" dirty="0">
                <a:ea typeface="굴림" panose="020B0600000101010101" pitchFamily="34" charset="-127"/>
                <a:sym typeface="Symbol" panose="05050102010706020507" pitchFamily="18" charset="2"/>
              </a:rPr>
              <a:t>Memory Management Unit (MMU) traps to OS</a:t>
            </a:r>
          </a:p>
          <a:p>
            <a:pPr lvl="2">
              <a:lnSpc>
                <a:spcPct val="80000"/>
              </a:lnSpc>
              <a:spcBef>
                <a:spcPct val="20000"/>
              </a:spcBef>
            </a:pPr>
            <a:r>
              <a:rPr lang="en-US" altLang="ko-KR" dirty="0">
                <a:ea typeface="굴림" panose="020B0600000101010101" pitchFamily="34" charset="-127"/>
                <a:sym typeface="Symbol" panose="05050102010706020507" pitchFamily="18" charset="2"/>
              </a:rPr>
              <a:t>Resulting trap is a “Page Fault”</a:t>
            </a:r>
          </a:p>
          <a:p>
            <a:pPr lvl="1">
              <a:lnSpc>
                <a:spcPct val="80000"/>
              </a:lnSpc>
              <a:spcBef>
                <a:spcPct val="20000"/>
              </a:spcBef>
            </a:pPr>
            <a:r>
              <a:rPr lang="en-US" altLang="ko-KR" dirty="0">
                <a:ea typeface="굴림" panose="020B0600000101010101" pitchFamily="34" charset="-127"/>
                <a:sym typeface="Symbol" panose="05050102010706020507" pitchFamily="18" charset="2"/>
              </a:rPr>
              <a:t>What does OS do on a Page Fault?:</a:t>
            </a:r>
          </a:p>
          <a:p>
            <a:pPr lvl="2">
              <a:lnSpc>
                <a:spcPct val="80000"/>
              </a:lnSpc>
              <a:spcBef>
                <a:spcPct val="20000"/>
              </a:spcBef>
            </a:pPr>
            <a:r>
              <a:rPr lang="en-US" altLang="ko-KR" dirty="0">
                <a:ea typeface="굴림" panose="020B0600000101010101" pitchFamily="34" charset="-127"/>
                <a:sym typeface="Symbol" panose="05050102010706020507" pitchFamily="18" charset="2"/>
              </a:rPr>
              <a:t>Choose an old page to replace </a:t>
            </a:r>
          </a:p>
          <a:p>
            <a:pPr lvl="2">
              <a:lnSpc>
                <a:spcPct val="80000"/>
              </a:lnSpc>
              <a:spcBef>
                <a:spcPct val="20000"/>
              </a:spcBef>
            </a:pPr>
            <a:r>
              <a:rPr lang="en-US" altLang="ko-KR" dirty="0">
                <a:ea typeface="굴림" panose="020B0600000101010101" pitchFamily="34" charset="-127"/>
                <a:sym typeface="Symbol" panose="05050102010706020507" pitchFamily="18" charset="2"/>
              </a:rPr>
              <a:t>If old page modified (“D=1”), write contents back to disk</a:t>
            </a:r>
          </a:p>
          <a:p>
            <a:pPr lvl="2">
              <a:lnSpc>
                <a:spcPct val="80000"/>
              </a:lnSpc>
              <a:spcBef>
                <a:spcPct val="20000"/>
              </a:spcBef>
            </a:pPr>
            <a:r>
              <a:rPr lang="en-US" altLang="ko-KR" dirty="0">
                <a:ea typeface="굴림" panose="020B0600000101010101" pitchFamily="34" charset="-127"/>
                <a:sym typeface="Symbol" panose="05050102010706020507" pitchFamily="18" charset="2"/>
              </a:rPr>
              <a:t>Change its PTE and any cached TLB to be invalid</a:t>
            </a:r>
          </a:p>
          <a:p>
            <a:pPr lvl="2">
              <a:lnSpc>
                <a:spcPct val="80000"/>
              </a:lnSpc>
              <a:spcBef>
                <a:spcPct val="20000"/>
              </a:spcBef>
            </a:pPr>
            <a:r>
              <a:rPr lang="en-US" altLang="ko-KR" dirty="0">
                <a:ea typeface="굴림" panose="020B0600000101010101" pitchFamily="34" charset="-127"/>
                <a:sym typeface="Symbol" panose="05050102010706020507" pitchFamily="18" charset="2"/>
              </a:rPr>
              <a:t>Load new page into memory from disk</a:t>
            </a:r>
          </a:p>
          <a:p>
            <a:pPr lvl="2">
              <a:lnSpc>
                <a:spcPct val="80000"/>
              </a:lnSpc>
              <a:spcBef>
                <a:spcPct val="20000"/>
              </a:spcBef>
            </a:pPr>
            <a:r>
              <a:rPr lang="en-US" altLang="ko-KR" dirty="0">
                <a:ea typeface="굴림" panose="020B0600000101010101" pitchFamily="34" charset="-127"/>
                <a:sym typeface="Symbol" panose="05050102010706020507" pitchFamily="18" charset="2"/>
              </a:rPr>
              <a:t>Update page table entry, invalidate TLB for new entry</a:t>
            </a:r>
          </a:p>
          <a:p>
            <a:pPr lvl="2">
              <a:lnSpc>
                <a:spcPct val="80000"/>
              </a:lnSpc>
              <a:spcBef>
                <a:spcPct val="20000"/>
              </a:spcBef>
            </a:pPr>
            <a:r>
              <a:rPr lang="en-US" altLang="ko-KR" dirty="0">
                <a:ea typeface="굴림" panose="020B0600000101010101" pitchFamily="34" charset="-127"/>
                <a:sym typeface="Symbol" panose="05050102010706020507" pitchFamily="18" charset="2"/>
              </a:rPr>
              <a:t>Continue thread from original faulting location</a:t>
            </a:r>
          </a:p>
          <a:p>
            <a:pPr lvl="1">
              <a:lnSpc>
                <a:spcPct val="80000"/>
              </a:lnSpc>
              <a:spcBef>
                <a:spcPct val="20000"/>
              </a:spcBef>
            </a:pPr>
            <a:r>
              <a:rPr lang="en-US" altLang="ko-KR" dirty="0">
                <a:ea typeface="굴림" panose="020B0600000101010101" pitchFamily="34" charset="-127"/>
                <a:sym typeface="Symbol" panose="05050102010706020507" pitchFamily="18" charset="2"/>
              </a:rPr>
              <a:t>TLB for new page will be loaded when thread continued!</a:t>
            </a:r>
          </a:p>
          <a:p>
            <a:pPr lvl="1">
              <a:lnSpc>
                <a:spcPct val="80000"/>
              </a:lnSpc>
              <a:spcBef>
                <a:spcPct val="20000"/>
              </a:spcBef>
            </a:pPr>
            <a:r>
              <a:rPr lang="en-US" altLang="ko-KR" dirty="0">
                <a:ea typeface="굴림" panose="020B0600000101010101" pitchFamily="34" charset="-127"/>
                <a:sym typeface="Symbol" panose="05050102010706020507" pitchFamily="18" charset="2"/>
              </a:rPr>
              <a:t>While pulling pages off disk for one process, OS runs another process from ready queue</a:t>
            </a:r>
          </a:p>
          <a:p>
            <a:pPr lvl="2">
              <a:lnSpc>
                <a:spcPct val="80000"/>
              </a:lnSpc>
              <a:spcBef>
                <a:spcPct val="20000"/>
              </a:spcBef>
            </a:pPr>
            <a:r>
              <a:rPr lang="en-US" altLang="ko-KR" dirty="0">
                <a:ea typeface="굴림" panose="020B0600000101010101" pitchFamily="34" charset="-127"/>
                <a:sym typeface="Symbol" panose="05050102010706020507" pitchFamily="18" charset="2"/>
              </a:rPr>
              <a:t>Suspended process sits on wait queue</a:t>
            </a:r>
          </a:p>
        </p:txBody>
      </p:sp>
      <p:sp>
        <p:nvSpPr>
          <p:cNvPr id="26628" name="Rectangle 2"/>
          <p:cNvSpPr>
            <a:spLocks noGrp="1" noChangeArrowheads="1"/>
          </p:cNvSpPr>
          <p:nvPr>
            <p:ph type="title"/>
          </p:nvPr>
        </p:nvSpPr>
        <p:spPr/>
        <p:txBody>
          <a:bodyPr/>
          <a:lstStyle/>
          <a:p>
            <a:r>
              <a:rPr lang="en-US" altLang="ko-KR" dirty="0">
                <a:ea typeface="굴림" panose="020B0600000101010101" pitchFamily="34" charset="-127"/>
              </a:rPr>
              <a:t>Recall: Demand Paging Mechanisms</a:t>
            </a:r>
          </a:p>
        </p:txBody>
      </p:sp>
    </p:spTree>
    <p:extLst>
      <p:ext uri="{BB962C8B-B14F-4D97-AF65-F5344CB8AC3E}">
        <p14:creationId xmlns:p14="http://schemas.microsoft.com/office/powerpoint/2010/main" val="163285035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ea typeface="굴림" panose="020B0600000101010101" pitchFamily="34" charset="-127"/>
              </a:rPr>
              <a:t>Recall: Steps in Handling a Page Fault</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l="5666" t="598" r="6114" b="912"/>
          <a:stretch>
            <a:fillRect/>
          </a:stretch>
        </p:blipFill>
        <p:spPr bwMode="auto">
          <a:xfrm>
            <a:off x="1066800" y="761999"/>
            <a:ext cx="7010400" cy="5868761"/>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186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Some following questions</a:t>
            </a:r>
          </a:p>
        </p:txBody>
      </p:sp>
      <p:sp>
        <p:nvSpPr>
          <p:cNvPr id="3" name="Content Placeholder 2"/>
          <p:cNvSpPr>
            <a:spLocks noGrp="1"/>
          </p:cNvSpPr>
          <p:nvPr>
            <p:ph idx="1"/>
          </p:nvPr>
        </p:nvSpPr>
        <p:spPr>
          <a:xfrm>
            <a:off x="609600" y="914400"/>
            <a:ext cx="7924800" cy="5638800"/>
          </a:xfrm>
        </p:spPr>
        <p:txBody>
          <a:bodyPr>
            <a:normAutofit/>
          </a:bodyPr>
          <a:lstStyle/>
          <a:p>
            <a:r>
              <a:rPr lang="en-US" dirty="0"/>
              <a:t>During a page fault, where does the OS get a free frame?</a:t>
            </a:r>
          </a:p>
          <a:p>
            <a:pPr lvl="1"/>
            <a:r>
              <a:rPr lang="en-US" dirty="0"/>
              <a:t>Keeps a free list</a:t>
            </a:r>
          </a:p>
          <a:p>
            <a:pPr lvl="1"/>
            <a:r>
              <a:rPr lang="en-US" dirty="0"/>
              <a:t>Unix runs a “reaper” if memory gets too full</a:t>
            </a:r>
          </a:p>
          <a:p>
            <a:pPr lvl="2"/>
            <a:r>
              <a:rPr lang="en-US" dirty="0"/>
              <a:t>Schedule dirty pages to be written back on disk</a:t>
            </a:r>
          </a:p>
          <a:p>
            <a:pPr lvl="2"/>
            <a:r>
              <a:rPr lang="en-US" dirty="0"/>
              <a:t>Zero (clean) pages which haven’t been accessed in a while</a:t>
            </a:r>
          </a:p>
          <a:p>
            <a:pPr lvl="1"/>
            <a:r>
              <a:rPr lang="en-US" dirty="0"/>
              <a:t>As a last resort, evict a dirty page first</a:t>
            </a:r>
          </a:p>
          <a:p>
            <a:pPr lvl="1"/>
            <a:endParaRPr lang="en-US" dirty="0"/>
          </a:p>
          <a:p>
            <a:r>
              <a:rPr lang="en-US" dirty="0"/>
              <a:t>How can we organize these mechanisms?</a:t>
            </a:r>
          </a:p>
          <a:p>
            <a:pPr lvl="1"/>
            <a:r>
              <a:rPr lang="en-US" dirty="0"/>
              <a:t>Work on the replacement policy</a:t>
            </a:r>
          </a:p>
          <a:p>
            <a:pPr lvl="1"/>
            <a:endParaRPr lang="en-US" dirty="0"/>
          </a:p>
          <a:p>
            <a:r>
              <a:rPr lang="en-US" dirty="0"/>
              <a:t>How many page frames/process?</a:t>
            </a:r>
          </a:p>
          <a:p>
            <a:pPr lvl="1"/>
            <a:r>
              <a:rPr lang="en-US" dirty="0"/>
              <a:t>Like thread scheduling, need to “schedule” memory resources:</a:t>
            </a:r>
          </a:p>
          <a:p>
            <a:pPr lvl="2"/>
            <a:r>
              <a:rPr lang="en-US" dirty="0"/>
              <a:t>Utilization?  fairness? priority?</a:t>
            </a:r>
          </a:p>
          <a:p>
            <a:pPr lvl="1"/>
            <a:r>
              <a:rPr lang="en-US" dirty="0"/>
              <a:t>Allocation of disk paging bandwidth</a:t>
            </a:r>
          </a:p>
        </p:txBody>
      </p:sp>
    </p:spTree>
    <p:extLst>
      <p:ext uri="{BB962C8B-B14F-4D97-AF65-F5344CB8AC3E}">
        <p14:creationId xmlns:p14="http://schemas.microsoft.com/office/powerpoint/2010/main" val="132243905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ea typeface="굴림" panose="020B0600000101010101" pitchFamily="34" charset="-127"/>
              </a:rPr>
              <a:t>Demand Paging Cost Model</a:t>
            </a:r>
          </a:p>
        </p:txBody>
      </p:sp>
      <p:sp>
        <p:nvSpPr>
          <p:cNvPr id="795651" name="Rectangle 3"/>
          <p:cNvSpPr>
            <a:spLocks noGrp="1" noChangeArrowheads="1"/>
          </p:cNvSpPr>
          <p:nvPr>
            <p:ph type="body" idx="1"/>
          </p:nvPr>
        </p:nvSpPr>
        <p:spPr>
          <a:xfrm>
            <a:off x="152400" y="685800"/>
            <a:ext cx="8686800" cy="5943600"/>
          </a:xfrm>
        </p:spPr>
        <p:txBody>
          <a:bodyPr/>
          <a:lstStyle/>
          <a:p>
            <a:pPr marL="342900" indent="-342900">
              <a:lnSpc>
                <a:spcPct val="80000"/>
              </a:lnSpc>
              <a:spcBef>
                <a:spcPct val="20000"/>
              </a:spcBef>
              <a:tabLst>
                <a:tab pos="914400" algn="l"/>
                <a:tab pos="1828800" algn="l"/>
              </a:tabLst>
            </a:pPr>
            <a:r>
              <a:rPr lang="en-US" altLang="ko-KR" dirty="0">
                <a:ea typeface="굴림" panose="020B0600000101010101" pitchFamily="34" charset="-127"/>
              </a:rPr>
              <a:t>Since Demand Paging like caching, can compute average access time! (“Effective Access Time”)</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EAT = Hit Rate x Hit Time + Miss Rate x Miss Time</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EAT = Hit Time + Miss Rate x Miss Penalty</a:t>
            </a:r>
          </a:p>
          <a:p>
            <a:pPr marL="342900" indent="-342900">
              <a:lnSpc>
                <a:spcPct val="80000"/>
              </a:lnSpc>
              <a:spcBef>
                <a:spcPct val="20000"/>
              </a:spcBef>
              <a:tabLst>
                <a:tab pos="914400" algn="l"/>
                <a:tab pos="1828800" algn="l"/>
              </a:tabLst>
            </a:pPr>
            <a:r>
              <a:rPr lang="en-US" altLang="ko-KR" dirty="0">
                <a:ea typeface="굴림" panose="020B0600000101010101" pitchFamily="34" charset="-127"/>
              </a:rPr>
              <a:t>Example:</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Memory access time = 200 nanoseconds</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Average page-fault service time = 8 milliseconds</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Suppose p = Probability of miss, 1-p = Probably of hit</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Then, we can compute EAT as follows:</a:t>
            </a:r>
          </a:p>
          <a:p>
            <a:pPr marL="342900" indent="-342900">
              <a:lnSpc>
                <a:spcPct val="80000"/>
              </a:lnSpc>
              <a:spcBef>
                <a:spcPct val="20000"/>
              </a:spcBef>
              <a:buFontTx/>
              <a:buNone/>
              <a:tabLst>
                <a:tab pos="914400" algn="l"/>
                <a:tab pos="1828800" algn="l"/>
              </a:tabLst>
            </a:pPr>
            <a:r>
              <a:rPr lang="en-US" altLang="ko-KR" dirty="0">
                <a:ea typeface="굴림" panose="020B0600000101010101" pitchFamily="34" charset="-127"/>
              </a:rPr>
              <a:t>		EAT 	= 200ns + p x 8 </a:t>
            </a:r>
            <a:r>
              <a:rPr lang="en-US" altLang="ko-KR" dirty="0" err="1">
                <a:ea typeface="굴림" panose="020B0600000101010101" pitchFamily="34" charset="-127"/>
              </a:rPr>
              <a:t>ms</a:t>
            </a:r>
            <a:endParaRPr lang="en-US" altLang="ko-KR" dirty="0">
              <a:ea typeface="굴림" panose="020B0600000101010101" pitchFamily="34" charset="-127"/>
            </a:endParaRPr>
          </a:p>
          <a:p>
            <a:pPr marL="342900" indent="-342900">
              <a:lnSpc>
                <a:spcPct val="80000"/>
              </a:lnSpc>
              <a:spcBef>
                <a:spcPct val="20000"/>
              </a:spcBef>
              <a:buFontTx/>
              <a:buNone/>
              <a:tabLst>
                <a:tab pos="914400" algn="l"/>
                <a:tab pos="1828800" algn="l"/>
              </a:tabLst>
            </a:pPr>
            <a:r>
              <a:rPr lang="en-US" altLang="ko-KR" dirty="0">
                <a:ea typeface="굴림" panose="020B0600000101010101" pitchFamily="34" charset="-127"/>
              </a:rPr>
              <a:t>	        	= 200ns + p x 8,000,000ns</a:t>
            </a:r>
          </a:p>
          <a:p>
            <a:pPr marL="342900" indent="-342900">
              <a:lnSpc>
                <a:spcPct val="80000"/>
              </a:lnSpc>
              <a:spcBef>
                <a:spcPct val="20000"/>
              </a:spcBef>
              <a:tabLst>
                <a:tab pos="914400" algn="l"/>
                <a:tab pos="1828800" algn="l"/>
              </a:tabLst>
            </a:pPr>
            <a:r>
              <a:rPr lang="en-US" altLang="ko-KR" dirty="0">
                <a:ea typeface="굴림" panose="020B0600000101010101" pitchFamily="34" charset="-127"/>
              </a:rPr>
              <a:t>If one access out of 1,000 causes a page fault, then EAT = 8.2 </a:t>
            </a:r>
            <a:r>
              <a:rPr lang="el-GR" altLang="en-US" dirty="0"/>
              <a:t>μ</a:t>
            </a:r>
            <a:r>
              <a:rPr lang="en-US" altLang="ko-KR" dirty="0">
                <a:ea typeface="굴림" panose="020B0600000101010101" pitchFamily="34" charset="-127"/>
              </a:rPr>
              <a:t>s:</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This is a slowdown by a factor of 40!</a:t>
            </a:r>
          </a:p>
          <a:p>
            <a:pPr marL="342900" indent="-342900">
              <a:lnSpc>
                <a:spcPct val="80000"/>
              </a:lnSpc>
              <a:spcBef>
                <a:spcPct val="20000"/>
              </a:spcBef>
              <a:tabLst>
                <a:tab pos="914400" algn="l"/>
                <a:tab pos="1828800" algn="l"/>
              </a:tabLst>
            </a:pPr>
            <a:r>
              <a:rPr lang="en-US" altLang="ko-KR" dirty="0">
                <a:ea typeface="굴림" panose="020B0600000101010101" pitchFamily="34" charset="-127"/>
              </a:rPr>
              <a:t>What if want slowdown by less than 10%?</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200ns x 1.1 &lt; EAT </a:t>
            </a:r>
            <a:r>
              <a:rPr lang="en-US" altLang="ko-KR" dirty="0">
                <a:ea typeface="굴림" panose="020B0600000101010101" pitchFamily="34" charset="-127"/>
                <a:sym typeface="Symbol" panose="05050102010706020507" pitchFamily="18" charset="2"/>
              </a:rPr>
              <a:t> p &lt; 2.5 x 10</a:t>
            </a:r>
            <a:r>
              <a:rPr lang="en-US" altLang="ko-KR" baseline="30000" dirty="0">
                <a:ea typeface="굴림" panose="020B0600000101010101" pitchFamily="34" charset="-127"/>
                <a:sym typeface="Symbol" panose="05050102010706020507" pitchFamily="18" charset="2"/>
              </a:rPr>
              <a:t>-6</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sym typeface="Symbol" panose="05050102010706020507" pitchFamily="18" charset="2"/>
              </a:rPr>
              <a:t>This is about 1 page fault in 400,000!</a:t>
            </a:r>
          </a:p>
        </p:txBody>
      </p:sp>
    </p:spTree>
    <p:extLst>
      <p:ext uri="{BB962C8B-B14F-4D97-AF65-F5344CB8AC3E}">
        <p14:creationId xmlns:p14="http://schemas.microsoft.com/office/powerpoint/2010/main" val="2296330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5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5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56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56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56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565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56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56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5651">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565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565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5651">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5651">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56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a:ea typeface="굴림" panose="020B0600000101010101" pitchFamily="34" charset="-127"/>
              </a:rPr>
              <a:t>What Factors Lead to Misses?</a:t>
            </a:r>
          </a:p>
        </p:txBody>
      </p:sp>
      <p:sp>
        <p:nvSpPr>
          <p:cNvPr id="796675" name="Rectangle 3"/>
          <p:cNvSpPr>
            <a:spLocks noGrp="1" noChangeArrowheads="1"/>
          </p:cNvSpPr>
          <p:nvPr>
            <p:ph type="body" idx="1"/>
          </p:nvPr>
        </p:nvSpPr>
        <p:spPr>
          <a:xfrm>
            <a:off x="152400" y="685800"/>
            <a:ext cx="8610600" cy="6019800"/>
          </a:xfrm>
        </p:spPr>
        <p:txBody>
          <a:bodyPr/>
          <a:lstStyle/>
          <a:p>
            <a:pPr>
              <a:lnSpc>
                <a:spcPct val="80000"/>
              </a:lnSpc>
              <a:spcBef>
                <a:spcPct val="20000"/>
              </a:spcBef>
            </a:pPr>
            <a:r>
              <a:rPr lang="en-US" altLang="ko-KR" dirty="0">
                <a:solidFill>
                  <a:schemeClr val="hlink"/>
                </a:solidFill>
                <a:ea typeface="굴림" panose="020B0600000101010101" pitchFamily="34" charset="-127"/>
              </a:rPr>
              <a:t>Compulsory Misses: </a:t>
            </a:r>
          </a:p>
          <a:p>
            <a:pPr lvl="1">
              <a:lnSpc>
                <a:spcPct val="80000"/>
              </a:lnSpc>
              <a:spcBef>
                <a:spcPct val="20000"/>
              </a:spcBef>
            </a:pPr>
            <a:r>
              <a:rPr lang="en-US" altLang="ko-KR" dirty="0">
                <a:ea typeface="굴림" panose="020B0600000101010101" pitchFamily="34" charset="-127"/>
              </a:rPr>
              <a:t>Pages that have never been paged into memory before</a:t>
            </a:r>
          </a:p>
          <a:p>
            <a:pPr lvl="1">
              <a:lnSpc>
                <a:spcPct val="80000"/>
              </a:lnSpc>
              <a:spcBef>
                <a:spcPct val="20000"/>
              </a:spcBef>
            </a:pPr>
            <a:r>
              <a:rPr lang="en-US" altLang="ko-KR" dirty="0">
                <a:ea typeface="굴림" panose="020B0600000101010101" pitchFamily="34" charset="-127"/>
              </a:rPr>
              <a:t>How might we remove these misses?</a:t>
            </a:r>
          </a:p>
          <a:p>
            <a:pPr lvl="2">
              <a:lnSpc>
                <a:spcPct val="80000"/>
              </a:lnSpc>
              <a:spcBef>
                <a:spcPct val="20000"/>
              </a:spcBef>
            </a:pPr>
            <a:r>
              <a:rPr lang="en-US" altLang="ko-KR" dirty="0">
                <a:ea typeface="굴림" panose="020B0600000101010101" pitchFamily="34" charset="-127"/>
              </a:rPr>
              <a:t>Prefetching: loading them into memory before needed</a:t>
            </a:r>
          </a:p>
          <a:p>
            <a:pPr lvl="2">
              <a:lnSpc>
                <a:spcPct val="80000"/>
              </a:lnSpc>
              <a:spcBef>
                <a:spcPct val="20000"/>
              </a:spcBef>
            </a:pPr>
            <a:r>
              <a:rPr lang="en-US" altLang="ko-KR" dirty="0">
                <a:ea typeface="굴림" panose="020B0600000101010101" pitchFamily="34" charset="-127"/>
              </a:rPr>
              <a:t>Need to predict future somehow!  More later</a:t>
            </a:r>
          </a:p>
          <a:p>
            <a:pPr>
              <a:lnSpc>
                <a:spcPct val="80000"/>
              </a:lnSpc>
              <a:spcBef>
                <a:spcPct val="20000"/>
              </a:spcBef>
            </a:pPr>
            <a:r>
              <a:rPr lang="en-US" altLang="ko-KR" dirty="0">
                <a:solidFill>
                  <a:schemeClr val="hlink"/>
                </a:solidFill>
                <a:ea typeface="굴림" panose="020B0600000101010101" pitchFamily="34" charset="-127"/>
              </a:rPr>
              <a:t>Capacity Misses:</a:t>
            </a:r>
          </a:p>
          <a:p>
            <a:pPr lvl="1">
              <a:lnSpc>
                <a:spcPct val="80000"/>
              </a:lnSpc>
              <a:spcBef>
                <a:spcPct val="20000"/>
              </a:spcBef>
            </a:pPr>
            <a:r>
              <a:rPr lang="en-US" altLang="ko-KR" dirty="0">
                <a:ea typeface="굴림" panose="020B0600000101010101" pitchFamily="34" charset="-127"/>
              </a:rPr>
              <a:t>Not enough memory. Must somehow increase available memory size.</a:t>
            </a:r>
          </a:p>
          <a:p>
            <a:pPr lvl="1">
              <a:lnSpc>
                <a:spcPct val="80000"/>
              </a:lnSpc>
              <a:spcBef>
                <a:spcPct val="20000"/>
              </a:spcBef>
            </a:pPr>
            <a:r>
              <a:rPr lang="en-US" altLang="ko-KR" dirty="0">
                <a:ea typeface="굴림" panose="020B0600000101010101" pitchFamily="34" charset="-127"/>
              </a:rPr>
              <a:t>Can we do this?</a:t>
            </a:r>
          </a:p>
          <a:p>
            <a:pPr lvl="2">
              <a:lnSpc>
                <a:spcPct val="80000"/>
              </a:lnSpc>
              <a:spcBef>
                <a:spcPct val="20000"/>
              </a:spcBef>
            </a:pPr>
            <a:r>
              <a:rPr lang="en-US" altLang="ko-KR" dirty="0">
                <a:ea typeface="굴림" panose="020B0600000101010101" pitchFamily="34" charset="-127"/>
              </a:rPr>
              <a:t>One option: Increase amount of DRAM (not quick fix!)</a:t>
            </a:r>
          </a:p>
          <a:p>
            <a:pPr lvl="2">
              <a:lnSpc>
                <a:spcPct val="80000"/>
              </a:lnSpc>
              <a:spcBef>
                <a:spcPct val="20000"/>
              </a:spcBef>
            </a:pPr>
            <a:r>
              <a:rPr lang="en-US" altLang="ko-KR" dirty="0">
                <a:ea typeface="굴림" panose="020B0600000101010101" pitchFamily="34" charset="-127"/>
              </a:rPr>
              <a:t>Another option:  If multiple processes in memory: adjust percentage of memory allocated to each one!</a:t>
            </a:r>
          </a:p>
          <a:p>
            <a:pPr>
              <a:lnSpc>
                <a:spcPct val="80000"/>
              </a:lnSpc>
              <a:spcBef>
                <a:spcPct val="20000"/>
              </a:spcBef>
            </a:pPr>
            <a:r>
              <a:rPr lang="en-US" altLang="ko-KR" dirty="0">
                <a:solidFill>
                  <a:schemeClr val="hlink"/>
                </a:solidFill>
                <a:ea typeface="굴림" panose="020B0600000101010101" pitchFamily="34" charset="-127"/>
              </a:rPr>
              <a:t>Conflict Misses:</a:t>
            </a:r>
          </a:p>
          <a:p>
            <a:pPr lvl="1">
              <a:lnSpc>
                <a:spcPct val="80000"/>
              </a:lnSpc>
              <a:spcBef>
                <a:spcPct val="20000"/>
              </a:spcBef>
            </a:pPr>
            <a:r>
              <a:rPr lang="en-US" altLang="ko-KR" dirty="0">
                <a:ea typeface="굴림" panose="020B0600000101010101" pitchFamily="34" charset="-127"/>
              </a:rPr>
              <a:t>Technically, conflict misses don’t exist in virtual memory, since it is a “fully-associative” cache</a:t>
            </a:r>
          </a:p>
          <a:p>
            <a:pPr>
              <a:lnSpc>
                <a:spcPct val="80000"/>
              </a:lnSpc>
              <a:spcBef>
                <a:spcPct val="20000"/>
              </a:spcBef>
            </a:pPr>
            <a:r>
              <a:rPr lang="en-US" altLang="ko-KR" dirty="0">
                <a:solidFill>
                  <a:schemeClr val="hlink"/>
                </a:solidFill>
                <a:ea typeface="굴림" panose="020B0600000101010101" pitchFamily="34" charset="-127"/>
              </a:rPr>
              <a:t>Policy Misses:</a:t>
            </a:r>
          </a:p>
          <a:p>
            <a:pPr lvl="1">
              <a:lnSpc>
                <a:spcPct val="80000"/>
              </a:lnSpc>
              <a:spcBef>
                <a:spcPct val="20000"/>
              </a:spcBef>
            </a:pPr>
            <a:r>
              <a:rPr lang="en-US" altLang="ko-KR" dirty="0">
                <a:ea typeface="굴림" panose="020B0600000101010101" pitchFamily="34" charset="-127"/>
              </a:rPr>
              <a:t>Caused when pages were in memory, but kicked out prematurely because of the replacement policy</a:t>
            </a:r>
          </a:p>
          <a:p>
            <a:pPr lvl="1">
              <a:lnSpc>
                <a:spcPct val="80000"/>
              </a:lnSpc>
              <a:spcBef>
                <a:spcPct val="20000"/>
              </a:spcBef>
            </a:pPr>
            <a:r>
              <a:rPr lang="en-US" altLang="ko-KR" dirty="0">
                <a:ea typeface="굴림" panose="020B0600000101010101" pitchFamily="34" charset="-127"/>
              </a:rPr>
              <a:t>How to fix? Better replacement policy</a:t>
            </a:r>
          </a:p>
        </p:txBody>
      </p:sp>
    </p:spTree>
    <p:extLst>
      <p:ext uri="{BB962C8B-B14F-4D97-AF65-F5344CB8AC3E}">
        <p14:creationId xmlns:p14="http://schemas.microsoft.com/office/powerpoint/2010/main" val="34644613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66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6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6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667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66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667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667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667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6675">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667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6675">
                                            <p:txEl>
                                              <p:pRg st="11" end="1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96675">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6675">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9667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5" grpId="0"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74221</TotalTime>
  <Pages>60</Pages>
  <Words>3842</Words>
  <Application>Microsoft Macintosh PowerPoint</Application>
  <PresentationFormat>On-screen Show (4:3)</PresentationFormat>
  <Paragraphs>786</Paragraphs>
  <Slides>40</Slides>
  <Notes>33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2" baseType="lpstr">
      <vt:lpstr>굴림</vt:lpstr>
      <vt:lpstr>굴림</vt:lpstr>
      <vt:lpstr>Arial</vt:lpstr>
      <vt:lpstr>Comic Sans MS</vt:lpstr>
      <vt:lpstr>Consolas</vt:lpstr>
      <vt:lpstr>Gill Sans</vt:lpstr>
      <vt:lpstr>Gill Sans Light</vt:lpstr>
      <vt:lpstr>Helvetica</vt:lpstr>
      <vt:lpstr>Impact</vt:lpstr>
      <vt:lpstr>Symbol</vt:lpstr>
      <vt:lpstr>Office</vt:lpstr>
      <vt:lpstr>Equation</vt:lpstr>
      <vt:lpstr>CS162 Operating Systems and Systems Programming Lecture 15   Demand Paging (Finished)</vt:lpstr>
      <vt:lpstr>Management &amp; Access to the Memory Hierarchy</vt:lpstr>
      <vt:lpstr>Recall: Since Demand Paging is Caching, Must Ask…</vt:lpstr>
      <vt:lpstr>Recall: What is in a Page Table Entry</vt:lpstr>
      <vt:lpstr>Recall: Demand Paging Mechanisms</vt:lpstr>
      <vt:lpstr>Recall: Steps in Handling a Page Fault</vt:lpstr>
      <vt:lpstr>Recall: Some following questions</vt:lpstr>
      <vt:lpstr>Demand Paging Cost Model</vt:lpstr>
      <vt:lpstr>What Factors Lead to Misses?</vt:lpstr>
      <vt:lpstr>Page Replacement Policies</vt:lpstr>
      <vt:lpstr>Replacement Policies (Con’t)</vt:lpstr>
      <vt:lpstr>Example: FIFO</vt:lpstr>
      <vt:lpstr>Example: MIN</vt:lpstr>
      <vt:lpstr>When will LRU perform badly?</vt:lpstr>
      <vt:lpstr>When will LRU perform badly?</vt:lpstr>
      <vt:lpstr>Graph of Page Faults Versus The Number of Frames</vt:lpstr>
      <vt:lpstr>Adding Memory Doesn’t Always Help Fault Rate</vt:lpstr>
      <vt:lpstr>Administrivia</vt:lpstr>
      <vt:lpstr>break</vt:lpstr>
      <vt:lpstr>Implementing LRU</vt:lpstr>
      <vt:lpstr>Clock Algorithm: Not Recently Used</vt:lpstr>
      <vt:lpstr>Nth Chance version of Clock Algorithm</vt:lpstr>
      <vt:lpstr>Clock Algorithms: Details</vt:lpstr>
      <vt:lpstr>Clock Algorithms Details (continued)</vt:lpstr>
      <vt:lpstr>Second-Chance List Algorithm (VAX/VMS)</vt:lpstr>
      <vt:lpstr>Second-Chance List Algorithm (con’t)</vt:lpstr>
      <vt:lpstr>Free List</vt:lpstr>
      <vt:lpstr>Demand Paging (more details) </vt:lpstr>
      <vt:lpstr>Allocation of Page Frames (Memory Pages)</vt:lpstr>
      <vt:lpstr>Fixed/Priority Allocation</vt:lpstr>
      <vt:lpstr>Page-Fault Frequency Allocation</vt:lpstr>
      <vt:lpstr>Thrashing</vt:lpstr>
      <vt:lpstr>Locality In A Memory-Reference Pattern</vt:lpstr>
      <vt:lpstr>Working-Set Model</vt:lpstr>
      <vt:lpstr>What about Compulsory Misses?</vt:lpstr>
      <vt:lpstr>Reverse Page Mapping (Sometimes called “Coremap”)</vt:lpstr>
      <vt:lpstr>Linux Memory Details?</vt:lpstr>
      <vt:lpstr>Recall: Linux Virtual memory map</vt:lpstr>
      <vt:lpstr>Summary</vt:lpstr>
      <vt:lpstr>Virtual Map (Details)</vt:lpstr>
    </vt:vector>
  </TitlesOfParts>
  <Company>UC Berkeley</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Anthony Joseph</cp:lastModifiedBy>
  <cp:revision>770</cp:revision>
  <cp:lastPrinted>2018-03-14T18:55:49Z</cp:lastPrinted>
  <dcterms:created xsi:type="dcterms:W3CDTF">1995-08-12T11:37:26Z</dcterms:created>
  <dcterms:modified xsi:type="dcterms:W3CDTF">2018-03-14T23:33:21Z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