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1415" r:id="rId3"/>
    <p:sldId id="1416" r:id="rId4"/>
    <p:sldId id="1417" r:id="rId5"/>
    <p:sldId id="1345" r:id="rId6"/>
    <p:sldId id="1400" r:id="rId7"/>
    <p:sldId id="1413" r:id="rId8"/>
    <p:sldId id="1401" r:id="rId9"/>
    <p:sldId id="1402" r:id="rId10"/>
    <p:sldId id="1414" r:id="rId11"/>
    <p:sldId id="1287" r:id="rId12"/>
    <p:sldId id="1381" r:id="rId13"/>
    <p:sldId id="1382" r:id="rId14"/>
    <p:sldId id="1290" r:id="rId15"/>
    <p:sldId id="1291" r:id="rId16"/>
    <p:sldId id="1292" r:id="rId17"/>
    <p:sldId id="1293" r:id="rId18"/>
    <p:sldId id="1386" r:id="rId19"/>
    <p:sldId id="1387" r:id="rId20"/>
    <p:sldId id="1390" r:id="rId21"/>
    <p:sldId id="1391" r:id="rId22"/>
    <p:sldId id="1392" r:id="rId23"/>
    <p:sldId id="1393" r:id="rId24"/>
    <p:sldId id="1394" r:id="rId25"/>
    <p:sldId id="1395" r:id="rId26"/>
    <p:sldId id="1429" r:id="rId27"/>
    <p:sldId id="1430" r:id="rId28"/>
    <p:sldId id="1396" r:id="rId29"/>
    <p:sldId id="1397" r:id="rId30"/>
    <p:sldId id="1398" r:id="rId31"/>
    <p:sldId id="1403" r:id="rId32"/>
    <p:sldId id="1405" r:id="rId33"/>
    <p:sldId id="1406" r:id="rId34"/>
    <p:sldId id="1404" r:id="rId35"/>
    <p:sldId id="1407" r:id="rId36"/>
    <p:sldId id="1425" r:id="rId37"/>
    <p:sldId id="1426" r:id="rId38"/>
    <p:sldId id="1427" r:id="rId39"/>
    <p:sldId id="1428" r:id="rId40"/>
    <p:sldId id="1343" r:id="rId41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8881" autoAdjust="0"/>
  </p:normalViewPr>
  <p:slideViewPr>
    <p:cSldViewPr>
      <p:cViewPr varScale="1">
        <p:scale>
          <a:sx n="82" d="100"/>
          <a:sy n="82" d="100"/>
        </p:scale>
        <p:origin x="176" y="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Today we're going to talk about File Systems</a:t>
            </a:r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219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FAST’07 paper</a:t>
            </a:r>
          </a:p>
          <a:p>
            <a:r>
              <a:rPr lang="en-US" dirty="0"/>
              <a:t>Data from &gt;10K PCs at</a:t>
            </a:r>
            <a:r>
              <a:rPr lang="en-US" baseline="0" dirty="0"/>
              <a:t> MS</a:t>
            </a:r>
          </a:p>
          <a:p>
            <a:r>
              <a:rPr lang="en-US" baseline="0" dirty="0"/>
              <a:t>May be skewed by corporate distros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2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30k to 90k files</a:t>
            </a:r>
          </a:p>
        </p:txBody>
      </p:sp>
    </p:spTree>
    <p:extLst>
      <p:ext uri="{BB962C8B-B14F-4D97-AF65-F5344CB8AC3E}">
        <p14:creationId xmlns:p14="http://schemas.microsoft.com/office/powerpoint/2010/main" val="87547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15% file size growth/year</a:t>
            </a:r>
          </a:p>
          <a:p>
            <a:r>
              <a:rPr lang="en-US" dirty="0"/>
              <a:t>New peaks are DB,</a:t>
            </a:r>
            <a:r>
              <a:rPr lang="en-US" baseline="0" dirty="0"/>
              <a:t> video, and blob (email) files</a:t>
            </a:r>
            <a:endParaRPr lang="en-US" dirty="0"/>
          </a:p>
          <a:p>
            <a:r>
              <a:rPr lang="en-US" dirty="0"/>
              <a:t>Median capacity</a:t>
            </a:r>
            <a:r>
              <a:rPr lang="en-US" baseline="0" dirty="0"/>
              <a:t> from 5 to 40GB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9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3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Remember from our introduction to I/O that I/O operations take time to complete, and there are several common patterns for </a:t>
            </a:r>
          </a:p>
        </p:txBody>
      </p:sp>
    </p:spTree>
    <p:extLst>
      <p:ext uri="{BB962C8B-B14F-4D97-AF65-F5344CB8AC3E}">
        <p14:creationId xmlns:p14="http://schemas.microsoft.com/office/powerpoint/2010/main" val="12578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88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88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56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8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8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80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15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18.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4/2/18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810000" y="6550025"/>
            <a:ext cx="210664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Opening-and-Closing-File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18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File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April 2</a:t>
            </a:r>
            <a:r>
              <a:rPr lang="en-US" altLang="en-US" baseline="30000" dirty="0"/>
              <a:t>nd</a:t>
            </a:r>
            <a:r>
              <a:rPr lang="en-US" altLang="en-US" dirty="0"/>
              <a:t>, 2018</a:t>
            </a:r>
          </a:p>
          <a:p>
            <a:pPr marL="285750" indent="-285750"/>
            <a:r>
              <a:rPr lang="en-US" altLang="en-US" dirty="0"/>
              <a:t>Profs. Anthony D. Joseph &amp;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Disk Management Policies (2/2)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way to track free disk blocks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Link free blocks together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too slow today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 bitmap to represent free space on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way to structure files: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File Header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Track which blocks belong at which offsets within the logical file structure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Optimize placement of files’ disk blocks to match access and usage patterns</a:t>
            </a:r>
          </a:p>
        </p:txBody>
      </p:sp>
    </p:spTree>
    <p:extLst>
      <p:ext uri="{BB962C8B-B14F-4D97-AF65-F5344CB8AC3E}">
        <p14:creationId xmlns:p14="http://schemas.microsoft.com/office/powerpoint/2010/main" val="6438935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/>
              <a:t>Designing a File System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/>
              <a:t>What factors are critical to the design choices?</a:t>
            </a:r>
          </a:p>
          <a:p>
            <a:r>
              <a:rPr lang="en-US" dirty="0"/>
              <a:t>Durable data store =&gt; it</a:t>
            </a:r>
            <a:r>
              <a:rPr lang="fr-FR" dirty="0"/>
              <a:t>’</a:t>
            </a:r>
            <a:r>
              <a:rPr lang="en-US" dirty="0"/>
              <a:t>s all on disk</a:t>
            </a:r>
          </a:p>
          <a:p>
            <a:r>
              <a:rPr lang="en-US" dirty="0"/>
              <a:t>(Hard) Disks Performance !!!</a:t>
            </a:r>
          </a:p>
          <a:p>
            <a:pPr lvl="1"/>
            <a:r>
              <a:rPr lang="en-US" dirty="0"/>
              <a:t>Maximize sequential access, minimize seeks</a:t>
            </a:r>
          </a:p>
          <a:p>
            <a:r>
              <a:rPr lang="en-US" dirty="0"/>
              <a:t>Open before Read/Write</a:t>
            </a:r>
          </a:p>
          <a:p>
            <a:pPr lvl="1"/>
            <a:r>
              <a:rPr lang="en-US" dirty="0"/>
              <a:t>Can perform protection checks and look up where the actual file resource are, in advance</a:t>
            </a:r>
          </a:p>
          <a:p>
            <a:r>
              <a:rPr lang="en-US" dirty="0"/>
              <a:t>Size is determined as they are used !!!</a:t>
            </a:r>
          </a:p>
          <a:p>
            <a:pPr lvl="1"/>
            <a:r>
              <a:rPr lang="en-US" dirty="0"/>
              <a:t>Can write (or read zeros) to expand the file</a:t>
            </a:r>
          </a:p>
          <a:p>
            <a:pPr lvl="1"/>
            <a:r>
              <a:rPr lang="en-US" dirty="0"/>
              <a:t>Start small and grow, need to make room</a:t>
            </a:r>
          </a:p>
          <a:p>
            <a:r>
              <a:rPr lang="en-US" dirty="0"/>
              <a:t>Organized into directories</a:t>
            </a:r>
          </a:p>
          <a:p>
            <a:pPr lvl="1"/>
            <a:r>
              <a:rPr lang="en-US" dirty="0"/>
              <a:t>What data structure (on disk) for that?</a:t>
            </a:r>
          </a:p>
          <a:p>
            <a:r>
              <a:rPr lang="en-US" dirty="0"/>
              <a:t>Need to allocate / free blocks </a:t>
            </a:r>
          </a:p>
          <a:p>
            <a:pPr lvl="1"/>
            <a:r>
              <a:rPr lang="en-US" dirty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1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6121" y="1852944"/>
            <a:ext cx="1508822" cy="2862615"/>
            <a:chOff x="1076121" y="1852944"/>
            <a:chExt cx="1508822" cy="2862615"/>
          </a:xfrm>
        </p:grpSpPr>
        <p:sp>
          <p:nvSpPr>
            <p:cNvPr id="8" name="Rounded Rectangle 7"/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2233686"/>
              <a:ext cx="12133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Directory </a:t>
              </a:r>
            </a:p>
            <a:p>
              <a:r>
                <a:rPr lang="en-US" sz="20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11" name="Elbow Connector 10"/>
            <p:cNvCxnSpPr>
              <a:stCxn id="9" idx="2"/>
              <a:endCxn id="8" idx="1"/>
            </p:cNvCxnSpPr>
            <p:nvPr/>
          </p:nvCxnSpPr>
          <p:spPr>
            <a:xfrm rot="16200000" flipH="1">
              <a:off x="493637" y="2435428"/>
              <a:ext cx="1475685" cy="3107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804569" y="1941701"/>
            <a:ext cx="3484228" cy="2773858"/>
            <a:chOff x="1804569" y="1941701"/>
            <a:chExt cx="3484228" cy="2773858"/>
          </a:xfrm>
        </p:grpSpPr>
        <p:sp>
          <p:nvSpPr>
            <p:cNvPr id="14" name="Rounded Rectangle 13"/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3006" y="2237650"/>
              <a:ext cx="11857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File Index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4569" y="375200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2446894" y="3562218"/>
              <a:ext cx="1348660" cy="408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78025" y="2678668"/>
              <a:ext cx="1661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65203" y="3043535"/>
              <a:ext cx="1480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2399884"/>
            <a:ext cx="5001315" cy="3725632"/>
            <a:chOff x="4114800" y="2399884"/>
            <a:chExt cx="5001315" cy="3725632"/>
          </a:xfrm>
        </p:grpSpPr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>
              <a:off x="4949618" y="3570916"/>
              <a:ext cx="1473627" cy="40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n 23"/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25271" y="3352800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812268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6917" y="2399884"/>
              <a:ext cx="38591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20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93" y="2353603"/>
            <a:ext cx="8400707" cy="3970997"/>
          </a:xfrm>
        </p:spPr>
        <p:txBody>
          <a:bodyPr>
            <a:normAutofit/>
          </a:bodyPr>
          <a:lstStyle/>
          <a:p>
            <a:r>
              <a:rPr lang="en-US" sz="2800" dirty="0"/>
              <a:t>Open performs </a:t>
            </a:r>
            <a:r>
              <a:rPr lang="en-US" sz="2800" i="1" dirty="0">
                <a:solidFill>
                  <a:srgbClr val="FF0000"/>
                </a:solidFill>
              </a:rPr>
              <a:t>Name Resolution</a:t>
            </a:r>
          </a:p>
          <a:p>
            <a:pPr lvl="1"/>
            <a:r>
              <a:rPr lang="en-US" sz="2400" dirty="0"/>
              <a:t>Translates pathname into a “file number”</a:t>
            </a:r>
          </a:p>
          <a:p>
            <a:pPr lvl="2"/>
            <a:r>
              <a:rPr lang="en-US" sz="2400" dirty="0"/>
              <a:t>Used as an “index” to locate the blocks</a:t>
            </a:r>
          </a:p>
          <a:p>
            <a:pPr lvl="1"/>
            <a:r>
              <a:rPr lang="en-US" sz="2400" dirty="0"/>
              <a:t>Creates a file descriptor in PCB within kernel</a:t>
            </a:r>
          </a:p>
          <a:p>
            <a:pPr lvl="1"/>
            <a:r>
              <a:rPr lang="en-US" sz="2400" dirty="0"/>
              <a:t>Returns a “handle” (another integer) to user process</a:t>
            </a:r>
          </a:p>
          <a:p>
            <a:pPr lvl="1"/>
            <a:endParaRPr lang="en-US" sz="2400" dirty="0"/>
          </a:p>
          <a:p>
            <a:r>
              <a:rPr lang="en-US" sz="2800" dirty="0"/>
              <a:t>Read, Write, Seek, and Sync operate on handle</a:t>
            </a:r>
          </a:p>
          <a:p>
            <a:pPr lvl="1"/>
            <a:r>
              <a:rPr lang="en-US" sz="2400" dirty="0"/>
              <a:t>Mapped to file descriptor and to blocks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614" y="1150077"/>
            <a:ext cx="1426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file name</a:t>
            </a:r>
          </a:p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1447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3844" y="1595735"/>
            <a:ext cx="134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4897" y="1116651"/>
            <a:ext cx="1756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file number</a:t>
            </a:r>
          </a:p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78182" y="1447800"/>
            <a:ext cx="1879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600200"/>
            <a:ext cx="2100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index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8463" y="1217760"/>
            <a:ext cx="201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Storage block</a:t>
            </a:r>
          </a:p>
        </p:txBody>
      </p:sp>
    </p:spTree>
    <p:extLst>
      <p:ext uri="{BB962C8B-B14F-4D97-AF65-F5344CB8AC3E}">
        <p14:creationId xmlns:p14="http://schemas.microsoft.com/office/powerpoint/2010/main" val="3542085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pic>
        <p:nvPicPr>
          <p:cNvPr id="3" name="Picture 2" descr="Screen Shot 2016-04-04 at 10.44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838200"/>
            <a:ext cx="952415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52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403958" cy="5638800"/>
          </a:xfrm>
        </p:spPr>
        <p:txBody>
          <a:bodyPr>
            <a:normAutofit/>
          </a:bodyPr>
          <a:lstStyle/>
          <a:p>
            <a:r>
              <a:rPr lang="en-US" sz="2800" dirty="0"/>
              <a:t>Basically a hierarchical structure</a:t>
            </a:r>
          </a:p>
          <a:p>
            <a:pPr lvl="1"/>
            <a:endParaRPr lang="en-US" sz="1600" dirty="0"/>
          </a:p>
          <a:p>
            <a:r>
              <a:rPr lang="en-US" sz="2800" dirty="0"/>
              <a:t>Each directory entry is a collection of</a:t>
            </a:r>
          </a:p>
          <a:p>
            <a:pPr lvl="1"/>
            <a:r>
              <a:rPr lang="en-US" sz="2400" dirty="0"/>
              <a:t>Files</a:t>
            </a:r>
          </a:p>
          <a:p>
            <a:pPr lvl="1"/>
            <a:r>
              <a:rPr lang="en-US" sz="2400" dirty="0"/>
              <a:t>Directories</a:t>
            </a:r>
          </a:p>
          <a:p>
            <a:pPr lvl="2"/>
            <a:r>
              <a:rPr lang="en-US" sz="2400" dirty="0"/>
              <a:t>A link to another entries</a:t>
            </a:r>
          </a:p>
          <a:p>
            <a:pPr lvl="1"/>
            <a:endParaRPr lang="en-US" sz="1600" dirty="0"/>
          </a:p>
          <a:p>
            <a:r>
              <a:rPr lang="en-US" sz="2800" dirty="0"/>
              <a:t>Each has a name and attributes</a:t>
            </a:r>
          </a:p>
          <a:p>
            <a:pPr lvl="1"/>
            <a:r>
              <a:rPr lang="en-US" sz="2400" dirty="0"/>
              <a:t>Files have data</a:t>
            </a:r>
          </a:p>
          <a:p>
            <a:pPr lvl="1"/>
            <a:endParaRPr lang="en-US" sz="1600" dirty="0"/>
          </a:p>
          <a:p>
            <a:r>
              <a:rPr lang="en-US" sz="2800" dirty="0"/>
              <a:t>Links (hard links) make it a DAG, not just a tree</a:t>
            </a:r>
          </a:p>
          <a:p>
            <a:pPr lvl="1"/>
            <a:r>
              <a:rPr lang="en-US" sz="2400" dirty="0" err="1"/>
              <a:t>Softlinks</a:t>
            </a:r>
            <a:r>
              <a:rPr lang="en-US" sz="2400" dirty="0"/>
              <a:t> (aliases) are another name for an entry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6239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&amp; Storage Layers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998" y="1873171"/>
            <a:ext cx="17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High Level I/O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1420" y="18731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470" y="2260049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Low Level I/O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728" y="23376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2463" y="260634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9496" y="26063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3391" y="3089301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2717" y="29826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3776" y="3603136"/>
            <a:ext cx="128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I/O Driver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1420" y="36295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466113" y="41653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18513" y="39865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66435" y="41653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43114" y="43440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24013" y="43440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185723" y="44416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67582" y="41489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274218" y="39702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5800" y="1371600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7020" y="1688504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87020" y="2152943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87020" y="2562531"/>
            <a:ext cx="984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7020" y="3098792"/>
            <a:ext cx="1230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87020" y="3630771"/>
            <a:ext cx="315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5534" y="4169834"/>
            <a:ext cx="302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24" y="4629644"/>
            <a:ext cx="903312" cy="736435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34" y="5002176"/>
            <a:ext cx="942084" cy="727806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11" y="4843153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2" y="4842835"/>
            <a:ext cx="1265440" cy="90729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156814" y="2777551"/>
            <a:ext cx="3403526" cy="17546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7050220" y="460154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128573" y="4101116"/>
            <a:ext cx="441146" cy="1802120"/>
            <a:chOff x="7605706" y="1270135"/>
            <a:chExt cx="441146" cy="1802120"/>
          </a:xfrm>
        </p:grpSpPr>
        <p:sp>
          <p:nvSpPr>
            <p:cNvPr id="53" name="Rectangle 52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41688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5706" y="2392137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310312" y="3631174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5275" y="3000210"/>
            <a:ext cx="510939" cy="698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1" name="Straight Connector 20"/>
          <p:cNvCxnSpPr>
            <a:stCxn id="19" idx="1"/>
            <a:endCxn id="19" idx="3"/>
          </p:cNvCxnSpPr>
          <p:nvPr/>
        </p:nvCxnSpPr>
        <p:spPr>
          <a:xfrm>
            <a:off x="6245275" y="3349664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43512" y="3510661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45275" y="3181070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0112" y="2187912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#4 - handle</a:t>
            </a:r>
          </a:p>
        </p:txBody>
      </p:sp>
      <p:cxnSp>
        <p:nvCxnSpPr>
          <p:cNvPr id="27" name="Elbow Connector 26"/>
          <p:cNvCxnSpPr/>
          <p:nvPr/>
        </p:nvCxnSpPr>
        <p:spPr>
          <a:xfrm>
            <a:off x="6624512" y="3267386"/>
            <a:ext cx="1384081" cy="9943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52562" y="5002176"/>
            <a:ext cx="510939" cy="25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52562" y="5295265"/>
            <a:ext cx="510939" cy="33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754" y="5755411"/>
            <a:ext cx="2677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31949630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1" y="914400"/>
            <a:ext cx="7754259" cy="5791200"/>
          </a:xfrm>
        </p:spPr>
        <p:txBody>
          <a:bodyPr/>
          <a:lstStyle/>
          <a:p>
            <a:r>
              <a:rPr lang="en-US" sz="2800" dirty="0"/>
              <a:t>Named permanent storage</a:t>
            </a:r>
          </a:p>
          <a:p>
            <a:endParaRPr lang="en-US" sz="2800" dirty="0"/>
          </a:p>
          <a:p>
            <a:r>
              <a:rPr lang="en-US" sz="2800" dirty="0"/>
              <a:t>Contains</a:t>
            </a:r>
          </a:p>
          <a:p>
            <a:pPr lvl="1"/>
            <a:r>
              <a:rPr lang="en-US" sz="2400" dirty="0"/>
              <a:t>Data</a:t>
            </a:r>
          </a:p>
          <a:p>
            <a:pPr lvl="2"/>
            <a:r>
              <a:rPr lang="en-US" sz="2400" dirty="0"/>
              <a:t>Blocks on disk somewhere</a:t>
            </a:r>
          </a:p>
          <a:p>
            <a:pPr lvl="1"/>
            <a:r>
              <a:rPr lang="en-US" sz="2400" dirty="0"/>
              <a:t>Metadata (Attributes)</a:t>
            </a:r>
          </a:p>
          <a:p>
            <a:pPr lvl="2"/>
            <a:r>
              <a:rPr lang="en-US" sz="2400" dirty="0"/>
              <a:t>Owner, size, last opened, …</a:t>
            </a:r>
          </a:p>
          <a:p>
            <a:pPr lvl="2"/>
            <a:r>
              <a:rPr lang="en-US" sz="2400" dirty="0"/>
              <a:t>Access rights</a:t>
            </a:r>
          </a:p>
          <a:p>
            <a:pPr lvl="3"/>
            <a:r>
              <a:rPr lang="en-US" sz="2400" dirty="0"/>
              <a:t>R, W, X</a:t>
            </a:r>
          </a:p>
          <a:p>
            <a:pPr lvl="3"/>
            <a:r>
              <a:rPr lang="en-US" sz="2400" dirty="0"/>
              <a:t>Owner, Group, Other (in Unix systems)</a:t>
            </a:r>
          </a:p>
          <a:p>
            <a:pPr lvl="3"/>
            <a:r>
              <a:rPr lang="en-US" sz="2400" dirty="0"/>
              <a:t>Access control list in Windows 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57800" y="1088571"/>
            <a:ext cx="3529964" cy="3679874"/>
            <a:chOff x="5474356" y="1088571"/>
            <a:chExt cx="3529964" cy="3679874"/>
          </a:xfrm>
        </p:grpSpPr>
        <p:sp>
          <p:nvSpPr>
            <p:cNvPr id="7" name="Can 6"/>
            <p:cNvSpPr/>
            <p:nvPr/>
          </p:nvSpPr>
          <p:spPr>
            <a:xfrm>
              <a:off x="8157619" y="2732116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543800" y="1576714"/>
              <a:ext cx="492443" cy="1802120"/>
              <a:chOff x="7543800" y="1270135"/>
              <a:chExt cx="492443" cy="18021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36043" y="2751071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43800" y="235595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891490" y="1088571"/>
              <a:ext cx="1657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9155" y="3561978"/>
              <a:ext cx="1991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File descriptor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58453" y="3937448"/>
              <a:ext cx="23663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err="1">
                  <a:latin typeface="Gill Sans" charset="0"/>
                  <a:ea typeface="Gill Sans" charset="0"/>
                  <a:cs typeface="Gill Sans" charset="0"/>
                </a:rPr>
                <a:t>Fileobject</a:t>
              </a:r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 (</a:t>
              </a:r>
              <a:r>
                <a:rPr lang="en-US" sz="2400" b="0" dirty="0" err="1">
                  <a:latin typeface="Gill Sans" charset="0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Position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474356" y="3378834"/>
              <a:ext cx="14171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74356" y="2662185"/>
              <a:ext cx="1507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File handle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600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Open </a:t>
            </a:r>
            <a:r>
              <a:rPr lang="en-US" sz="3200" dirty="0">
                <a:ea typeface="ＭＳ Ｐゴシック" pitchFamily="-83" charset="-128"/>
              </a:rPr>
              <a:t>system</a:t>
            </a:r>
            <a:r>
              <a:rPr lang="en-US" sz="2800" dirty="0">
                <a:ea typeface="ＭＳ Ｐゴシック" pitchFamily="-83" charset="-128"/>
              </a:rPr>
              <a:t>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Resolves file name, finds file control block (</a:t>
            </a:r>
            <a:r>
              <a:rPr lang="en-US" sz="2400" dirty="0" err="1">
                <a:ea typeface="ＭＳ Ｐゴシック" pitchFamily="-83" charset="-128"/>
              </a:rPr>
              <a:t>inode</a:t>
            </a:r>
            <a:r>
              <a:rPr lang="en-US" sz="2400" dirty="0"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Returns index (called “</a:t>
            </a:r>
            <a:r>
              <a:rPr lang="en-US" altLang="ja-JP" sz="2400" dirty="0">
                <a:ea typeface="ＭＳ Ｐゴシック" pitchFamily="-83" charset="-128"/>
              </a:rPr>
              <a:t>file handle”) 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1000" y="1295400"/>
            <a:ext cx="8458200" cy="27707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5294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3200" dirty="0">
                <a:ea typeface="ＭＳ Ｐゴシック" pitchFamily="-83" charset="-128"/>
              </a:rPr>
              <a:t>Read/write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Use file handle to locate </a:t>
            </a:r>
            <a:r>
              <a:rPr lang="en-US" sz="2800" dirty="0" err="1">
                <a:ea typeface="ＭＳ Ｐゴシック" pitchFamily="-83" charset="-128"/>
              </a:rPr>
              <a:t>inode</a:t>
            </a:r>
            <a:endParaRPr lang="en-US" sz="2800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76141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I/O &amp; Storage Layers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7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High Level I/O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Low Level I/O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28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I/O Driver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07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54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3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8754" y="917977"/>
            <a:ext cx="4661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Operations, Entities and Interface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68659" y="3657600"/>
            <a:ext cx="2086347" cy="17546"/>
          </a:xfrm>
          <a:prstGeom prst="line">
            <a:avLst/>
          </a:prstGeom>
          <a:ln w="34925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58773" y="3866418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5189" y="3092049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file_open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file_read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… on </a:t>
            </a:r>
            <a:r>
              <a:rPr lang="en-US" sz="1400" b="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b="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 file *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&amp; void *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43668" y="3386177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5232107" y="3300756"/>
            <a:ext cx="289965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i="1" dirty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we are here …</a:t>
            </a:r>
            <a:endParaRPr lang="en-US" sz="3600" b="0" i="1" cap="none" spc="0" dirty="0">
              <a:ln w="12700">
                <a:noFill/>
                <a:prstDash val="solid"/>
              </a:ln>
              <a:solidFill>
                <a:srgbClr val="FF6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750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404768" cy="533400"/>
          </a:xfrm>
        </p:spPr>
        <p:txBody>
          <a:bodyPr/>
          <a:lstStyle/>
          <a:p>
            <a:r>
              <a:rPr lang="en-US" dirty="0"/>
              <a:t>Our first filesystem: FAT (File Allocation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7620001" cy="61112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most commonly used </a:t>
            </a:r>
            <a:r>
              <a:rPr lang="en-US" sz="2400" dirty="0" err="1">
                <a:solidFill>
                  <a:srgbClr val="FF0000"/>
                </a:solidFill>
              </a:rPr>
              <a:t>filesystem</a:t>
            </a:r>
            <a:r>
              <a:rPr lang="en-US" sz="2400" dirty="0">
                <a:solidFill>
                  <a:srgbClr val="FF0000"/>
                </a:solidFill>
              </a:rPr>
              <a:t> in the world!</a:t>
            </a:r>
          </a:p>
          <a:p>
            <a:endParaRPr lang="en-US" sz="1600" dirty="0"/>
          </a:p>
          <a:p>
            <a:r>
              <a:rPr lang="en-US" sz="2400" dirty="0"/>
              <a:t>Assume (for now) we have a </a:t>
            </a:r>
            <a:br>
              <a:rPr lang="en-US" sz="2400" dirty="0"/>
            </a:br>
            <a:r>
              <a:rPr lang="en-US" sz="2400" dirty="0"/>
              <a:t>way to translate a path to </a:t>
            </a:r>
            <a:br>
              <a:rPr lang="en-US" sz="2400" dirty="0"/>
            </a:br>
            <a:r>
              <a:rPr lang="en-US" sz="2400" dirty="0"/>
              <a:t>a “file number”</a:t>
            </a:r>
          </a:p>
          <a:p>
            <a:pPr lvl="1"/>
            <a:r>
              <a:rPr lang="en-US" sz="2000" dirty="0"/>
              <a:t>i.e., a directory structure</a:t>
            </a:r>
          </a:p>
          <a:p>
            <a:endParaRPr lang="en-US" sz="1600" dirty="0"/>
          </a:p>
          <a:p>
            <a:r>
              <a:rPr lang="en-US" sz="2400" dirty="0"/>
              <a:t>Disk Storage is a collection of Blocks</a:t>
            </a:r>
          </a:p>
          <a:p>
            <a:pPr lvl="1"/>
            <a:r>
              <a:rPr lang="en-US" sz="2000" dirty="0"/>
              <a:t>Just hold file data (offset o = &lt; B, x &gt;)</a:t>
            </a:r>
          </a:p>
          <a:p>
            <a:endParaRPr lang="en-US" sz="1600" dirty="0"/>
          </a:p>
          <a:p>
            <a:r>
              <a:rPr lang="en-US" sz="2400" dirty="0"/>
              <a:t>Example: </a:t>
            </a:r>
            <a:r>
              <a:rPr lang="en-US" sz="2400" dirty="0" err="1"/>
              <a:t>file_read</a:t>
            </a:r>
            <a:r>
              <a:rPr lang="en-US" sz="2400" dirty="0"/>
              <a:t> 31, &lt; 2, x &gt;</a:t>
            </a:r>
          </a:p>
          <a:p>
            <a:pPr lvl="1"/>
            <a:r>
              <a:rPr lang="en-US" sz="2200" dirty="0"/>
              <a:t>Index into FAT with file number</a:t>
            </a:r>
          </a:p>
          <a:p>
            <a:pPr lvl="1"/>
            <a:r>
              <a:rPr lang="en-US" sz="2200" dirty="0"/>
              <a:t>Follow linked list to block</a:t>
            </a:r>
          </a:p>
          <a:p>
            <a:pPr lvl="1"/>
            <a:r>
              <a:rPr lang="en-US" sz="2200" dirty="0"/>
              <a:t>Read the block from disk </a:t>
            </a:r>
            <a:br>
              <a:rPr lang="en-US" sz="2200" dirty="0"/>
            </a:br>
            <a:r>
              <a:rPr lang="en-US" sz="2200" dirty="0"/>
              <a:t>into memory</a:t>
            </a:r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44085" y="2280804"/>
            <a:ext cx="1637681" cy="351922"/>
            <a:chOff x="5374106" y="3569368"/>
            <a:chExt cx="1393002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35783" y="2815390"/>
            <a:ext cx="667424" cy="2353483"/>
            <a:chOff x="5348365" y="3141579"/>
            <a:chExt cx="667424" cy="2353483"/>
          </a:xfrm>
        </p:grpSpPr>
        <p:sp>
          <p:nvSpPr>
            <p:cNvPr id="75" name="Rectangle 74"/>
            <p:cNvSpPr/>
            <p:nvPr/>
          </p:nvSpPr>
          <p:spPr>
            <a:xfrm>
              <a:off x="5348365" y="5173917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32 L -0.37066 0.103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/>
          </a:p>
          <a:p>
            <a:r>
              <a:rPr lang="en-US" dirty="0"/>
              <a:t>File Number is index of root </a:t>
            </a:r>
            <a:br>
              <a:rPr lang="en-US" dirty="0"/>
            </a:br>
            <a:r>
              <a:rPr lang="en-US" dirty="0"/>
              <a:t>of block list for the file</a:t>
            </a:r>
          </a:p>
          <a:p>
            <a:endParaRPr lang="en-US" sz="1600" dirty="0"/>
          </a:p>
          <a:p>
            <a:r>
              <a:rPr lang="en-US" dirty="0"/>
              <a:t>File offset (o = &lt; B, x &gt;)</a:t>
            </a:r>
          </a:p>
          <a:p>
            <a:endParaRPr lang="en-US" sz="1600" dirty="0"/>
          </a:p>
          <a:p>
            <a:r>
              <a:rPr lang="en-US" dirty="0"/>
              <a:t>Follow list to get block #</a:t>
            </a:r>
          </a:p>
          <a:p>
            <a:endParaRPr lang="en-US" sz="1600" dirty="0"/>
          </a:p>
          <a:p>
            <a:r>
              <a:rPr lang="en-US" dirty="0"/>
              <a:t>Unused blocks </a:t>
            </a:r>
            <a:r>
              <a:rPr lang="en-US" dirty="0">
                <a:sym typeface="Wingdings"/>
              </a:rPr>
              <a:t> FAT free list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923297" y="3915221"/>
            <a:ext cx="1561518" cy="706374"/>
            <a:chOff x="4235879" y="4214685"/>
            <a:chExt cx="1561518" cy="706374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59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Properties</a:t>
            </a:r>
          </a:p>
        </p:txBody>
      </p:sp>
    </p:spTree>
    <p:extLst>
      <p:ext uri="{BB962C8B-B14F-4D97-AF65-F5344CB8AC3E}">
        <p14:creationId xmlns:p14="http://schemas.microsoft.com/office/powerpoint/2010/main" val="1446899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build="p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943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/>
          </a:p>
          <a:p>
            <a:r>
              <a:rPr lang="en-US" dirty="0"/>
              <a:t>File Number is index of root </a:t>
            </a:r>
            <a:br>
              <a:rPr lang="en-US" dirty="0"/>
            </a:br>
            <a:r>
              <a:rPr lang="en-US" dirty="0"/>
              <a:t>of block list for the file</a:t>
            </a:r>
          </a:p>
          <a:p>
            <a:endParaRPr lang="en-US" sz="1600" dirty="0"/>
          </a:p>
          <a:p>
            <a:r>
              <a:rPr lang="en-US" dirty="0"/>
              <a:t>File offset (o = &lt; B, x &gt; )</a:t>
            </a:r>
          </a:p>
          <a:p>
            <a:endParaRPr lang="en-US" sz="1600" dirty="0"/>
          </a:p>
          <a:p>
            <a:r>
              <a:rPr lang="en-US" dirty="0"/>
              <a:t>Follow list to get block #</a:t>
            </a:r>
          </a:p>
          <a:p>
            <a:endParaRPr lang="en-US" sz="1600" dirty="0"/>
          </a:p>
          <a:p>
            <a:r>
              <a:rPr lang="en-US" dirty="0"/>
              <a:t>Unused blocks </a:t>
            </a:r>
            <a:r>
              <a:rPr lang="en-US" dirty="0">
                <a:sym typeface="Wingdings"/>
              </a:rPr>
              <a:t> FAT free list</a:t>
            </a:r>
          </a:p>
          <a:p>
            <a:r>
              <a:rPr lang="en-US" dirty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(31, &lt; 3, y &gt;)</a:t>
            </a:r>
          </a:p>
          <a:p>
            <a:pPr lvl="1"/>
            <a:r>
              <a:rPr lang="en-US" dirty="0">
                <a:sym typeface="Wingdings"/>
              </a:rPr>
              <a:t>Grab blocks from free list</a:t>
            </a:r>
          </a:p>
          <a:p>
            <a:pPr lvl="1"/>
            <a:r>
              <a:rPr lang="en-US" dirty="0">
                <a:sym typeface="Wingdings"/>
              </a:rPr>
              <a:t>Linking them into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96895" y="4058641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Properties</a:t>
            </a:r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30776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05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 w="28575" cmpd="sng"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355627" y="3136718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/>
          </a:p>
          <a:p>
            <a:r>
              <a:rPr lang="en-US" dirty="0"/>
              <a:t>File Number is index of root </a:t>
            </a:r>
            <a:br>
              <a:rPr lang="en-US" dirty="0"/>
            </a:br>
            <a:r>
              <a:rPr lang="en-US" dirty="0"/>
              <a:t>of block list for the file</a:t>
            </a:r>
          </a:p>
          <a:p>
            <a:endParaRPr lang="en-US" sz="1600" dirty="0">
              <a:sym typeface="Wingdings"/>
            </a:endParaRPr>
          </a:p>
          <a:p>
            <a:r>
              <a:rPr lang="en-US" dirty="0">
                <a:sym typeface="Wingdings"/>
              </a:rPr>
              <a:t>Grow file by allocating free blocks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and linking them in</a:t>
            </a:r>
          </a:p>
          <a:p>
            <a:endParaRPr lang="en-US" sz="1600" dirty="0">
              <a:sym typeface="Wingdings"/>
            </a:endParaRPr>
          </a:p>
          <a:p>
            <a:r>
              <a:rPr lang="en-US" dirty="0">
                <a:sym typeface="Wingdings"/>
              </a:rPr>
              <a:t>Ex: Create file, write, write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Properties</a:t>
            </a:r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78" name="TextBox 77"/>
            <p:cNvSpPr txBox="1"/>
            <p:nvPr/>
          </p:nvSpPr>
          <p:spPr>
            <a:xfrm>
              <a:off x="3025037" y="4448881"/>
              <a:ext cx="1613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63:</a:t>
            </a:r>
          </a:p>
        </p:txBody>
      </p:sp>
      <p:cxnSp>
        <p:nvCxnSpPr>
          <p:cNvPr id="81" name="Straight Arrow Connector 80"/>
          <p:cNvCxnSpPr>
            <a:endCxn id="70" idx="1"/>
          </p:cNvCxnSpPr>
          <p:nvPr/>
        </p:nvCxnSpPr>
        <p:spPr>
          <a:xfrm flipV="1">
            <a:off x="5523493" y="3095510"/>
            <a:ext cx="517211" cy="134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40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59" grpId="0" animBg="1"/>
      <p:bldP spid="69" grpId="0" animBg="1"/>
      <p:bldP spid="70" grpId="0" animBg="1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762000"/>
            <a:ext cx="9083765" cy="60960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/>
              </a:rPr>
              <a:t>FAT32 (32 instead of 12 bits) used in Windows, USB drives, SD cards, … </a:t>
            </a:r>
          </a:p>
          <a:p>
            <a:endParaRPr lang="en-US" sz="2000" dirty="0">
              <a:sym typeface="Wingdings"/>
            </a:endParaRPr>
          </a:p>
          <a:p>
            <a:r>
              <a:rPr lang="en-US" dirty="0">
                <a:sym typeface="Wingdings"/>
              </a:rPr>
              <a:t>Where is FAT stored?</a:t>
            </a:r>
          </a:p>
          <a:p>
            <a:pPr lvl="1"/>
            <a:r>
              <a:rPr lang="en-US" dirty="0">
                <a:sym typeface="Wingdings"/>
              </a:rPr>
              <a:t>On Disk, on boot cache in memory,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second (backup) copy on disk</a:t>
            </a:r>
          </a:p>
          <a:p>
            <a:endParaRPr lang="en-US" sz="2000" dirty="0">
              <a:sym typeface="Wingdings"/>
            </a:endParaRPr>
          </a:p>
          <a:p>
            <a:r>
              <a:rPr lang="en-US" dirty="0">
                <a:sym typeface="Wingdings"/>
              </a:rPr>
              <a:t>What happens when you format a disk?</a:t>
            </a:r>
          </a:p>
          <a:p>
            <a:pPr lvl="1"/>
            <a:r>
              <a:rPr lang="en-US" dirty="0">
                <a:sym typeface="Wingdings"/>
              </a:rPr>
              <a:t>Zero the blocks, link up the FAT free-list</a:t>
            </a:r>
          </a:p>
          <a:p>
            <a:endParaRPr lang="en-US" sz="2000" dirty="0">
              <a:sym typeface="Wingdings"/>
            </a:endParaRPr>
          </a:p>
          <a:p>
            <a:r>
              <a:rPr lang="en-US" dirty="0">
                <a:sym typeface="Wingdings"/>
              </a:rPr>
              <a:t>What happens when you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quick format a disk?</a:t>
            </a:r>
          </a:p>
          <a:p>
            <a:pPr lvl="1"/>
            <a:r>
              <a:rPr lang="en-US" dirty="0">
                <a:sym typeface="Wingdings"/>
              </a:rPr>
              <a:t>Link up the FAT free-list</a:t>
            </a:r>
          </a:p>
          <a:p>
            <a:endParaRPr lang="en-US" sz="1400" dirty="0">
              <a:sym typeface="Wingdings"/>
            </a:endParaRPr>
          </a:p>
          <a:p>
            <a:r>
              <a:rPr lang="en-US" i="1" dirty="0">
                <a:solidFill>
                  <a:srgbClr val="FF0000"/>
                </a:solidFill>
                <a:sym typeface="Wingdings"/>
              </a:rPr>
              <a:t>Simple</a:t>
            </a:r>
          </a:p>
          <a:p>
            <a:pPr lvl="1"/>
            <a:r>
              <a:rPr lang="en-US" dirty="0">
                <a:sym typeface="Wingdings"/>
              </a:rPr>
              <a:t>Can implement in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device firmware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Assessment</a:t>
            </a:r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63: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613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996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5474336" cy="5867400"/>
          </a:xfrm>
        </p:spPr>
        <p:txBody>
          <a:bodyPr/>
          <a:lstStyle/>
          <a:p>
            <a:r>
              <a:rPr lang="en-US" dirty="0">
                <a:sym typeface="Wingdings"/>
              </a:rPr>
              <a:t>Time to find block (large files) ??</a:t>
            </a:r>
          </a:p>
          <a:p>
            <a:endParaRPr lang="en-US" sz="1600" dirty="0">
              <a:sym typeface="Wingdings"/>
            </a:endParaRPr>
          </a:p>
          <a:p>
            <a:r>
              <a:rPr lang="en-US" dirty="0">
                <a:sym typeface="Wingdings"/>
              </a:rPr>
              <a:t>Block layout for file ???</a:t>
            </a:r>
          </a:p>
          <a:p>
            <a:endParaRPr lang="en-US" sz="1600" dirty="0">
              <a:sym typeface="Wingdings"/>
            </a:endParaRPr>
          </a:p>
          <a:p>
            <a:r>
              <a:rPr lang="en-US" dirty="0">
                <a:sym typeface="Wingdings"/>
              </a:rPr>
              <a:t>Sequential Access ???</a:t>
            </a:r>
          </a:p>
          <a:p>
            <a:endParaRPr lang="en-US" sz="1600" dirty="0">
              <a:sym typeface="Wingdings"/>
            </a:endParaRPr>
          </a:p>
          <a:p>
            <a:r>
              <a:rPr lang="en-US" dirty="0">
                <a:sym typeface="Wingdings"/>
              </a:rPr>
              <a:t>Random Access ???</a:t>
            </a:r>
          </a:p>
          <a:p>
            <a:endParaRPr lang="en-US" sz="1600" dirty="0">
              <a:sym typeface="Wingdings"/>
            </a:endParaRPr>
          </a:p>
          <a:p>
            <a:r>
              <a:rPr lang="en-US" dirty="0">
                <a:sym typeface="Wingdings"/>
              </a:rPr>
              <a:t>Fragmentation ???</a:t>
            </a:r>
          </a:p>
          <a:p>
            <a:pPr lvl="1"/>
            <a:r>
              <a:rPr lang="en-US" dirty="0">
                <a:sym typeface="Wingdings"/>
              </a:rPr>
              <a:t>MSDOS defrag tool</a:t>
            </a:r>
          </a:p>
          <a:p>
            <a:endParaRPr lang="en-US" sz="1600" dirty="0">
              <a:sym typeface="Wingdings"/>
            </a:endParaRPr>
          </a:p>
          <a:p>
            <a:r>
              <a:rPr lang="en-US" dirty="0">
                <a:sym typeface="Wingdings"/>
              </a:rPr>
              <a:t>Small files ???</a:t>
            </a:r>
          </a:p>
          <a:p>
            <a:endParaRPr lang="en-US" sz="1600" dirty="0">
              <a:sym typeface="Wingdings"/>
            </a:endParaRPr>
          </a:p>
          <a:p>
            <a:r>
              <a:rPr lang="en-US" dirty="0">
                <a:sym typeface="Wingdings"/>
              </a:rPr>
              <a:t>Big files ???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Assessment – Issues </a:t>
            </a:r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63: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613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84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67200"/>
            <a:ext cx="7543800" cy="2286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Midterm 2 regrade requests now open</a:t>
            </a:r>
            <a:br>
              <a:rPr lang="en-US" sz="2800" dirty="0"/>
            </a:br>
            <a:r>
              <a:rPr lang="en-US" sz="2800" dirty="0"/>
              <a:t>(until next Monday, April 9)</a:t>
            </a:r>
          </a:p>
          <a:p>
            <a:endParaRPr lang="en-US" sz="2800" dirty="0"/>
          </a:p>
          <a:p>
            <a:r>
              <a:rPr lang="en-US" sz="2800" dirty="0"/>
              <a:t>Project 2 code due tonight at 11:59PM</a:t>
            </a:r>
          </a:p>
          <a:p>
            <a:pPr lvl="1"/>
            <a:r>
              <a:rPr lang="en-US" sz="2600" dirty="0"/>
              <a:t>Final report due Wed April 4 at 11:59 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8902F-35AC-EA45-8D78-B84C0BAC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4" y="1143000"/>
            <a:ext cx="8404352" cy="29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06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4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82585"/>
            <a:ext cx="84455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Directory?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871548"/>
            <a:ext cx="8571832" cy="3986451"/>
          </a:xfrm>
        </p:spPr>
        <p:txBody>
          <a:bodyPr/>
          <a:lstStyle/>
          <a:p>
            <a:r>
              <a:rPr lang="en-US" dirty="0"/>
              <a:t>Essentially a file containing 							 &lt;</a:t>
            </a:r>
            <a:r>
              <a:rPr lang="en-US" dirty="0" err="1"/>
              <a:t>file_name</a:t>
            </a:r>
            <a:r>
              <a:rPr lang="en-US" dirty="0"/>
              <a:t>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endParaRPr lang="en-US" sz="1600" dirty="0"/>
          </a:p>
          <a:p>
            <a:r>
              <a:rPr lang="en-US" dirty="0"/>
              <a:t>Free space for new entries</a:t>
            </a:r>
          </a:p>
          <a:p>
            <a:endParaRPr lang="en-US" sz="1600" dirty="0"/>
          </a:p>
          <a:p>
            <a:r>
              <a:rPr lang="en-US" dirty="0"/>
              <a:t>In FAT: file attributes are kept in directory (!!!)</a:t>
            </a:r>
          </a:p>
          <a:p>
            <a:endParaRPr lang="en-US" sz="1600" dirty="0"/>
          </a:p>
          <a:p>
            <a:r>
              <a:rPr lang="en-US" dirty="0"/>
              <a:t>Each directory a linked list of entries</a:t>
            </a:r>
          </a:p>
          <a:p>
            <a:endParaRPr lang="en-US" sz="1600" dirty="0"/>
          </a:p>
          <a:p>
            <a:r>
              <a:rPr lang="en-US" dirty="0"/>
              <a:t>Where do you find root directory ( “/” )?</a:t>
            </a:r>
          </a:p>
        </p:txBody>
      </p:sp>
    </p:spTree>
    <p:extLst>
      <p:ext uri="{BB962C8B-B14F-4D97-AF65-F5344CB8AC3E}">
        <p14:creationId xmlns:p14="http://schemas.microsoft.com/office/powerpoint/2010/main" val="300139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Directory Structure (cont’d)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“</a:t>
            </a:r>
            <a:r>
              <a:rPr lang="en-US" altLang="ja-JP" dirty="0">
                <a:ea typeface="Courier New" pitchFamily="-83" charset="0"/>
              </a:rPr>
              <a:t>/my/book/count</a:t>
            </a:r>
            <a:r>
              <a:rPr lang="en-US" altLang="ja-JP" dirty="0">
                <a:ea typeface="ＭＳ Ｐゴシック" pitchFamily="-83" charset="-128"/>
              </a:rPr>
              <a:t>”?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my”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my”; search for “book”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book”; search for “count”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ea typeface="ＭＳ Ｐゴシック" pitchFamily="-83" charset="-128"/>
              </a:rPr>
              <a:t>inode</a:t>
            </a:r>
            <a:r>
              <a:rPr lang="en-US" dirty="0"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CWD=“</a:t>
            </a:r>
            <a:r>
              <a:rPr lang="en-US" altLang="ja-JP" dirty="0">
                <a:ea typeface="Courier New" pitchFamily="-83" charset="0"/>
              </a:rPr>
              <a:t>/my/book</a:t>
            </a:r>
            <a:r>
              <a:rPr lang="en-US" altLang="ja-JP" dirty="0">
                <a:ea typeface="ＭＳ Ｐゴシック" pitchFamily="-83" charset="-128"/>
              </a:rPr>
              <a:t>” can resolve “count”)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48623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 Low level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/>
              <a:t>Operations on File Descriptors – as OS object representing the state of a file</a:t>
            </a:r>
          </a:p>
          <a:p>
            <a:pPr lvl="1"/>
            <a:r>
              <a:rPr lang="en-US" dirty="0"/>
              <a:t>User has a “handle” on the descriptor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650" y="2362200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types.h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open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flags [,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mode])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create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close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484540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01210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419100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Access modes (Rd,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Wr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Operating modes (Appends, 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6833" y="4724400"/>
            <a:ext cx="375376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User|Group|Other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X R|W|X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5249" y="6172200"/>
            <a:ext cx="8826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www.gnu.org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/software/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libc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/manual/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html_node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/Opening-and-Closing-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Files.html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52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Huge FAT Security Holes!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FAT has no access rights</a:t>
            </a:r>
          </a:p>
          <a:p>
            <a:endParaRPr lang="en-US" sz="2800" dirty="0"/>
          </a:p>
          <a:p>
            <a:r>
              <a:rPr lang="en-US" sz="2800" dirty="0"/>
              <a:t>FAT has no header in the file blocks</a:t>
            </a:r>
          </a:p>
          <a:p>
            <a:endParaRPr lang="en-US" sz="2800" dirty="0"/>
          </a:p>
          <a:p>
            <a:r>
              <a:rPr lang="en-US" sz="2800" dirty="0"/>
              <a:t>Just gives an index into the FAT </a:t>
            </a:r>
          </a:p>
          <a:p>
            <a:pPr lvl="1"/>
            <a:r>
              <a:rPr lang="en-US" sz="2400" dirty="0"/>
              <a:t>(file number = block number)</a:t>
            </a:r>
          </a:p>
        </p:txBody>
      </p:sp>
    </p:spTree>
    <p:extLst>
      <p:ext uri="{BB962C8B-B14F-4D97-AF65-F5344CB8AC3E}">
        <p14:creationId xmlns:p14="http://schemas.microsoft.com/office/powerpoint/2010/main" val="79219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Files</a:t>
            </a:r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8200"/>
            <a:ext cx="612371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297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Most files are small, growing numbers of files over time</a:t>
            </a:r>
          </a:p>
          <a:p>
            <a:endParaRPr lang="en-US" sz="2800" dirty="0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82000" cy="51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069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Files</a:t>
            </a:r>
          </a:p>
        </p:txBody>
      </p:sp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7" b="1873"/>
          <a:stretch/>
        </p:blipFill>
        <p:spPr>
          <a:xfrm>
            <a:off x="533400" y="1371601"/>
            <a:ext cx="8068733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Most of the space is occupied by the rare big ones</a:t>
            </a:r>
          </a:p>
        </p:txBody>
      </p:sp>
    </p:spTree>
    <p:extLst>
      <p:ext uri="{BB962C8B-B14F-4D97-AF65-F5344CB8AC3E}">
        <p14:creationId xmlns:p14="http://schemas.microsoft.com/office/powerpoint/2010/main" val="19454993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About a “Real” File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Meet the </a:t>
            </a:r>
            <a:r>
              <a:rPr lang="en-US" sz="3200" dirty="0" err="1">
                <a:solidFill>
                  <a:srgbClr val="FF0000"/>
                </a:solidFill>
              </a:rPr>
              <a:t>inode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76015" y="1740385"/>
            <a:ext cx="8291785" cy="456016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1000" y="2728319"/>
            <a:ext cx="1429494" cy="1310281"/>
            <a:chOff x="381000" y="2728318"/>
            <a:chExt cx="1429494" cy="1310282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2728318"/>
              <a:ext cx="1429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file_number</a:t>
              </a:r>
              <a:endPara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" name="Elbow Connector 8"/>
            <p:cNvCxnSpPr/>
            <p:nvPr/>
          </p:nvCxnSpPr>
          <p:spPr>
            <a:xfrm rot="16200000" flipH="1">
              <a:off x="933815" y="3297369"/>
              <a:ext cx="874216" cy="608245"/>
            </a:xfrm>
            <a:prstGeom prst="bentConnector3">
              <a:avLst>
                <a:gd name="adj1" fmla="val 10020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568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76015" y="1740385"/>
            <a:ext cx="8291785" cy="456016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81000" y="2728319"/>
            <a:ext cx="1429494" cy="1310281"/>
            <a:chOff x="381000" y="2728318"/>
            <a:chExt cx="1429494" cy="1310282"/>
          </a:xfrm>
        </p:grpSpPr>
        <p:sp>
          <p:nvSpPr>
            <p:cNvPr id="15" name="TextBox 14"/>
            <p:cNvSpPr txBox="1"/>
            <p:nvPr/>
          </p:nvSpPr>
          <p:spPr>
            <a:xfrm>
              <a:off x="381000" y="2728318"/>
              <a:ext cx="1429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err="1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file_number</a:t>
              </a:r>
              <a:endPara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933815" y="3297369"/>
              <a:ext cx="874216" cy="608245"/>
            </a:xfrm>
            <a:prstGeom prst="bentConnector3">
              <a:avLst>
                <a:gd name="adj1" fmla="val 10020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“Almost Real”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8" y="921566"/>
            <a:ext cx="8229600" cy="765534"/>
          </a:xfrm>
        </p:spPr>
        <p:txBody>
          <a:bodyPr/>
          <a:lstStyle/>
          <a:p>
            <a:r>
              <a:rPr lang="en-US" dirty="0"/>
              <a:t>Pintos: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filesys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file.c</a:t>
            </a:r>
            <a:r>
              <a:rPr lang="en-US" dirty="0"/>
              <a:t>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inode.c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9" name="Picture 8" descr="Screen Shot 2014-10-22 at 5.0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" y="1527628"/>
            <a:ext cx="6629400" cy="13716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pic>
        <p:nvPicPr>
          <p:cNvPr id="11" name="Picture 10" descr="Screen Shot 2014-10-22 at 5.04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41" y="4897623"/>
            <a:ext cx="5994400" cy="18796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pic>
        <p:nvPicPr>
          <p:cNvPr id="14" name="Picture 13" descr="Screen Shot 2014-10-22 at 5.05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946517"/>
            <a:ext cx="7302500" cy="19050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48935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3400"/>
          </a:xfrm>
        </p:spPr>
        <p:txBody>
          <a:bodyPr/>
          <a:lstStyle/>
          <a:p>
            <a:r>
              <a:rPr lang="en-US" dirty="0"/>
              <a:t>Unix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inode</a:t>
            </a:r>
            <a:r>
              <a:rPr lang="en-US" dirty="0"/>
              <a:t> format appeared in BSD 4.1</a:t>
            </a:r>
          </a:p>
          <a:p>
            <a:pPr lvl="1"/>
            <a:r>
              <a:rPr lang="en-US" dirty="0"/>
              <a:t>Berkeley Standard Distribution Unix</a:t>
            </a:r>
          </a:p>
          <a:p>
            <a:pPr lvl="1"/>
            <a:r>
              <a:rPr lang="en-US" dirty="0"/>
              <a:t>Part of your heritage!</a:t>
            </a:r>
          </a:p>
          <a:p>
            <a:pPr lvl="1"/>
            <a:r>
              <a:rPr lang="en-US" dirty="0"/>
              <a:t>Similar structure for Linux Ext2/3</a:t>
            </a:r>
          </a:p>
          <a:p>
            <a:r>
              <a:rPr lang="en-US" dirty="0"/>
              <a:t>File Number is index into </a:t>
            </a:r>
            <a:r>
              <a:rPr lang="en-US" dirty="0" err="1"/>
              <a:t>inode</a:t>
            </a:r>
            <a:r>
              <a:rPr lang="en-US" dirty="0"/>
              <a:t> arrays</a:t>
            </a:r>
          </a:p>
          <a:p>
            <a:r>
              <a:rPr lang="en-US" dirty="0"/>
              <a:t>Multi-level index structure</a:t>
            </a:r>
          </a:p>
          <a:p>
            <a:pPr lvl="1"/>
            <a:r>
              <a:rPr lang="en-US" dirty="0"/>
              <a:t>Great for little and large files</a:t>
            </a:r>
          </a:p>
          <a:p>
            <a:pPr lvl="1"/>
            <a:r>
              <a:rPr lang="en-US" dirty="0"/>
              <a:t>Asymmetric tree with fixed sized blocks</a:t>
            </a:r>
          </a:p>
          <a:p>
            <a:r>
              <a:rPr lang="en-US" dirty="0"/>
              <a:t>Metadata associated with the file</a:t>
            </a:r>
          </a:p>
          <a:p>
            <a:pPr lvl="1"/>
            <a:r>
              <a:rPr lang="en-US" dirty="0"/>
              <a:t>Rather than in the directory that points to it</a:t>
            </a:r>
          </a:p>
          <a:p>
            <a:r>
              <a:rPr lang="en-US" dirty="0"/>
              <a:t>UNIX Fast File System (FFS) BSD 4.2 Locality Heuristics:</a:t>
            </a:r>
          </a:p>
          <a:p>
            <a:pPr lvl="1"/>
            <a:r>
              <a:rPr lang="en-US" dirty="0"/>
              <a:t>Block group placement</a:t>
            </a:r>
          </a:p>
          <a:p>
            <a:pPr lvl="1"/>
            <a:r>
              <a:rPr lang="en-US" dirty="0"/>
              <a:t>Reserve space</a:t>
            </a:r>
          </a:p>
          <a:p>
            <a:r>
              <a:rPr lang="en-US" dirty="0"/>
              <a:t>Scalable directory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metadata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2430684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3551774"/>
            <a:ext cx="3808607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Setuid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- execute at owner permissions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Setgid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23464" y="3343430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005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/>
              <a:t>Small files: 12 pointers direct to data blocks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3343430"/>
            <a:ext cx="912787" cy="17659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4kB blocks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90800" y="2895600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137198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476727" y="4458182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3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/>
              <a:t>Large files: 1,2,3 level indirect pointers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5069710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3113353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- 4 kB blocks =&gt; 1024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ptrs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    =&gt; 4 TB @ level 4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3200" y="3810000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9600" y="3239457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52656" y="376118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03952" y="455846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2424" y="5931215"/>
            <a:ext cx="800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3" y="4246255"/>
            <a:ext cx="3229456" cy="247479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5423" y="4662945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86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 Low Level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5334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When write returns, data is on its way to disk and can be read, but it may not actually be permanent!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9331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- returns bytes read, 0 =&gt; EOF, -1 =&gt; error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size)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- returns bytes written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off_t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lseek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edes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, 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off_t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 offset, 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int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 whence)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- </a:t>
            </a:r>
            <a:r>
              <a:rPr lang="en-US" b="0" dirty="0">
                <a:latin typeface="Consolas"/>
                <a:cs typeface="Consolas"/>
              </a:rPr>
              <a:t>set the file offset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  * if whence == SEEK_SET: set file offset to “offset”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  * if whence == SEEK_CRT: set file offset to 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crt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 location + “offset”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  * if whence == SEEK_END: set file offset to file size + “offset”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fsync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– wait for i/o of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to finish and commit to disk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sync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(void) – wait for ALL to finish and commit to disk</a:t>
            </a:r>
          </a:p>
        </p:txBody>
      </p:sp>
    </p:spTree>
    <p:extLst>
      <p:ext uri="{BB962C8B-B14F-4D97-AF65-F5344CB8AC3E}">
        <p14:creationId xmlns:p14="http://schemas.microsoft.com/office/powerpoint/2010/main" val="3773032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685800"/>
            <a:ext cx="8915400" cy="61441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/>
              <a:t>File 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Optimize for access 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Maximize sequential access, allow efficient random access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/>
              <a:t>File (and directory) defined by header, called “</a:t>
            </a:r>
            <a:r>
              <a:rPr lang="en-US" altLang="ja-JP" sz="2800" dirty="0" err="1"/>
              <a:t>inode</a:t>
            </a:r>
            <a:r>
              <a:rPr lang="en-US" sz="2800" dirty="0"/>
              <a:t>”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/>
              <a:t>File Allocation Table (FAT) Scheme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Linked-list approach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Very widely used: Cameras, USB drives, SD cards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Simple to implement, but poor performance and no security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600" dirty="0"/>
              <a:t>Look at actual file access patterns – many small files, but large files take up all the space!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2800" dirty="0"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sz="2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374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Recall: How do we Hide I/O Latency?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Blocking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Wait”</a:t>
            </a:r>
          </a:p>
          <a:p>
            <a:pPr lvl="1"/>
            <a:r>
              <a:rPr lang="en-US" sz="2400" dirty="0">
                <a:ea typeface="MS PGothic" charset="0"/>
              </a:rPr>
              <a:t>When request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sz="2400" dirty="0">
                <a:ea typeface="MS PGothic" charset="0"/>
              </a:rPr>
              <a:t>When write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write() system call), put process to sleep until device is ready for data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Non-blocking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Don’t Wait”</a:t>
            </a:r>
          </a:p>
          <a:p>
            <a:pPr lvl="1"/>
            <a:r>
              <a:rPr lang="en-US" sz="2400" dirty="0"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sz="2400" dirty="0"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Asynchronous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Tell Me Later”</a:t>
            </a:r>
          </a:p>
          <a:p>
            <a:pPr lvl="1"/>
            <a:r>
              <a:rPr lang="en-US" sz="2400" dirty="0"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sz="2400" dirty="0">
                <a:ea typeface="MS PGothic" charset="0"/>
              </a:rPr>
              <a:t>When sending data, take pointer to user’</a:t>
            </a:r>
            <a:r>
              <a:rPr lang="en-US" altLang="ja-JP" sz="2400" dirty="0">
                <a:ea typeface="MS PGothic" charset="0"/>
              </a:rPr>
              <a:t>s buffer, return immediately; later kernel takes data and notifies user </a:t>
            </a:r>
            <a:endParaRPr lang="en-US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56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Building a File System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File System Components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latin typeface="Gill Sans"/>
                <a:ea typeface="굴림" panose="020B0600000101010101" pitchFamily="34" charset="-127"/>
                <a:cs typeface="Gill Sans"/>
              </a:rPr>
              <a:t>Naming</a:t>
            </a:r>
            <a:r>
              <a:rPr lang="en-US" altLang="ko-KR" sz="2400" dirty="0">
                <a:ea typeface="굴림" panose="020B0600000101010101" pitchFamily="34" charset="-127"/>
              </a:rPr>
              <a:t>: Interface to find files by name, not by blocks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latin typeface="Gill Sans"/>
                <a:ea typeface="굴림" panose="020B0600000101010101" pitchFamily="34" charset="-127"/>
                <a:cs typeface="Gill Sans"/>
              </a:rPr>
              <a:t>Disk Management</a:t>
            </a:r>
            <a:r>
              <a:rPr lang="en-US" altLang="ko-KR" sz="2400" dirty="0">
                <a:ea typeface="굴림" panose="020B0600000101010101" pitchFamily="34" charset="-127"/>
              </a:rPr>
              <a:t>: collecting disk blocks into files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latin typeface="Gill Sans"/>
                <a:ea typeface="굴림" panose="020B0600000101010101" pitchFamily="34" charset="-127"/>
                <a:cs typeface="Gill Sans"/>
              </a:rPr>
              <a:t>Protection</a:t>
            </a:r>
            <a:r>
              <a:rPr lang="en-US" altLang="ko-KR" sz="2400" dirty="0">
                <a:ea typeface="굴림" panose="020B0600000101010101" pitchFamily="34" charset="-127"/>
              </a:rPr>
              <a:t>: Layers to keep data secure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latin typeface="Gill Sans"/>
                <a:ea typeface="굴림" panose="020B0600000101010101" pitchFamily="34" charset="-127"/>
                <a:cs typeface="Gill Sans"/>
              </a:rPr>
              <a:t>Reliability/Durability</a:t>
            </a:r>
            <a:r>
              <a:rPr lang="en-US" altLang="ko-KR" sz="2400" dirty="0">
                <a:ea typeface="굴림" panose="020B0600000101010101" pitchFamily="34" charset="-127"/>
              </a:rPr>
              <a:t>: Keeping of files durable despite crashes, media failures, attacks, etc.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6789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Recall: User vs. System View of a File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User’s view: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Durable Data Structures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System’s view (system call interface):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Collection of Bytes (UNIX)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Doesn’t matter to system what kind of data structures you want to store on disk!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System’s view (inside OS):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Collection of blocks (a block is a logical transfer unit, while a sector is the physical transfer unit)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Block size </a:t>
            </a: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41520182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Translating from User to System 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86868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if user says: give me bytes 2—12?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Return just the correct portion of the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about: write bytes 2—12?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Fetch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Modify portion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Write out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Everything inside File System is in whole 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example,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getc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putc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/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buffers something like 4096 bytes, even if interface is one byte at a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From now on, file is a collection of blocks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90">
            <a:off x="1981200" y="990600"/>
            <a:ext cx="216852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7239000" y="1066800"/>
            <a:ext cx="1270000" cy="939800"/>
            <a:chOff x="4496" y="800"/>
            <a:chExt cx="800" cy="592"/>
          </a:xfrm>
        </p:grpSpPr>
        <p:sp useBgFill="1">
          <p:nvSpPr>
            <p:cNvPr id="16395" name="Oval 6"/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6" name="Oval 7"/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7" name="Oval 8"/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8" name="Oval 9"/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1" name="Group 12"/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6402" name="Oval 13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03" name="Oval 14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04" name="Line 15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Line 16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4876800" y="914400"/>
            <a:ext cx="1371600" cy="1295400"/>
          </a:xfrm>
          <a:prstGeom prst="ellipse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16391" name="AutoShape 18"/>
          <p:cNvSpPr>
            <a:spLocks noChangeArrowheads="1"/>
          </p:cNvSpPr>
          <p:nvPr/>
        </p:nvSpPr>
        <p:spPr bwMode="auto">
          <a:xfrm>
            <a:off x="63246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AutoShape 19"/>
          <p:cNvSpPr>
            <a:spLocks noChangeArrowheads="1"/>
          </p:cNvSpPr>
          <p:nvPr/>
        </p:nvSpPr>
        <p:spPr bwMode="auto">
          <a:xfrm>
            <a:off x="39624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AutoShape 20"/>
          <p:cNvSpPr>
            <a:spLocks noChangeArrowheads="1"/>
          </p:cNvSpPr>
          <p:nvPr/>
        </p:nvSpPr>
        <p:spPr bwMode="auto">
          <a:xfrm rot="-1305313">
            <a:off x="1905000" y="15240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1639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14366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202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Management Policies (1/2)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Access disk as linear array of sectors.  Two Options: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Identify sectors as vectors [cylinder, surface, sector], sort in cylinder-major order, not used anymore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(LBA):</a:t>
            </a:r>
            <a:r>
              <a:rPr lang="en-US" altLang="ko-KR" sz="2400" dirty="0">
                <a:ea typeface="굴림" panose="020B0600000101010101" pitchFamily="34" charset="-127"/>
              </a:rPr>
              <a:t> Every sector has integer address from zero up to max number of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First case: OS/BIOS must deal with bad sectors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Second case: hardware shields 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814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83207</TotalTime>
  <Pages>60</Pages>
  <Words>2476</Words>
  <Application>Microsoft Macintosh PowerPoint</Application>
  <PresentationFormat>On-screen Show (4:3)</PresentationFormat>
  <Paragraphs>509</Paragraphs>
  <Slides>40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굴림</vt:lpstr>
      <vt:lpstr>ＭＳ Ｐゴシック</vt:lpstr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Symbol</vt:lpstr>
      <vt:lpstr>Wingdings</vt:lpstr>
      <vt:lpstr>Office</vt:lpstr>
      <vt:lpstr>CS162 Operating Systems and Systems Programming Lecture 18   File Systems</vt:lpstr>
      <vt:lpstr>I/O &amp; Storage Layers</vt:lpstr>
      <vt:lpstr>Recall: C Low level I/O</vt:lpstr>
      <vt:lpstr>Recall: C Low Level Operations</vt:lpstr>
      <vt:lpstr>Recall: How do we Hide I/O Latency?</vt:lpstr>
      <vt:lpstr>Building a File System</vt:lpstr>
      <vt:lpstr>Recall: User vs. System View of a File</vt:lpstr>
      <vt:lpstr>Recall: Translating from User to System View</vt:lpstr>
      <vt:lpstr>Disk Management Policies (1/2)</vt:lpstr>
      <vt:lpstr>Recall: Disk Management Policies (2/2)</vt:lpstr>
      <vt:lpstr>Designing a File System …</vt:lpstr>
      <vt:lpstr>Components of a File System</vt:lpstr>
      <vt:lpstr>Components of a file system</vt:lpstr>
      <vt:lpstr>Directories</vt:lpstr>
      <vt:lpstr>Directory</vt:lpstr>
      <vt:lpstr>I/O &amp; Storage Layers</vt:lpstr>
      <vt:lpstr>File</vt:lpstr>
      <vt:lpstr>In-Memory File System Structures</vt:lpstr>
      <vt:lpstr>In-Memory File System Structures</vt:lpstr>
      <vt:lpstr>Our first filesystem: FAT (File Allocation Table)</vt:lpstr>
      <vt:lpstr>FAT Properties</vt:lpstr>
      <vt:lpstr>FAT Properties</vt:lpstr>
      <vt:lpstr>FAT Properties</vt:lpstr>
      <vt:lpstr>FAT Assessment</vt:lpstr>
      <vt:lpstr>FAT Assessment – Issues </vt:lpstr>
      <vt:lpstr>Administrivia</vt:lpstr>
      <vt:lpstr>break</vt:lpstr>
      <vt:lpstr>What about the Directory?</vt:lpstr>
      <vt:lpstr>Directory Structure (cont’d)</vt:lpstr>
      <vt:lpstr>Many Huge FAT Security Holes!</vt:lpstr>
      <vt:lpstr>Characteristics of Files</vt:lpstr>
      <vt:lpstr>Characteristics of Files</vt:lpstr>
      <vt:lpstr>Characteristics of Files</vt:lpstr>
      <vt:lpstr>So What About a “Real” File System?</vt:lpstr>
      <vt:lpstr>An “Almost Real” File System</vt:lpstr>
      <vt:lpstr>Unix File System</vt:lpstr>
      <vt:lpstr>File Attributes</vt:lpstr>
      <vt:lpstr>Data Storage</vt:lpstr>
      <vt:lpstr>Data Storage</vt:lpstr>
      <vt:lpstr>Summary</vt:lpstr>
    </vt:vector>
  </TitlesOfParts>
  <Company>UC Berkeley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Jonathan Ragan-Kelley</cp:lastModifiedBy>
  <cp:revision>956</cp:revision>
  <cp:lastPrinted>2018-04-02T07:14:31Z</cp:lastPrinted>
  <dcterms:created xsi:type="dcterms:W3CDTF">1995-08-12T11:37:26Z</dcterms:created>
  <dcterms:modified xsi:type="dcterms:W3CDTF">2018-04-02T07:19:01Z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