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1483" r:id="rId3"/>
    <p:sldId id="1484" r:id="rId4"/>
    <p:sldId id="1459" r:id="rId5"/>
    <p:sldId id="1491" r:id="rId6"/>
    <p:sldId id="1456" r:id="rId7"/>
    <p:sldId id="1457" r:id="rId8"/>
    <p:sldId id="1458" r:id="rId9"/>
    <p:sldId id="1435" r:id="rId10"/>
    <p:sldId id="1492" r:id="rId11"/>
    <p:sldId id="1436" r:id="rId12"/>
    <p:sldId id="1494" r:id="rId13"/>
    <p:sldId id="1324" r:id="rId14"/>
    <p:sldId id="1325" r:id="rId15"/>
    <p:sldId id="1326" r:id="rId16"/>
    <p:sldId id="1495" r:id="rId17"/>
    <p:sldId id="1327" r:id="rId18"/>
    <p:sldId id="1328" r:id="rId19"/>
    <p:sldId id="1429" r:id="rId20"/>
    <p:sldId id="1476" r:id="rId21"/>
    <p:sldId id="1433" r:id="rId22"/>
    <p:sldId id="1351" r:id="rId23"/>
    <p:sldId id="1332" r:id="rId24"/>
    <p:sldId id="1333" r:id="rId25"/>
    <p:sldId id="1352" r:id="rId26"/>
    <p:sldId id="1334" r:id="rId27"/>
    <p:sldId id="1335" r:id="rId28"/>
    <p:sldId id="1336" r:id="rId29"/>
    <p:sldId id="1337" r:id="rId30"/>
    <p:sldId id="1338" r:id="rId31"/>
    <p:sldId id="1411" r:id="rId32"/>
    <p:sldId id="1426" r:id="rId33"/>
    <p:sldId id="1413" r:id="rId34"/>
    <p:sldId id="1414" r:id="rId35"/>
    <p:sldId id="1415" r:id="rId36"/>
    <p:sldId id="1376" r:id="rId37"/>
    <p:sldId id="1377" r:id="rId38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9933FF"/>
    <a:srgbClr val="FFC5F0"/>
    <a:srgbClr val="FF79DC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5" autoAdjust="0"/>
    <p:restoredTop sz="94745" autoAdjust="0"/>
  </p:normalViewPr>
  <p:slideViewPr>
    <p:cSldViewPr>
      <p:cViewPr varScale="1">
        <p:scale>
          <a:sx n="112" d="100"/>
          <a:sy n="112" d="100"/>
        </p:scale>
        <p:origin x="12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44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44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59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599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862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420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94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8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19.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6431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4/4/18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i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33800" y="6550025"/>
            <a:ext cx="215633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 UCB Spring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19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File Systems (</a:t>
            </a:r>
            <a:r>
              <a:rPr lang="en-US" altLang="en-US" sz="3000" dirty="0" err="1"/>
              <a:t>Con’t</a:t>
            </a:r>
            <a:r>
              <a:rPr lang="en-US" altLang="en-US" sz="3000" dirty="0"/>
              <a:t>),</a:t>
            </a:r>
            <a:br>
              <a:rPr lang="en-US" altLang="en-US" sz="3000" dirty="0"/>
            </a:br>
            <a:r>
              <a:rPr lang="en-US" altLang="en-US" sz="3000" dirty="0"/>
              <a:t>MMAP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/>
              <a:t>April 4</a:t>
            </a:r>
            <a:r>
              <a:rPr lang="en-US" altLang="en-US" baseline="30000" dirty="0"/>
              <a:t>th</a:t>
            </a:r>
            <a:r>
              <a:rPr lang="en-US" altLang="en-US" dirty="0"/>
              <a:t>, 2018</a:t>
            </a:r>
          </a:p>
          <a:p>
            <a:pPr marL="285750" indent="-285750"/>
            <a:r>
              <a:rPr lang="en-US" altLang="en-US" dirty="0"/>
              <a:t>Profs. Anthony D. Joseph &amp; Jonathan Ragan-Kelley</a:t>
            </a:r>
          </a:p>
          <a:p>
            <a:pPr marL="285750" indent="-285750"/>
            <a:r>
              <a:rPr lang="en-US" alt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UNIX BSD 4.2 (1984) (2/2)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Problem: When create a file, don’t know how big it will become (in UNIX, most writes are by appending)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How much contiguous space do you allocate for a file?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 BSD 4.2, just find some range of free blocks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Put each new file at the front of different range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To expand a file, you first try successive blocks in bitmap, then choose new range of blocks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Also in BSD 4.2: store files from same directory near each other</a:t>
            </a:r>
            <a:br>
              <a:rPr lang="en-US" altLang="ko-KR" sz="2400" dirty="0">
                <a:ea typeface="굴림" panose="020B0600000101010101" pitchFamily="34" charset="-127"/>
              </a:rPr>
            </a:b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Fast File System (FFS)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Allocation and placement policies for BSD 4.2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endParaRPr lang="ko-KR" altLang="en-US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174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 2: Missing blocks due to rotational delay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Issue: Read one block, do processing, and read next block.  In meantime, disk has continued turning: missed next block! Need 1 revolution/block!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Solution1: Skip sector positioning (“interleaving”)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Place the blocks from one file on every other block of a track: give time for processing to overlap rotation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Can be done by OS or in modern drives by the disk controller</a:t>
            </a:r>
          </a:p>
        </p:txBody>
      </p:sp>
      <p:grpSp>
        <p:nvGrpSpPr>
          <p:cNvPr id="944132" name="Group 4"/>
          <p:cNvGrpSpPr>
            <a:grpSpLocks/>
          </p:cNvGrpSpPr>
          <p:nvPr/>
        </p:nvGrpSpPr>
        <p:grpSpPr bwMode="auto">
          <a:xfrm>
            <a:off x="533400" y="2209800"/>
            <a:ext cx="3329062" cy="1826450"/>
            <a:chOff x="240" y="480"/>
            <a:chExt cx="1884" cy="976"/>
          </a:xfrm>
        </p:grpSpPr>
        <p:sp>
          <p:nvSpPr>
            <p:cNvPr id="20490" name="Line 5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240" y="480"/>
              <a:ext cx="8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Skip Sector</a:t>
              </a:r>
            </a:p>
          </p:txBody>
        </p:sp>
        <p:grpSp>
          <p:nvGrpSpPr>
            <p:cNvPr id="20492" name="Group 7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20494" name="AutoShape 8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362 w 21600"/>
                  <a:gd name="T3" fmla="*/ 680 h 21600"/>
                  <a:gd name="T4" fmla="*/ 366 w 21600"/>
                  <a:gd name="T5" fmla="*/ 101 h 21600"/>
                  <a:gd name="T6" fmla="*/ 369 w 21600"/>
                  <a:gd name="T7" fmla="*/ 68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5" name="AutoShape 9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4 h 21600"/>
                  <a:gd name="T4" fmla="*/ 366 w 21600"/>
                  <a:gd name="T5" fmla="*/ 98 h 21600"/>
                  <a:gd name="T6" fmla="*/ 492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6" name="AutoShape 10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7" name="AutoShape 11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8" name="AutoShape 12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44142" name="Group 14"/>
          <p:cNvGrpSpPr>
            <a:grpSpLocks/>
          </p:cNvGrpSpPr>
          <p:nvPr/>
        </p:nvGrpSpPr>
        <p:grpSpPr bwMode="auto">
          <a:xfrm>
            <a:off x="4037993" y="2475485"/>
            <a:ext cx="4725007" cy="1639315"/>
            <a:chOff x="3024" y="576"/>
            <a:chExt cx="2674" cy="876"/>
          </a:xfrm>
        </p:grpSpPr>
        <p:sp>
          <p:nvSpPr>
            <p:cNvPr id="20486" name="AutoShape 15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369 w 21600"/>
                <a:gd name="T1" fmla="*/ 0 h 21600"/>
                <a:gd name="T2" fmla="*/ 108 w 21600"/>
                <a:gd name="T3" fmla="*/ 110 h 21600"/>
                <a:gd name="T4" fmla="*/ 0 w 21600"/>
                <a:gd name="T5" fmla="*/ 377 h 21600"/>
                <a:gd name="T6" fmla="*/ 108 w 21600"/>
                <a:gd name="T7" fmla="*/ 643 h 21600"/>
                <a:gd name="T8" fmla="*/ 369 w 21600"/>
                <a:gd name="T9" fmla="*/ 753 h 21600"/>
                <a:gd name="T10" fmla="*/ 629 w 21600"/>
                <a:gd name="T11" fmla="*/ 643 h 21600"/>
                <a:gd name="T12" fmla="*/ 737 w 21600"/>
                <a:gd name="T13" fmla="*/ 377 h 21600"/>
                <a:gd name="T14" fmla="*/ 629 w 21600"/>
                <a:gd name="T15" fmla="*/ 11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Rectangle 16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17"/>
            <p:cNvSpPr txBox="1">
              <a:spLocks noChangeArrowheads="1"/>
            </p:cNvSpPr>
            <p:nvPr/>
          </p:nvSpPr>
          <p:spPr bwMode="auto">
            <a:xfrm>
              <a:off x="4058" y="1008"/>
              <a:ext cx="164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Track Buffer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(Holds complete track)</a:t>
              </a:r>
            </a:p>
          </p:txBody>
        </p:sp>
        <p:sp>
          <p:nvSpPr>
            <p:cNvPr id="20489" name="AutoShape 18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854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 2: Missing blocks due to rotational delay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Issue: Read one block, do processing, and read next block.  In meantime, disk has continued turning: missed next block! Need 1 revolution/block!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Solution 2: Read ahead: read next block right after first, even if application hasn’t asked for it yet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This can be done either by OS (read ahead)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By disk itself (track buffers) - many disk controllers have internal RAM that allows them to read a complete track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Note: Modern disks + controllers do many things “under the covers”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Track buffers, elevator algorithms, bad block filtering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533400" y="2209800"/>
            <a:ext cx="3329062" cy="1826450"/>
            <a:chOff x="240" y="480"/>
            <a:chExt cx="1884" cy="976"/>
          </a:xfrm>
        </p:grpSpPr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40" y="480"/>
              <a:ext cx="8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Skip Sector</a:t>
              </a:r>
            </a:p>
          </p:txBody>
        </p:sp>
        <p:grpSp>
          <p:nvGrpSpPr>
            <p:cNvPr id="22" name="Group 7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24" name="AutoShape 8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362 w 21600"/>
                  <a:gd name="T3" fmla="*/ 680 h 21600"/>
                  <a:gd name="T4" fmla="*/ 366 w 21600"/>
                  <a:gd name="T5" fmla="*/ 101 h 21600"/>
                  <a:gd name="T6" fmla="*/ 369 w 21600"/>
                  <a:gd name="T7" fmla="*/ 68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" name="AutoShape 9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4 h 21600"/>
                  <a:gd name="T4" fmla="*/ 366 w 21600"/>
                  <a:gd name="T5" fmla="*/ 98 h 21600"/>
                  <a:gd name="T6" fmla="*/ 492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6" name="AutoShape 10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" name="AutoShape 11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" name="AutoShape 12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9" name="Group 14"/>
          <p:cNvGrpSpPr>
            <a:grpSpLocks/>
          </p:cNvGrpSpPr>
          <p:nvPr/>
        </p:nvGrpSpPr>
        <p:grpSpPr bwMode="auto">
          <a:xfrm>
            <a:off x="4037993" y="2475485"/>
            <a:ext cx="4725007" cy="1639315"/>
            <a:chOff x="3024" y="576"/>
            <a:chExt cx="2674" cy="876"/>
          </a:xfrm>
        </p:grpSpPr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369 w 21600"/>
                <a:gd name="T1" fmla="*/ 0 h 21600"/>
                <a:gd name="T2" fmla="*/ 108 w 21600"/>
                <a:gd name="T3" fmla="*/ 110 h 21600"/>
                <a:gd name="T4" fmla="*/ 0 w 21600"/>
                <a:gd name="T5" fmla="*/ 377 h 21600"/>
                <a:gd name="T6" fmla="*/ 108 w 21600"/>
                <a:gd name="T7" fmla="*/ 643 h 21600"/>
                <a:gd name="T8" fmla="*/ 369 w 21600"/>
                <a:gd name="T9" fmla="*/ 753 h 21600"/>
                <a:gd name="T10" fmla="*/ 629 w 21600"/>
                <a:gd name="T11" fmla="*/ 643 h 21600"/>
                <a:gd name="T12" fmla="*/ 737 w 21600"/>
                <a:gd name="T13" fmla="*/ 377 h 21600"/>
                <a:gd name="T14" fmla="*/ 629 w 21600"/>
                <a:gd name="T15" fmla="*/ 11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4058" y="1008"/>
              <a:ext cx="164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Track Buffer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(Holds complete track)</a:t>
              </a:r>
            </a:p>
          </p:txBody>
        </p:sp>
        <p:sp>
          <p:nvSpPr>
            <p:cNvPr id="33" name="AutoShape 18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9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inodes Stored?</a:t>
            </a:r>
            <a:endParaRPr lang="en-US" dirty="0"/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early UNIX and DOS/Windows’ FAT file system, headers stored in special array in outermost cylinders</a:t>
            </a:r>
          </a:p>
          <a:p>
            <a:endParaRPr lang="en-US" sz="2800" dirty="0"/>
          </a:p>
          <a:p>
            <a:r>
              <a:rPr lang="en-US" sz="2800" dirty="0"/>
              <a:t>Header not stored anywhere near the data blocks</a:t>
            </a:r>
          </a:p>
          <a:p>
            <a:pPr lvl="1"/>
            <a:r>
              <a:rPr lang="en-US" sz="2400" dirty="0"/>
              <a:t>To read a small file, seek to get header, seek back to data</a:t>
            </a:r>
          </a:p>
          <a:p>
            <a:pPr lvl="1"/>
            <a:endParaRPr lang="en-US" sz="2400" dirty="0"/>
          </a:p>
          <a:p>
            <a:r>
              <a:rPr lang="en-US" sz="2800" dirty="0"/>
              <a:t>Fixed size, set when disk is formatted</a:t>
            </a:r>
          </a:p>
          <a:p>
            <a:pPr lvl="1"/>
            <a:r>
              <a:rPr lang="en-US" sz="2400" dirty="0"/>
              <a:t>At formatting time, a fixed number of </a:t>
            </a:r>
            <a:r>
              <a:rPr lang="en-US" sz="2400" dirty="0" err="1"/>
              <a:t>inodes</a:t>
            </a:r>
            <a:r>
              <a:rPr lang="en-US" sz="2400" dirty="0"/>
              <a:t> are created</a:t>
            </a:r>
          </a:p>
          <a:p>
            <a:pPr lvl="1"/>
            <a:r>
              <a:rPr lang="en-US" sz="2400" dirty="0"/>
              <a:t>Each is given a unique number, called an “</a:t>
            </a:r>
            <a:r>
              <a:rPr lang="en-US" altLang="ja-JP" sz="2400" dirty="0" err="1"/>
              <a:t>inumber</a:t>
            </a:r>
            <a:r>
              <a:rPr lang="en-US" altLang="ja-JP" sz="2400" dirty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700236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inodes Stored?</a:t>
            </a:r>
            <a:endParaRPr lang="en-US" dirty="0"/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534400" cy="5943600"/>
          </a:xfrm>
        </p:spPr>
        <p:txBody>
          <a:bodyPr>
            <a:normAutofit/>
          </a:bodyPr>
          <a:lstStyle/>
          <a:p>
            <a:r>
              <a:rPr lang="en-US" dirty="0"/>
              <a:t>Later versions of UNIX moved the header information to be </a:t>
            </a:r>
            <a:br>
              <a:rPr lang="en-US" dirty="0"/>
            </a:br>
            <a:r>
              <a:rPr lang="en-US" dirty="0"/>
              <a:t>closer to the data blocks</a:t>
            </a:r>
          </a:p>
          <a:p>
            <a:pPr lvl="1"/>
            <a:r>
              <a:rPr lang="en-US" sz="2400" dirty="0"/>
              <a:t>Often, </a:t>
            </a:r>
            <a:r>
              <a:rPr lang="en-US" sz="2400" dirty="0" err="1"/>
              <a:t>inode</a:t>
            </a:r>
            <a:r>
              <a:rPr lang="en-US" sz="2400" dirty="0"/>
              <a:t> for file stored in same </a:t>
            </a:r>
            <a:r>
              <a:rPr lang="ja-JP" altLang="en-US" sz="2400" dirty="0"/>
              <a:t>“</a:t>
            </a:r>
            <a:r>
              <a:rPr lang="en-US" altLang="ja-JP" sz="2400" dirty="0"/>
              <a:t>cylinder group</a:t>
            </a:r>
            <a:r>
              <a:rPr lang="ja-JP" altLang="en-US" sz="2400" dirty="0"/>
              <a:t>”</a:t>
            </a:r>
            <a:r>
              <a:rPr lang="en-US" altLang="ja-JP" sz="2400" dirty="0"/>
              <a:t> as parent directory of the file (makes an </a:t>
            </a:r>
            <a:r>
              <a:rPr lang="en-US" altLang="ja-JP" sz="2400" dirty="0" err="1">
                <a:latin typeface="Consolas" charset="0"/>
                <a:ea typeface="Consolas" charset="0"/>
                <a:cs typeface="Consolas" charset="0"/>
              </a:rPr>
              <a:t>ls</a:t>
            </a:r>
            <a:r>
              <a:rPr lang="en-US" altLang="ja-JP" sz="2400" dirty="0"/>
              <a:t> of that directory run fast)</a:t>
            </a:r>
          </a:p>
          <a:p>
            <a:r>
              <a:rPr lang="en-US" dirty="0"/>
              <a:t>Pros: </a:t>
            </a:r>
          </a:p>
          <a:p>
            <a:pPr lvl="1"/>
            <a:r>
              <a:rPr lang="en-US" sz="2400" dirty="0"/>
              <a:t>UNIX BSD 4.2 puts bit of file header array on many cylinders</a:t>
            </a:r>
          </a:p>
          <a:p>
            <a:pPr lvl="1"/>
            <a:r>
              <a:rPr lang="en-US" sz="2400" dirty="0"/>
              <a:t>For small directories, can fit all data, file headers, etc. in same cylinder </a:t>
            </a:r>
            <a:r>
              <a:rPr lang="en-US" sz="2400" dirty="0">
                <a:sym typeface="Symbol" pitchFamily="-83" charset="2"/>
              </a:rPr>
              <a:t> no seeks!</a:t>
            </a:r>
          </a:p>
          <a:p>
            <a:pPr lvl="1"/>
            <a:r>
              <a:rPr lang="en-US" sz="2400" dirty="0">
                <a:sym typeface="Symbol" pitchFamily="-83" charset="2"/>
              </a:rPr>
              <a:t>File headers much smaller than whole block (a few hundred bytes), so multiple headers fetched from disk at same time</a:t>
            </a:r>
          </a:p>
          <a:p>
            <a:pPr lvl="1"/>
            <a:r>
              <a:rPr lang="en-US" sz="2400" dirty="0"/>
              <a:t>Reliability: whatever happens to the disk, you can find many of the files (even if directories disconnected)</a:t>
            </a:r>
            <a:endParaRPr lang="en-US" sz="1600" dirty="0"/>
          </a:p>
          <a:p>
            <a:r>
              <a:rPr lang="en-US" dirty="0"/>
              <a:t>Part of the Fast File System (FFS)</a:t>
            </a:r>
          </a:p>
          <a:p>
            <a:pPr lvl="1"/>
            <a:r>
              <a:rPr lang="en-US" sz="2400" dirty="0"/>
              <a:t>General optimization to avoid seeks</a:t>
            </a:r>
          </a:p>
        </p:txBody>
      </p:sp>
    </p:spTree>
    <p:extLst>
      <p:ext uri="{BB962C8B-B14F-4D97-AF65-F5344CB8AC3E}">
        <p14:creationId xmlns:p14="http://schemas.microsoft.com/office/powerpoint/2010/main" val="24651691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 BSD Locality: Block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305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File system volume is divided into a set of block groups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Close set of tracks</a:t>
            </a:r>
          </a:p>
          <a:p>
            <a:pPr>
              <a:lnSpc>
                <a:spcPct val="100000"/>
              </a:lnSpc>
            </a:pPr>
            <a:r>
              <a:rPr lang="en-US" dirty="0"/>
              <a:t>Data blocks, metadata, and free space </a:t>
            </a:r>
            <a:br>
              <a:rPr lang="en-US" dirty="0"/>
            </a:br>
            <a:r>
              <a:rPr lang="en-US" dirty="0"/>
              <a:t>interleaved within block group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Avoid huge seeks between </a:t>
            </a:r>
            <a:br>
              <a:rPr lang="en-US" sz="2400" dirty="0"/>
            </a:br>
            <a:r>
              <a:rPr lang="en-US" sz="2400" dirty="0"/>
              <a:t>user data and system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Put directory and its files in </a:t>
            </a:r>
            <a:br>
              <a:rPr lang="en-US" dirty="0"/>
            </a:br>
            <a:r>
              <a:rPr lang="en-US" dirty="0"/>
              <a:t>common block group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33" y="12954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48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 BSD Locality: Block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305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First-Free allocation of new </a:t>
            </a:r>
            <a:br>
              <a:rPr lang="en-US" dirty="0"/>
            </a:br>
            <a:r>
              <a:rPr lang="en-US" dirty="0"/>
              <a:t>file blocks</a:t>
            </a:r>
          </a:p>
          <a:p>
            <a:pPr lvl="1">
              <a:lnSpc>
                <a:spcPct val="100000"/>
              </a:lnSpc>
            </a:pPr>
            <a:r>
              <a:rPr lang="en-US" altLang="ko-KR" sz="2400" dirty="0"/>
              <a:t>To expand file, first try </a:t>
            </a:r>
            <a:br>
              <a:rPr lang="en-US" altLang="ko-KR" sz="2400" dirty="0"/>
            </a:br>
            <a:r>
              <a:rPr lang="en-US" altLang="ko-KR" sz="2400" dirty="0"/>
              <a:t>successive blocks in bitmap, then </a:t>
            </a:r>
            <a:br>
              <a:rPr lang="en-US" altLang="ko-KR" sz="2400" dirty="0"/>
            </a:br>
            <a:r>
              <a:rPr lang="en-US" altLang="ko-KR" sz="2400" dirty="0"/>
              <a:t>choose new range of blocks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Few little holes at start, big </a:t>
            </a:r>
            <a:br>
              <a:rPr lang="en-US" sz="2400" dirty="0"/>
            </a:br>
            <a:r>
              <a:rPr lang="en-US" sz="2400" dirty="0"/>
              <a:t>sequential runs at end of group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Avoids fragmentation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Sequential layout for big files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Important: keep 10% or more free!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Reserve space in the Block Group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33" y="12954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43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01000" cy="533400"/>
          </a:xfrm>
        </p:spPr>
        <p:txBody>
          <a:bodyPr/>
          <a:lstStyle/>
          <a:p>
            <a:r>
              <a:rPr lang="en-US" dirty="0"/>
              <a:t>UNIX 4.2 BSD FFS First Fit Block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7929"/>
            <a:ext cx="8229600" cy="1799136"/>
          </a:xfrm>
        </p:spPr>
        <p:txBody>
          <a:bodyPr>
            <a:normAutofit/>
          </a:bodyPr>
          <a:lstStyle/>
          <a:p>
            <a:r>
              <a:rPr lang="en-US" dirty="0"/>
              <a:t>Fills in the small holes at the start of block group</a:t>
            </a:r>
          </a:p>
          <a:p>
            <a:r>
              <a:rPr lang="en-US" dirty="0"/>
              <a:t>Avoids fragmentation, leaves contiguous free space at end</a:t>
            </a:r>
          </a:p>
        </p:txBody>
      </p:sp>
      <p:pic>
        <p:nvPicPr>
          <p:cNvPr id="7" name="Picture 6" descr="Screen Shot 2014-10-23 at 8.4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" y="3003486"/>
            <a:ext cx="9144000" cy="1696739"/>
          </a:xfrm>
          <a:prstGeom prst="rect">
            <a:avLst/>
          </a:prstGeom>
        </p:spPr>
      </p:pic>
      <p:pic>
        <p:nvPicPr>
          <p:cNvPr id="8" name="Picture 7" descr="Screen Shot 2014-10-23 at 8.4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2164360"/>
          </a:xfrm>
          <a:prstGeom prst="rect">
            <a:avLst/>
          </a:prstGeom>
        </p:spPr>
      </p:pic>
      <p:pic>
        <p:nvPicPr>
          <p:cNvPr id="9" name="Picture 8" descr="Screen Shot 2014-10-23 at 8.46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" y="4624951"/>
            <a:ext cx="9144000" cy="16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07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4.2 BSD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410200"/>
          </a:xfrm>
        </p:spPr>
        <p:txBody>
          <a:bodyPr>
            <a:normAutofit/>
          </a:bodyPr>
          <a:lstStyle/>
          <a:p>
            <a:r>
              <a:rPr lang="en-US" sz="2800" dirty="0"/>
              <a:t>Pros</a:t>
            </a:r>
          </a:p>
          <a:p>
            <a:pPr lvl="1"/>
            <a:r>
              <a:rPr lang="en-US" sz="2400" dirty="0"/>
              <a:t>Efficient storage for both small and large files</a:t>
            </a:r>
          </a:p>
          <a:p>
            <a:pPr lvl="1"/>
            <a:r>
              <a:rPr lang="en-US" sz="2400" dirty="0"/>
              <a:t>Locality for both small and large files</a:t>
            </a:r>
          </a:p>
          <a:p>
            <a:pPr lvl="1"/>
            <a:r>
              <a:rPr lang="en-US" sz="2400" dirty="0"/>
              <a:t>Locality for metadata and data</a:t>
            </a:r>
          </a:p>
          <a:p>
            <a:pPr lvl="1"/>
            <a:r>
              <a:rPr lang="en-US" sz="2400" dirty="0"/>
              <a:t>No defragmentation necessary!</a:t>
            </a:r>
          </a:p>
          <a:p>
            <a:pPr lvl="1"/>
            <a:endParaRPr lang="en-US" sz="2400" dirty="0"/>
          </a:p>
          <a:p>
            <a:r>
              <a:rPr lang="en-US" sz="2800" dirty="0"/>
              <a:t>Cons</a:t>
            </a:r>
          </a:p>
          <a:p>
            <a:pPr lvl="1"/>
            <a:r>
              <a:rPr lang="en-US" sz="2400" dirty="0"/>
              <a:t>Inefficient for tiny files (a 1 byte file requires both an </a:t>
            </a:r>
            <a:r>
              <a:rPr lang="en-US" sz="2400" dirty="0" err="1"/>
              <a:t>inode</a:t>
            </a:r>
            <a:r>
              <a:rPr lang="en-US" sz="2400" dirty="0"/>
              <a:t> and a data block)</a:t>
            </a:r>
          </a:p>
          <a:p>
            <a:pPr lvl="1"/>
            <a:r>
              <a:rPr lang="en-US" sz="2400" dirty="0"/>
              <a:t>Inefficient encoding when file is mostly contiguous on disk</a:t>
            </a:r>
          </a:p>
          <a:p>
            <a:pPr lvl="1"/>
            <a:r>
              <a:rPr lang="en-US" sz="2400" dirty="0"/>
              <a:t>Need to reserve 10-20% of free space to prevent fragmentation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9614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305800" cy="5562600"/>
          </a:xfrm>
        </p:spPr>
        <p:txBody>
          <a:bodyPr>
            <a:normAutofit/>
          </a:bodyPr>
          <a:lstStyle/>
          <a:p>
            <a:r>
              <a:rPr lang="en-US" sz="2800" dirty="0"/>
              <a:t>Midterm 2 regrade requests now open</a:t>
            </a:r>
            <a:br>
              <a:rPr lang="en-US" sz="2800" dirty="0"/>
            </a:br>
            <a:r>
              <a:rPr lang="en-US" sz="2800" dirty="0"/>
              <a:t>(until next Monday, April 9)</a:t>
            </a:r>
          </a:p>
          <a:p>
            <a:endParaRPr lang="en-US" sz="2800" dirty="0"/>
          </a:p>
          <a:p>
            <a:r>
              <a:rPr lang="en-US" sz="2800" dirty="0"/>
              <a:t>Project 2 final report due tonight at 11:59PM</a:t>
            </a:r>
          </a:p>
          <a:p>
            <a:endParaRPr lang="en-US" sz="2800" dirty="0"/>
          </a:p>
          <a:p>
            <a:r>
              <a:rPr lang="en-US" sz="2800" dirty="0"/>
              <a:t>Project 3 design doc due next Wed 4/11 at 11:59PM</a:t>
            </a:r>
          </a:p>
        </p:txBody>
      </p:sp>
    </p:spTree>
    <p:extLst>
      <p:ext uri="{BB962C8B-B14F-4D97-AF65-F5344CB8AC3E}">
        <p14:creationId xmlns:p14="http://schemas.microsoft.com/office/powerpoint/2010/main" val="1911398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dirty="0"/>
              <a:t>Recall: So What About a “Real” File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7655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Meet the </a:t>
            </a:r>
            <a:r>
              <a:rPr lang="en-US" sz="3200" dirty="0" err="1">
                <a:solidFill>
                  <a:srgbClr val="FF0000"/>
                </a:solidFill>
              </a:rPr>
              <a:t>inode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76015" y="1740385"/>
            <a:ext cx="8291785" cy="456016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81000" y="2728319"/>
            <a:ext cx="1429494" cy="1310281"/>
            <a:chOff x="381000" y="2728318"/>
            <a:chExt cx="1429494" cy="1310282"/>
          </a:xfrm>
        </p:grpSpPr>
        <p:sp>
          <p:nvSpPr>
            <p:cNvPr id="8" name="TextBox 7"/>
            <p:cNvSpPr txBox="1"/>
            <p:nvPr/>
          </p:nvSpPr>
          <p:spPr>
            <a:xfrm>
              <a:off x="381000" y="2728318"/>
              <a:ext cx="1429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>
                  <a:solidFill>
                    <a:srgbClr val="0000FF"/>
                  </a:solidFill>
                  <a:latin typeface="Gill Sans" charset="0"/>
                  <a:ea typeface="Gill Sans" charset="0"/>
                  <a:cs typeface="Gill Sans" charset="0"/>
                </a:rPr>
                <a:t>file_number</a:t>
              </a:r>
              <a:endPara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" name="Elbow Connector 8"/>
            <p:cNvCxnSpPr/>
            <p:nvPr/>
          </p:nvCxnSpPr>
          <p:spPr>
            <a:xfrm rot="16200000" flipH="1">
              <a:off x="933815" y="3297369"/>
              <a:ext cx="874216" cy="608245"/>
            </a:xfrm>
            <a:prstGeom prst="bentConnector3">
              <a:avLst>
                <a:gd name="adj1" fmla="val 10020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6601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76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85800"/>
            <a:ext cx="5181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Linux Example: Ext2/3 Disk Layout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4191000" cy="6096000"/>
          </a:xfrm>
        </p:spPr>
        <p:txBody>
          <a:bodyPr>
            <a:no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Disk divided into block groups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Provides locality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Each group has two block-sized bitmaps  (free blocks/</a:t>
            </a:r>
            <a:r>
              <a:rPr lang="en-US" altLang="zh-TW" sz="2400" dirty="0" err="1">
                <a:ea typeface="新細明體" panose="02020500000000000000" pitchFamily="18" charset="-120"/>
              </a:rPr>
              <a:t>inodes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Block sizes settable 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at format time: 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1K, 2K, 4K, 8K…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Actual </a:t>
            </a:r>
            <a:r>
              <a:rPr lang="en-US" altLang="zh-TW" dirty="0" err="1">
                <a:ea typeface="新細明體" panose="02020500000000000000" pitchFamily="18" charset="-120"/>
              </a:rPr>
              <a:t>inode</a:t>
            </a:r>
            <a:r>
              <a:rPr lang="en-US" altLang="zh-TW" dirty="0">
                <a:ea typeface="新細明體" panose="02020500000000000000" pitchFamily="18" charset="-120"/>
              </a:rPr>
              <a:t> structure similar to 4.2 BSD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with 12 direct pointers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Ext3: Ext2 with Journaling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Several degrees of protection with comparable overhead</a:t>
            </a: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4724400" y="5715000"/>
            <a:ext cx="4275126" cy="75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Example: create a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file1.dat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b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/dir1/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 Ext3</a:t>
            </a:r>
            <a:endParaRPr lang="en-US" altLang="en-US" sz="2400" b="0" dirty="0">
              <a:solidFill>
                <a:schemeClr val="accent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67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1" y="762000"/>
            <a:ext cx="8876324" cy="5910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Stored in files, can be read, but typically don’t</a:t>
            </a:r>
          </a:p>
          <a:p>
            <a:pPr lvl="1"/>
            <a:r>
              <a:rPr lang="en-US" dirty="0"/>
              <a:t>System calls to access directories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creat</a:t>
            </a:r>
            <a:r>
              <a:rPr lang="en-US" dirty="0"/>
              <a:t> traverse the structure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dirty="0"/>
              <a:t> 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rmdir</a:t>
            </a:r>
            <a:r>
              <a:rPr lang="en-US" dirty="0"/>
              <a:t> add/remove entries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link</a:t>
            </a:r>
            <a:r>
              <a:rPr lang="en-US" dirty="0"/>
              <a:t> / unlink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Link existing file to a directory</a:t>
            </a:r>
          </a:p>
          <a:p>
            <a:pPr lvl="3"/>
            <a:r>
              <a:rPr lang="en-US" dirty="0"/>
              <a:t>Not in FAT !</a:t>
            </a:r>
          </a:p>
          <a:p>
            <a:pPr lvl="2"/>
            <a:r>
              <a:rPr lang="en-US" dirty="0"/>
              <a:t>Forms a DAG</a:t>
            </a:r>
          </a:p>
          <a:p>
            <a:r>
              <a:rPr lang="en-US" dirty="0"/>
              <a:t>When can file be deleted?</a:t>
            </a:r>
          </a:p>
          <a:p>
            <a:pPr lvl="1"/>
            <a:r>
              <a:rPr lang="en-US" dirty="0"/>
              <a:t>Maintain ref-count of links to the file</a:t>
            </a:r>
          </a:p>
          <a:p>
            <a:pPr lvl="1"/>
            <a:r>
              <a:rPr lang="en-US" dirty="0"/>
              <a:t>Delete after the last reference is gone</a:t>
            </a:r>
          </a:p>
          <a:p>
            <a:r>
              <a:rPr lang="en-US" dirty="0" err="1"/>
              <a:t>libc</a:t>
            </a:r>
            <a:r>
              <a:rPr lang="en-US" dirty="0"/>
              <a:t> support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DIR 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opendir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char 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readdir_r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*entry, </a:t>
            </a:r>
            <a:br>
              <a:rPr lang="en-US" sz="22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			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**result)</a:t>
            </a:r>
          </a:p>
        </p:txBody>
      </p:sp>
      <p:sp>
        <p:nvSpPr>
          <p:cNvPr id="7" name="Rectangle 6"/>
          <p:cNvSpPr/>
          <p:nvPr/>
        </p:nvSpPr>
        <p:spPr>
          <a:xfrm>
            <a:off x="7478943" y="3609938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6508158" y="1420050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7062890" y="2579798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5597992" y="2579798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40260" y="101560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9816" y="2199743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432429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91991" y="1551443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78943" y="2915582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836636" y="1849836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40500" y="209995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890793" y="3067982"/>
            <a:ext cx="1477383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69439" y="379089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/lib/foo</a:t>
            </a:r>
          </a:p>
        </p:txBody>
      </p:sp>
    </p:spTree>
    <p:extLst>
      <p:ext uri="{BB962C8B-B14F-4D97-AF65-F5344CB8AC3E}">
        <p14:creationId xmlns:p14="http://schemas.microsoft.com/office/powerpoint/2010/main" val="2289431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Hard link</a:t>
            </a:r>
          </a:p>
          <a:p>
            <a:pPr lvl="1"/>
            <a:r>
              <a:rPr lang="en-US" sz="2400" dirty="0"/>
              <a:t>Sets another directory entry to contain the file number for the file</a:t>
            </a:r>
          </a:p>
          <a:p>
            <a:pPr lvl="1"/>
            <a:r>
              <a:rPr lang="en-US" sz="2400" dirty="0"/>
              <a:t>Creates another name (path) for the file</a:t>
            </a:r>
          </a:p>
          <a:p>
            <a:pPr lvl="1"/>
            <a:r>
              <a:rPr lang="en-US" sz="2400" dirty="0"/>
              <a:t>Each is “first class”</a:t>
            </a:r>
          </a:p>
          <a:p>
            <a:endParaRPr lang="en-US" sz="2800" dirty="0"/>
          </a:p>
          <a:p>
            <a:r>
              <a:rPr lang="en-US" sz="2800" dirty="0"/>
              <a:t>Soft link or Symbolic Link or Shortcut</a:t>
            </a:r>
          </a:p>
          <a:p>
            <a:pPr lvl="1"/>
            <a:r>
              <a:rPr lang="en-US" sz="2400" dirty="0"/>
              <a:t>Directory entry contains the path and name of the file</a:t>
            </a:r>
          </a:p>
          <a:p>
            <a:pPr lvl="1"/>
            <a:r>
              <a:rPr lang="en-US" sz="2400" dirty="0"/>
              <a:t>Map one name to another name</a:t>
            </a:r>
          </a:p>
        </p:txBody>
      </p:sp>
    </p:spTree>
    <p:extLst>
      <p:ext uri="{BB962C8B-B14F-4D97-AF65-F5344CB8AC3E}">
        <p14:creationId xmlns:p14="http://schemas.microsoft.com/office/powerpoint/2010/main" val="1572053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Directories: B-Trees (</a:t>
            </a:r>
            <a:r>
              <a:rPr lang="en-US" dirty="0" err="1"/>
              <a:t>dirhash</a:t>
            </a:r>
            <a:r>
              <a:rPr lang="en-US" dirty="0"/>
              <a:t>)</a:t>
            </a:r>
          </a:p>
        </p:txBody>
      </p:sp>
      <p:pic>
        <p:nvPicPr>
          <p:cNvPr id="4" name="Content Placeholder 3" descr="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8913" b="-18913"/>
          <a:stretch>
            <a:fillRect/>
          </a:stretch>
        </p:blipFill>
        <p:spPr>
          <a:xfrm>
            <a:off x="-4896" y="1078082"/>
            <a:ext cx="9178974" cy="5048082"/>
          </a:xfrm>
        </p:spPr>
      </p:pic>
      <p:sp>
        <p:nvSpPr>
          <p:cNvPr id="3" name="TextBox 2"/>
          <p:cNvSpPr txBox="1"/>
          <p:nvPr/>
        </p:nvSpPr>
        <p:spPr>
          <a:xfrm>
            <a:off x="533400" y="914400"/>
            <a:ext cx="407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in FreeBSD, 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NetBSD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OpenBSD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4015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638800"/>
          </a:xfrm>
        </p:spPr>
        <p:txBody>
          <a:bodyPr/>
          <a:lstStyle/>
          <a:p>
            <a:r>
              <a:rPr lang="en-US" dirty="0"/>
              <a:t>New Technology File System (NTFS)</a:t>
            </a:r>
          </a:p>
          <a:p>
            <a:pPr lvl="1"/>
            <a:r>
              <a:rPr lang="en-US" dirty="0"/>
              <a:t>Default on Microsoft Windows systems</a:t>
            </a:r>
          </a:p>
          <a:p>
            <a:endParaRPr lang="en-US" dirty="0"/>
          </a:p>
          <a:p>
            <a:r>
              <a:rPr lang="en-US" dirty="0"/>
              <a:t>Variable length extents</a:t>
            </a:r>
          </a:p>
          <a:p>
            <a:pPr lvl="1"/>
            <a:r>
              <a:rPr lang="en-US" dirty="0"/>
              <a:t>Rather than fixed blocks</a:t>
            </a:r>
          </a:p>
          <a:p>
            <a:endParaRPr lang="en-US" dirty="0"/>
          </a:p>
          <a:p>
            <a:r>
              <a:rPr lang="en-US" dirty="0"/>
              <a:t>Everything (almost) is a sequence of &lt;</a:t>
            </a:r>
            <a:r>
              <a:rPr lang="en-US" dirty="0" err="1"/>
              <a:t>attribute:value</a:t>
            </a:r>
            <a:r>
              <a:rPr lang="en-US" dirty="0"/>
              <a:t>&gt; pairs</a:t>
            </a:r>
          </a:p>
          <a:p>
            <a:pPr lvl="1"/>
            <a:r>
              <a:rPr lang="en-US" dirty="0"/>
              <a:t>Meta-data and data</a:t>
            </a:r>
          </a:p>
          <a:p>
            <a:endParaRPr lang="en-US" dirty="0"/>
          </a:p>
          <a:p>
            <a:r>
              <a:rPr lang="en-US" dirty="0"/>
              <a:t>Mix direct and indirect freely</a:t>
            </a:r>
          </a:p>
          <a:p>
            <a:endParaRPr lang="en-US" dirty="0"/>
          </a:p>
          <a:p>
            <a:r>
              <a:rPr lang="en-US" dirty="0"/>
              <a:t>Directories organized in B-tree structure by default</a:t>
            </a:r>
          </a:p>
        </p:txBody>
      </p:sp>
    </p:spTree>
    <p:extLst>
      <p:ext uri="{BB962C8B-B14F-4D97-AF65-F5344CB8AC3E}">
        <p14:creationId xmlns:p14="http://schemas.microsoft.com/office/powerpoint/2010/main" val="3162039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82" y="2590800"/>
            <a:ext cx="5478018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6019800"/>
          </a:xfrm>
        </p:spPr>
        <p:txBody>
          <a:bodyPr>
            <a:noAutofit/>
          </a:bodyPr>
          <a:lstStyle/>
          <a:p>
            <a:r>
              <a:rPr lang="en-US" dirty="0"/>
              <a:t>Master File Table</a:t>
            </a:r>
          </a:p>
          <a:p>
            <a:pPr lvl="1"/>
            <a:r>
              <a:rPr lang="en-US" sz="2400" dirty="0"/>
              <a:t>Database with flexible 1KB metadata/data entries (~12.5% of disk)</a:t>
            </a:r>
          </a:p>
          <a:p>
            <a:pPr lvl="1"/>
            <a:r>
              <a:rPr lang="en-US" sz="2400" dirty="0"/>
              <a:t>Variable-sized attribute records (data or metadata)</a:t>
            </a:r>
          </a:p>
          <a:p>
            <a:pPr lvl="1"/>
            <a:r>
              <a:rPr lang="en-US" sz="2400" dirty="0"/>
              <a:t>Extend with variable depth tree (non-resident)</a:t>
            </a:r>
          </a:p>
          <a:p>
            <a:r>
              <a:rPr lang="en-US" dirty="0"/>
              <a:t>Extents – variable length </a:t>
            </a:r>
            <a:br>
              <a:rPr lang="en-US" dirty="0"/>
            </a:br>
            <a:r>
              <a:rPr lang="en-US" dirty="0"/>
              <a:t>contiguous regions</a:t>
            </a:r>
          </a:p>
          <a:p>
            <a:pPr lvl="1"/>
            <a:r>
              <a:rPr lang="en-US" sz="2400" dirty="0"/>
              <a:t>Block pointers cover </a:t>
            </a:r>
            <a:br>
              <a:rPr lang="en-US" sz="2400" dirty="0"/>
            </a:br>
            <a:r>
              <a:rPr lang="en-US" sz="2400" dirty="0"/>
              <a:t>runs of blocks</a:t>
            </a:r>
          </a:p>
          <a:p>
            <a:pPr lvl="1"/>
            <a:r>
              <a:rPr lang="en-US" sz="2400" dirty="0"/>
              <a:t>Similar approach in </a:t>
            </a:r>
            <a:br>
              <a:rPr lang="en-US" sz="2400" dirty="0"/>
            </a:br>
            <a:r>
              <a:rPr lang="en-US" sz="2400" dirty="0"/>
              <a:t>Linux (ext4)</a:t>
            </a:r>
          </a:p>
          <a:p>
            <a:pPr lvl="1"/>
            <a:r>
              <a:rPr lang="en-US" sz="2400" dirty="0"/>
              <a:t>File create can provide</a:t>
            </a:r>
            <a:br>
              <a:rPr lang="en-US" sz="2400" dirty="0"/>
            </a:br>
            <a:r>
              <a:rPr lang="en-US" sz="2400" dirty="0"/>
              <a:t> hint as to size of file</a:t>
            </a:r>
          </a:p>
          <a:p>
            <a:r>
              <a:rPr lang="en-US" dirty="0"/>
              <a:t>Journaling for reliability</a:t>
            </a:r>
          </a:p>
          <a:p>
            <a:pPr lvl="1"/>
            <a:r>
              <a:rPr lang="en-US" sz="2400" dirty="0"/>
              <a:t>Discussed later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0734" y="624840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http://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ntfs.com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ntfs-mft.htm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41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Small File</a:t>
            </a:r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219" r="-3219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2590800" y="1447800"/>
            <a:ext cx="5329088" cy="707886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Create time, modify time, access time,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Owner id, security specifier, flags (RO, hidden, sys)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3368842" y="2155686"/>
            <a:ext cx="1203158" cy="1507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2319982"/>
            <a:ext cx="3047999" cy="707886"/>
          </a:xfrm>
          <a:prstGeom prst="rect">
            <a:avLst/>
          </a:prstGeom>
          <a:solidFill>
            <a:srgbClr val="DBEEF4"/>
          </a:solidFill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data attribute (typically 512 bytes or smaller)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6350919" y="3059487"/>
            <a:ext cx="360948" cy="26050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Connector 11"/>
          <p:cNvCxnSpPr>
            <a:cxnSpLocks/>
            <a:stCxn id="9" idx="2"/>
          </p:cNvCxnSpPr>
          <p:nvPr/>
        </p:nvCxnSpPr>
        <p:spPr>
          <a:xfrm flipH="1">
            <a:off x="6324604" y="3027868"/>
            <a:ext cx="914396" cy="256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5263" y="4643826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Attribute list</a:t>
            </a:r>
          </a:p>
        </p:txBody>
      </p:sp>
    </p:spTree>
    <p:extLst>
      <p:ext uri="{BB962C8B-B14F-4D97-AF65-F5344CB8AC3E}">
        <p14:creationId xmlns:p14="http://schemas.microsoft.com/office/powerpoint/2010/main" val="293450877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Medium File</a:t>
            </a:r>
          </a:p>
        </p:txBody>
      </p:sp>
      <p:pic>
        <p:nvPicPr>
          <p:cNvPr id="4" name="Content Placeholder 3" descr="FilesFiles-NTFS-basic.pdf"/>
          <p:cNvPicPr>
            <a:picLocks noGrp="1" noChangeAspect="1"/>
          </p:cNvPicPr>
          <p:nvPr>
            <p:ph idx="1"/>
          </p:nvPr>
        </p:nvPicPr>
        <p:blipFill>
          <a:blip r:embed="rId2"/>
          <a:srcRect l="-5970" r="-59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114075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NTFS Multiple Indirect Blocks</a:t>
            </a:r>
          </a:p>
        </p:txBody>
      </p:sp>
      <p:pic>
        <p:nvPicPr>
          <p:cNvPr id="4" name="Content Placeholder 3" descr="Screen Shot 2012-11-16 at 10.34.3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27264" r="-27264"/>
          <a:stretch>
            <a:fillRect/>
          </a:stretch>
        </p:blipFill>
        <p:spPr>
          <a:xfrm>
            <a:off x="125246" y="838200"/>
            <a:ext cx="9506246" cy="5228069"/>
          </a:xfrm>
        </p:spPr>
      </p:pic>
    </p:spTree>
    <p:extLst>
      <p:ext uri="{BB962C8B-B14F-4D97-AF65-F5344CB8AC3E}">
        <p14:creationId xmlns:p14="http://schemas.microsoft.com/office/powerpoint/2010/main" val="14752145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76015" y="1740385"/>
            <a:ext cx="8291785" cy="456016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81000" y="2728319"/>
            <a:ext cx="1429494" cy="1310281"/>
            <a:chOff x="381000" y="2728318"/>
            <a:chExt cx="1429494" cy="1310282"/>
          </a:xfrm>
        </p:grpSpPr>
        <p:sp>
          <p:nvSpPr>
            <p:cNvPr id="15" name="TextBox 14"/>
            <p:cNvSpPr txBox="1"/>
            <p:nvPr/>
          </p:nvSpPr>
          <p:spPr>
            <a:xfrm>
              <a:off x="381000" y="2728318"/>
              <a:ext cx="1429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>
                  <a:solidFill>
                    <a:srgbClr val="0000FF"/>
                  </a:solidFill>
                  <a:latin typeface="Gill Sans" charset="0"/>
                  <a:ea typeface="Gill Sans" charset="0"/>
                  <a:cs typeface="Gill Sans" charset="0"/>
                </a:rPr>
                <a:t>file_number</a:t>
              </a:r>
              <a:endPara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6" name="Elbow Connector 15"/>
            <p:cNvCxnSpPr/>
            <p:nvPr/>
          </p:nvCxnSpPr>
          <p:spPr>
            <a:xfrm rot="16200000" flipH="1">
              <a:off x="933815" y="3297369"/>
              <a:ext cx="874216" cy="608245"/>
            </a:xfrm>
            <a:prstGeom prst="bentConnector3">
              <a:avLst>
                <a:gd name="adj1" fmla="val 10020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“Almost Real”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38" y="921566"/>
            <a:ext cx="8229600" cy="765534"/>
          </a:xfrm>
        </p:spPr>
        <p:txBody>
          <a:bodyPr/>
          <a:lstStyle/>
          <a:p>
            <a:r>
              <a:rPr lang="en-US" dirty="0"/>
              <a:t>Pintos: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filesys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file.c</a:t>
            </a:r>
            <a:r>
              <a:rPr lang="en-US" dirty="0"/>
              <a:t>,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inode.c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9" name="Picture 8" descr="Screen Shot 2014-10-22 at 5.02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1" y="1527628"/>
            <a:ext cx="6629400" cy="1371600"/>
          </a:xfrm>
          <a:prstGeom prst="rect">
            <a:avLst/>
          </a:prstGeom>
          <a:ln w="38100" cmpd="sng">
            <a:solidFill>
              <a:srgbClr val="0000FF"/>
            </a:solidFill>
          </a:ln>
        </p:spPr>
      </p:pic>
      <p:pic>
        <p:nvPicPr>
          <p:cNvPr id="11" name="Picture 10" descr="Screen Shot 2014-10-22 at 5.04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41" y="4897623"/>
            <a:ext cx="5994400" cy="1879600"/>
          </a:xfrm>
          <a:prstGeom prst="rect">
            <a:avLst/>
          </a:prstGeom>
          <a:ln w="38100" cmpd="sng">
            <a:solidFill>
              <a:srgbClr val="0000FF"/>
            </a:solidFill>
          </a:ln>
        </p:spPr>
      </p:pic>
      <p:pic>
        <p:nvPicPr>
          <p:cNvPr id="14" name="Picture 13" descr="Screen Shot 2014-10-22 at 5.05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946517"/>
            <a:ext cx="7302500" cy="1905000"/>
          </a:xfrm>
          <a:prstGeom prst="rect">
            <a:avLst/>
          </a:prstGeom>
          <a:ln w="38100" cmpd="sng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805447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esFiles-NTFS-four-hug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99184" r="-99184"/>
          <a:stretch>
            <a:fillRect/>
          </a:stretch>
        </p:blipFill>
        <p:spPr>
          <a:xfrm>
            <a:off x="-1596030" y="-14768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160173670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I/O involves explicit transfers between buffers in process address space to/from regions of a file</a:t>
            </a:r>
          </a:p>
          <a:p>
            <a:pPr lvl="1"/>
            <a:r>
              <a:rPr lang="en-US" dirty="0"/>
              <a:t>This involves multiple copies into caches in memory, plus system calls</a:t>
            </a:r>
          </a:p>
          <a:p>
            <a:pPr lvl="1"/>
            <a:endParaRPr lang="en-US" dirty="0"/>
          </a:p>
          <a:p>
            <a:r>
              <a:rPr lang="en-US" dirty="0"/>
              <a:t>What if we could “map” the file directly into an empty region of our address space</a:t>
            </a:r>
          </a:p>
          <a:p>
            <a:pPr lvl="1"/>
            <a:r>
              <a:rPr lang="en-US" dirty="0"/>
              <a:t>Implicitly “page it in” when we read it</a:t>
            </a:r>
          </a:p>
          <a:p>
            <a:pPr lvl="1"/>
            <a:r>
              <a:rPr lang="en-US" dirty="0"/>
              <a:t>Write it and “eventually” page it out</a:t>
            </a:r>
          </a:p>
          <a:p>
            <a:pPr lvl="1"/>
            <a:endParaRPr lang="en-US" dirty="0"/>
          </a:p>
          <a:p>
            <a:r>
              <a:rPr lang="en-US" dirty="0"/>
              <a:t>Executable files are treated this way when we </a:t>
            </a:r>
            <a:r>
              <a:rPr lang="en-US" dirty="0">
                <a:latin typeface="Courier New"/>
                <a:cs typeface="Courier New"/>
              </a:rPr>
              <a:t>exec</a:t>
            </a:r>
            <a:r>
              <a:rPr lang="en-US" dirty="0"/>
              <a:t> the process!!</a:t>
            </a:r>
          </a:p>
        </p:txBody>
      </p:sp>
    </p:spTree>
    <p:extLst>
      <p:ext uri="{BB962C8B-B14F-4D97-AF65-F5344CB8AC3E}">
        <p14:creationId xmlns:p14="http://schemas.microsoft.com/office/powerpoint/2010/main" val="3930155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467600" cy="533400"/>
          </a:xfrm>
        </p:spPr>
        <p:txBody>
          <a:bodyPr/>
          <a:lstStyle/>
          <a:p>
            <a:r>
              <a:rPr lang="en-US" altLang="en-US" dirty="0"/>
              <a:t>Recall: Who Does What, When?</a:t>
            </a:r>
          </a:p>
        </p:txBody>
      </p:sp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5995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i="1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2895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5105400" y="1295400"/>
            <a:ext cx="7620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0">
                <a:latin typeface="Gill Sans Light"/>
                <a:cs typeface="Gill Sans Light"/>
              </a:rPr>
              <a:t>PT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24400" y="1676400"/>
            <a:ext cx="2667000" cy="990600"/>
            <a:chOff x="4724400" y="1676400"/>
            <a:chExt cx="2667000" cy="990600"/>
          </a:xfrm>
        </p:grpSpPr>
        <p:cxnSp>
          <p:nvCxnSpPr>
            <p:cNvPr id="47114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5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6764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6" name="Straight Connector 19"/>
            <p:cNvCxnSpPr>
              <a:cxnSpLocks noChangeShapeType="1"/>
              <a:endCxn id="47124" idx="2"/>
            </p:cNvCxnSpPr>
            <p:nvPr/>
          </p:nvCxnSpPr>
          <p:spPr bwMode="auto">
            <a:xfrm flipV="1">
              <a:off x="6096000" y="2152650"/>
              <a:ext cx="1295400" cy="514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47118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457701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47118" idx="3"/>
          </p:cNvCxnSpPr>
          <p:nvPr/>
        </p:nvCxnSpPr>
        <p:spPr bwMode="auto">
          <a:xfrm flipV="1">
            <a:off x="2448301" y="1676400"/>
            <a:ext cx="904499" cy="22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20" name="TextBox 37"/>
          <p:cNvSpPr txBox="1">
            <a:spLocks noChangeArrowheads="1"/>
          </p:cNvSpPr>
          <p:nvPr/>
        </p:nvSpPr>
        <p:spPr bwMode="auto">
          <a:xfrm>
            <a:off x="5562600" y="914400"/>
            <a:ext cx="17719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i="1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47121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7623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47122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862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47123" name="TextBox 40"/>
          <p:cNvSpPr txBox="1">
            <a:spLocks noChangeArrowheads="1"/>
          </p:cNvSpPr>
          <p:nvPr/>
        </p:nvSpPr>
        <p:spPr bwMode="auto">
          <a:xfrm>
            <a:off x="6324600" y="2024063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47124" name="Cube 41"/>
          <p:cNvSpPr>
            <a:spLocks noChangeArrowheads="1"/>
          </p:cNvSpPr>
          <p:nvPr/>
        </p:nvSpPr>
        <p:spPr bwMode="auto">
          <a:xfrm>
            <a:off x="7391400" y="2057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828550" y="1981200"/>
            <a:ext cx="1715938" cy="594955"/>
            <a:chOff x="2828550" y="1981200"/>
            <a:chExt cx="1715939" cy="594955"/>
          </a:xfrm>
        </p:grpSpPr>
        <p:sp>
          <p:nvSpPr>
            <p:cNvPr id="47157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440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47158" name="Straight Arrow Connector 44"/>
            <p:cNvCxnSpPr>
              <a:cxnSpLocks noChangeShapeType="1"/>
              <a:endCxn id="47153" idx="3"/>
            </p:cNvCxnSpPr>
            <p:nvPr/>
          </p:nvCxnSpPr>
          <p:spPr bwMode="auto">
            <a:xfrm flipH="1">
              <a:off x="2828550" y="1981200"/>
              <a:ext cx="905252" cy="47848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47155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7156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47127" name="TextBox 54"/>
          <p:cNvSpPr txBox="1">
            <a:spLocks noChangeArrowheads="1"/>
          </p:cNvSpPr>
          <p:nvPr/>
        </p:nvSpPr>
        <p:spPr bwMode="auto">
          <a:xfrm>
            <a:off x="381000" y="3048000"/>
            <a:ext cx="2361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041400" y="2228850"/>
            <a:ext cx="1787150" cy="1751013"/>
            <a:chOff x="1041242" y="2057400"/>
            <a:chExt cx="1787209" cy="1921933"/>
          </a:xfrm>
        </p:grpSpPr>
        <p:sp>
          <p:nvSpPr>
            <p:cNvPr id="47153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380651" cy="50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47154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1066800" y="3505200"/>
            <a:ext cx="2454518" cy="1219200"/>
            <a:chOff x="1066800" y="3505200"/>
            <a:chExt cx="2455139" cy="1219200"/>
          </a:xfrm>
        </p:grpSpPr>
        <p:sp>
          <p:nvSpPr>
            <p:cNvPr id="47151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4551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47152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47130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1371600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2108994" y="4533900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209800"/>
            <a:ext cx="13716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Rectangle 76"/>
          <p:cNvSpPr/>
          <p:nvPr/>
        </p:nvSpPr>
        <p:spPr bwMode="auto">
          <a:xfrm>
            <a:off x="5105400" y="2133600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4038600" y="3200400"/>
            <a:ext cx="3484334" cy="1905000"/>
            <a:chOff x="4038600" y="3200400"/>
            <a:chExt cx="3484334" cy="1905000"/>
          </a:xfrm>
        </p:grpSpPr>
        <p:cxnSp>
          <p:nvCxnSpPr>
            <p:cNvPr id="47149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4038600" y="3200400"/>
              <a:ext cx="3352800" cy="1905000"/>
            </a:xfrm>
            <a:prstGeom prst="straightConnector1">
              <a:avLst/>
            </a:prstGeom>
            <a:noFill/>
            <a:ln w="57150" cmpd="thickThin">
              <a:solidFill>
                <a:srgbClr val="3366FF"/>
              </a:solidFill>
              <a:round/>
              <a:headEnd/>
              <a:tailEnd type="arrow" w="med" len="med"/>
            </a:ln>
          </p:spPr>
        </p:cxnSp>
        <p:sp>
          <p:nvSpPr>
            <p:cNvPr id="47150" name="TextBox 77"/>
            <p:cNvSpPr txBox="1">
              <a:spLocks noChangeArrowheads="1"/>
            </p:cNvSpPr>
            <p:nvPr/>
          </p:nvSpPr>
          <p:spPr bwMode="auto">
            <a:xfrm>
              <a:off x="4953000" y="4419600"/>
              <a:ext cx="25699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load page from disk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2146049" y="2181225"/>
            <a:ext cx="3614554" cy="2306638"/>
            <a:chOff x="2215108" y="2133600"/>
            <a:chExt cx="3615377" cy="2306638"/>
          </a:xfrm>
        </p:grpSpPr>
        <p:cxnSp>
          <p:nvCxnSpPr>
            <p:cNvPr id="47147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2215108" y="2133600"/>
              <a:ext cx="2890292" cy="230663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47148" name="TextBox 79"/>
            <p:cNvSpPr txBox="1">
              <a:spLocks noChangeArrowheads="1"/>
            </p:cNvSpPr>
            <p:nvPr/>
          </p:nvSpPr>
          <p:spPr bwMode="auto">
            <a:xfrm>
              <a:off x="3657600" y="3200400"/>
              <a:ext cx="217288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update PT entry</a:t>
              </a:r>
            </a:p>
          </p:txBody>
        </p:sp>
      </p:grpSp>
      <p:sp>
        <p:nvSpPr>
          <p:cNvPr id="47138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11045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381000" y="4876799"/>
            <a:ext cx="1415042" cy="1376023"/>
            <a:chOff x="381000" y="4876800"/>
            <a:chExt cx="1414795" cy="1376086"/>
          </a:xfrm>
        </p:grpSpPr>
        <p:sp>
          <p:nvSpPr>
            <p:cNvPr id="47145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338595" cy="46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47146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846138" y="4487863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50806" y="1962150"/>
            <a:ext cx="1247769" cy="3074988"/>
            <a:chOff x="50836" y="1961444"/>
            <a:chExt cx="1247386" cy="3076223"/>
          </a:xfrm>
        </p:grpSpPr>
        <p:sp>
          <p:nvSpPr>
            <p:cNvPr id="84" name="Freeform 83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836" y="2132963"/>
              <a:ext cx="815551" cy="4618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1600200"/>
            <a:ext cx="2895600" cy="395539"/>
            <a:chOff x="4343400" y="1600200"/>
            <a:chExt cx="2895600" cy="395539"/>
          </a:xfrm>
        </p:grpSpPr>
        <p:cxnSp>
          <p:nvCxnSpPr>
            <p:cNvPr id="47113" name="Straight Arrow Connector 11"/>
            <p:cNvCxnSpPr>
              <a:cxnSpLocks noChangeShapeType="1"/>
              <a:stCxn id="47111" idx="3"/>
            </p:cNvCxnSpPr>
            <p:nvPr/>
          </p:nvCxnSpPr>
          <p:spPr bwMode="auto">
            <a:xfrm>
              <a:off x="4343400" y="1676400"/>
              <a:ext cx="762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117" name="Straight Arrow Connector 25"/>
            <p:cNvCxnSpPr>
              <a:cxnSpLocks noChangeShapeType="1"/>
              <a:stCxn id="56" idx="3"/>
            </p:cNvCxnSpPr>
            <p:nvPr/>
          </p:nvCxnSpPr>
          <p:spPr bwMode="auto">
            <a:xfrm>
              <a:off x="5867400" y="1676400"/>
              <a:ext cx="1371600" cy="319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6" name="Rectangle 55"/>
            <p:cNvSpPr/>
            <p:nvPr/>
          </p:nvSpPr>
          <p:spPr bwMode="auto">
            <a:xfrm>
              <a:off x="5105400" y="1600200"/>
              <a:ext cx="762000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Gill Sans Light"/>
                <a:ea typeface="MS PGothic" charset="0"/>
                <a:cs typeface="Gill Sans Light"/>
              </a:endParaRPr>
            </a:p>
          </p:txBody>
        </p:sp>
      </p:grpSp>
      <p:cxnSp>
        <p:nvCxnSpPr>
          <p:cNvPr id="6" name="Straight Arrow Connector 5"/>
          <p:cNvCxnSpPr>
            <a:stCxn id="47111" idx="3"/>
            <a:endCxn id="77" idx="1"/>
          </p:cNvCxnSpPr>
          <p:nvPr/>
        </p:nvCxnSpPr>
        <p:spPr bwMode="auto">
          <a:xfrm>
            <a:off x="4343400" y="1676400"/>
            <a:ext cx="762000" cy="5334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oup 66"/>
          <p:cNvGrpSpPr/>
          <p:nvPr/>
        </p:nvGrpSpPr>
        <p:grpSpPr>
          <a:xfrm>
            <a:off x="4495800" y="1771652"/>
            <a:ext cx="2895601" cy="1523996"/>
            <a:chOff x="4724400" y="1802068"/>
            <a:chExt cx="3070763" cy="1182748"/>
          </a:xfrm>
        </p:grpSpPr>
        <p:cxnSp>
          <p:nvCxnSpPr>
            <p:cNvPr id="69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802068"/>
              <a:ext cx="0" cy="8649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Straight Connector 19"/>
            <p:cNvCxnSpPr>
              <a:cxnSpLocks noChangeShapeType="1"/>
              <a:endCxn id="87" idx="2"/>
            </p:cNvCxnSpPr>
            <p:nvPr/>
          </p:nvCxnSpPr>
          <p:spPr bwMode="auto">
            <a:xfrm>
              <a:off x="6082744" y="2667000"/>
              <a:ext cx="1712419" cy="317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72" name="TextBox 39"/>
          <p:cNvSpPr txBox="1">
            <a:spLocks noChangeArrowheads="1"/>
          </p:cNvSpPr>
          <p:nvPr/>
        </p:nvSpPr>
        <p:spPr bwMode="auto">
          <a:xfrm>
            <a:off x="6477000" y="2362200"/>
            <a:ext cx="862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73" name="TextBox 40"/>
          <p:cNvSpPr txBox="1">
            <a:spLocks noChangeArrowheads="1"/>
          </p:cNvSpPr>
          <p:nvPr/>
        </p:nvSpPr>
        <p:spPr bwMode="auto">
          <a:xfrm>
            <a:off x="6170613" y="3079924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114740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1" grpId="1"/>
      <p:bldP spid="47121" grpId="2"/>
      <p:bldP spid="47121" grpId="3"/>
      <p:bldP spid="47121" grpId="4"/>
      <p:bldP spid="47122" grpId="0"/>
      <p:bldP spid="47122" grpId="1"/>
      <p:bldP spid="47123" grpId="0"/>
      <p:bldP spid="47123" grpId="1"/>
      <p:bldP spid="47124" grpId="0" animBg="1"/>
      <p:bldP spid="47124" grpId="1" animBg="1"/>
      <p:bldP spid="65" grpId="0" animBg="1"/>
      <p:bldP spid="66" grpId="0" animBg="1"/>
      <p:bldP spid="77" grpId="0" animBg="1"/>
      <p:bldP spid="82" grpId="0" animBg="1"/>
      <p:bldP spid="82" grpId="1" animBg="1"/>
      <p:bldP spid="87" grpId="0" animBg="1"/>
      <p:bldP spid="72" grpId="0"/>
      <p:bldP spid="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13" y="152400"/>
            <a:ext cx="7696187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Paging to </a:t>
            </a:r>
            <a:r>
              <a:rPr lang="en-US" dirty="0" err="1">
                <a:latin typeface="Courier New"/>
                <a:cs typeface="Courier New"/>
              </a:rPr>
              <a:t>mmap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/>
              <a:t>Files</a:t>
            </a:r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5995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474311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5130800" y="1295400"/>
            <a:ext cx="7620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latin typeface="Gill Sans Light"/>
                <a:cs typeface="Gill Sans Light"/>
              </a:rPr>
              <a:t>PT</a:t>
            </a:r>
          </a:p>
          <a:p>
            <a:pPr algn="ctr"/>
            <a:endParaRPr lang="en-US" sz="200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  <a:p>
            <a:pPr algn="ctr"/>
            <a:endParaRPr lang="en-US" sz="200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</p:txBody>
      </p:sp>
      <p:cxnSp>
        <p:nvCxnSpPr>
          <p:cNvPr id="10249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49" name="Straight Arrow Connector 25"/>
          <p:cNvCxnSpPr>
            <a:cxnSpLocks noChangeShapeType="1"/>
          </p:cNvCxnSpPr>
          <p:nvPr/>
        </p:nvCxnSpPr>
        <p:spPr bwMode="auto">
          <a:xfrm>
            <a:off x="5867400" y="1752600"/>
            <a:ext cx="12954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457701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14350" idx="3"/>
          </p:cNvCxnSpPr>
          <p:nvPr/>
        </p:nvCxnSpPr>
        <p:spPr bwMode="auto">
          <a:xfrm flipV="1">
            <a:off x="2448301" y="1676400"/>
            <a:ext cx="904499" cy="22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52" name="TextBox 37"/>
          <p:cNvSpPr txBox="1">
            <a:spLocks noChangeArrowheads="1"/>
          </p:cNvSpPr>
          <p:nvPr/>
        </p:nvSpPr>
        <p:spPr bwMode="auto">
          <a:xfrm>
            <a:off x="7083425" y="882222"/>
            <a:ext cx="17719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14353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7623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14354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862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14355" name="TextBox 40"/>
          <p:cNvSpPr txBox="1">
            <a:spLocks noChangeArrowheads="1"/>
          </p:cNvSpPr>
          <p:nvPr/>
        </p:nvSpPr>
        <p:spPr bwMode="auto">
          <a:xfrm>
            <a:off x="6400800" y="1945421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14356" name="Cube 41"/>
          <p:cNvSpPr>
            <a:spLocks noChangeArrowheads="1"/>
          </p:cNvSpPr>
          <p:nvPr/>
        </p:nvSpPr>
        <p:spPr bwMode="auto">
          <a:xfrm>
            <a:off x="7315200" y="21336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743200" y="1981200"/>
            <a:ext cx="1801288" cy="594955"/>
            <a:chOff x="2743200" y="1981200"/>
            <a:chExt cx="1801289" cy="594955"/>
          </a:xfrm>
        </p:grpSpPr>
        <p:sp>
          <p:nvSpPr>
            <p:cNvPr id="14389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440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14390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43200" y="1981200"/>
              <a:ext cx="990600" cy="5334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14387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88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14370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11045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</p:txBody>
      </p: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276600" y="57029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429000" y="58553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581400" y="60077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7788" y="5722994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5512" y="6191250"/>
            <a:ext cx="397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file to region of  VAS</a:t>
            </a:r>
          </a:p>
        </p:txBody>
      </p: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418604"/>
            <a:ext cx="1371600" cy="1987589"/>
          </a:xfrm>
          <a:prstGeom prst="straightConnector1">
            <a:avLst/>
          </a:prstGeom>
          <a:noFill/>
          <a:ln w="19050" cmpd="sng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80" name="TextBox 79"/>
          <p:cNvSpPr txBox="1">
            <a:spLocks noChangeArrowheads="1"/>
          </p:cNvSpPr>
          <p:nvPr/>
        </p:nvSpPr>
        <p:spPr bwMode="auto">
          <a:xfrm>
            <a:off x="4572000" y="3581400"/>
            <a:ext cx="243949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Create PT entries</a:t>
            </a:r>
          </a:p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for mapped region</a:t>
            </a:r>
          </a:p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as “backed” by file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130800" y="2424954"/>
            <a:ext cx="736600" cy="462625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239000" y="441960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14381" name="Straight Arrow Connector 62"/>
          <p:cNvCxnSpPr>
            <a:cxnSpLocks noChangeShapeType="1"/>
          </p:cNvCxnSpPr>
          <p:nvPr/>
        </p:nvCxnSpPr>
        <p:spPr bwMode="auto">
          <a:xfrm flipV="1">
            <a:off x="4037263" y="4610100"/>
            <a:ext cx="3477962" cy="1245230"/>
          </a:xfrm>
          <a:prstGeom prst="straightConnector1">
            <a:avLst/>
          </a:prstGeom>
          <a:noFill/>
          <a:ln w="57150" cmpd="thickThin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6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7485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</p:cNvCxnSpPr>
          <p:nvPr/>
        </p:nvCxnSpPr>
        <p:spPr bwMode="auto">
          <a:xfrm flipH="1">
            <a:off x="3429000" y="2424954"/>
            <a:ext cx="1701800" cy="322881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 flipH="1">
            <a:off x="3581400" y="2887579"/>
            <a:ext cx="1549400" cy="319635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0" name="TextBox 54"/>
          <p:cNvSpPr txBox="1">
            <a:spLocks noChangeArrowheads="1"/>
          </p:cNvSpPr>
          <p:nvPr/>
        </p:nvSpPr>
        <p:spPr bwMode="auto">
          <a:xfrm>
            <a:off x="113038" y="3345999"/>
            <a:ext cx="2361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1293009" y="2438400"/>
            <a:ext cx="1787150" cy="1751013"/>
            <a:chOff x="1041242" y="2057400"/>
            <a:chExt cx="1787209" cy="1921933"/>
          </a:xfrm>
        </p:grpSpPr>
        <p:sp>
          <p:nvSpPr>
            <p:cNvPr id="72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380651" cy="50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75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293708" y="3790932"/>
            <a:ext cx="2454518" cy="1219200"/>
            <a:chOff x="1066800" y="3505200"/>
            <a:chExt cx="2455139" cy="1219200"/>
          </a:xfrm>
        </p:grpSpPr>
        <p:sp>
          <p:nvSpPr>
            <p:cNvPr id="77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4551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78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>
            <a:off x="2259702" y="4819632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531708" y="5029199"/>
            <a:ext cx="1415042" cy="1376023"/>
            <a:chOff x="381000" y="4876800"/>
            <a:chExt cx="1414795" cy="1376086"/>
          </a:xfrm>
        </p:grpSpPr>
        <p:sp>
          <p:nvSpPr>
            <p:cNvPr id="81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338595" cy="46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83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84" name="Freeform 83"/>
          <p:cNvSpPr>
            <a:spLocks/>
          </p:cNvSpPr>
          <p:nvPr/>
        </p:nvSpPr>
        <p:spPr bwMode="auto">
          <a:xfrm>
            <a:off x="996846" y="4773595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52400" y="1981200"/>
            <a:ext cx="1296883" cy="3074988"/>
            <a:chOff x="1738" y="1961444"/>
            <a:chExt cx="1296484" cy="3076223"/>
          </a:xfrm>
        </p:grpSpPr>
        <p:sp>
          <p:nvSpPr>
            <p:cNvPr id="86" name="Freeform 85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38" y="2132963"/>
              <a:ext cx="815550" cy="4618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2472979" y="2502097"/>
            <a:ext cx="2669985" cy="1515035"/>
          </a:xfrm>
          <a:prstGeom prst="wedgeRoundRectCallout">
            <a:avLst>
              <a:gd name="adj1" fmla="val 58059"/>
              <a:gd name="adj2" fmla="val -454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Read File contents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from memory!</a:t>
            </a:r>
            <a:endParaRPr kumimoji="0" lang="en-US" sz="2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345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3" grpId="0" animBg="1"/>
      <p:bldP spid="95" grpId="0" animBg="1"/>
      <p:bldP spid="84" grpId="0" animBg="1"/>
      <p:bldP spid="84" grpId="1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495800"/>
            <a:ext cx="8991600" cy="2041200"/>
          </a:xfrm>
        </p:spPr>
        <p:txBody>
          <a:bodyPr>
            <a:noAutofit/>
          </a:bodyPr>
          <a:lstStyle/>
          <a:p>
            <a:r>
              <a:rPr lang="en-US" sz="2800" dirty="0"/>
              <a:t>May map a specific region or let the system find one for you</a:t>
            </a:r>
          </a:p>
          <a:p>
            <a:pPr lvl="1"/>
            <a:r>
              <a:rPr lang="en-US" sz="2400" dirty="0"/>
              <a:t>Tricky to know where the holes are</a:t>
            </a:r>
          </a:p>
          <a:p>
            <a:r>
              <a:rPr lang="en-US" sz="2800" dirty="0"/>
              <a:t>Used both for manipulating files and for sharing between processes</a:t>
            </a:r>
          </a:p>
        </p:txBody>
      </p:sp>
      <p:pic>
        <p:nvPicPr>
          <p:cNvPr id="7" name="Picture 6" descr="Screen Shot 2014-10-26 at 10.4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715867"/>
            <a:ext cx="7366000" cy="36963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237410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000" y="723900"/>
            <a:ext cx="8910000" cy="612475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#include &lt;sys/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mman.h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&gt; /* also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fcntl.h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something = 162;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main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char *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("Data  at: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&amp;something);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("Heap at 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(1));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("Stack at: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&amp;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/* Open the file */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 open(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[1], O_RDWR | O_CREAT);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&lt; 0) {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perror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("open failed!");exit(1); }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/* map the file */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(0, 10000, PROT_READ|PROT_WRITE, MAP_FILE|MAP_SHARED,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0);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== MAP_FAILED) {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perror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failed"); exit(1);}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at 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puts(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(mfile+20,"Let's write over it");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close(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657600" y="914400"/>
            <a:ext cx="5334000" cy="2971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$ ./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test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Data  at:        105d63058</a:t>
            </a:r>
          </a:p>
          <a:p>
            <a:r>
              <a:rPr lang="da-DK" b="0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da-DK" b="0" dirty="0">
                <a:latin typeface="Consolas" charset="0"/>
                <a:ea typeface="Consolas" charset="0"/>
                <a:cs typeface="Consolas" charset="0"/>
              </a:rPr>
              <a:t> at :     7f8a33c04b70</a:t>
            </a:r>
          </a:p>
          <a:p>
            <a:r>
              <a:rPr lang="sv-SE" b="0" dirty="0">
                <a:latin typeface="Consolas" charset="0"/>
                <a:ea typeface="Consolas" charset="0"/>
                <a:cs typeface="Consolas" charset="0"/>
              </a:rPr>
              <a:t>Stack at:     7fff59e9db10</a:t>
            </a:r>
          </a:p>
          <a:p>
            <a:r>
              <a:rPr lang="da-DK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da-DK" b="0" dirty="0">
                <a:latin typeface="Consolas" charset="0"/>
                <a:ea typeface="Consolas" charset="0"/>
                <a:cs typeface="Consolas" charset="0"/>
              </a:rPr>
              <a:t> at :        105d97000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one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two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three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four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657600" y="4419600"/>
            <a:ext cx="5334000" cy="1676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$ cat test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one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Thi</a:t>
            </a:r>
            <a:r>
              <a:rPr 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Let's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write over it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s line three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four</a:t>
            </a:r>
          </a:p>
          <a:p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69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Summary (1/2)</a:t>
            </a:r>
            <a:endParaRPr lang="en-US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23900"/>
            <a:ext cx="8839200" cy="6134100"/>
          </a:xfrm>
        </p:spPr>
        <p:txBody>
          <a:bodyPr>
            <a:normAutofit/>
          </a:bodyPr>
          <a:lstStyle/>
          <a:p>
            <a:r>
              <a:rPr lang="en-US" dirty="0"/>
              <a:t>File System:</a:t>
            </a:r>
          </a:p>
          <a:p>
            <a:pPr lvl="1"/>
            <a:r>
              <a:rPr lang="en-US" sz="2400" dirty="0"/>
              <a:t>Transforms blocks into Files and Directories</a:t>
            </a:r>
          </a:p>
          <a:p>
            <a:pPr lvl="1"/>
            <a:r>
              <a:rPr lang="en-US" sz="2400" dirty="0"/>
              <a:t>Optimize for size, access and usage patterns</a:t>
            </a:r>
          </a:p>
          <a:p>
            <a:pPr lvl="1"/>
            <a:r>
              <a:rPr lang="en-US" sz="2400" dirty="0"/>
              <a:t>Maximize sequential access, allow efficient random access</a:t>
            </a:r>
          </a:p>
          <a:p>
            <a:pPr lvl="1"/>
            <a:r>
              <a:rPr lang="en-US" sz="2400" dirty="0"/>
              <a:t>Projects the OS protection and security regime (UGO </a:t>
            </a:r>
            <a:r>
              <a:rPr lang="en-US" sz="2400" dirty="0" err="1"/>
              <a:t>vs</a:t>
            </a:r>
            <a:r>
              <a:rPr lang="en-US" sz="2400" dirty="0"/>
              <a:t> ACL)</a:t>
            </a:r>
          </a:p>
          <a:p>
            <a:r>
              <a:rPr lang="en-US" dirty="0"/>
              <a:t>File defined by header, called “</a:t>
            </a:r>
            <a:r>
              <a:rPr lang="en-US" altLang="ja-JP" dirty="0" err="1"/>
              <a:t>inode</a:t>
            </a:r>
            <a:r>
              <a:rPr lang="en-US" dirty="0"/>
              <a:t>”</a:t>
            </a:r>
          </a:p>
          <a:p>
            <a:r>
              <a:rPr lang="en-US" dirty="0"/>
              <a:t>Naming: translating from user-visible names to actual sys resources</a:t>
            </a:r>
          </a:p>
          <a:p>
            <a:pPr lvl="1"/>
            <a:r>
              <a:rPr lang="en-US" sz="2400" dirty="0"/>
              <a:t>Directories used for naming for local file systems</a:t>
            </a:r>
          </a:p>
          <a:p>
            <a:pPr lvl="1"/>
            <a:r>
              <a:rPr lang="en-US" sz="2400" dirty="0"/>
              <a:t>Linked or tree structure stored in files</a:t>
            </a:r>
          </a:p>
          <a:p>
            <a:r>
              <a:rPr lang="en-US" dirty="0"/>
              <a:t>Multilevel Indexed Scheme</a:t>
            </a:r>
          </a:p>
          <a:p>
            <a:pPr lvl="1"/>
            <a:r>
              <a:rPr lang="en-US" sz="2400" dirty="0" err="1"/>
              <a:t>inode</a:t>
            </a:r>
            <a:r>
              <a:rPr lang="en-US" sz="2400" dirty="0"/>
              <a:t> contains file info, direct pointers to blocks, indirect blocks, doubly indirect, etc..</a:t>
            </a:r>
          </a:p>
          <a:p>
            <a:pPr lvl="1"/>
            <a:r>
              <a:rPr lang="en-US" sz="2400" dirty="0"/>
              <a:t>NTFS: variable extents not fixed blocks, tiny files data is in header</a:t>
            </a:r>
          </a:p>
        </p:txBody>
      </p:sp>
    </p:spTree>
    <p:extLst>
      <p:ext uri="{BB962C8B-B14F-4D97-AF65-F5344CB8AC3E}">
        <p14:creationId xmlns:p14="http://schemas.microsoft.com/office/powerpoint/2010/main" val="295167160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Summary (2/2)</a:t>
            </a:r>
            <a:endParaRPr lang="en-US" dirty="0"/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154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4.2 BSD Multilevel index files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Inode</a:t>
            </a:r>
            <a:r>
              <a:rPr lang="en-US" sz="2400" dirty="0"/>
              <a:t> contains </a:t>
            </a:r>
            <a:r>
              <a:rPr lang="en-US" sz="2400" dirty="0" err="1"/>
              <a:t>ptrs</a:t>
            </a:r>
            <a:r>
              <a:rPr lang="en-US" sz="2400" dirty="0"/>
              <a:t> to actual blocks, indirect blocks, double indirect blocks, etc.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Optimizations for sequential access: start new files in open ranges of free blocks, rotational optimization</a:t>
            </a:r>
          </a:p>
          <a:p>
            <a:pPr lvl="1"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dirty="0"/>
              <a:t>File layout driven by </a:t>
            </a:r>
            <a:r>
              <a:rPr lang="en-US" dirty="0" err="1"/>
              <a:t>freespace</a:t>
            </a:r>
            <a:r>
              <a:rPr lang="en-US" dirty="0"/>
              <a:t> management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Integrate </a:t>
            </a:r>
            <a:r>
              <a:rPr lang="en-US" sz="2400" dirty="0" err="1"/>
              <a:t>freespace</a:t>
            </a:r>
            <a:r>
              <a:rPr lang="en-US" sz="2400" dirty="0"/>
              <a:t>, </a:t>
            </a:r>
            <a:r>
              <a:rPr lang="en-US" sz="2400" dirty="0" err="1"/>
              <a:t>inode</a:t>
            </a:r>
            <a:r>
              <a:rPr lang="en-US" sz="2400" dirty="0"/>
              <a:t> table, file blocks and </a:t>
            </a:r>
            <a:r>
              <a:rPr lang="en-US" sz="2400" dirty="0" err="1"/>
              <a:t>dirs</a:t>
            </a:r>
            <a:r>
              <a:rPr lang="en-US" sz="2400" dirty="0"/>
              <a:t> into block group</a:t>
            </a:r>
          </a:p>
          <a:p>
            <a:pPr lvl="1">
              <a:lnSpc>
                <a:spcPct val="100000"/>
              </a:lnSpc>
            </a:pPr>
            <a:endParaRPr lang="en-US" sz="1050" dirty="0"/>
          </a:p>
          <a:p>
            <a:pPr>
              <a:lnSpc>
                <a:spcPct val="100000"/>
              </a:lnSpc>
            </a:pPr>
            <a:r>
              <a:rPr lang="en-US" dirty="0"/>
              <a:t>Deep interactions between </a:t>
            </a:r>
            <a:r>
              <a:rPr lang="en-US" dirty="0" err="1"/>
              <a:t>mem</a:t>
            </a:r>
            <a:r>
              <a:rPr lang="en-US" dirty="0"/>
              <a:t> management, file system, sharing</a:t>
            </a:r>
          </a:p>
          <a:p>
            <a:pPr lvl="1">
              <a:lnSpc>
                <a:spcPct val="100000"/>
              </a:lnSpc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400" dirty="0"/>
              <a:t>: map file or anonymous segment to memory</a:t>
            </a:r>
          </a:p>
        </p:txBody>
      </p:sp>
    </p:spTree>
    <p:extLst>
      <p:ext uri="{BB962C8B-B14F-4D97-AF65-F5344CB8AC3E}">
        <p14:creationId xmlns:p14="http://schemas.microsoft.com/office/powerpoint/2010/main" val="396893305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533400"/>
          </a:xfrm>
        </p:spPr>
        <p:txBody>
          <a:bodyPr/>
          <a:lstStyle/>
          <a:p>
            <a:r>
              <a:rPr lang="en-US" dirty="0"/>
              <a:t>Recall: Unix File System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Original </a:t>
            </a:r>
            <a:r>
              <a:rPr lang="en-US" dirty="0" err="1"/>
              <a:t>inode</a:t>
            </a:r>
            <a:r>
              <a:rPr lang="en-US" dirty="0"/>
              <a:t> format appeared in BSD 4.1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Berkeley Standard Distribution Unix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Part of your heritage!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Similar structure for Linux Ext2/3</a:t>
            </a:r>
          </a:p>
          <a:p>
            <a:pPr>
              <a:lnSpc>
                <a:spcPct val="100000"/>
              </a:lnSpc>
            </a:pPr>
            <a:r>
              <a:rPr lang="en-US" dirty="0"/>
              <a:t>File Number is index into </a:t>
            </a:r>
            <a:r>
              <a:rPr lang="en-US" dirty="0" err="1"/>
              <a:t>inode</a:t>
            </a:r>
            <a:r>
              <a:rPr lang="en-US" dirty="0"/>
              <a:t> arrays</a:t>
            </a:r>
          </a:p>
          <a:p>
            <a:pPr>
              <a:lnSpc>
                <a:spcPct val="100000"/>
              </a:lnSpc>
            </a:pPr>
            <a:r>
              <a:rPr lang="en-US" dirty="0"/>
              <a:t>Multi-level index structure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Great for little and large files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Asymmetric tree with fixed sized blocks</a:t>
            </a:r>
          </a:p>
        </p:txBody>
      </p:sp>
    </p:spTree>
    <p:extLst>
      <p:ext uri="{BB962C8B-B14F-4D97-AF65-F5344CB8AC3E}">
        <p14:creationId xmlns:p14="http://schemas.microsoft.com/office/powerpoint/2010/main" val="2337728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533400"/>
          </a:xfrm>
        </p:spPr>
        <p:txBody>
          <a:bodyPr/>
          <a:lstStyle/>
          <a:p>
            <a:r>
              <a:rPr lang="en-US" dirty="0"/>
              <a:t>Recall: Unix File System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Metadata associated with the file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Rather than in the directory that points to it</a:t>
            </a:r>
          </a:p>
          <a:p>
            <a:pPr>
              <a:lnSpc>
                <a:spcPct val="100000"/>
              </a:lnSpc>
            </a:pPr>
            <a:r>
              <a:rPr lang="en-US" dirty="0"/>
              <a:t>UNIX Fast File System (FFS) BSD 4.2 Locality Heuristics: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Block group placement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Reserve space</a:t>
            </a:r>
          </a:p>
          <a:p>
            <a:pPr>
              <a:lnSpc>
                <a:spcPct val="100000"/>
              </a:lnSpc>
            </a:pPr>
            <a:r>
              <a:rPr lang="en-US" dirty="0"/>
              <a:t>Scalable directory structure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295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765534"/>
          </a:xfrm>
        </p:spPr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metadata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2430684"/>
            <a:ext cx="982239" cy="91274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3551774"/>
            <a:ext cx="3808607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Group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9 basic access control bits 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- UGO x RWX</a:t>
            </a:r>
          </a:p>
          <a:p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Setuid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bit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- execute at owner permissions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  rather than user</a:t>
            </a:r>
          </a:p>
          <a:p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Setgid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bit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- execute at group’s permissions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523464" y="3343430"/>
            <a:ext cx="187217" cy="20834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3037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65534"/>
          </a:xfrm>
        </p:spPr>
        <p:txBody>
          <a:bodyPr/>
          <a:lstStyle/>
          <a:p>
            <a:r>
              <a:rPr lang="en-US" dirty="0"/>
              <a:t>Small files: 12 pointers direct to data blocks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3343430"/>
            <a:ext cx="912787" cy="176596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1577464"/>
            <a:ext cx="2953680" cy="132343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Direct pointers</a:t>
            </a:r>
          </a:p>
          <a:p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4kB blocks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  <a:sym typeface="Symbol" panose="05050102010706020507" pitchFamily="18" charset="2"/>
              </a:rPr>
              <a:t>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sufficient for files up to 48KB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590800" y="2895600"/>
            <a:ext cx="1119882" cy="44783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4-10-21 at 1.4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4137198"/>
            <a:ext cx="4292335" cy="2659867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5476727" y="4458182"/>
            <a:ext cx="2067270" cy="1765966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5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65534"/>
          </a:xfrm>
        </p:spPr>
        <p:txBody>
          <a:bodyPr/>
          <a:lstStyle/>
          <a:p>
            <a:r>
              <a:rPr lang="en-US" dirty="0"/>
              <a:t>Large files: 1,2,3 level indirect pointers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5069710"/>
            <a:ext cx="912787" cy="52582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1577464"/>
            <a:ext cx="3113353" cy="224676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Indirect pointers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- point to a disk block 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 containing only pointers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- 4 kB blocks =&gt; 1024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ptrs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 =&gt; 4 MB @ level 2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 =&gt; 4 GB @ level 3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 =&gt; 4 TB @ level 4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743200" y="3810000"/>
            <a:ext cx="967482" cy="125971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29600" y="3239457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48 KB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52656" y="376118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MB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03952" y="455846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GB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42424" y="5931215"/>
            <a:ext cx="800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TB</a:t>
            </a:r>
          </a:p>
        </p:txBody>
      </p:sp>
      <p:pic>
        <p:nvPicPr>
          <p:cNvPr id="19" name="Picture 18" descr="Screen Shot 2014-10-21 at 1.50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3" y="4246255"/>
            <a:ext cx="3229456" cy="247479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35423" y="4662945"/>
            <a:ext cx="1286233" cy="161080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66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UNIX BSD 4.2 (1984) (1/2)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Same as BSD 4.1 (same file header and triply indirect blocks), except incorporated ideas from Cray Operating System: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Uses bitmap allocation in place of </a:t>
            </a:r>
            <a:r>
              <a:rPr lang="en-US" altLang="ko-KR" sz="2400" dirty="0" err="1">
                <a:ea typeface="굴림" panose="020B0600000101010101" pitchFamily="34" charset="-127"/>
              </a:rPr>
              <a:t>freelist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Attempt to allocate files contiguously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10% reserved disk space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Skip-sector positioning (mentioned later)</a:t>
            </a:r>
            <a:br>
              <a:rPr lang="en-US" altLang="ko-KR" sz="2400" dirty="0">
                <a:ea typeface="굴림" panose="020B0600000101010101" pitchFamily="34" charset="-127"/>
              </a:rPr>
            </a:b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576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77225</TotalTime>
  <Pages>60</Pages>
  <Words>1975</Words>
  <Application>Microsoft Macintosh PowerPoint</Application>
  <PresentationFormat>On-screen Show (4:3)</PresentationFormat>
  <Paragraphs>350</Paragraphs>
  <Slides>37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굴림</vt:lpstr>
      <vt:lpstr>MS PGothic</vt:lpstr>
      <vt:lpstr>MS PGothic</vt:lpstr>
      <vt:lpstr>新細明體</vt:lpstr>
      <vt:lpstr>Comic Sans MS</vt:lpstr>
      <vt:lpstr>Consolas</vt:lpstr>
      <vt:lpstr>Courier New</vt:lpstr>
      <vt:lpstr>Gill Sans</vt:lpstr>
      <vt:lpstr>Gill Sans Light</vt:lpstr>
      <vt:lpstr>Symbol</vt:lpstr>
      <vt:lpstr>Office</vt:lpstr>
      <vt:lpstr>CS162 Operating Systems and Systems Programming Lecture 19   File Systems (Con’t), MMAP</vt:lpstr>
      <vt:lpstr>Recall: So What About a “Real” File System?</vt:lpstr>
      <vt:lpstr>An “Almost Real” File System</vt:lpstr>
      <vt:lpstr>Recall: Unix File System (1/2)</vt:lpstr>
      <vt:lpstr>Recall: Unix File System (2/2)</vt:lpstr>
      <vt:lpstr>File Attributes</vt:lpstr>
      <vt:lpstr>Recall: Data Storage</vt:lpstr>
      <vt:lpstr>Recall: Data Storage</vt:lpstr>
      <vt:lpstr>UNIX BSD 4.2 (1984) (1/2)</vt:lpstr>
      <vt:lpstr>UNIX BSD 4.2 (1984) (2/2)</vt:lpstr>
      <vt:lpstr>Attack of the Rotational Delay</vt:lpstr>
      <vt:lpstr>Attack of the Rotational Delay</vt:lpstr>
      <vt:lpstr>Where are inodes Stored?</vt:lpstr>
      <vt:lpstr>Where are inodes Stored?</vt:lpstr>
      <vt:lpstr>4.2 BSD Locality: Block Groups</vt:lpstr>
      <vt:lpstr>4.2 BSD Locality: Block Groups</vt:lpstr>
      <vt:lpstr>UNIX 4.2 BSD FFS First Fit Block Allocation</vt:lpstr>
      <vt:lpstr>UNIX 4.2 BSD FFS</vt:lpstr>
      <vt:lpstr>Administrivia</vt:lpstr>
      <vt:lpstr>break</vt:lpstr>
      <vt:lpstr>Linux Example: Ext2/3 Disk Layout</vt:lpstr>
      <vt:lpstr>A bit more on directories</vt:lpstr>
      <vt:lpstr>Links</vt:lpstr>
      <vt:lpstr>Large Directories: B-Trees (dirhash)</vt:lpstr>
      <vt:lpstr>NTFS</vt:lpstr>
      <vt:lpstr>NTFS</vt:lpstr>
      <vt:lpstr>NTFS Small File</vt:lpstr>
      <vt:lpstr>NTFS Medium File</vt:lpstr>
      <vt:lpstr>NTFS Multiple Indirect Blocks</vt:lpstr>
      <vt:lpstr>PowerPoint Presentation</vt:lpstr>
      <vt:lpstr>Memory Mapped Files</vt:lpstr>
      <vt:lpstr>Recall: Who Does What, When?</vt:lpstr>
      <vt:lpstr>Using Paging to mmap() Files</vt:lpstr>
      <vt:lpstr>mmap() system call</vt:lpstr>
      <vt:lpstr>An mmap() Example</vt:lpstr>
      <vt:lpstr>File System Summary (1/2)</vt:lpstr>
      <vt:lpstr>File System Summary (2/2)</vt:lpstr>
    </vt:vector>
  </TitlesOfParts>
  <Company>UC Berkeley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Joseph</cp:lastModifiedBy>
  <cp:revision>983</cp:revision>
  <cp:lastPrinted>2018-04-04T19:49:34Z</cp:lastPrinted>
  <dcterms:created xsi:type="dcterms:W3CDTF">1995-08-12T11:37:26Z</dcterms:created>
  <dcterms:modified xsi:type="dcterms:W3CDTF">2018-04-05T01:06:50Z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