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10" r:id="rId3"/>
    <p:sldId id="504" r:id="rId4"/>
    <p:sldId id="510" r:id="rId5"/>
    <p:sldId id="509" r:id="rId6"/>
    <p:sldId id="505" r:id="rId7"/>
    <p:sldId id="506" r:id="rId8"/>
    <p:sldId id="465" r:id="rId9"/>
    <p:sldId id="466" r:id="rId10"/>
    <p:sldId id="467" r:id="rId11"/>
    <p:sldId id="413" r:id="rId12"/>
    <p:sldId id="414" r:id="rId13"/>
    <p:sldId id="416" r:id="rId14"/>
    <p:sldId id="468" r:id="rId15"/>
    <p:sldId id="470" r:id="rId16"/>
    <p:sldId id="471" r:id="rId17"/>
    <p:sldId id="420" r:id="rId18"/>
    <p:sldId id="422" r:id="rId19"/>
    <p:sldId id="482" r:id="rId20"/>
    <p:sldId id="473" r:id="rId21"/>
    <p:sldId id="472" r:id="rId22"/>
    <p:sldId id="474" r:id="rId23"/>
    <p:sldId id="477" r:id="rId24"/>
    <p:sldId id="487" r:id="rId25"/>
    <p:sldId id="490" r:id="rId26"/>
    <p:sldId id="423" r:id="rId27"/>
    <p:sldId id="501" r:id="rId28"/>
    <p:sldId id="499" r:id="rId29"/>
    <p:sldId id="500" r:id="rId30"/>
    <p:sldId id="515" r:id="rId31"/>
    <p:sldId id="517" r:id="rId32"/>
    <p:sldId id="481" r:id="rId33"/>
    <p:sldId id="425" r:id="rId34"/>
    <p:sldId id="428" r:id="rId35"/>
    <p:sldId id="429" r:id="rId36"/>
    <p:sldId id="430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86" r:id="rId4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4799" autoAdjust="0"/>
  </p:normalViewPr>
  <p:slideViewPr>
    <p:cSldViewPr>
      <p:cViewPr varScale="1">
        <p:scale>
          <a:sx n="119" d="100"/>
          <a:sy n="119" d="100"/>
        </p:scale>
        <p:origin x="11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81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9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7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1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10877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Multics: MIT, GE, Bell Labs, 1969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Revolutionary but “bloated” at 135kB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latin typeface="Comic Sans MS" panose="030F0702030302020204" pitchFamily="66" charset="0"/>
              </a:rPr>
              <a:t>Famous “failures”: Multics, Mach, NextStep: innovative but too flawed to succeed.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latin typeface="Comic Sans MS" panose="030F0702030302020204" pitchFamily="66" charset="0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>
                <a:latin typeface="Comic Sans MS" panose="030F0702030302020204" pitchFamily="66" charset="0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240092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1/22/18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D6BB33-D5B9-0542-A724-73CB6584C2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lCentral.Berkeley.ed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2</a:t>
            </a:r>
            <a:br>
              <a:rPr lang="en-US" altLang="en-US" sz="3000" dirty="0"/>
            </a:br>
            <a:br>
              <a:rPr lang="en-US" altLang="en-US" sz="3000" dirty="0"/>
            </a:br>
            <a:r>
              <a:rPr lang="en-US" altLang="en-US" sz="3000" dirty="0"/>
              <a:t>Introduction to Processes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>
            <a:normAutofit/>
          </a:bodyPr>
          <a:lstStyle/>
          <a:p>
            <a:pPr marL="285750" indent="-285750"/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January 22</a:t>
            </a:r>
            <a:r>
              <a:rPr lang="en-US" altLang="en-US" baseline="30000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nd</a:t>
            </a: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, 2018</a:t>
            </a:r>
          </a:p>
          <a:p>
            <a:pPr marL="285750" indent="-285750">
              <a:defRPr/>
            </a:pP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Profs. Anthony D. Joseph and Jonathan Ragan-Kelley</a:t>
            </a:r>
          </a:p>
          <a:p>
            <a:pPr marL="285750" indent="-285750"/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382000" cy="533400"/>
          </a:xfrm>
        </p:spPr>
        <p:txBody>
          <a:bodyPr/>
          <a:lstStyle/>
          <a:p>
            <a:r>
              <a:rPr lang="en-US" altLang="en-US"/>
              <a:t>Migration of OS Concepts and Features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2297113" y="1066800"/>
            <a:ext cx="6846887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286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220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200"/>
            <a:ext cx="101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207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Thread</a:t>
            </a:r>
          </a:p>
          <a:p>
            <a:pPr lvl="1"/>
            <a:r>
              <a:rPr lang="en-US" altLang="en-US" dirty="0"/>
              <a:t>Single unique execution context: 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dirty="0"/>
              <a:t>Address space (with translation)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dirty="0"/>
              <a:t>The OS and the hardware are protected from user programs and user programs are isolated from one another by </a:t>
            </a:r>
            <a:r>
              <a:rPr lang="en-US" i="1" dirty="0"/>
              <a:t>controlling the translation </a:t>
            </a:r>
            <a:r>
              <a:rPr lang="en-US" dirty="0"/>
              <a:t>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676499" cy="5105400"/>
            <a:chOff x="5315101" y="838200"/>
            <a:chExt cx="3676499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74511" y="2426732"/>
              <a:ext cx="978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8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18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/>
          </a:bodyPr>
          <a:lstStyle/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68C4-1DB6-E04A-A133-E286BA524877}"/>
              </a:ext>
            </a:extLst>
          </p:cNvPr>
          <p:cNvGrpSpPr/>
          <p:nvPr/>
        </p:nvGrpSpPr>
        <p:grpSpPr>
          <a:xfrm>
            <a:off x="5977734" y="983048"/>
            <a:ext cx="1642266" cy="819483"/>
            <a:chOff x="5977734" y="983048"/>
            <a:chExt cx="1642266" cy="81948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A69673A-DD72-D944-AB42-4988D657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734" y="983048"/>
              <a:ext cx="419985" cy="819483"/>
            </a:xfrm>
            <a:prstGeom prst="rect">
              <a:avLst/>
            </a:prstGeom>
          </p:spPr>
        </p:pic>
        <p:sp>
          <p:nvSpPr>
            <p:cNvPr id="3" name="&quot;No&quot; Symbol 2">
              <a:extLst>
                <a:ext uri="{FF2B5EF4-FFF2-40B4-BE49-F238E27FC236}">
                  <a16:creationId xmlns:a16="http://schemas.microsoft.com/office/drawing/2014/main" id="{3C54A74A-A67D-1541-B26F-4AD083CD6C78}"/>
                </a:ext>
              </a:extLst>
            </p:cNvPr>
            <p:cNvSpPr/>
            <p:nvPr/>
          </p:nvSpPr>
          <p:spPr bwMode="auto">
            <a:xfrm>
              <a:off x="6899485" y="990600"/>
              <a:ext cx="720515" cy="720515"/>
            </a:xfrm>
            <a:prstGeom prst="noSmoking">
              <a:avLst/>
            </a:prstGeom>
            <a:solidFill>
              <a:srgbClr val="FF0000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1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dirty="0"/>
              <a:t>Recall </a:t>
            </a:r>
            <a:r>
              <a:rPr lang="en-US"/>
              <a:t>(61C): </a:t>
            </a:r>
            <a:r>
              <a:rPr lang="en-US" dirty="0"/>
              <a:t>Instruction Fetch/Decode/Execute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instruction 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7950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203737" y="20797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76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762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894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755667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005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5791200" y="1219200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15000" y="2133600"/>
            <a:ext cx="1305165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2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6019800" y="539109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5445" y="1383268"/>
            <a:ext cx="122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9177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916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2980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50" y="228600"/>
            <a:ext cx="8731250" cy="533400"/>
          </a:xfrm>
        </p:spPr>
        <p:txBody>
          <a:bodyPr/>
          <a:lstStyle/>
          <a:p>
            <a:r>
              <a:rPr lang="en-US" altLang="en-US" sz="2800" dirty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/>
          <a:lstStyle/>
          <a:p>
            <a:r>
              <a:rPr lang="en-US" altLang="en-US" dirty="0"/>
              <a:t>Execution sequence:</a:t>
            </a:r>
          </a:p>
          <a:p>
            <a:pPr lvl="1"/>
            <a:r>
              <a:rPr lang="en-US" altLang="en-US" dirty="0"/>
              <a:t>Fetch Instruction at PC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>
                <a:sym typeface="Symbol" panose="05050102010706020507" pitchFamily="18" charset="2"/>
              </a:rPr>
              <a:t>mem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6" y="5334004"/>
            <a:ext cx="1063626" cy="523876"/>
            <a:chOff x="4570" y="2832"/>
            <a:chExt cx="670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7696206" y="4953004"/>
            <a:ext cx="1063626" cy="523876"/>
            <a:chOff x="4570" y="2832"/>
            <a:chExt cx="670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6" y="4572004"/>
            <a:ext cx="1063626" cy="523876"/>
            <a:chOff x="4570" y="2832"/>
            <a:chExt cx="670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6" y="4191004"/>
            <a:ext cx="1063626" cy="523876"/>
            <a:chOff x="4570" y="2832"/>
            <a:chExt cx="670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7479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1" build="p"/>
      <p:bldP spid="3072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Certain registers hold the </a:t>
            </a:r>
            <a:r>
              <a:rPr lang="en-US" i="1" dirty="0"/>
              <a:t>context </a:t>
            </a:r>
            <a:r>
              <a:rPr lang="en-US" dirty="0"/>
              <a:t>of thread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 pointer holds the address of the top of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 conventions: Frame pointer, Heap pointer,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be defined by the instruction set architecture or by compiler conventions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Thread: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Program Counter, Registers, Execution Flags, Stack</a:t>
            </a:r>
          </a:p>
          <a:p>
            <a:pPr>
              <a:lnSpc>
                <a:spcPct val="100000"/>
              </a:lnSpc>
            </a:pPr>
            <a:r>
              <a:rPr lang="en-US" dirty="0"/>
              <a:t>A thread is executing on a processor when it is resident in the processor registers.</a:t>
            </a:r>
          </a:p>
          <a:p>
            <a:pPr>
              <a:lnSpc>
                <a:spcPct val="100000"/>
              </a:lnSpc>
            </a:pPr>
            <a:r>
              <a:rPr lang="en-US" dirty="0"/>
              <a:t>PC register holds the address of executing instruction in the thread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hold the root state of the thread.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rest is “in memory”</a:t>
            </a:r>
          </a:p>
        </p:txBody>
      </p:sp>
    </p:spTree>
    <p:extLst>
      <p:ext uri="{BB962C8B-B14F-4D97-AF65-F5344CB8AC3E}">
        <p14:creationId xmlns:p14="http://schemas.microsoft.com/office/powerpoint/2010/main" val="3840004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dirty="0"/>
              <a:t>Second OS Concept: Program’s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89773" y="826532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973" y="3505200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4773" y="762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5965973" y="2883932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807" y="3200400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965973" y="23505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2855" y="24384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965973" y="18171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2654" y="190500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5965973" y="9027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5365" y="990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489973" y="902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489973" y="1664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5867400" cy="54864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a 32-bit processor there are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addresses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nothing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ignores writes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40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936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505" y="2393648"/>
            <a:ext cx="112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36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5573" y="125064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936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76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0667" y="373498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2797" y="83938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452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6785" y="3321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52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2202" y="2559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52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59" y="20263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452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336" y="1111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921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08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9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8880" y="1555448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08171" y="4310316"/>
            <a:ext cx="7790828" cy="2393279"/>
          </a:xfrm>
        </p:spPr>
        <p:txBody>
          <a:bodyPr>
            <a:normAutofit/>
          </a:bodyPr>
          <a:lstStyle/>
          <a:p>
            <a:r>
              <a:rPr lang="en-US" dirty="0"/>
              <a:t>What’s in the code segment? Static data segment?</a:t>
            </a:r>
          </a:p>
          <a:p>
            <a:r>
              <a:rPr lang="en-US" dirty="0"/>
              <a:t>What’s in the Stack Segment?</a:t>
            </a:r>
          </a:p>
          <a:p>
            <a:pPr lvl="1"/>
            <a:r>
              <a:rPr lang="en-US" dirty="0"/>
              <a:t>How is it allocated? How big is it?</a:t>
            </a:r>
          </a:p>
          <a:p>
            <a:r>
              <a:rPr lang="en-US" dirty="0"/>
              <a:t>What’s in the Heap Segment?</a:t>
            </a:r>
          </a:p>
          <a:p>
            <a:pPr lvl="1"/>
            <a:r>
              <a:rPr lang="en-US" dirty="0"/>
              <a:t>How is it allocated?  How big?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585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581400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8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1600"/>
            <a:ext cx="8382000" cy="736600"/>
          </a:xfrm>
        </p:spPr>
        <p:txBody>
          <a:bodyPr/>
          <a:lstStyle/>
          <a:p>
            <a:r>
              <a:rPr lang="en-US" dirty="0"/>
              <a:t>Multiprogramming - Multiple Threads of Control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203458"/>
            <a:ext cx="1828800" cy="1448897"/>
            <a:chOff x="5334000" y="1203458"/>
            <a:chExt cx="1828800" cy="1448897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34000" y="2789256"/>
            <a:ext cx="1828800" cy="1448897"/>
            <a:chOff x="5334000" y="2789256"/>
            <a:chExt cx="1828800" cy="1448897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334000" y="4656044"/>
            <a:ext cx="1828800" cy="1448897"/>
            <a:chOff x="5334000" y="2789256"/>
            <a:chExt cx="1828800" cy="1448897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09301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867400"/>
          </a:xfrm>
        </p:spPr>
        <p:txBody>
          <a:bodyPr>
            <a:noAutofit/>
          </a:bodyPr>
          <a:lstStyle/>
          <a:p>
            <a:r>
              <a:rPr lang="en-US" dirty="0"/>
              <a:t>Start homework 0 immediately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Due next Monday (1/29)!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cs162-xx account, </a:t>
            </a:r>
            <a:r>
              <a:rPr lang="en-US" sz="2400" dirty="0" err="1"/>
              <a:t>Github</a:t>
            </a:r>
            <a:r>
              <a:rPr lang="en-US" sz="2400" dirty="0"/>
              <a:t> account, registration survey</a:t>
            </a:r>
          </a:p>
          <a:p>
            <a:pPr lvl="1"/>
            <a:r>
              <a:rPr lang="en-US" sz="2400" dirty="0"/>
              <a:t>Vagrant and </a:t>
            </a:r>
            <a:r>
              <a:rPr lang="en-US" sz="2400" dirty="0" err="1"/>
              <a:t>VirtualBox</a:t>
            </a:r>
            <a:r>
              <a:rPr lang="en-US" sz="2400" dirty="0"/>
              <a:t> – VM environment for the course</a:t>
            </a:r>
          </a:p>
          <a:p>
            <a:pPr lvl="2"/>
            <a:r>
              <a:rPr lang="en-US" dirty="0"/>
              <a:t>Consistent, managed environment on your machine</a:t>
            </a:r>
          </a:p>
          <a:p>
            <a:pPr lvl="1"/>
            <a:r>
              <a:rPr lang="en-US" sz="2400" dirty="0"/>
              <a:t>Get familiar with all the cs162 tools, submit to </a:t>
            </a:r>
            <a:r>
              <a:rPr lang="en-US" sz="2400" dirty="0" err="1"/>
              <a:t>autograder</a:t>
            </a:r>
            <a:r>
              <a:rPr lang="en-US" sz="2400" dirty="0"/>
              <a:t> via </a:t>
            </a:r>
            <a:r>
              <a:rPr lang="en-US" sz="2400" dirty="0" err="1"/>
              <a:t>git</a:t>
            </a:r>
            <a:endParaRPr lang="en-US" dirty="0"/>
          </a:p>
          <a:p>
            <a:pPr lvl="1"/>
            <a:r>
              <a:rPr lang="en-US" sz="2400" dirty="0"/>
              <a:t>Homework slip days: </a:t>
            </a:r>
            <a:r>
              <a:rPr lang="en-US" sz="2400" dirty="0">
                <a:solidFill>
                  <a:srgbClr val="FF0000"/>
                </a:solidFill>
              </a:rPr>
              <a:t>You have 3 slip days</a:t>
            </a:r>
          </a:p>
          <a:p>
            <a:pPr lvl="4"/>
            <a:endParaRPr lang="en-US" sz="1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Friday (1/26) is early drop day! V</a:t>
            </a:r>
            <a:r>
              <a:rPr lang="en-US" sz="2400" dirty="0">
                <a:solidFill>
                  <a:srgbClr val="FF0000"/>
                </a:solidFill>
              </a:rPr>
              <a:t>ery hard to drop afterwards…</a:t>
            </a:r>
          </a:p>
          <a:p>
            <a:pPr lvl="4"/>
            <a:endParaRPr lang="en-US" sz="1400" dirty="0">
              <a:solidFill>
                <a:srgbClr val="FF0000"/>
              </a:solidFill>
            </a:endParaRPr>
          </a:p>
          <a:p>
            <a:r>
              <a:rPr lang="en-US" dirty="0"/>
              <a:t>Should be going to section already!</a:t>
            </a:r>
          </a:p>
          <a:p>
            <a:pPr lvl="5"/>
            <a:endParaRPr lang="en-US" sz="1400" dirty="0"/>
          </a:p>
          <a:p>
            <a:r>
              <a:rPr lang="en-US" dirty="0"/>
              <a:t>Group sign up form will be out after drop deadline</a:t>
            </a:r>
          </a:p>
          <a:p>
            <a:pPr lvl="1"/>
            <a:r>
              <a:rPr lang="en-US" sz="2400" dirty="0"/>
              <a:t>Work on finding groups ASAP: 4 people in a group!</a:t>
            </a:r>
          </a:p>
          <a:p>
            <a:pPr lvl="1"/>
            <a:r>
              <a:rPr lang="en-US" sz="2400" dirty="0"/>
              <a:t>Try to attend either same section or 2 sections by same TA</a:t>
            </a:r>
          </a:p>
        </p:txBody>
      </p:sp>
    </p:spTree>
    <p:extLst>
      <p:ext uri="{BB962C8B-B14F-4D97-AF65-F5344CB8AC3E}">
        <p14:creationId xmlns:p14="http://schemas.microsoft.com/office/powerpoint/2010/main" val="2706858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an operating system?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2514600"/>
          </a:xfrm>
        </p:spPr>
        <p:txBody>
          <a:bodyPr/>
          <a:lstStyle/>
          <a:p>
            <a:r>
              <a:rPr lang="en-US" dirty="0"/>
              <a:t>Special layer of software that provides application software access to hardware resources</a:t>
            </a:r>
          </a:p>
          <a:p>
            <a:pPr lvl="1"/>
            <a:r>
              <a:rPr lang="en-US" dirty="0"/>
              <a:t>Convenient abstraction of complex hardware devices</a:t>
            </a:r>
          </a:p>
          <a:p>
            <a:pPr lvl="1"/>
            <a:r>
              <a:rPr lang="en-US" dirty="0"/>
              <a:t>Protected access to shared resources</a:t>
            </a:r>
          </a:p>
          <a:p>
            <a:pPr lvl="1"/>
            <a:r>
              <a:rPr lang="en-US" dirty="0"/>
              <a:t>Security and authentication</a:t>
            </a:r>
          </a:p>
          <a:p>
            <a:pPr lvl="1"/>
            <a:r>
              <a:rPr lang="en-US" dirty="0"/>
              <a:t>Communication amongst logical entities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1054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1148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9624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8100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768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4196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562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4584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sz="2800" dirty="0"/>
              <a:t>How can we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5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 Problem of Concurrency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105400"/>
          </a:xfrm>
        </p:spPr>
        <p:txBody>
          <a:bodyPr/>
          <a:lstStyle/>
          <a:p>
            <a:r>
              <a:rPr lang="en-US" altLang="en-US" dirty="0"/>
              <a:t>The basic problem of concurrency involves resources:</a:t>
            </a:r>
          </a:p>
          <a:p>
            <a:pPr lvl="1"/>
            <a:r>
              <a:rPr lang="en-US" altLang="en-US" dirty="0"/>
              <a:t>Hardware: single CPU, single DRAM, single I/O devices</a:t>
            </a:r>
          </a:p>
          <a:p>
            <a:pPr lvl="1"/>
            <a:r>
              <a:rPr lang="en-US" altLang="en-US" dirty="0"/>
              <a:t>Multiprogramming API: processes think they have exclusive access to shared resources</a:t>
            </a:r>
          </a:p>
          <a:p>
            <a:r>
              <a:rPr lang="en-US" altLang="en-US" dirty="0"/>
              <a:t>OS has to coordinate all activity</a:t>
            </a:r>
          </a:p>
          <a:p>
            <a:pPr lvl="1"/>
            <a:r>
              <a:rPr lang="en-US" altLang="en-US" dirty="0"/>
              <a:t>Multiple processes, I/O interrupts, …</a:t>
            </a:r>
          </a:p>
          <a:p>
            <a:pPr lvl="1"/>
            <a:r>
              <a:rPr lang="en-US" altLang="en-US" dirty="0"/>
              <a:t>How can it keep all these things straight?</a:t>
            </a:r>
          </a:p>
          <a:p>
            <a:r>
              <a:rPr lang="en-US" altLang="en-US" dirty="0"/>
              <a:t>Basic Idea: Use Virtual Machine abstraction</a:t>
            </a:r>
          </a:p>
          <a:p>
            <a:pPr lvl="1"/>
            <a:r>
              <a:rPr lang="en-US" altLang="en-US" dirty="0"/>
              <a:t>Simple machine abstraction for processes</a:t>
            </a:r>
          </a:p>
          <a:p>
            <a:pPr lvl="1"/>
            <a:r>
              <a:rPr lang="en-US" altLang="en-US" dirty="0"/>
              <a:t>Multiplex these abstract machines</a:t>
            </a:r>
          </a:p>
          <a:p>
            <a:r>
              <a:rPr lang="en-US" altLang="en-US" dirty="0" err="1"/>
              <a:t>Dijkstra</a:t>
            </a:r>
            <a:r>
              <a:rPr lang="en-US" altLang="en-US" dirty="0"/>
              <a:t> did this for the “THE system”</a:t>
            </a:r>
            <a:endParaRPr lang="en-US" altLang="ja-JP" dirty="0"/>
          </a:p>
          <a:p>
            <a:pPr lvl="1"/>
            <a:r>
              <a:rPr lang="en-US" altLang="en-US" dirty="0"/>
              <a:t>Few thousand lines vs 1 million lines in OS 360 (1K bugs)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10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/>
          <a:lstStyle/>
          <a:p>
            <a:r>
              <a:rPr lang="en-US" altLang="en-US" sz="2800" dirty="0"/>
              <a:t>Properties of this simple multiprogramming technique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715000"/>
          </a:xfrm>
        </p:spPr>
        <p:txBody>
          <a:bodyPr/>
          <a:lstStyle/>
          <a:p>
            <a:r>
              <a:rPr lang="en-US" altLang="en-US" dirty="0"/>
              <a:t>All virtual CPUs share same non-CPU resources</a:t>
            </a:r>
          </a:p>
          <a:p>
            <a:pPr lvl="1"/>
            <a:r>
              <a:rPr lang="en-US" altLang="en-US" dirty="0"/>
              <a:t>I/O devices the same</a:t>
            </a:r>
          </a:p>
          <a:p>
            <a:pPr lvl="1"/>
            <a:r>
              <a:rPr lang="en-US" altLang="en-US" dirty="0"/>
              <a:t>Memory the same</a:t>
            </a:r>
          </a:p>
          <a:p>
            <a:r>
              <a:rPr lang="en-US" altLang="en-US" dirty="0"/>
              <a:t>Consequence of sharing:</a:t>
            </a:r>
          </a:p>
          <a:p>
            <a:pPr lvl="1"/>
            <a:r>
              <a:rPr lang="en-US" altLang="en-US" dirty="0"/>
              <a:t>Each thread can access the data of every other thread (good for sharing, bad for protection)</a:t>
            </a:r>
          </a:p>
          <a:p>
            <a:pPr lvl="1"/>
            <a:r>
              <a:rPr lang="en-US" altLang="en-US" dirty="0"/>
              <a:t>Threads can share instructions</a:t>
            </a:r>
            <a:br>
              <a:rPr lang="en-US" altLang="en-US" dirty="0"/>
            </a:br>
            <a:r>
              <a:rPr lang="en-US" altLang="en-US" dirty="0"/>
              <a:t>(good for sharing, bad for protection)</a:t>
            </a:r>
          </a:p>
          <a:p>
            <a:pPr lvl="1"/>
            <a:r>
              <a:rPr lang="en-US" altLang="en-US" dirty="0"/>
              <a:t>Can threads overwrite OS functions? </a:t>
            </a:r>
          </a:p>
          <a:p>
            <a:r>
              <a:rPr lang="en-US" altLang="en-US" dirty="0"/>
              <a:t>This (unprotected) model is common in:</a:t>
            </a:r>
          </a:p>
          <a:p>
            <a:pPr lvl="1"/>
            <a:r>
              <a:rPr lang="en-US" altLang="en-US" dirty="0"/>
              <a:t>Embedded applications</a:t>
            </a:r>
          </a:p>
          <a:p>
            <a:pPr lvl="1"/>
            <a:r>
              <a:rPr lang="en-US" altLang="en-US" dirty="0"/>
              <a:t>Windows 3.1/Early Macintosh (switch only with yield)</a:t>
            </a:r>
          </a:p>
          <a:p>
            <a:pPr lvl="1"/>
            <a:r>
              <a:rPr lang="en-US" altLang="en-US" dirty="0"/>
              <a:t>Windows 95—ME (switch with both yield and timer)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3108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/>
              <a:t>Operating System must protect itself from user programs</a:t>
            </a:r>
          </a:p>
          <a:p>
            <a:pPr lvl="1"/>
            <a:r>
              <a:rPr lang="en-US" dirty="0"/>
              <a:t>Reliability: compromising the operating system generally causes it to crash</a:t>
            </a:r>
          </a:p>
          <a:p>
            <a:pPr lvl="1"/>
            <a:r>
              <a:rPr lang="en-US" dirty="0"/>
              <a:t>Security: limit the scope of what processes can do</a:t>
            </a:r>
          </a:p>
          <a:p>
            <a:pPr lvl="1"/>
            <a:r>
              <a:rPr lang="en-US" dirty="0"/>
              <a:t>Privacy: limit each process to the data it is permitted to access</a:t>
            </a:r>
          </a:p>
          <a:p>
            <a:pPr lvl="1"/>
            <a:r>
              <a:rPr lang="en-US" dirty="0"/>
              <a:t>Fairness: each should be limited to its appropriate share of system resources (CPU time, memory, I/O,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It must protect User programs from one another</a:t>
            </a:r>
          </a:p>
          <a:p>
            <a:r>
              <a:rPr lang="en-US" dirty="0"/>
              <a:t>Primary Mechanism: limit the translation from program address space to physical memory space</a:t>
            </a:r>
          </a:p>
          <a:p>
            <a:pPr lvl="1"/>
            <a:r>
              <a:rPr lang="en-US" dirty="0"/>
              <a:t>Can only touch what is mapped into process </a:t>
            </a:r>
            <a:r>
              <a:rPr lang="en-US" i="1" dirty="0"/>
              <a:t>address space</a:t>
            </a:r>
          </a:p>
          <a:p>
            <a:r>
              <a:rPr lang="en-US" dirty="0"/>
              <a:t>Additional Mechanisms:</a:t>
            </a:r>
          </a:p>
          <a:p>
            <a:pPr lvl="1"/>
            <a:r>
              <a:rPr lang="en-US" dirty="0"/>
              <a:t>Privileged instructions, in/out instructions, special registers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processing, subsystem implementation </a:t>
            </a:r>
          </a:p>
          <a:p>
            <a:pPr lvl="2"/>
            <a:r>
              <a:rPr lang="en-US" dirty="0"/>
              <a:t>(e.g., file access rights,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1252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Process: </a:t>
            </a:r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xecution environment with Restricted Rights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  <a:p>
            <a:pPr lvl="1"/>
            <a:r>
              <a:rPr lang="en-US" altLang="en-US" dirty="0"/>
              <a:t>Threads more efficient than processes (later)</a:t>
            </a:r>
          </a:p>
          <a:p>
            <a:pPr marL="285750" lvl="1" indent="-285750">
              <a:buFontTx/>
              <a:buChar char="•"/>
            </a:pPr>
            <a:r>
              <a:rPr lang="en-US" altLang="en-US" dirty="0"/>
              <a:t>Fundamental tradeoff between protection and efficiency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/>
              <a:t>Communication easier </a:t>
            </a:r>
            <a:r>
              <a:rPr lang="en-US" altLang="en-US" i="1" dirty="0"/>
              <a:t>within</a:t>
            </a:r>
            <a:r>
              <a:rPr lang="en-US" altLang="en-US" dirty="0"/>
              <a:t> a process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/>
              <a:t>Communication harder </a:t>
            </a:r>
            <a:r>
              <a:rPr lang="en-US" altLang="en-US" i="1" dirty="0"/>
              <a:t>between </a:t>
            </a:r>
            <a:r>
              <a:rPr lang="en-US" altLang="en-US" dirty="0"/>
              <a:t>processes</a:t>
            </a:r>
          </a:p>
          <a:p>
            <a:r>
              <a:rPr lang="en-US" altLang="en-US" dirty="0"/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5517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 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12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“Kernel” mode (or “supervisor” or “protected”)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“User” mode: Normal programs executed 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needed in the hardware to support “dual mode” operation?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bit of state (user/system mode bit)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Certain operations / actions only permitted in system/kernel mode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user mode they fail or trap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Kernel transition </a:t>
            </a:r>
            <a:r>
              <a:rPr lang="en-US" i="1" dirty="0"/>
              <a:t>sets</a:t>
            </a:r>
            <a:r>
              <a:rPr lang="en-US" dirty="0"/>
              <a:t> system mode AND saves the user PC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Operating system code carefully puts aside user state then performs the necessary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Kernel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User transition </a:t>
            </a:r>
            <a:r>
              <a:rPr lang="en-US" i="1" dirty="0"/>
              <a:t>clears</a:t>
            </a:r>
            <a:r>
              <a:rPr lang="en-US" dirty="0"/>
              <a:t> system mode AND restores appropriate user PC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154040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855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 (Cont’d)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762000"/>
            <a:ext cx="8953500" cy="6096000"/>
          </a:xfrm>
        </p:spPr>
        <p:txBody>
          <a:bodyPr>
            <a:noAutofit/>
          </a:bodyPr>
          <a:lstStyle/>
          <a:p>
            <a:r>
              <a:rPr lang="en-US" sz="2800" dirty="0"/>
              <a:t>Anthony’s OH: </a:t>
            </a:r>
            <a:r>
              <a:rPr lang="en-US" sz="2800" dirty="0">
                <a:solidFill>
                  <a:srgbClr val="FF0000"/>
                </a:solidFill>
              </a:rPr>
              <a:t>Wednesdays 1-3PM 465F Soda </a:t>
            </a:r>
            <a:r>
              <a:rPr lang="en-US" sz="2800" u="sng" dirty="0">
                <a:solidFill>
                  <a:srgbClr val="FF0000"/>
                </a:solidFill>
              </a:rPr>
              <a:t>starting 1/31</a:t>
            </a:r>
          </a:p>
          <a:p>
            <a:pPr lvl="4"/>
            <a:endParaRPr lang="en-US" sz="1400" dirty="0"/>
          </a:p>
          <a:p>
            <a:r>
              <a:rPr lang="en-US" sz="2800" dirty="0"/>
              <a:t>Jonathan’s OH : </a:t>
            </a:r>
            <a:r>
              <a:rPr lang="en-US" sz="2800" dirty="0">
                <a:solidFill>
                  <a:srgbClr val="FF0000"/>
                </a:solidFill>
              </a:rPr>
              <a:t>Mondays 1-2:45PM 525 Soda </a:t>
            </a:r>
            <a:r>
              <a:rPr lang="en-US" sz="2800" u="sng" dirty="0">
                <a:solidFill>
                  <a:srgbClr val="FF0000"/>
                </a:solidFill>
              </a:rPr>
              <a:t>starting 1/29</a:t>
            </a:r>
          </a:p>
          <a:p>
            <a:pPr lvl="4"/>
            <a:endParaRPr lang="en-US" sz="1400" dirty="0"/>
          </a:p>
          <a:p>
            <a:r>
              <a:rPr lang="en-US" sz="2800" dirty="0"/>
              <a:t>Avoid private Piazza posts – others have same question</a:t>
            </a:r>
          </a:p>
          <a:p>
            <a:pPr lvl="4"/>
            <a:endParaRPr lang="en-US" sz="1400" dirty="0"/>
          </a:p>
          <a:p>
            <a:r>
              <a:rPr lang="en-US" sz="2800" dirty="0"/>
              <a:t>Three Free Online Textbooks:</a:t>
            </a:r>
          </a:p>
          <a:p>
            <a:pPr lvl="1"/>
            <a:r>
              <a:rPr lang="en-US" sz="2400" dirty="0"/>
              <a:t>Click on “Resources” link for a list of “Online Textbooks”</a:t>
            </a:r>
          </a:p>
          <a:p>
            <a:pPr lvl="1"/>
            <a:r>
              <a:rPr lang="en-US" sz="2400" dirty="0"/>
              <a:t>Can read O'Reilly books for free as long as on campus or VPN</a:t>
            </a:r>
          </a:p>
          <a:p>
            <a:pPr lvl="2"/>
            <a:r>
              <a:rPr lang="en-US" sz="2400" dirty="0"/>
              <a:t>One book on </a:t>
            </a:r>
            <a:r>
              <a:rPr lang="en-US" sz="2400" dirty="0" err="1"/>
              <a:t>Git</a:t>
            </a:r>
            <a:r>
              <a:rPr lang="en-US" sz="2400" dirty="0"/>
              <a:t>, two books on C</a:t>
            </a:r>
          </a:p>
          <a:p>
            <a:pPr lvl="5"/>
            <a:endParaRPr lang="en-US" sz="1400" dirty="0"/>
          </a:p>
          <a:p>
            <a:r>
              <a:rPr lang="en-US" sz="2800" dirty="0"/>
              <a:t>Webcast:  </a:t>
            </a:r>
            <a:r>
              <a:rPr lang="en-US" sz="2800" dirty="0">
                <a:hlinkClick r:id="rId2"/>
              </a:rPr>
              <a:t>https://CalCentral.Berkeley.edu/</a:t>
            </a:r>
            <a:r>
              <a:rPr lang="en-US" sz="2800" dirty="0"/>
              <a:t> (</a:t>
            </a:r>
            <a:r>
              <a:rPr lang="en-US" sz="2800" dirty="0" err="1"/>
              <a:t>CalNet</a:t>
            </a:r>
            <a:r>
              <a:rPr lang="en-US" sz="2800" dirty="0"/>
              <a:t> sign in)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Webcast is *NOT* a replacement for coming to class!</a:t>
            </a:r>
          </a:p>
        </p:txBody>
      </p:sp>
    </p:spTree>
    <p:extLst>
      <p:ext uri="{BB962C8B-B14F-4D97-AF65-F5344CB8AC3E}">
        <p14:creationId xmlns:p14="http://schemas.microsoft.com/office/powerpoint/2010/main" val="67887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6000" dirty="0"/>
            </a:br>
            <a:r>
              <a:rPr lang="en-US" sz="6000" dirty="0"/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28537639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35292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50112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895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01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54069" y="2602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667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191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191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52400" y="1511633"/>
            <a:ext cx="1105763" cy="3136567"/>
            <a:chOff x="152400" y="1511633"/>
            <a:chExt cx="1105763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979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19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3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/>
              <a:t>Simple Protection: Base and Bound (B&amp;B)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50112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895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01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54069" y="2602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667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191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191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52400" y="1511633"/>
            <a:ext cx="1105763" cy="3136567"/>
            <a:chOff x="152400" y="1511633"/>
            <a:chExt cx="1105763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979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19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76200" y="5486400"/>
            <a:ext cx="5638800" cy="1524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FF0000"/>
                </a:solidFill>
              </a:rPr>
              <a:t>No addition on address path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6200" y="4648200"/>
            <a:ext cx="2514600" cy="762000"/>
          </a:xfrm>
          <a:prstGeom prst="wedgeRoundRectCallout">
            <a:avLst>
              <a:gd name="adj1" fmla="val 8779"/>
              <a:gd name="adj2" fmla="val -8669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Addresses translated when program is loaded</a:t>
            </a:r>
          </a:p>
        </p:txBody>
      </p:sp>
    </p:spTree>
    <p:extLst>
      <p:ext uri="{BB962C8B-B14F-4D97-AF65-F5344CB8AC3E}">
        <p14:creationId xmlns:p14="http://schemas.microsoft.com/office/powerpoint/2010/main" val="70830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754868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31068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idea: 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288268"/>
            <a:ext cx="112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288268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6600" y="252626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730" y="54218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3276600" y="3288268"/>
            <a:ext cx="138610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859768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62704" y="3859768"/>
            <a:ext cx="7474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427315" y="2723348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63283" y="2647149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“physical address”</a:t>
            </a:r>
          </a:p>
        </p:txBody>
      </p:sp>
    </p:spTree>
    <p:extLst>
      <p:ext uri="{BB962C8B-B14F-4D97-AF65-F5344CB8AC3E}">
        <p14:creationId xmlns:p14="http://schemas.microsoft.com/office/powerpoint/2010/main" val="9662424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/>
          <a:lstStyle/>
          <a:p>
            <a:r>
              <a:rPr lang="en-US" dirty="0"/>
              <a:t>A 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381000" y="1511633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" y="3276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880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048000" y="1600200"/>
            <a:ext cx="2286000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Addresses translated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on-the-fly</a:t>
            </a:r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4278" cy="736600"/>
          </a:xfrm>
        </p:spPr>
        <p:txBody>
          <a:bodyPr/>
          <a:lstStyle/>
          <a:p>
            <a:r>
              <a:rPr lang="en-US" dirty="0"/>
              <a:t>Tying it together: Simple B&amp;B: OS loads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302360274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Simple B&amp;B: OS gets ready to execute process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6200" y="4343400"/>
            <a:ext cx="23622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Privileged </a:t>
            </a:r>
            <a:r>
              <a:rPr lang="en-US" dirty="0" err="1">
                <a:solidFill>
                  <a:srgbClr val="FF0000"/>
                </a:solidFill>
              </a:rPr>
              <a:t>Inst</a:t>
            </a:r>
            <a:r>
              <a:rPr lang="en-US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dirty="0">
                <a:solidFill>
                  <a:srgbClr val="FF0000"/>
                </a:solidFill>
              </a:rPr>
              <a:t>RTU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851747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Code Running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76200" y="39624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kernel switch between processes?</a:t>
            </a:r>
          </a:p>
          <a:p>
            <a:r>
              <a:rPr lang="en-US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</p:spTree>
    <p:extLst>
      <p:ext uri="{BB962C8B-B14F-4D97-AF65-F5344CB8AC3E}">
        <p14:creationId xmlns:p14="http://schemas.microsoft.com/office/powerpoint/2010/main" val="2817978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/>
              <a:t>e. 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  <a:p>
            <a:r>
              <a:rPr lang="en-US" dirty="0"/>
              <a:t>All 3 are an UNPROGRAMMED CONTROL TRANSFER</a:t>
            </a:r>
          </a:p>
          <a:p>
            <a:pPr lvl="1"/>
            <a:r>
              <a:rPr lang="en-US" dirty="0"/>
              <a:t>Where does it go?</a:t>
            </a:r>
          </a:p>
        </p:txBody>
      </p:sp>
    </p:spTree>
    <p:extLst>
      <p:ext uri="{BB962C8B-B14F-4D97-AF65-F5344CB8AC3E}">
        <p14:creationId xmlns:p14="http://schemas.microsoft.com/office/powerpoint/2010/main" val="249943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1828800"/>
          </a:xfrm>
        </p:spPr>
        <p:txBody>
          <a:bodyPr/>
          <a:lstStyle/>
          <a:p>
            <a:r>
              <a:rPr lang="en-US" sz="3200" dirty="0"/>
              <a:t>How do we get the system target address of the “</a:t>
            </a:r>
            <a:r>
              <a:rPr lang="en-US" sz="3200" dirty="0" err="1"/>
              <a:t>unprogrammed</a:t>
            </a:r>
            <a:r>
              <a:rPr lang="en-US" sz="3200" dirty="0"/>
              <a:t> control transfer?”</a:t>
            </a:r>
          </a:p>
        </p:txBody>
      </p:sp>
    </p:spTree>
    <p:extLst>
      <p:ext uri="{BB962C8B-B14F-4D97-AF65-F5344CB8AC3E}">
        <p14:creationId xmlns:p14="http://schemas.microsoft.com/office/powerpoint/2010/main" val="1727919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/>
              <a:t>Where else do you see this dispatch pattern?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923304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/>
              <a:t>Eniac</a:t>
            </a:r>
            <a:r>
              <a:rPr lang="en-US" altLang="en-US" dirty="0"/>
              <a:t>, … </a:t>
            </a:r>
            <a:r>
              <a:rPr lang="en-US" altLang="en-US" dirty="0" err="1"/>
              <a:t>Multics</a:t>
            </a:r>
            <a:endParaRPr lang="en-US" altLang="en-US" dirty="0"/>
          </a:p>
          <a:p>
            <a:pPr marL="0" indent="0">
              <a:spcBef>
                <a:spcPct val="10000"/>
              </a:spcBef>
              <a:buNone/>
            </a:pPr>
            <a:endParaRPr lang="en-US" altLang="en-US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00" y="3957638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42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=&gt; Kernel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232344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45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“resume”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95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97009993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/>
              <a:t>Conclusion: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Thread</a:t>
            </a:r>
          </a:p>
          <a:p>
            <a:pPr lvl="1"/>
            <a:r>
              <a:rPr lang="en-US" altLang="en-US" dirty="0"/>
              <a:t>Single unique execution context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dirty="0"/>
              <a:t>Address Space with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/>
              <a:t>Dual Mode operation/Protection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dirty="0"/>
              <a:t>The OS and the hardware are protected from user programs and user programs are isolated from one another by </a:t>
            </a:r>
            <a:r>
              <a:rPr lang="en-US" i="1" dirty="0"/>
              <a:t>controlling the translation </a:t>
            </a:r>
            <a:r>
              <a:rPr lang="en-US" dirty="0"/>
              <a:t>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896296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/>
              <a:t>Eniac</a:t>
            </a:r>
            <a:r>
              <a:rPr lang="en-US" altLang="en-US" dirty="0"/>
              <a:t>, … </a:t>
            </a:r>
            <a:r>
              <a:rPr lang="en-US" altLang="en-US" dirty="0" err="1"/>
              <a:t>Multics</a:t>
            </a:r>
            <a:endParaRPr lang="en-US" altLang="en-US" dirty="0"/>
          </a:p>
          <a:p>
            <a:pPr marL="0" indent="0">
              <a:spcBef>
                <a:spcPct val="10000"/>
              </a:spcBef>
              <a:buNone/>
            </a:pPr>
            <a:endParaRPr lang="en-US" altLang="en-US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7988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Eniac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…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Multics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/>
              <a:t>PCs, Workstations, Rise of GUIs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58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Eniac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…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Multics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/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14494" r="23555" b="33652"/>
          <a:stretch>
            <a:fillRect/>
          </a:stretch>
        </p:blipFill>
        <p:spPr bwMode="auto">
          <a:xfrm>
            <a:off x="5867400" y="3292475"/>
            <a:ext cx="26241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12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/>
              <a:t>Eniac</a:t>
            </a:r>
            <a:r>
              <a:rPr lang="en-US" altLang="en-US" dirty="0"/>
              <a:t>, … </a:t>
            </a:r>
            <a:r>
              <a:rPr lang="en-US" altLang="en-US" dirty="0" err="1"/>
              <a:t>Multics</a:t>
            </a:r>
            <a:endParaRPr lang="en-US" altLang="en-US" dirty="0"/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/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/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r>
              <a:rPr lang="en-US" altLang="en-US" dirty="0"/>
              <a:t>Rapid change in hardware leads to changing OS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Batch </a:t>
            </a:r>
            <a:r>
              <a:rPr lang="en-US" altLang="en-US" dirty="0">
                <a:sym typeface="Symbol" panose="05050102010706020507" pitchFamily="18" charset="2"/>
              </a:rPr>
              <a:t> Multiprogramming  Timesharing  Graphical UI  Ubiquitous Devices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Gradual migration of features into smaller machines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r>
              <a:rPr lang="en-US" altLang="en-US" dirty="0"/>
              <a:t>Today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Small OS: 100K lines / Large: 10M lines (5M browser!)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247541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dirty="0"/>
              <a:t>Because of the cost of developing an OS from scratch, most modern </a:t>
            </a:r>
            <a:r>
              <a:rPr lang="en-US" dirty="0" err="1"/>
              <a:t>OSes</a:t>
            </a:r>
            <a:r>
              <a:rPr lang="en-US" dirty="0"/>
              <a:t> have a long lineage:</a:t>
            </a:r>
          </a:p>
          <a:p>
            <a:pPr>
              <a:spcBef>
                <a:spcPct val="10000"/>
              </a:spcBef>
              <a:defRPr/>
            </a:pPr>
            <a:endParaRPr lang="en-US" dirty="0"/>
          </a:p>
          <a:p>
            <a:pPr>
              <a:spcBef>
                <a:spcPct val="10000"/>
              </a:spcBef>
              <a:defRPr/>
            </a:pPr>
            <a:r>
              <a:rPr lang="en-US" dirty="0" err="1"/>
              <a:t>Multics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AT&amp;T Unix </a:t>
            </a:r>
            <a:r>
              <a:rPr lang="en-US" dirty="0">
                <a:sym typeface="Wingdings" pitchFamily="2" charset="2"/>
              </a:rPr>
              <a:t> BSD Unix  Ultrix, SunOS, </a:t>
            </a:r>
            <a:r>
              <a:rPr lang="en-US" dirty="0" err="1">
                <a:sym typeface="Wingdings" pitchFamily="2" charset="2"/>
              </a:rPr>
              <a:t>NetBSD</a:t>
            </a:r>
            <a:r>
              <a:rPr lang="en-US" dirty="0">
                <a:sym typeface="Wingdings" pitchFamily="2" charset="2"/>
              </a:rPr>
              <a:t>,…</a:t>
            </a:r>
          </a:p>
          <a:p>
            <a:pPr>
              <a:spcBef>
                <a:spcPct val="10000"/>
              </a:spcBef>
              <a:defRPr/>
            </a:pPr>
            <a:endParaRPr lang="en-US" dirty="0"/>
          </a:p>
          <a:p>
            <a:pPr>
              <a:spcBef>
                <a:spcPct val="10000"/>
              </a:spcBef>
              <a:defRPr/>
            </a:pPr>
            <a:r>
              <a:rPr lang="en-US" dirty="0"/>
              <a:t>Mach (micro-kernel) + BSD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NextStep</a:t>
            </a:r>
            <a:r>
              <a:rPr lang="en-US" dirty="0">
                <a:sym typeface="Wingdings" pitchFamily="2" charset="2"/>
              </a:rPr>
              <a:t>  XNU 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Apple OS X, iPhone iOS, Watch OS</a:t>
            </a:r>
          </a:p>
          <a:p>
            <a:pPr marL="0" indent="0">
              <a:spcBef>
                <a:spcPct val="10000"/>
              </a:spcBef>
              <a:buFontTx/>
              <a:buNone/>
              <a:defRPr/>
            </a:pPr>
            <a:endParaRPr lang="en-US" dirty="0"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>
                <a:sym typeface="Wingdings" pitchFamily="2" charset="2"/>
              </a:rPr>
              <a:t>MINIX  Linux  Android OS, Chrome OS, </a:t>
            </a:r>
            <a:r>
              <a:rPr lang="en-US" dirty="0" err="1">
                <a:sym typeface="Wingdings" pitchFamily="2" charset="2"/>
              </a:rPr>
              <a:t>RedHat</a:t>
            </a:r>
            <a:r>
              <a:rPr lang="en-US" dirty="0">
                <a:sym typeface="Wingdings" pitchFamily="2" charset="2"/>
              </a:rPr>
              <a:t>, Ubuntu, Fedora, </a:t>
            </a:r>
            <a:r>
              <a:rPr lang="en-US" dirty="0" err="1">
                <a:sym typeface="Wingdings" pitchFamily="2" charset="2"/>
              </a:rPr>
              <a:t>Debian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Suse</a:t>
            </a:r>
            <a:r>
              <a:rPr lang="en-US" dirty="0">
                <a:sym typeface="Wingdings" pitchFamily="2" charset="2"/>
              </a:rPr>
              <a:t>,…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>
                <a:sym typeface="Wingdings" pitchFamily="2" charset="2"/>
              </a:rPr>
              <a:t>CP/M  QDOS  MS-DOS  Windows 3.1  NT  95  98  2000  XP  Vista  7  8  10  Xbox One  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541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40707</TotalTime>
  <Pages>60</Pages>
  <Words>3104</Words>
  <Application>Microsoft Macintosh PowerPoint</Application>
  <PresentationFormat>On-screen Show (4:3)</PresentationFormat>
  <Paragraphs>801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ＭＳ Ｐゴシック</vt:lpstr>
      <vt:lpstr>Comic Sans MS</vt:lpstr>
      <vt:lpstr>Courier New</vt:lpstr>
      <vt:lpstr>Gill Sans</vt:lpstr>
      <vt:lpstr>Gill Sans Light</vt:lpstr>
      <vt:lpstr>Symbol</vt:lpstr>
      <vt:lpstr>Wingdings</vt:lpstr>
      <vt:lpstr>Office</vt:lpstr>
      <vt:lpstr>CS162 Operating Systems and Systems Programming Lecture 2  Introduction to Processes</vt:lpstr>
      <vt:lpstr>Recall: What is an operating system?</vt:lpstr>
      <vt:lpstr>Very Brief History of OS</vt:lpstr>
      <vt:lpstr>Very Brief History of OS</vt:lpstr>
      <vt:lpstr>Very Brief History of OS</vt:lpstr>
      <vt:lpstr>Very Brief History of OS</vt:lpstr>
      <vt:lpstr>Very Brief History of OS</vt:lpstr>
      <vt:lpstr>Very Brief History of OS</vt:lpstr>
      <vt:lpstr>OS Archaeology</vt:lpstr>
      <vt:lpstr>Migration of OS Concepts and Features</vt:lpstr>
      <vt:lpstr>Today: Four Fundamental OS Concepts</vt:lpstr>
      <vt:lpstr>OS Bottom Line: Run Programs</vt:lpstr>
      <vt:lpstr>Recall (61C): Instruction Fetch/Decode/Execute</vt:lpstr>
      <vt:lpstr>Recall (61C): What happens during program execution?</vt:lpstr>
      <vt:lpstr>First OS Concept: Thread of Control</vt:lpstr>
      <vt:lpstr>Second OS Concept: Program’s Address Space</vt:lpstr>
      <vt:lpstr>Address Space: In a Picture</vt:lpstr>
      <vt:lpstr>Multiprogramming - Multiple Threads of Control</vt:lpstr>
      <vt:lpstr>Administrivia: Getting started</vt:lpstr>
      <vt:lpstr>How can we give the illusion of multiple processors?</vt:lpstr>
      <vt:lpstr>The Basic Problem of Concurrency</vt:lpstr>
      <vt:lpstr>Properties of this simple multiprogramming technique</vt:lpstr>
      <vt:lpstr>Protection</vt:lpstr>
      <vt:lpstr>Third OS Concept: Process</vt:lpstr>
      <vt:lpstr>Single and Multithreaded Processes</vt:lpstr>
      <vt:lpstr>Fourth OS Concept:  Dual Mode Operation</vt:lpstr>
      <vt:lpstr>User/Kernel (Privileged) Mode</vt:lpstr>
      <vt:lpstr>Administrivia (Cont’d)</vt:lpstr>
      <vt:lpstr> 5 min break</vt:lpstr>
      <vt:lpstr>Simple Protection: Base and Bound (B&amp;B)</vt:lpstr>
      <vt:lpstr>Simple Protection: Base and Bound (B&amp;B)</vt:lpstr>
      <vt:lpstr>Another idea: Address Space Translation</vt:lpstr>
      <vt:lpstr>A simple address translation with Base and Bound</vt:lpstr>
      <vt:lpstr>Tying it together: Simple B&amp;B: OS loads process</vt:lpstr>
      <vt:lpstr>Simple B&amp;B: OS gets ready to execute process </vt:lpstr>
      <vt:lpstr>Simple B&amp;B: User Code Running</vt:lpstr>
      <vt:lpstr>3 types of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481</cp:revision>
  <cp:lastPrinted>2018-01-22T19:46:48Z</cp:lastPrinted>
  <dcterms:created xsi:type="dcterms:W3CDTF">1995-08-12T11:37:26Z</dcterms:created>
  <dcterms:modified xsi:type="dcterms:W3CDTF">2018-02-05T22:32:11Z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