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1605" r:id="rId3"/>
    <p:sldId id="1606" r:id="rId4"/>
    <p:sldId id="1594" r:id="rId5"/>
    <p:sldId id="1595" r:id="rId6"/>
    <p:sldId id="1596" r:id="rId7"/>
    <p:sldId id="1573" r:id="rId8"/>
    <p:sldId id="1574" r:id="rId9"/>
    <p:sldId id="1575" r:id="rId10"/>
    <p:sldId id="1417" r:id="rId11"/>
    <p:sldId id="1419" r:id="rId12"/>
    <p:sldId id="1404" r:id="rId13"/>
    <p:sldId id="1440" r:id="rId14"/>
    <p:sldId id="1441" r:id="rId15"/>
    <p:sldId id="1443" r:id="rId16"/>
    <p:sldId id="1505" r:id="rId17"/>
    <p:sldId id="1506" r:id="rId18"/>
    <p:sldId id="1496" r:id="rId19"/>
    <p:sldId id="1497" r:id="rId20"/>
    <p:sldId id="1498" r:id="rId21"/>
    <p:sldId id="1499" r:id="rId22"/>
    <p:sldId id="1500" r:id="rId23"/>
    <p:sldId id="1501" r:id="rId24"/>
    <p:sldId id="1604" r:id="rId25"/>
    <p:sldId id="1603" r:id="rId26"/>
    <p:sldId id="1444" r:id="rId27"/>
    <p:sldId id="1598" r:id="rId28"/>
    <p:sldId id="1445" r:id="rId29"/>
    <p:sldId id="1599" r:id="rId30"/>
    <p:sldId id="1447" r:id="rId31"/>
    <p:sldId id="1448" r:id="rId32"/>
    <p:sldId id="1449" r:id="rId33"/>
    <p:sldId id="1450" r:id="rId34"/>
    <p:sldId id="1451" r:id="rId35"/>
    <p:sldId id="1452" r:id="rId36"/>
    <p:sldId id="1555" r:id="rId37"/>
    <p:sldId id="1556" r:id="rId38"/>
    <p:sldId id="1472" r:id="rId39"/>
    <p:sldId id="1601" r:id="rId40"/>
    <p:sldId id="1473" r:id="rId41"/>
    <p:sldId id="1597" r:id="rId42"/>
    <p:sldId id="1474" r:id="rId43"/>
    <p:sldId id="1602" r:id="rId44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70" autoAdjust="0"/>
    <p:restoredTop sz="87080" autoAdjust="0"/>
  </p:normalViewPr>
  <p:slideViewPr>
    <p:cSldViewPr>
      <p:cViewPr varScale="1">
        <p:scale>
          <a:sx n="91" d="100"/>
          <a:sy n="91" d="100"/>
        </p:scale>
        <p:origin x="192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Just one instance of a more general problem…</a:t>
            </a:r>
          </a:p>
        </p:txBody>
      </p:sp>
    </p:spTree>
    <p:extLst>
      <p:ext uri="{BB962C8B-B14F-4D97-AF65-F5344CB8AC3E}">
        <p14:creationId xmlns:p14="http://schemas.microsoft.com/office/powerpoint/2010/main" val="206162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8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690563"/>
            <a:ext cx="4597400" cy="3448050"/>
          </a:xfrm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02" y="4367930"/>
            <a:ext cx="5597697" cy="4136462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5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282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282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001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868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00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81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9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41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…One strategy: make very complex (expensive) disk drives to maximize their reliability. But they’ll still fail!</a:t>
            </a: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3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38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40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Recovery time is still an issue. Long recovery, correlated failures: RAID5 not that safe! (RAID6…)</a:t>
            </a:r>
          </a:p>
        </p:txBody>
      </p:sp>
    </p:spTree>
    <p:extLst>
      <p:ext uri="{BB962C8B-B14F-4D97-AF65-F5344CB8AC3E}">
        <p14:creationId xmlns:p14="http://schemas.microsoft.com/office/powerpoint/2010/main" val="32333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4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2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20.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6431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4/9/18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833698" y="6550025"/>
            <a:ext cx="215633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 UCB Spring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20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Reliability, Transactions</a:t>
            </a:r>
            <a:br>
              <a:rPr lang="en-US" altLang="en-US" sz="3000" dirty="0"/>
            </a:br>
            <a:r>
              <a:rPr lang="en-US" altLang="en-US" sz="3000" dirty="0"/>
              <a:t>Distributed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April 9</a:t>
            </a:r>
            <a:r>
              <a:rPr lang="en-US" altLang="en-US" baseline="30000" dirty="0"/>
              <a:t>th</a:t>
            </a:r>
            <a:r>
              <a:rPr lang="en-US" altLang="en-US" dirty="0"/>
              <a:t>, 2018</a:t>
            </a:r>
          </a:p>
          <a:p>
            <a:pPr marL="285750" indent="-285750"/>
            <a:r>
              <a:rPr lang="en-US" altLang="en-US" dirty="0"/>
              <a:t>Profs. Anthony D. Joseph &amp; Jonathan Ragan-Kelley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>
            <a:noAutofit/>
          </a:bodyPr>
          <a:lstStyle/>
          <a:p>
            <a:r>
              <a:rPr lang="en-US" sz="2800" dirty="0"/>
              <a:t>What can happen if disk loses power or software crashes?</a:t>
            </a:r>
          </a:p>
          <a:p>
            <a:pPr lvl="1"/>
            <a:r>
              <a:rPr lang="en-US" sz="2400" dirty="0"/>
              <a:t>Some operations in progress may complete</a:t>
            </a:r>
          </a:p>
          <a:p>
            <a:pPr lvl="1"/>
            <a:r>
              <a:rPr lang="en-US" sz="2400" dirty="0"/>
              <a:t>Some operations in progress may be lost</a:t>
            </a:r>
          </a:p>
          <a:p>
            <a:pPr lvl="1"/>
            <a:r>
              <a:rPr lang="en-US" sz="2400" dirty="0"/>
              <a:t>Overwrite of a block may only partially complete</a:t>
            </a:r>
          </a:p>
          <a:p>
            <a:pPr lvl="1"/>
            <a:endParaRPr lang="en-US" sz="1400" dirty="0"/>
          </a:p>
          <a:p>
            <a:r>
              <a:rPr lang="en-US" sz="2800" dirty="0"/>
              <a:t>Having RAID doesn’t necessarily protect against all such failures</a:t>
            </a:r>
          </a:p>
          <a:p>
            <a:pPr lvl="1"/>
            <a:r>
              <a:rPr lang="en-US" sz="2400" dirty="0"/>
              <a:t>No protection against writing bad state</a:t>
            </a:r>
          </a:p>
          <a:p>
            <a:pPr lvl="1"/>
            <a:r>
              <a:rPr lang="en-US" sz="2400" dirty="0"/>
              <a:t>What if one disk of RAID group not written?</a:t>
            </a:r>
          </a:p>
          <a:p>
            <a:pPr lvl="1"/>
            <a:endParaRPr lang="en-US" sz="1400" dirty="0"/>
          </a:p>
          <a:p>
            <a:r>
              <a:rPr lang="en-US" sz="2800" dirty="0"/>
              <a:t>File system needs durability (as a minimum!)</a:t>
            </a:r>
          </a:p>
          <a:p>
            <a:pPr lvl="1"/>
            <a:r>
              <a:rPr lang="en-US" sz="2400" dirty="0"/>
              <a:t>Data previously stored can be retrieved (maybe after some recovery step), regardless of failure</a:t>
            </a:r>
          </a:p>
        </p:txBody>
      </p:sp>
    </p:spTree>
    <p:extLst>
      <p:ext uri="{BB962C8B-B14F-4D97-AF65-F5344CB8AC3E}">
        <p14:creationId xmlns:p14="http://schemas.microsoft.com/office/powerpoint/2010/main" val="249299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Reliability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Single logical file operation can involve updates to multiple physical disk blocks</a:t>
            </a:r>
          </a:p>
          <a:p>
            <a:pPr lvl="1"/>
            <a:r>
              <a:rPr lang="en-US" sz="2400" dirty="0" err="1"/>
              <a:t>inode</a:t>
            </a:r>
            <a:r>
              <a:rPr lang="en-US" sz="2400" dirty="0"/>
              <a:t>, indirect block, data block, bitmap, …</a:t>
            </a:r>
          </a:p>
          <a:p>
            <a:pPr lvl="1"/>
            <a:r>
              <a:rPr lang="en-US" sz="2400" dirty="0"/>
              <a:t>With sector remapping, single update to physical disk block can require multiple (even lower level) updates to sectors</a:t>
            </a:r>
          </a:p>
          <a:p>
            <a:pPr lvl="1"/>
            <a:endParaRPr lang="en-US" sz="2400" dirty="0"/>
          </a:p>
          <a:p>
            <a:r>
              <a:rPr lang="en-US" sz="2800" dirty="0"/>
              <a:t>At a physical level, operations complete one at a time</a:t>
            </a:r>
          </a:p>
          <a:p>
            <a:pPr lvl="1"/>
            <a:r>
              <a:rPr lang="en-US" sz="2400" dirty="0"/>
              <a:t>Want concurrent operations for performance</a:t>
            </a:r>
          </a:p>
          <a:p>
            <a:pPr lvl="1"/>
            <a:endParaRPr lang="en-US" sz="2400" dirty="0"/>
          </a:p>
          <a:p>
            <a:r>
              <a:rPr lang="en-US" sz="2800" dirty="0"/>
              <a:t>How do we guarantee consistency regardless of when crash occurs?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6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Interrupted Operation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Crash or power failure in the middle of a series of related updates may leave stored data in an </a:t>
            </a:r>
            <a:r>
              <a:rPr lang="en-US" sz="2400" i="1" dirty="0"/>
              <a:t>inconsistent state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Example: Transfer funds from one bank account to another 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What if transfer is interrupted after withdrawal and before deposit?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800" dirty="0"/>
              <a:t>Loss of stored data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Failure of non-volatile storage media may cause previously stored data to disappear or be corrupted</a:t>
            </a:r>
          </a:p>
        </p:txBody>
      </p:sp>
    </p:spTree>
    <p:extLst>
      <p:ext uri="{BB962C8B-B14F-4D97-AF65-F5344CB8AC3E}">
        <p14:creationId xmlns:p14="http://schemas.microsoft.com/office/powerpoint/2010/main" val="2797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Reliability Approach #1: Careful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5105400"/>
          </a:xfrm>
        </p:spPr>
        <p:txBody>
          <a:bodyPr>
            <a:noAutofit/>
          </a:bodyPr>
          <a:lstStyle/>
          <a:p>
            <a:r>
              <a:rPr lang="en-US" sz="2800" dirty="0"/>
              <a:t>Sequence operations in a specific order</a:t>
            </a:r>
          </a:p>
          <a:p>
            <a:pPr lvl="1"/>
            <a:r>
              <a:rPr lang="en-US" sz="2400" dirty="0"/>
              <a:t>Careful design to allow sequence to be interrupted safely</a:t>
            </a:r>
          </a:p>
          <a:p>
            <a:endParaRPr lang="en-US" sz="2800" dirty="0"/>
          </a:p>
          <a:p>
            <a:r>
              <a:rPr lang="en-US" sz="2800" dirty="0"/>
              <a:t>Post-crash recovery</a:t>
            </a:r>
          </a:p>
          <a:p>
            <a:pPr lvl="1"/>
            <a:r>
              <a:rPr lang="en-US" sz="2400" dirty="0"/>
              <a:t>Read data structures to see if there were any operations in progress</a:t>
            </a:r>
          </a:p>
          <a:p>
            <a:pPr lvl="1"/>
            <a:r>
              <a:rPr lang="en-US" sz="2400" dirty="0"/>
              <a:t>Clean up/finish as needed</a:t>
            </a:r>
          </a:p>
          <a:p>
            <a:endParaRPr lang="en-US" sz="2800" dirty="0"/>
          </a:p>
          <a:p>
            <a:r>
              <a:rPr lang="en-US" sz="2800" dirty="0"/>
              <a:t>Approach taken by </a:t>
            </a:r>
          </a:p>
          <a:p>
            <a:pPr lvl="1"/>
            <a:r>
              <a:rPr lang="en-US" sz="2400" dirty="0"/>
              <a:t>FAT and FFS 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fsck</a:t>
            </a:r>
            <a:r>
              <a:rPr lang="en-US" sz="2400" dirty="0"/>
              <a:t>) to protect </a:t>
            </a:r>
            <a:r>
              <a:rPr lang="en-US" sz="2400" dirty="0" err="1"/>
              <a:t>filesystem</a:t>
            </a:r>
            <a:r>
              <a:rPr lang="en-US" sz="2400" dirty="0"/>
              <a:t> structure/metadata</a:t>
            </a:r>
          </a:p>
          <a:p>
            <a:pPr lvl="1"/>
            <a:r>
              <a:rPr lang="en-US" sz="2400" dirty="0"/>
              <a:t>Many app-level recovery schemes (e.g., Word, </a:t>
            </a:r>
            <a:r>
              <a:rPr lang="en-US" sz="2400" dirty="0" err="1"/>
              <a:t>emacs</a:t>
            </a:r>
            <a:r>
              <a:rPr lang="en-US" sz="2400" dirty="0"/>
              <a:t> </a:t>
            </a:r>
            <a:r>
              <a:rPr lang="en-US" sz="2400" dirty="0" err="1"/>
              <a:t>autosaves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36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FFS: Create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40386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Normal operation: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Write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</a:t>
            </a:r>
            <a:r>
              <a:rPr lang="en-US" dirty="0" err="1"/>
              <a:t>inode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bitmap of free blocks and </a:t>
            </a:r>
            <a:r>
              <a:rPr lang="en-US" dirty="0" err="1"/>
              <a:t>inodes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Update directory with file name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 </a:t>
            </a:r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modify time for directory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Recovery:</a:t>
            </a:r>
          </a:p>
          <a:p>
            <a:pPr>
              <a:lnSpc>
                <a:spcPct val="100000"/>
              </a:lnSpc>
            </a:pPr>
            <a:r>
              <a:rPr lang="en-US" dirty="0"/>
              <a:t>Scan </a:t>
            </a:r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>
              <a:lnSpc>
                <a:spcPct val="100000"/>
              </a:lnSpc>
            </a:pPr>
            <a:r>
              <a:rPr lang="en-US" dirty="0"/>
              <a:t>If any unlinked files (not in any directory), delete or put in lost &amp; found </a:t>
            </a:r>
            <a:r>
              <a:rPr lang="en-US" dirty="0" err="1"/>
              <a:t>dir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Compare free block bitmap against </a:t>
            </a:r>
            <a:r>
              <a:rPr lang="en-US" dirty="0" err="1"/>
              <a:t>inode</a:t>
            </a:r>
            <a:r>
              <a:rPr lang="en-US" dirty="0"/>
              <a:t> trees</a:t>
            </a:r>
          </a:p>
          <a:p>
            <a:pPr>
              <a:lnSpc>
                <a:spcPct val="100000"/>
              </a:lnSpc>
            </a:pPr>
            <a:r>
              <a:rPr lang="en-US" dirty="0"/>
              <a:t>Scan directories for missing update/access times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i="1" dirty="0">
                <a:solidFill>
                  <a:srgbClr val="FF0000"/>
                </a:solidFill>
              </a:rPr>
              <a:t>Time proportional to disk size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dirty="0"/>
              <a:t>Reliability Approach #2: Copy on Write File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638800"/>
          </a:xfrm>
        </p:spPr>
        <p:txBody>
          <a:bodyPr>
            <a:noAutofit/>
          </a:bodyPr>
          <a:lstStyle/>
          <a:p>
            <a:r>
              <a:rPr lang="en-US" sz="2800" dirty="0"/>
              <a:t>To update file system, write a new version of the file system containing the update</a:t>
            </a:r>
          </a:p>
          <a:p>
            <a:pPr lvl="1"/>
            <a:r>
              <a:rPr lang="en-US" sz="2400" dirty="0"/>
              <a:t>Never update in place</a:t>
            </a:r>
          </a:p>
          <a:p>
            <a:pPr lvl="1"/>
            <a:r>
              <a:rPr lang="en-US" sz="2400" dirty="0"/>
              <a:t>Reuse existing unchanged disk blocks</a:t>
            </a:r>
          </a:p>
          <a:p>
            <a:pPr lvl="3"/>
            <a:endParaRPr lang="en-US" sz="2400" dirty="0"/>
          </a:p>
          <a:p>
            <a:r>
              <a:rPr lang="en-US" sz="2800" dirty="0"/>
              <a:t>Seems expensive!  But</a:t>
            </a:r>
          </a:p>
          <a:p>
            <a:pPr lvl="1"/>
            <a:r>
              <a:rPr lang="en-US" sz="2400" dirty="0"/>
              <a:t>Updates can be batched</a:t>
            </a:r>
          </a:p>
          <a:p>
            <a:pPr lvl="1"/>
            <a:r>
              <a:rPr lang="en-US" sz="2400" dirty="0"/>
              <a:t>Almost all disk writes can occur in parallel</a:t>
            </a:r>
          </a:p>
          <a:p>
            <a:pPr lvl="4"/>
            <a:endParaRPr lang="en-US" sz="2400" dirty="0"/>
          </a:p>
          <a:p>
            <a:r>
              <a:rPr lang="en-US" sz="2800" dirty="0"/>
              <a:t>Approach taken in network file server appliances</a:t>
            </a:r>
          </a:p>
          <a:p>
            <a:pPr lvl="1"/>
            <a:r>
              <a:rPr lang="en-US" sz="2400" dirty="0" err="1"/>
              <a:t>NetApp’s</a:t>
            </a:r>
            <a:r>
              <a:rPr lang="en-US" sz="2400" dirty="0"/>
              <a:t> Write Anywhere File Layout (WAFL)</a:t>
            </a:r>
          </a:p>
          <a:p>
            <a:pPr lvl="1"/>
            <a:r>
              <a:rPr lang="en-US" sz="2400" dirty="0"/>
              <a:t>ZFS (Sun/Oracle) and </a:t>
            </a:r>
            <a:r>
              <a:rPr lang="en-US" sz="2400" dirty="0" err="1"/>
              <a:t>OpenZFS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4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COW with Smaller-Radix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9789"/>
            <a:ext cx="8229600" cy="1304505"/>
          </a:xfrm>
        </p:spPr>
        <p:txBody>
          <a:bodyPr>
            <a:normAutofit/>
          </a:bodyPr>
          <a:lstStyle/>
          <a:p>
            <a:r>
              <a:rPr lang="en-US" sz="2800" dirty="0"/>
              <a:t>If file represented as a tree of blocks, just need to update the leading fringe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1513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2966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4419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5872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486434" y="1677721"/>
            <a:ext cx="286084" cy="374315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077325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38778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93305" y="4053295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780954" y="4531881"/>
            <a:ext cx="1049662" cy="565515"/>
            <a:chOff x="5780954" y="4090737"/>
            <a:chExt cx="1049662" cy="565515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8883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Write 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4814" y="3680311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909341" y="368031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1801" y="2391596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124200" y="2391596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353560" y="2391596"/>
            <a:ext cx="286084" cy="374315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40566" y="3225787"/>
            <a:ext cx="286084" cy="374315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751919" y="3225787"/>
            <a:ext cx="286084" cy="374315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833979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986378" y="3225787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168315" y="1864879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816768" y="2543996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3197718" y="2543996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4728703" y="1862205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5977021" y="2543996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31513" y="3378187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892966" y="3378187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2971801" y="3434330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71163" y="3434330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5075992" y="3446365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075354" y="3446365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224586" y="2391596"/>
            <a:ext cx="286084" cy="374315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6705005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6848047" y="2543996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253789" y="3446365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46380" y="3446365"/>
            <a:ext cx="564290" cy="233946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932312" y="1657666"/>
            <a:ext cx="286084" cy="374315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3382211" y="1864879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0715" y="1862205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860650" y="3231139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580063" y="808395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367241" y="1177727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029723" y="811249"/>
            <a:ext cx="1443665" cy="873140"/>
            <a:chOff x="5029723" y="811249"/>
            <a:chExt cx="1443665" cy="873140"/>
          </a:xfrm>
        </p:grpSpPr>
        <p:sp>
          <p:nvSpPr>
            <p:cNvPr id="112" name="TextBox 111"/>
            <p:cNvSpPr txBox="1"/>
            <p:nvPr/>
          </p:nvSpPr>
          <p:spPr>
            <a:xfrm>
              <a:off x="5029723" y="811249"/>
              <a:ext cx="1443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new version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2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ZFS and </a:t>
            </a:r>
            <a:r>
              <a:rPr lang="en-US" dirty="0" err="1"/>
              <a:t>OpenZFS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>
            <a:normAutofit/>
          </a:bodyPr>
          <a:lstStyle/>
          <a:p>
            <a:r>
              <a:rPr lang="en-US" sz="2800" dirty="0"/>
              <a:t>Variable sized blocks: 512 B – 128 KB</a:t>
            </a:r>
          </a:p>
          <a:p>
            <a:pPr lvl="1"/>
            <a:endParaRPr lang="en-US" sz="1100" dirty="0"/>
          </a:p>
          <a:p>
            <a:r>
              <a:rPr lang="en-US" sz="2800" dirty="0"/>
              <a:t>Symmetric tree</a:t>
            </a:r>
          </a:p>
          <a:p>
            <a:pPr lvl="1"/>
            <a:r>
              <a:rPr lang="en-US" sz="2400" dirty="0"/>
              <a:t>Know if it is large or small when we make the copy</a:t>
            </a:r>
          </a:p>
          <a:p>
            <a:pPr lvl="1"/>
            <a:endParaRPr lang="en-US" sz="1100" dirty="0"/>
          </a:p>
          <a:p>
            <a:r>
              <a:rPr lang="en-US" sz="2800" dirty="0"/>
              <a:t>Store version number with pointers</a:t>
            </a:r>
          </a:p>
          <a:p>
            <a:pPr lvl="1"/>
            <a:r>
              <a:rPr lang="en-US" sz="2400" dirty="0"/>
              <a:t>Can create new version by adding blocks and new pointers</a:t>
            </a:r>
          </a:p>
          <a:p>
            <a:pPr lvl="1"/>
            <a:endParaRPr lang="en-US" sz="1100" dirty="0"/>
          </a:p>
          <a:p>
            <a:r>
              <a:rPr lang="en-US" sz="2800" dirty="0"/>
              <a:t>Buffers a collection of writes before creating a new version with them</a:t>
            </a:r>
          </a:p>
          <a:p>
            <a:pPr lvl="1"/>
            <a:endParaRPr lang="en-US" sz="1100" dirty="0"/>
          </a:p>
          <a:p>
            <a:r>
              <a:rPr lang="en-US" sz="2800" dirty="0"/>
              <a:t>Free space represented as tree of extents in each block group</a:t>
            </a:r>
          </a:p>
          <a:p>
            <a:pPr lvl="1"/>
            <a:r>
              <a:rPr lang="en-US" sz="2400" dirty="0"/>
              <a:t>Delay updates to </a:t>
            </a:r>
            <a:r>
              <a:rPr lang="en-US" sz="2400" dirty="0" err="1"/>
              <a:t>freespace</a:t>
            </a:r>
            <a:r>
              <a:rPr lang="en-US" sz="2400" dirty="0"/>
              <a:t> (in log) and do them all when block group is activated</a:t>
            </a:r>
          </a:p>
        </p:txBody>
      </p:sp>
    </p:spTree>
    <p:extLst>
      <p:ext uri="{BB962C8B-B14F-4D97-AF65-F5344CB8AC3E}">
        <p14:creationId xmlns:p14="http://schemas.microsoft.com/office/powerpoint/2010/main" val="38878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Reliability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Use </a:t>
            </a:r>
            <a:r>
              <a:rPr lang="en-US" sz="2800" i="1" dirty="0"/>
              <a:t>Transactions</a:t>
            </a:r>
            <a:r>
              <a:rPr lang="en-US" sz="2800" dirty="0"/>
              <a:t> for atomic updates</a:t>
            </a:r>
          </a:p>
          <a:p>
            <a:pPr lvl="1"/>
            <a:r>
              <a:rPr lang="en-US" sz="2400" dirty="0"/>
              <a:t>Ensure that multiple related updates are performed atomically</a:t>
            </a:r>
          </a:p>
          <a:p>
            <a:pPr lvl="1"/>
            <a:r>
              <a:rPr lang="en-US" sz="2400" dirty="0"/>
              <a:t>i.e., if a crash occurs in the middle, the state of the systems reflects either </a:t>
            </a:r>
            <a:r>
              <a:rPr lang="en-US" sz="2400" i="1" dirty="0">
                <a:solidFill>
                  <a:srgbClr val="0000FF"/>
                </a:solidFill>
              </a:rPr>
              <a:t>all or none </a:t>
            </a:r>
            <a:r>
              <a:rPr lang="en-US" sz="2400" dirty="0"/>
              <a:t>of the updates</a:t>
            </a:r>
          </a:p>
          <a:p>
            <a:pPr lvl="1"/>
            <a:r>
              <a:rPr lang="en-US" sz="2400" dirty="0"/>
              <a:t>Most modern file systems use transactions internally to update </a:t>
            </a:r>
            <a:r>
              <a:rPr lang="en-US" sz="2400" dirty="0" err="1"/>
              <a:t>filesystem</a:t>
            </a:r>
            <a:r>
              <a:rPr lang="en-US" sz="2400" dirty="0"/>
              <a:t> structures and metadata</a:t>
            </a:r>
          </a:p>
          <a:p>
            <a:pPr lvl="1"/>
            <a:r>
              <a:rPr lang="en-US" sz="2400" dirty="0"/>
              <a:t>Many applications implement their own transactions</a:t>
            </a:r>
          </a:p>
          <a:p>
            <a:pPr lvl="1"/>
            <a:endParaRPr lang="en-US" sz="2400" dirty="0"/>
          </a:p>
          <a:p>
            <a:r>
              <a:rPr lang="en-US" sz="2800" dirty="0"/>
              <a:t>Provide </a:t>
            </a:r>
            <a:r>
              <a:rPr lang="en-US" sz="2800" i="1" dirty="0"/>
              <a:t>Redundancy</a:t>
            </a:r>
            <a:r>
              <a:rPr lang="en-US" sz="2800" dirty="0"/>
              <a:t> for media failures</a:t>
            </a:r>
          </a:p>
          <a:p>
            <a:pPr lvl="1"/>
            <a:r>
              <a:rPr lang="en-US" sz="2400" dirty="0"/>
              <a:t>Redundant representation on media (Error Correcting Codes)</a:t>
            </a:r>
          </a:p>
          <a:p>
            <a:pPr lvl="1"/>
            <a:r>
              <a:rPr lang="en-US" sz="2400" dirty="0"/>
              <a:t>Replication across media (e.g., RAID disk array)</a:t>
            </a:r>
          </a:p>
        </p:txBody>
      </p:sp>
    </p:spTree>
    <p:extLst>
      <p:ext uri="{BB962C8B-B14F-4D97-AF65-F5344CB8AC3E}">
        <p14:creationId xmlns:p14="http://schemas.microsoft.com/office/powerpoint/2010/main" val="38819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5632"/>
          </a:xfrm>
        </p:spPr>
        <p:txBody>
          <a:bodyPr>
            <a:noAutofit/>
          </a:bodyPr>
          <a:lstStyle/>
          <a:p>
            <a:r>
              <a:rPr lang="en-US" sz="2800" dirty="0"/>
              <a:t>Closely related to critical sections for manipulating shared data structures</a:t>
            </a:r>
          </a:p>
          <a:p>
            <a:endParaRPr lang="en-US" sz="2800" dirty="0"/>
          </a:p>
          <a:p>
            <a:r>
              <a:rPr lang="en-US" sz="2800" dirty="0"/>
              <a:t>They extend concept of atomic update from memory to stable storage</a:t>
            </a:r>
          </a:p>
          <a:p>
            <a:pPr lvl="1"/>
            <a:r>
              <a:rPr lang="en-US" sz="2400" dirty="0"/>
              <a:t>Atomically update multiple persistent data structures</a:t>
            </a:r>
          </a:p>
          <a:p>
            <a:endParaRPr lang="en-US" sz="2800" dirty="0"/>
          </a:p>
          <a:p>
            <a:r>
              <a:rPr lang="en-US" sz="2800" dirty="0"/>
              <a:t>Many ad hoc approaches</a:t>
            </a:r>
          </a:p>
          <a:p>
            <a:pPr lvl="1"/>
            <a:r>
              <a:rPr lang="en-US" sz="2400" dirty="0"/>
              <a:t>FFS carefully ordered the sequence of updates so that if a crash occurred while manipulating directory or </a:t>
            </a:r>
            <a:r>
              <a:rPr lang="en-US" sz="2400" dirty="0" err="1"/>
              <a:t>inodes</a:t>
            </a:r>
            <a:r>
              <a:rPr lang="en-US" sz="2400" dirty="0"/>
              <a:t> the disk scan on reboot would detect and recover the error 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fsck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Applications use temporary files and rename </a:t>
            </a:r>
          </a:p>
        </p:txBody>
      </p:sp>
    </p:spTree>
    <p:extLst>
      <p:ext uri="{BB962C8B-B14F-4D97-AF65-F5344CB8AC3E}">
        <p14:creationId xmlns:p14="http://schemas.microsoft.com/office/powerpoint/2010/main" val="38909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“ilities”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dirty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Often measured in “nines” of probability.  So, a 99.9% probability is considered “3-nines of availability”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Key idea here is independence of failures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 marL="0" indent="0">
              <a:spcBef>
                <a:spcPct val="15000"/>
              </a:spcBef>
              <a:buNone/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691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897236"/>
          </a:xfrm>
        </p:spPr>
        <p:txBody>
          <a:bodyPr/>
          <a:lstStyle/>
          <a:p>
            <a:pPr eaLnBrk="1" hangingPunct="1"/>
            <a:r>
              <a:rPr lang="en-US" sz="3600" dirty="0">
                <a:ea typeface="MS PGothic" charset="0"/>
              </a:rPr>
              <a:t>Key Concept: Transaction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ea typeface="MS PGothic" charset="0"/>
              </a:rPr>
              <a:t>An </a:t>
            </a:r>
            <a:r>
              <a:rPr lang="en-US" sz="2800" dirty="0">
                <a:solidFill>
                  <a:srgbClr val="FC0128"/>
                </a:solidFill>
                <a:ea typeface="MS PGothic" charset="0"/>
              </a:rPr>
              <a:t>atomic sequence</a:t>
            </a:r>
            <a:r>
              <a:rPr lang="en-US" sz="2800" dirty="0">
                <a:ea typeface="MS PGothic" charset="0"/>
              </a:rPr>
              <a:t> of actions (reads/writes) on a storage system (or database)</a:t>
            </a:r>
          </a:p>
          <a:p>
            <a:pPr eaLnBrk="1" hangingPunct="1"/>
            <a:endParaRPr lang="en-US" sz="2800" dirty="0">
              <a:ea typeface="MS PGothic" charset="0"/>
            </a:endParaRPr>
          </a:p>
          <a:p>
            <a:pPr eaLnBrk="1" hangingPunct="1"/>
            <a:r>
              <a:rPr lang="en-US" sz="2800" dirty="0">
                <a:ea typeface="MS PGothic" charset="0"/>
              </a:rPr>
              <a:t>That takes it from one </a:t>
            </a:r>
            <a:r>
              <a:rPr lang="en-US" sz="2800" dirty="0">
                <a:solidFill>
                  <a:srgbClr val="FC0128"/>
                </a:solidFill>
                <a:ea typeface="MS PGothic" charset="0"/>
              </a:rPr>
              <a:t>consistent state</a:t>
            </a:r>
            <a:r>
              <a:rPr lang="en-US" sz="2800" dirty="0">
                <a:ea typeface="MS PGothic" charset="0"/>
              </a:rPr>
              <a:t> to another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3471387"/>
            <a:ext cx="7848600" cy="1066800"/>
            <a:chOff x="609600" y="3471387"/>
            <a:chExt cx="7848600" cy="1066800"/>
          </a:xfrm>
        </p:grpSpPr>
        <p:sp>
          <p:nvSpPr>
            <p:cNvPr id="38915" name="AutoShape 4"/>
            <p:cNvSpPr>
              <a:spLocks noChangeArrowheads="1"/>
            </p:cNvSpPr>
            <p:nvPr/>
          </p:nvSpPr>
          <p:spPr bwMode="auto">
            <a:xfrm>
              <a:off x="6096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609600" y="3733800"/>
              <a:ext cx="27478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 b="0" dirty="0">
                  <a:latin typeface="Gill Sans" charset="0"/>
                  <a:ea typeface="Gill Sans" charset="0"/>
                  <a:cs typeface="Gill Sans" charset="0"/>
                </a:rPr>
                <a:t>consistent state 1</a:t>
              </a:r>
              <a:endParaRPr lang="en-US" sz="2800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7" name="AutoShape 6"/>
            <p:cNvSpPr>
              <a:spLocks noChangeArrowheads="1"/>
            </p:cNvSpPr>
            <p:nvPr/>
          </p:nvSpPr>
          <p:spPr bwMode="auto">
            <a:xfrm>
              <a:off x="56388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8" name="Text Box 7"/>
            <p:cNvSpPr txBox="1">
              <a:spLocks noChangeArrowheads="1"/>
            </p:cNvSpPr>
            <p:nvPr/>
          </p:nvSpPr>
          <p:spPr bwMode="auto">
            <a:xfrm>
              <a:off x="5654227" y="3733800"/>
              <a:ext cx="27478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 b="0">
                  <a:latin typeface="Gill Sans" charset="0"/>
                  <a:ea typeface="Gill Sans" charset="0"/>
                  <a:cs typeface="Gill Sans" charset="0"/>
                </a:rPr>
                <a:t>consistent state 2</a:t>
              </a:r>
              <a:endParaRPr lang="en-US" sz="2800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3429000" y="4004787"/>
              <a:ext cx="2209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657600" y="3492025"/>
              <a:ext cx="18069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800" b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4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105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Begin</a:t>
            </a:r>
            <a:r>
              <a:rPr lang="en-US" sz="2800" dirty="0"/>
              <a:t> a transaction – get transaction id</a:t>
            </a:r>
          </a:p>
          <a:p>
            <a:endParaRPr lang="en-US" sz="2800" dirty="0"/>
          </a:p>
          <a:p>
            <a:r>
              <a:rPr lang="en-US" sz="2800" dirty="0"/>
              <a:t>Do a bunch of updates</a:t>
            </a:r>
          </a:p>
          <a:p>
            <a:pPr lvl="1"/>
            <a:r>
              <a:rPr lang="en-US" sz="2400" dirty="0"/>
              <a:t>If any fail along the way, </a:t>
            </a:r>
            <a:r>
              <a:rPr lang="en-US" sz="2400" dirty="0">
                <a:solidFill>
                  <a:srgbClr val="0000FF"/>
                </a:solidFill>
              </a:rPr>
              <a:t>roll-back</a:t>
            </a:r>
          </a:p>
          <a:p>
            <a:pPr lvl="1"/>
            <a:r>
              <a:rPr lang="en-US" sz="2400" dirty="0"/>
              <a:t>Or, if any conflicts with other transactions, </a:t>
            </a:r>
            <a:r>
              <a:rPr lang="en-US" sz="2400" dirty="0">
                <a:solidFill>
                  <a:srgbClr val="0000FF"/>
                </a:solidFill>
              </a:rPr>
              <a:t>roll-back</a:t>
            </a:r>
          </a:p>
          <a:p>
            <a:pPr lvl="1"/>
            <a:endParaRPr lang="en-US" sz="24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Commit</a:t>
            </a:r>
            <a:r>
              <a:rPr lang="en-US" sz="2800" dirty="0"/>
              <a:t>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85051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8382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- 100.00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+ 100.00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889000"/>
            <a:ext cx="3857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BEGIN;    --BEGIN TRANSACTION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724400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COMMIT;    --COMMIT WORK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6858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800" b="0" dirty="0">
                <a:latin typeface="Gill Sans Light"/>
                <a:cs typeface="Gill Sans Light"/>
              </a:rPr>
              <a:t>Transfer $100 from Alice’</a:t>
            </a:r>
            <a:r>
              <a:rPr lang="en-US" altLang="ja-JP" sz="2800" b="0" dirty="0">
                <a:latin typeface="Gill Sans Light"/>
                <a:cs typeface="Gill Sans Light"/>
              </a:rPr>
              <a:t>s account to Bob’s account</a:t>
            </a:r>
            <a:endParaRPr lang="en-US" sz="28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2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533400"/>
          </a:xfrm>
        </p:spPr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The ACID properties of Transactions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487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Atomicity: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800" dirty="0">
                <a:ea typeface="MS PGothic" charset="0"/>
              </a:rPr>
              <a:t>all actions in the transaction happen, or none happen</a:t>
            </a:r>
          </a:p>
          <a:p>
            <a:pPr lvl="2">
              <a:lnSpc>
                <a:spcPct val="100000"/>
              </a:lnSpc>
            </a:pPr>
            <a:endParaRPr lang="en-US" sz="12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Consistency: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800" dirty="0">
                <a:ea typeface="MS PGothic" charset="0"/>
              </a:rPr>
              <a:t>transactions maintain data integrity, e.g.,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ea typeface="MS PGothic" charset="0"/>
              </a:rPr>
              <a:t>Balance cannot be negative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ea typeface="MS PGothic" charset="0"/>
              </a:rPr>
              <a:t>Cannot reschedule meeting on February 30</a:t>
            </a:r>
          </a:p>
          <a:p>
            <a:pPr lvl="2">
              <a:lnSpc>
                <a:spcPct val="100000"/>
              </a:lnSpc>
            </a:pPr>
            <a:endParaRPr lang="en-US" sz="12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Isolation: </a:t>
            </a:r>
            <a:r>
              <a:rPr lang="en-US" sz="2800" dirty="0">
                <a:ea typeface="MS PGothic" charset="0"/>
              </a:rPr>
              <a:t>execution of one transaction is isolated from that of all others; no problems from concurrency</a:t>
            </a:r>
          </a:p>
          <a:p>
            <a:pPr lvl="2">
              <a:lnSpc>
                <a:spcPct val="100000"/>
              </a:lnSpc>
            </a:pPr>
            <a:endParaRPr lang="en-US" sz="12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Durability: </a:t>
            </a:r>
            <a:r>
              <a:rPr lang="en-US" sz="2800" dirty="0">
                <a:ea typeface="MS PGothic" charset="0"/>
              </a:rPr>
              <a:t>if a transaction commits, its effects persist despite crashes</a:t>
            </a:r>
          </a:p>
        </p:txBody>
      </p:sp>
    </p:spTree>
    <p:extLst>
      <p:ext uri="{BB962C8B-B14F-4D97-AF65-F5344CB8AC3E}">
        <p14:creationId xmlns:p14="http://schemas.microsoft.com/office/powerpoint/2010/main" val="89113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105400"/>
          </a:xfrm>
        </p:spPr>
        <p:txBody>
          <a:bodyPr/>
          <a:lstStyle/>
          <a:p>
            <a:r>
              <a:rPr lang="en-US" dirty="0"/>
              <a:t>Project 3: initial design docs due this Wednesday, April 11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315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343400"/>
            <a:ext cx="7162800" cy="533400"/>
          </a:xfrm>
        </p:spPr>
        <p:txBody>
          <a:bodyPr/>
          <a:lstStyle/>
          <a:p>
            <a:pPr algn="l"/>
            <a:r>
              <a:rPr lang="en-US" sz="44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68093981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File Systems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Better reliability through use of log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 changes are treated as </a:t>
            </a:r>
            <a:r>
              <a:rPr lang="en-US" altLang="ko-KR" sz="2400" i="1" dirty="0">
                <a:ea typeface="굴림" panose="020B0600000101010101" pitchFamily="34" charset="-127"/>
              </a:rPr>
              <a:t>transactions 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 transaction is </a:t>
            </a:r>
            <a:r>
              <a:rPr lang="en-US" altLang="ko-KR" sz="2400" i="1" dirty="0">
                <a:ea typeface="굴림" panose="020B0600000101010101" pitchFamily="34" charset="-127"/>
              </a:rPr>
              <a:t>committed</a:t>
            </a:r>
            <a:r>
              <a:rPr lang="en-US" altLang="ko-KR" sz="2400" dirty="0">
                <a:ea typeface="굴림" panose="020B0600000101010101" pitchFamily="34" charset="-127"/>
              </a:rPr>
              <a:t> once it is written to the log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Data forced to disk for reliability (improve </a:t>
            </a:r>
            <a:r>
              <a:rPr lang="en-US" altLang="ko-KR" sz="2400" dirty="0" err="1">
                <a:ea typeface="굴림" panose="020B0600000101010101" pitchFamily="34" charset="-127"/>
              </a:rPr>
              <a:t>perf</a:t>
            </a:r>
            <a:r>
              <a:rPr lang="en-US" altLang="ko-KR" sz="2400" dirty="0">
                <a:ea typeface="굴림" panose="020B0600000101010101" pitchFamily="34" charset="-127"/>
              </a:rPr>
              <a:t>. w/ NVRAM)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File system may not be updated immediately, data preserved in the log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Difference between “Log Structured” and “Journaling”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a Log Structured </a:t>
            </a:r>
            <a:r>
              <a:rPr lang="en-US" altLang="ko-KR" sz="2400" dirty="0" err="1">
                <a:ea typeface="굴림" panose="020B0600000101010101" pitchFamily="34" charset="-127"/>
              </a:rPr>
              <a:t>filesystem</a:t>
            </a:r>
            <a:r>
              <a:rPr lang="en-US" altLang="ko-KR" sz="2400" dirty="0">
                <a:ea typeface="굴림" panose="020B0600000101010101" pitchFamily="34" charset="-127"/>
              </a:rPr>
              <a:t>, data stays in log form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a Journaling </a:t>
            </a:r>
            <a:r>
              <a:rPr lang="en-US" altLang="ko-KR" sz="2400" dirty="0" err="1">
                <a:ea typeface="굴림" panose="020B0600000101010101" pitchFamily="34" charset="-127"/>
              </a:rPr>
              <a:t>filesystem</a:t>
            </a:r>
            <a:r>
              <a:rPr lang="en-US" altLang="ko-KR" sz="2400" dirty="0">
                <a:ea typeface="굴림" panose="020B0600000101010101" pitchFamily="34" charset="-127"/>
              </a:rPr>
              <a:t>, Log used for recovery</a:t>
            </a:r>
          </a:p>
        </p:txBody>
      </p:sp>
    </p:spTree>
    <p:extLst>
      <p:ext uri="{BB962C8B-B14F-4D97-AF65-F5344CB8AC3E}">
        <p14:creationId xmlns:p14="http://schemas.microsoft.com/office/powerpoint/2010/main" val="149831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File Systems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Journaling File System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Applies updates to system metadata using transactions </a:t>
            </a:r>
            <a:br>
              <a:rPr lang="en-US" sz="2400" dirty="0"/>
            </a:br>
            <a:r>
              <a:rPr lang="en-US" sz="2400" dirty="0"/>
              <a:t>(using logs, etc.)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Updates to non-directory files (i.e., user stuff) can be done in place (without logs), full logging optional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Ex: NTFS, Apple HFS+, Linux XFS, JFS, ext3, ext4</a:t>
            </a:r>
          </a:p>
        </p:txBody>
      </p:sp>
    </p:spTree>
    <p:extLst>
      <p:ext uri="{BB962C8B-B14F-4D97-AF65-F5344CB8AC3E}">
        <p14:creationId xmlns:p14="http://schemas.microsoft.com/office/powerpoint/2010/main" val="11177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File Systems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Full Logging File System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All updates to disk are done in transactions</a:t>
            </a:r>
          </a:p>
          <a:p>
            <a:r>
              <a:rPr lang="en-US" dirty="0"/>
              <a:t>Instead of modifying data structures on disk directly, write changes to a journal/log</a:t>
            </a:r>
          </a:p>
          <a:p>
            <a:pPr lvl="1"/>
            <a:r>
              <a:rPr lang="en-US" sz="2400" dirty="0"/>
              <a:t>Intention list: set of changes we intend to make</a:t>
            </a:r>
          </a:p>
          <a:p>
            <a:pPr lvl="1"/>
            <a:r>
              <a:rPr lang="en-US" sz="2400" dirty="0"/>
              <a:t>Log/Journal is 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append-only</a:t>
            </a:r>
          </a:p>
          <a:p>
            <a:pPr lvl="1"/>
            <a:r>
              <a:rPr lang="en-US" sz="2400" dirty="0"/>
              <a:t>Single commit record commits transaction</a:t>
            </a:r>
            <a:endParaRPr lang="en-US" sz="2400" b="1" dirty="0"/>
          </a:p>
          <a:p>
            <a:r>
              <a:rPr lang="en-US" dirty="0"/>
              <a:t>Once changes are in log, it is safe to apply changes to data structures on disk</a:t>
            </a:r>
          </a:p>
          <a:p>
            <a:pPr lvl="1"/>
            <a:r>
              <a:rPr lang="en-US" sz="2400" dirty="0"/>
              <a:t>Recovery can read log to see what changes were intended</a:t>
            </a:r>
          </a:p>
          <a:p>
            <a:pPr lvl="1"/>
            <a:r>
              <a:rPr lang="en-US" sz="2400" dirty="0"/>
              <a:t>Can take our time making the changes</a:t>
            </a:r>
          </a:p>
          <a:p>
            <a:pPr lvl="2"/>
            <a:r>
              <a:rPr lang="en-US" sz="2400" dirty="0"/>
              <a:t>As long as new requests consult the log first</a:t>
            </a:r>
          </a:p>
        </p:txBody>
      </p:sp>
    </p:spTree>
    <p:extLst>
      <p:ext uri="{BB962C8B-B14F-4D97-AF65-F5344CB8AC3E}">
        <p14:creationId xmlns:p14="http://schemas.microsoft.com/office/powerpoint/2010/main" val="3455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File Systems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Once changes are copied, safe to remove log</a:t>
            </a:r>
          </a:p>
          <a:p>
            <a:pPr>
              <a:lnSpc>
                <a:spcPct val="100000"/>
              </a:lnSpc>
            </a:pPr>
            <a:r>
              <a:rPr lang="en-US" dirty="0"/>
              <a:t>But, …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If the last atomic action is not done … poof … all gone</a:t>
            </a:r>
          </a:p>
          <a:p>
            <a:pPr>
              <a:lnSpc>
                <a:spcPct val="100000"/>
              </a:lnSpc>
            </a:pPr>
            <a:r>
              <a:rPr lang="en-US" dirty="0"/>
              <a:t>Basic assumption: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Updates to sectors are atomic and ordered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Not necessarily true unless very careful, but key assumption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Performance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2400" dirty="0"/>
              <a:t>Great for random writes: replace with appends to log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Impact read performance, but can alleviate this by caching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6014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“ilities”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dirty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Often measured in “nines” of probability.  So, a 99.9% probability is considered “3-nines of availability”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Key idea here is independence of failures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 marL="0" indent="0">
              <a:spcBef>
                <a:spcPct val="15000"/>
              </a:spcBef>
              <a:buNone/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F1D7E3-1D73-D04C-8210-768B26D02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71780"/>
              </p:ext>
            </p:extLst>
          </p:nvPr>
        </p:nvGraphicFramePr>
        <p:xfrm>
          <a:off x="457200" y="2568575"/>
          <a:ext cx="8305800" cy="3355975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287561635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59746738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330290656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447875863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Availability %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Downtime per year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Downtime per month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Downtime per week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37501"/>
                  </a:ext>
                </a:extLst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90% (“one nine”)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36.5 days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72 hours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16.8 hours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90654"/>
                  </a:ext>
                </a:extLst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99% (“two nines”)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3.65 days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7.20 hours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1.68 hours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53554"/>
                  </a:ext>
                </a:extLst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99.9% (“three nines”)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8.76 hours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43.2 minutes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10.1 minutes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788285"/>
                  </a:ext>
                </a:extLst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99.99% (“four nines”)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52.56 minutes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4.32 minutes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1.01 minutes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3074"/>
                  </a:ext>
                </a:extLst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99.999% (“five nines”)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5.26 minutes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25.9 seconds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6.05 seconds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66380"/>
                  </a:ext>
                </a:extLst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99.9999% (“six nines”)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31.5 seconds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2.59 seconds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 ea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panose="020B0502020104020203" pitchFamily="34" charset="-79"/>
                          <a:ea typeface="Times New Roman" panose="02020603050405020304" pitchFamily="18" charset="0"/>
                          <a:cs typeface="Gill Sans" panose="020B0502020104020203" pitchFamily="34" charset="-79"/>
                        </a:rPr>
                        <a:t>0.605 seconds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 panose="020B0502020104020203" pitchFamily="34" charset="-79"/>
                        <a:ea typeface="ＭＳ 明朝" panose="02020609040205080304" pitchFamily="49" charset="-128"/>
                        <a:cs typeface="Gill Sans" panose="020B0502020104020203" pitchFamily="34" charset="-79"/>
                      </a:endParaRPr>
                    </a:p>
                  </a:txBody>
                  <a:tcPr marL="9525" marR="9525" marT="9525" marB="95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7591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2744367-2A71-E447-9533-A226C15838E7}"/>
              </a:ext>
            </a:extLst>
          </p:cNvPr>
          <p:cNvSpPr/>
          <p:nvPr/>
        </p:nvSpPr>
        <p:spPr bwMode="auto">
          <a:xfrm>
            <a:off x="2514600" y="3048000"/>
            <a:ext cx="6248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 panose="020B0302020104020203" pitchFamily="34" charset="-79"/>
              <a:ea typeface="ＭＳ Ｐゴシック" charset="0"/>
              <a:cs typeface="Gill Sans Light" panose="020B0302020104020203" pitchFamily="34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19A88-8515-1C4A-8B35-FAE069066E52}"/>
              </a:ext>
            </a:extLst>
          </p:cNvPr>
          <p:cNvSpPr/>
          <p:nvPr/>
        </p:nvSpPr>
        <p:spPr bwMode="auto">
          <a:xfrm>
            <a:off x="2514600" y="3505200"/>
            <a:ext cx="6248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 panose="020B0302020104020203" pitchFamily="34" charset="-79"/>
              <a:ea typeface="ＭＳ Ｐゴシック" charset="0"/>
              <a:cs typeface="Gill Sans Light" panose="020B0302020104020203" pitchFamily="34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4A938-5BCC-4C4D-A4D2-5B6F0D5A36D3}"/>
              </a:ext>
            </a:extLst>
          </p:cNvPr>
          <p:cNvSpPr/>
          <p:nvPr/>
        </p:nvSpPr>
        <p:spPr bwMode="auto">
          <a:xfrm>
            <a:off x="2514600" y="4495800"/>
            <a:ext cx="6248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 panose="020B0302020104020203" pitchFamily="34" charset="-79"/>
              <a:ea typeface="ＭＳ Ｐゴシック" charset="0"/>
              <a:cs typeface="Gill Sans Light" panose="020B0302020104020203" pitchFamily="3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047CE-699A-C143-9F98-BC0AED67181F}"/>
              </a:ext>
            </a:extLst>
          </p:cNvPr>
          <p:cNvSpPr/>
          <p:nvPr/>
        </p:nvSpPr>
        <p:spPr bwMode="auto">
          <a:xfrm>
            <a:off x="2514600" y="5410200"/>
            <a:ext cx="6248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 panose="020B0302020104020203" pitchFamily="34" charset="-79"/>
              <a:ea typeface="ＭＳ Ｐゴシック" charset="0"/>
              <a:cs typeface="Gill Sans Light" panose="020B03020201040202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54C282-CF52-8F47-B184-1CA23DB07EB8}"/>
              </a:ext>
            </a:extLst>
          </p:cNvPr>
          <p:cNvSpPr/>
          <p:nvPr/>
        </p:nvSpPr>
        <p:spPr bwMode="auto">
          <a:xfrm>
            <a:off x="2514600" y="4038600"/>
            <a:ext cx="6248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 panose="020B0302020104020203" pitchFamily="34" charset="-79"/>
              <a:ea typeface="ＭＳ Ｐゴシック" charset="0"/>
              <a:cs typeface="Gill Sans Light" panose="020B03020201040202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AEF746-C419-3A41-9E28-6E1B16A44266}"/>
              </a:ext>
            </a:extLst>
          </p:cNvPr>
          <p:cNvSpPr/>
          <p:nvPr/>
        </p:nvSpPr>
        <p:spPr bwMode="auto">
          <a:xfrm>
            <a:off x="2514600" y="4953000"/>
            <a:ext cx="6248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 panose="020B0302020104020203" pitchFamily="34" charset="-79"/>
              <a:ea typeface="ＭＳ Ｐゴシック" charset="0"/>
              <a:cs typeface="Gill Sans Light" panose="020B0302020104020203" pitchFamily="34" charset="-79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9C0FC28-5809-854F-ACF8-A615DB83ECF3}"/>
              </a:ext>
            </a:extLst>
          </p:cNvPr>
          <p:cNvSpPr/>
          <p:nvPr/>
        </p:nvSpPr>
        <p:spPr bwMode="auto">
          <a:xfrm>
            <a:off x="228600" y="3962400"/>
            <a:ext cx="8686800" cy="609600"/>
          </a:xfrm>
          <a:prstGeom prst="roundRect">
            <a:avLst/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85432-9493-A043-A28D-87756EDA3D79}"/>
              </a:ext>
            </a:extLst>
          </p:cNvPr>
          <p:cNvSpPr txBox="1"/>
          <p:nvPr/>
        </p:nvSpPr>
        <p:spPr>
          <a:xfrm>
            <a:off x="685800" y="6096000"/>
            <a:ext cx="788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*Google, Amazon, Microsoft cloud target Service Level Agreements (SLAs)</a:t>
            </a:r>
          </a:p>
        </p:txBody>
      </p:sp>
    </p:spTree>
    <p:extLst>
      <p:ext uri="{BB962C8B-B14F-4D97-AF65-F5344CB8AC3E}">
        <p14:creationId xmlns:p14="http://schemas.microsoft.com/office/powerpoint/2010/main" val="306759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1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</a:t>
            </a:r>
          </a:p>
          <a:p>
            <a:pPr lvl="1"/>
            <a:r>
              <a:rPr lang="en-US" dirty="0"/>
              <a:t>Write all changes (in transaction) to log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Single disk write to make transaction durable</a:t>
            </a:r>
          </a:p>
          <a:p>
            <a:r>
              <a:rPr lang="en-US" dirty="0"/>
              <a:t>Redo</a:t>
            </a:r>
          </a:p>
          <a:p>
            <a:pPr lvl="1"/>
            <a:r>
              <a:rPr lang="en-US" dirty="0"/>
              <a:t>Copy changes to disk</a:t>
            </a:r>
          </a:p>
          <a:p>
            <a:r>
              <a:rPr lang="en-US" dirty="0"/>
              <a:t>Garbage collection</a:t>
            </a:r>
          </a:p>
          <a:p>
            <a:pPr lvl="1"/>
            <a:r>
              <a:rPr lang="en-US" dirty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Recovery</a:t>
            </a:r>
          </a:p>
          <a:p>
            <a:pPr lvl="1"/>
            <a:r>
              <a:rPr lang="en-US" dirty="0"/>
              <a:t>Read log</a:t>
            </a:r>
          </a:p>
          <a:p>
            <a:pPr lvl="1"/>
            <a:r>
              <a:rPr lang="en-US" dirty="0"/>
              <a:t>Redo any operations for committed transactions</a:t>
            </a:r>
          </a:p>
          <a:p>
            <a:pPr lvl="1"/>
            <a:r>
              <a:rPr lang="en-US" dirty="0"/>
              <a:t>Garbage collect log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4144" y="990062"/>
            <a:ext cx="5079317" cy="5486400"/>
          </a:xfrm>
        </p:spPr>
        <p:txBody>
          <a:bodyPr>
            <a:noAutofit/>
          </a:bodyPr>
          <a:lstStyle/>
          <a:p>
            <a:r>
              <a:rPr lang="en-US" sz="2800" dirty="0"/>
              <a:t>Find free data block(s)</a:t>
            </a:r>
          </a:p>
          <a:p>
            <a:pPr lvl="1"/>
            <a:endParaRPr lang="en-US" sz="2000" dirty="0"/>
          </a:p>
          <a:p>
            <a:r>
              <a:rPr lang="en-US" sz="2800" dirty="0"/>
              <a:t>Find free </a:t>
            </a:r>
            <a:r>
              <a:rPr lang="en-US" sz="2800" dirty="0" err="1"/>
              <a:t>inode</a:t>
            </a:r>
            <a:r>
              <a:rPr lang="en-US" sz="2800" dirty="0"/>
              <a:t> entry</a:t>
            </a:r>
          </a:p>
          <a:p>
            <a:pPr lvl="1"/>
            <a:endParaRPr lang="en-US" sz="2000" dirty="0"/>
          </a:p>
          <a:p>
            <a:r>
              <a:rPr lang="en-US" sz="2800" dirty="0"/>
              <a:t>Find </a:t>
            </a:r>
            <a:r>
              <a:rPr lang="en-US" sz="2800" dirty="0" err="1"/>
              <a:t>dirent</a:t>
            </a:r>
            <a:r>
              <a:rPr lang="en-US" sz="2800" dirty="0"/>
              <a:t> insertion point</a:t>
            </a:r>
          </a:p>
          <a:p>
            <a:pPr marL="0" indent="0">
              <a:buNone/>
            </a:pPr>
            <a:r>
              <a:rPr lang="en-US" sz="2800" dirty="0"/>
              <a:t>-----------------------------------------</a:t>
            </a:r>
          </a:p>
          <a:p>
            <a:r>
              <a:rPr lang="en-US" sz="2800" dirty="0"/>
              <a:t>Write map (i.e., mark used)</a:t>
            </a:r>
          </a:p>
          <a:p>
            <a:pPr lvl="1"/>
            <a:endParaRPr lang="en-US" sz="2000" dirty="0"/>
          </a:p>
          <a:p>
            <a:r>
              <a:rPr lang="en-US" sz="2800" dirty="0"/>
              <a:t>Write </a:t>
            </a:r>
            <a:r>
              <a:rPr lang="en-US" sz="2800" dirty="0" err="1"/>
              <a:t>inode</a:t>
            </a:r>
            <a:r>
              <a:rPr lang="en-US" sz="2800" dirty="0"/>
              <a:t> entry to point to block(s)</a:t>
            </a:r>
          </a:p>
          <a:p>
            <a:pPr lvl="1"/>
            <a:endParaRPr lang="en-US" sz="2000" dirty="0"/>
          </a:p>
          <a:p>
            <a:r>
              <a:rPr lang="en-US" sz="2800" dirty="0"/>
              <a:t>Write </a:t>
            </a:r>
            <a:r>
              <a:rPr lang="en-US" sz="2800" dirty="0" err="1"/>
              <a:t>dirent</a:t>
            </a:r>
            <a:r>
              <a:rPr lang="en-US" sz="2800" dirty="0"/>
              <a:t> to point to </a:t>
            </a:r>
            <a:r>
              <a:rPr lang="en-US" sz="2800" dirty="0" err="1"/>
              <a:t>inode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219534" y="2308416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5" name="Rectangle 84"/>
          <p:cNvSpPr/>
          <p:nvPr/>
        </p:nvSpPr>
        <p:spPr>
          <a:xfrm rot="16200000">
            <a:off x="5889522" y="2297897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6250601" y="2982204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9" name="Freeform 88"/>
          <p:cNvSpPr/>
          <p:nvPr/>
        </p:nvSpPr>
        <p:spPr>
          <a:xfrm flipH="1">
            <a:off x="6273175" y="3584128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867400" y="2286000"/>
            <a:ext cx="1524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03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Creating a file (as a transaction)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088" y="685800"/>
            <a:ext cx="5289112" cy="5642294"/>
          </a:xfrm>
        </p:spPr>
        <p:txBody>
          <a:bodyPr>
            <a:normAutofit/>
          </a:bodyPr>
          <a:lstStyle/>
          <a:p>
            <a:r>
              <a:rPr lang="en-US" dirty="0"/>
              <a:t>Find free data block(s)</a:t>
            </a:r>
          </a:p>
          <a:p>
            <a:endParaRPr lang="en-US" sz="1000" dirty="0"/>
          </a:p>
          <a:p>
            <a:r>
              <a:rPr lang="en-US" dirty="0"/>
              <a:t>Find free </a:t>
            </a:r>
            <a:r>
              <a:rPr lang="en-US" dirty="0" err="1"/>
              <a:t>inode</a:t>
            </a:r>
            <a:r>
              <a:rPr lang="en-US" dirty="0"/>
              <a:t> entry</a:t>
            </a:r>
          </a:p>
          <a:p>
            <a:endParaRPr lang="en-US" sz="1000" dirty="0"/>
          </a:p>
          <a:p>
            <a:r>
              <a:rPr lang="en-US" dirty="0"/>
              <a:t>Find </a:t>
            </a:r>
            <a:r>
              <a:rPr lang="en-US" dirty="0" err="1"/>
              <a:t>dirent</a:t>
            </a:r>
            <a:r>
              <a:rPr lang="en-US" dirty="0"/>
              <a:t> insertion point</a:t>
            </a:r>
          </a:p>
          <a:p>
            <a:pPr marL="0" indent="0">
              <a:buNone/>
            </a:pPr>
            <a:r>
              <a:rPr lang="en-US" sz="2000" dirty="0"/>
              <a:t>---------------------------------------------------------</a:t>
            </a:r>
          </a:p>
          <a:p>
            <a:r>
              <a:rPr lang="en-US" dirty="0"/>
              <a:t>[log] Write map (used)</a:t>
            </a:r>
          </a:p>
          <a:p>
            <a:endParaRPr lang="en-US" sz="1000" dirty="0"/>
          </a:p>
          <a:p>
            <a:r>
              <a:rPr lang="en-US" dirty="0"/>
              <a:t>[log] Write </a:t>
            </a:r>
            <a:r>
              <a:rPr lang="en-US" dirty="0" err="1"/>
              <a:t>inode</a:t>
            </a:r>
            <a:r>
              <a:rPr lang="en-US" dirty="0"/>
              <a:t> entry to point to block(s)</a:t>
            </a:r>
          </a:p>
          <a:p>
            <a:endParaRPr lang="en-US" sz="1000" dirty="0"/>
          </a:p>
          <a:p>
            <a:r>
              <a:rPr lang="en-US" dirty="0"/>
              <a:t>[log] Write </a:t>
            </a:r>
            <a:r>
              <a:rPr lang="en-US" dirty="0" err="1"/>
              <a:t>dirent</a:t>
            </a:r>
            <a:r>
              <a:rPr lang="en-US" dirty="0"/>
              <a:t> to point to </a:t>
            </a:r>
            <a:r>
              <a:rPr lang="en-US" dirty="0" err="1"/>
              <a:t>inode</a:t>
            </a:r>
            <a:endParaRPr lang="en-US" dirty="0"/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Log in non-volatile storage (Flash or on Disk)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469341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28871" y="5039629"/>
            <a:ext cx="829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707450" y="5039628"/>
            <a:ext cx="393295" cy="920420"/>
            <a:chOff x="4707450" y="5039628"/>
            <a:chExt cx="393295" cy="920420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4581774" y="5465041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6" name="Group 15"/>
            <p:cNvGrpSpPr/>
            <p:nvPr/>
          </p:nvGrpSpPr>
          <p:grpSpPr>
            <a:xfrm>
              <a:off x="5076782" y="2429814"/>
              <a:ext cx="816103" cy="3530235"/>
              <a:chOff x="5076782" y="2429814"/>
              <a:chExt cx="816103" cy="35302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97" name="Rectangle 96"/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5248206" y="2429814"/>
                <a:ext cx="644679" cy="3009496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9690" cy="1480844"/>
            <a:chOff x="6500681" y="4469782"/>
            <a:chExt cx="929690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448914" y="5081369"/>
            <a:ext cx="386686" cy="1030294"/>
            <a:chOff x="7448914" y="5081369"/>
            <a:chExt cx="386686" cy="1030294"/>
          </a:xfrm>
        </p:grpSpPr>
        <p:sp>
          <p:nvSpPr>
            <p:cNvPr id="111" name="TextBox 110"/>
            <p:cNvSpPr txBox="1"/>
            <p:nvPr/>
          </p:nvSpPr>
          <p:spPr>
            <a:xfrm rot="16200000">
              <a:off x="7182036" y="5475454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 rot="16200000">
            <a:off x="5867402" y="2286001"/>
            <a:ext cx="152400" cy="15239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86" grpId="0" animBg="1"/>
      <p:bldP spid="88" grpId="0" animBg="1"/>
      <p:bldP spid="10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685801"/>
          </a:xfrm>
        </p:spPr>
        <p:txBody>
          <a:bodyPr/>
          <a:lstStyle/>
          <a:p>
            <a:r>
              <a:rPr lang="en-US" dirty="0" err="1"/>
              <a:t>ReDo</a:t>
            </a:r>
            <a:r>
              <a:rPr lang="en-US" dirty="0"/>
              <a:t> Log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2413" y="1276669"/>
            <a:ext cx="4856787" cy="3828731"/>
          </a:xfrm>
        </p:spPr>
        <p:txBody>
          <a:bodyPr>
            <a:normAutofit/>
          </a:bodyPr>
          <a:lstStyle/>
          <a:p>
            <a:r>
              <a:rPr lang="en-US" sz="2800" dirty="0"/>
              <a:t>After Commit</a:t>
            </a:r>
          </a:p>
          <a:p>
            <a:endParaRPr lang="en-US" sz="2800" dirty="0"/>
          </a:p>
          <a:p>
            <a:r>
              <a:rPr lang="en-US" sz="2800" dirty="0"/>
              <a:t>All access to file system first looks in log</a:t>
            </a:r>
          </a:p>
          <a:p>
            <a:endParaRPr lang="en-US" sz="2800" dirty="0"/>
          </a:p>
          <a:p>
            <a:r>
              <a:rPr lang="en-US" sz="2800" dirty="0"/>
              <a:t>Eventually copy changes to disk</a:t>
            </a:r>
          </a:p>
          <a:p>
            <a:endParaRPr lang="en-US" sz="28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823452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3688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Log in non-volatile storage (Flash)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20541" y="4644122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8432830" y="5013454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430844" y="4700815"/>
            <a:ext cx="461986" cy="666279"/>
            <a:chOff x="4430844" y="4700815"/>
            <a:chExt cx="461986" cy="666279"/>
          </a:xfrm>
        </p:grpSpPr>
        <p:sp>
          <p:nvSpPr>
            <p:cNvPr id="72" name="TextBox 71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74" name="Straight Arrow Connector 73"/>
            <p:cNvCxnSpPr>
              <a:stCxn id="72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913348" y="59600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5135148" y="5628477"/>
            <a:ext cx="640069" cy="131108"/>
            <a:chOff x="5135148" y="5628477"/>
            <a:chExt cx="640069" cy="131108"/>
          </a:xfrm>
        </p:grpSpPr>
        <p:grpSp>
          <p:nvGrpSpPr>
            <p:cNvPr id="92" name="Group 91"/>
            <p:cNvGrpSpPr/>
            <p:nvPr/>
          </p:nvGrpSpPr>
          <p:grpSpPr>
            <a:xfrm>
              <a:off x="5135148" y="5628477"/>
              <a:ext cx="640069" cy="121398"/>
              <a:chOff x="2607047" y="2031999"/>
              <a:chExt cx="1270137" cy="364957"/>
            </a:xfrm>
          </p:grpSpPr>
          <p:sp>
            <p:nvSpPr>
              <p:cNvPr id="93" name="Rectangle 92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6200000">
              <a:off x="5165067" y="5617958"/>
              <a:ext cx="121398" cy="16185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76782" y="5349778"/>
            <a:ext cx="698435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5248206" y="2429814"/>
            <a:ext cx="644679" cy="3009496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99"/>
          <p:cNvSpPr/>
          <p:nvPr/>
        </p:nvSpPr>
        <p:spPr>
          <a:xfrm rot="16200000">
            <a:off x="5892170" y="559030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874034" y="5589588"/>
            <a:ext cx="730659" cy="252059"/>
            <a:chOff x="5874034" y="5589588"/>
            <a:chExt cx="730659" cy="252059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5" name="Freeform 104"/>
          <p:cNvSpPr/>
          <p:nvPr/>
        </p:nvSpPr>
        <p:spPr>
          <a:xfrm>
            <a:off x="5970966" y="3654034"/>
            <a:ext cx="212349" cy="2018098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84331" y="5513413"/>
            <a:ext cx="644624" cy="313938"/>
            <a:chOff x="6684331" y="5513413"/>
            <a:chExt cx="644624" cy="313938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609893" y="5340355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0" name="Freeform 109"/>
          <p:cNvSpPr/>
          <p:nvPr/>
        </p:nvSpPr>
        <p:spPr>
          <a:xfrm flipH="1">
            <a:off x="6500681" y="4469782"/>
            <a:ext cx="469611" cy="969527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commit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8383528" y="5950626"/>
            <a:ext cx="566034" cy="531156"/>
            <a:chOff x="8383528" y="5950626"/>
            <a:chExt cx="566034" cy="531156"/>
          </a:xfrm>
        </p:grpSpPr>
        <p:sp>
          <p:nvSpPr>
            <p:cNvPr id="52" name="Freeform 51"/>
            <p:cNvSpPr/>
            <p:nvPr/>
          </p:nvSpPr>
          <p:spPr>
            <a:xfrm>
              <a:off x="8446863" y="6060947"/>
              <a:ext cx="239937" cy="399530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8503497" y="5950626"/>
              <a:ext cx="446065" cy="3787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8383528" y="6329381"/>
              <a:ext cx="566033" cy="1524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eform 122"/>
            <p:cNvSpPr/>
            <p:nvPr/>
          </p:nvSpPr>
          <p:spPr>
            <a:xfrm rot="3797805" flipH="1">
              <a:off x="8401452" y="6123026"/>
              <a:ext cx="229204" cy="195023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55924" y="2307184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29" name="Rectangle 128"/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411038" y="4742371"/>
            <a:ext cx="461986" cy="607407"/>
            <a:chOff x="5411038" y="4742371"/>
            <a:chExt cx="461986" cy="607407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411038" y="4742371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172280" y="3361776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6" name="Rectangle 115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298211" y="4683499"/>
            <a:ext cx="461986" cy="666279"/>
            <a:chOff x="4430844" y="4700815"/>
            <a:chExt cx="461986" cy="666279"/>
          </a:xfrm>
        </p:grpSpPr>
        <p:sp>
          <p:nvSpPr>
            <p:cNvPr id="144" name="TextBox 143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45" name="Straight Arrow Connector 144"/>
            <p:cNvCxnSpPr>
              <a:stCxn id="144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7095591" y="4660915"/>
            <a:ext cx="461986" cy="666279"/>
            <a:chOff x="4430844" y="4700815"/>
            <a:chExt cx="461986" cy="666279"/>
          </a:xfrm>
        </p:grpSpPr>
        <p:sp>
          <p:nvSpPr>
            <p:cNvPr id="147" name="TextBox 146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48" name="Straight Arrow Connector 147"/>
            <p:cNvCxnSpPr>
              <a:stCxn id="147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7551250" y="4700815"/>
            <a:ext cx="461986" cy="666279"/>
            <a:chOff x="4430844" y="4700815"/>
            <a:chExt cx="461986" cy="666279"/>
          </a:xfrm>
        </p:grpSpPr>
        <p:sp>
          <p:nvSpPr>
            <p:cNvPr id="150" name="TextBox 149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51" name="Straight Arrow Connector 150"/>
            <p:cNvCxnSpPr>
              <a:stCxn id="150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390513" y="4167385"/>
            <a:ext cx="644624" cy="313938"/>
            <a:chOff x="6684331" y="5513413"/>
            <a:chExt cx="644624" cy="31393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6" name="Rectangle 15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7449" y="5208576"/>
            <a:ext cx="3143405" cy="903088"/>
            <a:chOff x="4707449" y="5208576"/>
            <a:chExt cx="3143405" cy="903088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11" idx="3"/>
            </p:cNvCxnSpPr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3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During Logging – Recover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145" y="1108316"/>
            <a:ext cx="4734732" cy="3828731"/>
          </a:xfrm>
        </p:spPr>
        <p:txBody>
          <a:bodyPr>
            <a:noAutofit/>
          </a:bodyPr>
          <a:lstStyle/>
          <a:p>
            <a:r>
              <a:rPr lang="en-US" sz="2800" dirty="0"/>
              <a:t>Upon recovery scan the log</a:t>
            </a:r>
          </a:p>
          <a:p>
            <a:pPr lvl="1"/>
            <a:endParaRPr lang="en-US" sz="2000" dirty="0"/>
          </a:p>
          <a:p>
            <a:r>
              <a:rPr lang="en-US" sz="2800" dirty="0"/>
              <a:t>Detect transaction start with no commit</a:t>
            </a:r>
          </a:p>
          <a:p>
            <a:pPr lvl="1"/>
            <a:endParaRPr lang="en-US" sz="2000" dirty="0"/>
          </a:p>
          <a:p>
            <a:r>
              <a:rPr lang="en-US" sz="2800" dirty="0"/>
              <a:t>Discard log entries</a:t>
            </a:r>
          </a:p>
          <a:p>
            <a:pPr lvl="1"/>
            <a:endParaRPr lang="en-US" sz="2000" dirty="0"/>
          </a:p>
          <a:p>
            <a:r>
              <a:rPr lang="en-US" sz="2800" dirty="0"/>
              <a:t>Disk remains unchanged</a:t>
            </a:r>
          </a:p>
          <a:p>
            <a:endParaRPr lang="en-US" sz="28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Log in non-volatile storage (Flash or on Disk)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469341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28871" y="5039629"/>
            <a:ext cx="829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start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088380" y="5039628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H="1">
            <a:off x="5765683" y="5060102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648335" y="5060102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74034" y="3654034"/>
            <a:ext cx="730659" cy="2187613"/>
            <a:chOff x="5874034" y="3654034"/>
            <a:chExt cx="730659" cy="2187613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675429" y="5060103"/>
            <a:ext cx="283215" cy="1175415"/>
            <a:chOff x="6749201" y="5060103"/>
            <a:chExt cx="283215" cy="1175415"/>
          </a:xfrm>
        </p:grpSpPr>
        <p:cxnSp>
          <p:nvCxnSpPr>
            <p:cNvPr id="51" name="Straight Connector 50"/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8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After Commit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08316"/>
            <a:ext cx="4350995" cy="3828731"/>
          </a:xfrm>
        </p:spPr>
        <p:txBody>
          <a:bodyPr>
            <a:normAutofit/>
          </a:bodyPr>
          <a:lstStyle/>
          <a:p>
            <a:r>
              <a:rPr lang="en-US" sz="2800" dirty="0"/>
              <a:t>Scan log, find start</a:t>
            </a:r>
          </a:p>
          <a:p>
            <a:pPr lvl="1"/>
            <a:endParaRPr lang="en-US" sz="2600" dirty="0"/>
          </a:p>
          <a:p>
            <a:r>
              <a:rPr lang="en-US" sz="2800" dirty="0"/>
              <a:t>Find matching commit</a:t>
            </a:r>
          </a:p>
          <a:p>
            <a:pPr lvl="1"/>
            <a:endParaRPr lang="en-US" sz="2600" dirty="0"/>
          </a:p>
          <a:p>
            <a:r>
              <a:rPr lang="en-US" sz="2800" dirty="0"/>
              <a:t>Redo it as usual</a:t>
            </a:r>
          </a:p>
          <a:p>
            <a:pPr lvl="1"/>
            <a:r>
              <a:rPr lang="en-US" sz="2400" dirty="0"/>
              <a:t>Or just let it happen later</a:t>
            </a:r>
          </a:p>
          <a:p>
            <a:endParaRPr lang="en-US" sz="2800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Log in non-volatile storage (Flash or on Disk)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7156" y="4629050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8489445" y="4998382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28871" y="5039629"/>
            <a:ext cx="829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7883" cy="1480844"/>
            <a:chOff x="6500681" y="4469782"/>
            <a:chExt cx="927883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8876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 Structure: Spiral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28014" y="1685611"/>
            <a:ext cx="5506186" cy="3724589"/>
            <a:chOff x="1428014" y="2217607"/>
            <a:chExt cx="5251849" cy="3488182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3810000"/>
              <a:ext cx="762000" cy="43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intro</a:t>
              </a: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4698229" y="3150374"/>
              <a:ext cx="838200" cy="12430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Gill Sans" charset="0"/>
                  <a:ea typeface="Gill Sans" charset="0"/>
                  <a:cs typeface="Gill Sans" charset="0"/>
                </a:rPr>
                <a:t>OS Concepts (3)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4976989">
              <a:off x="3359672" y="2556094"/>
              <a:ext cx="2137928" cy="26714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Gill Sans" charset="0"/>
                  <a:ea typeface="Gill Sans" charset="0"/>
                  <a:cs typeface="Gill Sans" charset="0"/>
                </a:rPr>
                <a:t>Concurrency (6)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 rot="12045830">
              <a:off x="3223510" y="2273408"/>
              <a:ext cx="2137928" cy="26714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Address Space (4)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 rot="17076965">
              <a:off x="4330121" y="1820967"/>
              <a:ext cx="1932160" cy="2725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Gill Sans" charset="0"/>
                  <a:ea typeface="Gill Sans" charset="0"/>
                  <a:cs typeface="Gill Sans" charset="0"/>
                </a:rPr>
                <a:t>File Systems</a:t>
              </a:r>
              <a:r>
                <a:rPr lang="en-US" sz="2800" b="0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Gill Sans" charset="0"/>
                  <a:ea typeface="Gill Sans" charset="0"/>
                  <a:cs typeface="Gill Sans" charset="0"/>
                </a:rPr>
                <a:t> (8)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1563930">
              <a:off x="5181561" y="2931283"/>
              <a:ext cx="1498302" cy="27745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CC3333"/>
                  </a:solidFill>
                  <a:latin typeface="Gill Sans" charset="0"/>
                  <a:ea typeface="Gill Sans" charset="0"/>
                  <a:cs typeface="Gill Sans" charset="0"/>
                </a:rPr>
                <a:t>Distributed Systems (8)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6913033">
              <a:off x="2636482" y="2830783"/>
              <a:ext cx="1498302" cy="391523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2800" b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Gill Sans" charset="0"/>
                  <a:ea typeface="Gill Sans" charset="0"/>
                  <a:cs typeface="Gill Sans" charset="0"/>
                </a:rPr>
                <a:t>Reliability, Security, Cloud</a:t>
              </a:r>
              <a:r>
                <a:rPr lang="en-US" sz="2800" b="0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Gill Sans" charset="0"/>
                  <a:ea typeface="Gill Sans" charset="0"/>
                  <a:cs typeface="Gill Sans" charset="0"/>
                </a:rPr>
                <a:t> (8)</a:t>
              </a:r>
            </a:p>
          </p:txBody>
        </p:sp>
      </p:grpSp>
      <p:sp>
        <p:nvSpPr>
          <p:cNvPr id="8" name="Right Arrow 7"/>
          <p:cNvSpPr/>
          <p:nvPr/>
        </p:nvSpPr>
        <p:spPr bwMode="auto">
          <a:xfrm rot="11953481">
            <a:off x="7204463" y="3946660"/>
            <a:ext cx="898580" cy="868080"/>
          </a:xfrm>
          <a:prstGeom prst="rightArrow">
            <a:avLst/>
          </a:prstGeom>
          <a:solidFill>
            <a:srgbClr val="FF79D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70400"/>
            <a:ext cx="1066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18970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1219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162800" cy="533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Societal Scale Information Systems</a:t>
            </a:r>
          </a:p>
        </p:txBody>
      </p:sp>
      <p:pic>
        <p:nvPicPr>
          <p:cNvPr id="31749" name="Picture 8" descr="bug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59375"/>
            <a:ext cx="8604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6934200" y="2667000"/>
            <a:ext cx="1907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Scalable, Reliable,</a:t>
            </a:r>
          </a:p>
          <a:p>
            <a:r>
              <a:rPr lang="en-US" sz="2000" b="0">
                <a:latin typeface="Gill Sans Light"/>
                <a:cs typeface="Gill Sans Light"/>
              </a:rPr>
              <a:t>Secure Services</a:t>
            </a:r>
          </a:p>
        </p:txBody>
      </p:sp>
      <p:sp>
        <p:nvSpPr>
          <p:cNvPr id="31751" name="Text Box 13"/>
          <p:cNvSpPr txBox="1">
            <a:spLocks noChangeArrowheads="1"/>
          </p:cNvSpPr>
          <p:nvPr/>
        </p:nvSpPr>
        <p:spPr bwMode="auto">
          <a:xfrm>
            <a:off x="46770" y="5845175"/>
            <a:ext cx="1428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Gill Sans Light"/>
                <a:cs typeface="Gill Sans Light"/>
              </a:rPr>
              <a:t>MEMS for </a:t>
            </a:r>
          </a:p>
          <a:p>
            <a:pPr algn="ctr"/>
            <a:r>
              <a:rPr lang="en-US" sz="2000" b="0">
                <a:latin typeface="Gill Sans Light"/>
                <a:cs typeface="Gill Sans Light"/>
              </a:rPr>
              <a:t>Sensor Nets</a:t>
            </a:r>
          </a:p>
        </p:txBody>
      </p:sp>
      <p:sp>
        <p:nvSpPr>
          <p:cNvPr id="31752" name="Text Box 14"/>
          <p:cNvSpPr txBox="1">
            <a:spLocks noChangeArrowheads="1"/>
          </p:cNvSpPr>
          <p:nvPr/>
        </p:nvSpPr>
        <p:spPr bwMode="auto">
          <a:xfrm>
            <a:off x="685800" y="2727325"/>
            <a:ext cx="14542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Internet</a:t>
            </a:r>
            <a:br>
              <a:rPr lang="en-US" sz="2000" b="0" dirty="0">
                <a:latin typeface="Gill Sans Light"/>
                <a:cs typeface="Gill Sans Light"/>
              </a:rPr>
            </a:br>
            <a:r>
              <a:rPr lang="en-US" sz="2000" b="0" dirty="0">
                <a:latin typeface="Gill Sans Light"/>
                <a:cs typeface="Gill Sans Light"/>
              </a:rPr>
              <a:t>Connectivity</a:t>
            </a:r>
          </a:p>
        </p:txBody>
      </p:sp>
      <p:sp>
        <p:nvSpPr>
          <p:cNvPr id="31753" name="Text Box 480"/>
          <p:cNvSpPr txBox="1">
            <a:spLocks noChangeArrowheads="1"/>
          </p:cNvSpPr>
          <p:nvPr/>
        </p:nvSpPr>
        <p:spPr bwMode="auto">
          <a:xfrm>
            <a:off x="6477000" y="3657600"/>
            <a:ext cx="24516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Databases</a:t>
            </a:r>
          </a:p>
          <a:p>
            <a:r>
              <a:rPr lang="en-US" sz="2000" b="0">
                <a:latin typeface="Gill Sans Light"/>
                <a:cs typeface="Gill Sans Light"/>
              </a:rPr>
              <a:t>Information Collection</a:t>
            </a:r>
          </a:p>
          <a:p>
            <a:r>
              <a:rPr lang="en-US" sz="2000" b="0">
                <a:latin typeface="Gill Sans Light"/>
                <a:cs typeface="Gill Sans Light"/>
              </a:rPr>
              <a:t>Remote Storage</a:t>
            </a:r>
          </a:p>
          <a:p>
            <a:r>
              <a:rPr lang="en-US" sz="2000" b="0">
                <a:latin typeface="Gill Sans Light"/>
                <a:cs typeface="Gill Sans Light"/>
              </a:rPr>
              <a:t>Online Games</a:t>
            </a:r>
          </a:p>
          <a:p>
            <a:r>
              <a:rPr lang="en-US" sz="2000" b="0">
                <a:latin typeface="Gill Sans Light"/>
                <a:cs typeface="Gill Sans Light"/>
              </a:rPr>
              <a:t>Commerce</a:t>
            </a:r>
          </a:p>
          <a:p>
            <a:r>
              <a:rPr lang="en-US" sz="2000" b="0">
                <a:latin typeface="Gill Sans Light"/>
                <a:cs typeface="Gill Sans Light"/>
              </a:rPr>
              <a:t>	…</a:t>
            </a:r>
          </a:p>
          <a:p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31754" name="Rectangle 481"/>
          <p:cNvSpPr>
            <a:spLocks noGrp="1" noChangeArrowheads="1"/>
          </p:cNvSpPr>
          <p:nvPr>
            <p:ph type="body" idx="1"/>
          </p:nvPr>
        </p:nvSpPr>
        <p:spPr>
          <a:xfrm>
            <a:off x="0" y="876299"/>
            <a:ext cx="5181600" cy="27352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ＭＳ Ｐゴシック" charset="0"/>
              </a:rPr>
              <a:t>The world is a large distributed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ＭＳ Ｐゴシック" charset="0"/>
              </a:rPr>
              <a:t>Microprocessors in everything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ＭＳ Ｐゴシック" charset="0"/>
              </a:rPr>
              <a:t>Vast infrastructure behind them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>
              <a:ea typeface="ＭＳ Ｐゴシック" charset="0"/>
            </a:endParaRPr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244975"/>
            <a:ext cx="1524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3124200"/>
            <a:ext cx="8763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89200"/>
            <a:ext cx="129857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8382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9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15382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3" t="30769" r="3391" b="12088"/>
          <a:stretch>
            <a:fillRect/>
          </a:stretch>
        </p:blipFill>
        <p:spPr bwMode="auto">
          <a:xfrm>
            <a:off x="1371600" y="4930775"/>
            <a:ext cx="205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1" name="Picture 479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762375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2" name="Line 4"/>
          <p:cNvSpPr>
            <a:spLocks noChangeShapeType="1"/>
          </p:cNvSpPr>
          <p:nvPr/>
        </p:nvSpPr>
        <p:spPr bwMode="auto">
          <a:xfrm flipV="1">
            <a:off x="990600" y="609600"/>
            <a:ext cx="8153400" cy="5410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31763" name="Group 15"/>
          <p:cNvGrpSpPr>
            <a:grpSpLocks/>
          </p:cNvGrpSpPr>
          <p:nvPr/>
        </p:nvGrpSpPr>
        <p:grpSpPr bwMode="auto">
          <a:xfrm>
            <a:off x="6129338" y="0"/>
            <a:ext cx="3014662" cy="2589213"/>
            <a:chOff x="3676" y="264"/>
            <a:chExt cx="1899" cy="1631"/>
          </a:xfrm>
        </p:grpSpPr>
        <p:graphicFrame>
          <p:nvGraphicFramePr>
            <p:cNvPr id="32226" name="Object 4"/>
            <p:cNvGraphicFramePr>
              <a:graphicFrameLocks noChangeAspect="1"/>
            </p:cNvGraphicFramePr>
            <p:nvPr/>
          </p:nvGraphicFramePr>
          <p:xfrm>
            <a:off x="4603" y="264"/>
            <a:ext cx="972" cy="1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name="Image" r:id="rId15" imgW="2007766" imgH="2134839" progId="Photoshop.Image.5">
                    <p:embed/>
                  </p:oleObj>
                </mc:Choice>
                <mc:Fallback>
                  <p:oleObj name="Image" r:id="rId15" imgW="2007766" imgH="2134839" progId="Photoshop.Image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264"/>
                          <a:ext cx="972" cy="1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227" name="Group 17"/>
            <p:cNvGrpSpPr>
              <a:grpSpLocks/>
            </p:cNvGrpSpPr>
            <p:nvPr/>
          </p:nvGrpSpPr>
          <p:grpSpPr bwMode="auto">
            <a:xfrm>
              <a:off x="3676" y="1121"/>
              <a:ext cx="1876" cy="774"/>
              <a:chOff x="2796" y="854"/>
              <a:chExt cx="2716" cy="1121"/>
            </a:xfrm>
          </p:grpSpPr>
          <p:grpSp>
            <p:nvGrpSpPr>
              <p:cNvPr id="32228" name="Group 18"/>
              <p:cNvGrpSpPr>
                <a:grpSpLocks/>
              </p:cNvGrpSpPr>
              <p:nvPr/>
            </p:nvGrpSpPr>
            <p:grpSpPr bwMode="auto">
              <a:xfrm>
                <a:off x="3227" y="1844"/>
                <a:ext cx="513" cy="131"/>
                <a:chOff x="2201" y="2688"/>
                <a:chExt cx="1946" cy="577"/>
              </a:xfrm>
            </p:grpSpPr>
            <p:sp>
              <p:nvSpPr>
                <p:cNvPr id="32676" name="AutoShape 19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7" name="AutoShape 20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8" name="AutoShape 21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9" name="AutoShape 22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0" name="AutoShape 23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1" name="AutoShape 24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2" name="AutoShape 25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3" name="AutoShape 26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4" name="AutoShape 27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5" name="AutoShape 28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6" name="AutoShape 29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7" name="AutoShape 30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88" name="AutoShape 31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29" name="Group 32"/>
              <p:cNvGrpSpPr>
                <a:grpSpLocks/>
              </p:cNvGrpSpPr>
              <p:nvPr/>
            </p:nvGrpSpPr>
            <p:grpSpPr bwMode="auto">
              <a:xfrm>
                <a:off x="3899" y="1843"/>
                <a:ext cx="513" cy="131"/>
                <a:chOff x="2201" y="2688"/>
                <a:chExt cx="1946" cy="577"/>
              </a:xfrm>
            </p:grpSpPr>
            <p:sp>
              <p:nvSpPr>
                <p:cNvPr id="32663" name="AutoShape 33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4" name="AutoShape 34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5" name="AutoShape 35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6" name="AutoShape 36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7" name="AutoShape 37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8" name="AutoShape 38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9" name="AutoShape 39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0" name="AutoShape 40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1" name="AutoShape 41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2" name="AutoShape 42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3" name="AutoShape 43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4" name="AutoShape 44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75" name="AutoShape 45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30" name="Group 46"/>
              <p:cNvGrpSpPr>
                <a:grpSpLocks/>
              </p:cNvGrpSpPr>
              <p:nvPr/>
            </p:nvGrpSpPr>
            <p:grpSpPr bwMode="auto">
              <a:xfrm>
                <a:off x="4503" y="1773"/>
                <a:ext cx="513" cy="132"/>
                <a:chOff x="2201" y="2688"/>
                <a:chExt cx="1946" cy="577"/>
              </a:xfrm>
            </p:grpSpPr>
            <p:sp>
              <p:nvSpPr>
                <p:cNvPr id="3265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1" name="AutoShape 48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2" name="AutoShape 49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3" name="AutoShape 50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4" name="AutoShape 51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5" name="AutoShape 52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6" name="AutoShape 53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7" name="AutoShape 54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8" name="AutoShape 55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59" name="AutoShape 56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0" name="AutoShape 57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1" name="AutoShape 58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62" name="AutoShape 59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31" name="Line 60"/>
              <p:cNvSpPr>
                <a:spLocks noChangeShapeType="1"/>
              </p:cNvSpPr>
              <p:nvPr/>
            </p:nvSpPr>
            <p:spPr bwMode="auto">
              <a:xfrm flipH="1">
                <a:off x="3290" y="1425"/>
                <a:ext cx="831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232" name="Line 61"/>
              <p:cNvSpPr>
                <a:spLocks noChangeShapeType="1"/>
              </p:cNvSpPr>
              <p:nvPr/>
            </p:nvSpPr>
            <p:spPr bwMode="auto">
              <a:xfrm flipH="1">
                <a:off x="3659" y="1431"/>
                <a:ext cx="460" cy="4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233" name="Line 62"/>
              <p:cNvSpPr>
                <a:spLocks noChangeShapeType="1"/>
              </p:cNvSpPr>
              <p:nvPr/>
            </p:nvSpPr>
            <p:spPr bwMode="auto">
              <a:xfrm flipH="1">
                <a:off x="3921" y="1545"/>
                <a:ext cx="277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234" name="Line 63"/>
              <p:cNvSpPr>
                <a:spLocks noChangeShapeType="1"/>
              </p:cNvSpPr>
              <p:nvPr/>
            </p:nvSpPr>
            <p:spPr bwMode="auto">
              <a:xfrm>
                <a:off x="4195" y="1551"/>
                <a:ext cx="147" cy="3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35" name="Group 64"/>
              <p:cNvGrpSpPr>
                <a:grpSpLocks/>
              </p:cNvGrpSpPr>
              <p:nvPr/>
            </p:nvGrpSpPr>
            <p:grpSpPr bwMode="auto">
              <a:xfrm>
                <a:off x="2796" y="1732"/>
                <a:ext cx="513" cy="132"/>
                <a:chOff x="2201" y="2688"/>
                <a:chExt cx="1946" cy="577"/>
              </a:xfrm>
            </p:grpSpPr>
            <p:sp>
              <p:nvSpPr>
                <p:cNvPr id="32637" name="AutoShape 65"/>
                <p:cNvSpPr>
                  <a:spLocks noChangeArrowheads="1"/>
                </p:cNvSpPr>
                <p:nvPr/>
              </p:nvSpPr>
              <p:spPr bwMode="auto">
                <a:xfrm>
                  <a:off x="2934" y="302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8" name="AutoShape 66"/>
                <p:cNvSpPr>
                  <a:spLocks noChangeArrowheads="1"/>
                </p:cNvSpPr>
                <p:nvPr/>
              </p:nvSpPr>
              <p:spPr bwMode="auto">
                <a:xfrm>
                  <a:off x="3030" y="31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9" name="AutoShape 67"/>
                <p:cNvSpPr>
                  <a:spLocks noChangeArrowheads="1"/>
                </p:cNvSpPr>
                <p:nvPr/>
              </p:nvSpPr>
              <p:spPr bwMode="auto">
                <a:xfrm>
                  <a:off x="3329" y="281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0" name="AutoShape 68"/>
                <p:cNvSpPr>
                  <a:spLocks noChangeArrowheads="1"/>
                </p:cNvSpPr>
                <p:nvPr/>
              </p:nvSpPr>
              <p:spPr bwMode="auto">
                <a:xfrm>
                  <a:off x="3425" y="301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1" name="AutoShape 69"/>
                <p:cNvSpPr>
                  <a:spLocks noChangeArrowheads="1"/>
                </p:cNvSpPr>
                <p:nvPr/>
              </p:nvSpPr>
              <p:spPr bwMode="auto">
                <a:xfrm>
                  <a:off x="3570" y="2688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2" name="AutoShape 70"/>
                <p:cNvSpPr>
                  <a:spLocks noChangeArrowheads="1"/>
                </p:cNvSpPr>
                <p:nvPr/>
              </p:nvSpPr>
              <p:spPr bwMode="auto">
                <a:xfrm>
                  <a:off x="3666" y="2884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3" name="AutoShape 71"/>
                <p:cNvSpPr>
                  <a:spLocks noChangeArrowheads="1"/>
                </p:cNvSpPr>
                <p:nvPr/>
              </p:nvSpPr>
              <p:spPr bwMode="auto">
                <a:xfrm>
                  <a:off x="3026" y="278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4" name="AutoShape 72"/>
                <p:cNvSpPr>
                  <a:spLocks noChangeArrowheads="1"/>
                </p:cNvSpPr>
                <p:nvPr/>
              </p:nvSpPr>
              <p:spPr bwMode="auto">
                <a:xfrm>
                  <a:off x="2201" y="2963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5" name="AutoShape 73"/>
                <p:cNvSpPr>
                  <a:spLocks noChangeArrowheads="1"/>
                </p:cNvSpPr>
                <p:nvPr/>
              </p:nvSpPr>
              <p:spPr bwMode="auto">
                <a:xfrm>
                  <a:off x="2297" y="30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6" name="AutoShape 74"/>
                <p:cNvSpPr>
                  <a:spLocks noChangeArrowheads="1"/>
                </p:cNvSpPr>
                <p:nvPr/>
              </p:nvSpPr>
              <p:spPr bwMode="auto">
                <a:xfrm>
                  <a:off x="2596" y="2759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7" name="AutoShape 75"/>
                <p:cNvSpPr>
                  <a:spLocks noChangeArrowheads="1"/>
                </p:cNvSpPr>
                <p:nvPr/>
              </p:nvSpPr>
              <p:spPr bwMode="auto">
                <a:xfrm>
                  <a:off x="2692" y="2955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8" name="AutoShape 76"/>
                <p:cNvSpPr>
                  <a:spLocks noChangeArrowheads="1"/>
                </p:cNvSpPr>
                <p:nvPr/>
              </p:nvSpPr>
              <p:spPr bwMode="auto">
                <a:xfrm>
                  <a:off x="3870" y="2941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49" name="AutoShape 77"/>
                <p:cNvSpPr>
                  <a:spLocks noChangeArrowheads="1"/>
                </p:cNvSpPr>
                <p:nvPr/>
              </p:nvSpPr>
              <p:spPr bwMode="auto">
                <a:xfrm>
                  <a:off x="3966" y="3037"/>
                  <a:ext cx="181" cy="146"/>
                </a:xfrm>
                <a:prstGeom prst="parallelogram">
                  <a:avLst>
                    <a:gd name="adj" fmla="val 30993"/>
                  </a:avLst>
                </a:prstGeom>
                <a:solidFill>
                  <a:srgbClr val="114FFB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36" name="Line 78"/>
              <p:cNvSpPr>
                <a:spLocks noChangeShapeType="1"/>
              </p:cNvSpPr>
              <p:nvPr/>
            </p:nvSpPr>
            <p:spPr bwMode="auto">
              <a:xfrm flipH="1">
                <a:off x="2896" y="1427"/>
                <a:ext cx="543" cy="3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37" name="Group 79"/>
              <p:cNvGrpSpPr>
                <a:grpSpLocks/>
              </p:cNvGrpSpPr>
              <p:nvPr/>
            </p:nvGrpSpPr>
            <p:grpSpPr bwMode="auto">
              <a:xfrm>
                <a:off x="4878" y="1324"/>
                <a:ext cx="184" cy="73"/>
                <a:chOff x="1024" y="3264"/>
                <a:chExt cx="320" cy="296"/>
              </a:xfrm>
            </p:grpSpPr>
            <p:sp>
              <p:nvSpPr>
                <p:cNvPr id="32633" name="Rectangle 80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4" name="Rectangle 81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5" name="Rectangle 82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636" name="Rectangle 83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38" name="Group 84"/>
              <p:cNvGrpSpPr>
                <a:grpSpLocks/>
              </p:cNvGrpSpPr>
              <p:nvPr/>
            </p:nvGrpSpPr>
            <p:grpSpPr bwMode="auto">
              <a:xfrm>
                <a:off x="3658" y="909"/>
                <a:ext cx="990" cy="315"/>
                <a:chOff x="1832" y="1576"/>
                <a:chExt cx="1720" cy="1272"/>
              </a:xfrm>
            </p:grpSpPr>
            <p:grpSp>
              <p:nvGrpSpPr>
                <p:cNvPr id="32485" name="Group 85"/>
                <p:cNvGrpSpPr>
                  <a:grpSpLocks/>
                </p:cNvGrpSpPr>
                <p:nvPr/>
              </p:nvGrpSpPr>
              <p:grpSpPr bwMode="auto">
                <a:xfrm>
                  <a:off x="1832" y="1992"/>
                  <a:ext cx="888" cy="648"/>
                  <a:chOff x="1752" y="2224"/>
                  <a:chExt cx="888" cy="648"/>
                </a:xfrm>
              </p:grpSpPr>
              <p:grpSp>
                <p:nvGrpSpPr>
                  <p:cNvPr id="32597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752" y="222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25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6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7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8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9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30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31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32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98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896" y="2256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17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8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9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0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1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2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3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24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99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000" y="231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09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0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1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2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3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4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5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16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600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2144" y="234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601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2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3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4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5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6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7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608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</p:grpSp>
            <p:grpSp>
              <p:nvGrpSpPr>
                <p:cNvPr id="32486" name="Group 122"/>
                <p:cNvGrpSpPr>
                  <a:grpSpLocks/>
                </p:cNvGrpSpPr>
                <p:nvPr/>
              </p:nvGrpSpPr>
              <p:grpSpPr bwMode="auto">
                <a:xfrm>
                  <a:off x="2208" y="1576"/>
                  <a:ext cx="888" cy="648"/>
                  <a:chOff x="1800" y="1552"/>
                  <a:chExt cx="888" cy="648"/>
                </a:xfrm>
              </p:grpSpPr>
              <p:grpSp>
                <p:nvGrpSpPr>
                  <p:cNvPr id="32561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800" y="155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89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0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1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2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3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4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5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96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62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1944" y="158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81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2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3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4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5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6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7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8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63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048" y="1640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73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4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5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6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7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8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9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80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64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192" y="167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65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6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7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8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9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0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1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72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</p:grpSp>
            <p:grpSp>
              <p:nvGrpSpPr>
                <p:cNvPr id="32487" name="Group 159"/>
                <p:cNvGrpSpPr>
                  <a:grpSpLocks/>
                </p:cNvGrpSpPr>
                <p:nvPr/>
              </p:nvGrpSpPr>
              <p:grpSpPr bwMode="auto">
                <a:xfrm>
                  <a:off x="2288" y="2200"/>
                  <a:ext cx="888" cy="648"/>
                  <a:chOff x="2560" y="2264"/>
                  <a:chExt cx="888" cy="648"/>
                </a:xfrm>
              </p:grpSpPr>
              <p:grpSp>
                <p:nvGrpSpPr>
                  <p:cNvPr id="32525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2560" y="226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53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4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5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6" name="Rectangle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7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8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9" name="Rectangle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60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2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704" y="2296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45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6" name="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7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8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9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0" name="Rectangle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1" name="Rectangl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52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2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2808" y="235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37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8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9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0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1" name="Rectangle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2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3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44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528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2952" y="238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2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0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1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2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3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4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5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36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</p:grpSp>
            <p:grpSp>
              <p:nvGrpSpPr>
                <p:cNvPr id="32488" name="Group 196"/>
                <p:cNvGrpSpPr>
                  <a:grpSpLocks/>
                </p:cNvGrpSpPr>
                <p:nvPr/>
              </p:nvGrpSpPr>
              <p:grpSpPr bwMode="auto">
                <a:xfrm>
                  <a:off x="2664" y="1736"/>
                  <a:ext cx="888" cy="648"/>
                  <a:chOff x="2608" y="1592"/>
                  <a:chExt cx="888" cy="648"/>
                </a:xfrm>
              </p:grpSpPr>
              <p:grpSp>
                <p:nvGrpSpPr>
                  <p:cNvPr id="32489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2608" y="159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17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8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9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0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1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2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3" name="Rectangle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24" name="Rectangle 2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490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2752" y="162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09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0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1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2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3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4" name="Rectangle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5" name="Rectangle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16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491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2840" y="1664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501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2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3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4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5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6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7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8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114FFB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  <p:grpSp>
                <p:nvGrpSpPr>
                  <p:cNvPr id="32492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3000" y="1712"/>
                    <a:ext cx="496" cy="528"/>
                    <a:chOff x="2016" y="2000"/>
                    <a:chExt cx="496" cy="528"/>
                  </a:xfrm>
                </p:grpSpPr>
                <p:sp>
                  <p:nvSpPr>
                    <p:cNvPr id="32493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236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4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12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5" name="Rectangl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226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6" name="Rectangle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208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7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0" y="216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8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8" y="2104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499" name="Rectangle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2056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  <p:sp>
                  <p:nvSpPr>
                    <p:cNvPr id="32500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" y="2000"/>
                      <a:ext cx="168" cy="160"/>
                    </a:xfrm>
                    <a:prstGeom prst="rect">
                      <a:avLst/>
                    </a:prstGeom>
                    <a:solidFill>
                      <a:srgbClr val="FBBA03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 sz="1200">
                        <a:latin typeface="Gill Sans Light"/>
                        <a:cs typeface="Gill Sans Light"/>
                      </a:endParaRPr>
                    </a:p>
                  </p:txBody>
                </p:sp>
              </p:grpSp>
            </p:grpSp>
          </p:grpSp>
          <p:grpSp>
            <p:nvGrpSpPr>
              <p:cNvPr id="32239" name="Group 233"/>
              <p:cNvGrpSpPr>
                <a:grpSpLocks/>
              </p:cNvGrpSpPr>
              <p:nvPr/>
            </p:nvGrpSpPr>
            <p:grpSpPr bwMode="auto">
              <a:xfrm>
                <a:off x="3703" y="1382"/>
                <a:ext cx="185" cy="74"/>
                <a:chOff x="1024" y="3264"/>
                <a:chExt cx="320" cy="296"/>
              </a:xfrm>
            </p:grpSpPr>
            <p:sp>
              <p:nvSpPr>
                <p:cNvPr id="32481" name="Rectangle 23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82" name="Rectangle 23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83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84" name="Rectangle 23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0" name="Group 238"/>
              <p:cNvGrpSpPr>
                <a:grpSpLocks/>
              </p:cNvGrpSpPr>
              <p:nvPr/>
            </p:nvGrpSpPr>
            <p:grpSpPr bwMode="auto">
              <a:xfrm>
                <a:off x="4152" y="1376"/>
                <a:ext cx="184" cy="73"/>
                <a:chOff x="1024" y="3264"/>
                <a:chExt cx="320" cy="296"/>
              </a:xfrm>
            </p:grpSpPr>
            <p:sp>
              <p:nvSpPr>
                <p:cNvPr id="32477" name="Rectangle 23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8" name="Rectangle 24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9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80" name="Rectangle 24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1" name="Group 243"/>
              <p:cNvGrpSpPr>
                <a:grpSpLocks/>
              </p:cNvGrpSpPr>
              <p:nvPr/>
            </p:nvGrpSpPr>
            <p:grpSpPr bwMode="auto">
              <a:xfrm>
                <a:off x="5005" y="1169"/>
                <a:ext cx="183" cy="73"/>
                <a:chOff x="1024" y="3264"/>
                <a:chExt cx="320" cy="296"/>
              </a:xfrm>
            </p:grpSpPr>
            <p:sp>
              <p:nvSpPr>
                <p:cNvPr id="32473" name="Rectangle 24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4" name="Rectangle 24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5" name="Rectangle 24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6" name="Rectangle 24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2" name="Group 248"/>
              <p:cNvGrpSpPr>
                <a:grpSpLocks/>
              </p:cNvGrpSpPr>
              <p:nvPr/>
            </p:nvGrpSpPr>
            <p:grpSpPr bwMode="auto">
              <a:xfrm>
                <a:off x="4528" y="1367"/>
                <a:ext cx="184" cy="73"/>
                <a:chOff x="1024" y="3264"/>
                <a:chExt cx="320" cy="296"/>
              </a:xfrm>
            </p:grpSpPr>
            <p:sp>
              <p:nvSpPr>
                <p:cNvPr id="32469" name="Rectangle 24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0" name="Rectangle 25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1" name="Rectangle 25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72" name="Rectangle 25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3" name="Group 253"/>
              <p:cNvGrpSpPr>
                <a:grpSpLocks/>
              </p:cNvGrpSpPr>
              <p:nvPr/>
            </p:nvGrpSpPr>
            <p:grpSpPr bwMode="auto">
              <a:xfrm>
                <a:off x="3176" y="1260"/>
                <a:ext cx="185" cy="73"/>
                <a:chOff x="1024" y="3264"/>
                <a:chExt cx="320" cy="296"/>
              </a:xfrm>
            </p:grpSpPr>
            <p:sp>
              <p:nvSpPr>
                <p:cNvPr id="32465" name="Rectangle 25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6" name="Rectangle 25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7" name="Rectangle 25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8" name="Rectangle 25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4" name="Group 258"/>
              <p:cNvGrpSpPr>
                <a:grpSpLocks/>
              </p:cNvGrpSpPr>
              <p:nvPr/>
            </p:nvGrpSpPr>
            <p:grpSpPr bwMode="auto">
              <a:xfrm>
                <a:off x="3158" y="1191"/>
                <a:ext cx="184" cy="73"/>
                <a:chOff x="1024" y="3264"/>
                <a:chExt cx="320" cy="296"/>
              </a:xfrm>
            </p:grpSpPr>
            <p:sp>
              <p:nvSpPr>
                <p:cNvPr id="32461" name="Rectangle 259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2" name="Rectangle 260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3" name="Rectangle 261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4" name="Rectangle 262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5" name="Group 263"/>
              <p:cNvGrpSpPr>
                <a:grpSpLocks/>
              </p:cNvGrpSpPr>
              <p:nvPr/>
            </p:nvGrpSpPr>
            <p:grpSpPr bwMode="auto">
              <a:xfrm>
                <a:off x="3323" y="1395"/>
                <a:ext cx="184" cy="73"/>
                <a:chOff x="1024" y="3264"/>
                <a:chExt cx="320" cy="296"/>
              </a:xfrm>
            </p:grpSpPr>
            <p:sp>
              <p:nvSpPr>
                <p:cNvPr id="32457" name="Rectangle 264"/>
                <p:cNvSpPr>
                  <a:spLocks noChangeArrowheads="1"/>
                </p:cNvSpPr>
                <p:nvPr/>
              </p:nvSpPr>
              <p:spPr bwMode="auto">
                <a:xfrm>
                  <a:off x="1024" y="337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8" name="Rectangle 265"/>
                <p:cNvSpPr>
                  <a:spLocks noChangeArrowheads="1"/>
                </p:cNvSpPr>
                <p:nvPr/>
              </p:nvSpPr>
              <p:spPr bwMode="auto">
                <a:xfrm>
                  <a:off x="1072" y="333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9" name="Rectangle 266"/>
                <p:cNvSpPr>
                  <a:spLocks noChangeArrowheads="1"/>
                </p:cNvSpPr>
                <p:nvPr/>
              </p:nvSpPr>
              <p:spPr bwMode="auto">
                <a:xfrm>
                  <a:off x="1112" y="3296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60" name="Rectangle 267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8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6" name="Group 268"/>
              <p:cNvGrpSpPr>
                <a:grpSpLocks/>
              </p:cNvGrpSpPr>
              <p:nvPr/>
            </p:nvGrpSpPr>
            <p:grpSpPr bwMode="auto">
              <a:xfrm>
                <a:off x="2799" y="1168"/>
                <a:ext cx="154" cy="61"/>
                <a:chOff x="428" y="2146"/>
                <a:chExt cx="268" cy="244"/>
              </a:xfrm>
            </p:grpSpPr>
            <p:sp>
              <p:nvSpPr>
                <p:cNvPr id="32448" name="Rectangle 269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9" name="Rectangle 270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0" name="Rectangle 271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1" name="Rectangle 272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2" name="Rectangle 273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3" name="Rectangle 274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4" name="Rectangle 275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5" name="Rectangle 276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56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47" name="Group 278"/>
              <p:cNvGrpSpPr>
                <a:grpSpLocks/>
              </p:cNvGrpSpPr>
              <p:nvPr/>
            </p:nvGrpSpPr>
            <p:grpSpPr bwMode="auto">
              <a:xfrm>
                <a:off x="2801" y="1232"/>
                <a:ext cx="154" cy="61"/>
                <a:chOff x="428" y="2146"/>
                <a:chExt cx="268" cy="244"/>
              </a:xfrm>
            </p:grpSpPr>
            <p:sp>
              <p:nvSpPr>
                <p:cNvPr id="32439" name="Rectangle 279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0" name="Rectangle 280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1" name="Rectangle 281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2" name="Rectangle 282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3" name="Rectangle 283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4" name="Rectangle 284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5" name="Rectangle 285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6" name="Rectangle 286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47" name="Rectangle 287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48" name="Rectangle 288"/>
              <p:cNvSpPr>
                <a:spLocks noChangeArrowheads="1"/>
              </p:cNvSpPr>
              <p:nvPr/>
            </p:nvSpPr>
            <p:spPr bwMode="auto">
              <a:xfrm>
                <a:off x="3017" y="1167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2249" name="Rectangle 289"/>
              <p:cNvSpPr>
                <a:spLocks noChangeArrowheads="1"/>
              </p:cNvSpPr>
              <p:nvPr/>
            </p:nvSpPr>
            <p:spPr bwMode="auto">
              <a:xfrm>
                <a:off x="3020" y="1229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50" name="Group 290"/>
              <p:cNvGrpSpPr>
                <a:grpSpLocks/>
              </p:cNvGrpSpPr>
              <p:nvPr/>
            </p:nvGrpSpPr>
            <p:grpSpPr bwMode="auto">
              <a:xfrm>
                <a:off x="2932" y="1390"/>
                <a:ext cx="154" cy="61"/>
                <a:chOff x="428" y="2146"/>
                <a:chExt cx="268" cy="244"/>
              </a:xfrm>
            </p:grpSpPr>
            <p:sp>
              <p:nvSpPr>
                <p:cNvPr id="32430" name="Rectangle 29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1" name="Rectangle 29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2" name="Rectangle 29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3" name="Rectangle 29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4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5" name="Rectangle 29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6" name="Rectangle 29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7" name="Rectangle 29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38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51" name="Group 300"/>
              <p:cNvGrpSpPr>
                <a:grpSpLocks/>
              </p:cNvGrpSpPr>
              <p:nvPr/>
            </p:nvGrpSpPr>
            <p:grpSpPr bwMode="auto">
              <a:xfrm>
                <a:off x="2945" y="1465"/>
                <a:ext cx="155" cy="60"/>
                <a:chOff x="428" y="2146"/>
                <a:chExt cx="268" cy="244"/>
              </a:xfrm>
            </p:grpSpPr>
            <p:sp>
              <p:nvSpPr>
                <p:cNvPr id="32421" name="Rectangle 30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2" name="Rectangle 30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3" name="Rectangle 30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4" name="Rectangle 30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5" name="Rectangle 30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6" name="Rectangle 30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7" name="Rectangle 30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8" name="Rectangle 30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9" name="Rectangle 30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52" name="Rectangle 310"/>
              <p:cNvSpPr>
                <a:spLocks noChangeArrowheads="1"/>
              </p:cNvSpPr>
              <p:nvPr/>
            </p:nvSpPr>
            <p:spPr bwMode="auto">
              <a:xfrm>
                <a:off x="3127" y="1431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53" name="Group 311"/>
              <p:cNvGrpSpPr>
                <a:grpSpLocks/>
              </p:cNvGrpSpPr>
              <p:nvPr/>
            </p:nvGrpSpPr>
            <p:grpSpPr bwMode="auto">
              <a:xfrm>
                <a:off x="3466" y="1524"/>
                <a:ext cx="155" cy="60"/>
                <a:chOff x="428" y="2146"/>
                <a:chExt cx="268" cy="244"/>
              </a:xfrm>
            </p:grpSpPr>
            <p:sp>
              <p:nvSpPr>
                <p:cNvPr id="32412" name="Rectangle 312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3" name="Rectangle 313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4" name="Rectangle 314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5" name="Rectangle 315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6" name="Rectangle 316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7" name="Rectangle 317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8" name="Rectangle 318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9" name="Rectangle 319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20" name="Rectangle 320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54" name="Rectangle 321"/>
              <p:cNvSpPr>
                <a:spLocks noChangeArrowheads="1"/>
              </p:cNvSpPr>
              <p:nvPr/>
            </p:nvSpPr>
            <p:spPr bwMode="auto">
              <a:xfrm>
                <a:off x="3680" y="1471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55" name="Group 322"/>
              <p:cNvGrpSpPr>
                <a:grpSpLocks/>
              </p:cNvGrpSpPr>
              <p:nvPr/>
            </p:nvGrpSpPr>
            <p:grpSpPr bwMode="auto">
              <a:xfrm>
                <a:off x="4133" y="1520"/>
                <a:ext cx="153" cy="41"/>
                <a:chOff x="2378" y="3784"/>
                <a:chExt cx="268" cy="166"/>
              </a:xfrm>
            </p:grpSpPr>
            <p:sp>
              <p:nvSpPr>
                <p:cNvPr id="32406" name="Rectangle 323"/>
                <p:cNvSpPr>
                  <a:spLocks noChangeArrowheads="1"/>
                </p:cNvSpPr>
                <p:nvPr/>
              </p:nvSpPr>
              <p:spPr bwMode="auto">
                <a:xfrm>
                  <a:off x="2582" y="379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7" name="Rectangle 324"/>
                <p:cNvSpPr>
                  <a:spLocks noChangeArrowheads="1"/>
                </p:cNvSpPr>
                <p:nvPr/>
              </p:nvSpPr>
              <p:spPr bwMode="auto">
                <a:xfrm>
                  <a:off x="2486" y="378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8" name="Rectangle 325"/>
                <p:cNvSpPr>
                  <a:spLocks noChangeArrowheads="1"/>
                </p:cNvSpPr>
                <p:nvPr/>
              </p:nvSpPr>
              <p:spPr bwMode="auto">
                <a:xfrm>
                  <a:off x="2576" y="387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9" name="Rectangle 326"/>
                <p:cNvSpPr>
                  <a:spLocks noChangeArrowheads="1"/>
                </p:cNvSpPr>
                <p:nvPr/>
              </p:nvSpPr>
              <p:spPr bwMode="auto">
                <a:xfrm>
                  <a:off x="2480" y="386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0" name="Rectangle 327"/>
                <p:cNvSpPr>
                  <a:spLocks noChangeArrowheads="1"/>
                </p:cNvSpPr>
                <p:nvPr/>
              </p:nvSpPr>
              <p:spPr bwMode="auto">
                <a:xfrm>
                  <a:off x="2384" y="380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11" name="Rectangle 328"/>
                <p:cNvSpPr>
                  <a:spLocks noChangeArrowheads="1"/>
                </p:cNvSpPr>
                <p:nvPr/>
              </p:nvSpPr>
              <p:spPr bwMode="auto">
                <a:xfrm>
                  <a:off x="2378" y="388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56" name="Rectangle 329"/>
              <p:cNvSpPr>
                <a:spLocks noChangeArrowheads="1"/>
              </p:cNvSpPr>
              <p:nvPr/>
            </p:nvSpPr>
            <p:spPr bwMode="auto">
              <a:xfrm>
                <a:off x="4173" y="1470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57" name="Group 330"/>
              <p:cNvGrpSpPr>
                <a:grpSpLocks/>
              </p:cNvGrpSpPr>
              <p:nvPr/>
            </p:nvGrpSpPr>
            <p:grpSpPr bwMode="auto">
              <a:xfrm>
                <a:off x="4502" y="1510"/>
                <a:ext cx="154" cy="60"/>
                <a:chOff x="428" y="2146"/>
                <a:chExt cx="268" cy="244"/>
              </a:xfrm>
            </p:grpSpPr>
            <p:sp>
              <p:nvSpPr>
                <p:cNvPr id="32397" name="Rectangle 33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8" name="Rectangle 33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9" name="Rectangle 33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0" name="Rectangle 33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1" name="Rectangle 33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2" name="Rectangle 33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3" name="Rectangle 33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4" name="Rectangle 33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405" name="Rectangle 33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58" name="Group 340"/>
              <p:cNvGrpSpPr>
                <a:grpSpLocks/>
              </p:cNvGrpSpPr>
              <p:nvPr/>
            </p:nvGrpSpPr>
            <p:grpSpPr bwMode="auto">
              <a:xfrm>
                <a:off x="4689" y="1540"/>
                <a:ext cx="155" cy="61"/>
                <a:chOff x="428" y="2146"/>
                <a:chExt cx="268" cy="244"/>
              </a:xfrm>
            </p:grpSpPr>
            <p:sp>
              <p:nvSpPr>
                <p:cNvPr id="32388" name="Rectangle 341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9" name="Rectangle 342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0" name="Rectangle 343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1" name="Rectangle 344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2" name="Rectangle 345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3" name="Rectangle 346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4" name="Rectangle 347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5" name="Rectangle 348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96" name="Rectangle 349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59" name="Rectangle 350"/>
              <p:cNvSpPr>
                <a:spLocks noChangeArrowheads="1"/>
              </p:cNvSpPr>
              <p:nvPr/>
            </p:nvSpPr>
            <p:spPr bwMode="auto">
              <a:xfrm>
                <a:off x="4625" y="1455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2260" name="Rectangle 351"/>
              <p:cNvSpPr>
                <a:spLocks noChangeArrowheads="1"/>
              </p:cNvSpPr>
              <p:nvPr/>
            </p:nvSpPr>
            <p:spPr bwMode="auto">
              <a:xfrm>
                <a:off x="5229" y="1187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61" name="Group 352"/>
              <p:cNvGrpSpPr>
                <a:grpSpLocks/>
              </p:cNvGrpSpPr>
              <p:nvPr/>
            </p:nvGrpSpPr>
            <p:grpSpPr bwMode="auto">
              <a:xfrm>
                <a:off x="5250" y="1298"/>
                <a:ext cx="155" cy="60"/>
                <a:chOff x="428" y="2146"/>
                <a:chExt cx="268" cy="244"/>
              </a:xfrm>
            </p:grpSpPr>
            <p:sp>
              <p:nvSpPr>
                <p:cNvPr id="32379" name="Rectangle 353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0" name="Rectangle 354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1" name="Rectangle 355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2" name="Rectangle 356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3" name="Rectangle 357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4" name="Rectangle 358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5" name="Rectangle 359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6" name="Rectangle 360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87" name="Rectangle 361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62" name="Group 362"/>
              <p:cNvGrpSpPr>
                <a:grpSpLocks/>
              </p:cNvGrpSpPr>
              <p:nvPr/>
            </p:nvGrpSpPr>
            <p:grpSpPr bwMode="auto">
              <a:xfrm>
                <a:off x="5230" y="1408"/>
                <a:ext cx="154" cy="61"/>
                <a:chOff x="428" y="2146"/>
                <a:chExt cx="268" cy="244"/>
              </a:xfrm>
            </p:grpSpPr>
            <p:sp>
              <p:nvSpPr>
                <p:cNvPr id="32370" name="Rectangle 363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1" name="Rectangle 364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2" name="Rectangle 365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3" name="Rectangle 366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4" name="Rectangle 367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5" name="Rectangle 368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6" name="Rectangle 369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7" name="Rectangle 370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78" name="Rectangle 371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63" name="Rectangle 372"/>
              <p:cNvSpPr>
                <a:spLocks noChangeArrowheads="1"/>
              </p:cNvSpPr>
              <p:nvPr/>
            </p:nvSpPr>
            <p:spPr bwMode="auto">
              <a:xfrm>
                <a:off x="5115" y="1344"/>
                <a:ext cx="93" cy="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2264" name="Rectangle 373"/>
              <p:cNvSpPr>
                <a:spLocks noChangeArrowheads="1"/>
              </p:cNvSpPr>
              <p:nvPr/>
            </p:nvSpPr>
            <p:spPr bwMode="auto">
              <a:xfrm>
                <a:off x="5094" y="1401"/>
                <a:ext cx="94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65" name="Group 374"/>
              <p:cNvGrpSpPr>
                <a:grpSpLocks/>
              </p:cNvGrpSpPr>
              <p:nvPr/>
            </p:nvGrpSpPr>
            <p:grpSpPr bwMode="auto">
              <a:xfrm>
                <a:off x="5171" y="1035"/>
                <a:ext cx="155" cy="60"/>
                <a:chOff x="428" y="2146"/>
                <a:chExt cx="268" cy="244"/>
              </a:xfrm>
            </p:grpSpPr>
            <p:sp>
              <p:nvSpPr>
                <p:cNvPr id="32361" name="Rectangle 375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2" name="Rectangle 376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3" name="Rectangle 377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4" name="Rectangle 378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5" name="Rectangle 379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6" name="Rectangle 380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7" name="Rectangle 381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8" name="Rectangle 382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9" name="Rectangle 383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66" name="Rectangle 384"/>
              <p:cNvSpPr>
                <a:spLocks noChangeArrowheads="1"/>
              </p:cNvSpPr>
              <p:nvPr/>
            </p:nvSpPr>
            <p:spPr bwMode="auto">
              <a:xfrm>
                <a:off x="5025" y="1071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67" name="Group 385"/>
              <p:cNvGrpSpPr>
                <a:grpSpLocks/>
              </p:cNvGrpSpPr>
              <p:nvPr/>
            </p:nvGrpSpPr>
            <p:grpSpPr bwMode="auto">
              <a:xfrm>
                <a:off x="5030" y="933"/>
                <a:ext cx="154" cy="61"/>
                <a:chOff x="428" y="2146"/>
                <a:chExt cx="268" cy="244"/>
              </a:xfrm>
            </p:grpSpPr>
            <p:sp>
              <p:nvSpPr>
                <p:cNvPr id="32352" name="Rectangle 38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3" name="Rectangle 38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4" name="Rectangle 38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5" name="Rectangle 38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6" name="Rectangle 39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7" name="Rectangle 39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8" name="Rectangle 39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9" name="Rectangle 39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60" name="Rectangle 39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68" name="Group 395"/>
              <p:cNvGrpSpPr>
                <a:grpSpLocks/>
              </p:cNvGrpSpPr>
              <p:nvPr/>
            </p:nvGrpSpPr>
            <p:grpSpPr bwMode="auto">
              <a:xfrm>
                <a:off x="3328" y="911"/>
                <a:ext cx="155" cy="61"/>
                <a:chOff x="428" y="2146"/>
                <a:chExt cx="268" cy="244"/>
              </a:xfrm>
            </p:grpSpPr>
            <p:sp>
              <p:nvSpPr>
                <p:cNvPr id="32343" name="Rectangle 39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4" name="Rectangle 39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5" name="Rectangle 39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6" name="Rectangle 39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7" name="Rectangle 40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8" name="Rectangle 40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9" name="Rectangle 40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0" name="Rectangle 40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51" name="Rectangle 40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69" name="Group 405"/>
              <p:cNvGrpSpPr>
                <a:grpSpLocks/>
              </p:cNvGrpSpPr>
              <p:nvPr/>
            </p:nvGrpSpPr>
            <p:grpSpPr bwMode="auto">
              <a:xfrm>
                <a:off x="3087" y="996"/>
                <a:ext cx="154" cy="60"/>
                <a:chOff x="428" y="2146"/>
                <a:chExt cx="268" cy="244"/>
              </a:xfrm>
            </p:grpSpPr>
            <p:sp>
              <p:nvSpPr>
                <p:cNvPr id="32334" name="Rectangle 40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5" name="Rectangle 40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6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7" name="Rectangle 40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9" name="Rectangle 41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0" name="Rectangle 41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1" name="Rectangle 41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42" name="Rectangle 41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70" name="Group 415"/>
              <p:cNvGrpSpPr>
                <a:grpSpLocks/>
              </p:cNvGrpSpPr>
              <p:nvPr/>
            </p:nvGrpSpPr>
            <p:grpSpPr bwMode="auto">
              <a:xfrm>
                <a:off x="3136" y="1499"/>
                <a:ext cx="153" cy="61"/>
                <a:chOff x="428" y="2146"/>
                <a:chExt cx="268" cy="244"/>
              </a:xfrm>
            </p:grpSpPr>
            <p:sp>
              <p:nvSpPr>
                <p:cNvPr id="32325" name="Rectangle 416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6" name="Rectangle 417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7" name="Rectangle 418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8" name="Rectangle 419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9" name="Rectangle 420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0" name="Rectangle 421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1" name="Rectangle 422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2" name="Rectangle 423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33" name="Rectangle 424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71" name="Rectangle 425"/>
              <p:cNvSpPr>
                <a:spLocks noChangeArrowheads="1"/>
              </p:cNvSpPr>
              <p:nvPr/>
            </p:nvSpPr>
            <p:spPr bwMode="auto">
              <a:xfrm>
                <a:off x="4915" y="995"/>
                <a:ext cx="93" cy="39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2272" name="Rectangle 426"/>
              <p:cNvSpPr>
                <a:spLocks noChangeArrowheads="1"/>
              </p:cNvSpPr>
              <p:nvPr/>
            </p:nvSpPr>
            <p:spPr bwMode="auto">
              <a:xfrm>
                <a:off x="3258" y="1038"/>
                <a:ext cx="93" cy="3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srgbClr val="FFFF00"/>
                  </a:solidFill>
                  <a:latin typeface="Gill Sans Light"/>
                  <a:cs typeface="Gill Sans Light"/>
                </a:endParaRPr>
              </a:p>
            </p:txBody>
          </p:sp>
          <p:grpSp>
            <p:nvGrpSpPr>
              <p:cNvPr id="32273" name="Group 427"/>
              <p:cNvGrpSpPr>
                <a:grpSpLocks/>
              </p:cNvGrpSpPr>
              <p:nvPr/>
            </p:nvGrpSpPr>
            <p:grpSpPr bwMode="auto">
              <a:xfrm>
                <a:off x="5227" y="1473"/>
                <a:ext cx="153" cy="60"/>
                <a:chOff x="428" y="2146"/>
                <a:chExt cx="268" cy="244"/>
              </a:xfrm>
            </p:grpSpPr>
            <p:sp>
              <p:nvSpPr>
                <p:cNvPr id="32316" name="Rectangle 428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7" name="Rectangle 429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8" name="Rectangle 430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9" name="Rectangle 431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0" name="Rectangle 432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1" name="Rectangle 433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2" name="Rectangle 434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3" name="Rectangle 435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24" name="Rectangle 436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32274" name="Group 437"/>
              <p:cNvGrpSpPr>
                <a:grpSpLocks/>
              </p:cNvGrpSpPr>
              <p:nvPr/>
            </p:nvGrpSpPr>
            <p:grpSpPr bwMode="auto">
              <a:xfrm>
                <a:off x="5357" y="1179"/>
                <a:ext cx="155" cy="60"/>
                <a:chOff x="428" y="2146"/>
                <a:chExt cx="268" cy="244"/>
              </a:xfrm>
            </p:grpSpPr>
            <p:sp>
              <p:nvSpPr>
                <p:cNvPr id="32307" name="Rectangle 438"/>
                <p:cNvSpPr>
                  <a:spLocks noChangeArrowheads="1"/>
                </p:cNvSpPr>
                <p:nvPr/>
              </p:nvSpPr>
              <p:spPr bwMode="auto">
                <a:xfrm>
                  <a:off x="632" y="2152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8" name="Rectangle 439"/>
                <p:cNvSpPr>
                  <a:spLocks noChangeArrowheads="1"/>
                </p:cNvSpPr>
                <p:nvPr/>
              </p:nvSpPr>
              <p:spPr bwMode="auto">
                <a:xfrm>
                  <a:off x="536" y="214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9" name="Rectangle 440"/>
                <p:cNvSpPr>
                  <a:spLocks noChangeArrowheads="1"/>
                </p:cNvSpPr>
                <p:nvPr/>
              </p:nvSpPr>
              <p:spPr bwMode="auto">
                <a:xfrm>
                  <a:off x="626" y="223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0" name="Rectangle 441"/>
                <p:cNvSpPr>
                  <a:spLocks noChangeArrowheads="1"/>
                </p:cNvSpPr>
                <p:nvPr/>
              </p:nvSpPr>
              <p:spPr bwMode="auto">
                <a:xfrm>
                  <a:off x="530" y="2230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1" name="Rectangle 442"/>
                <p:cNvSpPr>
                  <a:spLocks noChangeArrowheads="1"/>
                </p:cNvSpPr>
                <p:nvPr/>
              </p:nvSpPr>
              <p:spPr bwMode="auto">
                <a:xfrm>
                  <a:off x="434" y="216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2" name="Rectangle 443"/>
                <p:cNvSpPr>
                  <a:spLocks noChangeArrowheads="1"/>
                </p:cNvSpPr>
                <p:nvPr/>
              </p:nvSpPr>
              <p:spPr bwMode="auto">
                <a:xfrm>
                  <a:off x="428" y="224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3" name="Rectangle 444"/>
                <p:cNvSpPr>
                  <a:spLocks noChangeArrowheads="1"/>
                </p:cNvSpPr>
                <p:nvPr/>
              </p:nvSpPr>
              <p:spPr bwMode="auto">
                <a:xfrm>
                  <a:off x="626" y="2314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4" name="Rectangle 445"/>
                <p:cNvSpPr>
                  <a:spLocks noChangeArrowheads="1"/>
                </p:cNvSpPr>
                <p:nvPr/>
              </p:nvSpPr>
              <p:spPr bwMode="auto">
                <a:xfrm>
                  <a:off x="530" y="2308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15" name="Rectangle 446"/>
                <p:cNvSpPr>
                  <a:spLocks noChangeArrowheads="1"/>
                </p:cNvSpPr>
                <p:nvPr/>
              </p:nvSpPr>
              <p:spPr bwMode="auto">
                <a:xfrm>
                  <a:off x="428" y="2326"/>
                  <a:ext cx="64" cy="64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32275" name="Text Box 447"/>
              <p:cNvSpPr txBox="1">
                <a:spLocks noChangeArrowheads="1"/>
              </p:cNvSpPr>
              <p:nvPr/>
            </p:nvSpPr>
            <p:spPr bwMode="auto">
              <a:xfrm>
                <a:off x="4601" y="1105"/>
                <a:ext cx="62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solidFill>
                      <a:schemeClr val="hlink"/>
                    </a:solidFill>
                    <a:latin typeface="Gill Sans Light"/>
                    <a:cs typeface="Gill Sans Light"/>
                  </a:rPr>
                  <a:t>Clusters</a:t>
                </a:r>
              </a:p>
            </p:txBody>
          </p:sp>
          <p:sp>
            <p:nvSpPr>
              <p:cNvPr id="32276" name="Text Box 448"/>
              <p:cNvSpPr txBox="1">
                <a:spLocks noChangeArrowheads="1"/>
              </p:cNvSpPr>
              <p:nvPr/>
            </p:nvSpPr>
            <p:spPr bwMode="auto">
              <a:xfrm>
                <a:off x="4380" y="854"/>
                <a:ext cx="1034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>
                    <a:solidFill>
                      <a:schemeClr val="hlink"/>
                    </a:solidFill>
                    <a:latin typeface="Gill Sans Light"/>
                    <a:cs typeface="Gill Sans Light"/>
                  </a:rPr>
                  <a:t>Massive Cluster</a:t>
                </a:r>
              </a:p>
            </p:txBody>
          </p:sp>
          <p:grpSp>
            <p:nvGrpSpPr>
              <p:cNvPr id="32277" name="Group 449"/>
              <p:cNvGrpSpPr>
                <a:grpSpLocks/>
              </p:cNvGrpSpPr>
              <p:nvPr/>
            </p:nvGrpSpPr>
            <p:grpSpPr bwMode="auto">
              <a:xfrm>
                <a:off x="3324" y="987"/>
                <a:ext cx="1708" cy="431"/>
                <a:chOff x="1450" y="1101"/>
                <a:chExt cx="2970" cy="997"/>
              </a:xfrm>
            </p:grpSpPr>
            <p:sp>
              <p:nvSpPr>
                <p:cNvPr id="32278" name="Oval 450"/>
                <p:cNvSpPr>
                  <a:spLocks noChangeArrowheads="1"/>
                </p:cNvSpPr>
                <p:nvPr/>
              </p:nvSpPr>
              <p:spPr bwMode="auto">
                <a:xfrm>
                  <a:off x="1984" y="1682"/>
                  <a:ext cx="1760" cy="119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200">
                      <a:solidFill>
                        <a:schemeClr val="hlink"/>
                      </a:solidFill>
                      <a:latin typeface="Gill Sans Light"/>
                      <a:cs typeface="Gill Sans Light"/>
                    </a:rPr>
                    <a:t>Gigabit Ethernet</a:t>
                  </a:r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79" name="Line 451"/>
                <p:cNvSpPr>
                  <a:spLocks noChangeShapeType="1"/>
                </p:cNvSpPr>
                <p:nvPr/>
              </p:nvSpPr>
              <p:spPr bwMode="auto">
                <a:xfrm>
                  <a:off x="2104" y="147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0" name="Line 452"/>
                <p:cNvSpPr>
                  <a:spLocks noChangeShapeType="1"/>
                </p:cNvSpPr>
                <p:nvPr/>
              </p:nvSpPr>
              <p:spPr bwMode="auto">
                <a:xfrm>
                  <a:off x="2232" y="1485"/>
                  <a:ext cx="0" cy="22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1" name="Line 453"/>
                <p:cNvSpPr>
                  <a:spLocks noChangeShapeType="1"/>
                </p:cNvSpPr>
                <p:nvPr/>
              </p:nvSpPr>
              <p:spPr bwMode="auto">
                <a:xfrm flipH="1">
                  <a:off x="2360" y="1512"/>
                  <a:ext cx="0" cy="17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2" name="Line 454"/>
                <p:cNvSpPr>
                  <a:spLocks noChangeShapeType="1"/>
                </p:cNvSpPr>
                <p:nvPr/>
              </p:nvSpPr>
              <p:spPr bwMode="auto">
                <a:xfrm>
                  <a:off x="2472" y="1531"/>
                  <a:ext cx="0" cy="15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3" name="Line 455"/>
                <p:cNvSpPr>
                  <a:spLocks noChangeShapeType="1"/>
                </p:cNvSpPr>
                <p:nvPr/>
              </p:nvSpPr>
              <p:spPr bwMode="auto">
                <a:xfrm>
                  <a:off x="2560" y="1590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4" name="Line 456"/>
                <p:cNvSpPr>
                  <a:spLocks noChangeShapeType="1"/>
                </p:cNvSpPr>
                <p:nvPr/>
              </p:nvSpPr>
              <p:spPr bwMode="auto">
                <a:xfrm>
                  <a:off x="2680" y="1599"/>
                  <a:ext cx="0" cy="8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5" name="Line 457"/>
                <p:cNvSpPr>
                  <a:spLocks noChangeShapeType="1"/>
                </p:cNvSpPr>
                <p:nvPr/>
              </p:nvSpPr>
              <p:spPr bwMode="auto">
                <a:xfrm>
                  <a:off x="2808" y="1636"/>
                  <a:ext cx="0" cy="5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6" name="Line 458"/>
                <p:cNvSpPr>
                  <a:spLocks noChangeShapeType="1"/>
                </p:cNvSpPr>
                <p:nvPr/>
              </p:nvSpPr>
              <p:spPr bwMode="auto">
                <a:xfrm>
                  <a:off x="2944" y="1650"/>
                  <a:ext cx="0" cy="37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7" name="Line 459"/>
                <p:cNvSpPr>
                  <a:spLocks noChangeShapeType="1"/>
                </p:cNvSpPr>
                <p:nvPr/>
              </p:nvSpPr>
              <p:spPr bwMode="auto">
                <a:xfrm>
                  <a:off x="3168" y="1567"/>
                  <a:ext cx="0" cy="11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8" name="Line 460"/>
                <p:cNvSpPr>
                  <a:spLocks noChangeShapeType="1"/>
                </p:cNvSpPr>
                <p:nvPr/>
              </p:nvSpPr>
              <p:spPr bwMode="auto">
                <a:xfrm>
                  <a:off x="3312" y="1480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89" name="Line 461"/>
                <p:cNvSpPr>
                  <a:spLocks noChangeShapeType="1"/>
                </p:cNvSpPr>
                <p:nvPr/>
              </p:nvSpPr>
              <p:spPr bwMode="auto">
                <a:xfrm>
                  <a:off x="3448" y="1352"/>
                  <a:ext cx="0" cy="3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0" name="Line 462"/>
                <p:cNvSpPr>
                  <a:spLocks noChangeShapeType="1"/>
                </p:cNvSpPr>
                <p:nvPr/>
              </p:nvSpPr>
              <p:spPr bwMode="auto">
                <a:xfrm>
                  <a:off x="3640" y="1237"/>
                  <a:ext cx="0" cy="48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1" name="Oval 463"/>
                <p:cNvSpPr>
                  <a:spLocks noChangeArrowheads="1"/>
                </p:cNvSpPr>
                <p:nvPr/>
              </p:nvSpPr>
              <p:spPr bwMode="auto">
                <a:xfrm rot="2527473">
                  <a:off x="1450" y="1533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2" name="Oval 464"/>
                <p:cNvSpPr>
                  <a:spLocks noChangeArrowheads="1"/>
                </p:cNvSpPr>
                <p:nvPr/>
              </p:nvSpPr>
              <p:spPr bwMode="auto">
                <a:xfrm rot="2527473">
                  <a:off x="1450" y="2006"/>
                  <a:ext cx="71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3" name="Oval 465"/>
                <p:cNvSpPr>
                  <a:spLocks noChangeArrowheads="1"/>
                </p:cNvSpPr>
                <p:nvPr/>
              </p:nvSpPr>
              <p:spPr bwMode="auto">
                <a:xfrm rot="2527473">
                  <a:off x="2114" y="1991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4" name="Oval 466"/>
                <p:cNvSpPr>
                  <a:spLocks noChangeArrowheads="1"/>
                </p:cNvSpPr>
                <p:nvPr/>
              </p:nvSpPr>
              <p:spPr bwMode="auto">
                <a:xfrm rot="2527473">
                  <a:off x="2884" y="1973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5" name="Oval 467"/>
                <p:cNvSpPr>
                  <a:spLocks noChangeArrowheads="1"/>
                </p:cNvSpPr>
                <p:nvPr/>
              </p:nvSpPr>
              <p:spPr bwMode="auto">
                <a:xfrm rot="2527473">
                  <a:off x="1500" y="1829"/>
                  <a:ext cx="64" cy="91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6" name="Oval 468"/>
                <p:cNvSpPr>
                  <a:spLocks noChangeArrowheads="1"/>
                </p:cNvSpPr>
                <p:nvPr/>
              </p:nvSpPr>
              <p:spPr bwMode="auto">
                <a:xfrm rot="2527473">
                  <a:off x="3560" y="1951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7" name="Oval 469"/>
                <p:cNvSpPr>
                  <a:spLocks noChangeArrowheads="1"/>
                </p:cNvSpPr>
                <p:nvPr/>
              </p:nvSpPr>
              <p:spPr bwMode="auto">
                <a:xfrm rot="2527473">
                  <a:off x="4152" y="1834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8" name="Oval 470"/>
                <p:cNvSpPr>
                  <a:spLocks noChangeArrowheads="1"/>
                </p:cNvSpPr>
                <p:nvPr/>
              </p:nvSpPr>
              <p:spPr bwMode="auto">
                <a:xfrm rot="2527473">
                  <a:off x="4356" y="1485"/>
                  <a:ext cx="64" cy="92"/>
                </a:xfrm>
                <a:prstGeom prst="ellipse">
                  <a:avLst/>
                </a:prstGeom>
                <a:solidFill>
                  <a:srgbClr val="03FBEF"/>
                </a:solidFill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2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299" name="Line 471"/>
                <p:cNvSpPr>
                  <a:spLocks noChangeShapeType="1"/>
                </p:cNvSpPr>
                <p:nvPr/>
              </p:nvSpPr>
              <p:spPr bwMode="auto">
                <a:xfrm>
                  <a:off x="1522" y="1578"/>
                  <a:ext cx="510" cy="141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0" name="Line 472"/>
                <p:cNvSpPr>
                  <a:spLocks noChangeShapeType="1"/>
                </p:cNvSpPr>
                <p:nvPr/>
              </p:nvSpPr>
              <p:spPr bwMode="auto">
                <a:xfrm flipV="1">
                  <a:off x="1546" y="1781"/>
                  <a:ext cx="654" cy="25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1" name="Line 473"/>
                <p:cNvSpPr>
                  <a:spLocks noChangeShapeType="1"/>
                </p:cNvSpPr>
                <p:nvPr/>
              </p:nvSpPr>
              <p:spPr bwMode="auto">
                <a:xfrm flipV="1">
                  <a:off x="2188" y="1791"/>
                  <a:ext cx="228" cy="21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2" name="Line 474"/>
                <p:cNvSpPr>
                  <a:spLocks noChangeShapeType="1"/>
                </p:cNvSpPr>
                <p:nvPr/>
              </p:nvSpPr>
              <p:spPr bwMode="auto">
                <a:xfrm flipH="1" flipV="1">
                  <a:off x="2818" y="1798"/>
                  <a:ext cx="108" cy="203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3" name="Line 475"/>
                <p:cNvSpPr>
                  <a:spLocks noChangeShapeType="1"/>
                </p:cNvSpPr>
                <p:nvPr/>
              </p:nvSpPr>
              <p:spPr bwMode="auto">
                <a:xfrm flipH="1" flipV="1">
                  <a:off x="3388" y="178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4" name="Line 476"/>
                <p:cNvSpPr>
                  <a:spLocks noChangeShapeType="1"/>
                </p:cNvSpPr>
                <p:nvPr/>
              </p:nvSpPr>
              <p:spPr bwMode="auto">
                <a:xfrm flipH="1" flipV="1">
                  <a:off x="3706" y="1743"/>
                  <a:ext cx="462" cy="12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5" name="Line 477"/>
                <p:cNvSpPr>
                  <a:spLocks noChangeShapeType="1"/>
                </p:cNvSpPr>
                <p:nvPr/>
              </p:nvSpPr>
              <p:spPr bwMode="auto">
                <a:xfrm flipH="1">
                  <a:off x="3694" y="1540"/>
                  <a:ext cx="648" cy="17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2306" name="Line 478"/>
                <p:cNvSpPr>
                  <a:spLocks noChangeShapeType="1"/>
                </p:cNvSpPr>
                <p:nvPr/>
              </p:nvSpPr>
              <p:spPr bwMode="auto">
                <a:xfrm>
                  <a:off x="1500" y="1101"/>
                  <a:ext cx="582" cy="625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Gill Sans Light"/>
                    <a:cs typeface="Gill Sans Light"/>
                  </a:endParaRPr>
                </a:p>
              </p:txBody>
            </p:sp>
          </p:grpSp>
        </p:grpSp>
      </p:grpSp>
      <p:grpSp>
        <p:nvGrpSpPr>
          <p:cNvPr id="31764" name="Group 17"/>
          <p:cNvGrpSpPr>
            <a:grpSpLocks/>
          </p:cNvGrpSpPr>
          <p:nvPr/>
        </p:nvGrpSpPr>
        <p:grpSpPr bwMode="auto">
          <a:xfrm>
            <a:off x="6096000" y="457200"/>
            <a:ext cx="2978150" cy="1428750"/>
            <a:chOff x="2796" y="671"/>
            <a:chExt cx="2716" cy="1304"/>
          </a:xfrm>
        </p:grpSpPr>
        <p:grpSp>
          <p:nvGrpSpPr>
            <p:cNvPr id="31765" name="Group 18"/>
            <p:cNvGrpSpPr>
              <a:grpSpLocks/>
            </p:cNvGrpSpPr>
            <p:nvPr/>
          </p:nvGrpSpPr>
          <p:grpSpPr bwMode="auto">
            <a:xfrm>
              <a:off x="3227" y="1844"/>
              <a:ext cx="513" cy="131"/>
              <a:chOff x="2201" y="2688"/>
              <a:chExt cx="1946" cy="577"/>
            </a:xfrm>
          </p:grpSpPr>
          <p:sp>
            <p:nvSpPr>
              <p:cNvPr id="32213" name="AutoShape 19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4" name="AutoShape 20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5" name="AutoShape 21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6" name="AutoShape 22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7" name="AutoShape 23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8" name="AutoShape 24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9" name="AutoShape 25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0" name="AutoShape 26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1" name="AutoShape 27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2" name="AutoShape 28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3" name="AutoShape 29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4" name="AutoShape 30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25" name="AutoShape 31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66" name="Group 32"/>
            <p:cNvGrpSpPr>
              <a:grpSpLocks/>
            </p:cNvGrpSpPr>
            <p:nvPr/>
          </p:nvGrpSpPr>
          <p:grpSpPr bwMode="auto">
            <a:xfrm>
              <a:off x="3899" y="1843"/>
              <a:ext cx="513" cy="131"/>
              <a:chOff x="2201" y="2688"/>
              <a:chExt cx="1946" cy="577"/>
            </a:xfrm>
          </p:grpSpPr>
          <p:sp>
            <p:nvSpPr>
              <p:cNvPr id="32200" name="AutoShape 33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1" name="AutoShape 34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2" name="AutoShape 35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3" name="AutoShape 36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4" name="AutoShape 37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5" name="AutoShape 38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6" name="AutoShape 39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7" name="AutoShape 40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8" name="AutoShape 41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09" name="AutoShape 42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0" name="AutoShape 43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1" name="AutoShape 44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212" name="AutoShape 45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67" name="Group 46"/>
            <p:cNvGrpSpPr>
              <a:grpSpLocks/>
            </p:cNvGrpSpPr>
            <p:nvPr/>
          </p:nvGrpSpPr>
          <p:grpSpPr bwMode="auto">
            <a:xfrm>
              <a:off x="4503" y="1773"/>
              <a:ext cx="513" cy="132"/>
              <a:chOff x="2201" y="2688"/>
              <a:chExt cx="1946" cy="577"/>
            </a:xfrm>
          </p:grpSpPr>
          <p:sp>
            <p:nvSpPr>
              <p:cNvPr id="32187" name="AutoShape 47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8" name="AutoShape 48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9" name="AutoShape 49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0" name="AutoShape 50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1" name="AutoShape 51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2" name="AutoShape 52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3" name="AutoShape 53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4" name="AutoShape 54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5" name="AutoShape 55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6" name="AutoShape 56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7" name="AutoShape 57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8" name="AutoShape 58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99" name="AutoShape 59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68" name="Line 60"/>
            <p:cNvSpPr>
              <a:spLocks noChangeShapeType="1"/>
            </p:cNvSpPr>
            <p:nvPr/>
          </p:nvSpPr>
          <p:spPr bwMode="auto">
            <a:xfrm flipH="1">
              <a:off x="3290" y="1425"/>
              <a:ext cx="831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69" name="Line 61"/>
            <p:cNvSpPr>
              <a:spLocks noChangeShapeType="1"/>
            </p:cNvSpPr>
            <p:nvPr/>
          </p:nvSpPr>
          <p:spPr bwMode="auto">
            <a:xfrm flipH="1">
              <a:off x="3659" y="1431"/>
              <a:ext cx="460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70" name="Line 62"/>
            <p:cNvSpPr>
              <a:spLocks noChangeShapeType="1"/>
            </p:cNvSpPr>
            <p:nvPr/>
          </p:nvSpPr>
          <p:spPr bwMode="auto">
            <a:xfrm flipH="1">
              <a:off x="3921" y="1545"/>
              <a:ext cx="277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1771" name="Line 63"/>
            <p:cNvSpPr>
              <a:spLocks noChangeShapeType="1"/>
            </p:cNvSpPr>
            <p:nvPr/>
          </p:nvSpPr>
          <p:spPr bwMode="auto">
            <a:xfrm>
              <a:off x="4195" y="1551"/>
              <a:ext cx="147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31772" name="Group 64"/>
            <p:cNvGrpSpPr>
              <a:grpSpLocks/>
            </p:cNvGrpSpPr>
            <p:nvPr/>
          </p:nvGrpSpPr>
          <p:grpSpPr bwMode="auto">
            <a:xfrm>
              <a:off x="2796" y="1732"/>
              <a:ext cx="513" cy="132"/>
              <a:chOff x="2201" y="2688"/>
              <a:chExt cx="1946" cy="577"/>
            </a:xfrm>
          </p:grpSpPr>
          <p:sp>
            <p:nvSpPr>
              <p:cNvPr id="32174" name="AutoShape 65"/>
              <p:cNvSpPr>
                <a:spLocks noChangeArrowheads="1"/>
              </p:cNvSpPr>
              <p:nvPr/>
            </p:nvSpPr>
            <p:spPr bwMode="auto">
              <a:xfrm>
                <a:off x="2934" y="302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5" name="AutoShape 66"/>
              <p:cNvSpPr>
                <a:spLocks noChangeArrowheads="1"/>
              </p:cNvSpPr>
              <p:nvPr/>
            </p:nvSpPr>
            <p:spPr bwMode="auto">
              <a:xfrm>
                <a:off x="3030" y="31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6" name="AutoShape 67"/>
              <p:cNvSpPr>
                <a:spLocks noChangeArrowheads="1"/>
              </p:cNvSpPr>
              <p:nvPr/>
            </p:nvSpPr>
            <p:spPr bwMode="auto">
              <a:xfrm>
                <a:off x="3329" y="281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7" name="AutoShape 68"/>
              <p:cNvSpPr>
                <a:spLocks noChangeArrowheads="1"/>
              </p:cNvSpPr>
              <p:nvPr/>
            </p:nvSpPr>
            <p:spPr bwMode="auto">
              <a:xfrm>
                <a:off x="3425" y="301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8" name="AutoShape 69"/>
              <p:cNvSpPr>
                <a:spLocks noChangeArrowheads="1"/>
              </p:cNvSpPr>
              <p:nvPr/>
            </p:nvSpPr>
            <p:spPr bwMode="auto">
              <a:xfrm>
                <a:off x="3570" y="2688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9" name="AutoShape 70"/>
              <p:cNvSpPr>
                <a:spLocks noChangeArrowheads="1"/>
              </p:cNvSpPr>
              <p:nvPr/>
            </p:nvSpPr>
            <p:spPr bwMode="auto">
              <a:xfrm>
                <a:off x="3666" y="2884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0" name="AutoShape 71"/>
              <p:cNvSpPr>
                <a:spLocks noChangeArrowheads="1"/>
              </p:cNvSpPr>
              <p:nvPr/>
            </p:nvSpPr>
            <p:spPr bwMode="auto">
              <a:xfrm>
                <a:off x="3026" y="278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1" name="AutoShape 72"/>
              <p:cNvSpPr>
                <a:spLocks noChangeArrowheads="1"/>
              </p:cNvSpPr>
              <p:nvPr/>
            </p:nvSpPr>
            <p:spPr bwMode="auto">
              <a:xfrm>
                <a:off x="2201" y="2963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2" name="AutoShape 73"/>
              <p:cNvSpPr>
                <a:spLocks noChangeArrowheads="1"/>
              </p:cNvSpPr>
              <p:nvPr/>
            </p:nvSpPr>
            <p:spPr bwMode="auto">
              <a:xfrm>
                <a:off x="2297" y="30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3" name="AutoShape 74"/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4" name="AutoShape 75"/>
              <p:cNvSpPr>
                <a:spLocks noChangeArrowheads="1"/>
              </p:cNvSpPr>
              <p:nvPr/>
            </p:nvSpPr>
            <p:spPr bwMode="auto">
              <a:xfrm>
                <a:off x="2692" y="2955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5" name="AutoShape 76"/>
              <p:cNvSpPr>
                <a:spLocks noChangeArrowheads="1"/>
              </p:cNvSpPr>
              <p:nvPr/>
            </p:nvSpPr>
            <p:spPr bwMode="auto">
              <a:xfrm>
                <a:off x="3870" y="2941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86" name="AutoShape 77"/>
              <p:cNvSpPr>
                <a:spLocks noChangeArrowheads="1"/>
              </p:cNvSpPr>
              <p:nvPr/>
            </p:nvSpPr>
            <p:spPr bwMode="auto">
              <a:xfrm>
                <a:off x="3966" y="3037"/>
                <a:ext cx="181" cy="146"/>
              </a:xfrm>
              <a:prstGeom prst="parallelogram">
                <a:avLst>
                  <a:gd name="adj" fmla="val 30993"/>
                </a:avLst>
              </a:prstGeom>
              <a:solidFill>
                <a:srgbClr val="114FFB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73" name="Line 78"/>
            <p:cNvSpPr>
              <a:spLocks noChangeShapeType="1"/>
            </p:cNvSpPr>
            <p:nvPr/>
          </p:nvSpPr>
          <p:spPr bwMode="auto">
            <a:xfrm flipH="1">
              <a:off x="2896" y="1427"/>
              <a:ext cx="543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grpSp>
          <p:nvGrpSpPr>
            <p:cNvPr id="31774" name="Group 79"/>
            <p:cNvGrpSpPr>
              <a:grpSpLocks/>
            </p:cNvGrpSpPr>
            <p:nvPr/>
          </p:nvGrpSpPr>
          <p:grpSpPr bwMode="auto">
            <a:xfrm>
              <a:off x="4878" y="1324"/>
              <a:ext cx="184" cy="73"/>
              <a:chOff x="1024" y="3264"/>
              <a:chExt cx="320" cy="296"/>
            </a:xfrm>
          </p:grpSpPr>
          <p:sp>
            <p:nvSpPr>
              <p:cNvPr id="32170" name="Rectangle 80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1" name="Rectangle 81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2" name="Rectangle 82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173" name="Rectangle 83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75" name="Group 84"/>
            <p:cNvGrpSpPr>
              <a:grpSpLocks/>
            </p:cNvGrpSpPr>
            <p:nvPr/>
          </p:nvGrpSpPr>
          <p:grpSpPr bwMode="auto">
            <a:xfrm>
              <a:off x="3658" y="909"/>
              <a:ext cx="990" cy="315"/>
              <a:chOff x="1832" y="1576"/>
              <a:chExt cx="1720" cy="1272"/>
            </a:xfrm>
          </p:grpSpPr>
          <p:grpSp>
            <p:nvGrpSpPr>
              <p:cNvPr id="32022" name="Group 85"/>
              <p:cNvGrpSpPr>
                <a:grpSpLocks/>
              </p:cNvGrpSpPr>
              <p:nvPr/>
            </p:nvGrpSpPr>
            <p:grpSpPr bwMode="auto">
              <a:xfrm>
                <a:off x="1832" y="1992"/>
                <a:ext cx="888" cy="648"/>
                <a:chOff x="1752" y="2224"/>
                <a:chExt cx="888" cy="648"/>
              </a:xfrm>
            </p:grpSpPr>
            <p:grpSp>
              <p:nvGrpSpPr>
                <p:cNvPr id="32134" name="Group 86"/>
                <p:cNvGrpSpPr>
                  <a:grpSpLocks/>
                </p:cNvGrpSpPr>
                <p:nvPr/>
              </p:nvGrpSpPr>
              <p:grpSpPr bwMode="auto">
                <a:xfrm>
                  <a:off x="1752" y="2224"/>
                  <a:ext cx="496" cy="528"/>
                  <a:chOff x="2016" y="2000"/>
                  <a:chExt cx="496" cy="528"/>
                </a:xfrm>
              </p:grpSpPr>
              <p:sp>
                <p:nvSpPr>
                  <p:cNvPr id="3216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3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4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8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35" name="Group 95"/>
                <p:cNvGrpSpPr>
                  <a:grpSpLocks/>
                </p:cNvGrpSpPr>
                <p:nvPr/>
              </p:nvGrpSpPr>
              <p:grpSpPr bwMode="auto">
                <a:xfrm>
                  <a:off x="1896" y="2256"/>
                  <a:ext cx="496" cy="528"/>
                  <a:chOff x="2016" y="2000"/>
                  <a:chExt cx="496" cy="528"/>
                </a:xfrm>
              </p:grpSpPr>
              <p:sp>
                <p:nvSpPr>
                  <p:cNvPr id="3215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9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0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61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36" name="Group 104"/>
                <p:cNvGrpSpPr>
                  <a:grpSpLocks/>
                </p:cNvGrpSpPr>
                <p:nvPr/>
              </p:nvGrpSpPr>
              <p:grpSpPr bwMode="auto">
                <a:xfrm>
                  <a:off x="2000" y="2312"/>
                  <a:ext cx="496" cy="528"/>
                  <a:chOff x="2016" y="2000"/>
                  <a:chExt cx="496" cy="528"/>
                </a:xfrm>
              </p:grpSpPr>
              <p:sp>
                <p:nvSpPr>
                  <p:cNvPr id="3214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7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8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9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0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1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53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37" name="Group 113"/>
                <p:cNvGrpSpPr>
                  <a:grpSpLocks/>
                </p:cNvGrpSpPr>
                <p:nvPr/>
              </p:nvGrpSpPr>
              <p:grpSpPr bwMode="auto">
                <a:xfrm>
                  <a:off x="2144" y="2344"/>
                  <a:ext cx="496" cy="528"/>
                  <a:chOff x="2016" y="2000"/>
                  <a:chExt cx="496" cy="528"/>
                </a:xfrm>
              </p:grpSpPr>
              <p:sp>
                <p:nvSpPr>
                  <p:cNvPr id="3213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  <p:grpSp>
            <p:nvGrpSpPr>
              <p:cNvPr id="32023" name="Group 122"/>
              <p:cNvGrpSpPr>
                <a:grpSpLocks/>
              </p:cNvGrpSpPr>
              <p:nvPr/>
            </p:nvGrpSpPr>
            <p:grpSpPr bwMode="auto">
              <a:xfrm>
                <a:off x="2208" y="1576"/>
                <a:ext cx="888" cy="648"/>
                <a:chOff x="1800" y="1552"/>
                <a:chExt cx="888" cy="648"/>
              </a:xfrm>
            </p:grpSpPr>
            <p:grpSp>
              <p:nvGrpSpPr>
                <p:cNvPr id="32098" name="Group 123"/>
                <p:cNvGrpSpPr>
                  <a:grpSpLocks/>
                </p:cNvGrpSpPr>
                <p:nvPr/>
              </p:nvGrpSpPr>
              <p:grpSpPr bwMode="auto">
                <a:xfrm>
                  <a:off x="1800" y="1552"/>
                  <a:ext cx="496" cy="528"/>
                  <a:chOff x="2016" y="2000"/>
                  <a:chExt cx="496" cy="528"/>
                </a:xfrm>
              </p:grpSpPr>
              <p:sp>
                <p:nvSpPr>
                  <p:cNvPr id="32126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0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3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99" name="Group 132"/>
                <p:cNvGrpSpPr>
                  <a:grpSpLocks/>
                </p:cNvGrpSpPr>
                <p:nvPr/>
              </p:nvGrpSpPr>
              <p:grpSpPr bwMode="auto">
                <a:xfrm>
                  <a:off x="1944" y="1584"/>
                  <a:ext cx="496" cy="528"/>
                  <a:chOff x="2016" y="2000"/>
                  <a:chExt cx="496" cy="528"/>
                </a:xfrm>
              </p:grpSpPr>
              <p:sp>
                <p:nvSpPr>
                  <p:cNvPr id="3211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9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0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1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2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3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4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25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00" name="Group 141"/>
                <p:cNvGrpSpPr>
                  <a:grpSpLocks/>
                </p:cNvGrpSpPr>
                <p:nvPr/>
              </p:nvGrpSpPr>
              <p:grpSpPr bwMode="auto">
                <a:xfrm>
                  <a:off x="2048" y="1640"/>
                  <a:ext cx="496" cy="528"/>
                  <a:chOff x="2016" y="2000"/>
                  <a:chExt cx="496" cy="528"/>
                </a:xfrm>
              </p:grpSpPr>
              <p:sp>
                <p:nvSpPr>
                  <p:cNvPr id="32110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1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2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3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5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6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1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101" name="Group 150"/>
                <p:cNvGrpSpPr>
                  <a:grpSpLocks/>
                </p:cNvGrpSpPr>
                <p:nvPr/>
              </p:nvGrpSpPr>
              <p:grpSpPr bwMode="auto">
                <a:xfrm>
                  <a:off x="2192" y="1672"/>
                  <a:ext cx="496" cy="528"/>
                  <a:chOff x="2016" y="2000"/>
                  <a:chExt cx="496" cy="528"/>
                </a:xfrm>
              </p:grpSpPr>
              <p:sp>
                <p:nvSpPr>
                  <p:cNvPr id="32102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4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5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6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7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8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109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  <p:grpSp>
            <p:nvGrpSpPr>
              <p:cNvPr id="32024" name="Group 159"/>
              <p:cNvGrpSpPr>
                <a:grpSpLocks/>
              </p:cNvGrpSpPr>
              <p:nvPr/>
            </p:nvGrpSpPr>
            <p:grpSpPr bwMode="auto">
              <a:xfrm>
                <a:off x="2288" y="2200"/>
                <a:ext cx="888" cy="648"/>
                <a:chOff x="2560" y="2264"/>
                <a:chExt cx="888" cy="648"/>
              </a:xfrm>
            </p:grpSpPr>
            <p:grpSp>
              <p:nvGrpSpPr>
                <p:cNvPr id="32062" name="Group 160"/>
                <p:cNvGrpSpPr>
                  <a:grpSpLocks/>
                </p:cNvGrpSpPr>
                <p:nvPr/>
              </p:nvGrpSpPr>
              <p:grpSpPr bwMode="auto">
                <a:xfrm>
                  <a:off x="2560" y="2264"/>
                  <a:ext cx="496" cy="528"/>
                  <a:chOff x="2016" y="2000"/>
                  <a:chExt cx="496" cy="528"/>
                </a:xfrm>
              </p:grpSpPr>
              <p:sp>
                <p:nvSpPr>
                  <p:cNvPr id="32090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1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3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5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97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63" name="Group 169"/>
                <p:cNvGrpSpPr>
                  <a:grpSpLocks/>
                </p:cNvGrpSpPr>
                <p:nvPr/>
              </p:nvGrpSpPr>
              <p:grpSpPr bwMode="auto">
                <a:xfrm>
                  <a:off x="2704" y="2296"/>
                  <a:ext cx="496" cy="528"/>
                  <a:chOff x="2016" y="2000"/>
                  <a:chExt cx="496" cy="528"/>
                </a:xfrm>
              </p:grpSpPr>
              <p:sp>
                <p:nvSpPr>
                  <p:cNvPr id="32082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3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4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5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6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7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8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9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64" name="Group 178"/>
                <p:cNvGrpSpPr>
                  <a:grpSpLocks/>
                </p:cNvGrpSpPr>
                <p:nvPr/>
              </p:nvGrpSpPr>
              <p:grpSpPr bwMode="auto">
                <a:xfrm>
                  <a:off x="2808" y="2352"/>
                  <a:ext cx="496" cy="528"/>
                  <a:chOff x="2016" y="2000"/>
                  <a:chExt cx="496" cy="528"/>
                </a:xfrm>
              </p:grpSpPr>
              <p:sp>
                <p:nvSpPr>
                  <p:cNvPr id="32074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5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6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7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8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0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81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65" name="Group 187"/>
                <p:cNvGrpSpPr>
                  <a:grpSpLocks/>
                </p:cNvGrpSpPr>
                <p:nvPr/>
              </p:nvGrpSpPr>
              <p:grpSpPr bwMode="auto">
                <a:xfrm>
                  <a:off x="2952" y="2384"/>
                  <a:ext cx="496" cy="528"/>
                  <a:chOff x="2016" y="2000"/>
                  <a:chExt cx="496" cy="528"/>
                </a:xfrm>
              </p:grpSpPr>
              <p:sp>
                <p:nvSpPr>
                  <p:cNvPr id="32066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7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8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9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0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1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2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73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  <p:grpSp>
            <p:nvGrpSpPr>
              <p:cNvPr id="32025" name="Group 196"/>
              <p:cNvGrpSpPr>
                <a:grpSpLocks/>
              </p:cNvGrpSpPr>
              <p:nvPr/>
            </p:nvGrpSpPr>
            <p:grpSpPr bwMode="auto">
              <a:xfrm>
                <a:off x="2664" y="1736"/>
                <a:ext cx="888" cy="648"/>
                <a:chOff x="2608" y="1592"/>
                <a:chExt cx="888" cy="648"/>
              </a:xfrm>
            </p:grpSpPr>
            <p:grpSp>
              <p:nvGrpSpPr>
                <p:cNvPr id="32026" name="Group 197"/>
                <p:cNvGrpSpPr>
                  <a:grpSpLocks/>
                </p:cNvGrpSpPr>
                <p:nvPr/>
              </p:nvGrpSpPr>
              <p:grpSpPr bwMode="auto">
                <a:xfrm>
                  <a:off x="2608" y="1592"/>
                  <a:ext cx="496" cy="528"/>
                  <a:chOff x="2016" y="2000"/>
                  <a:chExt cx="496" cy="528"/>
                </a:xfrm>
              </p:grpSpPr>
              <p:sp>
                <p:nvSpPr>
                  <p:cNvPr id="32054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5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7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8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9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0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61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27" name="Group 206"/>
                <p:cNvGrpSpPr>
                  <a:grpSpLocks/>
                </p:cNvGrpSpPr>
                <p:nvPr/>
              </p:nvGrpSpPr>
              <p:grpSpPr bwMode="auto">
                <a:xfrm>
                  <a:off x="2752" y="1624"/>
                  <a:ext cx="496" cy="528"/>
                  <a:chOff x="2016" y="2000"/>
                  <a:chExt cx="496" cy="528"/>
                </a:xfrm>
              </p:grpSpPr>
              <p:sp>
                <p:nvSpPr>
                  <p:cNvPr id="32046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7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9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0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1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2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53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28" name="Group 215"/>
                <p:cNvGrpSpPr>
                  <a:grpSpLocks/>
                </p:cNvGrpSpPr>
                <p:nvPr/>
              </p:nvGrpSpPr>
              <p:grpSpPr bwMode="auto">
                <a:xfrm>
                  <a:off x="2840" y="1664"/>
                  <a:ext cx="496" cy="528"/>
                  <a:chOff x="2016" y="2000"/>
                  <a:chExt cx="496" cy="528"/>
                </a:xfrm>
              </p:grpSpPr>
              <p:sp>
                <p:nvSpPr>
                  <p:cNvPr id="32038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9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0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1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2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3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4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45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114FFB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32029" name="Group 224"/>
                <p:cNvGrpSpPr>
                  <a:grpSpLocks/>
                </p:cNvGrpSpPr>
                <p:nvPr/>
              </p:nvGrpSpPr>
              <p:grpSpPr bwMode="auto">
                <a:xfrm>
                  <a:off x="3000" y="1712"/>
                  <a:ext cx="496" cy="528"/>
                  <a:chOff x="2016" y="2000"/>
                  <a:chExt cx="496" cy="528"/>
                </a:xfrm>
              </p:grpSpPr>
              <p:sp>
                <p:nvSpPr>
                  <p:cNvPr id="32030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36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1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12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2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26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3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208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4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5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2104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6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2056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  <p:sp>
                <p:nvSpPr>
                  <p:cNvPr id="32037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2000"/>
                    <a:ext cx="168" cy="160"/>
                  </a:xfrm>
                  <a:prstGeom prst="rect">
                    <a:avLst/>
                  </a:prstGeom>
                  <a:solidFill>
                    <a:srgbClr val="FBBA03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200">
                      <a:latin typeface="Gill Sans Light"/>
                      <a:cs typeface="Gill Sans Light"/>
                    </a:endParaRPr>
                  </a:p>
                </p:txBody>
              </p:sp>
            </p:grpSp>
          </p:grpSp>
        </p:grpSp>
        <p:grpSp>
          <p:nvGrpSpPr>
            <p:cNvPr id="31776" name="Group 233"/>
            <p:cNvGrpSpPr>
              <a:grpSpLocks/>
            </p:cNvGrpSpPr>
            <p:nvPr/>
          </p:nvGrpSpPr>
          <p:grpSpPr bwMode="auto">
            <a:xfrm>
              <a:off x="3703" y="1382"/>
              <a:ext cx="185" cy="74"/>
              <a:chOff x="1024" y="3264"/>
              <a:chExt cx="320" cy="296"/>
            </a:xfrm>
          </p:grpSpPr>
          <p:sp>
            <p:nvSpPr>
              <p:cNvPr id="32018" name="Rectangle 23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9" name="Rectangle 23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20" name="Rectangle 23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21" name="Rectangle 23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77" name="Group 238"/>
            <p:cNvGrpSpPr>
              <a:grpSpLocks/>
            </p:cNvGrpSpPr>
            <p:nvPr/>
          </p:nvGrpSpPr>
          <p:grpSpPr bwMode="auto">
            <a:xfrm>
              <a:off x="4152" y="1376"/>
              <a:ext cx="184" cy="73"/>
              <a:chOff x="1024" y="3264"/>
              <a:chExt cx="320" cy="296"/>
            </a:xfrm>
          </p:grpSpPr>
          <p:sp>
            <p:nvSpPr>
              <p:cNvPr id="32014" name="Rectangle 23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5" name="Rectangle 24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6" name="Rectangle 24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7" name="Rectangle 24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78" name="Group 243"/>
            <p:cNvGrpSpPr>
              <a:grpSpLocks/>
            </p:cNvGrpSpPr>
            <p:nvPr/>
          </p:nvGrpSpPr>
          <p:grpSpPr bwMode="auto">
            <a:xfrm>
              <a:off x="5005" y="1169"/>
              <a:ext cx="183" cy="73"/>
              <a:chOff x="1024" y="3264"/>
              <a:chExt cx="320" cy="296"/>
            </a:xfrm>
          </p:grpSpPr>
          <p:sp>
            <p:nvSpPr>
              <p:cNvPr id="32010" name="Rectangle 24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1" name="Rectangle 24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2" name="Rectangle 24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13" name="Rectangle 24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79" name="Group 248"/>
            <p:cNvGrpSpPr>
              <a:grpSpLocks/>
            </p:cNvGrpSpPr>
            <p:nvPr/>
          </p:nvGrpSpPr>
          <p:grpSpPr bwMode="auto">
            <a:xfrm>
              <a:off x="4528" y="1367"/>
              <a:ext cx="184" cy="73"/>
              <a:chOff x="1024" y="3264"/>
              <a:chExt cx="320" cy="296"/>
            </a:xfrm>
          </p:grpSpPr>
          <p:sp>
            <p:nvSpPr>
              <p:cNvPr id="32006" name="Rectangle 24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7" name="Rectangle 25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8" name="Rectangle 25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9" name="Rectangle 25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0" name="Group 253"/>
            <p:cNvGrpSpPr>
              <a:grpSpLocks/>
            </p:cNvGrpSpPr>
            <p:nvPr/>
          </p:nvGrpSpPr>
          <p:grpSpPr bwMode="auto">
            <a:xfrm>
              <a:off x="3176" y="1260"/>
              <a:ext cx="185" cy="73"/>
              <a:chOff x="1024" y="3264"/>
              <a:chExt cx="320" cy="296"/>
            </a:xfrm>
          </p:grpSpPr>
          <p:sp>
            <p:nvSpPr>
              <p:cNvPr id="32002" name="Rectangle 25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3" name="Rectangle 25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4" name="Rectangle 25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5" name="Rectangle 25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1" name="Group 258"/>
            <p:cNvGrpSpPr>
              <a:grpSpLocks/>
            </p:cNvGrpSpPr>
            <p:nvPr/>
          </p:nvGrpSpPr>
          <p:grpSpPr bwMode="auto">
            <a:xfrm>
              <a:off x="3158" y="1191"/>
              <a:ext cx="184" cy="73"/>
              <a:chOff x="1024" y="3264"/>
              <a:chExt cx="320" cy="296"/>
            </a:xfrm>
          </p:grpSpPr>
          <p:sp>
            <p:nvSpPr>
              <p:cNvPr id="31998" name="Rectangle 259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9" name="Rectangle 260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0" name="Rectangle 261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2001" name="Rectangle 262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2" name="Group 263"/>
            <p:cNvGrpSpPr>
              <a:grpSpLocks/>
            </p:cNvGrpSpPr>
            <p:nvPr/>
          </p:nvGrpSpPr>
          <p:grpSpPr bwMode="auto">
            <a:xfrm>
              <a:off x="3323" y="1395"/>
              <a:ext cx="184" cy="73"/>
              <a:chOff x="1024" y="3264"/>
              <a:chExt cx="320" cy="296"/>
            </a:xfrm>
          </p:grpSpPr>
          <p:sp>
            <p:nvSpPr>
              <p:cNvPr id="31994" name="Rectangle 264"/>
              <p:cNvSpPr>
                <a:spLocks noChangeArrowheads="1"/>
              </p:cNvSpPr>
              <p:nvPr/>
            </p:nvSpPr>
            <p:spPr bwMode="auto">
              <a:xfrm>
                <a:off x="1024" y="337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5" name="Rectangle 265"/>
              <p:cNvSpPr>
                <a:spLocks noChangeArrowheads="1"/>
              </p:cNvSpPr>
              <p:nvPr/>
            </p:nvSpPr>
            <p:spPr bwMode="auto">
              <a:xfrm>
                <a:off x="1072" y="333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6" name="Rectangle 266"/>
              <p:cNvSpPr>
                <a:spLocks noChangeArrowheads="1"/>
              </p:cNvSpPr>
              <p:nvPr/>
            </p:nvSpPr>
            <p:spPr bwMode="auto">
              <a:xfrm>
                <a:off x="1112" y="3296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7" name="Rectangle 267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192" cy="1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3" name="Group 268"/>
            <p:cNvGrpSpPr>
              <a:grpSpLocks/>
            </p:cNvGrpSpPr>
            <p:nvPr/>
          </p:nvGrpSpPr>
          <p:grpSpPr bwMode="auto">
            <a:xfrm>
              <a:off x="2799" y="1168"/>
              <a:ext cx="154" cy="61"/>
              <a:chOff x="428" y="2146"/>
              <a:chExt cx="268" cy="244"/>
            </a:xfrm>
          </p:grpSpPr>
          <p:sp>
            <p:nvSpPr>
              <p:cNvPr id="31985" name="Rectangle 269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6" name="Rectangle 270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7" name="Rectangle 271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8" name="Rectangle 272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9" name="Rectangle 273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0" name="Rectangle 274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1" name="Rectangle 275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2" name="Rectangle 276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93" name="Rectangle 277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4" name="Group 278"/>
            <p:cNvGrpSpPr>
              <a:grpSpLocks/>
            </p:cNvGrpSpPr>
            <p:nvPr/>
          </p:nvGrpSpPr>
          <p:grpSpPr bwMode="auto">
            <a:xfrm>
              <a:off x="2801" y="1232"/>
              <a:ext cx="154" cy="61"/>
              <a:chOff x="428" y="2146"/>
              <a:chExt cx="268" cy="244"/>
            </a:xfrm>
          </p:grpSpPr>
          <p:sp>
            <p:nvSpPr>
              <p:cNvPr id="31976" name="Rectangle 279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7" name="Rectangle 280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8" name="Rectangle 281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9" name="Rectangle 282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0" name="Rectangle 283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1" name="Rectangle 284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2" name="Rectangle 285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3" name="Rectangle 286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84" name="Rectangle 287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85" name="Rectangle 288"/>
            <p:cNvSpPr>
              <a:spLocks noChangeArrowheads="1"/>
            </p:cNvSpPr>
            <p:nvPr/>
          </p:nvSpPr>
          <p:spPr bwMode="auto">
            <a:xfrm>
              <a:off x="3017" y="1167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1786" name="Rectangle 289"/>
            <p:cNvSpPr>
              <a:spLocks noChangeArrowheads="1"/>
            </p:cNvSpPr>
            <p:nvPr/>
          </p:nvSpPr>
          <p:spPr bwMode="auto">
            <a:xfrm>
              <a:off x="3020" y="1229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87" name="Group 290"/>
            <p:cNvGrpSpPr>
              <a:grpSpLocks/>
            </p:cNvGrpSpPr>
            <p:nvPr/>
          </p:nvGrpSpPr>
          <p:grpSpPr bwMode="auto">
            <a:xfrm>
              <a:off x="2932" y="1390"/>
              <a:ext cx="154" cy="61"/>
              <a:chOff x="428" y="2146"/>
              <a:chExt cx="268" cy="244"/>
            </a:xfrm>
          </p:grpSpPr>
          <p:sp>
            <p:nvSpPr>
              <p:cNvPr id="31967" name="Rectangle 29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8" name="Rectangle 29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9" name="Rectangle 29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0" name="Rectangle 29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1" name="Rectangle 29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2" name="Rectangle 29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3" name="Rectangle 29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4" name="Rectangle 29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75" name="Rectangle 29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88" name="Group 300"/>
            <p:cNvGrpSpPr>
              <a:grpSpLocks/>
            </p:cNvGrpSpPr>
            <p:nvPr/>
          </p:nvGrpSpPr>
          <p:grpSpPr bwMode="auto">
            <a:xfrm>
              <a:off x="2945" y="1465"/>
              <a:ext cx="155" cy="60"/>
              <a:chOff x="428" y="2146"/>
              <a:chExt cx="268" cy="244"/>
            </a:xfrm>
          </p:grpSpPr>
          <p:sp>
            <p:nvSpPr>
              <p:cNvPr id="31958" name="Rectangle 30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9" name="Rectangle 30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0" name="Rectangle 30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1" name="Rectangle 30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2" name="Rectangle 30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3" name="Rectangle 30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4" name="Rectangle 30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5" name="Rectangle 30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66" name="Rectangle 30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89" name="Rectangle 310"/>
            <p:cNvSpPr>
              <a:spLocks noChangeArrowheads="1"/>
            </p:cNvSpPr>
            <p:nvPr/>
          </p:nvSpPr>
          <p:spPr bwMode="auto">
            <a:xfrm>
              <a:off x="3127" y="1431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90" name="Group 311"/>
            <p:cNvGrpSpPr>
              <a:grpSpLocks/>
            </p:cNvGrpSpPr>
            <p:nvPr/>
          </p:nvGrpSpPr>
          <p:grpSpPr bwMode="auto">
            <a:xfrm>
              <a:off x="3466" y="1524"/>
              <a:ext cx="155" cy="60"/>
              <a:chOff x="428" y="2146"/>
              <a:chExt cx="268" cy="244"/>
            </a:xfrm>
          </p:grpSpPr>
          <p:sp>
            <p:nvSpPr>
              <p:cNvPr id="31949" name="Rectangle 312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0" name="Rectangle 313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1" name="Rectangle 314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2" name="Rectangle 315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3" name="Rectangle 316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4" name="Rectangle 317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5" name="Rectangle 318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6" name="Rectangle 319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57" name="Rectangle 320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91" name="Rectangle 321"/>
            <p:cNvSpPr>
              <a:spLocks noChangeArrowheads="1"/>
            </p:cNvSpPr>
            <p:nvPr/>
          </p:nvSpPr>
          <p:spPr bwMode="auto">
            <a:xfrm>
              <a:off x="3680" y="1471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92" name="Group 322"/>
            <p:cNvGrpSpPr>
              <a:grpSpLocks/>
            </p:cNvGrpSpPr>
            <p:nvPr/>
          </p:nvGrpSpPr>
          <p:grpSpPr bwMode="auto">
            <a:xfrm>
              <a:off x="4133" y="1520"/>
              <a:ext cx="153" cy="41"/>
              <a:chOff x="2378" y="3784"/>
              <a:chExt cx="268" cy="166"/>
            </a:xfrm>
          </p:grpSpPr>
          <p:sp>
            <p:nvSpPr>
              <p:cNvPr id="31943" name="Rectangle 323"/>
              <p:cNvSpPr>
                <a:spLocks noChangeArrowheads="1"/>
              </p:cNvSpPr>
              <p:nvPr/>
            </p:nvSpPr>
            <p:spPr bwMode="auto">
              <a:xfrm>
                <a:off x="2582" y="379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4" name="Rectangle 324"/>
              <p:cNvSpPr>
                <a:spLocks noChangeArrowheads="1"/>
              </p:cNvSpPr>
              <p:nvPr/>
            </p:nvSpPr>
            <p:spPr bwMode="auto">
              <a:xfrm>
                <a:off x="2486" y="378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5" name="Rectangle 325"/>
              <p:cNvSpPr>
                <a:spLocks noChangeArrowheads="1"/>
              </p:cNvSpPr>
              <p:nvPr/>
            </p:nvSpPr>
            <p:spPr bwMode="auto">
              <a:xfrm>
                <a:off x="2576" y="387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6" name="Rectangle 326"/>
              <p:cNvSpPr>
                <a:spLocks noChangeArrowheads="1"/>
              </p:cNvSpPr>
              <p:nvPr/>
            </p:nvSpPr>
            <p:spPr bwMode="auto">
              <a:xfrm>
                <a:off x="2480" y="386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7" name="Rectangle 327"/>
              <p:cNvSpPr>
                <a:spLocks noChangeArrowheads="1"/>
              </p:cNvSpPr>
              <p:nvPr/>
            </p:nvSpPr>
            <p:spPr bwMode="auto">
              <a:xfrm>
                <a:off x="2384" y="380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8" name="Rectangle 328"/>
              <p:cNvSpPr>
                <a:spLocks noChangeArrowheads="1"/>
              </p:cNvSpPr>
              <p:nvPr/>
            </p:nvSpPr>
            <p:spPr bwMode="auto">
              <a:xfrm>
                <a:off x="2378" y="388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93" name="Rectangle 329"/>
            <p:cNvSpPr>
              <a:spLocks noChangeArrowheads="1"/>
            </p:cNvSpPr>
            <p:nvPr/>
          </p:nvSpPr>
          <p:spPr bwMode="auto">
            <a:xfrm>
              <a:off x="4173" y="1470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94" name="Group 330"/>
            <p:cNvGrpSpPr>
              <a:grpSpLocks/>
            </p:cNvGrpSpPr>
            <p:nvPr/>
          </p:nvGrpSpPr>
          <p:grpSpPr bwMode="auto">
            <a:xfrm>
              <a:off x="4502" y="1510"/>
              <a:ext cx="154" cy="60"/>
              <a:chOff x="428" y="2146"/>
              <a:chExt cx="268" cy="244"/>
            </a:xfrm>
          </p:grpSpPr>
          <p:sp>
            <p:nvSpPr>
              <p:cNvPr id="31934" name="Rectangle 33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5" name="Rectangle 33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6" name="Rectangle 33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7" name="Rectangle 33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8" name="Rectangle 33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9" name="Rectangle 33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0" name="Rectangle 33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1" name="Rectangle 33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42" name="Rectangle 33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95" name="Group 340"/>
            <p:cNvGrpSpPr>
              <a:grpSpLocks/>
            </p:cNvGrpSpPr>
            <p:nvPr/>
          </p:nvGrpSpPr>
          <p:grpSpPr bwMode="auto">
            <a:xfrm>
              <a:off x="4689" y="1540"/>
              <a:ext cx="155" cy="61"/>
              <a:chOff x="428" y="2146"/>
              <a:chExt cx="268" cy="244"/>
            </a:xfrm>
          </p:grpSpPr>
          <p:sp>
            <p:nvSpPr>
              <p:cNvPr id="31925" name="Rectangle 341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6" name="Rectangle 342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7" name="Rectangle 343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8" name="Rectangle 344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9" name="Rectangle 345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0" name="Rectangle 346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1" name="Rectangle 347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2" name="Rectangle 348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33" name="Rectangle 349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796" name="Rectangle 350"/>
            <p:cNvSpPr>
              <a:spLocks noChangeArrowheads="1"/>
            </p:cNvSpPr>
            <p:nvPr/>
          </p:nvSpPr>
          <p:spPr bwMode="auto">
            <a:xfrm>
              <a:off x="4625" y="1455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1797" name="Rectangle 351"/>
            <p:cNvSpPr>
              <a:spLocks noChangeArrowheads="1"/>
            </p:cNvSpPr>
            <p:nvPr/>
          </p:nvSpPr>
          <p:spPr bwMode="auto">
            <a:xfrm>
              <a:off x="5229" y="1187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798" name="Group 352"/>
            <p:cNvGrpSpPr>
              <a:grpSpLocks/>
            </p:cNvGrpSpPr>
            <p:nvPr/>
          </p:nvGrpSpPr>
          <p:grpSpPr bwMode="auto">
            <a:xfrm>
              <a:off x="5250" y="1298"/>
              <a:ext cx="155" cy="60"/>
              <a:chOff x="428" y="2146"/>
              <a:chExt cx="268" cy="244"/>
            </a:xfrm>
          </p:grpSpPr>
          <p:sp>
            <p:nvSpPr>
              <p:cNvPr id="31916" name="Rectangle 353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7" name="Rectangle 354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8" name="Rectangle 355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9" name="Rectangle 356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0" name="Rectangle 357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1" name="Rectangle 358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2" name="Rectangle 359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3" name="Rectangle 360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24" name="Rectangle 361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799" name="Group 362"/>
            <p:cNvGrpSpPr>
              <a:grpSpLocks/>
            </p:cNvGrpSpPr>
            <p:nvPr/>
          </p:nvGrpSpPr>
          <p:grpSpPr bwMode="auto">
            <a:xfrm>
              <a:off x="5230" y="1408"/>
              <a:ext cx="154" cy="61"/>
              <a:chOff x="428" y="2146"/>
              <a:chExt cx="268" cy="244"/>
            </a:xfrm>
          </p:grpSpPr>
          <p:sp>
            <p:nvSpPr>
              <p:cNvPr id="31907" name="Rectangle 363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8" name="Rectangle 364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9" name="Rectangle 365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0" name="Rectangle 366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1" name="Rectangle 367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2" name="Rectangle 368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3" name="Rectangle 369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4" name="Rectangle 370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15" name="Rectangle 371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800" name="Rectangle 372"/>
            <p:cNvSpPr>
              <a:spLocks noChangeArrowheads="1"/>
            </p:cNvSpPr>
            <p:nvPr/>
          </p:nvSpPr>
          <p:spPr bwMode="auto">
            <a:xfrm>
              <a:off x="5115" y="1344"/>
              <a:ext cx="93" cy="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1801" name="Rectangle 373"/>
            <p:cNvSpPr>
              <a:spLocks noChangeArrowheads="1"/>
            </p:cNvSpPr>
            <p:nvPr/>
          </p:nvSpPr>
          <p:spPr bwMode="auto">
            <a:xfrm>
              <a:off x="5094" y="1401"/>
              <a:ext cx="94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802" name="Group 374"/>
            <p:cNvGrpSpPr>
              <a:grpSpLocks/>
            </p:cNvGrpSpPr>
            <p:nvPr/>
          </p:nvGrpSpPr>
          <p:grpSpPr bwMode="auto">
            <a:xfrm>
              <a:off x="5171" y="1035"/>
              <a:ext cx="155" cy="60"/>
              <a:chOff x="428" y="2146"/>
              <a:chExt cx="268" cy="244"/>
            </a:xfrm>
          </p:grpSpPr>
          <p:sp>
            <p:nvSpPr>
              <p:cNvPr id="31898" name="Rectangle 375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9" name="Rectangle 376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0" name="Rectangle 377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1" name="Rectangle 378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2" name="Rectangle 379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3" name="Rectangle 380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4" name="Rectangle 381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5" name="Rectangle 382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906" name="Rectangle 383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803" name="Rectangle 384"/>
            <p:cNvSpPr>
              <a:spLocks noChangeArrowheads="1"/>
            </p:cNvSpPr>
            <p:nvPr/>
          </p:nvSpPr>
          <p:spPr bwMode="auto">
            <a:xfrm>
              <a:off x="5025" y="1071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804" name="Group 385"/>
            <p:cNvGrpSpPr>
              <a:grpSpLocks/>
            </p:cNvGrpSpPr>
            <p:nvPr/>
          </p:nvGrpSpPr>
          <p:grpSpPr bwMode="auto">
            <a:xfrm>
              <a:off x="5030" y="933"/>
              <a:ext cx="154" cy="61"/>
              <a:chOff x="428" y="2146"/>
              <a:chExt cx="268" cy="244"/>
            </a:xfrm>
          </p:grpSpPr>
          <p:sp>
            <p:nvSpPr>
              <p:cNvPr id="31889" name="Rectangle 38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0" name="Rectangle 38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1" name="Rectangle 38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2" name="Rectangle 38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3" name="Rectangle 39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4" name="Rectangle 39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5" name="Rectangle 39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6" name="Rectangle 39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97" name="Rectangle 39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805" name="Group 395"/>
            <p:cNvGrpSpPr>
              <a:grpSpLocks/>
            </p:cNvGrpSpPr>
            <p:nvPr/>
          </p:nvGrpSpPr>
          <p:grpSpPr bwMode="auto">
            <a:xfrm>
              <a:off x="3328" y="911"/>
              <a:ext cx="155" cy="61"/>
              <a:chOff x="428" y="2146"/>
              <a:chExt cx="268" cy="244"/>
            </a:xfrm>
          </p:grpSpPr>
          <p:sp>
            <p:nvSpPr>
              <p:cNvPr id="31880" name="Rectangle 39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1" name="Rectangle 39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2" name="Rectangle 39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3" name="Rectangle 39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4" name="Rectangle 40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5" name="Rectangle 40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6" name="Rectangle 40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7" name="Rectangle 40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88" name="Rectangle 40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806" name="Group 405"/>
            <p:cNvGrpSpPr>
              <a:grpSpLocks/>
            </p:cNvGrpSpPr>
            <p:nvPr/>
          </p:nvGrpSpPr>
          <p:grpSpPr bwMode="auto">
            <a:xfrm>
              <a:off x="3087" y="996"/>
              <a:ext cx="154" cy="60"/>
              <a:chOff x="428" y="2146"/>
              <a:chExt cx="268" cy="244"/>
            </a:xfrm>
          </p:grpSpPr>
          <p:sp>
            <p:nvSpPr>
              <p:cNvPr id="31871" name="Rectangle 40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2" name="Rectangle 40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3" name="Rectangle 40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4" name="Rectangle 40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5" name="Rectangle 41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6" name="Rectangle 41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7" name="Rectangle 41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8" name="Rectangle 41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9" name="Rectangle 41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807" name="Group 415"/>
            <p:cNvGrpSpPr>
              <a:grpSpLocks/>
            </p:cNvGrpSpPr>
            <p:nvPr/>
          </p:nvGrpSpPr>
          <p:grpSpPr bwMode="auto">
            <a:xfrm>
              <a:off x="3136" y="1499"/>
              <a:ext cx="153" cy="61"/>
              <a:chOff x="428" y="2146"/>
              <a:chExt cx="268" cy="244"/>
            </a:xfrm>
          </p:grpSpPr>
          <p:sp>
            <p:nvSpPr>
              <p:cNvPr id="31862" name="Rectangle 416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3" name="Rectangle 417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4" name="Rectangle 418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5" name="Rectangle 419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6" name="Rectangle 420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7" name="Rectangle 421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8" name="Rectangle 422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9" name="Rectangle 423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70" name="Rectangle 424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808" name="Rectangle 425"/>
            <p:cNvSpPr>
              <a:spLocks noChangeArrowheads="1"/>
            </p:cNvSpPr>
            <p:nvPr/>
          </p:nvSpPr>
          <p:spPr bwMode="auto">
            <a:xfrm>
              <a:off x="4915" y="995"/>
              <a:ext cx="93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1809" name="Rectangle 426"/>
            <p:cNvSpPr>
              <a:spLocks noChangeArrowheads="1"/>
            </p:cNvSpPr>
            <p:nvPr/>
          </p:nvSpPr>
          <p:spPr bwMode="auto">
            <a:xfrm>
              <a:off x="3258" y="1038"/>
              <a:ext cx="93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FFFF00"/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31810" name="Group 427"/>
            <p:cNvGrpSpPr>
              <a:grpSpLocks/>
            </p:cNvGrpSpPr>
            <p:nvPr/>
          </p:nvGrpSpPr>
          <p:grpSpPr bwMode="auto">
            <a:xfrm>
              <a:off x="5227" y="1473"/>
              <a:ext cx="153" cy="60"/>
              <a:chOff x="428" y="2146"/>
              <a:chExt cx="268" cy="244"/>
            </a:xfrm>
          </p:grpSpPr>
          <p:sp>
            <p:nvSpPr>
              <p:cNvPr id="31853" name="Rectangle 428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4" name="Rectangle 429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5" name="Rectangle 430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6" name="Rectangle 431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7" name="Rectangle 432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8" name="Rectangle 433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9" name="Rectangle 434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0" name="Rectangle 435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61" name="Rectangle 436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1811" name="Group 437"/>
            <p:cNvGrpSpPr>
              <a:grpSpLocks/>
            </p:cNvGrpSpPr>
            <p:nvPr/>
          </p:nvGrpSpPr>
          <p:grpSpPr bwMode="auto">
            <a:xfrm>
              <a:off x="5357" y="1179"/>
              <a:ext cx="155" cy="60"/>
              <a:chOff x="428" y="2146"/>
              <a:chExt cx="268" cy="244"/>
            </a:xfrm>
          </p:grpSpPr>
          <p:sp>
            <p:nvSpPr>
              <p:cNvPr id="31844" name="Rectangle 438"/>
              <p:cNvSpPr>
                <a:spLocks noChangeArrowheads="1"/>
              </p:cNvSpPr>
              <p:nvPr/>
            </p:nvSpPr>
            <p:spPr bwMode="auto">
              <a:xfrm>
                <a:off x="632" y="2152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5" name="Rectangle 439"/>
              <p:cNvSpPr>
                <a:spLocks noChangeArrowheads="1"/>
              </p:cNvSpPr>
              <p:nvPr/>
            </p:nvSpPr>
            <p:spPr bwMode="auto">
              <a:xfrm>
                <a:off x="536" y="214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6" name="Rectangle 440"/>
              <p:cNvSpPr>
                <a:spLocks noChangeArrowheads="1"/>
              </p:cNvSpPr>
              <p:nvPr/>
            </p:nvSpPr>
            <p:spPr bwMode="auto">
              <a:xfrm>
                <a:off x="626" y="223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7" name="Rectangle 441"/>
              <p:cNvSpPr>
                <a:spLocks noChangeArrowheads="1"/>
              </p:cNvSpPr>
              <p:nvPr/>
            </p:nvSpPr>
            <p:spPr bwMode="auto">
              <a:xfrm>
                <a:off x="530" y="2230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8" name="Rectangle 442"/>
              <p:cNvSpPr>
                <a:spLocks noChangeArrowheads="1"/>
              </p:cNvSpPr>
              <p:nvPr/>
            </p:nvSpPr>
            <p:spPr bwMode="auto">
              <a:xfrm>
                <a:off x="434" y="216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49" name="Rectangle 443"/>
              <p:cNvSpPr>
                <a:spLocks noChangeArrowheads="1"/>
              </p:cNvSpPr>
              <p:nvPr/>
            </p:nvSpPr>
            <p:spPr bwMode="auto">
              <a:xfrm>
                <a:off x="428" y="224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0" name="Rectangle 444"/>
              <p:cNvSpPr>
                <a:spLocks noChangeArrowheads="1"/>
              </p:cNvSpPr>
              <p:nvPr/>
            </p:nvSpPr>
            <p:spPr bwMode="auto">
              <a:xfrm>
                <a:off x="626" y="2314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1" name="Rectangle 445"/>
              <p:cNvSpPr>
                <a:spLocks noChangeArrowheads="1"/>
              </p:cNvSpPr>
              <p:nvPr/>
            </p:nvSpPr>
            <p:spPr bwMode="auto">
              <a:xfrm>
                <a:off x="530" y="2308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52" name="Rectangle 446"/>
              <p:cNvSpPr>
                <a:spLocks noChangeArrowheads="1"/>
              </p:cNvSpPr>
              <p:nvPr/>
            </p:nvSpPr>
            <p:spPr bwMode="auto">
              <a:xfrm>
                <a:off x="428" y="2326"/>
                <a:ext cx="64" cy="6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1812" name="Text Box 447"/>
            <p:cNvSpPr txBox="1">
              <a:spLocks noChangeArrowheads="1"/>
            </p:cNvSpPr>
            <p:nvPr/>
          </p:nvSpPr>
          <p:spPr bwMode="auto">
            <a:xfrm>
              <a:off x="4675" y="1341"/>
              <a:ext cx="62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chemeClr val="hlink"/>
                  </a:solidFill>
                  <a:latin typeface="Gill Sans Light"/>
                  <a:cs typeface="Gill Sans Light"/>
                </a:rPr>
                <a:t>Clusters</a:t>
              </a:r>
            </a:p>
          </p:txBody>
        </p:sp>
        <p:sp>
          <p:nvSpPr>
            <p:cNvPr id="31813" name="Text Box 448"/>
            <p:cNvSpPr txBox="1">
              <a:spLocks noChangeArrowheads="1"/>
            </p:cNvSpPr>
            <p:nvPr/>
          </p:nvSpPr>
          <p:spPr bwMode="auto">
            <a:xfrm>
              <a:off x="3914" y="671"/>
              <a:ext cx="103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>
                  <a:solidFill>
                    <a:schemeClr val="hlink"/>
                  </a:solidFill>
                  <a:latin typeface="Gill Sans Light"/>
                  <a:cs typeface="Gill Sans Light"/>
                </a:rPr>
                <a:t>Massive Cluster</a:t>
              </a:r>
            </a:p>
          </p:txBody>
        </p:sp>
        <p:grpSp>
          <p:nvGrpSpPr>
            <p:cNvPr id="31814" name="Group 449"/>
            <p:cNvGrpSpPr>
              <a:grpSpLocks/>
            </p:cNvGrpSpPr>
            <p:nvPr/>
          </p:nvGrpSpPr>
          <p:grpSpPr bwMode="auto">
            <a:xfrm>
              <a:off x="3324" y="987"/>
              <a:ext cx="1708" cy="431"/>
              <a:chOff x="1450" y="1101"/>
              <a:chExt cx="2970" cy="997"/>
            </a:xfrm>
          </p:grpSpPr>
          <p:sp>
            <p:nvSpPr>
              <p:cNvPr id="31815" name="Oval 450"/>
              <p:cNvSpPr>
                <a:spLocks noChangeArrowheads="1"/>
              </p:cNvSpPr>
              <p:nvPr/>
            </p:nvSpPr>
            <p:spPr bwMode="auto">
              <a:xfrm>
                <a:off x="1984" y="1682"/>
                <a:ext cx="1760" cy="119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chemeClr val="hlink"/>
                    </a:solidFill>
                    <a:latin typeface="Gill Sans Light"/>
                    <a:cs typeface="Gill Sans Light"/>
                  </a:rPr>
                  <a:t>Gigabit Ethernet</a:t>
                </a: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16" name="Line 451"/>
              <p:cNvSpPr>
                <a:spLocks noChangeShapeType="1"/>
              </p:cNvSpPr>
              <p:nvPr/>
            </p:nvSpPr>
            <p:spPr bwMode="auto">
              <a:xfrm>
                <a:off x="2104" y="1471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17" name="Line 452"/>
              <p:cNvSpPr>
                <a:spLocks noChangeShapeType="1"/>
              </p:cNvSpPr>
              <p:nvPr/>
            </p:nvSpPr>
            <p:spPr bwMode="auto">
              <a:xfrm>
                <a:off x="2232" y="1485"/>
                <a:ext cx="0" cy="22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18" name="Line 453"/>
              <p:cNvSpPr>
                <a:spLocks noChangeShapeType="1"/>
              </p:cNvSpPr>
              <p:nvPr/>
            </p:nvSpPr>
            <p:spPr bwMode="auto">
              <a:xfrm flipH="1">
                <a:off x="2360" y="1512"/>
                <a:ext cx="0" cy="17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19" name="Line 454"/>
              <p:cNvSpPr>
                <a:spLocks noChangeShapeType="1"/>
              </p:cNvSpPr>
              <p:nvPr/>
            </p:nvSpPr>
            <p:spPr bwMode="auto">
              <a:xfrm>
                <a:off x="2472" y="1531"/>
                <a:ext cx="0" cy="15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0" name="Line 455"/>
              <p:cNvSpPr>
                <a:spLocks noChangeShapeType="1"/>
              </p:cNvSpPr>
              <p:nvPr/>
            </p:nvSpPr>
            <p:spPr bwMode="auto">
              <a:xfrm>
                <a:off x="2560" y="1590"/>
                <a:ext cx="0" cy="10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1" name="Line 456"/>
              <p:cNvSpPr>
                <a:spLocks noChangeShapeType="1"/>
              </p:cNvSpPr>
              <p:nvPr/>
            </p:nvSpPr>
            <p:spPr bwMode="auto">
              <a:xfrm>
                <a:off x="2680" y="159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2" name="Line 457"/>
              <p:cNvSpPr>
                <a:spLocks noChangeShapeType="1"/>
              </p:cNvSpPr>
              <p:nvPr/>
            </p:nvSpPr>
            <p:spPr bwMode="auto">
              <a:xfrm>
                <a:off x="2808" y="1636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3" name="Line 458"/>
              <p:cNvSpPr>
                <a:spLocks noChangeShapeType="1"/>
              </p:cNvSpPr>
              <p:nvPr/>
            </p:nvSpPr>
            <p:spPr bwMode="auto">
              <a:xfrm>
                <a:off x="2944" y="1650"/>
                <a:ext cx="0" cy="3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4" name="Line 459"/>
              <p:cNvSpPr>
                <a:spLocks noChangeShapeType="1"/>
              </p:cNvSpPr>
              <p:nvPr/>
            </p:nvSpPr>
            <p:spPr bwMode="auto">
              <a:xfrm>
                <a:off x="3168" y="1567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5" name="Line 460"/>
              <p:cNvSpPr>
                <a:spLocks noChangeShapeType="1"/>
              </p:cNvSpPr>
              <p:nvPr/>
            </p:nvSpPr>
            <p:spPr bwMode="auto">
              <a:xfrm>
                <a:off x="3312" y="14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6" name="Line 461"/>
              <p:cNvSpPr>
                <a:spLocks noChangeShapeType="1"/>
              </p:cNvSpPr>
              <p:nvPr/>
            </p:nvSpPr>
            <p:spPr bwMode="auto">
              <a:xfrm>
                <a:off x="3448" y="1352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7" name="Line 462"/>
              <p:cNvSpPr>
                <a:spLocks noChangeShapeType="1"/>
              </p:cNvSpPr>
              <p:nvPr/>
            </p:nvSpPr>
            <p:spPr bwMode="auto">
              <a:xfrm>
                <a:off x="3640" y="1237"/>
                <a:ext cx="0" cy="4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28" name="Oval 463"/>
              <p:cNvSpPr>
                <a:spLocks noChangeArrowheads="1"/>
              </p:cNvSpPr>
              <p:nvPr/>
            </p:nvSpPr>
            <p:spPr bwMode="auto">
              <a:xfrm rot="2527473">
                <a:off x="1450" y="1533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29" name="Oval 464"/>
              <p:cNvSpPr>
                <a:spLocks noChangeArrowheads="1"/>
              </p:cNvSpPr>
              <p:nvPr/>
            </p:nvSpPr>
            <p:spPr bwMode="auto">
              <a:xfrm rot="2527473">
                <a:off x="1450" y="2006"/>
                <a:ext cx="71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0" name="Oval 465"/>
              <p:cNvSpPr>
                <a:spLocks noChangeArrowheads="1"/>
              </p:cNvSpPr>
              <p:nvPr/>
            </p:nvSpPr>
            <p:spPr bwMode="auto">
              <a:xfrm rot="2527473">
                <a:off x="2114" y="1991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1" name="Oval 466"/>
              <p:cNvSpPr>
                <a:spLocks noChangeArrowheads="1"/>
              </p:cNvSpPr>
              <p:nvPr/>
            </p:nvSpPr>
            <p:spPr bwMode="auto">
              <a:xfrm rot="2527473">
                <a:off x="2884" y="1973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2" name="Oval 467"/>
              <p:cNvSpPr>
                <a:spLocks noChangeArrowheads="1"/>
              </p:cNvSpPr>
              <p:nvPr/>
            </p:nvSpPr>
            <p:spPr bwMode="auto">
              <a:xfrm rot="2527473">
                <a:off x="1500" y="1829"/>
                <a:ext cx="64" cy="91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3" name="Oval 468"/>
              <p:cNvSpPr>
                <a:spLocks noChangeArrowheads="1"/>
              </p:cNvSpPr>
              <p:nvPr/>
            </p:nvSpPr>
            <p:spPr bwMode="auto">
              <a:xfrm rot="2527473">
                <a:off x="3560" y="1951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4" name="Oval 469"/>
              <p:cNvSpPr>
                <a:spLocks noChangeArrowheads="1"/>
              </p:cNvSpPr>
              <p:nvPr/>
            </p:nvSpPr>
            <p:spPr bwMode="auto">
              <a:xfrm rot="2527473">
                <a:off x="4152" y="1834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5" name="Oval 470"/>
              <p:cNvSpPr>
                <a:spLocks noChangeArrowheads="1"/>
              </p:cNvSpPr>
              <p:nvPr/>
            </p:nvSpPr>
            <p:spPr bwMode="auto">
              <a:xfrm rot="2527473">
                <a:off x="4356" y="1485"/>
                <a:ext cx="64" cy="92"/>
              </a:xfrm>
              <a:prstGeom prst="ellipse">
                <a:avLst/>
              </a:prstGeom>
              <a:solidFill>
                <a:srgbClr val="03FBEF"/>
              </a:solidFill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31836" name="Line 471"/>
              <p:cNvSpPr>
                <a:spLocks noChangeShapeType="1"/>
              </p:cNvSpPr>
              <p:nvPr/>
            </p:nvSpPr>
            <p:spPr bwMode="auto">
              <a:xfrm>
                <a:off x="1522" y="1578"/>
                <a:ext cx="510" cy="14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37" name="Line 472"/>
              <p:cNvSpPr>
                <a:spLocks noChangeShapeType="1"/>
              </p:cNvSpPr>
              <p:nvPr/>
            </p:nvSpPr>
            <p:spPr bwMode="auto">
              <a:xfrm flipV="1">
                <a:off x="1546" y="1781"/>
                <a:ext cx="654" cy="2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38" name="Line 473"/>
              <p:cNvSpPr>
                <a:spLocks noChangeShapeType="1"/>
              </p:cNvSpPr>
              <p:nvPr/>
            </p:nvSpPr>
            <p:spPr bwMode="auto">
              <a:xfrm flipV="1">
                <a:off x="2188" y="1791"/>
                <a:ext cx="228" cy="2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39" name="Line 474"/>
              <p:cNvSpPr>
                <a:spLocks noChangeShapeType="1"/>
              </p:cNvSpPr>
              <p:nvPr/>
            </p:nvSpPr>
            <p:spPr bwMode="auto">
              <a:xfrm flipH="1" flipV="1">
                <a:off x="2818" y="1798"/>
                <a:ext cx="108" cy="20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40" name="Line 475"/>
              <p:cNvSpPr>
                <a:spLocks noChangeShapeType="1"/>
              </p:cNvSpPr>
              <p:nvPr/>
            </p:nvSpPr>
            <p:spPr bwMode="auto">
              <a:xfrm flipH="1" flipV="1">
                <a:off x="3388" y="178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41" name="Line 476"/>
              <p:cNvSpPr>
                <a:spLocks noChangeShapeType="1"/>
              </p:cNvSpPr>
              <p:nvPr/>
            </p:nvSpPr>
            <p:spPr bwMode="auto">
              <a:xfrm flipH="1" flipV="1">
                <a:off x="3706" y="1743"/>
                <a:ext cx="462" cy="12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42" name="Line 477"/>
              <p:cNvSpPr>
                <a:spLocks noChangeShapeType="1"/>
              </p:cNvSpPr>
              <p:nvPr/>
            </p:nvSpPr>
            <p:spPr bwMode="auto">
              <a:xfrm flipH="1">
                <a:off x="3694" y="1540"/>
                <a:ext cx="648" cy="17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843" name="Line 478"/>
              <p:cNvSpPr>
                <a:spLocks noChangeShapeType="1"/>
              </p:cNvSpPr>
              <p:nvPr/>
            </p:nvSpPr>
            <p:spPr bwMode="auto">
              <a:xfrm>
                <a:off x="1500" y="1101"/>
                <a:ext cx="582" cy="62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8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Centralized</a:t>
            </a:r>
            <a:r>
              <a:rPr lang="en-US" altLang="ko-KR" dirty="0"/>
              <a:t> </a:t>
            </a:r>
            <a:r>
              <a:rPr lang="en-US" altLang="ko-KR" dirty="0" err="1"/>
              <a:t>vs</a:t>
            </a:r>
            <a:r>
              <a:rPr lang="en-US" altLang="ko-KR" dirty="0"/>
              <a:t> Distributed Systems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686800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Centralized System: </a:t>
            </a:r>
            <a:r>
              <a:rPr lang="en-US" altLang="ko-KR" dirty="0">
                <a:ea typeface="굴림" panose="020B0600000101010101" pitchFamily="34" charset="-127"/>
              </a:rPr>
              <a:t>System in which major functions are performed by a single physical computer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Originally, everything on single computer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Later: client/server model</a:t>
            </a:r>
          </a:p>
        </p:txBody>
      </p:sp>
      <p:grpSp>
        <p:nvGrpSpPr>
          <p:cNvPr id="923682" name="Group 34"/>
          <p:cNvGrpSpPr>
            <a:grpSpLocks/>
          </p:cNvGrpSpPr>
          <p:nvPr/>
        </p:nvGrpSpPr>
        <p:grpSpPr bwMode="auto">
          <a:xfrm>
            <a:off x="533400" y="1295400"/>
            <a:ext cx="3500438" cy="2486026"/>
            <a:chOff x="336" y="528"/>
            <a:chExt cx="2205" cy="1566"/>
          </a:xfrm>
        </p:grpSpPr>
        <p:grpSp>
          <p:nvGrpSpPr>
            <p:cNvPr id="27670" name="Group 16"/>
            <p:cNvGrpSpPr>
              <a:grpSpLocks/>
            </p:cNvGrpSpPr>
            <p:nvPr/>
          </p:nvGrpSpPr>
          <p:grpSpPr bwMode="auto">
            <a:xfrm>
              <a:off x="336" y="528"/>
              <a:ext cx="2205" cy="1268"/>
              <a:chOff x="269" y="533"/>
              <a:chExt cx="2323" cy="1339"/>
            </a:xfrm>
          </p:grpSpPr>
          <p:sp>
            <p:nvSpPr>
              <p:cNvPr id="27672" name="Oval 4"/>
              <p:cNvSpPr>
                <a:spLocks noChangeArrowheads="1"/>
              </p:cNvSpPr>
              <p:nvPr/>
            </p:nvSpPr>
            <p:spPr bwMode="auto">
              <a:xfrm>
                <a:off x="1154" y="606"/>
                <a:ext cx="538" cy="478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Server</a:t>
                </a:r>
              </a:p>
            </p:txBody>
          </p:sp>
          <p:pic>
            <p:nvPicPr>
              <p:cNvPr id="27673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4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" y="1231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5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3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6" name="Line 11"/>
              <p:cNvSpPr>
                <a:spLocks noChangeShapeType="1"/>
              </p:cNvSpPr>
              <p:nvPr/>
            </p:nvSpPr>
            <p:spPr bwMode="auto">
              <a:xfrm>
                <a:off x="1692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7" name="Line 12"/>
              <p:cNvSpPr>
                <a:spLocks noChangeShapeType="1"/>
              </p:cNvSpPr>
              <p:nvPr/>
            </p:nvSpPr>
            <p:spPr bwMode="auto">
              <a:xfrm flipV="1">
                <a:off x="1423" y="1084"/>
                <a:ext cx="0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8" name="Line 13"/>
              <p:cNvSpPr>
                <a:spLocks noChangeShapeType="1"/>
              </p:cNvSpPr>
              <p:nvPr/>
            </p:nvSpPr>
            <p:spPr bwMode="auto">
              <a:xfrm>
                <a:off x="923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7671" name="Text Box 31"/>
            <p:cNvSpPr txBox="1">
              <a:spLocks noChangeArrowheads="1"/>
            </p:cNvSpPr>
            <p:nvPr/>
          </p:nvSpPr>
          <p:spPr bwMode="auto">
            <a:xfrm>
              <a:off x="523" y="1824"/>
              <a:ext cx="157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Client/Server Model</a:t>
              </a:r>
            </a:p>
          </p:txBody>
        </p:sp>
      </p:grpSp>
      <p:grpSp>
        <p:nvGrpSpPr>
          <p:cNvPr id="923681" name="Group 33"/>
          <p:cNvGrpSpPr>
            <a:grpSpLocks/>
          </p:cNvGrpSpPr>
          <p:nvPr/>
        </p:nvGrpSpPr>
        <p:grpSpPr bwMode="auto">
          <a:xfrm>
            <a:off x="4800600" y="914400"/>
            <a:ext cx="4049713" cy="3171826"/>
            <a:chOff x="3024" y="288"/>
            <a:chExt cx="2551" cy="1998"/>
          </a:xfrm>
        </p:grpSpPr>
        <p:grpSp>
          <p:nvGrpSpPr>
            <p:cNvPr id="27654" name="Group 30"/>
            <p:cNvGrpSpPr>
              <a:grpSpLocks/>
            </p:cNvGrpSpPr>
            <p:nvPr/>
          </p:nvGrpSpPr>
          <p:grpSpPr bwMode="auto">
            <a:xfrm>
              <a:off x="3024" y="288"/>
              <a:ext cx="2551" cy="1706"/>
              <a:chOff x="2976" y="336"/>
              <a:chExt cx="2685" cy="1793"/>
            </a:xfrm>
          </p:grpSpPr>
          <p:pic>
            <p:nvPicPr>
              <p:cNvPr id="27656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3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7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81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8" name="Picture 1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9" name="Picture 1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432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0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104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1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2" name="Line 22"/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86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3" name="Line 23"/>
              <p:cNvSpPr>
                <a:spLocks noChangeShapeType="1"/>
              </p:cNvSpPr>
              <p:nvPr/>
            </p:nvSpPr>
            <p:spPr bwMode="auto">
              <a:xfrm flipV="1">
                <a:off x="3648" y="624"/>
                <a:ext cx="76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4" name="Line 24"/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5" name="Line 25"/>
              <p:cNvSpPr>
                <a:spLocks noChangeShapeType="1"/>
              </p:cNvSpPr>
              <p:nvPr/>
            </p:nvSpPr>
            <p:spPr bwMode="auto">
              <a:xfrm flipV="1">
                <a:off x="4224" y="912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6" name="Line 26"/>
              <p:cNvSpPr>
                <a:spLocks noChangeShapeType="1"/>
              </p:cNvSpPr>
              <p:nvPr/>
            </p:nvSpPr>
            <p:spPr bwMode="auto">
              <a:xfrm flipV="1">
                <a:off x="3312" y="1008"/>
                <a:ext cx="4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7" name="Line 27"/>
              <p:cNvSpPr>
                <a:spLocks noChangeShapeType="1"/>
              </p:cNvSpPr>
              <p:nvPr/>
            </p:nvSpPr>
            <p:spPr bwMode="auto">
              <a:xfrm flipH="1" flipV="1">
                <a:off x="3552" y="912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8" name="Line 28"/>
              <p:cNvSpPr>
                <a:spLocks noChangeShapeType="1"/>
              </p:cNvSpPr>
              <p:nvPr/>
            </p:nvSpPr>
            <p:spPr bwMode="auto">
              <a:xfrm flipH="1" flipV="1">
                <a:off x="4704" y="960"/>
                <a:ext cx="9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9" name="Line 29"/>
              <p:cNvSpPr>
                <a:spLocks noChangeShapeType="1"/>
              </p:cNvSpPr>
              <p:nvPr/>
            </p:nvSpPr>
            <p:spPr bwMode="auto">
              <a:xfrm flipV="1">
                <a:off x="5040" y="139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7655" name="Text Box 32"/>
            <p:cNvSpPr txBox="1">
              <a:spLocks noChangeArrowheads="1"/>
            </p:cNvSpPr>
            <p:nvPr/>
          </p:nvSpPr>
          <p:spPr bwMode="auto">
            <a:xfrm>
              <a:off x="3386" y="2016"/>
              <a:ext cx="15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Peer-to-Peer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85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Centralized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Distributed Systems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686800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Distributed System:</a:t>
            </a:r>
            <a:r>
              <a:rPr lang="en-US" altLang="ko-KR" dirty="0">
                <a:ea typeface="굴림" panose="020B0600000101010101" pitchFamily="34" charset="-127"/>
              </a:rPr>
              <a:t> physically separate computers working together on some task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Early model: multiple servers working together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Probably in the same room or building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Often called a “cluster”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Later models: peer-to-peer/wide-spread collaboration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endParaRPr lang="ko-KR" altLang="en-US" sz="2400" dirty="0">
              <a:ea typeface="굴림" panose="020B0600000101010101" pitchFamily="34" charset="-127"/>
            </a:endParaRPr>
          </a:p>
        </p:txBody>
      </p:sp>
      <p:grpSp>
        <p:nvGrpSpPr>
          <p:cNvPr id="923682" name="Group 34"/>
          <p:cNvGrpSpPr>
            <a:grpSpLocks/>
          </p:cNvGrpSpPr>
          <p:nvPr/>
        </p:nvGrpSpPr>
        <p:grpSpPr bwMode="auto">
          <a:xfrm>
            <a:off x="533400" y="1295400"/>
            <a:ext cx="3500438" cy="2486026"/>
            <a:chOff x="336" y="528"/>
            <a:chExt cx="2205" cy="1566"/>
          </a:xfrm>
        </p:grpSpPr>
        <p:grpSp>
          <p:nvGrpSpPr>
            <p:cNvPr id="27670" name="Group 16"/>
            <p:cNvGrpSpPr>
              <a:grpSpLocks/>
            </p:cNvGrpSpPr>
            <p:nvPr/>
          </p:nvGrpSpPr>
          <p:grpSpPr bwMode="auto">
            <a:xfrm>
              <a:off x="336" y="528"/>
              <a:ext cx="2205" cy="1268"/>
              <a:chOff x="269" y="533"/>
              <a:chExt cx="2323" cy="1339"/>
            </a:xfrm>
          </p:grpSpPr>
          <p:sp>
            <p:nvSpPr>
              <p:cNvPr id="27672" name="Oval 4"/>
              <p:cNvSpPr>
                <a:spLocks noChangeArrowheads="1"/>
              </p:cNvSpPr>
              <p:nvPr/>
            </p:nvSpPr>
            <p:spPr bwMode="auto">
              <a:xfrm>
                <a:off x="1154" y="606"/>
                <a:ext cx="538" cy="478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Server</a:t>
                </a:r>
              </a:p>
            </p:txBody>
          </p:sp>
          <p:pic>
            <p:nvPicPr>
              <p:cNvPr id="27673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4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7" y="1231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75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3" y="533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6" name="Line 11"/>
              <p:cNvSpPr>
                <a:spLocks noChangeShapeType="1"/>
              </p:cNvSpPr>
              <p:nvPr/>
            </p:nvSpPr>
            <p:spPr bwMode="auto">
              <a:xfrm>
                <a:off x="1692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7" name="Line 12"/>
              <p:cNvSpPr>
                <a:spLocks noChangeShapeType="1"/>
              </p:cNvSpPr>
              <p:nvPr/>
            </p:nvSpPr>
            <p:spPr bwMode="auto">
              <a:xfrm flipV="1">
                <a:off x="1423" y="1084"/>
                <a:ext cx="0" cy="1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8" name="Line 13"/>
              <p:cNvSpPr>
                <a:spLocks noChangeShapeType="1"/>
              </p:cNvSpPr>
              <p:nvPr/>
            </p:nvSpPr>
            <p:spPr bwMode="auto">
              <a:xfrm>
                <a:off x="923" y="827"/>
                <a:ext cx="2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7671" name="Text Box 31"/>
            <p:cNvSpPr txBox="1">
              <a:spLocks noChangeArrowheads="1"/>
            </p:cNvSpPr>
            <p:nvPr/>
          </p:nvSpPr>
          <p:spPr bwMode="auto">
            <a:xfrm>
              <a:off x="523" y="1824"/>
              <a:ext cx="157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Client/Server Model</a:t>
              </a:r>
            </a:p>
          </p:txBody>
        </p:sp>
      </p:grpSp>
      <p:grpSp>
        <p:nvGrpSpPr>
          <p:cNvPr id="923681" name="Group 33"/>
          <p:cNvGrpSpPr>
            <a:grpSpLocks/>
          </p:cNvGrpSpPr>
          <p:nvPr/>
        </p:nvGrpSpPr>
        <p:grpSpPr bwMode="auto">
          <a:xfrm>
            <a:off x="4800600" y="914400"/>
            <a:ext cx="4049713" cy="3171826"/>
            <a:chOff x="3024" y="288"/>
            <a:chExt cx="2551" cy="1998"/>
          </a:xfrm>
        </p:grpSpPr>
        <p:grpSp>
          <p:nvGrpSpPr>
            <p:cNvPr id="27654" name="Group 30"/>
            <p:cNvGrpSpPr>
              <a:grpSpLocks/>
            </p:cNvGrpSpPr>
            <p:nvPr/>
          </p:nvGrpSpPr>
          <p:grpSpPr bwMode="auto">
            <a:xfrm>
              <a:off x="3024" y="288"/>
              <a:ext cx="2551" cy="1706"/>
              <a:chOff x="2976" y="336"/>
              <a:chExt cx="2685" cy="1793"/>
            </a:xfrm>
          </p:grpSpPr>
          <p:pic>
            <p:nvPicPr>
              <p:cNvPr id="27656" name="Picture 1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33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7" name="Picture 1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816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8" name="Picture 1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59" name="Picture 1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432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0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104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61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1488"/>
                <a:ext cx="669" cy="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2" name="Line 22"/>
              <p:cNvSpPr>
                <a:spLocks noChangeShapeType="1"/>
              </p:cNvSpPr>
              <p:nvPr/>
            </p:nvSpPr>
            <p:spPr bwMode="auto">
              <a:xfrm>
                <a:off x="3648" y="1824"/>
                <a:ext cx="86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3" name="Line 23"/>
              <p:cNvSpPr>
                <a:spLocks noChangeShapeType="1"/>
              </p:cNvSpPr>
              <p:nvPr/>
            </p:nvSpPr>
            <p:spPr bwMode="auto">
              <a:xfrm flipV="1">
                <a:off x="3648" y="624"/>
                <a:ext cx="76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4" name="Line 24"/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5" name="Line 25"/>
              <p:cNvSpPr>
                <a:spLocks noChangeShapeType="1"/>
              </p:cNvSpPr>
              <p:nvPr/>
            </p:nvSpPr>
            <p:spPr bwMode="auto">
              <a:xfrm flipV="1">
                <a:off x="4224" y="912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6" name="Line 26"/>
              <p:cNvSpPr>
                <a:spLocks noChangeShapeType="1"/>
              </p:cNvSpPr>
              <p:nvPr/>
            </p:nvSpPr>
            <p:spPr bwMode="auto">
              <a:xfrm flipV="1">
                <a:off x="3312" y="1008"/>
                <a:ext cx="48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7" name="Line 27"/>
              <p:cNvSpPr>
                <a:spLocks noChangeShapeType="1"/>
              </p:cNvSpPr>
              <p:nvPr/>
            </p:nvSpPr>
            <p:spPr bwMode="auto">
              <a:xfrm flipH="1" flipV="1">
                <a:off x="3552" y="912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8" name="Line 28"/>
              <p:cNvSpPr>
                <a:spLocks noChangeShapeType="1"/>
              </p:cNvSpPr>
              <p:nvPr/>
            </p:nvSpPr>
            <p:spPr bwMode="auto">
              <a:xfrm flipH="1" flipV="1">
                <a:off x="4704" y="960"/>
                <a:ext cx="9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69" name="Line 29"/>
              <p:cNvSpPr>
                <a:spLocks noChangeShapeType="1"/>
              </p:cNvSpPr>
              <p:nvPr/>
            </p:nvSpPr>
            <p:spPr bwMode="auto">
              <a:xfrm flipV="1">
                <a:off x="5040" y="139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7655" name="Text Box 32"/>
            <p:cNvSpPr txBox="1">
              <a:spLocks noChangeArrowheads="1"/>
            </p:cNvSpPr>
            <p:nvPr/>
          </p:nvSpPr>
          <p:spPr bwMode="auto">
            <a:xfrm>
              <a:off x="3386" y="2016"/>
              <a:ext cx="15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Peer-to-Peer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6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“ilities”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dirty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Often measured in “nines” of probability.  So, a 99.9% probability is considered “3-nines of availability”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Key idea here is independence of failures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dirty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This idea is fault tolerance applied to data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dirty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Usually stronger than simply availability: means that the system is not only “up”, but also working correctly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make sure data survives system crashes, disk crashes,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579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Distributed Systems</a:t>
            </a:r>
            <a:r>
              <a:rPr lang="en-US" altLang="ko-KR">
                <a:ea typeface="굴림" panose="020B0600000101010101" pitchFamily="34" charset="-127"/>
              </a:rPr>
              <a:t>: Motivation/Issues/Promise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067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Why do we want distributed systems?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Cheaper and easier to build lots of simple computers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Easier to add power incrementally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Users can have complete control over some components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Collaboration: much easier for users to collaborate through network resources (such as network file systems)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The </a:t>
            </a:r>
            <a:r>
              <a:rPr lang="en-US" altLang="ko-KR" sz="2800" i="1" dirty="0">
                <a:ea typeface="굴림" panose="020B0600000101010101" pitchFamily="34" charset="-127"/>
              </a:rPr>
              <a:t>promise</a:t>
            </a:r>
            <a:r>
              <a:rPr lang="en-US" altLang="ko-KR" sz="2800" dirty="0">
                <a:ea typeface="굴림" panose="020B0600000101010101" pitchFamily="34" charset="-127"/>
              </a:rPr>
              <a:t> of distributed systems: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Higher availability: one machine goes down, use another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Better durability: store data in multiple locations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More security: each piece easier to make secure </a:t>
            </a:r>
          </a:p>
        </p:txBody>
      </p:sp>
    </p:spTree>
    <p:extLst>
      <p:ext uri="{BB962C8B-B14F-4D97-AF65-F5344CB8AC3E}">
        <p14:creationId xmlns:p14="http://schemas.microsoft.com/office/powerpoint/2010/main" val="33182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Distributed Systems: Reality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067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Reality has been disappointing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Worse availability: depend on every machine being up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err="1">
                <a:ea typeface="굴림" panose="020B0600000101010101" pitchFamily="34" charset="-127"/>
              </a:rPr>
              <a:t>Lamport</a:t>
            </a:r>
            <a:r>
              <a:rPr lang="en-US" altLang="ko-KR" sz="2400" dirty="0">
                <a:ea typeface="굴림" panose="020B0600000101010101" pitchFamily="34" charset="-127"/>
              </a:rPr>
              <a:t>: “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ea typeface="굴림" panose="020B0600000101010101" pitchFamily="34" charset="-127"/>
              </a:rPr>
              <a:t>a distributed system is one where I can’t do work because some machine I’ve never heard of isn’t working!</a:t>
            </a:r>
            <a:r>
              <a:rPr lang="en-US" altLang="ko-KR" sz="2400" dirty="0">
                <a:ea typeface="굴림" panose="020B0600000101010101" pitchFamily="34" charset="-127"/>
              </a:rPr>
              <a:t>”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Worse reliability: can lose data if any machine crashes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Worse security: anyone in world can break into system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Coordination is more difficult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Must coordinate multiple copies of shared state information (using only a network)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would be easy in a centralized system becomes a lot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14624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Distributed Systems: Goals/Requirements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562600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Transparency:</a:t>
            </a:r>
            <a:r>
              <a:rPr lang="en-US" altLang="ko-KR" sz="2800" dirty="0">
                <a:ea typeface="굴림" panose="020B0600000101010101" pitchFamily="34" charset="-127"/>
              </a:rPr>
              <a:t> the ability of the system to mask its complexity behind a simple interface</a:t>
            </a:r>
          </a:p>
          <a:p>
            <a:pPr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Possible transparencies: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Location:</a:t>
            </a:r>
            <a:r>
              <a:rPr lang="en-US" altLang="ko-KR" sz="2400" dirty="0">
                <a:ea typeface="굴림" panose="020B0600000101010101" pitchFamily="34" charset="-127"/>
              </a:rPr>
              <a:t> Can’t tell where resources are located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Migration:</a:t>
            </a:r>
            <a:r>
              <a:rPr lang="en-US" altLang="ko-KR" sz="2400" dirty="0">
                <a:ea typeface="굴림" panose="020B0600000101010101" pitchFamily="34" charset="-127"/>
              </a:rPr>
              <a:t> Resources may move without the user knowing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Replication:</a:t>
            </a:r>
            <a:r>
              <a:rPr lang="en-US" altLang="ko-KR" sz="2400" dirty="0">
                <a:ea typeface="굴림" panose="020B0600000101010101" pitchFamily="34" charset="-127"/>
              </a:rPr>
              <a:t> Can’t tell how many copies of resource exist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Concurrency:</a:t>
            </a:r>
            <a:r>
              <a:rPr lang="en-US" altLang="ko-KR" sz="2400" dirty="0">
                <a:ea typeface="굴림" panose="020B0600000101010101" pitchFamily="34" charset="-127"/>
              </a:rPr>
              <a:t> Can’t tell how many users there are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Parallelism:</a:t>
            </a:r>
            <a:r>
              <a:rPr lang="en-US" altLang="ko-KR" sz="2400" dirty="0">
                <a:ea typeface="굴림" panose="020B0600000101010101" pitchFamily="34" charset="-127"/>
              </a:rPr>
              <a:t> System may speed up large jobs by splitting them into smaller pieces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Fault Tolerance</a:t>
            </a:r>
            <a:r>
              <a:rPr lang="en-US" altLang="ko-KR" sz="2400" dirty="0">
                <a:ea typeface="굴림" panose="020B0600000101010101" pitchFamily="34" charset="-127"/>
              </a:rPr>
              <a:t>: System may hide various things that go wrong</a:t>
            </a:r>
          </a:p>
          <a:p>
            <a:pPr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Transparency and collaboration require some way for different processors to communicate with one another</a:t>
            </a:r>
          </a:p>
        </p:txBody>
      </p:sp>
      <p:grpSp>
        <p:nvGrpSpPr>
          <p:cNvPr id="925703" name="Group 7"/>
          <p:cNvGrpSpPr>
            <a:grpSpLocks/>
          </p:cNvGrpSpPr>
          <p:nvPr/>
        </p:nvGrpSpPr>
        <p:grpSpPr bwMode="auto">
          <a:xfrm>
            <a:off x="2209800" y="5321311"/>
            <a:ext cx="4496172" cy="1143000"/>
            <a:chOff x="878" y="2928"/>
            <a:chExt cx="3826" cy="1159"/>
          </a:xfrm>
        </p:grpSpPr>
        <p:pic>
          <p:nvPicPr>
            <p:cNvPr id="2970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928"/>
              <a:ext cx="1440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8" y="2928"/>
              <a:ext cx="1440" cy="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5702" name="AutoShape 6"/>
          <p:cNvSpPr>
            <a:spLocks noChangeArrowheads="1"/>
          </p:cNvSpPr>
          <p:nvPr/>
        </p:nvSpPr>
        <p:spPr bwMode="auto">
          <a:xfrm>
            <a:off x="4025329" y="5410200"/>
            <a:ext cx="902525" cy="520711"/>
          </a:xfrm>
          <a:custGeom>
            <a:avLst/>
            <a:gdLst>
              <a:gd name="T0" fmla="*/ 914400 w 21600"/>
              <a:gd name="T1" fmla="*/ 0 h 21600"/>
              <a:gd name="T2" fmla="*/ 0 w 21600"/>
              <a:gd name="T3" fmla="*/ 419100 h 21600"/>
              <a:gd name="T4" fmla="*/ 914400 w 21600"/>
              <a:gd name="T5" fmla="*/ 838200 h 21600"/>
              <a:gd name="T6" fmla="*/ 1219200 w 21600"/>
              <a:gd name="T7" fmla="*/ 4191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2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 bldLvl="2"/>
      <p:bldP spid="92570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458200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RAID</a:t>
            </a:r>
            <a:r>
              <a:rPr lang="en-US" altLang="ko-KR" sz="2800" dirty="0">
                <a:ea typeface="굴림" panose="020B0600000101010101" pitchFamily="34" charset="-127"/>
              </a:rPr>
              <a:t>: Redundant Arrays of Inexpensive Disks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RAID1: mirroring, RAID5: Parity block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Use of Log to improve Reliability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Journaling file systems such as ext3, NTFS</a:t>
            </a:r>
            <a:endParaRPr lang="en-US" sz="2400" b="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</a:rPr>
              <a:t>Transactions</a:t>
            </a:r>
            <a:r>
              <a:rPr lang="en-US" sz="2800" dirty="0"/>
              <a:t>: ACID semantics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Atomicity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Consistency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Isolation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Durability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6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to Make File System Durable?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930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Disk blocks contain Reed-Solomon error correcting codes (ECC) to deal with small defects in disk drive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allow recovery of data from small media defects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Make sure writes survive in short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Either abandon delayed writes 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 special, battery-backed RAM (called non-volatile RAM or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NVRAM</a:t>
            </a:r>
            <a:r>
              <a:rPr lang="en-US" altLang="ko-KR" sz="2400" dirty="0">
                <a:ea typeface="굴림" panose="020B0600000101010101" pitchFamily="34" charset="-127"/>
              </a:rPr>
              <a:t>) for dirty blocks in buffer cache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Make sure that data survives in long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Need to replicate!  More than one copy of data!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Important element: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independence of failure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one disk, but if disk head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different disks, but if server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different servers, but if building is struck by lightning….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servers in different continents…</a:t>
            </a:r>
          </a:p>
        </p:txBody>
      </p:sp>
    </p:spTree>
    <p:extLst>
      <p:ext uri="{BB962C8B-B14F-4D97-AF65-F5344CB8AC3E}">
        <p14:creationId xmlns:p14="http://schemas.microsoft.com/office/powerpoint/2010/main" val="638502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RAID:</a:t>
            </a:r>
            <a:r>
              <a:rPr lang="en-US" altLang="ko-KR" dirty="0">
                <a:ea typeface="굴림" panose="020B0600000101010101" pitchFamily="34" charset="-127"/>
              </a:rPr>
              <a:t> Redundant Arrays of Inexpensive Disks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424488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Invented by David Patterson, Garth A. Gibson, and Randy Katz here at UCB in 1987</a:t>
            </a:r>
          </a:p>
          <a:p>
            <a:pPr>
              <a:spcBef>
                <a:spcPct val="1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Data stored on multiple disks (redundancy)</a:t>
            </a:r>
          </a:p>
          <a:p>
            <a:pPr>
              <a:spcBef>
                <a:spcPct val="1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Either in software or hardware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hardware case, done by disk controller; file system may not even know that there is more than one disk in use</a:t>
            </a:r>
          </a:p>
          <a:p>
            <a:pPr lvl="1">
              <a:spcBef>
                <a:spcPct val="1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Initially, five levels of RAID (more now)</a:t>
            </a:r>
          </a:p>
        </p:txBody>
      </p:sp>
    </p:spTree>
    <p:extLst>
      <p:ext uri="{BB962C8B-B14F-4D97-AF65-F5344CB8AC3E}">
        <p14:creationId xmlns:p14="http://schemas.microsoft.com/office/powerpoint/2010/main" val="807379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RAID 1: Disk Mirroring/Shadowing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86800" cy="4267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Each disk is fully duplicated onto its “shadow”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For high I/O rate, high availability environments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Most expensive solution: 100% capacity overhead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Bandwidth sacrificed on write: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Logical write = two physical writes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Highest bandwidth when disk heads and rotation fully synchronized (hard to do exactly)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Reads may be optimized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have two independent reads to same data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Recovery: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Disk failure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굴림" panose="020B0600000101010101" pitchFamily="34" charset="-127"/>
              </a:rPr>
              <a:t> replace disk and copy data to new disk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Hot Spare:</a:t>
            </a:r>
            <a:r>
              <a:rPr lang="en-US" altLang="ko-KR" sz="2400" dirty="0">
                <a:ea typeface="굴림" panose="020B0600000101010101" pitchFamily="34" charset="-127"/>
              </a:rPr>
              <a:t> idle disk already attached to system to be used for immediate replacement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844550" y="704850"/>
            <a:ext cx="7658100" cy="1584326"/>
            <a:chOff x="532" y="444"/>
            <a:chExt cx="4824" cy="998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700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532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540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812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076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 flipV="1">
              <a:off x="2208" y="1200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568" y="1056"/>
              <a:ext cx="696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recovery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group</a:t>
              </a:r>
            </a:p>
          </p:txBody>
        </p:sp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14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720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" name="AutoShape 14"/>
            <p:cNvSpPr>
              <a:spLocks noChangeArrowheads="1"/>
            </p:cNvSpPr>
            <p:nvPr/>
          </p:nvSpPr>
          <p:spPr bwMode="auto">
            <a:xfrm>
              <a:off x="4656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" name="AutoShape 15"/>
            <p:cNvSpPr>
              <a:spLocks noChangeArrowheads="1"/>
            </p:cNvSpPr>
            <p:nvPr/>
          </p:nvSpPr>
          <p:spPr bwMode="auto">
            <a:xfrm>
              <a:off x="38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0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35000"/>
            <a:ext cx="8991600" cy="622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Data stripped across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multiple disks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Successive blocks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stored on successive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(non-parity) disks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Increased bandwidth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over single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Parity block (in green)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constructed by XORing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data blocks in stripe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P0=D0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D1D2D3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destroy any one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disk and still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reconstruct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Disk 3 fails,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then can reconstruct: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D2=D0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D1D3P0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Can spread information widely across internet for durability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Overview now, more later in semester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RAID 5+: High I/O Rate Parity</a:t>
            </a:r>
          </a:p>
        </p:txBody>
      </p:sp>
      <p:grpSp>
        <p:nvGrpSpPr>
          <p:cNvPr id="953348" name="Group 4"/>
          <p:cNvGrpSpPr>
            <a:grpSpLocks/>
          </p:cNvGrpSpPr>
          <p:nvPr/>
        </p:nvGrpSpPr>
        <p:grpSpPr bwMode="auto">
          <a:xfrm>
            <a:off x="8021645" y="1631950"/>
            <a:ext cx="1141413" cy="2178050"/>
            <a:chOff x="5053" y="684"/>
            <a:chExt cx="719" cy="1372"/>
          </a:xfrm>
        </p:grpSpPr>
        <p:sp>
          <p:nvSpPr>
            <p:cNvPr id="19502" name="Rectangle 5"/>
            <p:cNvSpPr>
              <a:spLocks noChangeArrowheads="1"/>
            </p:cNvSpPr>
            <p:nvPr/>
          </p:nvSpPr>
          <p:spPr bwMode="auto">
            <a:xfrm>
              <a:off x="5053" y="684"/>
              <a:ext cx="719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Increasing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Logical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Disk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9503" name="Line 6"/>
            <p:cNvSpPr>
              <a:spLocks noChangeShapeType="1"/>
            </p:cNvSpPr>
            <p:nvPr/>
          </p:nvSpPr>
          <p:spPr bwMode="auto">
            <a:xfrm>
              <a:off x="5439" y="1312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53351" name="Group 7"/>
          <p:cNvGrpSpPr>
            <a:grpSpLocks/>
          </p:cNvGrpSpPr>
          <p:nvPr/>
        </p:nvGrpSpPr>
        <p:grpSpPr bwMode="auto">
          <a:xfrm>
            <a:off x="4021138" y="533400"/>
            <a:ext cx="4926013" cy="1147763"/>
            <a:chOff x="2533" y="336"/>
            <a:chExt cx="3103" cy="723"/>
          </a:xfrm>
        </p:grpSpPr>
        <p:sp>
          <p:nvSpPr>
            <p:cNvPr id="19499" name="Rectangle 8"/>
            <p:cNvSpPr>
              <a:spLocks noChangeArrowheads="1"/>
            </p:cNvSpPr>
            <p:nvPr/>
          </p:nvSpPr>
          <p:spPr bwMode="auto">
            <a:xfrm>
              <a:off x="2533" y="640"/>
              <a:ext cx="2465" cy="419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0" name="Line 9"/>
            <p:cNvSpPr>
              <a:spLocks noChangeShapeType="1"/>
            </p:cNvSpPr>
            <p:nvPr/>
          </p:nvSpPr>
          <p:spPr bwMode="auto">
            <a:xfrm flipV="1">
              <a:off x="4992" y="5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1" name="Rectangle 10"/>
            <p:cNvSpPr>
              <a:spLocks noChangeArrowheads="1"/>
            </p:cNvSpPr>
            <p:nvPr/>
          </p:nvSpPr>
          <p:spPr bwMode="auto">
            <a:xfrm>
              <a:off x="5136" y="336"/>
              <a:ext cx="50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Stripe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Unit</a:t>
              </a:r>
            </a:p>
          </p:txBody>
        </p:sp>
      </p:grpSp>
      <p:grpSp>
        <p:nvGrpSpPr>
          <p:cNvPr id="953355" name="Group 11"/>
          <p:cNvGrpSpPr>
            <a:grpSpLocks/>
          </p:cNvGrpSpPr>
          <p:nvPr/>
        </p:nvGrpSpPr>
        <p:grpSpPr bwMode="auto">
          <a:xfrm>
            <a:off x="3956050" y="952500"/>
            <a:ext cx="4127500" cy="4591050"/>
            <a:chOff x="2492" y="600"/>
            <a:chExt cx="2600" cy="2892"/>
          </a:xfrm>
        </p:grpSpPr>
        <p:sp>
          <p:nvSpPr>
            <p:cNvPr id="19463" name="Rectangle 12"/>
            <p:cNvSpPr>
              <a:spLocks noChangeArrowheads="1"/>
            </p:cNvSpPr>
            <p:nvPr/>
          </p:nvSpPr>
          <p:spPr bwMode="auto">
            <a:xfrm>
              <a:off x="2492" y="600"/>
              <a:ext cx="2600" cy="28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464" name="Rectangle 13"/>
            <p:cNvSpPr>
              <a:spLocks noChangeArrowheads="1"/>
            </p:cNvSpPr>
            <p:nvPr/>
          </p:nvSpPr>
          <p:spPr bwMode="auto">
            <a:xfrm>
              <a:off x="2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D0</a:t>
              </a:r>
            </a:p>
          </p:txBody>
        </p: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3071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</a:t>
              </a:r>
            </a:p>
          </p:txBody>
        </p:sp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3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</a:t>
              </a:r>
            </a:p>
          </p:txBody>
        </p:sp>
        <p:sp>
          <p:nvSpPr>
            <p:cNvPr id="19467" name="Rectangle 16"/>
            <p:cNvSpPr>
              <a:spLocks noChangeArrowheads="1"/>
            </p:cNvSpPr>
            <p:nvPr/>
          </p:nvSpPr>
          <p:spPr bwMode="auto">
            <a:xfrm>
              <a:off x="4099" y="691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D3</a:t>
              </a:r>
            </a:p>
          </p:txBody>
        </p:sp>
        <p:sp>
          <p:nvSpPr>
            <p:cNvPr id="19468" name="Rectangle 17" descr="10%"/>
            <p:cNvSpPr>
              <a:spLocks noChangeArrowheads="1"/>
            </p:cNvSpPr>
            <p:nvPr/>
          </p:nvSpPr>
          <p:spPr bwMode="auto">
            <a:xfrm>
              <a:off x="4635" y="705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P0</a:t>
              </a:r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2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D4</a:t>
              </a:r>
            </a:p>
          </p:txBody>
        </p:sp>
        <p:sp>
          <p:nvSpPr>
            <p:cNvPr id="19470" name="Rectangle 19"/>
            <p:cNvSpPr>
              <a:spLocks noChangeArrowheads="1"/>
            </p:cNvSpPr>
            <p:nvPr/>
          </p:nvSpPr>
          <p:spPr bwMode="auto">
            <a:xfrm>
              <a:off x="3071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D5</a:t>
              </a:r>
            </a:p>
          </p:txBody>
        </p:sp>
        <p:sp>
          <p:nvSpPr>
            <p:cNvPr id="19471" name="Rectangle 20"/>
            <p:cNvSpPr>
              <a:spLocks noChangeArrowheads="1"/>
            </p:cNvSpPr>
            <p:nvPr/>
          </p:nvSpPr>
          <p:spPr bwMode="auto">
            <a:xfrm>
              <a:off x="3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D6</a:t>
              </a:r>
            </a:p>
          </p:txBody>
        </p:sp>
        <p:sp>
          <p:nvSpPr>
            <p:cNvPr id="19472" name="Rectangle 21" descr="10%"/>
            <p:cNvSpPr>
              <a:spLocks noChangeArrowheads="1"/>
            </p:cNvSpPr>
            <p:nvPr/>
          </p:nvSpPr>
          <p:spPr bwMode="auto">
            <a:xfrm>
              <a:off x="4099" y="1103"/>
              <a:ext cx="322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P1</a:t>
              </a:r>
            </a:p>
          </p:txBody>
        </p:sp>
        <p:sp>
          <p:nvSpPr>
            <p:cNvPr id="19473" name="Rectangle 22"/>
            <p:cNvSpPr>
              <a:spLocks noChangeArrowheads="1"/>
            </p:cNvSpPr>
            <p:nvPr/>
          </p:nvSpPr>
          <p:spPr bwMode="auto">
            <a:xfrm>
              <a:off x="4635" y="1117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D7</a:t>
              </a:r>
            </a:p>
          </p:txBody>
        </p:sp>
        <p:sp>
          <p:nvSpPr>
            <p:cNvPr id="19474" name="Rectangle 23"/>
            <p:cNvSpPr>
              <a:spLocks noChangeArrowheads="1"/>
            </p:cNvSpPr>
            <p:nvPr/>
          </p:nvSpPr>
          <p:spPr bwMode="auto">
            <a:xfrm>
              <a:off x="2578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D8</a:t>
              </a:r>
            </a:p>
          </p:txBody>
        </p:sp>
        <p:sp>
          <p:nvSpPr>
            <p:cNvPr id="19475" name="Rectangle 24"/>
            <p:cNvSpPr>
              <a:spLocks noChangeArrowheads="1"/>
            </p:cNvSpPr>
            <p:nvPr/>
          </p:nvSpPr>
          <p:spPr bwMode="auto">
            <a:xfrm>
              <a:off x="3071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D9</a:t>
              </a:r>
            </a:p>
          </p:txBody>
        </p:sp>
        <p:sp>
          <p:nvSpPr>
            <p:cNvPr id="19476" name="Rectangle 25" descr="10%"/>
            <p:cNvSpPr>
              <a:spLocks noChangeArrowheads="1"/>
            </p:cNvSpPr>
            <p:nvPr/>
          </p:nvSpPr>
          <p:spPr bwMode="auto">
            <a:xfrm>
              <a:off x="3578" y="1501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P2</a:t>
              </a:r>
            </a:p>
          </p:txBody>
        </p:sp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4099" y="1508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D10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4635" y="1522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D11</a:t>
              </a:r>
            </a:p>
          </p:txBody>
        </p:sp>
        <p:sp>
          <p:nvSpPr>
            <p:cNvPr id="19479" name="Rectangle 28"/>
            <p:cNvSpPr>
              <a:spLocks noChangeArrowheads="1"/>
            </p:cNvSpPr>
            <p:nvPr/>
          </p:nvSpPr>
          <p:spPr bwMode="auto">
            <a:xfrm>
              <a:off x="2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D12</a:t>
              </a:r>
            </a:p>
          </p:txBody>
        </p:sp>
        <p:sp>
          <p:nvSpPr>
            <p:cNvPr id="19480" name="Rectangle 29" descr="10%"/>
            <p:cNvSpPr>
              <a:spLocks noChangeArrowheads="1"/>
            </p:cNvSpPr>
            <p:nvPr/>
          </p:nvSpPr>
          <p:spPr bwMode="auto">
            <a:xfrm>
              <a:off x="3071" y="1913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P3</a:t>
              </a:r>
            </a:p>
          </p:txBody>
        </p:sp>
        <p:sp>
          <p:nvSpPr>
            <p:cNvPr id="19481" name="Rectangle 30"/>
            <p:cNvSpPr>
              <a:spLocks noChangeArrowheads="1"/>
            </p:cNvSpPr>
            <p:nvPr/>
          </p:nvSpPr>
          <p:spPr bwMode="auto">
            <a:xfrm>
              <a:off x="3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D13</a:t>
              </a:r>
            </a:p>
          </p:txBody>
        </p:sp>
        <p:sp>
          <p:nvSpPr>
            <p:cNvPr id="19482" name="Rectangle 31"/>
            <p:cNvSpPr>
              <a:spLocks noChangeArrowheads="1"/>
            </p:cNvSpPr>
            <p:nvPr/>
          </p:nvSpPr>
          <p:spPr bwMode="auto">
            <a:xfrm>
              <a:off x="4099" y="1920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D14</a:t>
              </a:r>
            </a:p>
          </p:txBody>
        </p:sp>
        <p:sp>
          <p:nvSpPr>
            <p:cNvPr id="19483" name="Rectangle 32"/>
            <p:cNvSpPr>
              <a:spLocks noChangeArrowheads="1"/>
            </p:cNvSpPr>
            <p:nvPr/>
          </p:nvSpPr>
          <p:spPr bwMode="auto">
            <a:xfrm>
              <a:off x="4635" y="1934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D15</a:t>
              </a:r>
            </a:p>
          </p:txBody>
        </p:sp>
        <p:sp>
          <p:nvSpPr>
            <p:cNvPr id="19484" name="Rectangle 33" descr="10%"/>
            <p:cNvSpPr>
              <a:spLocks noChangeArrowheads="1"/>
            </p:cNvSpPr>
            <p:nvPr/>
          </p:nvSpPr>
          <p:spPr bwMode="auto">
            <a:xfrm>
              <a:off x="2578" y="2339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P4</a:t>
              </a:r>
            </a:p>
          </p:txBody>
        </p:sp>
        <p:sp>
          <p:nvSpPr>
            <p:cNvPr id="19485" name="Rectangle 34"/>
            <p:cNvSpPr>
              <a:spLocks noChangeArrowheads="1"/>
            </p:cNvSpPr>
            <p:nvPr/>
          </p:nvSpPr>
          <p:spPr bwMode="auto">
            <a:xfrm>
              <a:off x="3071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D16</a:t>
              </a:r>
            </a:p>
          </p:txBody>
        </p:sp>
        <p:sp>
          <p:nvSpPr>
            <p:cNvPr id="19486" name="Rectangle 35"/>
            <p:cNvSpPr>
              <a:spLocks noChangeArrowheads="1"/>
            </p:cNvSpPr>
            <p:nvPr/>
          </p:nvSpPr>
          <p:spPr bwMode="auto">
            <a:xfrm>
              <a:off x="3578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D17</a:t>
              </a:r>
            </a:p>
          </p:txBody>
        </p:sp>
        <p:sp>
          <p:nvSpPr>
            <p:cNvPr id="19487" name="Rectangle 36"/>
            <p:cNvSpPr>
              <a:spLocks noChangeArrowheads="1"/>
            </p:cNvSpPr>
            <p:nvPr/>
          </p:nvSpPr>
          <p:spPr bwMode="auto">
            <a:xfrm>
              <a:off x="4099" y="2346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D18</a:t>
              </a:r>
            </a:p>
          </p:txBody>
        </p:sp>
        <p:sp>
          <p:nvSpPr>
            <p:cNvPr id="19488" name="Rectangle 37"/>
            <p:cNvSpPr>
              <a:spLocks noChangeArrowheads="1"/>
            </p:cNvSpPr>
            <p:nvPr/>
          </p:nvSpPr>
          <p:spPr bwMode="auto">
            <a:xfrm>
              <a:off x="4635" y="2360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D19</a:t>
              </a:r>
            </a:p>
          </p:txBody>
        </p:sp>
        <p:sp>
          <p:nvSpPr>
            <p:cNvPr id="19489" name="Rectangle 38"/>
            <p:cNvSpPr>
              <a:spLocks noChangeArrowheads="1"/>
            </p:cNvSpPr>
            <p:nvPr/>
          </p:nvSpPr>
          <p:spPr bwMode="auto">
            <a:xfrm>
              <a:off x="2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D20</a:t>
              </a:r>
            </a:p>
          </p:txBody>
        </p:sp>
        <p:sp>
          <p:nvSpPr>
            <p:cNvPr id="19490" name="Rectangle 39"/>
            <p:cNvSpPr>
              <a:spLocks noChangeArrowheads="1"/>
            </p:cNvSpPr>
            <p:nvPr/>
          </p:nvSpPr>
          <p:spPr bwMode="auto">
            <a:xfrm>
              <a:off x="3078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D21</a:t>
              </a:r>
            </a:p>
          </p:txBody>
        </p:sp>
        <p:sp>
          <p:nvSpPr>
            <p:cNvPr id="19491" name="Rectangle 40"/>
            <p:cNvSpPr>
              <a:spLocks noChangeArrowheads="1"/>
            </p:cNvSpPr>
            <p:nvPr/>
          </p:nvSpPr>
          <p:spPr bwMode="auto">
            <a:xfrm>
              <a:off x="3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D22</a:t>
              </a:r>
            </a:p>
          </p:txBody>
        </p:sp>
        <p:sp>
          <p:nvSpPr>
            <p:cNvPr id="19492" name="Rectangle 41"/>
            <p:cNvSpPr>
              <a:spLocks noChangeArrowheads="1"/>
            </p:cNvSpPr>
            <p:nvPr/>
          </p:nvSpPr>
          <p:spPr bwMode="auto">
            <a:xfrm>
              <a:off x="4106" y="2779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D23</a:t>
              </a:r>
            </a:p>
          </p:txBody>
        </p:sp>
        <p:sp>
          <p:nvSpPr>
            <p:cNvPr id="19493" name="Rectangle 42" descr="10%"/>
            <p:cNvSpPr>
              <a:spLocks noChangeArrowheads="1"/>
            </p:cNvSpPr>
            <p:nvPr/>
          </p:nvSpPr>
          <p:spPr bwMode="auto">
            <a:xfrm>
              <a:off x="4642" y="2793"/>
              <a:ext cx="322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P5</a:t>
              </a:r>
            </a:p>
          </p:txBody>
        </p:sp>
        <p:sp>
          <p:nvSpPr>
            <p:cNvPr id="19494" name="Text Box 43"/>
            <p:cNvSpPr txBox="1">
              <a:spLocks noChangeArrowheads="1"/>
            </p:cNvSpPr>
            <p:nvPr/>
          </p:nvSpPr>
          <p:spPr bwMode="auto">
            <a:xfrm>
              <a:off x="2517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1</a:t>
              </a:r>
            </a:p>
          </p:txBody>
        </p:sp>
        <p:sp>
          <p:nvSpPr>
            <p:cNvPr id="19495" name="Text Box 44"/>
            <p:cNvSpPr txBox="1">
              <a:spLocks noChangeArrowheads="1"/>
            </p:cNvSpPr>
            <p:nvPr/>
          </p:nvSpPr>
          <p:spPr bwMode="auto">
            <a:xfrm>
              <a:off x="2997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2</a:t>
              </a:r>
            </a:p>
          </p:txBody>
        </p:sp>
        <p:sp>
          <p:nvSpPr>
            <p:cNvPr id="19496" name="Text Box 45"/>
            <p:cNvSpPr txBox="1">
              <a:spLocks noChangeArrowheads="1"/>
            </p:cNvSpPr>
            <p:nvPr/>
          </p:nvSpPr>
          <p:spPr bwMode="auto">
            <a:xfrm>
              <a:off x="3504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3</a:t>
              </a:r>
            </a:p>
          </p:txBody>
        </p:sp>
        <p:sp>
          <p:nvSpPr>
            <p:cNvPr id="19497" name="Text Box 46"/>
            <p:cNvSpPr txBox="1">
              <a:spLocks noChangeArrowheads="1"/>
            </p:cNvSpPr>
            <p:nvPr/>
          </p:nvSpPr>
          <p:spPr bwMode="auto">
            <a:xfrm>
              <a:off x="4005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4</a:t>
              </a:r>
            </a:p>
          </p:txBody>
        </p:sp>
        <p:sp>
          <p:nvSpPr>
            <p:cNvPr id="19498" name="Text Box 47"/>
            <p:cNvSpPr txBox="1">
              <a:spLocks noChangeArrowheads="1"/>
            </p:cNvSpPr>
            <p:nvPr/>
          </p:nvSpPr>
          <p:spPr bwMode="auto">
            <a:xfrm>
              <a:off x="4533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5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10224" y="914400"/>
            <a:ext cx="646113" cy="4270248"/>
            <a:chOff x="5610224" y="914400"/>
            <a:chExt cx="646113" cy="4270248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5610224" y="914400"/>
              <a:ext cx="638176" cy="42672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5618161" y="914400"/>
              <a:ext cx="638176" cy="4270248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939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2800" dirty="0"/>
              <a:t>Higher Durability/Reliability through Geographic Replication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5215723"/>
          </a:xfrm>
        </p:spPr>
        <p:txBody>
          <a:bodyPr>
            <a:normAutofit/>
          </a:bodyPr>
          <a:lstStyle/>
          <a:p>
            <a:r>
              <a:rPr lang="en-US" sz="2800" dirty="0"/>
              <a:t>Highly durable – hard to destroy all copies</a:t>
            </a:r>
          </a:p>
          <a:p>
            <a:r>
              <a:rPr lang="en-US" sz="2800" dirty="0"/>
              <a:t>Highly available for reads – read any copy</a:t>
            </a:r>
          </a:p>
          <a:p>
            <a:r>
              <a:rPr lang="en-US" sz="2800" dirty="0"/>
              <a:t>Low availability for writes</a:t>
            </a:r>
          </a:p>
          <a:p>
            <a:pPr lvl="1"/>
            <a:r>
              <a:rPr lang="en-US" sz="2400" dirty="0"/>
              <a:t>Can’t write if any one replica is not up</a:t>
            </a:r>
          </a:p>
          <a:p>
            <a:pPr lvl="1"/>
            <a:r>
              <a:rPr lang="en-US" sz="2400" dirty="0"/>
              <a:t>Or – need relaxed consistency model</a:t>
            </a:r>
          </a:p>
          <a:p>
            <a:r>
              <a:rPr lang="en-US" sz="2800" dirty="0"/>
              <a:t>Reliability? – availability, security, durability, fault-tolerance</a:t>
            </a:r>
          </a:p>
        </p:txBody>
      </p:sp>
      <p:sp>
        <p:nvSpPr>
          <p:cNvPr id="7" name="Can 6"/>
          <p:cNvSpPr/>
          <p:nvPr/>
        </p:nvSpPr>
        <p:spPr>
          <a:xfrm>
            <a:off x="6644211" y="3671240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6644211" y="4487164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6644211" y="6194107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2216732" y="3671240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3483224" y="3842598"/>
            <a:ext cx="2601718" cy="2538878"/>
          </a:xfrm>
          <a:prstGeom prst="cloud">
            <a:avLst/>
          </a:prstGeom>
          <a:solidFill>
            <a:srgbClr val="DBEEF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10099" y="3867015"/>
            <a:ext cx="3937167" cy="640443"/>
          </a:xfrm>
          <a:custGeom>
            <a:avLst/>
            <a:gdLst>
              <a:gd name="connsiteX0" fmla="*/ 145925 w 3937167"/>
              <a:gd name="connsiteY0" fmla="*/ 125772 h 640443"/>
              <a:gd name="connsiteX1" fmla="*/ 145925 w 3937167"/>
              <a:gd name="connsiteY1" fmla="*/ 30983 h 640443"/>
              <a:gd name="connsiteX2" fmla="*/ 1662422 w 3937167"/>
              <a:gd name="connsiteY2" fmla="*/ 599719 h 640443"/>
              <a:gd name="connsiteX3" fmla="*/ 3216831 w 3937167"/>
              <a:gd name="connsiteY3" fmla="*/ 561803 h 640443"/>
              <a:gd name="connsiteX4" fmla="*/ 3937167 w 3937167"/>
              <a:gd name="connsiteY4" fmla="*/ 296393 h 64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167" h="640443">
                <a:moveTo>
                  <a:pt x="145925" y="125772"/>
                </a:moveTo>
                <a:cubicBezTo>
                  <a:pt x="19550" y="38882"/>
                  <a:pt x="-106825" y="-48008"/>
                  <a:pt x="145925" y="30983"/>
                </a:cubicBezTo>
                <a:cubicBezTo>
                  <a:pt x="398675" y="109974"/>
                  <a:pt x="1150604" y="511249"/>
                  <a:pt x="1662422" y="599719"/>
                </a:cubicBezTo>
                <a:cubicBezTo>
                  <a:pt x="2174240" y="688189"/>
                  <a:pt x="2837707" y="612357"/>
                  <a:pt x="3216831" y="561803"/>
                </a:cubicBezTo>
                <a:cubicBezTo>
                  <a:pt x="3595955" y="511249"/>
                  <a:pt x="3937167" y="296393"/>
                  <a:pt x="3937167" y="2963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107674" y="3916956"/>
            <a:ext cx="3468986" cy="1095517"/>
          </a:xfrm>
          <a:custGeom>
            <a:avLst/>
            <a:gdLst>
              <a:gd name="connsiteX0" fmla="*/ 0 w 3468986"/>
              <a:gd name="connsiteY0" fmla="*/ 0 h 1095517"/>
              <a:gd name="connsiteX1" fmla="*/ 1478584 w 3468986"/>
              <a:gd name="connsiteY1" fmla="*/ 606651 h 1095517"/>
              <a:gd name="connsiteX2" fmla="*/ 2559088 w 3468986"/>
              <a:gd name="connsiteY2" fmla="*/ 1080597 h 1095517"/>
              <a:gd name="connsiteX3" fmla="*/ 3468986 w 3468986"/>
              <a:gd name="connsiteY3" fmla="*/ 985808 h 109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86" h="1095517">
                <a:moveTo>
                  <a:pt x="0" y="0"/>
                </a:moveTo>
                <a:lnTo>
                  <a:pt x="1478584" y="606651"/>
                </a:lnTo>
                <a:cubicBezTo>
                  <a:pt x="1905099" y="786750"/>
                  <a:pt x="2227354" y="1017404"/>
                  <a:pt x="2559088" y="1080597"/>
                </a:cubicBezTo>
                <a:cubicBezTo>
                  <a:pt x="2890822" y="1143790"/>
                  <a:pt x="3468986" y="985808"/>
                  <a:pt x="3468986" y="9858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164543" y="3973830"/>
            <a:ext cx="3544810" cy="2293899"/>
          </a:xfrm>
          <a:custGeom>
            <a:avLst/>
            <a:gdLst>
              <a:gd name="connsiteX0" fmla="*/ 0 w 3544810"/>
              <a:gd name="connsiteY0" fmla="*/ 0 h 2293899"/>
              <a:gd name="connsiteX1" fmla="*/ 1440671 w 3544810"/>
              <a:gd name="connsiteY1" fmla="*/ 606651 h 2293899"/>
              <a:gd name="connsiteX2" fmla="*/ 2881343 w 3544810"/>
              <a:gd name="connsiteY2" fmla="*/ 1611416 h 2293899"/>
              <a:gd name="connsiteX3" fmla="*/ 3544810 w 3544810"/>
              <a:gd name="connsiteY3" fmla="*/ 2293899 h 22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810" h="2293899">
                <a:moveTo>
                  <a:pt x="0" y="0"/>
                </a:moveTo>
                <a:cubicBezTo>
                  <a:pt x="480223" y="169041"/>
                  <a:pt x="960447" y="338082"/>
                  <a:pt x="1440671" y="606651"/>
                </a:cubicBezTo>
                <a:cubicBezTo>
                  <a:pt x="1920895" y="875220"/>
                  <a:pt x="2530653" y="1330208"/>
                  <a:pt x="2881343" y="1611416"/>
                </a:cubicBezTo>
                <a:cubicBezTo>
                  <a:pt x="3232033" y="1892624"/>
                  <a:pt x="3388421" y="2093261"/>
                  <a:pt x="3544810" y="229389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280355" y="3679983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216732" y="5626604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67600" y="3821668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4583668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 #2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7600" y="6260068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 #n</a:t>
            </a:r>
          </a:p>
        </p:txBody>
      </p:sp>
    </p:spTree>
    <p:extLst>
      <p:ext uri="{BB962C8B-B14F-4D97-AF65-F5344CB8AC3E}">
        <p14:creationId xmlns:p14="http://schemas.microsoft.com/office/powerpoint/2010/main" val="464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76553</TotalTime>
  <Pages>60</Pages>
  <Words>2895</Words>
  <Application>Microsoft Macintosh PowerPoint</Application>
  <PresentationFormat>On-screen Show (4:3)</PresentationFormat>
  <Paragraphs>541</Paragraphs>
  <Slides>43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굴림</vt:lpstr>
      <vt:lpstr>ＭＳ 明朝</vt:lpstr>
      <vt:lpstr>ＭＳ Ｐゴシック</vt:lpstr>
      <vt:lpstr>ＭＳ Ｐゴシック</vt:lpstr>
      <vt:lpstr>Comic Sans MS</vt:lpstr>
      <vt:lpstr>Consolas</vt:lpstr>
      <vt:lpstr>Gill Sans</vt:lpstr>
      <vt:lpstr>Gill Sans Light</vt:lpstr>
      <vt:lpstr>Symbol</vt:lpstr>
      <vt:lpstr>Times New Roman</vt:lpstr>
      <vt:lpstr>Office</vt:lpstr>
      <vt:lpstr>Image</vt:lpstr>
      <vt:lpstr>CS162 Operating Systems and Systems Programming Lecture 20   Reliability, Transactions Distributed Systems</vt:lpstr>
      <vt:lpstr>Important “ilities”</vt:lpstr>
      <vt:lpstr>Important “ilities”</vt:lpstr>
      <vt:lpstr>Important “ilities”</vt:lpstr>
      <vt:lpstr>How to Make File System Durable?</vt:lpstr>
      <vt:lpstr>RAID: Redundant Arrays of Inexpensive Disks</vt:lpstr>
      <vt:lpstr>RAID 1: Disk Mirroring/Shadowing</vt:lpstr>
      <vt:lpstr>RAID 5+: High I/O Rate Parity</vt:lpstr>
      <vt:lpstr>Higher Durability/Reliability through Geographic Replication</vt:lpstr>
      <vt:lpstr>File System Reliability</vt:lpstr>
      <vt:lpstr>Storage Reliability Problem</vt:lpstr>
      <vt:lpstr>Threats to Reliability</vt:lpstr>
      <vt:lpstr>Reliability Approach #1: Careful Ordering</vt:lpstr>
      <vt:lpstr>FFS: Create a File</vt:lpstr>
      <vt:lpstr>Reliability Approach #2: Copy on Write File Layout</vt:lpstr>
      <vt:lpstr>COW with Smaller-Radix Blocks</vt:lpstr>
      <vt:lpstr>ZFS and OpenZFS</vt:lpstr>
      <vt:lpstr>More General Reliability Solutions</vt:lpstr>
      <vt:lpstr>Transactions</vt:lpstr>
      <vt:lpstr>Key Concept: Transaction</vt:lpstr>
      <vt:lpstr>Typical Structure</vt:lpstr>
      <vt:lpstr>“Classic” Example: Transaction</vt:lpstr>
      <vt:lpstr>The ACID properties of Transactions</vt:lpstr>
      <vt:lpstr>Administrivia</vt:lpstr>
      <vt:lpstr>Break</vt:lpstr>
      <vt:lpstr>Transactional File Systems (1/2)</vt:lpstr>
      <vt:lpstr>Transactional File Systems (2/2)</vt:lpstr>
      <vt:lpstr>Logging File Systems (1/2)</vt:lpstr>
      <vt:lpstr>Logging File Systems (2/2)</vt:lpstr>
      <vt:lpstr>Redo Logging</vt:lpstr>
      <vt:lpstr>Example: Creating a File</vt:lpstr>
      <vt:lpstr>Ex: Creating a file (as a transaction)</vt:lpstr>
      <vt:lpstr>ReDo Log </vt:lpstr>
      <vt:lpstr>Crash During Logging – Recover</vt:lpstr>
      <vt:lpstr>Recovery After Commit</vt:lpstr>
      <vt:lpstr>Course Structure: Spiral</vt:lpstr>
      <vt:lpstr>Societal Scale Information Systems</vt:lpstr>
      <vt:lpstr>Centralized vs Distributed Systems</vt:lpstr>
      <vt:lpstr>Centralized vs Distributed Systems</vt:lpstr>
      <vt:lpstr>Distributed Systems: Motivation/Issues/Promise</vt:lpstr>
      <vt:lpstr>Distributed Systems: Reality</vt:lpstr>
      <vt:lpstr>Distributed Systems: Goals/Requirements</vt:lpstr>
      <vt:lpstr>Summary</vt:lpstr>
    </vt:vector>
  </TitlesOfParts>
  <Company>UC Berkeley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Joseph</cp:lastModifiedBy>
  <cp:revision>1008</cp:revision>
  <cp:lastPrinted>2017-11-06T04:05:05Z</cp:lastPrinted>
  <dcterms:created xsi:type="dcterms:W3CDTF">1995-08-12T11:37:26Z</dcterms:created>
  <dcterms:modified xsi:type="dcterms:W3CDTF">2018-04-09T18:01:40Z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