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1472" r:id="rId3"/>
    <p:sldId id="1601" r:id="rId4"/>
    <p:sldId id="1473" r:id="rId5"/>
    <p:sldId id="1597" r:id="rId6"/>
    <p:sldId id="1474" r:id="rId7"/>
    <p:sldId id="1761" r:id="rId8"/>
    <p:sldId id="1762" r:id="rId9"/>
    <p:sldId id="1763" r:id="rId10"/>
    <p:sldId id="1764" r:id="rId11"/>
    <p:sldId id="1765" r:id="rId12"/>
    <p:sldId id="1766" r:id="rId13"/>
    <p:sldId id="1767" r:id="rId14"/>
    <p:sldId id="1768" r:id="rId15"/>
    <p:sldId id="1769" r:id="rId16"/>
    <p:sldId id="1813" r:id="rId17"/>
    <p:sldId id="1814" r:id="rId18"/>
    <p:sldId id="1815" r:id="rId19"/>
    <p:sldId id="1816" r:id="rId20"/>
    <p:sldId id="1817" r:id="rId21"/>
    <p:sldId id="1818" r:id="rId22"/>
    <p:sldId id="1819" r:id="rId23"/>
    <p:sldId id="1820" r:id="rId24"/>
    <p:sldId id="1772" r:id="rId25"/>
    <p:sldId id="1773" r:id="rId26"/>
    <p:sldId id="1774" r:id="rId27"/>
    <p:sldId id="1775" r:id="rId28"/>
    <p:sldId id="1776" r:id="rId29"/>
    <p:sldId id="1777" r:id="rId30"/>
    <p:sldId id="1778" r:id="rId31"/>
    <p:sldId id="1779" r:id="rId32"/>
    <p:sldId id="1780" r:id="rId33"/>
    <p:sldId id="1781" r:id="rId34"/>
    <p:sldId id="1782" r:id="rId35"/>
    <p:sldId id="1822" r:id="rId36"/>
    <p:sldId id="1823" r:id="rId37"/>
    <p:sldId id="1783" r:id="rId38"/>
    <p:sldId id="1784" r:id="rId39"/>
    <p:sldId id="1785" r:id="rId40"/>
    <p:sldId id="1786" r:id="rId41"/>
    <p:sldId id="1787" r:id="rId42"/>
    <p:sldId id="1788" r:id="rId43"/>
    <p:sldId id="1789" r:id="rId44"/>
    <p:sldId id="1790" r:id="rId45"/>
    <p:sldId id="1791" r:id="rId46"/>
    <p:sldId id="1792" r:id="rId47"/>
    <p:sldId id="1793" r:id="rId48"/>
    <p:sldId id="1794" r:id="rId49"/>
    <p:sldId id="1795" r:id="rId50"/>
    <p:sldId id="1796" r:id="rId51"/>
    <p:sldId id="1797" r:id="rId52"/>
    <p:sldId id="1800" r:id="rId53"/>
    <p:sldId id="1801" r:id="rId54"/>
    <p:sldId id="1802" r:id="rId55"/>
    <p:sldId id="1803" r:id="rId56"/>
    <p:sldId id="1804" r:id="rId57"/>
    <p:sldId id="1805" r:id="rId58"/>
    <p:sldId id="1806" r:id="rId59"/>
    <p:sldId id="1807" r:id="rId60"/>
    <p:sldId id="1808" r:id="rId61"/>
    <p:sldId id="1809" r:id="rId62"/>
    <p:sldId id="1810" r:id="rId63"/>
    <p:sldId id="1811" r:id="rId64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C3C2"/>
    <a:srgbClr val="FF99FF"/>
    <a:srgbClr val="FCC094"/>
    <a:srgbClr val="FFFFBD"/>
    <a:srgbClr val="9933FF"/>
    <a:srgbClr val="FFC5F0"/>
    <a:srgbClr val="FF79DC"/>
    <a:srgbClr val="FF33CC"/>
    <a:srgbClr val="29C6D7"/>
    <a:srgbClr val="FC2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721" autoAdjust="0"/>
    <p:restoredTop sz="94799" autoAdjust="0"/>
  </p:normalViewPr>
  <p:slideViewPr>
    <p:cSldViewPr>
      <p:cViewPr varScale="1">
        <p:scale>
          <a:sx n="119" d="100"/>
          <a:sy n="119" d="100"/>
        </p:scale>
        <p:origin x="6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3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13BC3348-2E34-3841-8FB1-23813709DBFF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C5B5B265-A1A5-F044-8C9B-68054BC4B297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30D55BA1-D3D4-C54F-AB8E-2115D5284150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12ED087D-5043-C349-A01D-3132E043CD02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A8ED49DC-B634-C64C-913F-CB1AC26B11D7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A4F796C0-753E-134F-AD78-CC52AFE8A156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5F38F6C1-B808-3348-9D66-725AC8FDC27C}" type="slidenum">
              <a:rPr lang="en-US"/>
              <a:pPr eaLnBrk="1" hangingPunct="1"/>
              <a:t>25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FACCD40B-06AE-0B4B-98F3-F375B8A2F113}" type="slidenum">
              <a:rPr lang="en-US"/>
              <a:pPr eaLnBrk="1" hangingPunct="1"/>
              <a:t>26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63F5011-FF14-4742-A41A-674805794073}" type="slidenum">
              <a:rPr lang="en-US"/>
              <a:pPr eaLnBrk="1" hangingPunct="1"/>
              <a:t>32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151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6A8F3581-A6D6-514E-9338-151D2C6A185D}" type="slidenum">
              <a:rPr lang="en-US"/>
              <a:pPr eaLnBrk="1" hangingPunct="1"/>
              <a:t>33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D83A4AD3-1CE7-FB4E-9710-E09EA9F48B50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FAD540BF-EA46-9D41-9779-DE00D0CDE6E4}" type="slidenum">
              <a:rPr lang="en-US"/>
              <a:pPr eaLnBrk="1" hangingPunct="1"/>
              <a:t>37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E36E3A16-2D0C-5647-97F3-E453D93248C3}" type="slidenum">
              <a:rPr lang="en-US">
                <a:latin typeface="Times New Roman" charset="0"/>
              </a:rPr>
              <a:pPr eaLnBrk="1" hangingPunct="1"/>
              <a:t>40</a:t>
            </a:fld>
            <a:endParaRPr lang="en-US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EFEBC4A3-0924-A44F-9CC4-BBE69F2B6E5B}" type="slidenum">
              <a:rPr lang="en-US">
                <a:latin typeface="Times New Roman" charset="0"/>
              </a:rPr>
              <a:pPr eaLnBrk="1" hangingPunct="1"/>
              <a:t>44</a:t>
            </a:fld>
            <a:endParaRPr lang="en-US">
              <a:latin typeface="Times New Roman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4B7948E-F77A-204F-A31C-3B6F94E81446}" type="slidenum">
              <a:rPr lang="en-US"/>
              <a:pPr eaLnBrk="1" hangingPunct="1"/>
              <a:t>45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A29F21FE-8CC6-3B44-84AD-1FCD7B58BB35}" type="slidenum">
              <a:rPr lang="en-US"/>
              <a:pPr eaLnBrk="1" hangingPunct="1"/>
              <a:t>46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200DF466-3E82-4A46-81A3-6A5A71EC0F8C}" type="slidenum">
              <a:rPr lang="en-US">
                <a:latin typeface="Times New Roman" charset="0"/>
              </a:rPr>
              <a:pPr eaLnBrk="1" hangingPunct="1"/>
              <a:t>47</a:t>
            </a:fld>
            <a:endParaRPr lang="en-US">
              <a:latin typeface="Times New Roman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66FEF8F9-698E-654E-9463-3BA027F1A709}" type="slidenum">
              <a:rPr lang="en-US"/>
              <a:pPr eaLnBrk="1" hangingPunct="1"/>
              <a:t>48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74E007D9-B0A4-514E-9290-FF8A2227CE45}" type="slidenum">
              <a:rPr lang="en-US"/>
              <a:pPr eaLnBrk="1" hangingPunct="1"/>
              <a:t>50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1748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69D86C51-A1DE-3C46-B80E-9C083011B993}" type="slidenum">
              <a:rPr lang="en-US"/>
              <a:pPr eaLnBrk="1" hangingPunct="1"/>
              <a:t>51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15A33450-4A81-C848-86DF-238B4A7172B0}" type="slidenum">
              <a:rPr lang="en-US"/>
              <a:pPr eaLnBrk="1" hangingPunct="1"/>
              <a:t>52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9738" y="555625"/>
            <a:ext cx="3648075" cy="27368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938" y="3475038"/>
            <a:ext cx="7043737" cy="3289300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6F5925CB-D418-5540-8800-B004BFFCFD4B}" type="slidenum">
              <a:rPr lang="en-US"/>
              <a:pPr eaLnBrk="1" hangingPunct="1"/>
              <a:t>53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4BEB585F-F57D-654A-AF6B-D977228FC847}" type="slidenum">
              <a:rPr lang="en-US"/>
              <a:pPr eaLnBrk="1" hangingPunct="1"/>
              <a:t>54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9698578C-5BCB-184F-B274-FF80713E4678}" type="slidenum">
              <a:rPr lang="en-US"/>
              <a:pPr eaLnBrk="1" hangingPunct="1"/>
              <a:t>55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1963" y="569913"/>
            <a:ext cx="3600450" cy="270033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3475038"/>
            <a:ext cx="7038975" cy="3290887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9969FCB4-23B5-BD44-88A2-ABF70940293A}" type="slidenum">
              <a:rPr lang="en-US"/>
              <a:pPr eaLnBrk="1" hangingPunct="1"/>
              <a:t>56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1963" y="569913"/>
            <a:ext cx="3600450" cy="270033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3475038"/>
            <a:ext cx="7038975" cy="3290887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E292823-9565-894A-AD93-C54DA2DEEAAB}" type="slidenum">
              <a:rPr lang="en-US"/>
              <a:pPr eaLnBrk="1" hangingPunct="1"/>
              <a:t>57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6E6D1E43-D64A-4A49-A01A-3E14601E68E8}" type="slidenum">
              <a:rPr lang="en-US"/>
              <a:pPr eaLnBrk="1" hangingPunct="1"/>
              <a:t>58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A59A73E0-75D1-E242-BF02-66D990FE879E}" type="slidenum">
              <a:rPr lang="en-US"/>
              <a:pPr eaLnBrk="1" hangingPunct="1"/>
              <a:t>59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5E82DFED-7759-0247-82D9-4024F672B7FC}" type="slidenum">
              <a:rPr lang="en-US"/>
              <a:pPr eaLnBrk="1" hangingPunct="1"/>
              <a:t>60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87262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ACF3292-E25F-934A-9100-3C040FD5D0AE}" type="slidenum">
              <a:rPr lang="en-US"/>
              <a:pPr eaLnBrk="1" hangingPunct="1"/>
              <a:t>61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C127004A-0671-874F-BCED-9EFE7823F814}" type="slidenum">
              <a:rPr lang="en-US"/>
              <a:pPr eaLnBrk="1" hangingPunct="1"/>
              <a:t>62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529D642F-E114-A446-B645-09A599166E38}" type="slidenum">
              <a:rPr lang="en-US"/>
              <a:pPr eaLnBrk="1" hangingPunct="1"/>
              <a:t>63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306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119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B70AF1DB-EDA2-EF42-99D7-4945F55538DA}" type="slidenum">
              <a:rPr lang="en-US">
                <a:latin typeface="Times New Roman" charset="0"/>
              </a:rPr>
              <a:pPr eaLnBrk="1" hangingPunct="1"/>
              <a:t>16</a:t>
            </a:fld>
            <a:endParaRPr lang="en-US">
              <a:latin typeface="Times New Roman" charset="0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1B928835-B575-BA4D-AC57-5F9CF9CEB416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1963" y="569913"/>
            <a:ext cx="3600450" cy="2700337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3475038"/>
            <a:ext cx="7038975" cy="3290887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971862" y="6551613"/>
            <a:ext cx="93934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21.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3287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4/11/18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758351" y="6550025"/>
            <a:ext cx="210664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CS162 ©UCB Spring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8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743200"/>
          </a:xfrm>
          <a:noFill/>
        </p:spPr>
        <p:txBody>
          <a:bodyPr/>
          <a:lstStyle/>
          <a:p>
            <a:r>
              <a:rPr lang="en-US" altLang="en-US" sz="3000" dirty="0"/>
              <a:t>CS162</a:t>
            </a:r>
            <a:br>
              <a:rPr lang="en-US" altLang="en-US" sz="3000" dirty="0"/>
            </a:br>
            <a:r>
              <a:rPr lang="en-US" altLang="en-US" sz="3000" dirty="0"/>
              <a:t>Operating Systems and</a:t>
            </a:r>
            <a:br>
              <a:rPr lang="en-US" altLang="en-US" sz="3000" dirty="0"/>
            </a:br>
            <a:r>
              <a:rPr lang="en-US" altLang="en-US" sz="3000" dirty="0"/>
              <a:t>Systems Programming</a:t>
            </a:r>
            <a:br>
              <a:rPr lang="en-US" altLang="en-US" sz="3000" dirty="0"/>
            </a:br>
            <a:r>
              <a:rPr lang="en-US" altLang="en-US" sz="3000" dirty="0"/>
              <a:t>Lecture 21</a:t>
            </a:r>
            <a:br>
              <a:rPr lang="en-US" altLang="en-US" sz="3000" dirty="0"/>
            </a:br>
            <a:r>
              <a:rPr lang="en-US" altLang="en-US" sz="3000" dirty="0"/>
              <a:t> </a:t>
            </a:r>
            <a:br>
              <a:rPr lang="en-US" altLang="en-US" sz="3000" dirty="0"/>
            </a:br>
            <a:r>
              <a:rPr lang="en-US" altLang="en-US" sz="3000" dirty="0"/>
              <a:t>Layering,</a:t>
            </a:r>
            <a:br>
              <a:rPr lang="en-US" altLang="en-US" sz="3000" dirty="0"/>
            </a:br>
            <a:r>
              <a:rPr lang="en-US" altLang="en-US" sz="3000" dirty="0"/>
              <a:t>E2E Argument </a:t>
            </a:r>
            <a:br>
              <a:rPr lang="en-US" altLang="en-US" sz="3000" dirty="0"/>
            </a:br>
            <a:endParaRPr lang="en-US" alt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/>
              <a:t>April 11</a:t>
            </a:r>
            <a:r>
              <a:rPr lang="en-US" altLang="en-US" baseline="30000" dirty="0"/>
              <a:t>th</a:t>
            </a:r>
            <a:r>
              <a:rPr lang="en-US" altLang="en-US" dirty="0"/>
              <a:t>, 2018</a:t>
            </a:r>
          </a:p>
          <a:p>
            <a:pPr marL="285750" indent="-285750"/>
            <a:r>
              <a:rPr lang="en-US" altLang="en-US" dirty="0"/>
              <a:t>Profs. Anthony D. Joseph &amp; Jonathan Ragan-Kelley</a:t>
            </a:r>
          </a:p>
          <a:p>
            <a:pPr marL="285750" indent="-285750"/>
            <a:r>
              <a:rPr lang="en-US" altLang="en-US" b="0" dirty="0">
                <a:latin typeface="Gill Sans Light" charset="0"/>
                <a:ea typeface="Gill Sans Light" charset="0"/>
                <a:cs typeface="Gill Sans Light" charset="0"/>
              </a:rPr>
              <a:t>http://cs162.eecs.Berkeley.edu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Why is Networking Important?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105400"/>
          </a:xfrm>
        </p:spPr>
        <p:txBody>
          <a:bodyPr>
            <a:normAutofit/>
          </a:bodyPr>
          <a:lstStyle/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Virtually all apps you use communicate over network</a:t>
            </a:r>
          </a:p>
          <a:p>
            <a:pPr lvl="1"/>
            <a:r>
              <a:rPr lang="en-US" sz="2400">
                <a:latin typeface="Gill Sans Light"/>
                <a:ea typeface="ＭＳ Ｐゴシック" charset="0"/>
                <a:cs typeface="Gill Sans Light"/>
              </a:rPr>
              <a:t>Many times main functionality is implemented remotely (e.g., Google services, Amazon, Facebook, Twitter, …)</a:t>
            </a:r>
          </a:p>
          <a:p>
            <a:pPr lvl="1"/>
            <a:endParaRPr lang="en-US" sz="240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Thus, connectivity is key service provided by an OS</a:t>
            </a:r>
          </a:p>
          <a:p>
            <a:pPr lvl="1"/>
            <a:r>
              <a:rPr lang="en-US" sz="2400">
                <a:latin typeface="Gill Sans Light"/>
                <a:ea typeface="ＭＳ Ｐゴシック" charset="0"/>
                <a:cs typeface="Gill Sans Light"/>
              </a:rPr>
              <a:t>Many times, connectivity issues </a:t>
            </a:r>
            <a:r>
              <a:rPr lang="en-US" sz="2400">
                <a:latin typeface="Gill Sans Light"/>
                <a:ea typeface="ＭＳ Ｐゴシック" charset="0"/>
                <a:cs typeface="Gill Sans Light"/>
                <a:sym typeface="Wingdings" charset="0"/>
              </a:rPr>
              <a:t> among top complaints</a:t>
            </a:r>
            <a:r>
              <a:rPr lang="en-US" sz="2400">
                <a:latin typeface="Gill Sans Light"/>
                <a:ea typeface="ＭＳ Ｐゴシック" charset="0"/>
                <a:cs typeface="Gill Sans Light"/>
              </a:rPr>
              <a:t> </a:t>
            </a:r>
          </a:p>
          <a:p>
            <a:pPr lvl="1"/>
            <a:endParaRPr lang="en-US" sz="240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Some of the hottest opportunities in the OS space: </a:t>
            </a:r>
          </a:p>
          <a:p>
            <a:pPr lvl="1"/>
            <a:r>
              <a:rPr lang="en-US" sz="2400">
                <a:latin typeface="Gill Sans Light"/>
                <a:ea typeface="ＭＳ Ｐゴシック" charset="0"/>
                <a:cs typeface="Gill Sans Light"/>
              </a:rPr>
              <a:t>Optimize OS for network elements (e.g., intrusion detection, firewalls)</a:t>
            </a:r>
          </a:p>
          <a:p>
            <a:pPr lvl="1"/>
            <a:r>
              <a:rPr lang="en-US" sz="2400">
                <a:latin typeface="Gill Sans Light"/>
                <a:ea typeface="ＭＳ Ｐゴシック" charset="0"/>
                <a:cs typeface="Gill Sans Light"/>
                <a:sym typeface="Wingdings" charset="0"/>
              </a:rPr>
              <a:t>OSes for Software Defined Networks (SDNs)</a:t>
            </a:r>
          </a:p>
        </p:txBody>
      </p:sp>
    </p:spTree>
    <p:extLst>
      <p:ext uri="{BB962C8B-B14F-4D97-AF65-F5344CB8AC3E}">
        <p14:creationId xmlns:p14="http://schemas.microsoft.com/office/powerpoint/2010/main" val="312352042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Network Concepts</a:t>
            </a:r>
          </a:p>
        </p:txBody>
      </p:sp>
      <p:sp>
        <p:nvSpPr>
          <p:cNvPr id="192515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610600" cy="15240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Network (interface) card/controller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hardware that physically connects a computer to the network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 computer can have more than one networking cards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E.g., one card for wired network, and one for wireless network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762000" y="2357438"/>
            <a:ext cx="2362200" cy="2362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62000" y="3881438"/>
            <a:ext cx="2362200" cy="15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>
                <a:latin typeface="Gill Sans Light"/>
                <a:cs typeface="Gill Sans Light"/>
              </a:rPr>
              <a:t>       </a:t>
            </a:r>
          </a:p>
          <a:p>
            <a:pPr algn="ctr">
              <a:defRPr/>
            </a:pPr>
            <a:endParaRPr lang="en-US" b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b="0">
              <a:latin typeface="Gill Sans Light"/>
              <a:cs typeface="Gill Sans Light"/>
            </a:endParaRPr>
          </a:p>
        </p:txBody>
      </p:sp>
      <p:pic>
        <p:nvPicPr>
          <p:cNvPr id="1126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338638"/>
            <a:ext cx="12763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762000" y="4186238"/>
            <a:ext cx="1066800" cy="762000"/>
          </a:xfrm>
          <a:prstGeom prst="rect">
            <a:avLst/>
          </a:prstGeom>
          <a:solidFill>
            <a:srgbClr val="A0BC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pic>
        <p:nvPicPr>
          <p:cNvPr id="1127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84350" y="4491038"/>
            <a:ext cx="164465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752600" y="4414838"/>
            <a:ext cx="1371600" cy="381000"/>
          </a:xfrm>
          <a:prstGeom prst="rect">
            <a:avLst/>
          </a:prstGeom>
          <a:solidFill>
            <a:srgbClr val="A0BC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1295400" y="2509838"/>
            <a:ext cx="1219200" cy="1143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1274" name="TextBox 10"/>
          <p:cNvSpPr txBox="1">
            <a:spLocks noChangeArrowheads="1"/>
          </p:cNvSpPr>
          <p:nvPr/>
        </p:nvSpPr>
        <p:spPr bwMode="auto">
          <a:xfrm>
            <a:off x="1295400" y="2738438"/>
            <a:ext cx="1295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Gill Sans Light"/>
                <a:cs typeface="Gill Sans Light"/>
              </a:rPr>
              <a:t>Process</a:t>
            </a:r>
          </a:p>
          <a:p>
            <a:pPr algn="ctr" eaLnBrk="1" hangingPunct="1"/>
            <a:r>
              <a:rPr lang="en-US" b="0">
                <a:latin typeface="Gill Sans Light"/>
                <a:cs typeface="Gill Sans Light"/>
              </a:rPr>
              <a:t>A</a:t>
            </a:r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1905000" y="3576638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1276" name="TextBox 12"/>
          <p:cNvSpPr txBox="1">
            <a:spLocks noChangeArrowheads="1"/>
          </p:cNvSpPr>
          <p:nvPr/>
        </p:nvSpPr>
        <p:spPr bwMode="auto">
          <a:xfrm>
            <a:off x="1447800" y="4059238"/>
            <a:ext cx="71506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6553200" y="2357438"/>
            <a:ext cx="2012950" cy="2362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553200" y="3881438"/>
            <a:ext cx="2012950" cy="15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>
                <a:latin typeface="Gill Sans Light"/>
                <a:cs typeface="Gill Sans Light"/>
              </a:rPr>
              <a:t>       </a:t>
            </a:r>
          </a:p>
          <a:p>
            <a:pPr algn="ctr">
              <a:defRPr/>
            </a:pPr>
            <a:endParaRPr lang="en-US" b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b="0">
              <a:latin typeface="Gill Sans Light"/>
              <a:cs typeface="Gill Sans Light"/>
            </a:endParaRPr>
          </a:p>
        </p:txBody>
      </p:sp>
      <p:pic>
        <p:nvPicPr>
          <p:cNvPr id="11279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491038"/>
            <a:ext cx="164465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553200" y="4414838"/>
            <a:ext cx="1371600" cy="381000"/>
          </a:xfrm>
          <a:prstGeom prst="rect">
            <a:avLst/>
          </a:prstGeom>
          <a:solidFill>
            <a:srgbClr val="A0BC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1281" name="Oval 17"/>
          <p:cNvSpPr>
            <a:spLocks noChangeArrowheads="1"/>
          </p:cNvSpPr>
          <p:nvPr/>
        </p:nvSpPr>
        <p:spPr bwMode="auto">
          <a:xfrm>
            <a:off x="6934200" y="2509838"/>
            <a:ext cx="1219200" cy="1143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1282" name="TextBox 18"/>
          <p:cNvSpPr txBox="1">
            <a:spLocks noChangeArrowheads="1"/>
          </p:cNvSpPr>
          <p:nvPr/>
        </p:nvSpPr>
        <p:spPr bwMode="auto">
          <a:xfrm>
            <a:off x="6934200" y="2746375"/>
            <a:ext cx="129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Gill Sans Light"/>
                <a:cs typeface="Gill Sans Light"/>
              </a:rPr>
              <a:t>Process</a:t>
            </a:r>
          </a:p>
          <a:p>
            <a:pPr algn="ctr" eaLnBrk="1" hangingPunct="1"/>
            <a:r>
              <a:rPr lang="en-US" b="0">
                <a:latin typeface="Gill Sans Light"/>
                <a:cs typeface="Gill Sans Light"/>
              </a:rPr>
              <a:t>B</a:t>
            </a:r>
          </a:p>
        </p:txBody>
      </p:sp>
      <p:sp>
        <p:nvSpPr>
          <p:cNvPr id="11283" name="Oval 19"/>
          <p:cNvSpPr>
            <a:spLocks noChangeArrowheads="1"/>
          </p:cNvSpPr>
          <p:nvPr/>
        </p:nvSpPr>
        <p:spPr bwMode="auto">
          <a:xfrm>
            <a:off x="7543800" y="3576638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1284" name="TextBox 20"/>
          <p:cNvSpPr txBox="1">
            <a:spLocks noChangeArrowheads="1"/>
          </p:cNvSpPr>
          <p:nvPr/>
        </p:nvSpPr>
        <p:spPr bwMode="auto">
          <a:xfrm>
            <a:off x="7299325" y="4059238"/>
            <a:ext cx="71506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b="0">
                <a:latin typeface="Gill Sans Light"/>
                <a:cs typeface="Gill Sans Light"/>
              </a:rPr>
              <a:t>OS</a:t>
            </a:r>
          </a:p>
        </p:txBody>
      </p:sp>
      <p:cxnSp>
        <p:nvCxnSpPr>
          <p:cNvPr id="11285" name="Straight Arrow Connector 29"/>
          <p:cNvCxnSpPr>
            <a:cxnSpLocks noChangeShapeType="1"/>
            <a:stCxn id="11288" idx="1"/>
          </p:cNvCxnSpPr>
          <p:nvPr/>
        </p:nvCxnSpPr>
        <p:spPr bwMode="auto">
          <a:xfrm flipH="1" flipV="1">
            <a:off x="1066800" y="5499101"/>
            <a:ext cx="2438400" cy="36577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Straight Arrow Connector 31"/>
          <p:cNvCxnSpPr>
            <a:cxnSpLocks noChangeShapeType="1"/>
            <a:stCxn id="11288" idx="1"/>
          </p:cNvCxnSpPr>
          <p:nvPr/>
        </p:nvCxnSpPr>
        <p:spPr bwMode="auto">
          <a:xfrm flipH="1" flipV="1">
            <a:off x="2606676" y="5570539"/>
            <a:ext cx="898524" cy="29433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7" name="Straight Arrow Connector 36"/>
          <p:cNvCxnSpPr>
            <a:cxnSpLocks noChangeShapeType="1"/>
            <a:stCxn id="11288" idx="3"/>
          </p:cNvCxnSpPr>
          <p:nvPr/>
        </p:nvCxnSpPr>
        <p:spPr bwMode="auto">
          <a:xfrm flipV="1">
            <a:off x="5507220" y="5646739"/>
            <a:ext cx="1563505" cy="21813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88" name="TextBox 41"/>
          <p:cNvSpPr txBox="1">
            <a:spLocks noChangeArrowheads="1"/>
          </p:cNvSpPr>
          <p:nvPr/>
        </p:nvSpPr>
        <p:spPr bwMode="auto">
          <a:xfrm>
            <a:off x="3505200" y="5634038"/>
            <a:ext cx="20020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Gill Sans Light"/>
              </a:rPr>
              <a:t>Network cards</a:t>
            </a:r>
          </a:p>
        </p:txBody>
      </p:sp>
    </p:spTree>
    <p:extLst>
      <p:ext uri="{BB962C8B-B14F-4D97-AF65-F5344CB8AC3E}">
        <p14:creationId xmlns:p14="http://schemas.microsoft.com/office/powerpoint/2010/main" val="3655557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Network Concepts (cont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d)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610600" cy="1752600"/>
          </a:xfrm>
        </p:spPr>
        <p:txBody>
          <a:bodyPr/>
          <a:lstStyle/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Typically, each network card is associated two addresses:</a:t>
            </a:r>
          </a:p>
          <a:p>
            <a:pPr lvl="1"/>
            <a:r>
              <a:rPr lang="en-US">
                <a:latin typeface="Gill Sans Light"/>
                <a:ea typeface="ＭＳ Ｐゴシック" charset="0"/>
                <a:cs typeface="Gill Sans Light"/>
              </a:rPr>
              <a:t>Media Access Control (MAC), or physical, address</a:t>
            </a:r>
          </a:p>
          <a:p>
            <a:pPr lvl="1"/>
            <a:r>
              <a:rPr lang="en-US">
                <a:latin typeface="Gill Sans Light"/>
                <a:ea typeface="ＭＳ Ｐゴシック" charset="0"/>
                <a:cs typeface="Gill Sans Light"/>
              </a:rPr>
              <a:t>IP, or network, address (can be shared by network cards on same host)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762000" y="2357438"/>
            <a:ext cx="2362200" cy="2362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62000" y="3881438"/>
            <a:ext cx="2362200" cy="15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>
                <a:latin typeface="Gill Sans Light"/>
                <a:cs typeface="Gill Sans Light"/>
              </a:rPr>
              <a:t>       </a:t>
            </a:r>
          </a:p>
          <a:p>
            <a:pPr algn="ctr">
              <a:defRPr/>
            </a:pPr>
            <a:endParaRPr lang="en-US" b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b="0">
              <a:latin typeface="Gill Sans Light"/>
              <a:cs typeface="Gill Sans Light"/>
            </a:endParaRPr>
          </a:p>
        </p:txBody>
      </p:sp>
      <p:pic>
        <p:nvPicPr>
          <p:cNvPr id="1229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338638"/>
            <a:ext cx="12763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762000" y="4186238"/>
            <a:ext cx="1066800" cy="762000"/>
          </a:xfrm>
          <a:prstGeom prst="rect">
            <a:avLst/>
          </a:prstGeom>
          <a:solidFill>
            <a:srgbClr val="A0BC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pic>
        <p:nvPicPr>
          <p:cNvPr id="1229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84350" y="4491038"/>
            <a:ext cx="164465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1752600" y="4414838"/>
            <a:ext cx="1371600" cy="381000"/>
          </a:xfrm>
          <a:prstGeom prst="rect">
            <a:avLst/>
          </a:prstGeom>
          <a:solidFill>
            <a:srgbClr val="A0BC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1295400" y="2509838"/>
            <a:ext cx="1219200" cy="1143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2298" name="TextBox 10"/>
          <p:cNvSpPr txBox="1">
            <a:spLocks noChangeArrowheads="1"/>
          </p:cNvSpPr>
          <p:nvPr/>
        </p:nvSpPr>
        <p:spPr bwMode="auto">
          <a:xfrm>
            <a:off x="1295400" y="2738438"/>
            <a:ext cx="1295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Gill Sans Light"/>
                <a:cs typeface="Gill Sans Light"/>
              </a:rPr>
              <a:t>Process</a:t>
            </a:r>
          </a:p>
          <a:p>
            <a:pPr algn="ctr" eaLnBrk="1" hangingPunct="1"/>
            <a:r>
              <a:rPr lang="en-US" b="0">
                <a:latin typeface="Gill Sans Light"/>
                <a:cs typeface="Gill Sans Light"/>
              </a:rPr>
              <a:t>A</a:t>
            </a:r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1905000" y="3576638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2300" name="TextBox 12"/>
          <p:cNvSpPr txBox="1">
            <a:spLocks noChangeArrowheads="1"/>
          </p:cNvSpPr>
          <p:nvPr/>
        </p:nvSpPr>
        <p:spPr bwMode="auto">
          <a:xfrm>
            <a:off x="1447800" y="4059238"/>
            <a:ext cx="71506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6553200" y="2357438"/>
            <a:ext cx="2012950" cy="2362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553200" y="3881438"/>
            <a:ext cx="2012950" cy="15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>
                <a:latin typeface="Gill Sans Light"/>
                <a:cs typeface="Gill Sans Light"/>
              </a:rPr>
              <a:t>       </a:t>
            </a:r>
          </a:p>
          <a:p>
            <a:pPr algn="ctr">
              <a:defRPr/>
            </a:pPr>
            <a:endParaRPr lang="en-US" b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b="0">
              <a:latin typeface="Gill Sans Light"/>
              <a:cs typeface="Gill Sans Light"/>
            </a:endParaRPr>
          </a:p>
        </p:txBody>
      </p:sp>
      <p:pic>
        <p:nvPicPr>
          <p:cNvPr id="12303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491038"/>
            <a:ext cx="164465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6553200" y="4414838"/>
            <a:ext cx="1371600" cy="381000"/>
          </a:xfrm>
          <a:prstGeom prst="rect">
            <a:avLst/>
          </a:prstGeom>
          <a:solidFill>
            <a:srgbClr val="A0BC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2305" name="Oval 17"/>
          <p:cNvSpPr>
            <a:spLocks noChangeArrowheads="1"/>
          </p:cNvSpPr>
          <p:nvPr/>
        </p:nvSpPr>
        <p:spPr bwMode="auto">
          <a:xfrm>
            <a:off x="6934200" y="2509838"/>
            <a:ext cx="1219200" cy="1143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2306" name="TextBox 18"/>
          <p:cNvSpPr txBox="1">
            <a:spLocks noChangeArrowheads="1"/>
          </p:cNvSpPr>
          <p:nvPr/>
        </p:nvSpPr>
        <p:spPr bwMode="auto">
          <a:xfrm>
            <a:off x="6934200" y="2746375"/>
            <a:ext cx="129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Gill Sans Light"/>
                <a:cs typeface="Gill Sans Light"/>
              </a:rPr>
              <a:t>Process</a:t>
            </a:r>
          </a:p>
          <a:p>
            <a:pPr algn="ctr" eaLnBrk="1" hangingPunct="1"/>
            <a:r>
              <a:rPr lang="en-US" b="0">
                <a:latin typeface="Gill Sans Light"/>
                <a:cs typeface="Gill Sans Light"/>
              </a:rPr>
              <a:t>B</a:t>
            </a:r>
          </a:p>
        </p:txBody>
      </p:sp>
      <p:sp>
        <p:nvSpPr>
          <p:cNvPr id="12307" name="Oval 19"/>
          <p:cNvSpPr>
            <a:spLocks noChangeArrowheads="1"/>
          </p:cNvSpPr>
          <p:nvPr/>
        </p:nvSpPr>
        <p:spPr bwMode="auto">
          <a:xfrm>
            <a:off x="7543800" y="3576638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2308" name="TextBox 20"/>
          <p:cNvSpPr txBox="1">
            <a:spLocks noChangeArrowheads="1"/>
          </p:cNvSpPr>
          <p:nvPr/>
        </p:nvSpPr>
        <p:spPr bwMode="auto">
          <a:xfrm>
            <a:off x="7299325" y="4059238"/>
            <a:ext cx="71506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b="0">
                <a:latin typeface="Gill Sans Light"/>
                <a:cs typeface="Gill Sans Light"/>
              </a:rPr>
              <a:t>OS</a:t>
            </a:r>
          </a:p>
        </p:txBody>
      </p:sp>
      <p:cxnSp>
        <p:nvCxnSpPr>
          <p:cNvPr id="12309" name="Straight Arrow Connector 29"/>
          <p:cNvCxnSpPr>
            <a:cxnSpLocks noChangeShapeType="1"/>
            <a:stCxn id="12312" idx="1"/>
          </p:cNvCxnSpPr>
          <p:nvPr/>
        </p:nvCxnSpPr>
        <p:spPr bwMode="auto">
          <a:xfrm flipH="1" flipV="1">
            <a:off x="1066800" y="5499101"/>
            <a:ext cx="2438400" cy="36577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Straight Arrow Connector 31"/>
          <p:cNvCxnSpPr>
            <a:cxnSpLocks noChangeShapeType="1"/>
            <a:stCxn id="12312" idx="1"/>
          </p:cNvCxnSpPr>
          <p:nvPr/>
        </p:nvCxnSpPr>
        <p:spPr bwMode="auto">
          <a:xfrm flipH="1" flipV="1">
            <a:off x="2606676" y="5570539"/>
            <a:ext cx="898524" cy="29433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Straight Arrow Connector 36"/>
          <p:cNvCxnSpPr>
            <a:cxnSpLocks noChangeShapeType="1"/>
            <a:stCxn id="12312" idx="3"/>
          </p:cNvCxnSpPr>
          <p:nvPr/>
        </p:nvCxnSpPr>
        <p:spPr bwMode="auto">
          <a:xfrm flipV="1">
            <a:off x="5507220" y="5646739"/>
            <a:ext cx="1563505" cy="21813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12" name="TextBox 41"/>
          <p:cNvSpPr txBox="1">
            <a:spLocks noChangeArrowheads="1"/>
          </p:cNvSpPr>
          <p:nvPr/>
        </p:nvSpPr>
        <p:spPr bwMode="auto">
          <a:xfrm>
            <a:off x="3505200" y="5634038"/>
            <a:ext cx="20020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Gill Sans Light"/>
              </a:rPr>
              <a:t>Network cards</a:t>
            </a:r>
          </a:p>
        </p:txBody>
      </p:sp>
      <p:sp>
        <p:nvSpPr>
          <p:cNvPr id="26" name="Rounded Rectangular Callout 25"/>
          <p:cNvSpPr>
            <a:spLocks noChangeArrowheads="1"/>
          </p:cNvSpPr>
          <p:nvPr/>
        </p:nvSpPr>
        <p:spPr bwMode="auto">
          <a:xfrm>
            <a:off x="152400" y="5486400"/>
            <a:ext cx="1676400" cy="762000"/>
          </a:xfrm>
          <a:prstGeom prst="wedgeRoundRectCallout">
            <a:avLst>
              <a:gd name="adj1" fmla="val -18176"/>
              <a:gd name="adj2" fmla="val -97500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IP Addr1</a:t>
            </a:r>
          </a:p>
          <a:p>
            <a:r>
              <a:rPr lang="en-US" sz="2000" b="0">
                <a:latin typeface="Gill Sans Light"/>
                <a:cs typeface="Gill Sans Light"/>
              </a:rPr>
              <a:t>MAC Addr1</a:t>
            </a:r>
          </a:p>
        </p:txBody>
      </p:sp>
      <p:sp>
        <p:nvSpPr>
          <p:cNvPr id="27" name="Rounded Rectangular Callout 26"/>
          <p:cNvSpPr>
            <a:spLocks noChangeArrowheads="1"/>
          </p:cNvSpPr>
          <p:nvPr/>
        </p:nvSpPr>
        <p:spPr bwMode="auto">
          <a:xfrm>
            <a:off x="3200400" y="3886200"/>
            <a:ext cx="1676400" cy="762000"/>
          </a:xfrm>
          <a:prstGeom prst="wedgeRoundRectCallout">
            <a:avLst>
              <a:gd name="adj1" fmla="val -51509"/>
              <a:gd name="adj2" fmla="val 82500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IP Addr2</a:t>
            </a:r>
          </a:p>
          <a:p>
            <a:r>
              <a:rPr lang="en-US" sz="2000" b="0">
                <a:latin typeface="Gill Sans Light"/>
                <a:cs typeface="Gill Sans Light"/>
              </a:rPr>
              <a:t>MAC Addr2</a:t>
            </a:r>
          </a:p>
        </p:txBody>
      </p:sp>
      <p:sp>
        <p:nvSpPr>
          <p:cNvPr id="28" name="Rounded Rectangular Callout 27"/>
          <p:cNvSpPr>
            <a:spLocks noChangeArrowheads="1"/>
          </p:cNvSpPr>
          <p:nvPr/>
        </p:nvSpPr>
        <p:spPr bwMode="auto">
          <a:xfrm>
            <a:off x="5029200" y="3810000"/>
            <a:ext cx="1676400" cy="762000"/>
          </a:xfrm>
          <a:prstGeom prst="wedgeRoundRectCallout">
            <a:avLst>
              <a:gd name="adj1" fmla="val 36370"/>
              <a:gd name="adj2" fmla="val 93611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IP Addr3</a:t>
            </a:r>
          </a:p>
          <a:p>
            <a:r>
              <a:rPr lang="en-US" sz="2000" b="0">
                <a:latin typeface="Gill Sans Light"/>
                <a:cs typeface="Gill Sans Light"/>
              </a:rPr>
              <a:t>MAC Addr3</a:t>
            </a:r>
          </a:p>
        </p:txBody>
      </p:sp>
    </p:spTree>
    <p:extLst>
      <p:ext uri="{BB962C8B-B14F-4D97-AF65-F5344CB8AC3E}">
        <p14:creationId xmlns:p14="http://schemas.microsoft.com/office/powerpoint/2010/main" val="41804153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Network Concepts (cont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d)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2515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1905000"/>
          </a:xfrm>
        </p:spPr>
        <p:txBody>
          <a:bodyPr/>
          <a:lstStyle/>
          <a:p>
            <a:r>
              <a:rPr lang="en-US" b="1">
                <a:latin typeface="Gill Sans Light"/>
                <a:ea typeface="ＭＳ Ｐゴシック" charset="0"/>
                <a:cs typeface="Gill Sans Light"/>
              </a:rPr>
              <a:t>MAC address</a:t>
            </a:r>
            <a:r>
              <a:rPr lang="en-US">
                <a:latin typeface="Gill Sans Light"/>
                <a:ea typeface="ＭＳ Ｐゴシック" charset="0"/>
                <a:cs typeface="Gill Sans Light"/>
              </a:rPr>
              <a:t>: 48-bit unique identifier assigned by card vendor</a:t>
            </a:r>
          </a:p>
          <a:p>
            <a:r>
              <a:rPr lang="en-US" b="1">
                <a:latin typeface="Gill Sans Light"/>
                <a:ea typeface="ＭＳ Ｐゴシック" charset="0"/>
                <a:cs typeface="Gill Sans Light"/>
              </a:rPr>
              <a:t>IP Address</a:t>
            </a:r>
            <a:r>
              <a:rPr lang="en-US">
                <a:latin typeface="Gill Sans Light"/>
                <a:ea typeface="ＭＳ Ｐゴシック" charset="0"/>
                <a:cs typeface="Gill Sans Light"/>
              </a:rPr>
              <a:t>: 32-bit (or 128-bit for IPv6) address assigned by network administrator or dynamically when computer connects to network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762000" y="2357438"/>
            <a:ext cx="2362200" cy="2362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62000" y="3881438"/>
            <a:ext cx="2362200" cy="15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>
                <a:latin typeface="Gill Sans Light"/>
                <a:cs typeface="Gill Sans Light"/>
              </a:rPr>
              <a:t>       </a:t>
            </a:r>
          </a:p>
          <a:p>
            <a:pPr algn="ctr">
              <a:defRPr/>
            </a:pPr>
            <a:endParaRPr lang="en-US" b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b="0">
              <a:latin typeface="Gill Sans Light"/>
              <a:cs typeface="Gill Sans Light"/>
            </a:endParaRPr>
          </a:p>
        </p:txBody>
      </p:sp>
      <p:pic>
        <p:nvPicPr>
          <p:cNvPr id="1331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338638"/>
            <a:ext cx="12763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762000" y="4186238"/>
            <a:ext cx="1066800" cy="762000"/>
          </a:xfrm>
          <a:prstGeom prst="rect">
            <a:avLst/>
          </a:prstGeom>
          <a:solidFill>
            <a:srgbClr val="A0BC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pic>
        <p:nvPicPr>
          <p:cNvPr id="1331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84350" y="4491038"/>
            <a:ext cx="164465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1752600" y="4414838"/>
            <a:ext cx="1371600" cy="381000"/>
          </a:xfrm>
          <a:prstGeom prst="rect">
            <a:avLst/>
          </a:prstGeom>
          <a:solidFill>
            <a:srgbClr val="A0BC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1295400" y="2509838"/>
            <a:ext cx="1219200" cy="1143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3322" name="TextBox 10"/>
          <p:cNvSpPr txBox="1">
            <a:spLocks noChangeArrowheads="1"/>
          </p:cNvSpPr>
          <p:nvPr/>
        </p:nvSpPr>
        <p:spPr bwMode="auto">
          <a:xfrm>
            <a:off x="1295400" y="2738438"/>
            <a:ext cx="1295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Gill Sans Light"/>
                <a:cs typeface="Gill Sans Light"/>
              </a:rPr>
              <a:t>Process</a:t>
            </a:r>
          </a:p>
          <a:p>
            <a:pPr algn="ctr" eaLnBrk="1" hangingPunct="1"/>
            <a:r>
              <a:rPr lang="en-US" b="0">
                <a:latin typeface="Gill Sans Light"/>
                <a:cs typeface="Gill Sans Light"/>
              </a:rPr>
              <a:t>A</a:t>
            </a:r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1905000" y="3576638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3324" name="TextBox 12"/>
          <p:cNvSpPr txBox="1">
            <a:spLocks noChangeArrowheads="1"/>
          </p:cNvSpPr>
          <p:nvPr/>
        </p:nvSpPr>
        <p:spPr bwMode="auto">
          <a:xfrm>
            <a:off x="1447800" y="4059238"/>
            <a:ext cx="71506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553200" y="2357438"/>
            <a:ext cx="2012950" cy="2362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553200" y="3881438"/>
            <a:ext cx="2012950" cy="15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>
                <a:latin typeface="Gill Sans Light"/>
                <a:cs typeface="Gill Sans Light"/>
              </a:rPr>
              <a:t>       </a:t>
            </a:r>
          </a:p>
          <a:p>
            <a:pPr algn="ctr">
              <a:defRPr/>
            </a:pPr>
            <a:endParaRPr lang="en-US" b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b="0">
              <a:latin typeface="Gill Sans Light"/>
              <a:cs typeface="Gill Sans Light"/>
            </a:endParaRPr>
          </a:p>
        </p:txBody>
      </p:sp>
      <p:pic>
        <p:nvPicPr>
          <p:cNvPr id="1332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491038"/>
            <a:ext cx="164465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6553200" y="4414838"/>
            <a:ext cx="1371600" cy="381000"/>
          </a:xfrm>
          <a:prstGeom prst="rect">
            <a:avLst/>
          </a:prstGeom>
          <a:solidFill>
            <a:srgbClr val="A0BC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3329" name="Oval 17"/>
          <p:cNvSpPr>
            <a:spLocks noChangeArrowheads="1"/>
          </p:cNvSpPr>
          <p:nvPr/>
        </p:nvSpPr>
        <p:spPr bwMode="auto">
          <a:xfrm>
            <a:off x="6934200" y="2509838"/>
            <a:ext cx="1219200" cy="1143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3330" name="TextBox 18"/>
          <p:cNvSpPr txBox="1">
            <a:spLocks noChangeArrowheads="1"/>
          </p:cNvSpPr>
          <p:nvPr/>
        </p:nvSpPr>
        <p:spPr bwMode="auto">
          <a:xfrm>
            <a:off x="6934200" y="2746375"/>
            <a:ext cx="129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Gill Sans Light"/>
                <a:cs typeface="Gill Sans Light"/>
              </a:rPr>
              <a:t>Process</a:t>
            </a:r>
          </a:p>
          <a:p>
            <a:pPr algn="ctr" eaLnBrk="1" hangingPunct="1"/>
            <a:r>
              <a:rPr lang="en-US" b="0">
                <a:latin typeface="Gill Sans Light"/>
                <a:cs typeface="Gill Sans Light"/>
              </a:rPr>
              <a:t>B</a:t>
            </a:r>
          </a:p>
        </p:txBody>
      </p:sp>
      <p:sp>
        <p:nvSpPr>
          <p:cNvPr id="13331" name="Oval 19"/>
          <p:cNvSpPr>
            <a:spLocks noChangeArrowheads="1"/>
          </p:cNvSpPr>
          <p:nvPr/>
        </p:nvSpPr>
        <p:spPr bwMode="auto">
          <a:xfrm>
            <a:off x="7543800" y="3576638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3332" name="TextBox 20"/>
          <p:cNvSpPr txBox="1">
            <a:spLocks noChangeArrowheads="1"/>
          </p:cNvSpPr>
          <p:nvPr/>
        </p:nvSpPr>
        <p:spPr bwMode="auto">
          <a:xfrm>
            <a:off x="7299325" y="4059238"/>
            <a:ext cx="71506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b="0">
                <a:latin typeface="Gill Sans Light"/>
                <a:cs typeface="Gill Sans Light"/>
              </a:rPr>
              <a:t>OS</a:t>
            </a:r>
          </a:p>
        </p:txBody>
      </p:sp>
      <p:cxnSp>
        <p:nvCxnSpPr>
          <p:cNvPr id="13333" name="Straight Arrow Connector 29"/>
          <p:cNvCxnSpPr>
            <a:cxnSpLocks noChangeShapeType="1"/>
            <a:stCxn id="13336" idx="1"/>
          </p:cNvCxnSpPr>
          <p:nvPr/>
        </p:nvCxnSpPr>
        <p:spPr bwMode="auto">
          <a:xfrm flipH="1" flipV="1">
            <a:off x="1066800" y="5499101"/>
            <a:ext cx="2438400" cy="36577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Straight Arrow Connector 31"/>
          <p:cNvCxnSpPr>
            <a:cxnSpLocks noChangeShapeType="1"/>
            <a:stCxn id="13336" idx="1"/>
          </p:cNvCxnSpPr>
          <p:nvPr/>
        </p:nvCxnSpPr>
        <p:spPr bwMode="auto">
          <a:xfrm flipH="1" flipV="1">
            <a:off x="2606676" y="5570539"/>
            <a:ext cx="898524" cy="29433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Straight Arrow Connector 36"/>
          <p:cNvCxnSpPr>
            <a:cxnSpLocks noChangeShapeType="1"/>
            <a:stCxn id="13336" idx="3"/>
          </p:cNvCxnSpPr>
          <p:nvPr/>
        </p:nvCxnSpPr>
        <p:spPr bwMode="auto">
          <a:xfrm flipV="1">
            <a:off x="5507220" y="5646739"/>
            <a:ext cx="1563505" cy="21813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336" name="TextBox 41"/>
          <p:cNvSpPr txBox="1">
            <a:spLocks noChangeArrowheads="1"/>
          </p:cNvSpPr>
          <p:nvPr/>
        </p:nvSpPr>
        <p:spPr bwMode="auto">
          <a:xfrm>
            <a:off x="3505200" y="5634038"/>
            <a:ext cx="20020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Gill Sans Light"/>
              </a:rPr>
              <a:t>Network cards</a:t>
            </a:r>
          </a:p>
        </p:txBody>
      </p:sp>
      <p:sp>
        <p:nvSpPr>
          <p:cNvPr id="13337" name="Rounded Rectangular Callout 25"/>
          <p:cNvSpPr>
            <a:spLocks noChangeArrowheads="1"/>
          </p:cNvSpPr>
          <p:nvPr/>
        </p:nvSpPr>
        <p:spPr bwMode="auto">
          <a:xfrm>
            <a:off x="152400" y="5486400"/>
            <a:ext cx="1676400" cy="762000"/>
          </a:xfrm>
          <a:prstGeom prst="wedgeRoundRectCallout">
            <a:avLst>
              <a:gd name="adj1" fmla="val -18176"/>
              <a:gd name="adj2" fmla="val -97500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IP Addr1</a:t>
            </a:r>
          </a:p>
          <a:p>
            <a:r>
              <a:rPr lang="en-US" sz="2000" b="0">
                <a:latin typeface="Gill Sans Light"/>
                <a:cs typeface="Gill Sans Light"/>
              </a:rPr>
              <a:t>MAC Addr1</a:t>
            </a:r>
          </a:p>
        </p:txBody>
      </p:sp>
      <p:sp>
        <p:nvSpPr>
          <p:cNvPr id="13338" name="Rounded Rectangular Callout 26"/>
          <p:cNvSpPr>
            <a:spLocks noChangeArrowheads="1"/>
          </p:cNvSpPr>
          <p:nvPr/>
        </p:nvSpPr>
        <p:spPr bwMode="auto">
          <a:xfrm>
            <a:off x="3200400" y="3886200"/>
            <a:ext cx="1676400" cy="762000"/>
          </a:xfrm>
          <a:prstGeom prst="wedgeRoundRectCallout">
            <a:avLst>
              <a:gd name="adj1" fmla="val -51509"/>
              <a:gd name="adj2" fmla="val 82500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IP Addr2</a:t>
            </a:r>
          </a:p>
          <a:p>
            <a:r>
              <a:rPr lang="en-US" sz="2000" b="0">
                <a:latin typeface="Gill Sans Light"/>
                <a:cs typeface="Gill Sans Light"/>
              </a:rPr>
              <a:t>MAC Addr2</a:t>
            </a:r>
          </a:p>
        </p:txBody>
      </p:sp>
      <p:sp>
        <p:nvSpPr>
          <p:cNvPr id="13339" name="Rounded Rectangular Callout 27"/>
          <p:cNvSpPr>
            <a:spLocks noChangeArrowheads="1"/>
          </p:cNvSpPr>
          <p:nvPr/>
        </p:nvSpPr>
        <p:spPr bwMode="auto">
          <a:xfrm>
            <a:off x="5029200" y="3810000"/>
            <a:ext cx="1676400" cy="762000"/>
          </a:xfrm>
          <a:prstGeom prst="wedgeRoundRectCallout">
            <a:avLst>
              <a:gd name="adj1" fmla="val 36370"/>
              <a:gd name="adj2" fmla="val 93611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IP Addr3</a:t>
            </a:r>
          </a:p>
          <a:p>
            <a:r>
              <a:rPr lang="en-US" sz="2000" b="0">
                <a:latin typeface="Gill Sans Light"/>
                <a:cs typeface="Gill Sans Light"/>
              </a:rPr>
              <a:t>MAC Addr3</a:t>
            </a:r>
          </a:p>
        </p:txBody>
      </p:sp>
    </p:spTree>
    <p:extLst>
      <p:ext uri="{BB962C8B-B14F-4D97-AF65-F5344CB8AC3E}">
        <p14:creationId xmlns:p14="http://schemas.microsoft.com/office/powerpoint/2010/main" val="3681067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Network Concepts (cont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d)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2515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1905000"/>
          </a:xfrm>
        </p:spPr>
        <p:txBody>
          <a:bodyPr/>
          <a:lstStyle/>
          <a:p>
            <a:r>
              <a:rPr lang="en-US" b="1">
                <a:latin typeface="Gill Sans Light"/>
                <a:ea typeface="ＭＳ Ｐゴシック" charset="0"/>
                <a:cs typeface="Gill Sans Light"/>
              </a:rPr>
              <a:t>Connection</a:t>
            </a:r>
            <a:r>
              <a:rPr lang="en-US">
                <a:latin typeface="Gill Sans Light"/>
                <a:ea typeface="ＭＳ Ｐゴシック" charset="0"/>
                <a:cs typeface="Gill Sans Light"/>
              </a:rPr>
              <a:t>: communication channel between two processes</a:t>
            </a: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Each endpoint is identified by a </a:t>
            </a:r>
            <a:r>
              <a:rPr lang="en-US" b="1">
                <a:latin typeface="Gill Sans Light"/>
                <a:ea typeface="ＭＳ Ｐゴシック" charset="0"/>
                <a:cs typeface="Gill Sans Light"/>
              </a:rPr>
              <a:t>port number</a:t>
            </a:r>
          </a:p>
          <a:p>
            <a:pPr lvl="1"/>
            <a:r>
              <a:rPr lang="en-US" b="1">
                <a:latin typeface="Gill Sans Light"/>
                <a:ea typeface="ＭＳ Ｐゴシック" charset="0"/>
                <a:cs typeface="Gill Sans Light"/>
              </a:rPr>
              <a:t>Port number</a:t>
            </a:r>
            <a:r>
              <a:rPr lang="en-US">
                <a:latin typeface="Gill Sans Light"/>
                <a:ea typeface="ＭＳ Ｐゴシック" charset="0"/>
                <a:cs typeface="Gill Sans Light"/>
              </a:rPr>
              <a:t>: 16-bit identifier assigned by app or OS</a:t>
            </a:r>
          </a:p>
          <a:p>
            <a:pPr lvl="1"/>
            <a:r>
              <a:rPr lang="en-US">
                <a:latin typeface="Gill Sans Light"/>
                <a:ea typeface="ＭＳ Ｐゴシック" charset="0"/>
                <a:cs typeface="Gill Sans Light"/>
              </a:rPr>
              <a:t>Globally, an endpoint is identified by (IP address, port number)</a:t>
            </a:r>
          </a:p>
          <a:p>
            <a:endParaRPr lang="en-US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762000" y="2357438"/>
            <a:ext cx="2362200" cy="2362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62000" y="3881438"/>
            <a:ext cx="2362200" cy="15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>
                <a:latin typeface="Gill Sans Light"/>
                <a:cs typeface="Gill Sans Light"/>
              </a:rPr>
              <a:t>       </a:t>
            </a:r>
          </a:p>
          <a:p>
            <a:pPr algn="ctr">
              <a:defRPr/>
            </a:pPr>
            <a:endParaRPr lang="en-US" b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b="0">
              <a:latin typeface="Gill Sans Light"/>
              <a:cs typeface="Gill Sans Light"/>
            </a:endParaRPr>
          </a:p>
        </p:txBody>
      </p:sp>
      <p:pic>
        <p:nvPicPr>
          <p:cNvPr id="1434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338638"/>
            <a:ext cx="12763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762000" y="4186238"/>
            <a:ext cx="1066800" cy="762000"/>
          </a:xfrm>
          <a:prstGeom prst="rect">
            <a:avLst/>
          </a:prstGeom>
          <a:solidFill>
            <a:srgbClr val="A0BC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pic>
        <p:nvPicPr>
          <p:cNvPr id="14343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84350" y="4491038"/>
            <a:ext cx="164465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752600" y="4414838"/>
            <a:ext cx="1371600" cy="381000"/>
          </a:xfrm>
          <a:prstGeom prst="rect">
            <a:avLst/>
          </a:prstGeom>
          <a:solidFill>
            <a:srgbClr val="A0BC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1295400" y="2509838"/>
            <a:ext cx="1219200" cy="1143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4346" name="TextBox 10"/>
          <p:cNvSpPr txBox="1">
            <a:spLocks noChangeArrowheads="1"/>
          </p:cNvSpPr>
          <p:nvPr/>
        </p:nvSpPr>
        <p:spPr bwMode="auto">
          <a:xfrm>
            <a:off x="1295400" y="2738438"/>
            <a:ext cx="1295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Gill Sans Light"/>
                <a:cs typeface="Gill Sans Light"/>
              </a:rPr>
              <a:t>Process</a:t>
            </a:r>
          </a:p>
          <a:p>
            <a:pPr algn="ctr" eaLnBrk="1" hangingPunct="1"/>
            <a:r>
              <a:rPr lang="en-US" b="0">
                <a:latin typeface="Gill Sans Light"/>
                <a:cs typeface="Gill Sans Light"/>
              </a:rPr>
              <a:t>A</a:t>
            </a:r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1905000" y="3576638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4348" name="TextBox 12"/>
          <p:cNvSpPr txBox="1">
            <a:spLocks noChangeArrowheads="1"/>
          </p:cNvSpPr>
          <p:nvPr/>
        </p:nvSpPr>
        <p:spPr bwMode="auto">
          <a:xfrm>
            <a:off x="1447800" y="4059238"/>
            <a:ext cx="71506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553200" y="2357438"/>
            <a:ext cx="2012950" cy="2362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553200" y="3881438"/>
            <a:ext cx="2012950" cy="15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>
                <a:latin typeface="Gill Sans Light"/>
                <a:cs typeface="Gill Sans Light"/>
              </a:rPr>
              <a:t>       </a:t>
            </a:r>
          </a:p>
          <a:p>
            <a:pPr algn="ctr">
              <a:defRPr/>
            </a:pPr>
            <a:endParaRPr lang="en-US" b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b="0">
              <a:latin typeface="Gill Sans Light"/>
              <a:cs typeface="Gill Sans Light"/>
            </a:endParaRPr>
          </a:p>
        </p:txBody>
      </p:sp>
      <p:pic>
        <p:nvPicPr>
          <p:cNvPr id="14351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491038"/>
            <a:ext cx="164465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6553200" y="4414838"/>
            <a:ext cx="1371600" cy="381000"/>
          </a:xfrm>
          <a:prstGeom prst="rect">
            <a:avLst/>
          </a:prstGeom>
          <a:solidFill>
            <a:srgbClr val="A0BC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4353" name="Oval 17"/>
          <p:cNvSpPr>
            <a:spLocks noChangeArrowheads="1"/>
          </p:cNvSpPr>
          <p:nvPr/>
        </p:nvSpPr>
        <p:spPr bwMode="auto">
          <a:xfrm>
            <a:off x="6934200" y="2509838"/>
            <a:ext cx="1219200" cy="1143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4354" name="TextBox 18"/>
          <p:cNvSpPr txBox="1">
            <a:spLocks noChangeArrowheads="1"/>
          </p:cNvSpPr>
          <p:nvPr/>
        </p:nvSpPr>
        <p:spPr bwMode="auto">
          <a:xfrm>
            <a:off x="6934200" y="2746375"/>
            <a:ext cx="129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Gill Sans Light"/>
                <a:cs typeface="Gill Sans Light"/>
              </a:rPr>
              <a:t>Process</a:t>
            </a:r>
          </a:p>
          <a:p>
            <a:pPr algn="ctr" eaLnBrk="1" hangingPunct="1"/>
            <a:r>
              <a:rPr lang="en-US" b="0">
                <a:latin typeface="Gill Sans Light"/>
                <a:cs typeface="Gill Sans Light"/>
              </a:rPr>
              <a:t>B</a:t>
            </a:r>
          </a:p>
        </p:txBody>
      </p:sp>
      <p:sp>
        <p:nvSpPr>
          <p:cNvPr id="14355" name="Oval 19"/>
          <p:cNvSpPr>
            <a:spLocks noChangeArrowheads="1"/>
          </p:cNvSpPr>
          <p:nvPr/>
        </p:nvSpPr>
        <p:spPr bwMode="auto">
          <a:xfrm>
            <a:off x="7543800" y="3576638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4356" name="TextBox 20"/>
          <p:cNvSpPr txBox="1">
            <a:spLocks noChangeArrowheads="1"/>
          </p:cNvSpPr>
          <p:nvPr/>
        </p:nvSpPr>
        <p:spPr bwMode="auto">
          <a:xfrm>
            <a:off x="7299325" y="4059238"/>
            <a:ext cx="71506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b="0">
                <a:latin typeface="Gill Sans Light"/>
                <a:cs typeface="Gill Sans Light"/>
              </a:rPr>
              <a:t>OS</a:t>
            </a:r>
          </a:p>
        </p:txBody>
      </p:sp>
      <p:cxnSp>
        <p:nvCxnSpPr>
          <p:cNvPr id="14357" name="Straight Arrow Connector 29"/>
          <p:cNvCxnSpPr>
            <a:cxnSpLocks noChangeShapeType="1"/>
            <a:stCxn id="14360" idx="1"/>
          </p:cNvCxnSpPr>
          <p:nvPr/>
        </p:nvCxnSpPr>
        <p:spPr bwMode="auto">
          <a:xfrm flipH="1" flipV="1">
            <a:off x="1066800" y="5499101"/>
            <a:ext cx="2438400" cy="36577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Straight Arrow Connector 31"/>
          <p:cNvCxnSpPr>
            <a:cxnSpLocks noChangeShapeType="1"/>
            <a:stCxn id="14360" idx="1"/>
          </p:cNvCxnSpPr>
          <p:nvPr/>
        </p:nvCxnSpPr>
        <p:spPr bwMode="auto">
          <a:xfrm flipH="1" flipV="1">
            <a:off x="2606676" y="5570539"/>
            <a:ext cx="898524" cy="29433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Straight Arrow Connector 36"/>
          <p:cNvCxnSpPr>
            <a:cxnSpLocks noChangeShapeType="1"/>
            <a:stCxn id="14360" idx="3"/>
          </p:cNvCxnSpPr>
          <p:nvPr/>
        </p:nvCxnSpPr>
        <p:spPr bwMode="auto">
          <a:xfrm flipV="1">
            <a:off x="5507220" y="5646739"/>
            <a:ext cx="1563505" cy="21813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60" name="TextBox 41"/>
          <p:cNvSpPr txBox="1">
            <a:spLocks noChangeArrowheads="1"/>
          </p:cNvSpPr>
          <p:nvPr/>
        </p:nvSpPr>
        <p:spPr bwMode="auto">
          <a:xfrm>
            <a:off x="3505200" y="5634038"/>
            <a:ext cx="20020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Gill Sans Light"/>
              </a:rPr>
              <a:t>Network cards</a:t>
            </a:r>
          </a:p>
        </p:txBody>
      </p:sp>
      <p:sp>
        <p:nvSpPr>
          <p:cNvPr id="14361" name="Rounded Rectangular Callout 25"/>
          <p:cNvSpPr>
            <a:spLocks noChangeArrowheads="1"/>
          </p:cNvSpPr>
          <p:nvPr/>
        </p:nvSpPr>
        <p:spPr bwMode="auto">
          <a:xfrm>
            <a:off x="152400" y="5486400"/>
            <a:ext cx="1676400" cy="762000"/>
          </a:xfrm>
          <a:prstGeom prst="wedgeRoundRectCallout">
            <a:avLst>
              <a:gd name="adj1" fmla="val -18176"/>
              <a:gd name="adj2" fmla="val -97500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IP Addr1</a:t>
            </a:r>
          </a:p>
          <a:p>
            <a:r>
              <a:rPr lang="en-US" sz="2000" b="0">
                <a:latin typeface="Gill Sans Light"/>
                <a:cs typeface="Gill Sans Light"/>
              </a:rPr>
              <a:t>MAC Addr1</a:t>
            </a:r>
          </a:p>
        </p:txBody>
      </p:sp>
      <p:sp>
        <p:nvSpPr>
          <p:cNvPr id="14362" name="Rounded Rectangular Callout 26"/>
          <p:cNvSpPr>
            <a:spLocks noChangeArrowheads="1"/>
          </p:cNvSpPr>
          <p:nvPr/>
        </p:nvSpPr>
        <p:spPr bwMode="auto">
          <a:xfrm>
            <a:off x="3200400" y="3886200"/>
            <a:ext cx="1676400" cy="762000"/>
          </a:xfrm>
          <a:prstGeom prst="wedgeRoundRectCallout">
            <a:avLst>
              <a:gd name="adj1" fmla="val -51509"/>
              <a:gd name="adj2" fmla="val 82500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IP Addr2</a:t>
            </a:r>
          </a:p>
          <a:p>
            <a:r>
              <a:rPr lang="en-US" sz="2000" b="0">
                <a:latin typeface="Gill Sans Light"/>
                <a:cs typeface="Gill Sans Light"/>
              </a:rPr>
              <a:t>MAC Addr2</a:t>
            </a:r>
          </a:p>
        </p:txBody>
      </p:sp>
      <p:sp>
        <p:nvSpPr>
          <p:cNvPr id="14363" name="Rounded Rectangular Callout 27"/>
          <p:cNvSpPr>
            <a:spLocks noChangeArrowheads="1"/>
          </p:cNvSpPr>
          <p:nvPr/>
        </p:nvSpPr>
        <p:spPr bwMode="auto">
          <a:xfrm>
            <a:off x="5029200" y="3810000"/>
            <a:ext cx="1676400" cy="762000"/>
          </a:xfrm>
          <a:prstGeom prst="wedgeRoundRectCallout">
            <a:avLst>
              <a:gd name="adj1" fmla="val 36370"/>
              <a:gd name="adj2" fmla="val 93611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IP Addr3</a:t>
            </a:r>
          </a:p>
          <a:p>
            <a:r>
              <a:rPr lang="en-US" sz="2000" b="0">
                <a:latin typeface="Gill Sans Light"/>
                <a:cs typeface="Gill Sans Light"/>
              </a:rPr>
              <a:t>MAC Addr3</a:t>
            </a:r>
          </a:p>
        </p:txBody>
      </p:sp>
      <p:sp>
        <p:nvSpPr>
          <p:cNvPr id="14364" name="Freeform 21"/>
          <p:cNvSpPr>
            <a:spLocks noChangeArrowheads="1"/>
          </p:cNvSpPr>
          <p:nvPr/>
        </p:nvSpPr>
        <p:spPr bwMode="auto">
          <a:xfrm>
            <a:off x="1947863" y="3632200"/>
            <a:ext cx="5654675" cy="1473200"/>
          </a:xfrm>
          <a:custGeom>
            <a:avLst/>
            <a:gdLst>
              <a:gd name="T0" fmla="*/ 0 w 5655734"/>
              <a:gd name="T1" fmla="*/ 0 h 1473200"/>
              <a:gd name="T2" fmla="*/ 642387 w 5655734"/>
              <a:gd name="T3" fmla="*/ 1473200 h 1473200"/>
              <a:gd name="T4" fmla="*/ 4953112 w 5655734"/>
              <a:gd name="T5" fmla="*/ 1456266 h 1473200"/>
              <a:gd name="T6" fmla="*/ 5646210 w 5655734"/>
              <a:gd name="T7" fmla="*/ 84666 h 1473200"/>
              <a:gd name="T8" fmla="*/ 0 60000 65536"/>
              <a:gd name="T9" fmla="*/ 0 60000 65536"/>
              <a:gd name="T10" fmla="*/ 0 60000 65536"/>
              <a:gd name="T11" fmla="*/ 0 60000 65536"/>
              <a:gd name="T12" fmla="*/ 0 w 5655734"/>
              <a:gd name="T13" fmla="*/ 0 h 1473200"/>
              <a:gd name="T14" fmla="*/ 5655734 w 5655734"/>
              <a:gd name="T15" fmla="*/ 1473200 h 147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55734" h="1473200">
                <a:moveTo>
                  <a:pt x="0" y="0"/>
                </a:moveTo>
                <a:lnTo>
                  <a:pt x="643467" y="1473200"/>
                </a:lnTo>
                <a:lnTo>
                  <a:pt x="4961467" y="1456266"/>
                </a:lnTo>
                <a:lnTo>
                  <a:pt x="5655734" y="8466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14365" name="Straight Arrow Connector 23"/>
          <p:cNvCxnSpPr>
            <a:cxnSpLocks noChangeShapeType="1"/>
            <a:stCxn id="14367" idx="1"/>
          </p:cNvCxnSpPr>
          <p:nvPr/>
        </p:nvCxnSpPr>
        <p:spPr bwMode="auto">
          <a:xfrm flipH="1">
            <a:off x="2057400" y="3350271"/>
            <a:ext cx="1752600" cy="37876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66" name="Straight Arrow Connector 24"/>
          <p:cNvCxnSpPr>
            <a:cxnSpLocks noChangeShapeType="1"/>
            <a:stCxn id="14367" idx="3"/>
          </p:cNvCxnSpPr>
          <p:nvPr/>
        </p:nvCxnSpPr>
        <p:spPr bwMode="auto">
          <a:xfrm>
            <a:off x="5415728" y="3350271"/>
            <a:ext cx="2128072" cy="45496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67" name="TextBox 26"/>
          <p:cNvSpPr txBox="1">
            <a:spLocks noChangeArrowheads="1"/>
          </p:cNvSpPr>
          <p:nvPr/>
        </p:nvSpPr>
        <p:spPr bwMode="auto">
          <a:xfrm>
            <a:off x="3810000" y="3119438"/>
            <a:ext cx="16057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Gill Sans Light"/>
              </a:rPr>
              <a:t>Connection</a:t>
            </a:r>
          </a:p>
        </p:txBody>
      </p:sp>
      <p:sp>
        <p:nvSpPr>
          <p:cNvPr id="33" name="Rounded Rectangular Callout 32"/>
          <p:cNvSpPr>
            <a:spLocks noChangeArrowheads="1"/>
          </p:cNvSpPr>
          <p:nvPr/>
        </p:nvSpPr>
        <p:spPr bwMode="auto">
          <a:xfrm>
            <a:off x="228600" y="3429000"/>
            <a:ext cx="914400" cy="533400"/>
          </a:xfrm>
          <a:prstGeom prst="wedgeRoundRectCallout">
            <a:avLst>
              <a:gd name="adj1" fmla="val 131824"/>
              <a:gd name="adj2" fmla="val 912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PortA</a:t>
            </a:r>
          </a:p>
        </p:txBody>
      </p:sp>
      <p:sp>
        <p:nvSpPr>
          <p:cNvPr id="34" name="Rounded Rectangular Callout 33"/>
          <p:cNvSpPr>
            <a:spLocks noChangeArrowheads="1"/>
          </p:cNvSpPr>
          <p:nvPr/>
        </p:nvSpPr>
        <p:spPr bwMode="auto">
          <a:xfrm>
            <a:off x="8204200" y="3505200"/>
            <a:ext cx="914400" cy="533400"/>
          </a:xfrm>
          <a:prstGeom prst="wedgeRoundRectCallout">
            <a:avLst>
              <a:gd name="adj1" fmla="val -110769"/>
              <a:gd name="adj2" fmla="val -14958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PortB</a:t>
            </a:r>
          </a:p>
        </p:txBody>
      </p:sp>
    </p:spTree>
    <p:extLst>
      <p:ext uri="{BB962C8B-B14F-4D97-AF65-F5344CB8AC3E}">
        <p14:creationId xmlns:p14="http://schemas.microsoft.com/office/powerpoint/2010/main" val="151484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  <p:bldP spid="33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162800" cy="8382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Main Network Functionalities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791200"/>
          </a:xfrm>
        </p:spPr>
        <p:txBody>
          <a:bodyPr/>
          <a:lstStyle/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Delivery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deliver packets between any two hosts in the Internet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E.g., how do you deliver a packet from a host in Berkeley to a host in Tokyo?</a:t>
            </a:r>
          </a:p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Reliability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tolerate packet losses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E.g., how do you ensure all bits of a file are delivered in the presence of packet loses?</a:t>
            </a:r>
          </a:p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Flow control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avoid overflowing the receiver buffer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Recall our bounded buffer example: stop sender from overflowing buffer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E.g., how do you ensure that a sever that can send at 10Gbps doesn’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t overwhelm a 4G phone?</a:t>
            </a:r>
          </a:p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Congestion control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avoid overflowing the buffer of a router along the path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What happens if we don’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t do it?</a:t>
            </a:r>
          </a:p>
          <a:p>
            <a:pPr lvl="1">
              <a:buFontTx/>
              <a:buNone/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 lvl="1"/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879426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Protocol Standardization</a:t>
            </a:r>
          </a:p>
        </p:txBody>
      </p:sp>
      <p:sp>
        <p:nvSpPr>
          <p:cNvPr id="112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ill Sans Light"/>
                <a:ea typeface="ＭＳ Ｐゴシック" charset="0"/>
                <a:cs typeface="Gill Sans Light"/>
              </a:rPr>
              <a:t>Ensure communicating hosts speak the same protocol</a:t>
            </a:r>
          </a:p>
          <a:p>
            <a:pPr lvl="1" eaLnBrk="1" hangingPunct="1"/>
            <a:r>
              <a:rPr lang="en-US" sz="2000">
                <a:latin typeface="Gill Sans Light"/>
                <a:ea typeface="ＭＳ Ｐゴシック" charset="0"/>
                <a:cs typeface="Gill Sans Light"/>
              </a:rPr>
              <a:t>Standardization to enable multiple implementations</a:t>
            </a:r>
          </a:p>
          <a:p>
            <a:pPr lvl="1" eaLnBrk="1" hangingPunct="1"/>
            <a:r>
              <a:rPr lang="en-US" sz="2000">
                <a:latin typeface="Gill Sans Light"/>
                <a:ea typeface="ＭＳ Ｐゴシック" charset="0"/>
                <a:cs typeface="Gill Sans Light"/>
              </a:rPr>
              <a:t>Or, the same folks have to write all the software</a:t>
            </a:r>
          </a:p>
          <a:p>
            <a:pPr eaLnBrk="1" hangingPunct="1"/>
            <a:r>
              <a:rPr lang="en-US">
                <a:latin typeface="Gill Sans Light"/>
                <a:ea typeface="ＭＳ Ｐゴシック" charset="0"/>
                <a:cs typeface="Gill Sans Light"/>
              </a:rPr>
              <a:t>Standardization: Internet Engineering Task Force</a:t>
            </a:r>
          </a:p>
          <a:p>
            <a:pPr lvl="1" eaLnBrk="1" hangingPunct="1"/>
            <a:r>
              <a:rPr lang="en-US" sz="2000">
                <a:latin typeface="Gill Sans Light"/>
                <a:ea typeface="ＭＳ Ｐゴシック" charset="0"/>
                <a:cs typeface="Gill Sans Light"/>
              </a:rPr>
              <a:t>Based on working groups that focus on specific issues</a:t>
            </a:r>
          </a:p>
          <a:p>
            <a:pPr lvl="1" eaLnBrk="1" hangingPunct="1"/>
            <a:r>
              <a:rPr lang="en-US" sz="2000">
                <a:latin typeface="Gill Sans Light"/>
                <a:ea typeface="ＭＳ Ｐゴシック" charset="0"/>
                <a:cs typeface="Gill Sans Light"/>
              </a:rPr>
              <a:t>Produces </a:t>
            </a:r>
            <a:r>
              <a:rPr lang="ja-JP" altLang="en-US" sz="200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sz="2000">
                <a:latin typeface="Gill Sans Light"/>
                <a:ea typeface="ＭＳ Ｐゴシック" charset="0"/>
                <a:cs typeface="Gill Sans Light"/>
              </a:rPr>
              <a:t>Request For Comments</a:t>
            </a:r>
            <a:r>
              <a:rPr lang="ja-JP" altLang="en-US" sz="2000">
                <a:latin typeface="Gill Sans Light"/>
                <a:ea typeface="ＭＳ Ｐゴシック" charset="0"/>
                <a:cs typeface="Gill Sans Light"/>
              </a:rPr>
              <a:t>”</a:t>
            </a:r>
            <a:r>
              <a:rPr lang="en-US" altLang="ja-JP" sz="2000">
                <a:latin typeface="Gill Sans Light"/>
                <a:ea typeface="ＭＳ Ｐゴシック" charset="0"/>
                <a:cs typeface="Gill Sans Light"/>
              </a:rPr>
              <a:t> (RFCs)</a:t>
            </a:r>
          </a:p>
          <a:p>
            <a:pPr lvl="2" eaLnBrk="1" hangingPunct="1"/>
            <a:r>
              <a:rPr lang="en-US" sz="1800">
                <a:latin typeface="Gill Sans Light"/>
                <a:ea typeface="ＭＳ Ｐゴシック" charset="0"/>
                <a:cs typeface="Gill Sans Light"/>
              </a:rPr>
              <a:t>Promoted to standards via rough consensus and running code</a:t>
            </a:r>
          </a:p>
          <a:p>
            <a:pPr lvl="1" eaLnBrk="1" hangingPunct="1"/>
            <a:r>
              <a:rPr lang="en-US" sz="2000">
                <a:latin typeface="Gill Sans Light"/>
                <a:ea typeface="ＭＳ Ｐゴシック" charset="0"/>
                <a:cs typeface="Gill Sans Light"/>
              </a:rPr>
              <a:t>IETF Web site is </a:t>
            </a:r>
            <a:r>
              <a:rPr lang="en-US" sz="2000" b="1" i="1">
                <a:latin typeface="Gill Sans Light"/>
                <a:ea typeface="ＭＳ Ｐゴシック" charset="0"/>
                <a:cs typeface="Gill Sans Light"/>
              </a:rPr>
              <a:t>http://www.ietf.org</a:t>
            </a:r>
            <a:endParaRPr lang="en-US" sz="2000">
              <a:latin typeface="Gill Sans Light"/>
              <a:ea typeface="ＭＳ Ｐゴシック" charset="0"/>
              <a:cs typeface="Gill Sans Light"/>
            </a:endParaRPr>
          </a:p>
          <a:p>
            <a:pPr lvl="1" eaLnBrk="1" hangingPunct="1"/>
            <a:r>
              <a:rPr lang="en-US" sz="2000">
                <a:latin typeface="Gill Sans Light"/>
                <a:ea typeface="ＭＳ Ｐゴシック" charset="0"/>
                <a:cs typeface="Gill Sans Light"/>
              </a:rPr>
              <a:t>RFCs archived at </a:t>
            </a:r>
            <a:r>
              <a:rPr lang="en-US" sz="2000" b="1" i="1">
                <a:latin typeface="Gill Sans Light"/>
                <a:ea typeface="ＭＳ Ｐゴシック" charset="0"/>
                <a:cs typeface="Gill Sans Light"/>
              </a:rPr>
              <a:t>http://www.rfc-editor.org</a:t>
            </a:r>
            <a:endParaRPr lang="en-US" sz="2000">
              <a:latin typeface="Gill Sans Light"/>
              <a:ea typeface="ＭＳ Ｐゴシック" charset="0"/>
              <a:cs typeface="Gill Sans Light"/>
            </a:endParaRPr>
          </a:p>
          <a:p>
            <a:pPr eaLnBrk="1" hangingPunct="1"/>
            <a:r>
              <a:rPr lang="en-US">
                <a:latin typeface="Gill Sans Light"/>
                <a:ea typeface="ＭＳ Ｐゴシック" charset="0"/>
                <a:cs typeface="Gill Sans Light"/>
              </a:rPr>
              <a:t>De facto standards: same folks writing the code</a:t>
            </a:r>
          </a:p>
          <a:p>
            <a:pPr lvl="1" eaLnBrk="1" hangingPunct="1"/>
            <a:r>
              <a:rPr lang="en-US" sz="2000">
                <a:latin typeface="Gill Sans Light"/>
                <a:ea typeface="ＭＳ Ｐゴシック" charset="0"/>
                <a:cs typeface="Gill Sans Light"/>
              </a:rPr>
              <a:t>P2P file sharing, Skype, &lt;your protocol here&gt;…</a:t>
            </a:r>
          </a:p>
        </p:txBody>
      </p:sp>
    </p:spTree>
    <p:extLst>
      <p:ext uri="{BB962C8B-B14F-4D97-AF65-F5344CB8AC3E}">
        <p14:creationId xmlns:p14="http://schemas.microsoft.com/office/powerpoint/2010/main" val="306087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Layering: The Problem</a:t>
            </a:r>
          </a:p>
        </p:txBody>
      </p:sp>
      <p:sp>
        <p:nvSpPr>
          <p:cNvPr id="134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411662"/>
          </a:xfrm>
        </p:spPr>
        <p:txBody>
          <a:bodyPr/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Many different applications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email, web, P2P, etc.</a:t>
            </a:r>
          </a:p>
          <a:p>
            <a:pPr lvl="1"/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Many different network styles and technologies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Circuit-switched 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vs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packet-switched, etc.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Wireless vs. wired 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vs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optical, etc.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How do we organize this mess?</a:t>
            </a:r>
          </a:p>
        </p:txBody>
      </p:sp>
    </p:spTree>
    <p:extLst>
      <p:ext uri="{BB962C8B-B14F-4D97-AF65-F5344CB8AC3E}">
        <p14:creationId xmlns:p14="http://schemas.microsoft.com/office/powerpoint/2010/main" val="3784117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46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ChangeArrowheads="1"/>
          </p:cNvSpPr>
          <p:nvPr/>
        </p:nvSpPr>
        <p:spPr bwMode="auto">
          <a:xfrm>
            <a:off x="4876800" y="2057400"/>
            <a:ext cx="838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The Problem (cont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d)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605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54063" y="4292600"/>
            <a:ext cx="7710487" cy="1400175"/>
          </a:xfrm>
        </p:spPr>
        <p:txBody>
          <a:bodyPr/>
          <a:lstStyle/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Re-implement every application for every technology?</a:t>
            </a: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No! But how does the Internet design avoid this?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819400" y="2057400"/>
            <a:ext cx="9144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3962400" y="2057400"/>
            <a:ext cx="6858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2808288" y="2133600"/>
            <a:ext cx="775002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Skype </a:t>
            </a:r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3962400" y="2117725"/>
            <a:ext cx="60981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SSH</a:t>
            </a:r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4945063" y="2117725"/>
            <a:ext cx="61507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NFS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943600" y="3048005"/>
            <a:ext cx="838200" cy="411163"/>
            <a:chOff x="3456" y="2400"/>
            <a:chExt cx="528" cy="259"/>
          </a:xfrm>
        </p:grpSpPr>
        <p:sp>
          <p:nvSpPr>
            <p:cNvPr id="18466" name="Rectangle 11"/>
            <p:cNvSpPr>
              <a:spLocks noChangeArrowheads="1"/>
            </p:cNvSpPr>
            <p:nvPr/>
          </p:nvSpPr>
          <p:spPr bwMode="auto">
            <a:xfrm>
              <a:off x="3456" y="2400"/>
              <a:ext cx="528" cy="23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30" tIns="45716" rIns="91430" bIns="45716">
              <a:spAutoFit/>
            </a:bodyPr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8467" name="Text Box 12"/>
            <p:cNvSpPr txBox="1">
              <a:spLocks noChangeArrowheads="1"/>
            </p:cNvSpPr>
            <p:nvPr/>
          </p:nvSpPr>
          <p:spPr bwMode="auto">
            <a:xfrm>
              <a:off x="3494" y="2407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Gill Sans Light"/>
                  <a:cs typeface="Gill Sans Light"/>
                </a:rPr>
                <a:t>Radio</a:t>
              </a:r>
            </a:p>
          </p:txBody>
        </p:sp>
      </p:grpSp>
      <p:sp>
        <p:nvSpPr>
          <p:cNvPr id="18442" name="Rectangle 13"/>
          <p:cNvSpPr>
            <a:spLocks noChangeArrowheads="1"/>
          </p:cNvSpPr>
          <p:nvPr/>
        </p:nvSpPr>
        <p:spPr bwMode="auto">
          <a:xfrm>
            <a:off x="3276600" y="3048000"/>
            <a:ext cx="11430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443" name="Text Box 14"/>
          <p:cNvSpPr txBox="1">
            <a:spLocks noChangeArrowheads="1"/>
          </p:cNvSpPr>
          <p:nvPr/>
        </p:nvSpPr>
        <p:spPr bwMode="auto">
          <a:xfrm>
            <a:off x="3336925" y="3059113"/>
            <a:ext cx="935427" cy="70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Coaxial </a:t>
            </a:r>
          </a:p>
          <a:p>
            <a:r>
              <a:rPr lang="en-US" sz="2000">
                <a:latin typeface="Gill Sans Light"/>
                <a:cs typeface="Gill Sans Light"/>
              </a:rPr>
              <a:t>cable</a:t>
            </a:r>
          </a:p>
        </p:txBody>
      </p:sp>
      <p:sp>
        <p:nvSpPr>
          <p:cNvPr id="18444" name="Rectangle 15"/>
          <p:cNvSpPr>
            <a:spLocks noChangeArrowheads="1"/>
          </p:cNvSpPr>
          <p:nvPr/>
        </p:nvSpPr>
        <p:spPr bwMode="auto">
          <a:xfrm>
            <a:off x="4724400" y="3048000"/>
            <a:ext cx="9906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445" name="Text Box 16"/>
          <p:cNvSpPr txBox="1">
            <a:spLocks noChangeArrowheads="1"/>
          </p:cNvSpPr>
          <p:nvPr/>
        </p:nvSpPr>
        <p:spPr bwMode="auto">
          <a:xfrm>
            <a:off x="4784725" y="3059113"/>
            <a:ext cx="697607" cy="70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Fiber</a:t>
            </a:r>
          </a:p>
          <a:p>
            <a:r>
              <a:rPr lang="en-US" sz="2000">
                <a:latin typeface="Gill Sans Light"/>
                <a:cs typeface="Gill Sans Light"/>
              </a:rPr>
              <a:t>optic</a:t>
            </a:r>
          </a:p>
        </p:txBody>
      </p:sp>
      <p:sp>
        <p:nvSpPr>
          <p:cNvPr id="18446" name="Line 17"/>
          <p:cNvSpPr>
            <a:spLocks noChangeShapeType="1"/>
          </p:cNvSpPr>
          <p:nvPr/>
        </p:nvSpPr>
        <p:spPr bwMode="auto">
          <a:xfrm>
            <a:off x="2438400" y="2819400"/>
            <a:ext cx="4495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447" name="Text Box 18"/>
          <p:cNvSpPr txBox="1">
            <a:spLocks noChangeArrowheads="1"/>
          </p:cNvSpPr>
          <p:nvPr/>
        </p:nvSpPr>
        <p:spPr bwMode="auto">
          <a:xfrm>
            <a:off x="871538" y="2144713"/>
            <a:ext cx="1325984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Application</a:t>
            </a:r>
          </a:p>
        </p:txBody>
      </p:sp>
      <p:sp>
        <p:nvSpPr>
          <p:cNvPr id="18448" name="Text Box 19"/>
          <p:cNvSpPr txBox="1">
            <a:spLocks noChangeArrowheads="1"/>
          </p:cNvSpPr>
          <p:nvPr/>
        </p:nvSpPr>
        <p:spPr bwMode="auto">
          <a:xfrm>
            <a:off x="898525" y="3124200"/>
            <a:ext cx="1467048" cy="70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Transmission</a:t>
            </a:r>
          </a:p>
          <a:p>
            <a:r>
              <a:rPr lang="en-US" sz="2000">
                <a:latin typeface="Gill Sans Light"/>
                <a:cs typeface="Gill Sans Light"/>
              </a:rPr>
              <a:t>Media</a:t>
            </a:r>
          </a:p>
        </p:txBody>
      </p:sp>
      <p:cxnSp>
        <p:nvCxnSpPr>
          <p:cNvPr id="18449" name="AutoShape 20"/>
          <p:cNvCxnSpPr>
            <a:cxnSpLocks noChangeShapeType="1"/>
            <a:stCxn id="18438" idx="2"/>
            <a:endCxn id="18443" idx="0"/>
          </p:cNvCxnSpPr>
          <p:nvPr/>
        </p:nvCxnSpPr>
        <p:spPr bwMode="auto">
          <a:xfrm>
            <a:off x="3195789" y="2533701"/>
            <a:ext cx="608850" cy="5254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AutoShape 21"/>
          <p:cNvCxnSpPr>
            <a:cxnSpLocks noChangeShapeType="1"/>
            <a:stCxn id="18438" idx="2"/>
            <a:endCxn id="18444" idx="0"/>
          </p:cNvCxnSpPr>
          <p:nvPr/>
        </p:nvCxnSpPr>
        <p:spPr bwMode="auto">
          <a:xfrm>
            <a:off x="3195789" y="2533701"/>
            <a:ext cx="2023911" cy="51429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AutoShape 22"/>
          <p:cNvCxnSpPr>
            <a:cxnSpLocks noChangeShapeType="1"/>
            <a:stCxn id="18439" idx="2"/>
            <a:endCxn id="18442" idx="0"/>
          </p:cNvCxnSpPr>
          <p:nvPr/>
        </p:nvCxnSpPr>
        <p:spPr bwMode="auto">
          <a:xfrm flipH="1">
            <a:off x="3848100" y="2517826"/>
            <a:ext cx="419209" cy="53017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AutoShape 23"/>
          <p:cNvCxnSpPr>
            <a:cxnSpLocks noChangeShapeType="1"/>
            <a:stCxn id="18437" idx="2"/>
            <a:endCxn id="18444" idx="0"/>
          </p:cNvCxnSpPr>
          <p:nvPr/>
        </p:nvCxnSpPr>
        <p:spPr bwMode="auto">
          <a:xfrm>
            <a:off x="4305300" y="2524125"/>
            <a:ext cx="914400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AutoShape 24"/>
          <p:cNvCxnSpPr>
            <a:cxnSpLocks noChangeShapeType="1"/>
            <a:stCxn id="18433" idx="2"/>
            <a:endCxn id="18442" idx="0"/>
          </p:cNvCxnSpPr>
          <p:nvPr/>
        </p:nvCxnSpPr>
        <p:spPr bwMode="auto">
          <a:xfrm flipH="1">
            <a:off x="3848100" y="2524125"/>
            <a:ext cx="1447800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AutoShape 25"/>
          <p:cNvCxnSpPr>
            <a:cxnSpLocks noChangeShapeType="1"/>
            <a:stCxn id="18433" idx="2"/>
            <a:endCxn id="18444" idx="0"/>
          </p:cNvCxnSpPr>
          <p:nvPr/>
        </p:nvCxnSpPr>
        <p:spPr bwMode="auto">
          <a:xfrm flipH="1">
            <a:off x="5219700" y="2524125"/>
            <a:ext cx="76200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943597" y="2120900"/>
            <a:ext cx="838200" cy="400050"/>
            <a:chOff x="3456" y="1764"/>
            <a:chExt cx="528" cy="252"/>
          </a:xfrm>
        </p:grpSpPr>
        <p:sp>
          <p:nvSpPr>
            <p:cNvPr id="18464" name="Rectangle 27"/>
            <p:cNvSpPr>
              <a:spLocks noChangeArrowheads="1"/>
            </p:cNvSpPr>
            <p:nvPr/>
          </p:nvSpPr>
          <p:spPr bwMode="auto">
            <a:xfrm>
              <a:off x="3463" y="1776"/>
              <a:ext cx="521" cy="23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30" tIns="45716" rIns="91430" bIns="45716">
              <a:spAutoFit/>
            </a:bodyPr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8465" name="Text Box 28"/>
            <p:cNvSpPr txBox="1">
              <a:spLocks noChangeArrowheads="1"/>
            </p:cNvSpPr>
            <p:nvPr/>
          </p:nvSpPr>
          <p:spPr bwMode="auto">
            <a:xfrm>
              <a:off x="3456" y="1764"/>
              <a:ext cx="5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Gill Sans Light"/>
                  <a:cs typeface="Gill Sans Light"/>
                </a:rPr>
                <a:t>HTTP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276600" y="2524125"/>
            <a:ext cx="3200400" cy="514350"/>
            <a:chOff x="1776" y="2070"/>
            <a:chExt cx="2016" cy="324"/>
          </a:xfrm>
        </p:grpSpPr>
        <p:cxnSp>
          <p:nvCxnSpPr>
            <p:cNvPr id="18460" name="AutoShape 30"/>
            <p:cNvCxnSpPr>
              <a:cxnSpLocks noChangeShapeType="1"/>
            </p:cNvCxnSpPr>
            <p:nvPr/>
          </p:nvCxnSpPr>
          <p:spPr bwMode="auto">
            <a:xfrm>
              <a:off x="1776" y="2070"/>
              <a:ext cx="2016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1" name="AutoShape 31"/>
            <p:cNvCxnSpPr>
              <a:cxnSpLocks noChangeShapeType="1"/>
            </p:cNvCxnSpPr>
            <p:nvPr/>
          </p:nvCxnSpPr>
          <p:spPr bwMode="auto">
            <a:xfrm>
              <a:off x="2424" y="2070"/>
              <a:ext cx="1368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2" name="AutoShape 32"/>
            <p:cNvCxnSpPr>
              <a:cxnSpLocks noChangeShapeType="1"/>
            </p:cNvCxnSpPr>
            <p:nvPr/>
          </p:nvCxnSpPr>
          <p:spPr bwMode="auto">
            <a:xfrm>
              <a:off x="3048" y="2070"/>
              <a:ext cx="744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3" name="AutoShape 33"/>
            <p:cNvCxnSpPr>
              <a:cxnSpLocks noChangeShapeType="1"/>
            </p:cNvCxnSpPr>
            <p:nvPr/>
          </p:nvCxnSpPr>
          <p:spPr bwMode="auto">
            <a:xfrm>
              <a:off x="3727" y="2070"/>
              <a:ext cx="65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3848100" y="2514600"/>
            <a:ext cx="2525713" cy="523875"/>
            <a:chOff x="2136" y="2064"/>
            <a:chExt cx="1591" cy="330"/>
          </a:xfrm>
        </p:grpSpPr>
        <p:cxnSp>
          <p:nvCxnSpPr>
            <p:cNvPr id="18458" name="AutoShape 35"/>
            <p:cNvCxnSpPr>
              <a:cxnSpLocks noChangeShapeType="1"/>
            </p:cNvCxnSpPr>
            <p:nvPr/>
          </p:nvCxnSpPr>
          <p:spPr bwMode="auto">
            <a:xfrm flipH="1">
              <a:off x="2136" y="2064"/>
              <a:ext cx="1548" cy="33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9" name="AutoShape 36"/>
            <p:cNvCxnSpPr>
              <a:cxnSpLocks noChangeShapeType="1"/>
            </p:cNvCxnSpPr>
            <p:nvPr/>
          </p:nvCxnSpPr>
          <p:spPr bwMode="auto">
            <a:xfrm flipH="1">
              <a:off x="3000" y="2070"/>
              <a:ext cx="727" cy="32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369846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548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2623" name="AutoShape 31"/>
          <p:cNvCxnSpPr>
            <a:cxnSpLocks noChangeShapeType="1"/>
            <a:endCxn id="20498" idx="0"/>
          </p:cNvCxnSpPr>
          <p:nvPr/>
        </p:nvCxnSpPr>
        <p:spPr bwMode="auto">
          <a:xfrm flipH="1">
            <a:off x="4610100" y="3690938"/>
            <a:ext cx="1360485" cy="65246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5791200" y="3324225"/>
            <a:ext cx="838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5943600" y="5105400"/>
            <a:ext cx="9906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Solution: Intermediate Layers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839200" cy="1524000"/>
          </a:xfrm>
        </p:spPr>
        <p:txBody>
          <a:bodyPr/>
          <a:lstStyle/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Introduce intermediate layers that provide </a:t>
            </a:r>
            <a:r>
              <a:rPr lang="en-US">
                <a:solidFill>
                  <a:srgbClr val="FF3300"/>
                </a:solidFill>
                <a:latin typeface="Gill Sans Light"/>
                <a:ea typeface="ＭＳ Ｐゴシック" charset="0"/>
                <a:cs typeface="Gill Sans Light"/>
              </a:rPr>
              <a:t>set of abstractions</a:t>
            </a:r>
            <a:r>
              <a:rPr lang="en-US">
                <a:latin typeface="Gill Sans Light"/>
                <a:ea typeface="ＭＳ Ｐゴシック" charset="0"/>
                <a:cs typeface="Gill Sans Light"/>
              </a:rPr>
              <a:t> for various network functionality &amp; technologies</a:t>
            </a:r>
          </a:p>
          <a:p>
            <a:pPr lvl="1"/>
            <a:r>
              <a:rPr lang="en-US" sz="2000">
                <a:latin typeface="Gill Sans Light"/>
                <a:ea typeface="ＭＳ Ｐゴシック" charset="0"/>
                <a:cs typeface="Gill Sans Light"/>
              </a:rPr>
              <a:t>A new app/media implemented only once</a:t>
            </a:r>
          </a:p>
          <a:p>
            <a:pPr lvl="1"/>
            <a:r>
              <a:rPr lang="en-US" sz="2000">
                <a:latin typeface="Gill Sans Light"/>
                <a:ea typeface="ＭＳ Ｐゴシック" charset="0"/>
                <a:cs typeface="Gill Sans Light"/>
              </a:rPr>
              <a:t>Variation on </a:t>
            </a:r>
            <a:r>
              <a:rPr lang="ja-JP" altLang="en-US" sz="200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sz="2000">
                <a:latin typeface="Gill Sans Light"/>
                <a:ea typeface="ＭＳ Ｐゴシック" charset="0"/>
                <a:cs typeface="Gill Sans Light"/>
              </a:rPr>
              <a:t>add another level of indirection</a:t>
            </a:r>
            <a:r>
              <a:rPr lang="ja-JP" altLang="en-US" sz="2000">
                <a:latin typeface="Gill Sans Light"/>
                <a:ea typeface="ＭＳ Ｐゴシック" charset="0"/>
                <a:cs typeface="Gill Sans Light"/>
              </a:rPr>
              <a:t>”</a:t>
            </a:r>
            <a:endParaRPr lang="en-US" sz="200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4800600" y="3321050"/>
            <a:ext cx="838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2743200" y="3321050"/>
            <a:ext cx="9144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3886200" y="3321050"/>
            <a:ext cx="6858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2732088" y="3397250"/>
            <a:ext cx="775002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Skype </a:t>
            </a:r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3886200" y="3381375"/>
            <a:ext cx="60981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SSH</a:t>
            </a:r>
          </a:p>
        </p:txBody>
      </p:sp>
      <p:sp>
        <p:nvSpPr>
          <p:cNvPr id="20488" name="Text Box 9"/>
          <p:cNvSpPr txBox="1">
            <a:spLocks noChangeArrowheads="1"/>
          </p:cNvSpPr>
          <p:nvPr/>
        </p:nvSpPr>
        <p:spPr bwMode="auto">
          <a:xfrm>
            <a:off x="4868863" y="3381375"/>
            <a:ext cx="61507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NFS</a:t>
            </a:r>
          </a:p>
        </p:txBody>
      </p:sp>
      <p:sp>
        <p:nvSpPr>
          <p:cNvPr id="20511" name="Text Box 12"/>
          <p:cNvSpPr txBox="1">
            <a:spLocks noChangeArrowheads="1"/>
          </p:cNvSpPr>
          <p:nvPr/>
        </p:nvSpPr>
        <p:spPr bwMode="auto">
          <a:xfrm>
            <a:off x="5927725" y="5100641"/>
            <a:ext cx="850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Packet</a:t>
            </a:r>
          </a:p>
          <a:p>
            <a:r>
              <a:rPr lang="en-US" sz="2000">
                <a:latin typeface="Gill Sans Light"/>
                <a:cs typeface="Gill Sans Light"/>
              </a:rPr>
              <a:t>radio</a:t>
            </a:r>
          </a:p>
        </p:txBody>
      </p:sp>
      <p:sp>
        <p:nvSpPr>
          <p:cNvPr id="20490" name="Rectangle 13"/>
          <p:cNvSpPr>
            <a:spLocks noChangeArrowheads="1"/>
          </p:cNvSpPr>
          <p:nvPr/>
        </p:nvSpPr>
        <p:spPr bwMode="auto">
          <a:xfrm>
            <a:off x="3200400" y="5089525"/>
            <a:ext cx="11430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0491" name="Text Box 14"/>
          <p:cNvSpPr txBox="1">
            <a:spLocks noChangeArrowheads="1"/>
          </p:cNvSpPr>
          <p:nvPr/>
        </p:nvSpPr>
        <p:spPr bwMode="auto">
          <a:xfrm>
            <a:off x="3260725" y="5100638"/>
            <a:ext cx="935427" cy="70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Coaxial </a:t>
            </a:r>
          </a:p>
          <a:p>
            <a:r>
              <a:rPr lang="en-US" sz="2000">
                <a:latin typeface="Gill Sans Light"/>
                <a:cs typeface="Gill Sans Light"/>
              </a:rPr>
              <a:t>cable</a:t>
            </a:r>
          </a:p>
        </p:txBody>
      </p:sp>
      <p:sp>
        <p:nvSpPr>
          <p:cNvPr id="20492" name="Rectangle 15"/>
          <p:cNvSpPr>
            <a:spLocks noChangeArrowheads="1"/>
          </p:cNvSpPr>
          <p:nvPr/>
        </p:nvSpPr>
        <p:spPr bwMode="auto">
          <a:xfrm>
            <a:off x="4648200" y="5089525"/>
            <a:ext cx="9906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0493" name="Text Box 16"/>
          <p:cNvSpPr txBox="1">
            <a:spLocks noChangeArrowheads="1"/>
          </p:cNvSpPr>
          <p:nvPr/>
        </p:nvSpPr>
        <p:spPr bwMode="auto">
          <a:xfrm>
            <a:off x="4708525" y="5100638"/>
            <a:ext cx="697607" cy="70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Fiber</a:t>
            </a:r>
          </a:p>
          <a:p>
            <a:r>
              <a:rPr lang="en-US" sz="2000">
                <a:latin typeface="Gill Sans Light"/>
                <a:cs typeface="Gill Sans Light"/>
              </a:rPr>
              <a:t>optic</a:t>
            </a:r>
          </a:p>
        </p:txBody>
      </p:sp>
      <p:sp>
        <p:nvSpPr>
          <p:cNvPr id="20494" name="Line 17"/>
          <p:cNvSpPr>
            <a:spLocks noChangeShapeType="1"/>
          </p:cNvSpPr>
          <p:nvPr/>
        </p:nvSpPr>
        <p:spPr bwMode="auto">
          <a:xfrm flipV="1">
            <a:off x="2514600" y="4098925"/>
            <a:ext cx="4343400" cy="158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0495" name="Text Box 18"/>
          <p:cNvSpPr txBox="1">
            <a:spLocks noChangeArrowheads="1"/>
          </p:cNvSpPr>
          <p:nvPr/>
        </p:nvSpPr>
        <p:spPr bwMode="auto">
          <a:xfrm>
            <a:off x="795338" y="3408363"/>
            <a:ext cx="1325984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Application</a:t>
            </a:r>
          </a:p>
        </p:txBody>
      </p:sp>
      <p:sp>
        <p:nvSpPr>
          <p:cNvPr id="20496" name="Text Box 19"/>
          <p:cNvSpPr txBox="1">
            <a:spLocks noChangeArrowheads="1"/>
          </p:cNvSpPr>
          <p:nvPr/>
        </p:nvSpPr>
        <p:spPr bwMode="auto">
          <a:xfrm>
            <a:off x="822325" y="5165725"/>
            <a:ext cx="1467048" cy="70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Transmission</a:t>
            </a:r>
          </a:p>
          <a:p>
            <a:r>
              <a:rPr lang="en-US" sz="2000">
                <a:latin typeface="Gill Sans Light"/>
                <a:cs typeface="Gill Sans Light"/>
              </a:rPr>
              <a:t>Media</a:t>
            </a:r>
          </a:p>
        </p:txBody>
      </p:sp>
      <p:sp>
        <p:nvSpPr>
          <p:cNvPr id="20509" name="Text Box 22"/>
          <p:cNvSpPr txBox="1">
            <a:spLocks noChangeArrowheads="1"/>
          </p:cNvSpPr>
          <p:nvPr/>
        </p:nvSpPr>
        <p:spPr bwMode="auto">
          <a:xfrm>
            <a:off x="5791200" y="335280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Gill Sans Light"/>
                <a:cs typeface="Gill Sans Light"/>
              </a:rPr>
              <a:t>HTTP</a:t>
            </a:r>
          </a:p>
        </p:txBody>
      </p:sp>
      <p:sp>
        <p:nvSpPr>
          <p:cNvPr id="20498" name="Rectangle 23"/>
          <p:cNvSpPr>
            <a:spLocks noChangeArrowheads="1"/>
          </p:cNvSpPr>
          <p:nvPr/>
        </p:nvSpPr>
        <p:spPr bwMode="auto">
          <a:xfrm>
            <a:off x="3886200" y="4343400"/>
            <a:ext cx="1447800" cy="228600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0499" name="Line 24"/>
          <p:cNvSpPr>
            <a:spLocks noChangeShapeType="1"/>
          </p:cNvSpPr>
          <p:nvPr/>
        </p:nvSpPr>
        <p:spPr bwMode="auto">
          <a:xfrm flipV="1">
            <a:off x="2514600" y="4784725"/>
            <a:ext cx="4343400" cy="158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0500" name="Text Box 25"/>
          <p:cNvSpPr txBox="1">
            <a:spLocks noChangeArrowheads="1"/>
          </p:cNvSpPr>
          <p:nvPr/>
        </p:nvSpPr>
        <p:spPr bwMode="auto">
          <a:xfrm>
            <a:off x="838200" y="4114800"/>
            <a:ext cx="1467048" cy="70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Intermediate </a:t>
            </a:r>
          </a:p>
          <a:p>
            <a:r>
              <a:rPr lang="en-US" sz="2000">
                <a:latin typeface="Gill Sans Light"/>
                <a:cs typeface="Gill Sans Light"/>
              </a:rPr>
              <a:t>layers</a:t>
            </a:r>
          </a:p>
        </p:txBody>
      </p:sp>
      <p:cxnSp>
        <p:nvCxnSpPr>
          <p:cNvPr id="20501" name="AutoShape 26"/>
          <p:cNvCxnSpPr>
            <a:cxnSpLocks noChangeShapeType="1"/>
            <a:stCxn id="20484" idx="2"/>
            <a:endCxn id="20498" idx="0"/>
          </p:cNvCxnSpPr>
          <p:nvPr/>
        </p:nvCxnSpPr>
        <p:spPr bwMode="auto">
          <a:xfrm>
            <a:off x="3200400" y="3787775"/>
            <a:ext cx="14097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2" name="AutoShape 27"/>
          <p:cNvCxnSpPr>
            <a:cxnSpLocks noChangeShapeType="1"/>
            <a:stCxn id="20485" idx="2"/>
            <a:endCxn id="20498" idx="0"/>
          </p:cNvCxnSpPr>
          <p:nvPr/>
        </p:nvCxnSpPr>
        <p:spPr bwMode="auto">
          <a:xfrm>
            <a:off x="4229100" y="3787775"/>
            <a:ext cx="3810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AutoShape 28"/>
          <p:cNvCxnSpPr>
            <a:cxnSpLocks noChangeShapeType="1"/>
            <a:stCxn id="20483" idx="2"/>
            <a:endCxn id="20498" idx="0"/>
          </p:cNvCxnSpPr>
          <p:nvPr/>
        </p:nvCxnSpPr>
        <p:spPr bwMode="auto">
          <a:xfrm flipH="1">
            <a:off x="4610100" y="3787775"/>
            <a:ext cx="6096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AutoShape 29"/>
          <p:cNvCxnSpPr>
            <a:cxnSpLocks noChangeShapeType="1"/>
            <a:stCxn id="20498" idx="2"/>
            <a:endCxn id="20490" idx="0"/>
          </p:cNvCxnSpPr>
          <p:nvPr/>
        </p:nvCxnSpPr>
        <p:spPr bwMode="auto">
          <a:xfrm flipH="1">
            <a:off x="3771900" y="4584700"/>
            <a:ext cx="838200" cy="495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AutoShape 30"/>
          <p:cNvCxnSpPr>
            <a:cxnSpLocks noChangeShapeType="1"/>
            <a:stCxn id="20498" idx="2"/>
            <a:endCxn id="20492" idx="0"/>
          </p:cNvCxnSpPr>
          <p:nvPr/>
        </p:nvCxnSpPr>
        <p:spPr bwMode="auto">
          <a:xfrm>
            <a:off x="4610100" y="4584700"/>
            <a:ext cx="533400" cy="495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62624" name="AutoShape 32"/>
          <p:cNvCxnSpPr>
            <a:cxnSpLocks noChangeShapeType="1"/>
            <a:stCxn id="20498" idx="2"/>
          </p:cNvCxnSpPr>
          <p:nvPr/>
        </p:nvCxnSpPr>
        <p:spPr bwMode="auto">
          <a:xfrm>
            <a:off x="4610100" y="4572000"/>
            <a:ext cx="1714500" cy="51752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344279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Centralized</a:t>
            </a:r>
            <a:r>
              <a:rPr lang="en-US" altLang="ko-KR" dirty="0"/>
              <a:t> </a:t>
            </a:r>
            <a:r>
              <a:rPr lang="en-US" altLang="ko-KR" dirty="0" err="1"/>
              <a:t>vs</a:t>
            </a:r>
            <a:r>
              <a:rPr lang="en-US" altLang="ko-KR" dirty="0"/>
              <a:t> Distributed Systems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038600"/>
            <a:ext cx="8686800" cy="2895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Centralized System: </a:t>
            </a:r>
            <a:r>
              <a:rPr lang="en-US" altLang="ko-KR" dirty="0">
                <a:ea typeface="굴림" panose="020B0600000101010101" pitchFamily="34" charset="-127"/>
              </a:rPr>
              <a:t>System in which major functions are performed by a single physical computer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Originally, everything on single computer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Later: client/server model</a:t>
            </a:r>
          </a:p>
        </p:txBody>
      </p:sp>
      <p:grpSp>
        <p:nvGrpSpPr>
          <p:cNvPr id="923682" name="Group 34"/>
          <p:cNvGrpSpPr>
            <a:grpSpLocks/>
          </p:cNvGrpSpPr>
          <p:nvPr/>
        </p:nvGrpSpPr>
        <p:grpSpPr bwMode="auto">
          <a:xfrm>
            <a:off x="533400" y="1295400"/>
            <a:ext cx="3500438" cy="2486026"/>
            <a:chOff x="336" y="528"/>
            <a:chExt cx="2205" cy="1566"/>
          </a:xfrm>
        </p:grpSpPr>
        <p:grpSp>
          <p:nvGrpSpPr>
            <p:cNvPr id="27670" name="Group 16"/>
            <p:cNvGrpSpPr>
              <a:grpSpLocks/>
            </p:cNvGrpSpPr>
            <p:nvPr/>
          </p:nvGrpSpPr>
          <p:grpSpPr bwMode="auto">
            <a:xfrm>
              <a:off x="336" y="528"/>
              <a:ext cx="2205" cy="1268"/>
              <a:chOff x="269" y="533"/>
              <a:chExt cx="2323" cy="1339"/>
            </a:xfrm>
          </p:grpSpPr>
          <p:sp>
            <p:nvSpPr>
              <p:cNvPr id="27672" name="Oval 4"/>
              <p:cNvSpPr>
                <a:spLocks noChangeArrowheads="1"/>
              </p:cNvSpPr>
              <p:nvPr/>
            </p:nvSpPr>
            <p:spPr bwMode="auto">
              <a:xfrm>
                <a:off x="1154" y="606"/>
                <a:ext cx="538" cy="478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Server</a:t>
                </a:r>
              </a:p>
            </p:txBody>
          </p:sp>
          <p:pic>
            <p:nvPicPr>
              <p:cNvPr id="27673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" y="533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74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7" y="1231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75" name="Picture 1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3" y="533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676" name="Line 11"/>
              <p:cNvSpPr>
                <a:spLocks noChangeShapeType="1"/>
              </p:cNvSpPr>
              <p:nvPr/>
            </p:nvSpPr>
            <p:spPr bwMode="auto">
              <a:xfrm>
                <a:off x="1692" y="827"/>
                <a:ext cx="2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77" name="Line 12"/>
              <p:cNvSpPr>
                <a:spLocks noChangeShapeType="1"/>
              </p:cNvSpPr>
              <p:nvPr/>
            </p:nvSpPr>
            <p:spPr bwMode="auto">
              <a:xfrm flipV="1">
                <a:off x="1423" y="1084"/>
                <a:ext cx="0" cy="1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78" name="Line 13"/>
              <p:cNvSpPr>
                <a:spLocks noChangeShapeType="1"/>
              </p:cNvSpPr>
              <p:nvPr/>
            </p:nvSpPr>
            <p:spPr bwMode="auto">
              <a:xfrm>
                <a:off x="923" y="827"/>
                <a:ext cx="2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7671" name="Text Box 31"/>
            <p:cNvSpPr txBox="1">
              <a:spLocks noChangeArrowheads="1"/>
            </p:cNvSpPr>
            <p:nvPr/>
          </p:nvSpPr>
          <p:spPr bwMode="auto">
            <a:xfrm>
              <a:off x="523" y="1824"/>
              <a:ext cx="1576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Client/Server Model</a:t>
              </a:r>
            </a:p>
          </p:txBody>
        </p:sp>
      </p:grpSp>
      <p:grpSp>
        <p:nvGrpSpPr>
          <p:cNvPr id="923681" name="Group 33"/>
          <p:cNvGrpSpPr>
            <a:grpSpLocks/>
          </p:cNvGrpSpPr>
          <p:nvPr/>
        </p:nvGrpSpPr>
        <p:grpSpPr bwMode="auto">
          <a:xfrm>
            <a:off x="4800600" y="914400"/>
            <a:ext cx="4049713" cy="3171826"/>
            <a:chOff x="3024" y="288"/>
            <a:chExt cx="2551" cy="1998"/>
          </a:xfrm>
        </p:grpSpPr>
        <p:grpSp>
          <p:nvGrpSpPr>
            <p:cNvPr id="27654" name="Group 30"/>
            <p:cNvGrpSpPr>
              <a:grpSpLocks/>
            </p:cNvGrpSpPr>
            <p:nvPr/>
          </p:nvGrpSpPr>
          <p:grpSpPr bwMode="auto">
            <a:xfrm>
              <a:off x="3024" y="288"/>
              <a:ext cx="2551" cy="1706"/>
              <a:chOff x="2976" y="336"/>
              <a:chExt cx="2685" cy="1793"/>
            </a:xfrm>
          </p:grpSpPr>
          <p:pic>
            <p:nvPicPr>
              <p:cNvPr id="27656" name="Picture 1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6" y="336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57" name="Picture 1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2" y="816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58" name="Picture 1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2" y="1488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59" name="Picture 1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6" y="432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60" name="Picture 2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6" y="1104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61" name="Picture 2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6" y="1488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662" name="Line 22"/>
              <p:cNvSpPr>
                <a:spLocks noChangeShapeType="1"/>
              </p:cNvSpPr>
              <p:nvPr/>
            </p:nvSpPr>
            <p:spPr bwMode="auto">
              <a:xfrm>
                <a:off x="3648" y="1824"/>
                <a:ext cx="864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3" name="Line 23"/>
              <p:cNvSpPr>
                <a:spLocks noChangeShapeType="1"/>
              </p:cNvSpPr>
              <p:nvPr/>
            </p:nvSpPr>
            <p:spPr bwMode="auto">
              <a:xfrm flipV="1">
                <a:off x="3648" y="624"/>
                <a:ext cx="768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4" name="Line 24"/>
              <p:cNvSpPr>
                <a:spLocks noChangeShapeType="1"/>
              </p:cNvSpPr>
              <p:nvPr/>
            </p:nvSpPr>
            <p:spPr bwMode="auto">
              <a:xfrm flipV="1">
                <a:off x="4320" y="1200"/>
                <a:ext cx="72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5" name="Line 25"/>
              <p:cNvSpPr>
                <a:spLocks noChangeShapeType="1"/>
              </p:cNvSpPr>
              <p:nvPr/>
            </p:nvSpPr>
            <p:spPr bwMode="auto">
              <a:xfrm flipV="1">
                <a:off x="4224" y="912"/>
                <a:ext cx="336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6" name="Line 26"/>
              <p:cNvSpPr>
                <a:spLocks noChangeShapeType="1"/>
              </p:cNvSpPr>
              <p:nvPr/>
            </p:nvSpPr>
            <p:spPr bwMode="auto">
              <a:xfrm flipV="1">
                <a:off x="3312" y="1008"/>
                <a:ext cx="4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7" name="Line 27"/>
              <p:cNvSpPr>
                <a:spLocks noChangeShapeType="1"/>
              </p:cNvSpPr>
              <p:nvPr/>
            </p:nvSpPr>
            <p:spPr bwMode="auto">
              <a:xfrm flipH="1" flipV="1">
                <a:off x="3552" y="912"/>
                <a:ext cx="24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8" name="Line 28"/>
              <p:cNvSpPr>
                <a:spLocks noChangeShapeType="1"/>
              </p:cNvSpPr>
              <p:nvPr/>
            </p:nvSpPr>
            <p:spPr bwMode="auto">
              <a:xfrm flipH="1" flipV="1">
                <a:off x="4704" y="960"/>
                <a:ext cx="96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9" name="Line 29"/>
              <p:cNvSpPr>
                <a:spLocks noChangeShapeType="1"/>
              </p:cNvSpPr>
              <p:nvPr/>
            </p:nvSpPr>
            <p:spPr bwMode="auto">
              <a:xfrm flipV="1">
                <a:off x="5040" y="139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7655" name="Text Box 32"/>
            <p:cNvSpPr txBox="1">
              <a:spLocks noChangeArrowheads="1"/>
            </p:cNvSpPr>
            <p:nvPr/>
          </p:nvSpPr>
          <p:spPr bwMode="auto">
            <a:xfrm>
              <a:off x="3386" y="2016"/>
              <a:ext cx="1528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Peer-to-Peer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429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3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3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3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3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Software System Modularity</a:t>
            </a:r>
          </a:p>
        </p:txBody>
      </p:sp>
      <p:sp>
        <p:nvSpPr>
          <p:cNvPr id="132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Source Sans Pro Light"/>
                <a:ea typeface="ＭＳ Ｐゴシック" charset="0"/>
                <a:cs typeface="Source Sans Pro Light"/>
              </a:rPr>
              <a:t>Partition system into modules &amp; abstractions:</a:t>
            </a:r>
          </a:p>
          <a:p>
            <a:r>
              <a:rPr lang="en-US">
                <a:latin typeface="Source Sans Pro Light"/>
                <a:ea typeface="ＭＳ Ｐゴシック" charset="0"/>
                <a:cs typeface="Source Sans Pro Light"/>
              </a:rPr>
              <a:t>Well-defined interfaces give flexibility</a:t>
            </a:r>
          </a:p>
          <a:p>
            <a:pPr lvl="1"/>
            <a:r>
              <a:rPr lang="en-US" sz="2000" b="1" i="1">
                <a:latin typeface="Source Sans Pro Light"/>
                <a:ea typeface="ＭＳ Ｐゴシック" charset="0"/>
                <a:cs typeface="Source Sans Pro Light"/>
              </a:rPr>
              <a:t>Hides</a:t>
            </a:r>
            <a:r>
              <a:rPr lang="en-US" sz="2000">
                <a:latin typeface="Source Sans Pro Light"/>
                <a:ea typeface="ＭＳ Ｐゴシック" charset="0"/>
                <a:cs typeface="Source Sans Pro Light"/>
              </a:rPr>
              <a:t> implementation - thus, it can be freely changed</a:t>
            </a:r>
          </a:p>
          <a:p>
            <a:pPr lvl="1"/>
            <a:r>
              <a:rPr lang="en-US" sz="2000">
                <a:latin typeface="Source Sans Pro Light"/>
                <a:ea typeface="ＭＳ Ｐゴシック" charset="0"/>
                <a:cs typeface="Source Sans Pro Light"/>
              </a:rPr>
              <a:t>Extend functionality of system by adding new modules</a:t>
            </a:r>
          </a:p>
          <a:p>
            <a:pPr>
              <a:lnSpc>
                <a:spcPct val="80000"/>
              </a:lnSpc>
            </a:pPr>
            <a:r>
              <a:rPr lang="en-US">
                <a:latin typeface="Source Sans Pro Light"/>
                <a:ea typeface="ＭＳ Ｐゴシック" charset="0"/>
                <a:cs typeface="Source Sans Pro Light"/>
              </a:rPr>
              <a:t>E.g., libraries encapsulating set of functionality</a:t>
            </a:r>
          </a:p>
          <a:p>
            <a:r>
              <a:rPr lang="en-US">
                <a:latin typeface="Source Sans Pro Light"/>
                <a:ea typeface="ＭＳ Ｐゴシック" charset="0"/>
                <a:cs typeface="Source Sans Pro Light"/>
              </a:rPr>
              <a:t>E.g., programming language + compiler abstracts away not only how the particular CPU works …</a:t>
            </a:r>
          </a:p>
          <a:p>
            <a:pPr lvl="1"/>
            <a:r>
              <a:rPr lang="en-US" sz="2000">
                <a:latin typeface="Source Sans Pro Light"/>
                <a:ea typeface="ＭＳ Ｐゴシック" charset="0"/>
                <a:cs typeface="Source Sans Pro Light"/>
              </a:rPr>
              <a:t>… but also the </a:t>
            </a:r>
            <a:r>
              <a:rPr lang="en-US" sz="2000">
                <a:solidFill>
                  <a:srgbClr val="FF0000"/>
                </a:solidFill>
                <a:latin typeface="Source Sans Pro Light"/>
                <a:ea typeface="ＭＳ Ｐゴシック" charset="0"/>
                <a:cs typeface="Source Sans Pro Light"/>
              </a:rPr>
              <a:t>basic computational model</a:t>
            </a:r>
            <a:endParaRPr lang="en-US" sz="2000">
              <a:latin typeface="Source Sans Pro Light"/>
              <a:ea typeface="ＭＳ Ｐゴシック" charset="0"/>
              <a:cs typeface="Source Sans Pro Light"/>
            </a:endParaRPr>
          </a:p>
          <a:p>
            <a:r>
              <a:rPr lang="en-US">
                <a:latin typeface="Source Sans Pro Light"/>
                <a:ea typeface="ＭＳ Ｐゴシック" charset="0"/>
                <a:cs typeface="Source Sans Pro Light"/>
              </a:rPr>
              <a:t>Well-defined interfaces hide information</a:t>
            </a:r>
          </a:p>
          <a:p>
            <a:pPr lvl="1"/>
            <a:r>
              <a:rPr lang="en-US" sz="2000">
                <a:latin typeface="Source Sans Pro Light"/>
                <a:ea typeface="ＭＳ Ｐゴシック" charset="0"/>
                <a:cs typeface="Source Sans Pro Light"/>
              </a:rPr>
              <a:t>Isolate </a:t>
            </a:r>
            <a:r>
              <a:rPr lang="en-US" sz="2000">
                <a:solidFill>
                  <a:srgbClr val="FF0000"/>
                </a:solidFill>
                <a:latin typeface="Source Sans Pro Light"/>
                <a:ea typeface="ＭＳ Ｐゴシック" charset="0"/>
                <a:cs typeface="Source Sans Pro Light"/>
              </a:rPr>
              <a:t>assumptions</a:t>
            </a:r>
            <a:r>
              <a:rPr lang="en-US" sz="2000">
                <a:latin typeface="Source Sans Pro Light"/>
                <a:ea typeface="ＭＳ Ｐゴシック" charset="0"/>
                <a:cs typeface="Source Sans Pro Light"/>
              </a:rPr>
              <a:t> </a:t>
            </a:r>
          </a:p>
          <a:p>
            <a:pPr lvl="1"/>
            <a:r>
              <a:rPr lang="en-US" sz="2000">
                <a:latin typeface="Source Sans Pro Light"/>
                <a:ea typeface="ＭＳ Ｐゴシック" charset="0"/>
                <a:cs typeface="Source Sans Pro Light"/>
              </a:rPr>
              <a:t>Present high-level </a:t>
            </a:r>
            <a:r>
              <a:rPr lang="en-US" sz="2000">
                <a:solidFill>
                  <a:srgbClr val="FF0000"/>
                </a:solidFill>
                <a:latin typeface="Source Sans Pro Light"/>
                <a:ea typeface="ＭＳ Ｐゴシック" charset="0"/>
                <a:cs typeface="Source Sans Pro Light"/>
              </a:rPr>
              <a:t>abstractions</a:t>
            </a:r>
            <a:endParaRPr lang="en-US" sz="2000">
              <a:latin typeface="Source Sans Pro Light"/>
              <a:ea typeface="ＭＳ Ｐゴシック" charset="0"/>
              <a:cs typeface="Source Sans Pro Light"/>
            </a:endParaRPr>
          </a:p>
          <a:p>
            <a:pPr lvl="1"/>
            <a:r>
              <a:rPr lang="en-US" sz="2000" b="1">
                <a:latin typeface="Source Sans Pro Light"/>
                <a:ea typeface="ＭＳ Ｐゴシック" charset="0"/>
                <a:cs typeface="Source Sans Pro Light"/>
              </a:rPr>
              <a:t>But can impair performance</a:t>
            </a:r>
            <a:endParaRPr lang="en-US" sz="2000">
              <a:latin typeface="Source Sans Pro Light"/>
              <a:ea typeface="ＭＳ Ｐゴシック" charset="0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6464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608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Network System Modularity</a:t>
            </a:r>
          </a:p>
        </p:txBody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411663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Like software modularity, but: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Implementation distributed across many machines (routers and hosts)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Must decide: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How to break system into modules</a:t>
            </a:r>
          </a:p>
          <a:p>
            <a:pPr lvl="2"/>
            <a:r>
              <a:rPr lang="en-US" sz="2400" b="1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Layering</a:t>
            </a:r>
            <a:endParaRPr lang="en-US" sz="2400" dirty="0">
              <a:latin typeface="Gill Sans Light"/>
              <a:ea typeface="ＭＳ Ｐゴシック" charset="0"/>
              <a:cs typeface="Gill Sans Light"/>
            </a:endParaRP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What functionality does each module implement</a:t>
            </a:r>
          </a:p>
          <a:p>
            <a:pPr lvl="2"/>
            <a:r>
              <a:rPr lang="en-US" sz="2400" b="1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End-to-End Principle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Where state is stored</a:t>
            </a:r>
          </a:p>
          <a:p>
            <a:pPr lvl="2"/>
            <a:r>
              <a:rPr lang="en-US" sz="2400" b="1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Fate-sharing</a:t>
            </a:r>
            <a:endParaRPr lang="en-US" sz="2400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We will address these choices in turn</a:t>
            </a:r>
          </a:p>
        </p:txBody>
      </p:sp>
    </p:spTree>
    <p:extLst>
      <p:ext uri="{BB962C8B-B14F-4D97-AF65-F5344CB8AC3E}">
        <p14:creationId xmlns:p14="http://schemas.microsoft.com/office/powerpoint/2010/main" val="3553970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873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Layering: A Modular Approach</a:t>
            </a:r>
          </a:p>
        </p:txBody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043362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Partition the system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Each layer </a:t>
            </a:r>
            <a:r>
              <a:rPr lang="en-US" sz="2400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solely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 relies on services from layer below 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Each layer </a:t>
            </a:r>
            <a:r>
              <a:rPr lang="en-US" sz="2400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solely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 exports services to layer above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Interface between layers defines interaction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Hides implementation details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Layers can change without disturbing other layers</a:t>
            </a:r>
          </a:p>
        </p:txBody>
      </p:sp>
    </p:spTree>
    <p:extLst>
      <p:ext uri="{BB962C8B-B14F-4D97-AF65-F5344CB8AC3E}">
        <p14:creationId xmlns:p14="http://schemas.microsoft.com/office/powerpoint/2010/main" val="2537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78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Properties of Layers (OSI Model)</a:t>
            </a: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3798887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Service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what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 layer does</a:t>
            </a:r>
          </a:p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Service interface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how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to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access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the service 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Interface for layer above </a:t>
            </a:r>
          </a:p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Protocol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(</a:t>
            </a:r>
            <a:r>
              <a:rPr lang="en-US" i="1" dirty="0">
                <a:latin typeface="Gill Sans Light"/>
                <a:ea typeface="ＭＳ Ｐゴシック" charset="0"/>
                <a:cs typeface="Gill Sans Light"/>
              </a:rPr>
              <a:t>peer interface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):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how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peers communicate to implement the service</a:t>
            </a:r>
            <a:endParaRPr lang="en-US" dirty="0">
              <a:solidFill>
                <a:srgbClr val="FF0000"/>
              </a:solidFill>
              <a:latin typeface="Gill Sans Light"/>
              <a:ea typeface="ＭＳ Ｐゴシック" charset="0"/>
              <a:cs typeface="Gill Sans Light"/>
            </a:endParaRP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Set of rules and formats that specify the communication between network elements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Does </a:t>
            </a:r>
            <a:r>
              <a:rPr lang="en-US" sz="2400" b="1" i="1" dirty="0">
                <a:latin typeface="Gill Sans Light"/>
                <a:ea typeface="ＭＳ Ｐゴシック" charset="0"/>
                <a:cs typeface="Gill Sans Light"/>
              </a:rPr>
              <a:t>not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 specify the implementation on a single machine, but how the layer is implemented </a:t>
            </a:r>
            <a:r>
              <a:rPr lang="en-US" sz="2400" b="1" i="1" dirty="0">
                <a:latin typeface="Gill Sans Light"/>
                <a:ea typeface="ＭＳ Ｐゴシック" charset="0"/>
                <a:cs typeface="Gill Sans Light"/>
              </a:rPr>
              <a:t>between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 machines</a:t>
            </a:r>
          </a:p>
        </p:txBody>
      </p:sp>
    </p:spTree>
    <p:extLst>
      <p:ext uri="{BB962C8B-B14F-4D97-AF65-F5344CB8AC3E}">
        <p14:creationId xmlns:p14="http://schemas.microsoft.com/office/powerpoint/2010/main" val="637989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283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OSI Layering Model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6400800" cy="5105400"/>
          </a:xfrm>
        </p:spPr>
        <p:txBody>
          <a:bodyPr>
            <a:normAutofit/>
          </a:bodyPr>
          <a:lstStyle/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Open Systems Interconnection (OSI) model</a:t>
            </a:r>
          </a:p>
          <a:p>
            <a:pPr lvl="1"/>
            <a:r>
              <a:rPr lang="en-US" sz="2400">
                <a:latin typeface="Gill Sans Light"/>
                <a:ea typeface="ＭＳ Ｐゴシック" charset="0"/>
                <a:cs typeface="Gill Sans Light"/>
              </a:rPr>
              <a:t>Developed by International Organization for Standardization (OSI) in 1984</a:t>
            </a:r>
          </a:p>
          <a:p>
            <a:pPr lvl="1"/>
            <a:r>
              <a:rPr lang="en-US" sz="2400" b="1">
                <a:latin typeface="Gill Sans Light"/>
                <a:ea typeface="ＭＳ Ｐゴシック" charset="0"/>
                <a:cs typeface="Gill Sans Light"/>
              </a:rPr>
              <a:t>Seven </a:t>
            </a:r>
            <a:r>
              <a:rPr lang="en-US" sz="2400">
                <a:latin typeface="Gill Sans Light"/>
                <a:ea typeface="ＭＳ Ｐゴシック" charset="0"/>
                <a:cs typeface="Gill Sans Light"/>
              </a:rPr>
              <a:t>layers </a:t>
            </a:r>
          </a:p>
          <a:p>
            <a:endParaRPr lang="en-US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Internet Protocol (IP)</a:t>
            </a:r>
          </a:p>
          <a:p>
            <a:pPr lvl="1"/>
            <a:r>
              <a:rPr lang="en-US" sz="2400">
                <a:latin typeface="Gill Sans Light"/>
                <a:ea typeface="ＭＳ Ｐゴシック" charset="0"/>
                <a:cs typeface="Gill Sans Light"/>
              </a:rPr>
              <a:t>Only </a:t>
            </a:r>
            <a:r>
              <a:rPr lang="en-US" sz="2400" b="1">
                <a:latin typeface="Gill Sans Light"/>
                <a:ea typeface="ＭＳ Ｐゴシック" charset="0"/>
                <a:cs typeface="Gill Sans Light"/>
              </a:rPr>
              <a:t>five</a:t>
            </a:r>
            <a:r>
              <a:rPr lang="en-US" sz="2400">
                <a:latin typeface="Gill Sans Light"/>
                <a:ea typeface="ＭＳ Ｐゴシック" charset="0"/>
                <a:cs typeface="Gill Sans Light"/>
              </a:rPr>
              <a:t> layers</a:t>
            </a:r>
          </a:p>
          <a:p>
            <a:pPr lvl="1"/>
            <a:r>
              <a:rPr lang="en-US" sz="2400">
                <a:latin typeface="Gill Sans Light"/>
                <a:ea typeface="ＭＳ Ｐゴシック" charset="0"/>
                <a:cs typeface="Gill Sans Light"/>
              </a:rPr>
              <a:t>The functionalities of the missing layers (i.e., Presentation and Session) are provided by the Application layer</a:t>
            </a:r>
          </a:p>
        </p:txBody>
      </p:sp>
      <p:sp>
        <p:nvSpPr>
          <p:cNvPr id="20483" name="Rectangle 14"/>
          <p:cNvSpPr>
            <a:spLocks noChangeArrowheads="1"/>
          </p:cNvSpPr>
          <p:nvPr/>
        </p:nvSpPr>
        <p:spPr bwMode="auto">
          <a:xfrm>
            <a:off x="6907213" y="2798763"/>
            <a:ext cx="1931987" cy="5746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20484" name="Rectangle 15"/>
          <p:cNvSpPr>
            <a:spLocks noChangeArrowheads="1"/>
          </p:cNvSpPr>
          <p:nvPr/>
        </p:nvSpPr>
        <p:spPr bwMode="auto">
          <a:xfrm>
            <a:off x="6907213" y="3373438"/>
            <a:ext cx="1931987" cy="5762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6907213" y="3949700"/>
            <a:ext cx="1931987" cy="577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20486" name="Rectangle 18"/>
          <p:cNvSpPr>
            <a:spLocks noChangeArrowheads="1"/>
          </p:cNvSpPr>
          <p:nvPr/>
        </p:nvSpPr>
        <p:spPr bwMode="auto">
          <a:xfrm>
            <a:off x="6907213" y="2222500"/>
            <a:ext cx="1931987" cy="57626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20487" name="Rectangle 19"/>
          <p:cNvSpPr>
            <a:spLocks noChangeArrowheads="1"/>
          </p:cNvSpPr>
          <p:nvPr/>
        </p:nvSpPr>
        <p:spPr bwMode="auto">
          <a:xfrm>
            <a:off x="6907213" y="1644650"/>
            <a:ext cx="1931987" cy="57785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  <a:latin typeface="Helvetica" charset="0"/>
                <a:cs typeface="Helvetica" charset="0"/>
              </a:rPr>
              <a:t>Presentation</a:t>
            </a:r>
          </a:p>
        </p:txBody>
      </p:sp>
      <p:sp>
        <p:nvSpPr>
          <p:cNvPr id="20488" name="Rectangle 20"/>
          <p:cNvSpPr>
            <a:spLocks noChangeArrowheads="1"/>
          </p:cNvSpPr>
          <p:nvPr/>
        </p:nvSpPr>
        <p:spPr bwMode="auto">
          <a:xfrm>
            <a:off x="6907213" y="1066800"/>
            <a:ext cx="1931987" cy="577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Application</a:t>
            </a:r>
          </a:p>
        </p:txBody>
      </p:sp>
      <p:sp>
        <p:nvSpPr>
          <p:cNvPr id="20489" name="Rectangle 16"/>
          <p:cNvSpPr>
            <a:spLocks noChangeArrowheads="1"/>
          </p:cNvSpPr>
          <p:nvPr/>
        </p:nvSpPr>
        <p:spPr bwMode="auto">
          <a:xfrm>
            <a:off x="6907213" y="4527550"/>
            <a:ext cx="1931987" cy="577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Physical</a:t>
            </a:r>
          </a:p>
        </p:txBody>
      </p:sp>
    </p:spTree>
    <p:extLst>
      <p:ext uri="{BB962C8B-B14F-4D97-AF65-F5344CB8AC3E}">
        <p14:creationId xmlns:p14="http://schemas.microsoft.com/office/powerpoint/2010/main" val="366906937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Physical Layer (1)</a:t>
            </a:r>
          </a:p>
        </p:txBody>
      </p:sp>
      <p:sp>
        <p:nvSpPr>
          <p:cNvPr id="134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7924800" cy="3429000"/>
          </a:xfrm>
        </p:spPr>
        <p:txBody>
          <a:bodyPr/>
          <a:lstStyle/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Service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move information between two systems </a:t>
            </a:r>
            <a:br>
              <a:rPr lang="en-US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connected by a physical link</a:t>
            </a:r>
          </a:p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Interface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specifies how to send and receive bits </a:t>
            </a:r>
          </a:p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Protocol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</a:t>
            </a:r>
            <a:r>
              <a:rPr lang="en-US" dirty="0">
                <a:solidFill>
                  <a:srgbClr val="FF3300"/>
                </a:solidFill>
                <a:latin typeface="Gill Sans Light"/>
                <a:ea typeface="ＭＳ Ｐゴシック" charset="0"/>
                <a:cs typeface="Gill Sans Light"/>
              </a:rPr>
              <a:t>coding scheme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used to represent a bit, voltage levels, duration of a bit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Examples: coaxial cable, optical fiber links; transmitters, receivers </a:t>
            </a:r>
          </a:p>
        </p:txBody>
      </p:sp>
      <p:sp>
        <p:nvSpPr>
          <p:cNvPr id="21507" name="Rectangle 1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21508" name="Rectangle 1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  <p:pic>
        <p:nvPicPr>
          <p:cNvPr id="2151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19450"/>
            <a:ext cx="13525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5" name="Picture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0" y="1828800"/>
            <a:ext cx="12763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6" name="Picture 6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91400" y="3127375"/>
            <a:ext cx="137795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/>
          <p:cNvSpPr/>
          <p:nvPr/>
        </p:nvSpPr>
        <p:spPr bwMode="auto">
          <a:xfrm>
            <a:off x="1371600" y="5638800"/>
            <a:ext cx="22860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1371600" y="5715000"/>
            <a:ext cx="2243138" cy="4000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dirty="0">
                <a:latin typeface="Arial Narrow"/>
                <a:ea typeface="Helvetica" pitchFamily="1" charset="0"/>
                <a:cs typeface="Arial Narrow"/>
              </a:rPr>
              <a:t>101010100110101110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0" y="5486400"/>
            <a:ext cx="12954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Physical Layer 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848600" y="5486400"/>
            <a:ext cx="12954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Physical Layer </a:t>
            </a:r>
          </a:p>
        </p:txBody>
      </p:sp>
      <p:sp>
        <p:nvSpPr>
          <p:cNvPr id="21521" name="TextBox 68"/>
          <p:cNvSpPr txBox="1">
            <a:spLocks noChangeArrowheads="1"/>
          </p:cNvSpPr>
          <p:nvPr/>
        </p:nvSpPr>
        <p:spPr bwMode="auto">
          <a:xfrm>
            <a:off x="107950" y="4397375"/>
            <a:ext cx="1111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0">
                <a:latin typeface="Helvetica" charset="0"/>
                <a:cs typeface="Helvetica" charset="0"/>
              </a:rPr>
              <a:t>Datalink </a:t>
            </a:r>
          </a:p>
          <a:p>
            <a:pPr algn="ctr" eaLnBrk="1" hangingPunct="1"/>
            <a:r>
              <a:rPr lang="en-US" sz="2000" b="0">
                <a:latin typeface="Helvetica" charset="0"/>
                <a:cs typeface="Helvetica" charset="0"/>
              </a:rPr>
              <a:t>layer</a:t>
            </a:r>
          </a:p>
        </p:txBody>
      </p:sp>
      <p:sp>
        <p:nvSpPr>
          <p:cNvPr id="21522" name="TextBox 69"/>
          <p:cNvSpPr txBox="1">
            <a:spLocks noChangeArrowheads="1"/>
          </p:cNvSpPr>
          <p:nvPr/>
        </p:nvSpPr>
        <p:spPr bwMode="auto">
          <a:xfrm>
            <a:off x="8032750" y="4397375"/>
            <a:ext cx="1111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0">
                <a:latin typeface="Helvetica" charset="0"/>
                <a:cs typeface="Helvetica" charset="0"/>
              </a:rPr>
              <a:t>Datalink </a:t>
            </a:r>
          </a:p>
          <a:p>
            <a:pPr algn="ctr" eaLnBrk="1" hangingPunct="1"/>
            <a:r>
              <a:rPr lang="en-US" sz="2000" b="0">
                <a:latin typeface="Helvetica" charset="0"/>
                <a:cs typeface="Helvetica" charset="0"/>
              </a:rPr>
              <a:t>layer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5486400" y="5638800"/>
            <a:ext cx="22860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73" name="TextBox 2"/>
          <p:cNvSpPr txBox="1">
            <a:spLocks noChangeArrowheads="1"/>
          </p:cNvSpPr>
          <p:nvPr/>
        </p:nvSpPr>
        <p:spPr bwMode="auto">
          <a:xfrm>
            <a:off x="5529263" y="5715000"/>
            <a:ext cx="2243137" cy="4000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dirty="0">
                <a:latin typeface="Arial Narrow"/>
                <a:ea typeface="Helvetica" pitchFamily="1" charset="0"/>
                <a:cs typeface="Arial Narrow"/>
              </a:rPr>
              <a:t>101010100110101110</a:t>
            </a:r>
          </a:p>
        </p:txBody>
      </p:sp>
      <p:sp>
        <p:nvSpPr>
          <p:cNvPr id="21525" name="TextBox 10"/>
          <p:cNvSpPr txBox="1">
            <a:spLocks noChangeArrowheads="1"/>
          </p:cNvSpPr>
          <p:nvPr/>
        </p:nvSpPr>
        <p:spPr bwMode="auto">
          <a:xfrm>
            <a:off x="3733800" y="5029200"/>
            <a:ext cx="17002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0">
                <a:latin typeface="Helvetica" charset="0"/>
                <a:cs typeface="Helvetica" charset="0"/>
              </a:rPr>
              <a:t>Transmission </a:t>
            </a:r>
          </a:p>
          <a:p>
            <a:pPr algn="ctr" eaLnBrk="1" hangingPunct="1"/>
            <a:r>
              <a:rPr lang="en-US" sz="2000" b="0">
                <a:latin typeface="Helvetica" charset="0"/>
                <a:cs typeface="Helvetica" charset="0"/>
              </a:rPr>
              <a:t>medium</a:t>
            </a:r>
          </a:p>
        </p:txBody>
      </p:sp>
      <p:grpSp>
        <p:nvGrpSpPr>
          <p:cNvPr id="21526" name="Group 96"/>
          <p:cNvGrpSpPr>
            <a:grpSpLocks/>
          </p:cNvGrpSpPr>
          <p:nvPr/>
        </p:nvGrpSpPr>
        <p:grpSpPr bwMode="auto">
          <a:xfrm>
            <a:off x="3810000" y="5715000"/>
            <a:ext cx="1524000" cy="457200"/>
            <a:chOff x="2667000" y="4648200"/>
            <a:chExt cx="3276600" cy="457200"/>
          </a:xfrm>
        </p:grpSpPr>
        <p:sp>
          <p:nvSpPr>
            <p:cNvPr id="21531" name="Rectangle 8"/>
            <p:cNvSpPr>
              <a:spLocks noChangeArrowheads="1"/>
            </p:cNvSpPr>
            <p:nvPr/>
          </p:nvSpPr>
          <p:spPr bwMode="auto">
            <a:xfrm>
              <a:off x="2819400" y="4648200"/>
              <a:ext cx="2971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21532" name="Oval 7"/>
            <p:cNvSpPr>
              <a:spLocks noChangeArrowheads="1"/>
            </p:cNvSpPr>
            <p:nvPr/>
          </p:nvSpPr>
          <p:spPr bwMode="auto">
            <a:xfrm>
              <a:off x="2667000" y="4648200"/>
              <a:ext cx="228600" cy="4572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21533" name="Oval 25"/>
            <p:cNvSpPr>
              <a:spLocks noChangeArrowheads="1"/>
            </p:cNvSpPr>
            <p:nvPr/>
          </p:nvSpPr>
          <p:spPr bwMode="auto">
            <a:xfrm>
              <a:off x="5715000" y="4648200"/>
              <a:ext cx="228600" cy="4572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21534" name="Rectangle 9"/>
            <p:cNvSpPr>
              <a:spLocks noChangeArrowheads="1"/>
            </p:cNvSpPr>
            <p:nvPr/>
          </p:nvSpPr>
          <p:spPr bwMode="auto">
            <a:xfrm>
              <a:off x="5638800" y="4648200"/>
              <a:ext cx="152400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 type="triangle" w="med" len="med"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grpSp>
          <p:nvGrpSpPr>
            <p:cNvPr id="21535" name="Group 27"/>
            <p:cNvGrpSpPr>
              <a:grpSpLocks/>
            </p:cNvGrpSpPr>
            <p:nvPr/>
          </p:nvGrpSpPr>
          <p:grpSpPr bwMode="auto">
            <a:xfrm>
              <a:off x="3048000" y="4724400"/>
              <a:ext cx="2743200" cy="228600"/>
              <a:chOff x="5562600" y="4191000"/>
              <a:chExt cx="2743200" cy="228600"/>
            </a:xfrm>
          </p:grpSpPr>
          <p:cxnSp>
            <p:nvCxnSpPr>
              <p:cNvPr id="21536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5562600" y="4191000"/>
                <a:ext cx="0" cy="228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37" name="Straight Connector 33"/>
              <p:cNvCxnSpPr>
                <a:cxnSpLocks noChangeShapeType="1"/>
              </p:cNvCxnSpPr>
              <p:nvPr/>
            </p:nvCxnSpPr>
            <p:spPr bwMode="auto">
              <a:xfrm>
                <a:off x="5791200" y="4191000"/>
                <a:ext cx="0" cy="228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38" name="Straight Connector 34"/>
              <p:cNvCxnSpPr>
                <a:cxnSpLocks noChangeShapeType="1"/>
              </p:cNvCxnSpPr>
              <p:nvPr/>
            </p:nvCxnSpPr>
            <p:spPr bwMode="auto">
              <a:xfrm>
                <a:off x="6019800" y="4191000"/>
                <a:ext cx="0" cy="228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39" name="Straight Connector 35"/>
              <p:cNvCxnSpPr>
                <a:cxnSpLocks noChangeShapeType="1"/>
              </p:cNvCxnSpPr>
              <p:nvPr/>
            </p:nvCxnSpPr>
            <p:spPr bwMode="auto">
              <a:xfrm>
                <a:off x="6248400" y="4191000"/>
                <a:ext cx="0" cy="228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40" name="Straight Connector 36"/>
              <p:cNvCxnSpPr>
                <a:cxnSpLocks noChangeShapeType="1"/>
              </p:cNvCxnSpPr>
              <p:nvPr/>
            </p:nvCxnSpPr>
            <p:spPr bwMode="auto">
              <a:xfrm>
                <a:off x="6477000" y="4191000"/>
                <a:ext cx="0" cy="228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41" name="Straight Connector 37"/>
              <p:cNvCxnSpPr>
                <a:cxnSpLocks noChangeShapeType="1"/>
              </p:cNvCxnSpPr>
              <p:nvPr/>
            </p:nvCxnSpPr>
            <p:spPr bwMode="auto">
              <a:xfrm>
                <a:off x="6705600" y="4191000"/>
                <a:ext cx="0" cy="228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42" name="Straight Connector 40"/>
              <p:cNvCxnSpPr>
                <a:cxnSpLocks noChangeShapeType="1"/>
              </p:cNvCxnSpPr>
              <p:nvPr/>
            </p:nvCxnSpPr>
            <p:spPr bwMode="auto">
              <a:xfrm>
                <a:off x="7391400" y="4191000"/>
                <a:ext cx="0" cy="228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43" name="Straight Connector 44"/>
              <p:cNvCxnSpPr>
                <a:cxnSpLocks noChangeShapeType="1"/>
              </p:cNvCxnSpPr>
              <p:nvPr/>
            </p:nvCxnSpPr>
            <p:spPr bwMode="auto">
              <a:xfrm flipH="1">
                <a:off x="5562600" y="4191000"/>
                <a:ext cx="2286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44" name="Straight Connector 46"/>
              <p:cNvCxnSpPr>
                <a:cxnSpLocks noChangeShapeType="1"/>
              </p:cNvCxnSpPr>
              <p:nvPr/>
            </p:nvCxnSpPr>
            <p:spPr bwMode="auto">
              <a:xfrm flipH="1">
                <a:off x="5791200" y="4419600"/>
                <a:ext cx="2286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45" name="Straight Connector 48"/>
              <p:cNvCxnSpPr>
                <a:cxnSpLocks noChangeShapeType="1"/>
              </p:cNvCxnSpPr>
              <p:nvPr/>
            </p:nvCxnSpPr>
            <p:spPr bwMode="auto">
              <a:xfrm flipH="1">
                <a:off x="6019800" y="4191000"/>
                <a:ext cx="2286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46" name="Straight Connector 49"/>
              <p:cNvCxnSpPr>
                <a:cxnSpLocks noChangeShapeType="1"/>
              </p:cNvCxnSpPr>
              <p:nvPr/>
            </p:nvCxnSpPr>
            <p:spPr bwMode="auto">
              <a:xfrm flipH="1">
                <a:off x="6248400" y="4419600"/>
                <a:ext cx="2286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47" name="Straight Connector 50"/>
              <p:cNvCxnSpPr>
                <a:cxnSpLocks noChangeShapeType="1"/>
              </p:cNvCxnSpPr>
              <p:nvPr/>
            </p:nvCxnSpPr>
            <p:spPr bwMode="auto">
              <a:xfrm flipH="1">
                <a:off x="6477000" y="4191000"/>
                <a:ext cx="2286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48" name="Straight Connector 51"/>
              <p:cNvCxnSpPr>
                <a:cxnSpLocks noChangeShapeType="1"/>
              </p:cNvCxnSpPr>
              <p:nvPr/>
            </p:nvCxnSpPr>
            <p:spPr bwMode="auto">
              <a:xfrm flipH="1">
                <a:off x="6705600" y="4419600"/>
                <a:ext cx="685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49" name="Straight Connector 53"/>
              <p:cNvCxnSpPr>
                <a:cxnSpLocks noChangeShapeType="1"/>
              </p:cNvCxnSpPr>
              <p:nvPr/>
            </p:nvCxnSpPr>
            <p:spPr bwMode="auto">
              <a:xfrm>
                <a:off x="8077200" y="4191000"/>
                <a:ext cx="0" cy="228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50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8305800" y="4191000"/>
                <a:ext cx="0" cy="228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51" name="Straight Connector 55"/>
              <p:cNvCxnSpPr>
                <a:cxnSpLocks noChangeShapeType="1"/>
              </p:cNvCxnSpPr>
              <p:nvPr/>
            </p:nvCxnSpPr>
            <p:spPr bwMode="auto">
              <a:xfrm flipH="1">
                <a:off x="7391400" y="4191000"/>
                <a:ext cx="685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52" name="Straight Connector 56"/>
              <p:cNvCxnSpPr>
                <a:cxnSpLocks noChangeShapeType="1"/>
              </p:cNvCxnSpPr>
              <p:nvPr/>
            </p:nvCxnSpPr>
            <p:spPr bwMode="auto">
              <a:xfrm flipH="1">
                <a:off x="8077200" y="4419600"/>
                <a:ext cx="2286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21527" name="Straight Arrow Connector 98"/>
          <p:cNvCxnSpPr>
            <a:cxnSpLocks noChangeShapeType="1"/>
          </p:cNvCxnSpPr>
          <p:nvPr/>
        </p:nvCxnSpPr>
        <p:spPr bwMode="auto">
          <a:xfrm>
            <a:off x="3581400" y="5942013"/>
            <a:ext cx="304800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8" name="Straight Arrow Connector 100"/>
          <p:cNvCxnSpPr>
            <a:cxnSpLocks noChangeShapeType="1"/>
          </p:cNvCxnSpPr>
          <p:nvPr/>
        </p:nvCxnSpPr>
        <p:spPr bwMode="auto">
          <a:xfrm>
            <a:off x="5257800" y="5943600"/>
            <a:ext cx="3048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29" name="Up-Down Arrow 101"/>
          <p:cNvSpPr>
            <a:spLocks noChangeArrowheads="1"/>
          </p:cNvSpPr>
          <p:nvPr/>
        </p:nvSpPr>
        <p:spPr bwMode="auto">
          <a:xfrm>
            <a:off x="8458200" y="5105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1530" name="Up-Down Arrow 102"/>
          <p:cNvSpPr>
            <a:spLocks noChangeArrowheads="1"/>
          </p:cNvSpPr>
          <p:nvPr/>
        </p:nvSpPr>
        <p:spPr bwMode="auto">
          <a:xfrm>
            <a:off x="533400" y="5105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23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656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Datalink Layer (2)</a:t>
            </a:r>
          </a:p>
        </p:txBody>
      </p:sp>
      <p:sp>
        <p:nvSpPr>
          <p:cNvPr id="133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Service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Enable end hosts to exchange frames (atomic messages) on the same physical line or wireless link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Possible other services:</a:t>
            </a:r>
          </a:p>
          <a:p>
            <a:pPr lvl="2">
              <a:lnSpc>
                <a:spcPct val="100000"/>
              </a:lnSpc>
              <a:buClr>
                <a:schemeClr val="tx2"/>
              </a:buClr>
            </a:pP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Arbitrate access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to common physical media</a:t>
            </a:r>
          </a:p>
          <a:p>
            <a:pPr lvl="2">
              <a:lnSpc>
                <a:spcPct val="100000"/>
              </a:lnSpc>
              <a:buClr>
                <a:schemeClr val="tx2"/>
              </a:buClr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May provide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 reliable transmission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,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 flow control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Interface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send </a:t>
            </a:r>
            <a:r>
              <a:rPr lang="en-US" i="1" dirty="0">
                <a:latin typeface="Gill Sans Light"/>
                <a:ea typeface="ＭＳ Ｐゴシック" charset="0"/>
                <a:cs typeface="Gill Sans Light"/>
              </a:rPr>
              <a:t>frames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to other end </a:t>
            </a:r>
            <a:r>
              <a:rPr lang="en-US" i="1" dirty="0">
                <a:latin typeface="Gill Sans Light"/>
                <a:ea typeface="ＭＳ Ｐゴシック" charset="0"/>
                <a:cs typeface="Gill Sans Light"/>
              </a:rPr>
              <a:t>hosts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; receive </a:t>
            </a:r>
            <a:r>
              <a:rPr lang="en-US" i="1" dirty="0">
                <a:latin typeface="Gill Sans Light"/>
                <a:ea typeface="ＭＳ Ｐゴシック" charset="0"/>
                <a:cs typeface="Gill Sans Light"/>
              </a:rPr>
              <a:t>frames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addressed to end host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Protocols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addressing, Media Access Control (MAC) (e.g., CSMA/CD - </a:t>
            </a:r>
            <a:r>
              <a:rPr lang="en-US" sz="2200" i="1" dirty="0">
                <a:latin typeface="Gill Sans Light"/>
                <a:ea typeface="ＭＳ Ｐゴシック" charset="0"/>
                <a:cs typeface="Gill Sans Light"/>
              </a:rPr>
              <a:t>Carrier Sense Multiple Access / Collision Detection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)  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23561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76872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017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Datalink Layer (2)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7239000" cy="2286000"/>
          </a:xfrm>
        </p:spPr>
        <p:txBody>
          <a:bodyPr/>
          <a:lstStyle/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Each frame has a header which contains a source and a destination MAC address</a:t>
            </a: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MAC (Media Access Control) address</a:t>
            </a:r>
          </a:p>
          <a:p>
            <a:pPr lvl="1"/>
            <a:r>
              <a:rPr lang="en-US">
                <a:latin typeface="Gill Sans Light"/>
                <a:ea typeface="ＭＳ Ｐゴシック" charset="0"/>
                <a:cs typeface="Gill Sans Light"/>
              </a:rPr>
              <a:t>Uniquely identifies a network interface</a:t>
            </a:r>
          </a:p>
          <a:p>
            <a:pPr lvl="1"/>
            <a:r>
              <a:rPr lang="en-US">
                <a:latin typeface="Gill Sans Light"/>
                <a:ea typeface="ＭＳ Ｐゴシック" charset="0"/>
                <a:cs typeface="Gill Sans Light"/>
              </a:rPr>
              <a:t>48-bit, assigned by the device manufacturer</a:t>
            </a:r>
          </a:p>
          <a:p>
            <a:pPr lvl="1">
              <a:buFontTx/>
              <a:buNone/>
            </a:pPr>
            <a:endParaRPr lang="en-US">
              <a:latin typeface="Gill Sans Light"/>
              <a:ea typeface="ＭＳ Ｐゴシック" charset="0"/>
              <a:cs typeface="Gill Sans Light"/>
            </a:endParaRPr>
          </a:p>
          <a:p>
            <a:endParaRPr lang="en-US">
              <a:latin typeface="Gill Sans Light"/>
              <a:ea typeface="ＭＳ Ｐゴシック" charset="0"/>
              <a:cs typeface="Gill Sans Light"/>
            </a:endParaRPr>
          </a:p>
          <a:p>
            <a:pPr>
              <a:buFontTx/>
              <a:buNone/>
            </a:pPr>
            <a:endParaRPr lang="en-US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447800" y="5638800"/>
            <a:ext cx="27432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447800" y="5715000"/>
            <a:ext cx="2698750" cy="4000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0">
                <a:latin typeface="Helvetica" charset="0"/>
                <a:cs typeface="Helvetica" charset="0"/>
              </a:rPr>
              <a:t>101010100110101110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0" y="4343400"/>
            <a:ext cx="1295400" cy="762000"/>
          </a:xfrm>
          <a:prstGeom prst="rect">
            <a:avLst/>
          </a:prstGeom>
          <a:solidFill>
            <a:srgbClr val="FECF59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 err="1">
                <a:latin typeface="Helvetica"/>
                <a:ea typeface="ＭＳ Ｐゴシック" pitchFamily="1" charset="-128"/>
                <a:cs typeface="Helvetica"/>
              </a:rPr>
              <a:t>Datalink</a:t>
            </a: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 Layer 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447800" y="4419600"/>
            <a:ext cx="685800" cy="609600"/>
          </a:xfrm>
          <a:prstGeom prst="rect">
            <a:avLst/>
          </a:prstGeom>
          <a:solidFill>
            <a:srgbClr val="FECF59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Frame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848600" y="4343400"/>
            <a:ext cx="1295400" cy="762000"/>
          </a:xfrm>
          <a:prstGeom prst="rect">
            <a:avLst/>
          </a:prstGeom>
          <a:solidFill>
            <a:srgbClr val="FECF59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 err="1">
                <a:latin typeface="Helvetica"/>
                <a:ea typeface="ＭＳ Ｐゴシック" pitchFamily="1" charset="-128"/>
                <a:cs typeface="Helvetica"/>
              </a:rPr>
              <a:t>Datalink</a:t>
            </a: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 Layer 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4953000" y="4419600"/>
            <a:ext cx="685800" cy="609600"/>
          </a:xfrm>
          <a:prstGeom prst="rect">
            <a:avLst/>
          </a:prstGeom>
          <a:solidFill>
            <a:srgbClr val="FECF59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Frame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0" y="5486400"/>
            <a:ext cx="12954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Physical Layer 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848600" y="5486400"/>
            <a:ext cx="12954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Physical Layer 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953000" y="5638800"/>
            <a:ext cx="27432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4953000" y="5715000"/>
            <a:ext cx="2698750" cy="4000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0">
                <a:latin typeface="Helvetica" charset="0"/>
                <a:cs typeface="Helvetica" charset="0"/>
              </a:rPr>
              <a:t>101010100110101110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2133600" y="4419600"/>
            <a:ext cx="20574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Frame Payload</a:t>
            </a: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5638800" y="4419600"/>
            <a:ext cx="20574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Frame Payload</a:t>
            </a:r>
          </a:p>
        </p:txBody>
      </p:sp>
      <p:cxnSp>
        <p:nvCxnSpPr>
          <p:cNvPr id="25615" name="Straight Arrow Connector 15"/>
          <p:cNvCxnSpPr>
            <a:cxnSpLocks noChangeShapeType="1"/>
            <a:stCxn id="4" idx="3"/>
            <a:endCxn id="13" idx="1"/>
          </p:cNvCxnSpPr>
          <p:nvPr/>
        </p:nvCxnSpPr>
        <p:spPr bwMode="auto">
          <a:xfrm>
            <a:off x="4191000" y="5905500"/>
            <a:ext cx="762000" cy="95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16" name="TextBox 16"/>
          <p:cNvSpPr txBox="1">
            <a:spLocks noChangeArrowheads="1"/>
          </p:cNvSpPr>
          <p:nvPr/>
        </p:nvSpPr>
        <p:spPr bwMode="auto">
          <a:xfrm>
            <a:off x="93663" y="3200400"/>
            <a:ext cx="1125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0">
                <a:latin typeface="Helvetica" charset="0"/>
                <a:cs typeface="Helvetica" charset="0"/>
              </a:rPr>
              <a:t>Network</a:t>
            </a:r>
          </a:p>
          <a:p>
            <a:pPr algn="ctr" eaLnBrk="1" hangingPunct="1"/>
            <a:r>
              <a:rPr lang="en-US" sz="2000" b="0">
                <a:latin typeface="Helvetica" charset="0"/>
                <a:cs typeface="Helvetica" charset="0"/>
              </a:rPr>
              <a:t>Layer</a:t>
            </a:r>
          </a:p>
        </p:txBody>
      </p:sp>
      <p:sp>
        <p:nvSpPr>
          <p:cNvPr id="25617" name="TextBox 17"/>
          <p:cNvSpPr txBox="1">
            <a:spLocks noChangeArrowheads="1"/>
          </p:cNvSpPr>
          <p:nvPr/>
        </p:nvSpPr>
        <p:spPr bwMode="auto">
          <a:xfrm>
            <a:off x="8018463" y="3200400"/>
            <a:ext cx="1125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0">
                <a:latin typeface="Helvetica" charset="0"/>
                <a:cs typeface="Helvetica" charset="0"/>
              </a:rPr>
              <a:t>Network</a:t>
            </a:r>
          </a:p>
          <a:p>
            <a:pPr algn="ctr" eaLnBrk="1" hangingPunct="1"/>
            <a:r>
              <a:rPr lang="en-US" sz="2000" b="0">
                <a:latin typeface="Helvetica" charset="0"/>
                <a:cs typeface="Helvetica" charset="0"/>
              </a:rPr>
              <a:t>Layer</a:t>
            </a:r>
          </a:p>
        </p:txBody>
      </p:sp>
      <p:cxnSp>
        <p:nvCxnSpPr>
          <p:cNvPr id="25618" name="Straight Arrow Connector 18"/>
          <p:cNvCxnSpPr>
            <a:cxnSpLocks noChangeShapeType="1"/>
          </p:cNvCxnSpPr>
          <p:nvPr/>
        </p:nvCxnSpPr>
        <p:spPr bwMode="auto">
          <a:xfrm>
            <a:off x="4191000" y="4724400"/>
            <a:ext cx="762000" cy="9525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19" name="Up-Down Arrow 19"/>
          <p:cNvSpPr>
            <a:spLocks noChangeArrowheads="1"/>
          </p:cNvSpPr>
          <p:nvPr/>
        </p:nvSpPr>
        <p:spPr bwMode="auto">
          <a:xfrm>
            <a:off x="533400" y="5105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5620" name="Up-Down Arrow 20"/>
          <p:cNvSpPr>
            <a:spLocks noChangeArrowheads="1"/>
          </p:cNvSpPr>
          <p:nvPr/>
        </p:nvSpPr>
        <p:spPr bwMode="auto">
          <a:xfrm>
            <a:off x="8382000" y="5105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5621" name="Up-Down Arrow 21"/>
          <p:cNvSpPr>
            <a:spLocks noChangeArrowheads="1"/>
          </p:cNvSpPr>
          <p:nvPr/>
        </p:nvSpPr>
        <p:spPr bwMode="auto">
          <a:xfrm>
            <a:off x="533400" y="3962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5622" name="Up-Down Arrow 22"/>
          <p:cNvSpPr>
            <a:spLocks noChangeArrowheads="1"/>
          </p:cNvSpPr>
          <p:nvPr/>
        </p:nvSpPr>
        <p:spPr bwMode="auto">
          <a:xfrm>
            <a:off x="8382000" y="3962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5623" name="Rectangular Callout 23"/>
          <p:cNvSpPr>
            <a:spLocks noChangeArrowheads="1"/>
          </p:cNvSpPr>
          <p:nvPr/>
        </p:nvSpPr>
        <p:spPr bwMode="auto">
          <a:xfrm>
            <a:off x="1905000" y="3048000"/>
            <a:ext cx="2971800" cy="1066800"/>
          </a:xfrm>
          <a:prstGeom prst="wedgeRectCallout">
            <a:avLst>
              <a:gd name="adj1" fmla="val -54861"/>
              <a:gd name="adj2" fmla="val 81546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US" sz="2000" b="0">
                <a:latin typeface="Helvetica" charset="0"/>
                <a:cs typeface="Helvetica" charset="0"/>
              </a:rPr>
              <a:t> MAC Dest. Address</a:t>
            </a:r>
          </a:p>
          <a:p>
            <a:pPr>
              <a:buFont typeface="Arial" charset="0"/>
              <a:buChar char="•"/>
            </a:pPr>
            <a:r>
              <a:rPr lang="en-US" sz="2000" b="0">
                <a:latin typeface="Helvetica" charset="0"/>
                <a:cs typeface="Helvetica" charset="0"/>
              </a:rPr>
              <a:t> MAC Src. Address</a:t>
            </a:r>
          </a:p>
          <a:p>
            <a:pPr>
              <a:buFont typeface="Arial" charset="0"/>
              <a:buChar char="•"/>
            </a:pPr>
            <a:r>
              <a:rPr lang="en-US" sz="2000" b="0">
                <a:latin typeface="Helvetica" charset="0"/>
                <a:cs typeface="Helvetica" charset="0"/>
              </a:rPr>
              <a:t>…</a:t>
            </a:r>
          </a:p>
        </p:txBody>
      </p:sp>
      <p:sp>
        <p:nvSpPr>
          <p:cNvPr id="25624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25625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25626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25627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25628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25629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25630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96949284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MAC Address Examples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7848600" cy="1143000"/>
          </a:xfrm>
        </p:spPr>
        <p:txBody>
          <a:bodyPr/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Can easily find MAC 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addr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. on your machine/device: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E.g., 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ifconfig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(Linux, Mac OS X), 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ipconfig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(Windows)</a:t>
            </a:r>
          </a:p>
          <a:p>
            <a:pPr>
              <a:buFontTx/>
              <a:buNone/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26629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26631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0800"/>
            <a:ext cx="254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2514600" y="1273175"/>
            <a:ext cx="7620000" cy="5203825"/>
            <a:chOff x="2514600" y="1273175"/>
            <a:chExt cx="7620000" cy="5203825"/>
          </a:xfrm>
        </p:grpSpPr>
        <p:sp>
          <p:nvSpPr>
            <p:cNvPr id="26634" name="Rectangle 6"/>
            <p:cNvSpPr>
              <a:spLocks noChangeArrowheads="1"/>
            </p:cNvSpPr>
            <p:nvPr/>
          </p:nvSpPr>
          <p:spPr bwMode="auto">
            <a:xfrm>
              <a:off x="7772400" y="1273175"/>
              <a:ext cx="1322388" cy="239713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Helvetica" charset="0"/>
                  <a:cs typeface="Helvetica" charset="0"/>
                </a:rPr>
                <a:t>Datalink</a:t>
              </a:r>
            </a:p>
          </p:txBody>
        </p:sp>
        <p:sp>
          <p:nvSpPr>
            <p:cNvPr id="26635" name="Rectangle 7"/>
            <p:cNvSpPr>
              <a:spLocks noChangeArrowheads="1"/>
            </p:cNvSpPr>
            <p:nvPr/>
          </p:nvSpPr>
          <p:spPr bwMode="auto">
            <a:xfrm>
              <a:off x="7772400" y="1512888"/>
              <a:ext cx="1322388" cy="2397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latin typeface="Helvetica" charset="0"/>
                  <a:cs typeface="Helvetica" charset="0"/>
                </a:rPr>
                <a:t>Physical</a:t>
              </a:r>
            </a:p>
          </p:txBody>
        </p:sp>
        <p:pic>
          <p:nvPicPr>
            <p:cNvPr id="26636" name="Picture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574800"/>
              <a:ext cx="7620000" cy="490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7" name="Rectangle 34"/>
            <p:cNvSpPr>
              <a:spLocks noChangeArrowheads="1"/>
            </p:cNvSpPr>
            <p:nvPr/>
          </p:nvSpPr>
          <p:spPr bwMode="auto">
            <a:xfrm>
              <a:off x="2819400" y="4572000"/>
              <a:ext cx="5486400" cy="177800"/>
            </a:xfrm>
            <a:prstGeom prst="rect">
              <a:avLst/>
            </a:prstGeom>
            <a:noFill/>
            <a:ln w="25400">
              <a:solidFill>
                <a:srgbClr val="FAF55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26638" name="Rounded Rectangle 36"/>
            <p:cNvSpPr>
              <a:spLocks noChangeArrowheads="1"/>
            </p:cNvSpPr>
            <p:nvPr/>
          </p:nvSpPr>
          <p:spPr bwMode="auto">
            <a:xfrm>
              <a:off x="5943600" y="2514600"/>
              <a:ext cx="1981200" cy="6096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Helvetica" charset="0"/>
                  <a:cs typeface="Helvetica" charset="0"/>
                </a:rPr>
                <a:t>Wi-Fi MAC address</a:t>
              </a:r>
            </a:p>
          </p:txBody>
        </p:sp>
        <p:cxnSp>
          <p:nvCxnSpPr>
            <p:cNvPr id="26639" name="Straight Arrow Connector 38"/>
            <p:cNvCxnSpPr>
              <a:cxnSpLocks noChangeShapeType="1"/>
            </p:cNvCxnSpPr>
            <p:nvPr/>
          </p:nvCxnSpPr>
          <p:spPr bwMode="auto">
            <a:xfrm rot="10800000" flipV="1">
              <a:off x="5334000" y="2971800"/>
              <a:ext cx="609600" cy="381000"/>
            </a:xfrm>
            <a:prstGeom prst="straightConnector1">
              <a:avLst/>
            </a:prstGeom>
            <a:noFill/>
            <a:ln w="38100">
              <a:solidFill>
                <a:srgbClr val="FAF55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0" name="Straight Arrow Connector 39"/>
            <p:cNvCxnSpPr>
              <a:cxnSpLocks noChangeShapeType="1"/>
            </p:cNvCxnSpPr>
            <p:nvPr/>
          </p:nvCxnSpPr>
          <p:spPr bwMode="auto">
            <a:xfrm rot="10800000">
              <a:off x="4800600" y="2895600"/>
              <a:ext cx="1143000" cy="76200"/>
            </a:xfrm>
            <a:prstGeom prst="straightConnector1">
              <a:avLst/>
            </a:prstGeom>
            <a:noFill/>
            <a:ln w="38100">
              <a:solidFill>
                <a:srgbClr val="FAF55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41" name="Rounded Rectangle 42"/>
            <p:cNvSpPr>
              <a:spLocks noChangeArrowheads="1"/>
            </p:cNvSpPr>
            <p:nvPr/>
          </p:nvSpPr>
          <p:spPr bwMode="auto">
            <a:xfrm>
              <a:off x="6096000" y="3733800"/>
              <a:ext cx="1981200" cy="6096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Helvetica" charset="0"/>
                  <a:cs typeface="Helvetica" charset="0"/>
                </a:rPr>
                <a:t>Wired/Ethernet MAC address</a:t>
              </a:r>
            </a:p>
          </p:txBody>
        </p:sp>
        <p:cxnSp>
          <p:nvCxnSpPr>
            <p:cNvPr id="26642" name="Straight Arrow Connector 43"/>
            <p:cNvCxnSpPr>
              <a:cxnSpLocks noChangeShapeType="1"/>
              <a:endCxn id="26637" idx="0"/>
            </p:cNvCxnSpPr>
            <p:nvPr/>
          </p:nvCxnSpPr>
          <p:spPr bwMode="auto">
            <a:xfrm rot="10800000" flipV="1">
              <a:off x="5562600" y="4191000"/>
              <a:ext cx="533400" cy="381000"/>
            </a:xfrm>
            <a:prstGeom prst="straightConnector1">
              <a:avLst/>
            </a:prstGeom>
            <a:noFill/>
            <a:ln w="38100">
              <a:solidFill>
                <a:srgbClr val="FAF55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3" name="Straight Arrow Connector 44"/>
            <p:cNvCxnSpPr>
              <a:cxnSpLocks noChangeShapeType="1"/>
            </p:cNvCxnSpPr>
            <p:nvPr/>
          </p:nvCxnSpPr>
          <p:spPr bwMode="auto">
            <a:xfrm rot="10800000">
              <a:off x="3352800" y="4038600"/>
              <a:ext cx="2743200" cy="153988"/>
            </a:xfrm>
            <a:prstGeom prst="straightConnector1">
              <a:avLst/>
            </a:prstGeom>
            <a:noFill/>
            <a:ln w="38100">
              <a:solidFill>
                <a:srgbClr val="FAF55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18129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Local Area Networks (LANs)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7315200" cy="3962400"/>
          </a:xfrm>
        </p:spPr>
        <p:txBody>
          <a:bodyPr/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LAN: group of hosts/devices that 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are in the same geographical proximity (e.g., same building, room) 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use same physical communication technology 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Examples: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all laptops connected wirelessly at a Starbucks café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all devices and computers at home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all hosts connected to wired Ethernet in an office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 lvl="1">
              <a:buFontTx/>
              <a:buNone/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>
              <a:buFontTx/>
              <a:buNone/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  <p:sp>
        <p:nvSpPr>
          <p:cNvPr id="28682" name="TextBox 39"/>
          <p:cNvSpPr txBox="1">
            <a:spLocks noChangeArrowheads="1"/>
          </p:cNvSpPr>
          <p:nvPr/>
        </p:nvSpPr>
        <p:spPr bwMode="auto">
          <a:xfrm>
            <a:off x="1981200" y="62484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endParaRPr lang="en-US" sz="2000" b="0">
              <a:latin typeface="Helvetica" charset="0"/>
              <a:cs typeface="Helvetica" charset="0"/>
            </a:endParaRPr>
          </a:p>
        </p:txBody>
      </p:sp>
      <p:pic>
        <p:nvPicPr>
          <p:cNvPr id="28683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90800" y="4451350"/>
            <a:ext cx="269875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4" name="TextBox 32"/>
          <p:cNvSpPr txBox="1">
            <a:spLocks noChangeArrowheads="1"/>
          </p:cNvSpPr>
          <p:nvPr/>
        </p:nvSpPr>
        <p:spPr bwMode="auto">
          <a:xfrm>
            <a:off x="5334000" y="5257800"/>
            <a:ext cx="285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Ethernet cable and port</a:t>
            </a:r>
          </a:p>
        </p:txBody>
      </p:sp>
    </p:spTree>
    <p:extLst>
      <p:ext uri="{BB962C8B-B14F-4D97-AF65-F5344CB8AC3E}">
        <p14:creationId xmlns:p14="http://schemas.microsoft.com/office/powerpoint/2010/main" val="157637736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Centralized </a:t>
            </a:r>
            <a:r>
              <a:rPr lang="en-US" altLang="ko-KR" dirty="0" err="1"/>
              <a:t>vs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Distributed Systems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038600"/>
            <a:ext cx="8686800" cy="2895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Distributed System:</a:t>
            </a:r>
            <a:r>
              <a:rPr lang="en-US" altLang="ko-KR" dirty="0">
                <a:ea typeface="굴림" panose="020B0600000101010101" pitchFamily="34" charset="-127"/>
              </a:rPr>
              <a:t> physically separate computers working together on some task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Early model: multiple servers working together</a:t>
            </a:r>
          </a:p>
          <a:p>
            <a:pPr lvl="2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Probably in the same room or building</a:t>
            </a:r>
          </a:p>
          <a:p>
            <a:pPr lvl="2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Often called a “cluster”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Later models: peer-to-peer/wide-spread collaboration</a:t>
            </a:r>
          </a:p>
          <a:p>
            <a:pPr lvl="2">
              <a:lnSpc>
                <a:spcPct val="100000"/>
              </a:lnSpc>
              <a:spcBef>
                <a:spcPct val="5000"/>
              </a:spcBef>
            </a:pPr>
            <a:endParaRPr lang="ko-KR" altLang="en-US" sz="2400" dirty="0">
              <a:ea typeface="굴림" panose="020B0600000101010101" pitchFamily="34" charset="-127"/>
            </a:endParaRPr>
          </a:p>
        </p:txBody>
      </p:sp>
      <p:grpSp>
        <p:nvGrpSpPr>
          <p:cNvPr id="923682" name="Group 34"/>
          <p:cNvGrpSpPr>
            <a:grpSpLocks/>
          </p:cNvGrpSpPr>
          <p:nvPr/>
        </p:nvGrpSpPr>
        <p:grpSpPr bwMode="auto">
          <a:xfrm>
            <a:off x="533400" y="1295400"/>
            <a:ext cx="3500438" cy="2486026"/>
            <a:chOff x="336" y="528"/>
            <a:chExt cx="2205" cy="1566"/>
          </a:xfrm>
        </p:grpSpPr>
        <p:grpSp>
          <p:nvGrpSpPr>
            <p:cNvPr id="27670" name="Group 16"/>
            <p:cNvGrpSpPr>
              <a:grpSpLocks/>
            </p:cNvGrpSpPr>
            <p:nvPr/>
          </p:nvGrpSpPr>
          <p:grpSpPr bwMode="auto">
            <a:xfrm>
              <a:off x="336" y="528"/>
              <a:ext cx="2205" cy="1268"/>
              <a:chOff x="269" y="533"/>
              <a:chExt cx="2323" cy="1339"/>
            </a:xfrm>
          </p:grpSpPr>
          <p:sp>
            <p:nvSpPr>
              <p:cNvPr id="27672" name="Oval 4"/>
              <p:cNvSpPr>
                <a:spLocks noChangeArrowheads="1"/>
              </p:cNvSpPr>
              <p:nvPr/>
            </p:nvSpPr>
            <p:spPr bwMode="auto">
              <a:xfrm>
                <a:off x="1154" y="606"/>
                <a:ext cx="538" cy="478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Server</a:t>
                </a:r>
              </a:p>
            </p:txBody>
          </p:sp>
          <p:pic>
            <p:nvPicPr>
              <p:cNvPr id="27673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" y="533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74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7" y="1231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75" name="Picture 1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3" y="533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676" name="Line 11"/>
              <p:cNvSpPr>
                <a:spLocks noChangeShapeType="1"/>
              </p:cNvSpPr>
              <p:nvPr/>
            </p:nvSpPr>
            <p:spPr bwMode="auto">
              <a:xfrm>
                <a:off x="1692" y="827"/>
                <a:ext cx="2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77" name="Line 12"/>
              <p:cNvSpPr>
                <a:spLocks noChangeShapeType="1"/>
              </p:cNvSpPr>
              <p:nvPr/>
            </p:nvSpPr>
            <p:spPr bwMode="auto">
              <a:xfrm flipV="1">
                <a:off x="1423" y="1084"/>
                <a:ext cx="0" cy="1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78" name="Line 13"/>
              <p:cNvSpPr>
                <a:spLocks noChangeShapeType="1"/>
              </p:cNvSpPr>
              <p:nvPr/>
            </p:nvSpPr>
            <p:spPr bwMode="auto">
              <a:xfrm>
                <a:off x="923" y="827"/>
                <a:ext cx="2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7671" name="Text Box 31"/>
            <p:cNvSpPr txBox="1">
              <a:spLocks noChangeArrowheads="1"/>
            </p:cNvSpPr>
            <p:nvPr/>
          </p:nvSpPr>
          <p:spPr bwMode="auto">
            <a:xfrm>
              <a:off x="523" y="1824"/>
              <a:ext cx="1576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Client/Server Model</a:t>
              </a:r>
            </a:p>
          </p:txBody>
        </p:sp>
      </p:grpSp>
      <p:grpSp>
        <p:nvGrpSpPr>
          <p:cNvPr id="923681" name="Group 33"/>
          <p:cNvGrpSpPr>
            <a:grpSpLocks/>
          </p:cNvGrpSpPr>
          <p:nvPr/>
        </p:nvGrpSpPr>
        <p:grpSpPr bwMode="auto">
          <a:xfrm>
            <a:off x="4800600" y="914400"/>
            <a:ext cx="4049713" cy="3171826"/>
            <a:chOff x="3024" y="288"/>
            <a:chExt cx="2551" cy="1998"/>
          </a:xfrm>
        </p:grpSpPr>
        <p:grpSp>
          <p:nvGrpSpPr>
            <p:cNvPr id="27654" name="Group 30"/>
            <p:cNvGrpSpPr>
              <a:grpSpLocks/>
            </p:cNvGrpSpPr>
            <p:nvPr/>
          </p:nvGrpSpPr>
          <p:grpSpPr bwMode="auto">
            <a:xfrm>
              <a:off x="3024" y="288"/>
              <a:ext cx="2551" cy="1706"/>
              <a:chOff x="2976" y="336"/>
              <a:chExt cx="2685" cy="1793"/>
            </a:xfrm>
          </p:grpSpPr>
          <p:pic>
            <p:nvPicPr>
              <p:cNvPr id="27656" name="Picture 1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6" y="336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57" name="Picture 1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2" y="816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58" name="Picture 1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2" y="1488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59" name="Picture 1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6" y="432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60" name="Picture 2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6" y="1104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61" name="Picture 2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6" y="1488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662" name="Line 22"/>
              <p:cNvSpPr>
                <a:spLocks noChangeShapeType="1"/>
              </p:cNvSpPr>
              <p:nvPr/>
            </p:nvSpPr>
            <p:spPr bwMode="auto">
              <a:xfrm>
                <a:off x="3648" y="1824"/>
                <a:ext cx="864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3" name="Line 23"/>
              <p:cNvSpPr>
                <a:spLocks noChangeShapeType="1"/>
              </p:cNvSpPr>
              <p:nvPr/>
            </p:nvSpPr>
            <p:spPr bwMode="auto">
              <a:xfrm flipV="1">
                <a:off x="3648" y="624"/>
                <a:ext cx="768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4" name="Line 24"/>
              <p:cNvSpPr>
                <a:spLocks noChangeShapeType="1"/>
              </p:cNvSpPr>
              <p:nvPr/>
            </p:nvSpPr>
            <p:spPr bwMode="auto">
              <a:xfrm flipV="1">
                <a:off x="4320" y="1200"/>
                <a:ext cx="72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5" name="Line 25"/>
              <p:cNvSpPr>
                <a:spLocks noChangeShapeType="1"/>
              </p:cNvSpPr>
              <p:nvPr/>
            </p:nvSpPr>
            <p:spPr bwMode="auto">
              <a:xfrm flipV="1">
                <a:off x="4224" y="912"/>
                <a:ext cx="336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6" name="Line 26"/>
              <p:cNvSpPr>
                <a:spLocks noChangeShapeType="1"/>
              </p:cNvSpPr>
              <p:nvPr/>
            </p:nvSpPr>
            <p:spPr bwMode="auto">
              <a:xfrm flipV="1">
                <a:off x="3312" y="1008"/>
                <a:ext cx="4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7" name="Line 27"/>
              <p:cNvSpPr>
                <a:spLocks noChangeShapeType="1"/>
              </p:cNvSpPr>
              <p:nvPr/>
            </p:nvSpPr>
            <p:spPr bwMode="auto">
              <a:xfrm flipH="1" flipV="1">
                <a:off x="3552" y="912"/>
                <a:ext cx="24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8" name="Line 28"/>
              <p:cNvSpPr>
                <a:spLocks noChangeShapeType="1"/>
              </p:cNvSpPr>
              <p:nvPr/>
            </p:nvSpPr>
            <p:spPr bwMode="auto">
              <a:xfrm flipH="1" flipV="1">
                <a:off x="4704" y="960"/>
                <a:ext cx="96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9" name="Line 29"/>
              <p:cNvSpPr>
                <a:spLocks noChangeShapeType="1"/>
              </p:cNvSpPr>
              <p:nvPr/>
            </p:nvSpPr>
            <p:spPr bwMode="auto">
              <a:xfrm flipV="1">
                <a:off x="5040" y="139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7655" name="Text Box 32"/>
            <p:cNvSpPr txBox="1">
              <a:spLocks noChangeArrowheads="1"/>
            </p:cNvSpPr>
            <p:nvPr/>
          </p:nvSpPr>
          <p:spPr bwMode="auto">
            <a:xfrm>
              <a:off x="3386" y="2016"/>
              <a:ext cx="1528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Peer-to-Peer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513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LANs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7086600" cy="2590800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All hosts in a LAN can share same physical communication media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Also called, broadcast channel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Each frame is delivered to every host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If a host is not the intended recipient, it drops the frame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 lvl="1">
              <a:buFontTx/>
              <a:buNone/>
            </a:pPr>
            <a:endParaRPr lang="en-US" sz="2400" dirty="0">
              <a:latin typeface="Gill Sans Light"/>
              <a:ea typeface="ＭＳ Ｐゴシック" charset="0"/>
              <a:cs typeface="Gill Sans Light"/>
            </a:endParaRP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>
              <a:buFontTx/>
              <a:buNone/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29704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  <p:pic>
        <p:nvPicPr>
          <p:cNvPr id="2970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5" y="3962400"/>
            <a:ext cx="1455738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25" y="4011613"/>
            <a:ext cx="1003300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3835400"/>
            <a:ext cx="1041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709" name="Straight Connector 24"/>
          <p:cNvCxnSpPr>
            <a:cxnSpLocks noChangeShapeType="1"/>
          </p:cNvCxnSpPr>
          <p:nvPr/>
        </p:nvCxnSpPr>
        <p:spPr bwMode="auto">
          <a:xfrm>
            <a:off x="2498725" y="5637213"/>
            <a:ext cx="4038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Straight Connector 25"/>
          <p:cNvCxnSpPr>
            <a:cxnSpLocks noChangeShapeType="1"/>
          </p:cNvCxnSpPr>
          <p:nvPr/>
        </p:nvCxnSpPr>
        <p:spPr bwMode="auto">
          <a:xfrm rot="5400000" flipH="1" flipV="1">
            <a:off x="2594769" y="5201444"/>
            <a:ext cx="8747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Straight Connector 31"/>
          <p:cNvCxnSpPr>
            <a:cxnSpLocks noChangeShapeType="1"/>
          </p:cNvCxnSpPr>
          <p:nvPr/>
        </p:nvCxnSpPr>
        <p:spPr bwMode="auto">
          <a:xfrm rot="16200000" flipV="1">
            <a:off x="4118769" y="5201444"/>
            <a:ext cx="8747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Straight Connector 32"/>
          <p:cNvCxnSpPr>
            <a:cxnSpLocks noChangeShapeType="1"/>
          </p:cNvCxnSpPr>
          <p:nvPr/>
        </p:nvCxnSpPr>
        <p:spPr bwMode="auto">
          <a:xfrm rot="16200000" flipV="1">
            <a:off x="5490369" y="5201444"/>
            <a:ext cx="8747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13" name="TextBox 39"/>
          <p:cNvSpPr txBox="1">
            <a:spLocks noChangeArrowheads="1"/>
          </p:cNvSpPr>
          <p:nvPr/>
        </p:nvSpPr>
        <p:spPr bwMode="auto">
          <a:xfrm>
            <a:off x="1981200" y="62484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29714" name="TextBox 29"/>
          <p:cNvSpPr txBox="1">
            <a:spLocks noChangeArrowheads="1"/>
          </p:cNvSpPr>
          <p:nvPr/>
        </p:nvSpPr>
        <p:spPr bwMode="auto">
          <a:xfrm>
            <a:off x="2209800" y="35052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MAC Addr:</a:t>
            </a:r>
            <a:r>
              <a:rPr lang="en-US" sz="1800">
                <a:latin typeface="Helvetica" charset="0"/>
                <a:cs typeface="Helvetica" charset="0"/>
              </a:rPr>
              <a:t> A</a:t>
            </a:r>
          </a:p>
        </p:txBody>
      </p:sp>
      <p:sp>
        <p:nvSpPr>
          <p:cNvPr id="29715" name="TextBox 30"/>
          <p:cNvSpPr txBox="1">
            <a:spLocks noChangeArrowheads="1"/>
          </p:cNvSpPr>
          <p:nvPr/>
        </p:nvSpPr>
        <p:spPr bwMode="auto">
          <a:xfrm>
            <a:off x="3733800" y="3516313"/>
            <a:ext cx="1531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MAC Addr:</a:t>
            </a:r>
            <a:r>
              <a:rPr lang="en-US" sz="1800">
                <a:latin typeface="Helvetica" charset="0"/>
                <a:cs typeface="Helvetica" charset="0"/>
              </a:rPr>
              <a:t> B</a:t>
            </a:r>
          </a:p>
        </p:txBody>
      </p:sp>
      <p:sp>
        <p:nvSpPr>
          <p:cNvPr id="29716" name="TextBox 31"/>
          <p:cNvSpPr txBox="1">
            <a:spLocks noChangeArrowheads="1"/>
          </p:cNvSpPr>
          <p:nvPr/>
        </p:nvSpPr>
        <p:spPr bwMode="auto">
          <a:xfrm>
            <a:off x="5326063" y="3516313"/>
            <a:ext cx="1531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MAC Addr: </a:t>
            </a:r>
            <a:r>
              <a:rPr lang="en-US" sz="1800">
                <a:latin typeface="Helvetica" charset="0"/>
                <a:cs typeface="Helvetica" charset="0"/>
              </a:rPr>
              <a:t>C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498725" y="4648200"/>
            <a:ext cx="990600" cy="228600"/>
            <a:chOff x="457200" y="5867400"/>
            <a:chExt cx="990600" cy="228600"/>
          </a:xfrm>
        </p:grpSpPr>
        <p:sp>
          <p:nvSpPr>
            <p:cNvPr id="29724" name="Rectangle 37"/>
            <p:cNvSpPr>
              <a:spLocks noChangeArrowheads="1"/>
            </p:cNvSpPr>
            <p:nvPr/>
          </p:nvSpPr>
          <p:spPr bwMode="auto">
            <a:xfrm>
              <a:off x="457200" y="5867400"/>
              <a:ext cx="609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29725" name="Rectangle 38"/>
            <p:cNvSpPr>
              <a:spLocks noChangeArrowheads="1"/>
            </p:cNvSpPr>
            <p:nvPr/>
          </p:nvSpPr>
          <p:spPr bwMode="auto">
            <a:xfrm>
              <a:off x="1066800" y="5867400"/>
              <a:ext cx="381000" cy="228600"/>
            </a:xfrm>
            <a:prstGeom prst="rect">
              <a:avLst/>
            </a:prstGeom>
            <a:solidFill>
              <a:srgbClr val="FECF59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800">
                  <a:latin typeface="Helvetica" charset="0"/>
                  <a:cs typeface="Helvetica" charset="0"/>
                </a:rPr>
                <a:t>B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4022725" y="5715000"/>
            <a:ext cx="990600" cy="228600"/>
            <a:chOff x="457200" y="5867400"/>
            <a:chExt cx="990600" cy="228600"/>
          </a:xfrm>
        </p:grpSpPr>
        <p:sp>
          <p:nvSpPr>
            <p:cNvPr id="29722" name="Rectangle 37"/>
            <p:cNvSpPr>
              <a:spLocks noChangeArrowheads="1"/>
            </p:cNvSpPr>
            <p:nvPr/>
          </p:nvSpPr>
          <p:spPr bwMode="auto">
            <a:xfrm>
              <a:off x="457200" y="5867400"/>
              <a:ext cx="609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29723" name="Rectangle 38"/>
            <p:cNvSpPr>
              <a:spLocks noChangeArrowheads="1"/>
            </p:cNvSpPr>
            <p:nvPr/>
          </p:nvSpPr>
          <p:spPr bwMode="auto">
            <a:xfrm>
              <a:off x="1066800" y="5867400"/>
              <a:ext cx="381000" cy="228600"/>
            </a:xfrm>
            <a:prstGeom prst="rect">
              <a:avLst/>
            </a:prstGeom>
            <a:solidFill>
              <a:srgbClr val="FECF59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800">
                  <a:latin typeface="Helvetica" charset="0"/>
                  <a:cs typeface="Helvetica" charset="0"/>
                </a:rPr>
                <a:t>B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5775325" y="4648200"/>
            <a:ext cx="304800" cy="304800"/>
            <a:chOff x="1066800" y="6248400"/>
            <a:chExt cx="304800" cy="304800"/>
          </a:xfrm>
        </p:grpSpPr>
        <p:cxnSp>
          <p:nvCxnSpPr>
            <p:cNvPr id="29720" name="Straight Connector 37"/>
            <p:cNvCxnSpPr>
              <a:cxnSpLocks noChangeShapeType="1"/>
            </p:cNvCxnSpPr>
            <p:nvPr/>
          </p:nvCxnSpPr>
          <p:spPr bwMode="auto">
            <a:xfrm rot="16200000" flipH="1">
              <a:off x="1066800" y="6248400"/>
              <a:ext cx="304800" cy="3048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1" name="Straight Connector 38"/>
            <p:cNvCxnSpPr>
              <a:cxnSpLocks noChangeShapeType="1"/>
            </p:cNvCxnSpPr>
            <p:nvPr/>
          </p:nvCxnSpPr>
          <p:spPr bwMode="auto">
            <a:xfrm rot="5400000">
              <a:off x="1066800" y="6248400"/>
              <a:ext cx="304800" cy="3048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56594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85185E-6 L 0.00086 0.1544 L 0.16753 0.1544 " pathEditMode="relative" ptsTypes="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53 0.15441 L 0.16771 0.00024 " pathEditMode="relative" ptsTypes="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115 L 0.15365 -0.00115 L 0.15469 -0.15301 " pathEditMode="relative" ptsTypes="A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Switches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7620000" cy="2590800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Hosts in same LAN can be also connected by switches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 switch forwards frames only to intended recipients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Far more efficient than broadcast channel</a:t>
            </a:r>
          </a:p>
          <a:p>
            <a:pPr lvl="1">
              <a:buFontTx/>
              <a:buNone/>
            </a:pPr>
            <a:endParaRPr lang="en-US" sz="2400" dirty="0">
              <a:latin typeface="Gill Sans Light"/>
              <a:ea typeface="ＭＳ Ｐゴシック" charset="0"/>
              <a:cs typeface="Gill Sans Light"/>
            </a:endParaRP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>
              <a:buFontTx/>
              <a:buNone/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30729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  <p:pic>
        <p:nvPicPr>
          <p:cNvPr id="3073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4419600"/>
            <a:ext cx="139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3429000"/>
            <a:ext cx="10033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2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953000"/>
            <a:ext cx="1455738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3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3149600"/>
            <a:ext cx="1041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4800600"/>
            <a:ext cx="1662113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5" name="Freeform 15"/>
          <p:cNvSpPr>
            <a:spLocks noChangeArrowheads="1"/>
          </p:cNvSpPr>
          <p:nvPr/>
        </p:nvSpPr>
        <p:spPr bwMode="auto">
          <a:xfrm>
            <a:off x="3205163" y="4749800"/>
            <a:ext cx="846137" cy="576263"/>
          </a:xfrm>
          <a:custGeom>
            <a:avLst/>
            <a:gdLst>
              <a:gd name="T0" fmla="*/ 0 w 914400"/>
              <a:gd name="T1" fmla="*/ 579452 h 575733"/>
              <a:gd name="T2" fmla="*/ 491862 w 914400"/>
              <a:gd name="T3" fmla="*/ 579452 h 575733"/>
              <a:gd name="T4" fmla="*/ 491862 w 914400"/>
              <a:gd name="T5" fmla="*/ 0 h 575733"/>
              <a:gd name="T6" fmla="*/ 0 60000 65536"/>
              <a:gd name="T7" fmla="*/ 0 60000 65536"/>
              <a:gd name="T8" fmla="*/ 0 60000 65536"/>
              <a:gd name="T9" fmla="*/ 0 w 914400"/>
              <a:gd name="T10" fmla="*/ 0 h 575733"/>
              <a:gd name="T11" fmla="*/ 914400 w 914400"/>
              <a:gd name="T12" fmla="*/ 575733 h 5757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575733">
                <a:moveTo>
                  <a:pt x="0" y="575733"/>
                </a:moveTo>
                <a:lnTo>
                  <a:pt x="914400" y="575733"/>
                </a:lnTo>
                <a:lnTo>
                  <a:pt x="91440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0736" name="Freeform 17"/>
          <p:cNvSpPr>
            <a:spLocks noChangeArrowheads="1"/>
          </p:cNvSpPr>
          <p:nvPr/>
        </p:nvSpPr>
        <p:spPr bwMode="auto">
          <a:xfrm flipV="1">
            <a:off x="2832100" y="3886200"/>
            <a:ext cx="1219200" cy="576263"/>
          </a:xfrm>
          <a:custGeom>
            <a:avLst/>
            <a:gdLst>
              <a:gd name="T0" fmla="*/ 0 w 914400"/>
              <a:gd name="T1" fmla="*/ 579452 h 575733"/>
              <a:gd name="T2" fmla="*/ 9133689 w 914400"/>
              <a:gd name="T3" fmla="*/ 579452 h 575733"/>
              <a:gd name="T4" fmla="*/ 9133689 w 914400"/>
              <a:gd name="T5" fmla="*/ 0 h 575733"/>
              <a:gd name="T6" fmla="*/ 0 60000 65536"/>
              <a:gd name="T7" fmla="*/ 0 60000 65536"/>
              <a:gd name="T8" fmla="*/ 0 60000 65536"/>
              <a:gd name="T9" fmla="*/ 0 w 914400"/>
              <a:gd name="T10" fmla="*/ 0 h 575733"/>
              <a:gd name="T11" fmla="*/ 914400 w 914400"/>
              <a:gd name="T12" fmla="*/ 575733 h 5757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575733">
                <a:moveTo>
                  <a:pt x="0" y="575733"/>
                </a:moveTo>
                <a:lnTo>
                  <a:pt x="914400" y="575733"/>
                </a:lnTo>
                <a:lnTo>
                  <a:pt x="91440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0737" name="Freeform 18"/>
          <p:cNvSpPr>
            <a:spLocks noChangeArrowheads="1"/>
          </p:cNvSpPr>
          <p:nvPr/>
        </p:nvSpPr>
        <p:spPr bwMode="auto">
          <a:xfrm flipH="1" flipV="1">
            <a:off x="4203700" y="3886200"/>
            <a:ext cx="762000" cy="576263"/>
          </a:xfrm>
          <a:custGeom>
            <a:avLst/>
            <a:gdLst>
              <a:gd name="T0" fmla="*/ 0 w 914400"/>
              <a:gd name="T1" fmla="*/ 579452 h 575733"/>
              <a:gd name="T2" fmla="*/ 212661 w 914400"/>
              <a:gd name="T3" fmla="*/ 579452 h 575733"/>
              <a:gd name="T4" fmla="*/ 212661 w 914400"/>
              <a:gd name="T5" fmla="*/ 0 h 575733"/>
              <a:gd name="T6" fmla="*/ 0 60000 65536"/>
              <a:gd name="T7" fmla="*/ 0 60000 65536"/>
              <a:gd name="T8" fmla="*/ 0 60000 65536"/>
              <a:gd name="T9" fmla="*/ 0 w 914400"/>
              <a:gd name="T10" fmla="*/ 0 h 575733"/>
              <a:gd name="T11" fmla="*/ 914400 w 914400"/>
              <a:gd name="T12" fmla="*/ 575733 h 5757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575733">
                <a:moveTo>
                  <a:pt x="0" y="575733"/>
                </a:moveTo>
                <a:lnTo>
                  <a:pt x="914400" y="575733"/>
                </a:lnTo>
                <a:lnTo>
                  <a:pt x="91440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0738" name="Freeform 19"/>
          <p:cNvSpPr>
            <a:spLocks noChangeArrowheads="1"/>
          </p:cNvSpPr>
          <p:nvPr/>
        </p:nvSpPr>
        <p:spPr bwMode="auto">
          <a:xfrm flipH="1">
            <a:off x="4203700" y="4757738"/>
            <a:ext cx="846138" cy="576262"/>
          </a:xfrm>
          <a:custGeom>
            <a:avLst/>
            <a:gdLst>
              <a:gd name="T0" fmla="*/ 0 w 914400"/>
              <a:gd name="T1" fmla="*/ 579445 h 575733"/>
              <a:gd name="T2" fmla="*/ 491866 w 914400"/>
              <a:gd name="T3" fmla="*/ 579445 h 575733"/>
              <a:gd name="T4" fmla="*/ 491866 w 914400"/>
              <a:gd name="T5" fmla="*/ 0 h 575733"/>
              <a:gd name="T6" fmla="*/ 0 60000 65536"/>
              <a:gd name="T7" fmla="*/ 0 60000 65536"/>
              <a:gd name="T8" fmla="*/ 0 60000 65536"/>
              <a:gd name="T9" fmla="*/ 0 w 914400"/>
              <a:gd name="T10" fmla="*/ 0 h 575733"/>
              <a:gd name="T11" fmla="*/ 914400 w 914400"/>
              <a:gd name="T12" fmla="*/ 575733 h 5757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575733">
                <a:moveTo>
                  <a:pt x="0" y="575733"/>
                </a:moveTo>
                <a:lnTo>
                  <a:pt x="914400" y="575733"/>
                </a:lnTo>
                <a:lnTo>
                  <a:pt x="91440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74875" y="5638800"/>
            <a:ext cx="990600" cy="228600"/>
            <a:chOff x="457200" y="5867400"/>
            <a:chExt cx="990600" cy="228600"/>
          </a:xfrm>
        </p:grpSpPr>
        <p:sp>
          <p:nvSpPr>
            <p:cNvPr id="30745" name="Rectangle 37"/>
            <p:cNvSpPr>
              <a:spLocks noChangeArrowheads="1"/>
            </p:cNvSpPr>
            <p:nvPr/>
          </p:nvSpPr>
          <p:spPr bwMode="auto">
            <a:xfrm>
              <a:off x="457200" y="5867400"/>
              <a:ext cx="609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30746" name="Rectangle 38"/>
            <p:cNvSpPr>
              <a:spLocks noChangeArrowheads="1"/>
            </p:cNvSpPr>
            <p:nvPr/>
          </p:nvSpPr>
          <p:spPr bwMode="auto">
            <a:xfrm>
              <a:off x="1066800" y="5867400"/>
              <a:ext cx="381000" cy="228600"/>
            </a:xfrm>
            <a:prstGeom prst="rect">
              <a:avLst/>
            </a:prstGeom>
            <a:solidFill>
              <a:srgbClr val="FECF59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800">
                  <a:latin typeface="Helvetica" charset="0"/>
                  <a:cs typeface="Helvetica" charset="0"/>
                </a:rPr>
                <a:t>B</a:t>
              </a:r>
            </a:p>
          </p:txBody>
        </p:sp>
      </p:grpSp>
      <p:sp>
        <p:nvSpPr>
          <p:cNvPr id="30740" name="TextBox 49"/>
          <p:cNvSpPr txBox="1">
            <a:spLocks noChangeArrowheads="1"/>
          </p:cNvSpPr>
          <p:nvPr/>
        </p:nvSpPr>
        <p:spPr bwMode="auto">
          <a:xfrm>
            <a:off x="1905000" y="3090863"/>
            <a:ext cx="1370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MAC Addr:</a:t>
            </a:r>
            <a:r>
              <a:rPr lang="en-US" sz="1600">
                <a:latin typeface="Helvetica" charset="0"/>
                <a:cs typeface="Helvetica" charset="0"/>
              </a:rPr>
              <a:t> B</a:t>
            </a:r>
          </a:p>
        </p:txBody>
      </p:sp>
      <p:sp>
        <p:nvSpPr>
          <p:cNvPr id="30741" name="TextBox 50"/>
          <p:cNvSpPr txBox="1">
            <a:spLocks noChangeArrowheads="1"/>
          </p:cNvSpPr>
          <p:nvPr/>
        </p:nvSpPr>
        <p:spPr bwMode="auto">
          <a:xfrm>
            <a:off x="1905000" y="4691063"/>
            <a:ext cx="1374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MAC Addr:</a:t>
            </a:r>
            <a:r>
              <a:rPr lang="en-US" sz="1600">
                <a:latin typeface="Helvetica" charset="0"/>
                <a:cs typeface="Helvetica" charset="0"/>
              </a:rPr>
              <a:t> A</a:t>
            </a:r>
          </a:p>
        </p:txBody>
      </p:sp>
      <p:sp>
        <p:nvSpPr>
          <p:cNvPr id="30742" name="TextBox 51"/>
          <p:cNvSpPr txBox="1">
            <a:spLocks noChangeArrowheads="1"/>
          </p:cNvSpPr>
          <p:nvPr/>
        </p:nvSpPr>
        <p:spPr bwMode="auto">
          <a:xfrm>
            <a:off x="4799013" y="2971800"/>
            <a:ext cx="13827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MAC Addr:</a:t>
            </a:r>
            <a:r>
              <a:rPr lang="en-US" sz="1600">
                <a:latin typeface="Helvetica" charset="0"/>
                <a:cs typeface="Helvetica" charset="0"/>
              </a:rPr>
              <a:t> D</a:t>
            </a:r>
          </a:p>
        </p:txBody>
      </p:sp>
      <p:sp>
        <p:nvSpPr>
          <p:cNvPr id="30743" name="TextBox 52"/>
          <p:cNvSpPr txBox="1">
            <a:spLocks noChangeArrowheads="1"/>
          </p:cNvSpPr>
          <p:nvPr/>
        </p:nvSpPr>
        <p:spPr bwMode="auto">
          <a:xfrm>
            <a:off x="4799013" y="4462463"/>
            <a:ext cx="13827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MAC Addr:</a:t>
            </a:r>
            <a:r>
              <a:rPr lang="en-US" sz="1600">
                <a:latin typeface="Helvetica" charset="0"/>
                <a:cs typeface="Helvetica" charset="0"/>
              </a:rPr>
              <a:t> C</a:t>
            </a:r>
          </a:p>
        </p:txBody>
      </p:sp>
      <p:sp>
        <p:nvSpPr>
          <p:cNvPr id="30744" name="TextBox 53"/>
          <p:cNvSpPr txBox="1">
            <a:spLocks noChangeArrowheads="1"/>
          </p:cNvSpPr>
          <p:nvPr/>
        </p:nvSpPr>
        <p:spPr bwMode="auto">
          <a:xfrm>
            <a:off x="2640013" y="4343400"/>
            <a:ext cx="86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Switch</a:t>
            </a:r>
            <a:endParaRPr lang="en-US" sz="180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18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16285 -7.40741E-7 L 0.16285 -0.1544 " pathEditMode="relative" ptsTypes="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85 -0.15439 L 0.16285 -0.28518 L 0.04149 -0.28518 " pathEditMode="relative" ptsTypes="A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78486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Media Access Control (MAC) Protocols 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5486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Problem: 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How do hosts access a broadcast media? 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How do they avoid collisions?</a:t>
            </a:r>
          </a:p>
          <a:p>
            <a:pPr>
              <a:lnSpc>
                <a:spcPct val="110000"/>
              </a:lnSpc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Three solutions: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 Channel partition</a:t>
            </a:r>
          </a:p>
          <a:p>
            <a:pPr lvl="1">
              <a:lnSpc>
                <a:spcPct val="110000"/>
              </a:lnSpc>
            </a:pPr>
            <a:r>
              <a:rPr lang="ja-JP" altLang="en-US" sz="2400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sz="2400" dirty="0">
                <a:latin typeface="Gill Sans Light"/>
                <a:ea typeface="ＭＳ Ｐゴシック" charset="0"/>
                <a:cs typeface="Gill Sans Light"/>
              </a:rPr>
              <a:t>Taking turns</a:t>
            </a:r>
            <a:r>
              <a:rPr lang="ja-JP" altLang="en-US" sz="2400" dirty="0">
                <a:latin typeface="Gill Sans Light"/>
                <a:ea typeface="ＭＳ Ｐゴシック" charset="0"/>
                <a:cs typeface="Gill Sans Light"/>
              </a:rPr>
              <a:t>”</a:t>
            </a:r>
            <a:endParaRPr lang="en-US" altLang="ja-JP" sz="2400" dirty="0">
              <a:latin typeface="Gill Sans Light"/>
              <a:ea typeface="ＭＳ Ｐゴシック" charset="0"/>
              <a:cs typeface="Gill Sans Light"/>
            </a:endParaRP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Random access</a:t>
            </a:r>
          </a:p>
          <a:p>
            <a:pPr lvl="1">
              <a:lnSpc>
                <a:spcPct val="110000"/>
              </a:lnSpc>
            </a:pPr>
            <a:endParaRPr lang="en-US" sz="2400" dirty="0">
              <a:latin typeface="Gill Sans Light"/>
              <a:ea typeface="ＭＳ Ｐゴシック" charset="0"/>
              <a:cs typeface="Gill Sans Light"/>
            </a:endParaRPr>
          </a:p>
          <a:p>
            <a:pPr lvl="1">
              <a:lnSpc>
                <a:spcPct val="110000"/>
              </a:lnSpc>
            </a:pPr>
            <a:endParaRPr lang="en-US" sz="2400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31752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31753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51578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78486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MAC Protocols 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Channel partitioning protocols</a:t>
            </a:r>
            <a:r>
              <a:rPr lang="en-US" sz="2600" b="1" dirty="0">
                <a:latin typeface="Gill Sans Light"/>
                <a:ea typeface="ＭＳ Ｐゴシック" charset="0"/>
                <a:cs typeface="Gill Sans Light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Allocate 1/N bandwidth to every host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Share channel efficiently and fairly at high load</a:t>
            </a:r>
          </a:p>
          <a:p>
            <a:pPr lvl="1">
              <a:lnSpc>
                <a:spcPct val="100000"/>
              </a:lnSpc>
              <a:buClr>
                <a:schemeClr val="tx2"/>
              </a:buClr>
            </a:pP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Inefficient at low load </a:t>
            </a:r>
            <a:r>
              <a:rPr lang="en-US" dirty="0">
                <a:solidFill>
                  <a:schemeClr val="tx2"/>
                </a:solidFill>
                <a:latin typeface="Gill Sans Light"/>
                <a:ea typeface="ＭＳ Ｐゴシック" charset="0"/>
                <a:cs typeface="Gill Sans Light"/>
              </a:rPr>
              <a:t>(where load = # senders)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</a:t>
            </a:r>
          </a:p>
          <a:p>
            <a:pPr lvl="2">
              <a:lnSpc>
                <a:spcPct val="100000"/>
              </a:lnSpc>
              <a:buClr>
                <a:schemeClr val="tx2"/>
              </a:buClr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1/N bandwidth allocated even if only 1 active node!</a:t>
            </a:r>
          </a:p>
          <a:p>
            <a:pPr lvl="1">
              <a:lnSpc>
                <a:spcPct val="100000"/>
              </a:lnSpc>
              <a:buClr>
                <a:schemeClr val="tx2"/>
              </a:buClr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E.g., Frequency Division Multiple Access (FDMA); optical networks</a:t>
            </a:r>
          </a:p>
          <a:p>
            <a:pPr>
              <a:lnSpc>
                <a:spcPct val="100000"/>
              </a:lnSpc>
            </a:pPr>
            <a:r>
              <a:rPr lang="ja-JP" altLang="en-US" b="1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b="1" dirty="0">
                <a:latin typeface="Gill Sans Light"/>
                <a:ea typeface="ＭＳ Ｐゴシック" charset="0"/>
                <a:cs typeface="Gill Sans Light"/>
              </a:rPr>
              <a:t>Taking turns</a:t>
            </a:r>
            <a:r>
              <a:rPr lang="ja-JP" altLang="en-US" b="1" dirty="0">
                <a:latin typeface="Gill Sans Light"/>
                <a:ea typeface="ＭＳ Ｐゴシック" charset="0"/>
                <a:cs typeface="Gill Sans Light"/>
              </a:rPr>
              <a:t>”</a:t>
            </a:r>
            <a:r>
              <a:rPr lang="en-US" altLang="ja-JP" b="1" dirty="0">
                <a:latin typeface="Gill Sans Light"/>
                <a:ea typeface="ＭＳ Ｐゴシック" charset="0"/>
                <a:cs typeface="Gill Sans Light"/>
              </a:rPr>
              <a:t> protocols: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Pass a token around active hosts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 host can only send data if it has the token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More efficient at low loads: single node can use &gt;&gt; 1/N 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banwidth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Overhead in acquiring the token</a:t>
            </a:r>
          </a:p>
          <a:p>
            <a:pPr lvl="1">
              <a:lnSpc>
                <a:spcPct val="100000"/>
              </a:lnSpc>
              <a:buClr>
                <a:schemeClr val="tx2"/>
              </a:buClr>
            </a:pP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Vulnerable to failures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(e.g., failed node or lost token)</a:t>
            </a:r>
          </a:p>
          <a:p>
            <a:pPr lvl="1">
              <a:lnSpc>
                <a:spcPct val="100000"/>
              </a:lnSpc>
              <a:buClr>
                <a:schemeClr val="tx2"/>
              </a:buClr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E.g., 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Token ring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33799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33800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33801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96571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9" grpId="0" build="p"/>
      <p:bldP spid="930819" grpI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486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MAC Protocols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686800" cy="640080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tx2"/>
              </a:buClr>
            </a:pP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Random Access</a:t>
            </a:r>
          </a:p>
          <a:p>
            <a:pPr lvl="1">
              <a:lnSpc>
                <a:spcPct val="80000"/>
              </a:lnSpc>
              <a:buClr>
                <a:schemeClr val="tx2"/>
              </a:buClr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Efficient at low load: single node can fully utilize channel </a:t>
            </a:r>
          </a:p>
          <a:p>
            <a:pPr lvl="1">
              <a:lnSpc>
                <a:spcPct val="80000"/>
              </a:lnSpc>
              <a:buClr>
                <a:schemeClr val="tx2"/>
              </a:buClr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High load: collision overhead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Key ideas of random access:</a:t>
            </a:r>
          </a:p>
          <a:p>
            <a:pPr lvl="1">
              <a:lnSpc>
                <a:spcPct val="80000"/>
              </a:lnSpc>
              <a:buClr>
                <a:schemeClr val="tx2"/>
              </a:buClr>
            </a:pPr>
            <a:r>
              <a:rPr lang="en-US" b="1" dirty="0">
                <a:solidFill>
                  <a:srgbClr val="000000"/>
                </a:solidFill>
                <a:latin typeface="Gill Sans Light"/>
                <a:ea typeface="ＭＳ Ｐゴシック" charset="0"/>
                <a:cs typeface="Gill Sans Light"/>
              </a:rPr>
              <a:t>Carrier sense (CS)</a:t>
            </a:r>
          </a:p>
          <a:p>
            <a:pPr lvl="2">
              <a:lnSpc>
                <a:spcPct val="80000"/>
              </a:lnSpc>
            </a:pPr>
            <a:r>
              <a:rPr lang="en-US" i="1" dirty="0">
                <a:latin typeface="Gill Sans Light"/>
                <a:ea typeface="ＭＳ Ｐゴシック" charset="0"/>
                <a:cs typeface="Gill Sans Light"/>
              </a:rPr>
              <a:t>Listen before speaking, and don’</a:t>
            </a:r>
            <a:r>
              <a:rPr lang="en-US" altLang="ja-JP" i="1" dirty="0">
                <a:latin typeface="Gill Sans Light"/>
                <a:ea typeface="ＭＳ Ｐゴシック" charset="0"/>
                <a:cs typeface="Gill Sans Light"/>
              </a:rPr>
              <a:t>t interrupt</a:t>
            </a:r>
          </a:p>
          <a:p>
            <a:pPr lvl="2">
              <a:lnSpc>
                <a:spcPct val="8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Checking if someone else is already sending data</a:t>
            </a:r>
          </a:p>
          <a:p>
            <a:pPr lvl="2">
              <a:lnSpc>
                <a:spcPct val="8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… and waiting till the other node is done</a:t>
            </a:r>
          </a:p>
          <a:p>
            <a:pPr lvl="1">
              <a:lnSpc>
                <a:spcPct val="80000"/>
              </a:lnSpc>
              <a:buClr>
                <a:schemeClr val="tx2"/>
              </a:buClr>
            </a:pPr>
            <a:r>
              <a:rPr lang="en-US" b="1" dirty="0">
                <a:solidFill>
                  <a:srgbClr val="000000"/>
                </a:solidFill>
                <a:latin typeface="Gill Sans Light"/>
                <a:ea typeface="ＭＳ Ｐゴシック" charset="0"/>
                <a:cs typeface="Gill Sans Light"/>
              </a:rPr>
              <a:t>Collision detection (CD)</a:t>
            </a:r>
          </a:p>
          <a:p>
            <a:pPr lvl="2">
              <a:lnSpc>
                <a:spcPct val="80000"/>
              </a:lnSpc>
            </a:pPr>
            <a:r>
              <a:rPr lang="en-US" i="1" dirty="0">
                <a:latin typeface="Gill Sans Light"/>
                <a:ea typeface="ＭＳ Ｐゴシック" charset="0"/>
                <a:cs typeface="Gill Sans Light"/>
              </a:rPr>
              <a:t>If someone else starts talking at the same time, stop</a:t>
            </a:r>
          </a:p>
          <a:p>
            <a:pPr lvl="2">
              <a:lnSpc>
                <a:spcPct val="8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Realizing when two nodes are transmitting at once</a:t>
            </a:r>
          </a:p>
          <a:p>
            <a:pPr lvl="2">
              <a:lnSpc>
                <a:spcPct val="8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…by detecting that the data on the wire is garbled</a:t>
            </a:r>
          </a:p>
          <a:p>
            <a:pPr lvl="1">
              <a:lnSpc>
                <a:spcPct val="80000"/>
              </a:lnSpc>
              <a:buClr>
                <a:schemeClr val="tx2"/>
              </a:buClr>
            </a:pPr>
            <a:r>
              <a:rPr lang="en-US" b="1" dirty="0">
                <a:solidFill>
                  <a:srgbClr val="000000"/>
                </a:solidFill>
                <a:latin typeface="Gill Sans Light"/>
                <a:ea typeface="ＭＳ Ｐゴシック" charset="0"/>
                <a:cs typeface="Gill Sans Light"/>
              </a:rPr>
              <a:t>Randomness</a:t>
            </a:r>
          </a:p>
          <a:p>
            <a:pPr lvl="2">
              <a:lnSpc>
                <a:spcPct val="80000"/>
              </a:lnSpc>
            </a:pPr>
            <a:r>
              <a:rPr lang="en-US" i="1" dirty="0">
                <a:latin typeface="Gill Sans Light"/>
                <a:ea typeface="ＭＳ Ｐゴシック" charset="0"/>
                <a:cs typeface="Gill Sans Light"/>
              </a:rPr>
              <a:t>Don’</a:t>
            </a:r>
            <a:r>
              <a:rPr lang="en-US" altLang="ja-JP" i="1" dirty="0">
                <a:latin typeface="Gill Sans Light"/>
                <a:ea typeface="ＭＳ Ｐゴシック" charset="0"/>
                <a:cs typeface="Gill Sans Light"/>
              </a:rPr>
              <a:t>t start talking again right away</a:t>
            </a:r>
          </a:p>
          <a:p>
            <a:pPr lvl="2">
              <a:lnSpc>
                <a:spcPct val="8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Waiting for a random time before trying again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Examples: CSMA/CD, Ethernet, best known implementation</a:t>
            </a:r>
          </a:p>
          <a:p>
            <a:pPr>
              <a:lnSpc>
                <a:spcPct val="80000"/>
              </a:lnSpc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35848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35849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30148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638800"/>
          </a:xfrm>
        </p:spPr>
        <p:txBody>
          <a:bodyPr/>
          <a:lstStyle/>
          <a:p>
            <a:r>
              <a:rPr lang="en-US" sz="2800" dirty="0"/>
              <a:t>Project 3: initial design doc due today at 11:59PM</a:t>
            </a:r>
          </a:p>
          <a:p>
            <a:endParaRPr lang="en-US" sz="2800" dirty="0"/>
          </a:p>
          <a:p>
            <a:r>
              <a:rPr lang="en-US" sz="2800" dirty="0"/>
              <a:t>Midterm 3 coming up </a:t>
            </a:r>
            <a:r>
              <a:rPr lang="en-US" sz="2800"/>
              <a:t>on </a:t>
            </a:r>
            <a:r>
              <a:rPr lang="en-US" sz="280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Wed 4/25 </a:t>
            </a:r>
            <a:r>
              <a:rPr lang="en-US" sz="28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6:30-8PM</a:t>
            </a:r>
          </a:p>
          <a:p>
            <a:pPr lvl="1"/>
            <a:r>
              <a:rPr lang="en-US" sz="2400" dirty="0"/>
              <a:t>All topics up to and including Lecture 23</a:t>
            </a:r>
          </a:p>
          <a:p>
            <a:pPr lvl="2"/>
            <a:r>
              <a:rPr lang="en-US" sz="2400" dirty="0"/>
              <a:t>Focus will be on Lectures 17 – 23 and associated readings, and Projects 3</a:t>
            </a:r>
          </a:p>
          <a:p>
            <a:pPr lvl="2"/>
            <a:r>
              <a:rPr lang="en-US" sz="2400" dirty="0"/>
              <a:t>But expect 20-30% questions from materials from Lectures 1-16</a:t>
            </a:r>
          </a:p>
          <a:p>
            <a:pPr lvl="1"/>
            <a:r>
              <a:rPr lang="en-US" sz="2600" dirty="0"/>
              <a:t>LKS 245, Hearst Field Annex A1, VLSB 2060, Barrows 20, Wurster 102 </a:t>
            </a:r>
            <a:r>
              <a:rPr lang="en-US" sz="2600" b="1" dirty="0">
                <a:solidFill>
                  <a:srgbClr val="FF0000"/>
                </a:solidFill>
              </a:rPr>
              <a:t>(see Piazza for your room assignment)</a:t>
            </a:r>
          </a:p>
          <a:p>
            <a:pPr lvl="1"/>
            <a:r>
              <a:rPr lang="en-US" sz="2400" dirty="0"/>
              <a:t>Closed book</a:t>
            </a:r>
          </a:p>
          <a:p>
            <a:pPr lvl="1"/>
            <a:r>
              <a:rPr lang="en-US" sz="2400" dirty="0"/>
              <a:t>2 pages hand-written notes both sides</a:t>
            </a:r>
            <a:endParaRPr lang="en-US" sz="4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527435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7241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(Inter) Network Layer (3)</a:t>
            </a:r>
          </a:p>
        </p:txBody>
      </p:sp>
      <p:sp>
        <p:nvSpPr>
          <p:cNvPr id="133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7467600" cy="510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Service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Deliver packets to specified </a:t>
            </a:r>
            <a:r>
              <a:rPr lang="en-US" sz="2400" b="1" dirty="0">
                <a:latin typeface="Gill Sans Light"/>
                <a:ea typeface="ＭＳ Ｐゴシック" charset="0"/>
                <a:cs typeface="Gill Sans Light"/>
              </a:rPr>
              <a:t>network addresses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 across multiple </a:t>
            </a:r>
            <a:r>
              <a:rPr lang="en-US" sz="2400" dirty="0" err="1">
                <a:latin typeface="Gill Sans Light"/>
                <a:ea typeface="ＭＳ Ｐゴシック" charset="0"/>
                <a:cs typeface="Gill Sans Light"/>
              </a:rPr>
              <a:t>datalink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 layer networks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Possible other services: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Packet </a:t>
            </a:r>
            <a:r>
              <a:rPr lang="en-US" sz="2400" i="1" dirty="0">
                <a:latin typeface="Gill Sans Light"/>
                <a:ea typeface="ＭＳ Ｐゴシック" charset="0"/>
                <a:cs typeface="Gill Sans Light"/>
              </a:rPr>
              <a:t>scheduling/priority</a:t>
            </a:r>
            <a:endParaRPr lang="en-US" sz="2400" dirty="0">
              <a:latin typeface="Gill Sans Light"/>
              <a:ea typeface="ＭＳ Ｐゴシック" charset="0"/>
              <a:cs typeface="Gill Sans Light"/>
            </a:endParaRP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Buffer management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Interface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send </a:t>
            </a:r>
            <a:r>
              <a:rPr lang="en-US" i="1" dirty="0">
                <a:latin typeface="Gill Sans Light"/>
                <a:ea typeface="ＭＳ Ｐゴシック" charset="0"/>
                <a:cs typeface="Gill Sans Light"/>
              </a:rPr>
              <a:t>packets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to specified network address destination; receive packets destined for end host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Protocols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define network addresses (globally unique); construct forwarding tables; packet forwarding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37897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31859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2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(Inter) Network Layer (3)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7772400" cy="5105400"/>
          </a:xfrm>
        </p:spPr>
        <p:txBody>
          <a:bodyPr/>
          <a:lstStyle/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IP address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unique 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addr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. assigned to network device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Assigned by network administrator or dynamically when host connects to network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447800" y="5638800"/>
            <a:ext cx="27432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447800" y="5715000"/>
            <a:ext cx="2698750" cy="4000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0">
                <a:latin typeface="Helvetica" charset="0"/>
                <a:cs typeface="Helvetica" charset="0"/>
              </a:rPr>
              <a:t>101010100110101110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0" y="4343400"/>
            <a:ext cx="1295400" cy="762000"/>
          </a:xfrm>
          <a:prstGeom prst="rect">
            <a:avLst/>
          </a:prstGeom>
          <a:solidFill>
            <a:srgbClr val="FECF59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 err="1">
                <a:latin typeface="Helvetica"/>
                <a:ea typeface="ＭＳ Ｐゴシック" pitchFamily="1" charset="-128"/>
                <a:cs typeface="Helvetica"/>
              </a:rPr>
              <a:t>Datalink</a:t>
            </a: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 Layer 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133600" y="4419600"/>
            <a:ext cx="6858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Arial Narrow"/>
                <a:ea typeface="ＭＳ Ｐゴシック" pitchFamily="1" charset="-128"/>
                <a:cs typeface="Arial Narrow"/>
              </a:rPr>
              <a:t>Net.</a:t>
            </a:r>
          </a:p>
          <a:p>
            <a:pPr algn="ctr">
              <a:defRPr/>
            </a:pPr>
            <a:r>
              <a:rPr lang="en-US" sz="1600" b="0" dirty="0" err="1">
                <a:latin typeface="Arial Narrow"/>
                <a:ea typeface="ＭＳ Ｐゴシック" pitchFamily="1" charset="-128"/>
                <a:cs typeface="Arial Narrow"/>
              </a:rPr>
              <a:t>Hdr</a:t>
            </a:r>
            <a:r>
              <a:rPr lang="en-US" sz="1600" b="0" dirty="0">
                <a:latin typeface="Arial Narrow"/>
                <a:ea typeface="ＭＳ Ｐゴシック" pitchFamily="1" charset="-128"/>
                <a:cs typeface="Arial Narrow"/>
              </a:rPr>
              <a:t>.</a:t>
            </a:r>
          </a:p>
        </p:txBody>
      </p:sp>
      <p:sp>
        <p:nvSpPr>
          <p:cNvPr id="39943" name="Rectangle 11"/>
          <p:cNvSpPr>
            <a:spLocks noChangeArrowheads="1"/>
          </p:cNvSpPr>
          <p:nvPr/>
        </p:nvSpPr>
        <p:spPr bwMode="auto">
          <a:xfrm>
            <a:off x="1447800" y="4419600"/>
            <a:ext cx="685800" cy="609600"/>
          </a:xfrm>
          <a:prstGeom prst="rect">
            <a:avLst/>
          </a:prstGeom>
          <a:solidFill>
            <a:srgbClr val="FECF59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Frame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848600" y="4343400"/>
            <a:ext cx="1295400" cy="762000"/>
          </a:xfrm>
          <a:prstGeom prst="rect">
            <a:avLst/>
          </a:prstGeom>
          <a:solidFill>
            <a:srgbClr val="FECF59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 err="1">
                <a:latin typeface="Helvetica"/>
                <a:ea typeface="ＭＳ Ｐゴシック" pitchFamily="1" charset="-128"/>
                <a:cs typeface="Helvetica"/>
              </a:rPr>
              <a:t>Datalink</a:t>
            </a: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 Layer </a:t>
            </a:r>
          </a:p>
        </p:txBody>
      </p:sp>
      <p:sp>
        <p:nvSpPr>
          <p:cNvPr id="39945" name="Rectangle 13"/>
          <p:cNvSpPr>
            <a:spLocks noChangeArrowheads="1"/>
          </p:cNvSpPr>
          <p:nvPr/>
        </p:nvSpPr>
        <p:spPr bwMode="auto">
          <a:xfrm>
            <a:off x="5638800" y="4419600"/>
            <a:ext cx="685800" cy="609600"/>
          </a:xfrm>
          <a:prstGeom prst="rect">
            <a:avLst/>
          </a:prstGeom>
          <a:solidFill>
            <a:srgbClr val="A0BC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Net.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39946" name="Rectangle 14"/>
          <p:cNvSpPr>
            <a:spLocks noChangeArrowheads="1"/>
          </p:cNvSpPr>
          <p:nvPr/>
        </p:nvSpPr>
        <p:spPr bwMode="auto">
          <a:xfrm>
            <a:off x="4953000" y="4419600"/>
            <a:ext cx="685800" cy="609600"/>
          </a:xfrm>
          <a:prstGeom prst="rect">
            <a:avLst/>
          </a:prstGeom>
          <a:solidFill>
            <a:srgbClr val="FECF59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Frame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0" y="5486400"/>
            <a:ext cx="12954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Physical Layer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7848600" y="5486400"/>
            <a:ext cx="12954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Physical Layer 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5638800"/>
            <a:ext cx="27432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19" name="TextBox 2"/>
          <p:cNvSpPr txBox="1">
            <a:spLocks noChangeArrowheads="1"/>
          </p:cNvSpPr>
          <p:nvPr/>
        </p:nvSpPr>
        <p:spPr bwMode="auto">
          <a:xfrm>
            <a:off x="4953000" y="5715000"/>
            <a:ext cx="2698750" cy="4000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0">
                <a:latin typeface="Helvetica" charset="0"/>
                <a:cs typeface="Helvetica" charset="0"/>
              </a:rPr>
              <a:t>101010100110101110</a:t>
            </a:r>
          </a:p>
        </p:txBody>
      </p:sp>
      <p:sp>
        <p:nvSpPr>
          <p:cNvPr id="39951" name="Rectangle 20"/>
          <p:cNvSpPr>
            <a:spLocks noChangeArrowheads="1"/>
          </p:cNvSpPr>
          <p:nvPr/>
        </p:nvSpPr>
        <p:spPr bwMode="auto">
          <a:xfrm>
            <a:off x="2743200" y="4419600"/>
            <a:ext cx="1447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Net. Payload</a:t>
            </a:r>
          </a:p>
        </p:txBody>
      </p:sp>
      <p:sp>
        <p:nvSpPr>
          <p:cNvPr id="39952" name="Rectangle 22"/>
          <p:cNvSpPr>
            <a:spLocks noChangeArrowheads="1"/>
          </p:cNvSpPr>
          <p:nvPr/>
        </p:nvSpPr>
        <p:spPr bwMode="auto">
          <a:xfrm>
            <a:off x="6324600" y="4419600"/>
            <a:ext cx="1447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Net. Payload</a:t>
            </a:r>
          </a:p>
        </p:txBody>
      </p:sp>
      <p:sp>
        <p:nvSpPr>
          <p:cNvPr id="39953" name="Up-Down Arrow 23"/>
          <p:cNvSpPr>
            <a:spLocks noChangeArrowheads="1"/>
          </p:cNvSpPr>
          <p:nvPr/>
        </p:nvSpPr>
        <p:spPr bwMode="auto">
          <a:xfrm>
            <a:off x="533400" y="5105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9954" name="Up-Down Arrow 24"/>
          <p:cNvSpPr>
            <a:spLocks noChangeArrowheads="1"/>
          </p:cNvSpPr>
          <p:nvPr/>
        </p:nvSpPr>
        <p:spPr bwMode="auto">
          <a:xfrm>
            <a:off x="533400" y="3962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9955" name="Up-Down Arrow 25"/>
          <p:cNvSpPr>
            <a:spLocks noChangeArrowheads="1"/>
          </p:cNvSpPr>
          <p:nvPr/>
        </p:nvSpPr>
        <p:spPr bwMode="auto">
          <a:xfrm>
            <a:off x="8382000" y="5105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9956" name="Up-Down Arrow 26"/>
          <p:cNvSpPr>
            <a:spLocks noChangeArrowheads="1"/>
          </p:cNvSpPr>
          <p:nvPr/>
        </p:nvSpPr>
        <p:spPr bwMode="auto">
          <a:xfrm>
            <a:off x="8382000" y="3962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39957" name="Straight Arrow Connector 29"/>
          <p:cNvCxnSpPr>
            <a:cxnSpLocks noChangeShapeType="1"/>
          </p:cNvCxnSpPr>
          <p:nvPr/>
        </p:nvCxnSpPr>
        <p:spPr bwMode="auto">
          <a:xfrm>
            <a:off x="4191000" y="4724400"/>
            <a:ext cx="762000" cy="9525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0" y="3200400"/>
            <a:ext cx="9144000" cy="762000"/>
            <a:chOff x="0" y="3200400"/>
            <a:chExt cx="9144000" cy="762000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3200400"/>
              <a:ext cx="1295400" cy="762000"/>
            </a:xfrm>
            <a:prstGeom prst="rect">
              <a:avLst/>
            </a:prstGeom>
            <a:solidFill>
              <a:srgbClr val="A0BCFE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ea typeface="ＭＳ Ｐゴシック" pitchFamily="1" charset="-128"/>
                  <a:cs typeface="Helvetica"/>
                </a:rPr>
                <a:t>Network Layer 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133600" y="3276600"/>
              <a:ext cx="685800" cy="609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600" b="0" dirty="0">
                  <a:latin typeface="Arial Narrow"/>
                  <a:ea typeface="ＭＳ Ｐゴシック" pitchFamily="1" charset="-128"/>
                  <a:cs typeface="Arial Narrow"/>
                </a:rPr>
                <a:t>Net.</a:t>
              </a:r>
            </a:p>
            <a:p>
              <a:pPr algn="ctr">
                <a:defRPr/>
              </a:pPr>
              <a:r>
                <a:rPr lang="en-US" sz="1600" b="0" dirty="0" err="1">
                  <a:latin typeface="Arial Narrow"/>
                  <a:ea typeface="ＭＳ Ｐゴシック" pitchFamily="1" charset="-128"/>
                  <a:cs typeface="Arial Narrow"/>
                </a:rPr>
                <a:t>Hdr</a:t>
              </a:r>
              <a:r>
                <a:rPr lang="en-US" sz="1600" b="0" dirty="0">
                  <a:latin typeface="Arial Narrow"/>
                  <a:ea typeface="ＭＳ Ｐゴシック" pitchFamily="1" charset="-128"/>
                  <a:cs typeface="Arial Narrow"/>
                </a:rPr>
                <a:t>.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8600" y="3200400"/>
              <a:ext cx="1295400" cy="762000"/>
            </a:xfrm>
            <a:prstGeom prst="rect">
              <a:avLst/>
            </a:prstGeom>
            <a:solidFill>
              <a:srgbClr val="A0BCFE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ea typeface="ＭＳ Ｐゴシック" pitchFamily="1" charset="-128"/>
                  <a:cs typeface="Helvetica"/>
                </a:rPr>
                <a:t>Network Layer </a:t>
              </a:r>
            </a:p>
          </p:txBody>
        </p:sp>
        <p:sp>
          <p:nvSpPr>
            <p:cNvPr id="39979" name="Rectangle 8"/>
            <p:cNvSpPr>
              <a:spLocks noChangeArrowheads="1"/>
            </p:cNvSpPr>
            <p:nvPr/>
          </p:nvSpPr>
          <p:spPr bwMode="auto">
            <a:xfrm>
              <a:off x="5638800" y="3276600"/>
              <a:ext cx="685800" cy="609600"/>
            </a:xfrm>
            <a:prstGeom prst="rect">
              <a:avLst/>
            </a:prstGeom>
            <a:solidFill>
              <a:srgbClr val="A0BCFE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Arial Narrow" charset="0"/>
                  <a:cs typeface="Arial Narrow" charset="0"/>
                </a:rPr>
                <a:t>Net.</a:t>
              </a:r>
            </a:p>
            <a:p>
              <a:pPr algn="ctr"/>
              <a:r>
                <a:rPr lang="en-US" sz="1600" b="0">
                  <a:latin typeface="Arial Narrow" charset="0"/>
                  <a:cs typeface="Arial Narrow" charset="0"/>
                </a:rPr>
                <a:t>Hdr.</a:t>
              </a:r>
            </a:p>
          </p:txBody>
        </p:sp>
        <p:sp>
          <p:nvSpPr>
            <p:cNvPr id="39980" name="Rectangle 19"/>
            <p:cNvSpPr>
              <a:spLocks noChangeArrowheads="1"/>
            </p:cNvSpPr>
            <p:nvPr/>
          </p:nvSpPr>
          <p:spPr bwMode="auto">
            <a:xfrm>
              <a:off x="2819400" y="3276600"/>
              <a:ext cx="13716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 dirty="0">
                  <a:latin typeface="Helvetica" charset="0"/>
                  <a:cs typeface="Helvetica" charset="0"/>
                </a:rPr>
                <a:t>Net. Payload</a:t>
              </a:r>
            </a:p>
          </p:txBody>
        </p:sp>
        <p:sp>
          <p:nvSpPr>
            <p:cNvPr id="39981" name="Rectangle 21"/>
            <p:cNvSpPr>
              <a:spLocks noChangeArrowheads="1"/>
            </p:cNvSpPr>
            <p:nvPr/>
          </p:nvSpPr>
          <p:spPr bwMode="auto">
            <a:xfrm>
              <a:off x="6324600" y="3276600"/>
              <a:ext cx="1447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 dirty="0">
                  <a:latin typeface="Helvetica" charset="0"/>
                  <a:cs typeface="Helvetica" charset="0"/>
                </a:rPr>
                <a:t>Net. Payload</a:t>
              </a:r>
            </a:p>
          </p:txBody>
        </p:sp>
        <p:cxnSp>
          <p:nvCxnSpPr>
            <p:cNvPr id="39982" name="Straight Arrow Connector 30"/>
            <p:cNvCxnSpPr>
              <a:cxnSpLocks noChangeShapeType="1"/>
              <a:endCxn id="39979" idx="1"/>
            </p:cNvCxnSpPr>
            <p:nvPr/>
          </p:nvCxnSpPr>
          <p:spPr bwMode="auto">
            <a:xfrm>
              <a:off x="4191000" y="3581400"/>
              <a:ext cx="1447800" cy="15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9959" name="Straight Arrow Connector 31"/>
          <p:cNvCxnSpPr>
            <a:cxnSpLocks noChangeShapeType="1"/>
          </p:cNvCxnSpPr>
          <p:nvPr/>
        </p:nvCxnSpPr>
        <p:spPr bwMode="auto">
          <a:xfrm>
            <a:off x="4191000" y="5905500"/>
            <a:ext cx="762000" cy="95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20638" y="2057400"/>
            <a:ext cx="1271587" cy="1143000"/>
            <a:chOff x="20638" y="2057400"/>
            <a:chExt cx="1271587" cy="1143000"/>
          </a:xfrm>
        </p:grpSpPr>
        <p:sp>
          <p:nvSpPr>
            <p:cNvPr id="39974" name="Up-Down Arrow 27"/>
            <p:cNvSpPr>
              <a:spLocks noChangeArrowheads="1"/>
            </p:cNvSpPr>
            <p:nvPr/>
          </p:nvSpPr>
          <p:spPr bwMode="auto">
            <a:xfrm>
              <a:off x="533400" y="2819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39975" name="TextBox 32"/>
            <p:cNvSpPr txBox="1">
              <a:spLocks noChangeArrowheads="1"/>
            </p:cNvSpPr>
            <p:nvPr/>
          </p:nvSpPr>
          <p:spPr bwMode="auto">
            <a:xfrm>
              <a:off x="20638" y="2057400"/>
              <a:ext cx="1271587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b="0">
                  <a:latin typeface="Helvetica" charset="0"/>
                  <a:cs typeface="Helvetica" charset="0"/>
                </a:rPr>
                <a:t>Transport</a:t>
              </a:r>
            </a:p>
            <a:p>
              <a:pPr algn="ctr" eaLnBrk="1" hangingPunct="1"/>
              <a:r>
                <a:rPr lang="en-US" sz="2000" b="0">
                  <a:latin typeface="Helvetica" charset="0"/>
                  <a:cs typeface="Helvetica" charset="0"/>
                </a:rPr>
                <a:t>Layer</a:t>
              </a:r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7870825" y="2133600"/>
            <a:ext cx="1273175" cy="1066800"/>
            <a:chOff x="7870825" y="2133600"/>
            <a:chExt cx="1273175" cy="1066800"/>
          </a:xfrm>
        </p:grpSpPr>
        <p:sp>
          <p:nvSpPr>
            <p:cNvPr id="39972" name="Up-Down Arrow 28"/>
            <p:cNvSpPr>
              <a:spLocks noChangeArrowheads="1"/>
            </p:cNvSpPr>
            <p:nvPr/>
          </p:nvSpPr>
          <p:spPr bwMode="auto">
            <a:xfrm>
              <a:off x="8382000" y="2819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39973" name="TextBox 33"/>
            <p:cNvSpPr txBox="1">
              <a:spLocks noChangeArrowheads="1"/>
            </p:cNvSpPr>
            <p:nvPr/>
          </p:nvSpPr>
          <p:spPr bwMode="auto">
            <a:xfrm>
              <a:off x="7870825" y="2133600"/>
              <a:ext cx="127317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b="0">
                  <a:latin typeface="Helvetica" charset="0"/>
                  <a:cs typeface="Helvetica" charset="0"/>
                </a:rPr>
                <a:t>Transport</a:t>
              </a:r>
            </a:p>
            <a:p>
              <a:pPr algn="ctr" eaLnBrk="1" hangingPunct="1"/>
              <a:r>
                <a:rPr lang="en-US" sz="2000" b="0">
                  <a:latin typeface="Helvetica" charset="0"/>
                  <a:cs typeface="Helvetica" charset="0"/>
                </a:rPr>
                <a:t>Layer</a:t>
              </a:r>
            </a:p>
          </p:txBody>
        </p:sp>
      </p:grpSp>
      <p:sp>
        <p:nvSpPr>
          <p:cNvPr id="39962" name="Right Brace 34"/>
          <p:cNvSpPr>
            <a:spLocks/>
          </p:cNvSpPr>
          <p:nvPr/>
        </p:nvSpPr>
        <p:spPr bwMode="auto">
          <a:xfrm rot="16200000" flipV="1">
            <a:off x="3086100" y="3238500"/>
            <a:ext cx="152400" cy="2057400"/>
          </a:xfrm>
          <a:prstGeom prst="rightBrace">
            <a:avLst>
              <a:gd name="adj1" fmla="val 831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39963" name="TextBox 35"/>
          <p:cNvSpPr txBox="1">
            <a:spLocks noChangeArrowheads="1"/>
          </p:cNvSpPr>
          <p:nvPr/>
        </p:nvSpPr>
        <p:spPr bwMode="auto">
          <a:xfrm>
            <a:off x="2462213" y="3886200"/>
            <a:ext cx="15763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Frame Payload</a:t>
            </a:r>
          </a:p>
        </p:txBody>
      </p:sp>
      <p:sp>
        <p:nvSpPr>
          <p:cNvPr id="38949" name="Rectangular Callout 36"/>
          <p:cNvSpPr>
            <a:spLocks noChangeArrowheads="1"/>
          </p:cNvSpPr>
          <p:nvPr/>
        </p:nvSpPr>
        <p:spPr bwMode="auto">
          <a:xfrm>
            <a:off x="2514600" y="1981200"/>
            <a:ext cx="2971800" cy="1066800"/>
          </a:xfrm>
          <a:prstGeom prst="wedgeRectCallout">
            <a:avLst>
              <a:gd name="adj1" fmla="val -54292"/>
              <a:gd name="adj2" fmla="val 6884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US" sz="2000" b="0">
                <a:latin typeface="Helvetica" charset="0"/>
                <a:cs typeface="Helvetica" charset="0"/>
              </a:rPr>
              <a:t> IP Dest. Address</a:t>
            </a:r>
          </a:p>
          <a:p>
            <a:pPr>
              <a:buFont typeface="Arial" charset="0"/>
              <a:buChar char="•"/>
            </a:pPr>
            <a:r>
              <a:rPr lang="en-US" sz="2000" b="0">
                <a:latin typeface="Helvetica" charset="0"/>
                <a:cs typeface="Helvetica" charset="0"/>
              </a:rPr>
              <a:t> IP Src. Address</a:t>
            </a:r>
          </a:p>
          <a:p>
            <a:pPr>
              <a:buFont typeface="Arial" charset="0"/>
              <a:buChar char="•"/>
            </a:pPr>
            <a:r>
              <a:rPr lang="en-US" sz="2000" b="0">
                <a:latin typeface="Helvetica" charset="0"/>
                <a:cs typeface="Helvetica" charset="0"/>
              </a:rPr>
              <a:t>…</a:t>
            </a:r>
          </a:p>
        </p:txBody>
      </p:sp>
      <p:sp>
        <p:nvSpPr>
          <p:cNvPr id="39965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39966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39967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39968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39969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39970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39971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040337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1" name="Group 2"/>
          <p:cNvGrpSpPr>
            <a:grpSpLocks/>
          </p:cNvGrpSpPr>
          <p:nvPr/>
        </p:nvGrpSpPr>
        <p:grpSpPr bwMode="auto">
          <a:xfrm>
            <a:off x="3211513" y="4191000"/>
            <a:ext cx="2122487" cy="2057400"/>
            <a:chOff x="832" y="1344"/>
            <a:chExt cx="1136" cy="1024"/>
          </a:xfrm>
        </p:grpSpPr>
        <p:sp>
          <p:nvSpPr>
            <p:cNvPr id="41038" name="Oval 3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1039" name="Oval 4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1040" name="Oval 5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1041" name="Oval 6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1042" name="Oval 7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1043" name="Oval 8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1044" name="Oval 9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1045" name="Oval 10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1046" name="Oval 11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</p:grp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Wide Area Network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7924800" cy="2895600"/>
          </a:xfrm>
        </p:spPr>
        <p:txBody>
          <a:bodyPr/>
          <a:lstStyle/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Wide Area Network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(WAN): network that covers a broad area (e.g., city, state, country, entire world)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E.g., Internet is a WAN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WAN connects multiple 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datalink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layer networks (LANs)</a:t>
            </a:r>
          </a:p>
          <a:p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Datalink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layer networks are connected by 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routers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Different LANs can use different communication technology (e.g., wireless, cellular, optics, wired)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  <p:grpSp>
        <p:nvGrpSpPr>
          <p:cNvPr id="40971" name="Group 14"/>
          <p:cNvGrpSpPr>
            <a:grpSpLocks/>
          </p:cNvGrpSpPr>
          <p:nvPr/>
        </p:nvGrpSpPr>
        <p:grpSpPr bwMode="auto">
          <a:xfrm>
            <a:off x="1087438" y="4191000"/>
            <a:ext cx="2417762" cy="1828800"/>
            <a:chOff x="832" y="1344"/>
            <a:chExt cx="1136" cy="1024"/>
          </a:xfrm>
        </p:grpSpPr>
        <p:sp>
          <p:nvSpPr>
            <p:cNvPr id="41029" name="Oval 1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30" name="Oval 1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31" name="Oval 1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32" name="Oval 1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33" name="Oval 1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34" name="Oval 2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35" name="Oval 2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36" name="Oval 2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37" name="Oval 2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40972" name="Rectangle 24"/>
          <p:cNvSpPr>
            <a:spLocks noChangeArrowheads="1"/>
          </p:cNvSpPr>
          <p:nvPr/>
        </p:nvSpPr>
        <p:spPr bwMode="auto">
          <a:xfrm>
            <a:off x="1057275" y="51244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0973" name="Rectangle 25"/>
          <p:cNvSpPr>
            <a:spLocks noChangeArrowheads="1"/>
          </p:cNvSpPr>
          <p:nvPr/>
        </p:nvSpPr>
        <p:spPr bwMode="auto">
          <a:xfrm>
            <a:off x="3352800" y="525780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0974" name="AutoShape 26"/>
          <p:cNvCxnSpPr>
            <a:cxnSpLocks noChangeShapeType="1"/>
            <a:endCxn id="40973" idx="1"/>
          </p:cNvCxnSpPr>
          <p:nvPr/>
        </p:nvCxnSpPr>
        <p:spPr bwMode="auto">
          <a:xfrm>
            <a:off x="1257300" y="5172075"/>
            <a:ext cx="2095500" cy="171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0975" name="Group 27"/>
          <p:cNvGrpSpPr>
            <a:grpSpLocks/>
          </p:cNvGrpSpPr>
          <p:nvPr/>
        </p:nvGrpSpPr>
        <p:grpSpPr bwMode="auto">
          <a:xfrm>
            <a:off x="228600" y="4876800"/>
            <a:ext cx="523875" cy="488950"/>
            <a:chOff x="1014" y="912"/>
            <a:chExt cx="574" cy="596"/>
          </a:xfrm>
        </p:grpSpPr>
        <p:sp>
          <p:nvSpPr>
            <p:cNvPr id="41017" name="Freeform 2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8" name="Line 2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9" name="Line 3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0" name="Freeform 3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1" name="Line 3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2" name="Line 3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3" name="Line 3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4" name="Rectangle 3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25" name="Freeform 3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6" name="Line 3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7" name="Line 3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8" name="Line 3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76" name="AutoShape 40"/>
          <p:cNvCxnSpPr>
            <a:cxnSpLocks noChangeShapeType="1"/>
            <a:endCxn id="40972" idx="1"/>
          </p:cNvCxnSpPr>
          <p:nvPr/>
        </p:nvCxnSpPr>
        <p:spPr bwMode="auto">
          <a:xfrm>
            <a:off x="760413" y="519747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0977" name="Group 41"/>
          <p:cNvGrpSpPr>
            <a:grpSpLocks/>
          </p:cNvGrpSpPr>
          <p:nvPr/>
        </p:nvGrpSpPr>
        <p:grpSpPr bwMode="auto">
          <a:xfrm>
            <a:off x="5126038" y="4114800"/>
            <a:ext cx="2265362" cy="1828800"/>
            <a:chOff x="832" y="1344"/>
            <a:chExt cx="1136" cy="1024"/>
          </a:xfrm>
        </p:grpSpPr>
        <p:sp>
          <p:nvSpPr>
            <p:cNvPr id="41008" name="Oval 42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09" name="Oval 43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10" name="Oval 44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11" name="Oval 45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12" name="Oval 46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13" name="Oval 47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14" name="Oval 48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15" name="Oval 49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16" name="Oval 50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40978" name="Rectangle 51"/>
          <p:cNvSpPr>
            <a:spLocks noChangeArrowheads="1"/>
          </p:cNvSpPr>
          <p:nvPr/>
        </p:nvSpPr>
        <p:spPr bwMode="auto">
          <a:xfrm>
            <a:off x="7162800" y="525780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grpSp>
        <p:nvGrpSpPr>
          <p:cNvPr id="40979" name="Group 52"/>
          <p:cNvGrpSpPr>
            <a:grpSpLocks/>
          </p:cNvGrpSpPr>
          <p:nvPr/>
        </p:nvGrpSpPr>
        <p:grpSpPr bwMode="auto">
          <a:xfrm>
            <a:off x="7781925" y="4978400"/>
            <a:ext cx="523875" cy="488950"/>
            <a:chOff x="1014" y="912"/>
            <a:chExt cx="574" cy="596"/>
          </a:xfrm>
        </p:grpSpPr>
        <p:sp>
          <p:nvSpPr>
            <p:cNvPr id="40996" name="Freeform 53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Line 54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Line 55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9" name="Freeform 56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0" name="Line 57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1" name="Line 58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2" name="Line 59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3" name="Rectangle 60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04" name="Freeform 61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5" name="Line 62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6" name="Line 63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7" name="Line 64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80" name="AutoShape 65"/>
          <p:cNvCxnSpPr>
            <a:cxnSpLocks noChangeShapeType="1"/>
            <a:stCxn id="40978" idx="3"/>
          </p:cNvCxnSpPr>
          <p:nvPr/>
        </p:nvCxnSpPr>
        <p:spPr bwMode="auto">
          <a:xfrm flipV="1">
            <a:off x="7346950" y="5314950"/>
            <a:ext cx="449263" cy="28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981" name="AutoShape 66"/>
          <p:cNvCxnSpPr>
            <a:cxnSpLocks noChangeShapeType="1"/>
            <a:stCxn id="40982" idx="3"/>
            <a:endCxn id="40978" idx="1"/>
          </p:cNvCxnSpPr>
          <p:nvPr/>
        </p:nvCxnSpPr>
        <p:spPr bwMode="auto">
          <a:xfrm flipV="1">
            <a:off x="5410200" y="5343525"/>
            <a:ext cx="1752600" cy="3571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982" name="Rectangle 67"/>
          <p:cNvSpPr>
            <a:spLocks noChangeArrowheads="1"/>
          </p:cNvSpPr>
          <p:nvPr/>
        </p:nvSpPr>
        <p:spPr bwMode="auto">
          <a:xfrm>
            <a:off x="5226050" y="5614988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0983" name="AutoShape 68"/>
          <p:cNvCxnSpPr>
            <a:cxnSpLocks noChangeShapeType="1"/>
            <a:stCxn id="40973" idx="3"/>
            <a:endCxn id="40982" idx="1"/>
          </p:cNvCxnSpPr>
          <p:nvPr/>
        </p:nvCxnSpPr>
        <p:spPr bwMode="auto">
          <a:xfrm>
            <a:off x="3536950" y="5343525"/>
            <a:ext cx="1689100" cy="3571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984" name="Text Box 76"/>
          <p:cNvSpPr txBox="1">
            <a:spLocks noChangeArrowheads="1"/>
          </p:cNvSpPr>
          <p:nvPr/>
        </p:nvSpPr>
        <p:spPr bwMode="auto">
          <a:xfrm>
            <a:off x="152400" y="3962400"/>
            <a:ext cx="1095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Host A</a:t>
            </a:r>
          </a:p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(IP A)</a:t>
            </a:r>
          </a:p>
        </p:txBody>
      </p:sp>
      <p:sp>
        <p:nvSpPr>
          <p:cNvPr id="40985" name="Text Box 77"/>
          <p:cNvSpPr txBox="1">
            <a:spLocks noChangeArrowheads="1"/>
          </p:cNvSpPr>
          <p:nvPr/>
        </p:nvSpPr>
        <p:spPr bwMode="auto">
          <a:xfrm>
            <a:off x="7543800" y="4114800"/>
            <a:ext cx="11080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Host B </a:t>
            </a:r>
          </a:p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(IP B)</a:t>
            </a:r>
          </a:p>
        </p:txBody>
      </p:sp>
      <p:sp>
        <p:nvSpPr>
          <p:cNvPr id="40986" name="Text Box 78"/>
          <p:cNvSpPr txBox="1">
            <a:spLocks noChangeArrowheads="1"/>
          </p:cNvSpPr>
          <p:nvPr/>
        </p:nvSpPr>
        <p:spPr bwMode="auto">
          <a:xfrm>
            <a:off x="3181350" y="4724400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R2</a:t>
            </a:r>
          </a:p>
        </p:txBody>
      </p:sp>
      <p:sp>
        <p:nvSpPr>
          <p:cNvPr id="40987" name="Text Box 79"/>
          <p:cNvSpPr txBox="1">
            <a:spLocks noChangeArrowheads="1"/>
          </p:cNvSpPr>
          <p:nvPr/>
        </p:nvSpPr>
        <p:spPr bwMode="auto">
          <a:xfrm>
            <a:off x="5086350" y="5105400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R3</a:t>
            </a:r>
          </a:p>
        </p:txBody>
      </p:sp>
      <p:sp>
        <p:nvSpPr>
          <p:cNvPr id="40988" name="Rectangle 83"/>
          <p:cNvSpPr>
            <a:spLocks noChangeArrowheads="1"/>
          </p:cNvSpPr>
          <p:nvPr/>
        </p:nvSpPr>
        <p:spPr bwMode="auto">
          <a:xfrm>
            <a:off x="5181600" y="4700588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0989" name="AutoShape 85"/>
          <p:cNvCxnSpPr>
            <a:cxnSpLocks noChangeShapeType="1"/>
            <a:stCxn id="40973" idx="3"/>
            <a:endCxn id="40988" idx="1"/>
          </p:cNvCxnSpPr>
          <p:nvPr/>
        </p:nvCxnSpPr>
        <p:spPr bwMode="auto">
          <a:xfrm flipV="1">
            <a:off x="3536950" y="4786313"/>
            <a:ext cx="1644650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990" name="Text Box 86"/>
          <p:cNvSpPr txBox="1">
            <a:spLocks noChangeArrowheads="1"/>
          </p:cNvSpPr>
          <p:nvPr/>
        </p:nvSpPr>
        <p:spPr bwMode="auto">
          <a:xfrm>
            <a:off x="5029200" y="4191000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R4</a:t>
            </a:r>
          </a:p>
        </p:txBody>
      </p:sp>
      <p:cxnSp>
        <p:nvCxnSpPr>
          <p:cNvPr id="40991" name="AutoShape 87"/>
          <p:cNvCxnSpPr>
            <a:cxnSpLocks noChangeShapeType="1"/>
            <a:stCxn id="40988" idx="3"/>
            <a:endCxn id="40978" idx="1"/>
          </p:cNvCxnSpPr>
          <p:nvPr/>
        </p:nvCxnSpPr>
        <p:spPr bwMode="auto">
          <a:xfrm>
            <a:off x="5365750" y="4786313"/>
            <a:ext cx="1797050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992" name="AutoShape 26"/>
          <p:cNvCxnSpPr>
            <a:cxnSpLocks noChangeShapeType="1"/>
            <a:stCxn id="41037" idx="2"/>
            <a:endCxn id="40994" idx="1"/>
          </p:cNvCxnSpPr>
          <p:nvPr/>
        </p:nvCxnSpPr>
        <p:spPr bwMode="auto">
          <a:xfrm rot="10800000" flipH="1" flipV="1">
            <a:off x="1257300" y="5172075"/>
            <a:ext cx="996950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993" name="AutoShape 26"/>
          <p:cNvCxnSpPr>
            <a:cxnSpLocks noChangeShapeType="1"/>
            <a:stCxn id="41033" idx="4"/>
            <a:endCxn id="41036" idx="6"/>
          </p:cNvCxnSpPr>
          <p:nvPr/>
        </p:nvCxnSpPr>
        <p:spPr bwMode="auto">
          <a:xfrm rot="5400000" flipH="1" flipV="1">
            <a:off x="2579688" y="5168900"/>
            <a:ext cx="61277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994" name="Rectangle 24"/>
          <p:cNvSpPr>
            <a:spLocks noChangeArrowheads="1"/>
          </p:cNvSpPr>
          <p:nvPr/>
        </p:nvSpPr>
        <p:spPr bwMode="auto">
          <a:xfrm>
            <a:off x="2254250" y="59245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0995" name="Text Box 78"/>
          <p:cNvSpPr txBox="1">
            <a:spLocks noChangeArrowheads="1"/>
          </p:cNvSpPr>
          <p:nvPr/>
        </p:nvSpPr>
        <p:spPr bwMode="auto">
          <a:xfrm>
            <a:off x="2133600" y="6015038"/>
            <a:ext cx="577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312110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Distributed Systems</a:t>
            </a:r>
            <a:r>
              <a:rPr lang="en-US" altLang="ko-KR">
                <a:ea typeface="굴림" panose="020B0600000101010101" pitchFamily="34" charset="-127"/>
              </a:rPr>
              <a:t>: Motivation/Issues/Promise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0678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Why do we want distributed systems?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Cheaper and easier to build lots of simple computers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Easier to add power incrementally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Users can have complete control over some components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Collaboration: much easier for users to collaborate through network resources (such as network file systems)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The </a:t>
            </a:r>
            <a:r>
              <a:rPr lang="en-US" altLang="ko-KR" sz="2800" i="1" dirty="0">
                <a:ea typeface="굴림" panose="020B0600000101010101" pitchFamily="34" charset="-127"/>
              </a:rPr>
              <a:t>promise</a:t>
            </a:r>
            <a:r>
              <a:rPr lang="en-US" altLang="ko-KR" sz="2800" dirty="0">
                <a:ea typeface="굴림" panose="020B0600000101010101" pitchFamily="34" charset="-127"/>
              </a:rPr>
              <a:t> of distributed systems: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Higher availability: one machine goes down, use another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Better durability: store data in multiple locations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More security: each piece easier to make secure </a:t>
            </a:r>
          </a:p>
        </p:txBody>
      </p:sp>
    </p:spTree>
    <p:extLst>
      <p:ext uri="{BB962C8B-B14F-4D97-AF65-F5344CB8AC3E}">
        <p14:creationId xmlns:p14="http://schemas.microsoft.com/office/powerpoint/2010/main" val="339889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Routers</a:t>
            </a:r>
          </a:p>
        </p:txBody>
      </p:sp>
      <p:sp>
        <p:nvSpPr>
          <p:cNvPr id="41986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17526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Forward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each packet received on an 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incoming link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to an 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outgoing link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based on packet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’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s destination IP address (towards its destination)</a:t>
            </a:r>
          </a:p>
          <a:p>
            <a:pPr eaLnBrk="1" hangingPunct="1"/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Store &amp; forward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packets are buffered before being forwarded</a:t>
            </a:r>
          </a:p>
          <a:p>
            <a:pPr eaLnBrk="1" hangingPunct="1"/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Forwarding table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mapping between IP address and the output link</a:t>
            </a:r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2819400" y="2819400"/>
            <a:ext cx="6324600" cy="3505200"/>
            <a:chOff x="2819400" y="2819400"/>
            <a:chExt cx="6324600" cy="3505200"/>
          </a:xfrm>
        </p:grpSpPr>
        <p:sp>
          <p:nvSpPr>
            <p:cNvPr id="42023" name="Rounded Rectangle 111"/>
            <p:cNvSpPr>
              <a:spLocks noChangeArrowheads="1"/>
            </p:cNvSpPr>
            <p:nvPr/>
          </p:nvSpPr>
          <p:spPr bwMode="auto">
            <a:xfrm>
              <a:off x="2819400" y="2819400"/>
              <a:ext cx="6324600" cy="3505200"/>
            </a:xfrm>
            <a:prstGeom prst="roundRect">
              <a:avLst>
                <a:gd name="adj" fmla="val 16667"/>
              </a:avLst>
            </a:prstGeom>
            <a:solidFill>
              <a:srgbClr val="FFFFAA">
                <a:alpha val="32156"/>
              </a:srgbClr>
            </a:solidFill>
            <a:ln w="12700">
              <a:solidFill>
                <a:srgbClr val="BFBFBF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grpSp>
          <p:nvGrpSpPr>
            <p:cNvPr id="42024" name="Group 2"/>
            <p:cNvGrpSpPr>
              <a:grpSpLocks/>
            </p:cNvGrpSpPr>
            <p:nvPr/>
          </p:nvGrpSpPr>
          <p:grpSpPr bwMode="auto">
            <a:xfrm>
              <a:off x="6937375" y="5481638"/>
              <a:ext cx="1751013" cy="304800"/>
              <a:chOff x="1056" y="1872"/>
              <a:chExt cx="1104" cy="192"/>
            </a:xfrm>
          </p:grpSpPr>
          <p:sp>
            <p:nvSpPr>
              <p:cNvPr id="1069059" name="Oval 3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latin typeface="Courier New" pitchFamily="-107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2075" name="Rectangle 4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42076" name="Oval 5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42025" name="Group 6"/>
            <p:cNvGrpSpPr>
              <a:grpSpLocks/>
            </p:cNvGrpSpPr>
            <p:nvPr/>
          </p:nvGrpSpPr>
          <p:grpSpPr bwMode="auto">
            <a:xfrm>
              <a:off x="6937375" y="4568825"/>
              <a:ext cx="1751013" cy="304800"/>
              <a:chOff x="1056" y="1872"/>
              <a:chExt cx="1104" cy="192"/>
            </a:xfrm>
          </p:grpSpPr>
          <p:sp>
            <p:nvSpPr>
              <p:cNvPr id="1069063" name="Oval 7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latin typeface="Courier New" pitchFamily="-107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2072" name="Rectangle 8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42073" name="Oval 9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42026" name="Group 10"/>
            <p:cNvGrpSpPr>
              <a:grpSpLocks/>
            </p:cNvGrpSpPr>
            <p:nvPr/>
          </p:nvGrpSpPr>
          <p:grpSpPr bwMode="auto">
            <a:xfrm>
              <a:off x="6937375" y="3581400"/>
              <a:ext cx="1751013" cy="303213"/>
              <a:chOff x="1056" y="1872"/>
              <a:chExt cx="1104" cy="192"/>
            </a:xfrm>
          </p:grpSpPr>
          <p:sp>
            <p:nvSpPr>
              <p:cNvPr id="1069067" name="Oval 11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latin typeface="Courier New" pitchFamily="-107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2069" name="Rectangle 12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42070" name="Oval 13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sp>
          <p:nvSpPr>
            <p:cNvPr id="42027" name="Rectangle 16"/>
            <p:cNvSpPr>
              <a:spLocks noChangeArrowheads="1"/>
            </p:cNvSpPr>
            <p:nvPr/>
          </p:nvSpPr>
          <p:spPr bwMode="auto">
            <a:xfrm>
              <a:off x="4962525" y="3503613"/>
              <a:ext cx="2127250" cy="2663825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lIns="90343" tIns="44379" rIns="90343" bIns="44379" anchor="ctr">
              <a:flatTx/>
            </a:bodyPr>
            <a:lstStyle/>
            <a:p>
              <a:pPr algn="ctr" defTabSz="912813" eaLnBrk="0" hangingPunct="0"/>
              <a:endParaRPr lang="en-US" sz="1600" b="0">
                <a:latin typeface="Arial" charset="0"/>
              </a:endParaRPr>
            </a:p>
          </p:txBody>
        </p:sp>
        <p:grpSp>
          <p:nvGrpSpPr>
            <p:cNvPr id="42028" name="Group 17"/>
            <p:cNvGrpSpPr>
              <a:grpSpLocks/>
            </p:cNvGrpSpPr>
            <p:nvPr/>
          </p:nvGrpSpPr>
          <p:grpSpPr bwMode="auto">
            <a:xfrm>
              <a:off x="3208338" y="3581400"/>
              <a:ext cx="1751012" cy="303213"/>
              <a:chOff x="1056" y="1872"/>
              <a:chExt cx="1104" cy="192"/>
            </a:xfrm>
          </p:grpSpPr>
          <p:sp>
            <p:nvSpPr>
              <p:cNvPr id="1069074" name="Oval 18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latin typeface="Courier New" pitchFamily="-107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2066" name="Rectangle 19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42067" name="Oval 20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42029" name="Group 21"/>
            <p:cNvGrpSpPr>
              <a:grpSpLocks/>
            </p:cNvGrpSpPr>
            <p:nvPr/>
          </p:nvGrpSpPr>
          <p:grpSpPr bwMode="auto">
            <a:xfrm>
              <a:off x="3208338" y="4568825"/>
              <a:ext cx="1751012" cy="304800"/>
              <a:chOff x="1056" y="1872"/>
              <a:chExt cx="1104" cy="192"/>
            </a:xfrm>
          </p:grpSpPr>
          <p:sp>
            <p:nvSpPr>
              <p:cNvPr id="1069078" name="Oval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latin typeface="Courier New" pitchFamily="-107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2063" name="Rectangle 23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42064" name="Oval 24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42030" name="Group 25"/>
            <p:cNvGrpSpPr>
              <a:grpSpLocks/>
            </p:cNvGrpSpPr>
            <p:nvPr/>
          </p:nvGrpSpPr>
          <p:grpSpPr bwMode="auto">
            <a:xfrm>
              <a:off x="3208338" y="5481638"/>
              <a:ext cx="1751012" cy="304800"/>
              <a:chOff x="1056" y="1872"/>
              <a:chExt cx="1104" cy="192"/>
            </a:xfrm>
          </p:grpSpPr>
          <p:sp>
            <p:nvSpPr>
              <p:cNvPr id="1069082" name="Oval 26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latin typeface="Courier New" pitchFamily="-107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2060" name="Rectangle 27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42061" name="Oval 28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sp>
          <p:nvSpPr>
            <p:cNvPr id="42031" name="Rectangle 29"/>
            <p:cNvSpPr>
              <a:spLocks noChangeArrowheads="1"/>
            </p:cNvSpPr>
            <p:nvPr/>
          </p:nvSpPr>
          <p:spPr bwMode="auto">
            <a:xfrm>
              <a:off x="3197225" y="3001963"/>
              <a:ext cx="16097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912813" eaLnBrk="0" hangingPunct="0"/>
              <a:r>
                <a:rPr lang="en-US" sz="2000" b="0">
                  <a:solidFill>
                    <a:srgbClr val="000000"/>
                  </a:solidFill>
                  <a:latin typeface="Arial" charset="0"/>
                </a:rPr>
                <a:t>incoming links</a:t>
              </a:r>
              <a:endParaRPr lang="en-US" sz="2000" b="0">
                <a:latin typeface="Arial" charset="0"/>
              </a:endParaRPr>
            </a:p>
          </p:txBody>
        </p:sp>
        <p:sp>
          <p:nvSpPr>
            <p:cNvPr id="42032" name="Rectangle 30"/>
            <p:cNvSpPr>
              <a:spLocks noChangeArrowheads="1"/>
            </p:cNvSpPr>
            <p:nvPr/>
          </p:nvSpPr>
          <p:spPr bwMode="auto">
            <a:xfrm>
              <a:off x="6959600" y="3001963"/>
              <a:ext cx="15668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912813" eaLnBrk="0" hangingPunct="0"/>
              <a:r>
                <a:rPr lang="en-US" sz="2000" b="0">
                  <a:solidFill>
                    <a:srgbClr val="000000"/>
                  </a:solidFill>
                  <a:latin typeface="Arial" charset="0"/>
                </a:rPr>
                <a:t>outgoing links</a:t>
              </a:r>
              <a:endParaRPr lang="en-US" sz="2000" b="0">
                <a:latin typeface="Arial" charset="0"/>
              </a:endParaRPr>
            </a:p>
          </p:txBody>
        </p:sp>
        <p:sp>
          <p:nvSpPr>
            <p:cNvPr id="42033" name="Line 31"/>
            <p:cNvSpPr>
              <a:spLocks noChangeShapeType="1"/>
            </p:cNvSpPr>
            <p:nvPr/>
          </p:nvSpPr>
          <p:spPr bwMode="auto">
            <a:xfrm flipV="1">
              <a:off x="3132138" y="5697538"/>
              <a:ext cx="5783262" cy="127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2034" name="Freeform 32"/>
            <p:cNvSpPr>
              <a:spLocks/>
            </p:cNvSpPr>
            <p:nvPr/>
          </p:nvSpPr>
          <p:spPr bwMode="auto">
            <a:xfrm flipV="1">
              <a:off x="3132138" y="3732213"/>
              <a:ext cx="5783262" cy="1825625"/>
            </a:xfrm>
            <a:custGeom>
              <a:avLst/>
              <a:gdLst>
                <a:gd name="T0" fmla="*/ 0 w 3648"/>
                <a:gd name="T1" fmla="*/ 0 h 528"/>
                <a:gd name="T2" fmla="*/ 2147483647 w 3648"/>
                <a:gd name="T3" fmla="*/ 0 h 528"/>
                <a:gd name="T4" fmla="*/ 2147483647 w 3648"/>
                <a:gd name="T5" fmla="*/ 2147483647 h 528"/>
                <a:gd name="T6" fmla="*/ 2147483647 w 3648"/>
                <a:gd name="T7" fmla="*/ 2147483647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48"/>
                <a:gd name="T13" fmla="*/ 0 h 528"/>
                <a:gd name="T14" fmla="*/ 3648 w 3648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48" h="528">
                  <a:moveTo>
                    <a:pt x="0" y="0"/>
                  </a:moveTo>
                  <a:lnTo>
                    <a:pt x="1296" y="0"/>
                  </a:lnTo>
                  <a:lnTo>
                    <a:pt x="2400" y="528"/>
                  </a:lnTo>
                  <a:lnTo>
                    <a:pt x="3648" y="528"/>
                  </a:lnTo>
                </a:path>
              </a:pathLst>
            </a:custGeom>
            <a:noFill/>
            <a:ln w="12700">
              <a:solidFill>
                <a:srgbClr val="00CC66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2035" name="Freeform 33"/>
            <p:cNvSpPr>
              <a:spLocks/>
            </p:cNvSpPr>
            <p:nvPr/>
          </p:nvSpPr>
          <p:spPr bwMode="auto">
            <a:xfrm>
              <a:off x="3132138" y="3732213"/>
              <a:ext cx="5783262" cy="989012"/>
            </a:xfrm>
            <a:custGeom>
              <a:avLst/>
              <a:gdLst>
                <a:gd name="T0" fmla="*/ 0 w 3600"/>
                <a:gd name="T1" fmla="*/ 0 h 576"/>
                <a:gd name="T2" fmla="*/ 2147483647 w 3600"/>
                <a:gd name="T3" fmla="*/ 0 h 576"/>
                <a:gd name="T4" fmla="*/ 2147483647 w 3600"/>
                <a:gd name="T5" fmla="*/ 2147483647 h 576"/>
                <a:gd name="T6" fmla="*/ 2147483647 w 3600"/>
                <a:gd name="T7" fmla="*/ 2147483647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576"/>
                <a:gd name="T14" fmla="*/ 3600 w 3600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576">
                  <a:moveTo>
                    <a:pt x="0" y="0"/>
                  </a:moveTo>
                  <a:lnTo>
                    <a:pt x="1248" y="0"/>
                  </a:lnTo>
                  <a:lnTo>
                    <a:pt x="2400" y="576"/>
                  </a:lnTo>
                  <a:lnTo>
                    <a:pt x="3600" y="576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2036" name="Freeform 34"/>
            <p:cNvSpPr>
              <a:spLocks/>
            </p:cNvSpPr>
            <p:nvPr/>
          </p:nvSpPr>
          <p:spPr bwMode="auto">
            <a:xfrm>
              <a:off x="3132138" y="4721225"/>
              <a:ext cx="5783262" cy="836613"/>
            </a:xfrm>
            <a:custGeom>
              <a:avLst/>
              <a:gdLst>
                <a:gd name="T0" fmla="*/ 0 w 3648"/>
                <a:gd name="T1" fmla="*/ 0 h 528"/>
                <a:gd name="T2" fmla="*/ 2147483647 w 3648"/>
                <a:gd name="T3" fmla="*/ 0 h 528"/>
                <a:gd name="T4" fmla="*/ 2147483647 w 3648"/>
                <a:gd name="T5" fmla="*/ 2147483647 h 528"/>
                <a:gd name="T6" fmla="*/ 2147483647 w 3648"/>
                <a:gd name="T7" fmla="*/ 2147483647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48"/>
                <a:gd name="T13" fmla="*/ 0 h 528"/>
                <a:gd name="T14" fmla="*/ 3648 w 3648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48" h="528">
                  <a:moveTo>
                    <a:pt x="0" y="0"/>
                  </a:moveTo>
                  <a:lnTo>
                    <a:pt x="1248" y="0"/>
                  </a:lnTo>
                  <a:lnTo>
                    <a:pt x="2448" y="528"/>
                  </a:lnTo>
                  <a:lnTo>
                    <a:pt x="3648" y="52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2037" name="Rectangle 35"/>
            <p:cNvSpPr>
              <a:spLocks noChangeArrowheads="1"/>
            </p:cNvSpPr>
            <p:nvPr/>
          </p:nvSpPr>
          <p:spPr bwMode="auto">
            <a:xfrm>
              <a:off x="5380038" y="2971800"/>
              <a:ext cx="7683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912813" eaLnBrk="0" hangingPunct="0"/>
              <a:r>
                <a:rPr lang="en-US" sz="2000" b="0">
                  <a:solidFill>
                    <a:srgbClr val="000000"/>
                  </a:solidFill>
                  <a:latin typeface="Arial" charset="0"/>
                </a:rPr>
                <a:t>Router</a:t>
              </a:r>
              <a:endParaRPr lang="en-US" sz="2000" b="0">
                <a:latin typeface="Arial" charset="0"/>
              </a:endParaRPr>
            </a:p>
          </p:txBody>
        </p:sp>
        <p:sp>
          <p:nvSpPr>
            <p:cNvPr id="42038" name="Rectangle 36"/>
            <p:cNvSpPr>
              <a:spLocks noChangeArrowheads="1"/>
            </p:cNvSpPr>
            <p:nvPr/>
          </p:nvSpPr>
          <p:spPr bwMode="auto">
            <a:xfrm>
              <a:off x="3436938" y="3656013"/>
              <a:ext cx="304800" cy="1524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069093" name="Rectangle 37"/>
            <p:cNvSpPr>
              <a:spLocks noChangeArrowheads="1"/>
            </p:cNvSpPr>
            <p:nvPr/>
          </p:nvSpPr>
          <p:spPr bwMode="auto">
            <a:xfrm>
              <a:off x="5491163" y="3808413"/>
              <a:ext cx="1141412" cy="205422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>
              <a:prstShdw prst="shdw18" dist="17961" dir="13500000">
                <a:schemeClr val="bg1">
                  <a:gamma/>
                  <a:shade val="60000"/>
                  <a:invGamma/>
                  <a:alpha val="74998"/>
                </a:schemeClr>
              </a:prstShdw>
            </a:effectLst>
          </p:spPr>
          <p:txBody>
            <a:bodyPr wrap="none" lIns="90343" tIns="44379" rIns="90343" bIns="44379" anchor="ctr"/>
            <a:lstStyle/>
            <a:p>
              <a:pPr algn="ctr" defTabSz="912813" eaLnBrk="0" hangingPunct="0">
                <a:defRPr/>
              </a:pPr>
              <a:endParaRPr lang="en-US" sz="1600" b="0">
                <a:latin typeface="Arial" pitchFamily="-107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2040" name="Rectangle 38"/>
            <p:cNvSpPr>
              <a:spLocks noChangeArrowheads="1"/>
            </p:cNvSpPr>
            <p:nvPr/>
          </p:nvSpPr>
          <p:spPr bwMode="auto">
            <a:xfrm>
              <a:off x="4273550" y="3656013"/>
              <a:ext cx="304800" cy="1524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1" name="Rectangle 39"/>
            <p:cNvSpPr>
              <a:spLocks noChangeArrowheads="1"/>
            </p:cNvSpPr>
            <p:nvPr/>
          </p:nvSpPr>
          <p:spPr bwMode="auto">
            <a:xfrm>
              <a:off x="5643563" y="3884613"/>
              <a:ext cx="304800" cy="1524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2" name="Rectangle 40"/>
            <p:cNvSpPr>
              <a:spLocks noChangeArrowheads="1"/>
            </p:cNvSpPr>
            <p:nvPr/>
          </p:nvSpPr>
          <p:spPr bwMode="auto">
            <a:xfrm>
              <a:off x="5643563" y="4189413"/>
              <a:ext cx="304800" cy="1524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3" name="Rectangle 41"/>
            <p:cNvSpPr>
              <a:spLocks noChangeArrowheads="1"/>
            </p:cNvSpPr>
            <p:nvPr/>
          </p:nvSpPr>
          <p:spPr bwMode="auto">
            <a:xfrm>
              <a:off x="6784975" y="4645025"/>
              <a:ext cx="304800" cy="1524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4" name="Rectangle 42"/>
            <p:cNvSpPr>
              <a:spLocks noChangeArrowheads="1"/>
            </p:cNvSpPr>
            <p:nvPr/>
          </p:nvSpPr>
          <p:spPr bwMode="auto">
            <a:xfrm>
              <a:off x="7697788" y="4645025"/>
              <a:ext cx="304800" cy="1524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5" name="Rectangle 43"/>
            <p:cNvSpPr>
              <a:spLocks noChangeArrowheads="1"/>
            </p:cNvSpPr>
            <p:nvPr/>
          </p:nvSpPr>
          <p:spPr bwMode="auto">
            <a:xfrm>
              <a:off x="3817938" y="4645025"/>
              <a:ext cx="304800" cy="1524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6" name="Rectangle 44"/>
            <p:cNvSpPr>
              <a:spLocks noChangeArrowheads="1"/>
            </p:cNvSpPr>
            <p:nvPr/>
          </p:nvSpPr>
          <p:spPr bwMode="auto">
            <a:xfrm>
              <a:off x="5643563" y="4568825"/>
              <a:ext cx="304800" cy="1524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7" name="Rectangle 45"/>
            <p:cNvSpPr>
              <a:spLocks noChangeArrowheads="1"/>
            </p:cNvSpPr>
            <p:nvPr/>
          </p:nvSpPr>
          <p:spPr bwMode="auto">
            <a:xfrm>
              <a:off x="7013575" y="5481638"/>
              <a:ext cx="304800" cy="1524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8" name="Rectangle 46"/>
            <p:cNvSpPr>
              <a:spLocks noChangeArrowheads="1"/>
            </p:cNvSpPr>
            <p:nvPr/>
          </p:nvSpPr>
          <p:spPr bwMode="auto">
            <a:xfrm>
              <a:off x="8231188" y="5481638"/>
              <a:ext cx="304800" cy="1524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9" name="Rectangle 47"/>
            <p:cNvSpPr>
              <a:spLocks noChangeArrowheads="1"/>
            </p:cNvSpPr>
            <p:nvPr/>
          </p:nvSpPr>
          <p:spPr bwMode="auto">
            <a:xfrm>
              <a:off x="3436938" y="5481638"/>
              <a:ext cx="304800" cy="1524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0" name="Rectangle 48"/>
            <p:cNvSpPr>
              <a:spLocks noChangeArrowheads="1"/>
            </p:cNvSpPr>
            <p:nvPr/>
          </p:nvSpPr>
          <p:spPr bwMode="auto">
            <a:xfrm>
              <a:off x="4502150" y="5481638"/>
              <a:ext cx="304800" cy="1524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1" name="Rectangle 49"/>
            <p:cNvSpPr>
              <a:spLocks noChangeArrowheads="1"/>
            </p:cNvSpPr>
            <p:nvPr/>
          </p:nvSpPr>
          <p:spPr bwMode="auto">
            <a:xfrm>
              <a:off x="5643563" y="4873625"/>
              <a:ext cx="304800" cy="1524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2" name="Rectangle 50"/>
            <p:cNvSpPr>
              <a:spLocks noChangeArrowheads="1"/>
            </p:cNvSpPr>
            <p:nvPr/>
          </p:nvSpPr>
          <p:spPr bwMode="auto">
            <a:xfrm>
              <a:off x="6784975" y="3656013"/>
              <a:ext cx="304800" cy="1524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3" name="Rectangle 51"/>
            <p:cNvSpPr>
              <a:spLocks noChangeArrowheads="1"/>
            </p:cNvSpPr>
            <p:nvPr/>
          </p:nvSpPr>
          <p:spPr bwMode="auto">
            <a:xfrm>
              <a:off x="8154988" y="3656013"/>
              <a:ext cx="304800" cy="1524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4" name="Rectangle 52"/>
            <p:cNvSpPr>
              <a:spLocks noChangeArrowheads="1"/>
            </p:cNvSpPr>
            <p:nvPr/>
          </p:nvSpPr>
          <p:spPr bwMode="auto">
            <a:xfrm>
              <a:off x="3894138" y="5634038"/>
              <a:ext cx="304800" cy="1524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5" name="Rectangle 53"/>
            <p:cNvSpPr>
              <a:spLocks noChangeArrowheads="1"/>
            </p:cNvSpPr>
            <p:nvPr/>
          </p:nvSpPr>
          <p:spPr bwMode="auto">
            <a:xfrm>
              <a:off x="5643563" y="5634038"/>
              <a:ext cx="304800" cy="1524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6" name="Rectangle 54"/>
            <p:cNvSpPr>
              <a:spLocks noChangeArrowheads="1"/>
            </p:cNvSpPr>
            <p:nvPr/>
          </p:nvSpPr>
          <p:spPr bwMode="auto">
            <a:xfrm>
              <a:off x="5643563" y="5329238"/>
              <a:ext cx="304800" cy="1524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7" name="Rectangle 55"/>
            <p:cNvSpPr>
              <a:spLocks noChangeArrowheads="1"/>
            </p:cNvSpPr>
            <p:nvPr/>
          </p:nvSpPr>
          <p:spPr bwMode="auto">
            <a:xfrm>
              <a:off x="7697788" y="5634038"/>
              <a:ext cx="304800" cy="1524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8" name="Text Box 56"/>
            <p:cNvSpPr txBox="1">
              <a:spLocks noChangeArrowheads="1"/>
            </p:cNvSpPr>
            <p:nvPr/>
          </p:nvSpPr>
          <p:spPr bwMode="auto">
            <a:xfrm>
              <a:off x="5414963" y="3505200"/>
              <a:ext cx="91440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43" tIns="44379" rIns="90343" bIns="44379">
              <a:spAutoFit/>
            </a:bodyPr>
            <a:lstStyle>
              <a:lvl1pPr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>
                  <a:latin typeface="Arial" charset="0"/>
                </a:rPr>
                <a:t>Memory</a:t>
              </a:r>
            </a:p>
          </p:txBody>
        </p:sp>
      </p:grpSp>
      <p:grpSp>
        <p:nvGrpSpPr>
          <p:cNvPr id="41988" name="Group 2"/>
          <p:cNvGrpSpPr>
            <a:grpSpLocks/>
          </p:cNvGrpSpPr>
          <p:nvPr/>
        </p:nvGrpSpPr>
        <p:grpSpPr bwMode="auto">
          <a:xfrm>
            <a:off x="0" y="3505200"/>
            <a:ext cx="1447800" cy="2057400"/>
            <a:chOff x="832" y="1344"/>
            <a:chExt cx="1136" cy="1024"/>
          </a:xfrm>
        </p:grpSpPr>
        <p:sp>
          <p:nvSpPr>
            <p:cNvPr id="42014" name="Oval 3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15" name="Oval 4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16" name="Oval 5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17" name="Oval 6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18" name="Oval 7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19" name="Oval 8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20" name="Oval 9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21" name="Oval 10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22" name="Oval 11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</p:grpSp>
      <p:sp>
        <p:nvSpPr>
          <p:cNvPr id="41989" name="Oval 42"/>
          <p:cNvSpPr>
            <a:spLocks noChangeArrowheads="1"/>
          </p:cNvSpPr>
          <p:nvPr/>
        </p:nvSpPr>
        <p:spPr bwMode="auto">
          <a:xfrm>
            <a:off x="1789113" y="3733800"/>
            <a:ext cx="631825" cy="757238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0" name="Oval 43"/>
          <p:cNvSpPr>
            <a:spLocks noChangeArrowheads="1"/>
          </p:cNvSpPr>
          <p:nvPr/>
        </p:nvSpPr>
        <p:spPr bwMode="auto">
          <a:xfrm>
            <a:off x="1443038" y="3932238"/>
            <a:ext cx="482600" cy="757237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1" name="Oval 44"/>
          <p:cNvSpPr>
            <a:spLocks noChangeArrowheads="1"/>
          </p:cNvSpPr>
          <p:nvPr/>
        </p:nvSpPr>
        <p:spPr bwMode="auto">
          <a:xfrm>
            <a:off x="1295400" y="4387850"/>
            <a:ext cx="327025" cy="546100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2" name="Oval 45"/>
          <p:cNvSpPr>
            <a:spLocks noChangeArrowheads="1"/>
          </p:cNvSpPr>
          <p:nvPr/>
        </p:nvSpPr>
        <p:spPr bwMode="auto">
          <a:xfrm>
            <a:off x="1393825" y="4659313"/>
            <a:ext cx="554038" cy="788987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3" name="Oval 46"/>
          <p:cNvSpPr>
            <a:spLocks noChangeArrowheads="1"/>
          </p:cNvSpPr>
          <p:nvPr/>
        </p:nvSpPr>
        <p:spPr bwMode="auto">
          <a:xfrm>
            <a:off x="1619250" y="4770438"/>
            <a:ext cx="855663" cy="792162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4" name="Oval 47"/>
          <p:cNvSpPr>
            <a:spLocks noChangeArrowheads="1"/>
          </p:cNvSpPr>
          <p:nvPr/>
        </p:nvSpPr>
        <p:spPr bwMode="auto">
          <a:xfrm>
            <a:off x="2281238" y="3990975"/>
            <a:ext cx="395287" cy="557213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5" name="Oval 48"/>
          <p:cNvSpPr>
            <a:spLocks noChangeArrowheads="1"/>
          </p:cNvSpPr>
          <p:nvPr/>
        </p:nvSpPr>
        <p:spPr bwMode="auto">
          <a:xfrm>
            <a:off x="2276475" y="4335463"/>
            <a:ext cx="466725" cy="595312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6" name="Oval 49"/>
          <p:cNvSpPr>
            <a:spLocks noChangeArrowheads="1"/>
          </p:cNvSpPr>
          <p:nvPr/>
        </p:nvSpPr>
        <p:spPr bwMode="auto">
          <a:xfrm>
            <a:off x="2235200" y="4460875"/>
            <a:ext cx="463550" cy="976313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7" name="Oval 50"/>
          <p:cNvSpPr>
            <a:spLocks noChangeArrowheads="1"/>
          </p:cNvSpPr>
          <p:nvPr/>
        </p:nvSpPr>
        <p:spPr bwMode="auto">
          <a:xfrm>
            <a:off x="1397000" y="3894138"/>
            <a:ext cx="1284288" cy="1639887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8" name="Rectangle 51"/>
          <p:cNvSpPr>
            <a:spLocks noChangeArrowheads="1"/>
          </p:cNvSpPr>
          <p:nvPr/>
        </p:nvSpPr>
        <p:spPr bwMode="auto">
          <a:xfrm>
            <a:off x="2209800" y="411480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9" name="Rectangle 67"/>
          <p:cNvSpPr>
            <a:spLocks noChangeArrowheads="1"/>
          </p:cNvSpPr>
          <p:nvPr/>
        </p:nvSpPr>
        <p:spPr bwMode="auto">
          <a:xfrm>
            <a:off x="1797050" y="5391150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2000" name="AutoShape 68"/>
          <p:cNvCxnSpPr>
            <a:cxnSpLocks noChangeShapeType="1"/>
            <a:stCxn id="41991" idx="2"/>
            <a:endCxn id="41999" idx="0"/>
          </p:cNvCxnSpPr>
          <p:nvPr/>
        </p:nvCxnSpPr>
        <p:spPr bwMode="auto">
          <a:xfrm rot="10800000" flipH="1" flipV="1">
            <a:off x="1295400" y="4660900"/>
            <a:ext cx="593725" cy="730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01" name="Rectangle 83"/>
          <p:cNvSpPr>
            <a:spLocks noChangeArrowheads="1"/>
          </p:cNvSpPr>
          <p:nvPr/>
        </p:nvSpPr>
        <p:spPr bwMode="auto">
          <a:xfrm>
            <a:off x="908050" y="3938588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2002" name="AutoShape 85"/>
          <p:cNvCxnSpPr>
            <a:cxnSpLocks noChangeShapeType="1"/>
            <a:stCxn id="42012" idx="0"/>
            <a:endCxn id="42001" idx="1"/>
          </p:cNvCxnSpPr>
          <p:nvPr/>
        </p:nvCxnSpPr>
        <p:spPr bwMode="auto">
          <a:xfrm rot="16200000" flipV="1">
            <a:off x="798513" y="4135438"/>
            <a:ext cx="547687" cy="3254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3" name="AutoShape 68"/>
          <p:cNvCxnSpPr>
            <a:cxnSpLocks noChangeShapeType="1"/>
            <a:stCxn id="41991" idx="2"/>
            <a:endCxn id="41998" idx="1"/>
          </p:cNvCxnSpPr>
          <p:nvPr/>
        </p:nvCxnSpPr>
        <p:spPr bwMode="auto">
          <a:xfrm rot="10800000" flipH="1">
            <a:off x="1295400" y="4200525"/>
            <a:ext cx="914400" cy="460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04" name="Rectangle 25"/>
          <p:cNvSpPr>
            <a:spLocks noChangeArrowheads="1"/>
          </p:cNvSpPr>
          <p:nvPr/>
        </p:nvSpPr>
        <p:spPr bwMode="auto">
          <a:xfrm>
            <a:off x="76200" y="48577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2005" name="Rectangle 25"/>
          <p:cNvSpPr>
            <a:spLocks noChangeArrowheads="1"/>
          </p:cNvSpPr>
          <p:nvPr/>
        </p:nvSpPr>
        <p:spPr bwMode="auto">
          <a:xfrm>
            <a:off x="882650" y="53911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2006" name="AutoShape 68"/>
          <p:cNvCxnSpPr>
            <a:cxnSpLocks noChangeShapeType="1"/>
            <a:endCxn id="42001" idx="1"/>
          </p:cNvCxnSpPr>
          <p:nvPr/>
        </p:nvCxnSpPr>
        <p:spPr bwMode="auto">
          <a:xfrm rot="5400000" flipH="1" flipV="1">
            <a:off x="142081" y="4110832"/>
            <a:ext cx="852487" cy="679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7" name="AutoShape 68"/>
          <p:cNvCxnSpPr>
            <a:cxnSpLocks noChangeShapeType="1"/>
            <a:stCxn id="42004" idx="2"/>
            <a:endCxn id="42005" idx="0"/>
          </p:cNvCxnSpPr>
          <p:nvPr/>
        </p:nvCxnSpPr>
        <p:spPr bwMode="auto">
          <a:xfrm rot="16200000" flipH="1">
            <a:off x="390525" y="4806950"/>
            <a:ext cx="361950" cy="806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8" name="AutoShape 68"/>
          <p:cNvCxnSpPr>
            <a:cxnSpLocks noChangeShapeType="1"/>
            <a:stCxn id="42004" idx="3"/>
            <a:endCxn id="42012" idx="1"/>
          </p:cNvCxnSpPr>
          <p:nvPr/>
        </p:nvCxnSpPr>
        <p:spPr bwMode="auto">
          <a:xfrm flipV="1">
            <a:off x="260350" y="4657725"/>
            <a:ext cx="882650" cy="2857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9" name="AutoShape 68"/>
          <p:cNvCxnSpPr>
            <a:cxnSpLocks noChangeShapeType="1"/>
            <a:endCxn id="41999" idx="1"/>
          </p:cNvCxnSpPr>
          <p:nvPr/>
        </p:nvCxnSpPr>
        <p:spPr bwMode="auto">
          <a:xfrm>
            <a:off x="1066800" y="5391150"/>
            <a:ext cx="730250" cy="85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10" name="AutoShape 68"/>
          <p:cNvCxnSpPr>
            <a:cxnSpLocks noChangeShapeType="1"/>
            <a:endCxn id="41998" idx="2"/>
          </p:cNvCxnSpPr>
          <p:nvPr/>
        </p:nvCxnSpPr>
        <p:spPr bwMode="auto">
          <a:xfrm rot="5400000" flipH="1" flipV="1">
            <a:off x="1579563" y="4611687"/>
            <a:ext cx="1047750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1" name="Oval 110"/>
          <p:cNvSpPr/>
          <p:nvPr/>
        </p:nvSpPr>
        <p:spPr bwMode="auto">
          <a:xfrm>
            <a:off x="914400" y="4343400"/>
            <a:ext cx="685800" cy="533400"/>
          </a:xfrm>
          <a:prstGeom prst="ellipse">
            <a:avLst/>
          </a:prstGeom>
          <a:solidFill>
            <a:srgbClr val="FFFFAA">
              <a:alpha val="49000"/>
            </a:srgb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42012" name="Rectangle 25"/>
          <p:cNvSpPr>
            <a:spLocks noChangeArrowheads="1"/>
          </p:cNvSpPr>
          <p:nvPr/>
        </p:nvSpPr>
        <p:spPr bwMode="auto">
          <a:xfrm>
            <a:off x="1143000" y="457200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3073" name="Curved Connector 115"/>
          <p:cNvCxnSpPr>
            <a:cxnSpLocks noChangeShapeType="1"/>
            <a:stCxn id="111" idx="0"/>
          </p:cNvCxnSpPr>
          <p:nvPr/>
        </p:nvCxnSpPr>
        <p:spPr bwMode="auto">
          <a:xfrm rot="5400000" flipH="1" flipV="1">
            <a:off x="1657350" y="3181350"/>
            <a:ext cx="762000" cy="1562100"/>
          </a:xfrm>
          <a:prstGeom prst="curvedConnector2">
            <a:avLst/>
          </a:prstGeom>
          <a:noFill/>
          <a:ln w="76200">
            <a:solidFill>
              <a:srgbClr val="BFBFB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9994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2"/>
          <p:cNvGrpSpPr>
            <a:grpSpLocks/>
          </p:cNvGrpSpPr>
          <p:nvPr/>
        </p:nvGrpSpPr>
        <p:grpSpPr bwMode="auto">
          <a:xfrm>
            <a:off x="3211513" y="4191000"/>
            <a:ext cx="2122487" cy="2057400"/>
            <a:chOff x="832" y="1344"/>
            <a:chExt cx="1136" cy="1024"/>
          </a:xfrm>
        </p:grpSpPr>
        <p:sp>
          <p:nvSpPr>
            <p:cNvPr id="44114" name="Oval 3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4115" name="Oval 4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4116" name="Oval 5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4117" name="Oval 6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4118" name="Oval 7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4119" name="Oval 8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4120" name="Oval 9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4121" name="Oval 10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4122" name="Oval 11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</p:grpSp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Packet Forwarding 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315200" cy="2209800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Upon receiving a packet, a router 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read the IP</a:t>
            </a:r>
            <a:r>
              <a:rPr lang="en-US" altLang="ja-JP" sz="2400" dirty="0">
                <a:latin typeface="Gill Sans Light"/>
                <a:ea typeface="ＭＳ Ｐゴシック" charset="0"/>
                <a:cs typeface="Gill Sans Light"/>
              </a:rPr>
              <a:t> destination address of the packet</a:t>
            </a:r>
          </a:p>
          <a:p>
            <a:pPr lvl="1"/>
            <a:r>
              <a:rPr lang="en-US" altLang="ja-JP" sz="2400" dirty="0">
                <a:latin typeface="Gill Sans Light"/>
                <a:ea typeface="ＭＳ Ｐゴシック" charset="0"/>
                <a:cs typeface="Gill Sans Light"/>
              </a:rPr>
              <a:t>consults its forwarding table </a:t>
            </a:r>
            <a:r>
              <a:rPr lang="en-US" altLang="ja-JP" sz="2400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 output port</a:t>
            </a:r>
          </a:p>
          <a:p>
            <a:pPr lvl="1"/>
            <a:r>
              <a:rPr lang="en-US" altLang="ja-JP" sz="2400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forwards packet to corresponding output port</a:t>
            </a:r>
            <a:endParaRPr lang="en-US" altLang="ja-JP" sz="2400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  <p:grpSp>
        <p:nvGrpSpPr>
          <p:cNvPr id="44043" name="Group 14"/>
          <p:cNvGrpSpPr>
            <a:grpSpLocks/>
          </p:cNvGrpSpPr>
          <p:nvPr/>
        </p:nvGrpSpPr>
        <p:grpSpPr bwMode="auto">
          <a:xfrm>
            <a:off x="1087438" y="4191000"/>
            <a:ext cx="2417762" cy="1828800"/>
            <a:chOff x="832" y="1344"/>
            <a:chExt cx="1136" cy="1024"/>
          </a:xfrm>
        </p:grpSpPr>
        <p:sp>
          <p:nvSpPr>
            <p:cNvPr id="44105" name="Oval 1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06" name="Oval 1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07" name="Oval 1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08" name="Oval 1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09" name="Oval 1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10" name="Oval 2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11" name="Oval 2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12" name="Oval 2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13" name="Oval 2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44044" name="Rectangle 24"/>
          <p:cNvSpPr>
            <a:spLocks noChangeArrowheads="1"/>
          </p:cNvSpPr>
          <p:nvPr/>
        </p:nvSpPr>
        <p:spPr bwMode="auto">
          <a:xfrm>
            <a:off x="1057275" y="51244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4045" name="Rectangle 25"/>
          <p:cNvSpPr>
            <a:spLocks noChangeArrowheads="1"/>
          </p:cNvSpPr>
          <p:nvPr/>
        </p:nvSpPr>
        <p:spPr bwMode="auto">
          <a:xfrm>
            <a:off x="3352800" y="525780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4046" name="AutoShape 26"/>
          <p:cNvCxnSpPr>
            <a:cxnSpLocks noChangeShapeType="1"/>
            <a:endCxn id="44045" idx="1"/>
          </p:cNvCxnSpPr>
          <p:nvPr/>
        </p:nvCxnSpPr>
        <p:spPr bwMode="auto">
          <a:xfrm>
            <a:off x="1257300" y="5172075"/>
            <a:ext cx="2095500" cy="171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4047" name="Group 27"/>
          <p:cNvGrpSpPr>
            <a:grpSpLocks/>
          </p:cNvGrpSpPr>
          <p:nvPr/>
        </p:nvGrpSpPr>
        <p:grpSpPr bwMode="auto">
          <a:xfrm>
            <a:off x="228600" y="4876800"/>
            <a:ext cx="523875" cy="488950"/>
            <a:chOff x="1014" y="912"/>
            <a:chExt cx="574" cy="596"/>
          </a:xfrm>
        </p:grpSpPr>
        <p:sp>
          <p:nvSpPr>
            <p:cNvPr id="44093" name="Freeform 2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4" name="Line 2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5" name="Line 3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6" name="Freeform 3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7" name="Line 3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8" name="Line 3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9" name="Line 3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0" name="Rectangle 3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01" name="Freeform 3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02" name="Line 3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3" name="Line 3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4" name="Line 3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4048" name="AutoShape 40"/>
          <p:cNvCxnSpPr>
            <a:cxnSpLocks noChangeShapeType="1"/>
            <a:endCxn id="44044" idx="1"/>
          </p:cNvCxnSpPr>
          <p:nvPr/>
        </p:nvCxnSpPr>
        <p:spPr bwMode="auto">
          <a:xfrm>
            <a:off x="760413" y="519747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4049" name="Group 41"/>
          <p:cNvGrpSpPr>
            <a:grpSpLocks/>
          </p:cNvGrpSpPr>
          <p:nvPr/>
        </p:nvGrpSpPr>
        <p:grpSpPr bwMode="auto">
          <a:xfrm>
            <a:off x="5126038" y="4114800"/>
            <a:ext cx="2265362" cy="1828800"/>
            <a:chOff x="832" y="1344"/>
            <a:chExt cx="1136" cy="1024"/>
          </a:xfrm>
        </p:grpSpPr>
        <p:sp>
          <p:nvSpPr>
            <p:cNvPr id="44084" name="Oval 42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85" name="Oval 43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86" name="Oval 44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87" name="Oval 45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88" name="Oval 46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89" name="Oval 47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90" name="Oval 48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91" name="Oval 49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92" name="Oval 50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44050" name="Rectangle 51"/>
          <p:cNvSpPr>
            <a:spLocks noChangeArrowheads="1"/>
          </p:cNvSpPr>
          <p:nvPr/>
        </p:nvSpPr>
        <p:spPr bwMode="auto">
          <a:xfrm>
            <a:off x="7162800" y="525780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grpSp>
        <p:nvGrpSpPr>
          <p:cNvPr id="44051" name="Group 52"/>
          <p:cNvGrpSpPr>
            <a:grpSpLocks/>
          </p:cNvGrpSpPr>
          <p:nvPr/>
        </p:nvGrpSpPr>
        <p:grpSpPr bwMode="auto">
          <a:xfrm>
            <a:off x="7781925" y="4978400"/>
            <a:ext cx="523875" cy="488950"/>
            <a:chOff x="1014" y="912"/>
            <a:chExt cx="574" cy="596"/>
          </a:xfrm>
        </p:grpSpPr>
        <p:sp>
          <p:nvSpPr>
            <p:cNvPr id="44072" name="Freeform 53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3" name="Line 54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4" name="Line 55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5" name="Freeform 56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6" name="Line 57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7" name="Line 58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8" name="Line 59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9" name="Rectangle 60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80" name="Freeform 61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1" name="Line 62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2" name="Line 63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3" name="Line 64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4052" name="AutoShape 65"/>
          <p:cNvCxnSpPr>
            <a:cxnSpLocks noChangeShapeType="1"/>
            <a:stCxn id="44050" idx="3"/>
          </p:cNvCxnSpPr>
          <p:nvPr/>
        </p:nvCxnSpPr>
        <p:spPr bwMode="auto">
          <a:xfrm flipV="1">
            <a:off x="7346950" y="5314950"/>
            <a:ext cx="449263" cy="28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3" name="AutoShape 66"/>
          <p:cNvCxnSpPr>
            <a:cxnSpLocks noChangeShapeType="1"/>
            <a:stCxn id="44054" idx="3"/>
            <a:endCxn id="44050" idx="1"/>
          </p:cNvCxnSpPr>
          <p:nvPr/>
        </p:nvCxnSpPr>
        <p:spPr bwMode="auto">
          <a:xfrm flipV="1">
            <a:off x="5410200" y="5343525"/>
            <a:ext cx="1752600" cy="3571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054" name="Rectangle 67"/>
          <p:cNvSpPr>
            <a:spLocks noChangeArrowheads="1"/>
          </p:cNvSpPr>
          <p:nvPr/>
        </p:nvSpPr>
        <p:spPr bwMode="auto">
          <a:xfrm>
            <a:off x="5226050" y="5614988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4055" name="AutoShape 68"/>
          <p:cNvCxnSpPr>
            <a:cxnSpLocks noChangeShapeType="1"/>
            <a:stCxn id="44045" idx="3"/>
            <a:endCxn id="44054" idx="1"/>
          </p:cNvCxnSpPr>
          <p:nvPr/>
        </p:nvCxnSpPr>
        <p:spPr bwMode="auto">
          <a:xfrm>
            <a:off x="3536950" y="5343525"/>
            <a:ext cx="1689100" cy="3571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056" name="Text Box 76"/>
          <p:cNvSpPr txBox="1">
            <a:spLocks noChangeArrowheads="1"/>
          </p:cNvSpPr>
          <p:nvPr/>
        </p:nvSpPr>
        <p:spPr bwMode="auto">
          <a:xfrm>
            <a:off x="152400" y="3962400"/>
            <a:ext cx="1095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Host A</a:t>
            </a:r>
          </a:p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(IP A)</a:t>
            </a:r>
          </a:p>
        </p:txBody>
      </p:sp>
      <p:sp>
        <p:nvSpPr>
          <p:cNvPr id="44057" name="Text Box 77"/>
          <p:cNvSpPr txBox="1">
            <a:spLocks noChangeArrowheads="1"/>
          </p:cNvSpPr>
          <p:nvPr/>
        </p:nvSpPr>
        <p:spPr bwMode="auto">
          <a:xfrm>
            <a:off x="7543800" y="4114800"/>
            <a:ext cx="11080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Host B </a:t>
            </a:r>
          </a:p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(IP B)</a:t>
            </a:r>
          </a:p>
        </p:txBody>
      </p:sp>
      <p:sp>
        <p:nvSpPr>
          <p:cNvPr id="44058" name="Text Box 78"/>
          <p:cNvSpPr txBox="1">
            <a:spLocks noChangeArrowheads="1"/>
          </p:cNvSpPr>
          <p:nvPr/>
        </p:nvSpPr>
        <p:spPr bwMode="auto">
          <a:xfrm>
            <a:off x="3181350" y="4724400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R2</a:t>
            </a:r>
          </a:p>
        </p:txBody>
      </p:sp>
      <p:sp>
        <p:nvSpPr>
          <p:cNvPr id="44059" name="Text Box 79"/>
          <p:cNvSpPr txBox="1">
            <a:spLocks noChangeArrowheads="1"/>
          </p:cNvSpPr>
          <p:nvPr/>
        </p:nvSpPr>
        <p:spPr bwMode="auto">
          <a:xfrm>
            <a:off x="5086350" y="5105400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R3</a:t>
            </a:r>
          </a:p>
        </p:txBody>
      </p:sp>
      <p:sp>
        <p:nvSpPr>
          <p:cNvPr id="44060" name="Rectangle 83"/>
          <p:cNvSpPr>
            <a:spLocks noChangeArrowheads="1"/>
          </p:cNvSpPr>
          <p:nvPr/>
        </p:nvSpPr>
        <p:spPr bwMode="auto">
          <a:xfrm>
            <a:off x="5181600" y="4700588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4061" name="AutoShape 85"/>
          <p:cNvCxnSpPr>
            <a:cxnSpLocks noChangeShapeType="1"/>
            <a:stCxn id="44045" idx="3"/>
            <a:endCxn id="44060" idx="1"/>
          </p:cNvCxnSpPr>
          <p:nvPr/>
        </p:nvCxnSpPr>
        <p:spPr bwMode="auto">
          <a:xfrm flipV="1">
            <a:off x="3536950" y="4786313"/>
            <a:ext cx="1644650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062" name="Text Box 86"/>
          <p:cNvSpPr txBox="1">
            <a:spLocks noChangeArrowheads="1"/>
          </p:cNvSpPr>
          <p:nvPr/>
        </p:nvSpPr>
        <p:spPr bwMode="auto">
          <a:xfrm>
            <a:off x="5029200" y="4191000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R4</a:t>
            </a:r>
          </a:p>
        </p:txBody>
      </p:sp>
      <p:cxnSp>
        <p:nvCxnSpPr>
          <p:cNvPr id="44063" name="AutoShape 87"/>
          <p:cNvCxnSpPr>
            <a:cxnSpLocks noChangeShapeType="1"/>
            <a:stCxn id="44060" idx="3"/>
            <a:endCxn id="44050" idx="1"/>
          </p:cNvCxnSpPr>
          <p:nvPr/>
        </p:nvCxnSpPr>
        <p:spPr bwMode="auto">
          <a:xfrm>
            <a:off x="5365750" y="4786313"/>
            <a:ext cx="1797050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64" name="AutoShape 26"/>
          <p:cNvCxnSpPr>
            <a:cxnSpLocks noChangeShapeType="1"/>
            <a:stCxn id="44113" idx="2"/>
            <a:endCxn id="44066" idx="1"/>
          </p:cNvCxnSpPr>
          <p:nvPr/>
        </p:nvCxnSpPr>
        <p:spPr bwMode="auto">
          <a:xfrm rot="10800000" flipH="1" flipV="1">
            <a:off x="1257300" y="5172075"/>
            <a:ext cx="996950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65" name="AutoShape 26"/>
          <p:cNvCxnSpPr>
            <a:cxnSpLocks noChangeShapeType="1"/>
            <a:stCxn id="44109" idx="4"/>
            <a:endCxn id="44112" idx="6"/>
          </p:cNvCxnSpPr>
          <p:nvPr/>
        </p:nvCxnSpPr>
        <p:spPr bwMode="auto">
          <a:xfrm rot="5400000" flipH="1" flipV="1">
            <a:off x="2579688" y="5168900"/>
            <a:ext cx="61277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066" name="Rectangle 24"/>
          <p:cNvSpPr>
            <a:spLocks noChangeArrowheads="1"/>
          </p:cNvSpPr>
          <p:nvPr/>
        </p:nvSpPr>
        <p:spPr bwMode="auto">
          <a:xfrm>
            <a:off x="2254250" y="59245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4067" name="Text Box 78"/>
          <p:cNvSpPr txBox="1">
            <a:spLocks noChangeArrowheads="1"/>
          </p:cNvSpPr>
          <p:nvPr/>
        </p:nvSpPr>
        <p:spPr bwMode="auto">
          <a:xfrm>
            <a:off x="2133600" y="6015038"/>
            <a:ext cx="577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R1</a:t>
            </a:r>
          </a:p>
        </p:txBody>
      </p:sp>
      <p:sp>
        <p:nvSpPr>
          <p:cNvPr id="44068" name="Freeform 132"/>
          <p:cNvSpPr>
            <a:spLocks noChangeArrowheads="1"/>
          </p:cNvSpPr>
          <p:nvPr/>
        </p:nvSpPr>
        <p:spPr bwMode="auto">
          <a:xfrm>
            <a:off x="846138" y="4506913"/>
            <a:ext cx="6926262" cy="722312"/>
          </a:xfrm>
          <a:custGeom>
            <a:avLst/>
            <a:gdLst>
              <a:gd name="T0" fmla="*/ 0 w 6925733"/>
              <a:gd name="T1" fmla="*/ 436481 h 722489"/>
              <a:gd name="T2" fmla="*/ 694743 w 6925733"/>
              <a:gd name="T3" fmla="*/ 453379 h 722489"/>
              <a:gd name="T4" fmla="*/ 2304517 w 6925733"/>
              <a:gd name="T5" fmla="*/ 622334 h 722489"/>
              <a:gd name="T6" fmla="*/ 2711196 w 6925733"/>
              <a:gd name="T7" fmla="*/ 605441 h 722489"/>
              <a:gd name="T8" fmla="*/ 4202355 w 6925733"/>
              <a:gd name="T9" fmla="*/ 98562 h 722489"/>
              <a:gd name="T10" fmla="*/ 4473476 w 6925733"/>
              <a:gd name="T11" fmla="*/ 14084 h 722489"/>
              <a:gd name="T12" fmla="*/ 4693755 w 6925733"/>
              <a:gd name="T13" fmla="*/ 98562 h 722489"/>
              <a:gd name="T14" fmla="*/ 6167972 w 6925733"/>
              <a:gd name="T15" fmla="*/ 622334 h 722489"/>
              <a:gd name="T16" fmla="*/ 6930494 w 6925733"/>
              <a:gd name="T17" fmla="*/ 689923 h 7224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925733"/>
              <a:gd name="T28" fmla="*/ 0 h 722489"/>
              <a:gd name="T29" fmla="*/ 6925733 w 6925733"/>
              <a:gd name="T30" fmla="*/ 722489 h 72248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925733" h="722489">
                <a:moveTo>
                  <a:pt x="0" y="437444"/>
                </a:moveTo>
                <a:cubicBezTo>
                  <a:pt x="155222" y="430389"/>
                  <a:pt x="310444" y="423334"/>
                  <a:pt x="694266" y="454378"/>
                </a:cubicBezTo>
                <a:cubicBezTo>
                  <a:pt x="1078088" y="485423"/>
                  <a:pt x="1967089" y="598311"/>
                  <a:pt x="2302933" y="623711"/>
                </a:cubicBezTo>
                <a:cubicBezTo>
                  <a:pt x="2638777" y="649111"/>
                  <a:pt x="2393244" y="694267"/>
                  <a:pt x="2709333" y="606778"/>
                </a:cubicBezTo>
                <a:cubicBezTo>
                  <a:pt x="3025422" y="519289"/>
                  <a:pt x="3905955" y="197556"/>
                  <a:pt x="4199466" y="98778"/>
                </a:cubicBezTo>
                <a:cubicBezTo>
                  <a:pt x="4492977" y="0"/>
                  <a:pt x="4388556" y="14111"/>
                  <a:pt x="4470400" y="14111"/>
                </a:cubicBezTo>
                <a:cubicBezTo>
                  <a:pt x="4552244" y="14111"/>
                  <a:pt x="4690533" y="98778"/>
                  <a:pt x="4690533" y="98778"/>
                </a:cubicBezTo>
                <a:cubicBezTo>
                  <a:pt x="4972755" y="200378"/>
                  <a:pt x="5791200" y="524933"/>
                  <a:pt x="6163733" y="623711"/>
                </a:cubicBezTo>
                <a:cubicBezTo>
                  <a:pt x="6536266" y="722489"/>
                  <a:pt x="6925733" y="691444"/>
                  <a:pt x="6925733" y="691444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1219200" y="4648200"/>
            <a:ext cx="1752600" cy="228600"/>
            <a:chOff x="1219200" y="4648200"/>
            <a:chExt cx="1752600" cy="228600"/>
          </a:xfrm>
        </p:grpSpPr>
        <p:sp>
          <p:nvSpPr>
            <p:cNvPr id="44070" name="Rectangle 133"/>
            <p:cNvSpPr>
              <a:spLocks noChangeArrowheads="1"/>
            </p:cNvSpPr>
            <p:nvPr/>
          </p:nvSpPr>
          <p:spPr bwMode="auto">
            <a:xfrm>
              <a:off x="1219200" y="4648200"/>
              <a:ext cx="990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71" name="Rectangle 134"/>
            <p:cNvSpPr>
              <a:spLocks noChangeArrowheads="1"/>
            </p:cNvSpPr>
            <p:nvPr/>
          </p:nvSpPr>
          <p:spPr bwMode="auto">
            <a:xfrm>
              <a:off x="2209800" y="4648200"/>
              <a:ext cx="762000" cy="2286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  <a:cs typeface="Helvetica" charset="0"/>
                </a:rPr>
                <a:t>IP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339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44444E-6 L 0.1684 0.04213 L 0.37222 -0.05671 L 0.57031 0.03472 L 0.61476 0.03958 " pathEditMode="relative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1628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IP Addresses vs. MAC Addresses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915400" cy="4038600"/>
          </a:xfrm>
        </p:spPr>
        <p:txBody>
          <a:bodyPr/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Why not use MAC addresses for routing?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Doesn’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t scale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Analogy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MAC address </a:t>
            </a:r>
            <a:r>
              <a:rPr lang="en-US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 SSN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IP address  (unreadable) home address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MAC address: uniquely associated to the device for the entire lifetime of the device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IP address: changes as the device location changes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Your notebook IP address at school is different from home</a:t>
            </a:r>
            <a:endParaRPr lang="en-US" altLang="ja-JP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45062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45063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45064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  <p:pic>
        <p:nvPicPr>
          <p:cNvPr id="45066" name="Picture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91000"/>
            <a:ext cx="60325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6400800" y="4267200"/>
            <a:ext cx="2608263" cy="1676400"/>
            <a:chOff x="6477000" y="4267200"/>
            <a:chExt cx="2607662" cy="1676400"/>
          </a:xfrm>
        </p:grpSpPr>
        <p:pic>
          <p:nvPicPr>
            <p:cNvPr id="45072" name="Picture 9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4267200"/>
              <a:ext cx="1752600" cy="107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73" name="Picture 9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4267200"/>
              <a:ext cx="690716" cy="1070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74" name="TextBox 93"/>
            <p:cNvSpPr txBox="1">
              <a:spLocks noChangeArrowheads="1"/>
            </p:cNvSpPr>
            <p:nvPr/>
          </p:nvSpPr>
          <p:spPr bwMode="auto">
            <a:xfrm>
              <a:off x="6553200" y="5297269"/>
              <a:ext cx="2531462" cy="6463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10 7</a:t>
              </a:r>
              <a:r>
                <a:rPr lang="en-US" sz="1800" b="0" baseline="30000">
                  <a:latin typeface="Helvetica" charset="0"/>
                  <a:cs typeface="Helvetica" charset="0"/>
                </a:rPr>
                <a:t>th</a:t>
              </a:r>
              <a:r>
                <a:rPr lang="en-US" sz="1800" b="0">
                  <a:latin typeface="Helvetica" charset="0"/>
                  <a:cs typeface="Helvetica" charset="0"/>
                </a:rPr>
                <a:t> Street NW</a:t>
              </a:r>
            </a:p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Washington, DC 21115</a:t>
              </a:r>
            </a:p>
          </p:txBody>
        </p:sp>
      </p:grp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304800" y="4267200"/>
            <a:ext cx="2366963" cy="1676400"/>
            <a:chOff x="6477000" y="4267200"/>
            <a:chExt cx="2367116" cy="1676400"/>
          </a:xfrm>
        </p:grpSpPr>
        <p:pic>
          <p:nvPicPr>
            <p:cNvPr id="45069" name="Picture 9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4267200"/>
              <a:ext cx="1752600" cy="107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70" name="Picture 9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4267200"/>
              <a:ext cx="690716" cy="1070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71" name="TextBox 98"/>
            <p:cNvSpPr txBox="1">
              <a:spLocks noChangeArrowheads="1"/>
            </p:cNvSpPr>
            <p:nvPr/>
          </p:nvSpPr>
          <p:spPr bwMode="auto">
            <a:xfrm>
              <a:off x="6553200" y="5297269"/>
              <a:ext cx="2210862" cy="6463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1051 Euclid Ave</a:t>
              </a:r>
            </a:p>
            <a:p>
              <a:pPr eaLnBrk="1" hangingPunct="1"/>
              <a:r>
                <a:rPr lang="en-US" sz="18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Berkeley, CA 94722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3770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E-6 1.11111E-6 C -0.09235 0.03241 -0.18472 0.06505 -0.26857 0.07408 C -0.35242 0.08311 -0.43576 0.06667 -0.50364 0.0544 C -0.57152 0.04213 -0.62378 0.02107 -0.67586 1.11111E-6 " pathEditMode="relative" ptsTypes="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1628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IP Addresses vs. MAC Addresses</a:t>
            </a:r>
          </a:p>
        </p:txBody>
      </p:sp>
      <p:sp>
        <p:nvSpPr>
          <p:cNvPr id="46082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46084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46085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46086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46087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46088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  <p:pic>
        <p:nvPicPr>
          <p:cNvPr id="46089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8194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0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001000" cy="5715000"/>
          </a:xfrm>
        </p:spPr>
        <p:txBody>
          <a:bodyPr/>
          <a:lstStyle/>
          <a:p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Why does packet forwarding using IP </a:t>
            </a:r>
            <a:r>
              <a:rPr lang="en-US" altLang="ja-JP" dirty="0" err="1">
                <a:latin typeface="Gill Sans Light"/>
                <a:ea typeface="ＭＳ Ｐゴシック" charset="0"/>
                <a:cs typeface="Gill Sans Light"/>
              </a:rPr>
              <a:t>addr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. scale?</a:t>
            </a:r>
          </a:p>
          <a:p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Because IP addresses can be aggregated</a:t>
            </a:r>
          </a:p>
          <a:p>
            <a:pPr lvl="1"/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E.g., all IP addresses at UC Berkeley start with </a:t>
            </a:r>
            <a:r>
              <a:rPr lang="en-US" altLang="ja-JP" b="1" dirty="0">
                <a:latin typeface="Gill Sans Light"/>
                <a:ea typeface="ＭＳ Ｐゴシック" charset="0"/>
                <a:cs typeface="Gill Sans Light"/>
              </a:rPr>
              <a:t>0xA9E5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, i.e., any address of form 0xA9E5**** belongs to Berkeley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Thus, a router in NY needs to keep a 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single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entry for 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all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hosts at Berkeley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If we were using MAC addresses the NY router would need to maintain 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an entry for every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Berkeley host!!</a:t>
            </a:r>
          </a:p>
          <a:p>
            <a:pPr lvl="1"/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Analogy: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Give this letter to person with SSN: 123-45-6789 vs.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Give this letter to 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John Smith, 123 First Street, LA, US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”</a:t>
            </a:r>
            <a:endParaRPr lang="en-US" altLang="ja-JP" dirty="0">
              <a:latin typeface="Gill Sans Light"/>
              <a:ea typeface="ＭＳ Ｐゴシック" charset="0"/>
              <a:cs typeface="Gill Sans Light"/>
            </a:endParaRPr>
          </a:p>
          <a:p>
            <a:pPr lvl="1"/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 lvl="1"/>
            <a:endParaRPr lang="en-US" altLang="ja-JP" dirty="0">
              <a:latin typeface="Gill Sans Light"/>
              <a:ea typeface="ＭＳ Ｐゴシック" charset="0"/>
              <a:cs typeface="Gill Sans Light"/>
            </a:endParaRPr>
          </a:p>
          <a:p>
            <a:endParaRPr lang="en-US" altLang="ja-JP" dirty="0">
              <a:latin typeface="Gill Sans Light"/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344461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304800"/>
            <a:ext cx="8534400" cy="1371600"/>
          </a:xfrm>
        </p:spPr>
        <p:txBody>
          <a:bodyPr/>
          <a:lstStyle/>
          <a:p>
            <a:pPr eaLnBrk="1" hangingPunct="1"/>
            <a:r>
              <a:rPr lang="en-US" sz="3500" dirty="0">
                <a:latin typeface="Helvetica" charset="0"/>
                <a:ea typeface="ＭＳ Ｐゴシック" charset="0"/>
                <a:cs typeface="ＭＳ Ｐゴシック" charset="0"/>
              </a:rPr>
              <a:t>The Internet Protocol (IP)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2590800"/>
          </a:xfrm>
        </p:spPr>
        <p:txBody>
          <a:bodyPr/>
          <a:lstStyle/>
          <a:p>
            <a:pPr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Internet Protocol: Internet’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s network layer</a:t>
            </a:r>
          </a:p>
          <a:p>
            <a:pPr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Service it provides: 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Best-Effort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”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 Packet Delivery</a:t>
            </a:r>
          </a:p>
          <a:p>
            <a:pPr lvl="1"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Tries it’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s 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best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”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 to deliver packet to its destination </a:t>
            </a:r>
          </a:p>
          <a:p>
            <a:pPr lvl="1"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Packets may be lost</a:t>
            </a:r>
          </a:p>
          <a:p>
            <a:pPr lvl="1"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Packets may be corrupted</a:t>
            </a:r>
          </a:p>
          <a:p>
            <a:pPr lvl="1"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Packets may be delivered out of order</a:t>
            </a:r>
          </a:p>
        </p:txBody>
      </p:sp>
      <p:pic>
        <p:nvPicPr>
          <p:cNvPr id="47107" name="Picture 4" descr="j028575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3625" y="4651375"/>
            <a:ext cx="1730375" cy="1062038"/>
          </a:xfrm>
          <a:noFill/>
        </p:spPr>
      </p:pic>
      <p:graphicFrame>
        <p:nvGraphicFramePr>
          <p:cNvPr id="47108" name="Object 2"/>
          <p:cNvGraphicFramePr>
            <a:graphicFrameLocks noChangeAspect="1"/>
          </p:cNvGraphicFramePr>
          <p:nvPr/>
        </p:nvGraphicFramePr>
        <p:xfrm>
          <a:off x="2724150" y="4186238"/>
          <a:ext cx="3608388" cy="206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Photo Editor Photo" r:id="rId5" imgW="1905266" imgH="1390844" progId="MSPhotoEd.3">
                  <p:embed/>
                </p:oleObj>
              </mc:Choice>
              <mc:Fallback>
                <p:oleObj name="Photo Editor Photo" r:id="rId5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4186238"/>
                        <a:ext cx="3608388" cy="206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Line 6"/>
          <p:cNvSpPr>
            <a:spLocks noChangeShapeType="1"/>
          </p:cNvSpPr>
          <p:nvPr/>
        </p:nvSpPr>
        <p:spPr bwMode="auto">
          <a:xfrm flipV="1">
            <a:off x="1714500" y="5308600"/>
            <a:ext cx="1344613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0" name="Line 7"/>
          <p:cNvSpPr>
            <a:spLocks noChangeShapeType="1"/>
          </p:cNvSpPr>
          <p:nvPr/>
        </p:nvSpPr>
        <p:spPr bwMode="auto">
          <a:xfrm flipV="1">
            <a:off x="6122988" y="5160963"/>
            <a:ext cx="1095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Text Box 8"/>
          <p:cNvSpPr txBox="1">
            <a:spLocks noChangeArrowheads="1"/>
          </p:cNvSpPr>
          <p:nvPr/>
        </p:nvSpPr>
        <p:spPr bwMode="auto">
          <a:xfrm>
            <a:off x="0" y="4002088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source</a:t>
            </a:r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7224713" y="4084638"/>
            <a:ext cx="1673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destination</a:t>
            </a:r>
          </a:p>
        </p:txBody>
      </p:sp>
      <p:pic>
        <p:nvPicPr>
          <p:cNvPr id="47113" name="Picture 10" descr="MCj02957280000[1]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433888"/>
            <a:ext cx="1928813" cy="1630362"/>
          </a:xfrm>
          <a:noFill/>
        </p:spPr>
      </p:pic>
      <p:sp>
        <p:nvSpPr>
          <p:cNvPr id="47114" name="Text Box 11"/>
          <p:cNvSpPr txBox="1">
            <a:spLocks noChangeArrowheads="1"/>
          </p:cNvSpPr>
          <p:nvPr/>
        </p:nvSpPr>
        <p:spPr bwMode="auto">
          <a:xfrm>
            <a:off x="3521075" y="4876800"/>
            <a:ext cx="1890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Helvetica" charset="0"/>
                <a:cs typeface="Helvetica" charset="0"/>
              </a:rPr>
              <a:t>IP network</a:t>
            </a:r>
          </a:p>
        </p:txBody>
      </p:sp>
      <p:grpSp>
        <p:nvGrpSpPr>
          <p:cNvPr id="47115" name="Group 12"/>
          <p:cNvGrpSpPr>
            <a:grpSpLocks/>
          </p:cNvGrpSpPr>
          <p:nvPr/>
        </p:nvGrpSpPr>
        <p:grpSpPr bwMode="auto">
          <a:xfrm>
            <a:off x="2089150" y="4770438"/>
            <a:ext cx="327025" cy="457200"/>
            <a:chOff x="4505" y="1615"/>
            <a:chExt cx="206" cy="288"/>
          </a:xfrm>
        </p:grpSpPr>
        <p:sp>
          <p:nvSpPr>
            <p:cNvPr id="47129" name="Rectangle 13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47130" name="Rectangle 14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47116" name="Group 15"/>
          <p:cNvGrpSpPr>
            <a:grpSpLocks/>
          </p:cNvGrpSpPr>
          <p:nvPr/>
        </p:nvGrpSpPr>
        <p:grpSpPr bwMode="auto">
          <a:xfrm>
            <a:off x="2584450" y="4775200"/>
            <a:ext cx="327025" cy="457200"/>
            <a:chOff x="4505" y="1615"/>
            <a:chExt cx="206" cy="288"/>
          </a:xfrm>
        </p:grpSpPr>
        <p:sp>
          <p:nvSpPr>
            <p:cNvPr id="47127" name="Rectangle 16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47128" name="Rectangle 17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47117" name="Group 18"/>
          <p:cNvGrpSpPr>
            <a:grpSpLocks/>
          </p:cNvGrpSpPr>
          <p:nvPr/>
        </p:nvGrpSpPr>
        <p:grpSpPr bwMode="auto">
          <a:xfrm>
            <a:off x="6438900" y="4629150"/>
            <a:ext cx="327025" cy="457200"/>
            <a:chOff x="4505" y="1615"/>
            <a:chExt cx="206" cy="288"/>
          </a:xfrm>
        </p:grpSpPr>
        <p:sp>
          <p:nvSpPr>
            <p:cNvPr id="47125" name="Rectangle 19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47126" name="Rectangle 20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</p:grpSp>
      <p:sp>
        <p:nvSpPr>
          <p:cNvPr id="47118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47119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47120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47121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47122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47123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47124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168220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Transport Layer (4)</a:t>
            </a:r>
          </a:p>
        </p:txBody>
      </p:sp>
      <p:sp>
        <p:nvSpPr>
          <p:cNvPr id="133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924800" cy="5486400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Service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Provide end-to-end communication between </a:t>
            </a:r>
            <a:br>
              <a:rPr lang="en-US" sz="240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sz="2400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processes</a:t>
            </a:r>
            <a:endParaRPr lang="en-US" sz="2400" dirty="0">
              <a:latin typeface="Gill Sans Light"/>
              <a:ea typeface="ＭＳ Ｐゴシック" charset="0"/>
              <a:cs typeface="Gill Sans Light"/>
            </a:endParaRPr>
          </a:p>
          <a:p>
            <a:pPr lvl="1">
              <a:buClr>
                <a:schemeClr val="tx2"/>
              </a:buClr>
            </a:pPr>
            <a:r>
              <a:rPr lang="en-US" sz="2400" dirty="0" err="1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Demultiplexing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 of communication between hosts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Possible other services:</a:t>
            </a:r>
          </a:p>
          <a:p>
            <a:pPr lvl="2">
              <a:buClr>
                <a:schemeClr val="tx2"/>
              </a:buClr>
            </a:pPr>
            <a:r>
              <a:rPr lang="en-US" sz="2400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Reliability </a:t>
            </a:r>
            <a:r>
              <a:rPr lang="en-US" sz="2400" dirty="0">
                <a:solidFill>
                  <a:schemeClr val="tx2"/>
                </a:solidFill>
                <a:latin typeface="Gill Sans Light"/>
                <a:ea typeface="ＭＳ Ｐゴシック" charset="0"/>
                <a:cs typeface="Gill Sans Light"/>
              </a:rPr>
              <a:t>in the presence of errors</a:t>
            </a:r>
            <a:endParaRPr lang="en-US" sz="2400" dirty="0">
              <a:solidFill>
                <a:srgbClr val="FF0000"/>
              </a:solidFill>
              <a:latin typeface="Gill Sans Light"/>
              <a:ea typeface="ＭＳ Ｐゴシック" charset="0"/>
              <a:cs typeface="Gill Sans Light"/>
            </a:endParaRPr>
          </a:p>
          <a:p>
            <a:pPr lvl="2">
              <a:buClr>
                <a:schemeClr val="tx2"/>
              </a:buClr>
            </a:pPr>
            <a:r>
              <a:rPr lang="en-US" sz="2400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Timing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 properties</a:t>
            </a:r>
          </a:p>
          <a:p>
            <a:pPr lvl="2">
              <a:buClr>
                <a:schemeClr val="tx2"/>
              </a:buClr>
            </a:pPr>
            <a:r>
              <a:rPr lang="en-US" sz="2400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Rate adaptation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 (flow-control, congestion control)</a:t>
            </a:r>
          </a:p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Interface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send message to specific process at given destination; local process receives messages sent to it</a:t>
            </a:r>
          </a:p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Protocol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port numbers, perhaps implement reliability, flow control, 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packetization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of large messages, framing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Examples: TCP and UDP</a:t>
            </a: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49157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49159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49160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49161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43341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27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Port Numbers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7391400" cy="1676400"/>
          </a:xfrm>
        </p:spPr>
        <p:txBody>
          <a:bodyPr/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Port number: 16-bit number identifying the end-point of a transport connection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E.g.,  80 identifies the port on which a processing implementing HTTP server can be connected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51206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51207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51208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51209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447800" y="5638800"/>
            <a:ext cx="27432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1447800" y="5715000"/>
            <a:ext cx="2698750" cy="4000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0">
                <a:latin typeface="Helvetica" charset="0"/>
                <a:cs typeface="Helvetica" charset="0"/>
              </a:rPr>
              <a:t>101010100110101110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0" y="3200400"/>
            <a:ext cx="1295400" cy="762000"/>
          </a:xfrm>
          <a:prstGeom prst="rect">
            <a:avLst/>
          </a:prstGeom>
          <a:solidFill>
            <a:srgbClr val="A0BCFE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Network Layer </a:t>
            </a:r>
          </a:p>
        </p:txBody>
      </p:sp>
      <p:sp>
        <p:nvSpPr>
          <p:cNvPr id="51213" name="Rectangle 60"/>
          <p:cNvSpPr>
            <a:spLocks noChangeArrowheads="1"/>
          </p:cNvSpPr>
          <p:nvPr/>
        </p:nvSpPr>
        <p:spPr bwMode="auto">
          <a:xfrm>
            <a:off x="2819400" y="327660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Trans.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133600" y="3276600"/>
            <a:ext cx="6858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Arial Narrow"/>
                <a:ea typeface="ＭＳ Ｐゴシック" pitchFamily="1" charset="-128"/>
                <a:cs typeface="Arial Narrow"/>
              </a:rPr>
              <a:t>Net.</a:t>
            </a:r>
          </a:p>
          <a:p>
            <a:pPr algn="ctr">
              <a:defRPr/>
            </a:pPr>
            <a:r>
              <a:rPr lang="en-US" sz="1600" b="0" dirty="0" err="1">
                <a:latin typeface="Arial Narrow"/>
                <a:ea typeface="ＭＳ Ｐゴシック" pitchFamily="1" charset="-128"/>
                <a:cs typeface="Arial Narrow"/>
              </a:rPr>
              <a:t>Hdr</a:t>
            </a:r>
            <a:r>
              <a:rPr lang="en-US" sz="1600" b="0" dirty="0">
                <a:latin typeface="Arial Narrow"/>
                <a:ea typeface="ＭＳ Ｐゴシック" pitchFamily="1" charset="-128"/>
                <a:cs typeface="Arial Narrow"/>
              </a:rPr>
              <a:t>.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848600" y="3200400"/>
            <a:ext cx="1295400" cy="762000"/>
          </a:xfrm>
          <a:prstGeom prst="rect">
            <a:avLst/>
          </a:prstGeom>
          <a:solidFill>
            <a:srgbClr val="A0BCFE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Network Layer </a:t>
            </a:r>
          </a:p>
        </p:txBody>
      </p:sp>
      <p:sp>
        <p:nvSpPr>
          <p:cNvPr id="51216" name="Rectangle 65"/>
          <p:cNvSpPr>
            <a:spLocks noChangeArrowheads="1"/>
          </p:cNvSpPr>
          <p:nvPr/>
        </p:nvSpPr>
        <p:spPr bwMode="auto">
          <a:xfrm>
            <a:off x="6324600" y="327660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Trans.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51217" name="Rectangle 67"/>
          <p:cNvSpPr>
            <a:spLocks noChangeArrowheads="1"/>
          </p:cNvSpPr>
          <p:nvPr/>
        </p:nvSpPr>
        <p:spPr bwMode="auto">
          <a:xfrm>
            <a:off x="5638800" y="3276600"/>
            <a:ext cx="685800" cy="609600"/>
          </a:xfrm>
          <a:prstGeom prst="rect">
            <a:avLst/>
          </a:prstGeom>
          <a:solidFill>
            <a:srgbClr val="A0BC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Net.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0" y="4343400"/>
            <a:ext cx="1295400" cy="762000"/>
          </a:xfrm>
          <a:prstGeom prst="rect">
            <a:avLst/>
          </a:prstGeom>
          <a:solidFill>
            <a:srgbClr val="FECF59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 err="1">
                <a:latin typeface="Helvetica"/>
                <a:ea typeface="ＭＳ Ｐゴシック" pitchFamily="1" charset="-128"/>
                <a:cs typeface="Helvetica"/>
              </a:rPr>
              <a:t>Datalink</a:t>
            </a: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 Layer </a:t>
            </a:r>
          </a:p>
        </p:txBody>
      </p:sp>
      <p:sp>
        <p:nvSpPr>
          <p:cNvPr id="51219" name="Rectangle 70"/>
          <p:cNvSpPr>
            <a:spLocks noChangeArrowheads="1"/>
          </p:cNvSpPr>
          <p:nvPr/>
        </p:nvSpPr>
        <p:spPr bwMode="auto">
          <a:xfrm>
            <a:off x="2819400" y="441960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Trans.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133600" y="4419600"/>
            <a:ext cx="6858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Arial Narrow"/>
                <a:ea typeface="ＭＳ Ｐゴシック" pitchFamily="1" charset="-128"/>
                <a:cs typeface="Arial Narrow"/>
              </a:rPr>
              <a:t>Net.</a:t>
            </a:r>
          </a:p>
          <a:p>
            <a:pPr algn="ctr">
              <a:defRPr/>
            </a:pPr>
            <a:r>
              <a:rPr lang="en-US" sz="1600" b="0" dirty="0" err="1">
                <a:latin typeface="Arial Narrow"/>
                <a:ea typeface="ＭＳ Ｐゴシック" pitchFamily="1" charset="-128"/>
                <a:cs typeface="Arial Narrow"/>
              </a:rPr>
              <a:t>Hdr</a:t>
            </a:r>
            <a:r>
              <a:rPr lang="en-US" sz="1600" b="0" dirty="0">
                <a:latin typeface="Arial Narrow"/>
                <a:ea typeface="ＭＳ Ｐゴシック" pitchFamily="1" charset="-128"/>
                <a:cs typeface="Arial Narrow"/>
              </a:rPr>
              <a:t>.</a:t>
            </a:r>
          </a:p>
        </p:txBody>
      </p:sp>
      <p:sp>
        <p:nvSpPr>
          <p:cNvPr id="51221" name="Rectangle 73"/>
          <p:cNvSpPr>
            <a:spLocks noChangeArrowheads="1"/>
          </p:cNvSpPr>
          <p:nvPr/>
        </p:nvSpPr>
        <p:spPr bwMode="auto">
          <a:xfrm>
            <a:off x="1447800" y="4419600"/>
            <a:ext cx="685800" cy="609600"/>
          </a:xfrm>
          <a:prstGeom prst="rect">
            <a:avLst/>
          </a:prstGeom>
          <a:solidFill>
            <a:srgbClr val="FECF59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Frame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848600" y="4343400"/>
            <a:ext cx="1295400" cy="762000"/>
          </a:xfrm>
          <a:prstGeom prst="rect">
            <a:avLst/>
          </a:prstGeom>
          <a:solidFill>
            <a:srgbClr val="FECF59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 err="1">
                <a:latin typeface="Helvetica"/>
                <a:ea typeface="ＭＳ Ｐゴシック" pitchFamily="1" charset="-128"/>
                <a:cs typeface="Helvetica"/>
              </a:rPr>
              <a:t>Datalink</a:t>
            </a: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 Layer </a:t>
            </a:r>
          </a:p>
        </p:txBody>
      </p:sp>
      <p:sp>
        <p:nvSpPr>
          <p:cNvPr id="51223" name="Rectangle 75"/>
          <p:cNvSpPr>
            <a:spLocks noChangeArrowheads="1"/>
          </p:cNvSpPr>
          <p:nvPr/>
        </p:nvSpPr>
        <p:spPr bwMode="auto">
          <a:xfrm>
            <a:off x="6324600" y="441960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Trans.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51224" name="Rectangle 77"/>
          <p:cNvSpPr>
            <a:spLocks noChangeArrowheads="1"/>
          </p:cNvSpPr>
          <p:nvPr/>
        </p:nvSpPr>
        <p:spPr bwMode="auto">
          <a:xfrm>
            <a:off x="5638800" y="4419600"/>
            <a:ext cx="685800" cy="609600"/>
          </a:xfrm>
          <a:prstGeom prst="rect">
            <a:avLst/>
          </a:prstGeom>
          <a:solidFill>
            <a:srgbClr val="A0BC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Net.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51225" name="Rectangle 78"/>
          <p:cNvSpPr>
            <a:spLocks noChangeArrowheads="1"/>
          </p:cNvSpPr>
          <p:nvPr/>
        </p:nvSpPr>
        <p:spPr bwMode="auto">
          <a:xfrm>
            <a:off x="4953000" y="4419600"/>
            <a:ext cx="685800" cy="609600"/>
          </a:xfrm>
          <a:prstGeom prst="rect">
            <a:avLst/>
          </a:prstGeom>
          <a:solidFill>
            <a:srgbClr val="FECF59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Frame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0" y="5486400"/>
            <a:ext cx="12954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Physical Layer 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7848600" y="5486400"/>
            <a:ext cx="12954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Physical Layer 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4953000" y="5638800"/>
            <a:ext cx="27432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34" name="TextBox 2"/>
          <p:cNvSpPr txBox="1">
            <a:spLocks noChangeArrowheads="1"/>
          </p:cNvSpPr>
          <p:nvPr/>
        </p:nvSpPr>
        <p:spPr bwMode="auto">
          <a:xfrm>
            <a:off x="4953000" y="5715000"/>
            <a:ext cx="2698750" cy="4000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0">
                <a:latin typeface="Helvetica" charset="0"/>
                <a:cs typeface="Helvetica" charset="0"/>
              </a:rPr>
              <a:t>101010100110101110</a:t>
            </a:r>
          </a:p>
        </p:txBody>
      </p:sp>
      <p:sp>
        <p:nvSpPr>
          <p:cNvPr id="51230" name="Rectangle 97"/>
          <p:cNvSpPr>
            <a:spLocks noChangeArrowheads="1"/>
          </p:cNvSpPr>
          <p:nvPr/>
        </p:nvSpPr>
        <p:spPr bwMode="auto">
          <a:xfrm>
            <a:off x="3505200" y="32766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Data</a:t>
            </a:r>
          </a:p>
        </p:txBody>
      </p:sp>
      <p:sp>
        <p:nvSpPr>
          <p:cNvPr id="51231" name="Rectangle 98"/>
          <p:cNvSpPr>
            <a:spLocks noChangeArrowheads="1"/>
          </p:cNvSpPr>
          <p:nvPr/>
        </p:nvSpPr>
        <p:spPr bwMode="auto">
          <a:xfrm>
            <a:off x="3505200" y="44196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Data</a:t>
            </a:r>
          </a:p>
        </p:txBody>
      </p:sp>
      <p:sp>
        <p:nvSpPr>
          <p:cNvPr id="51232" name="Rectangle 101"/>
          <p:cNvSpPr>
            <a:spLocks noChangeArrowheads="1"/>
          </p:cNvSpPr>
          <p:nvPr/>
        </p:nvSpPr>
        <p:spPr bwMode="auto">
          <a:xfrm>
            <a:off x="7010400" y="32766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Data</a:t>
            </a:r>
          </a:p>
        </p:txBody>
      </p:sp>
      <p:sp>
        <p:nvSpPr>
          <p:cNvPr id="51233" name="Rectangle 102"/>
          <p:cNvSpPr>
            <a:spLocks noChangeArrowheads="1"/>
          </p:cNvSpPr>
          <p:nvPr/>
        </p:nvSpPr>
        <p:spPr bwMode="auto">
          <a:xfrm>
            <a:off x="7010400" y="44196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Data</a:t>
            </a:r>
          </a:p>
        </p:txBody>
      </p:sp>
      <p:cxnSp>
        <p:nvCxnSpPr>
          <p:cNvPr id="51234" name="Straight Arrow Connector 29"/>
          <p:cNvCxnSpPr>
            <a:cxnSpLocks noChangeShapeType="1"/>
          </p:cNvCxnSpPr>
          <p:nvPr/>
        </p:nvCxnSpPr>
        <p:spPr bwMode="auto">
          <a:xfrm>
            <a:off x="4191000" y="4724400"/>
            <a:ext cx="762000" cy="9525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235" name="Straight Arrow Connector 31"/>
          <p:cNvCxnSpPr>
            <a:cxnSpLocks noChangeShapeType="1"/>
          </p:cNvCxnSpPr>
          <p:nvPr/>
        </p:nvCxnSpPr>
        <p:spPr bwMode="auto">
          <a:xfrm>
            <a:off x="4191000" y="5905500"/>
            <a:ext cx="762000" cy="95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236" name="Straight Arrow Connector 30"/>
          <p:cNvCxnSpPr>
            <a:cxnSpLocks noChangeShapeType="1"/>
          </p:cNvCxnSpPr>
          <p:nvPr/>
        </p:nvCxnSpPr>
        <p:spPr bwMode="auto">
          <a:xfrm>
            <a:off x="4191000" y="3581400"/>
            <a:ext cx="14478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1237" name="Up-Down Arrow 23"/>
          <p:cNvSpPr>
            <a:spLocks noChangeArrowheads="1"/>
          </p:cNvSpPr>
          <p:nvPr/>
        </p:nvSpPr>
        <p:spPr bwMode="auto">
          <a:xfrm>
            <a:off x="533400" y="5105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51238" name="Up-Down Arrow 24"/>
          <p:cNvSpPr>
            <a:spLocks noChangeArrowheads="1"/>
          </p:cNvSpPr>
          <p:nvPr/>
        </p:nvSpPr>
        <p:spPr bwMode="auto">
          <a:xfrm>
            <a:off x="533400" y="3962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51239" name="Up-Down Arrow 23"/>
          <p:cNvSpPr>
            <a:spLocks noChangeArrowheads="1"/>
          </p:cNvSpPr>
          <p:nvPr/>
        </p:nvSpPr>
        <p:spPr bwMode="auto">
          <a:xfrm>
            <a:off x="8382000" y="5105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51240" name="Up-Down Arrow 24"/>
          <p:cNvSpPr>
            <a:spLocks noChangeArrowheads="1"/>
          </p:cNvSpPr>
          <p:nvPr/>
        </p:nvSpPr>
        <p:spPr bwMode="auto">
          <a:xfrm>
            <a:off x="8382000" y="3962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0" y="2057400"/>
            <a:ext cx="9144000" cy="1143000"/>
            <a:chOff x="0" y="2057400"/>
            <a:chExt cx="9144000" cy="11430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0" y="2057400"/>
              <a:ext cx="1295400" cy="762000"/>
            </a:xfrm>
            <a:prstGeom prst="rect">
              <a:avLst/>
            </a:prstGeom>
            <a:solidFill>
              <a:srgbClr val="CC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ea typeface="ＭＳ Ｐゴシック" pitchFamily="1" charset="-128"/>
                  <a:cs typeface="Helvetica"/>
                </a:rPr>
                <a:t>Transport Layer </a:t>
              </a:r>
            </a:p>
          </p:txBody>
        </p:sp>
        <p:sp>
          <p:nvSpPr>
            <p:cNvPr id="51243" name="Rectangle 45"/>
            <p:cNvSpPr>
              <a:spLocks noChangeArrowheads="1"/>
            </p:cNvSpPr>
            <p:nvPr/>
          </p:nvSpPr>
          <p:spPr bwMode="auto">
            <a:xfrm>
              <a:off x="2819400" y="2133600"/>
              <a:ext cx="685800" cy="6096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Arial Narrow" charset="0"/>
                  <a:cs typeface="Arial Narrow" charset="0"/>
                </a:rPr>
                <a:t>Trans.</a:t>
              </a:r>
            </a:p>
            <a:p>
              <a:pPr algn="ctr"/>
              <a:r>
                <a:rPr lang="en-US" sz="1600" b="0">
                  <a:latin typeface="Arial Narrow" charset="0"/>
                  <a:cs typeface="Arial Narrow" charset="0"/>
                </a:rPr>
                <a:t>Hdr.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848600" y="2057400"/>
              <a:ext cx="1295400" cy="762000"/>
            </a:xfrm>
            <a:prstGeom prst="rect">
              <a:avLst/>
            </a:prstGeom>
            <a:solidFill>
              <a:srgbClr val="CC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ea typeface="ＭＳ Ｐゴシック" pitchFamily="1" charset="-128"/>
                  <a:cs typeface="Helvetica"/>
                </a:rPr>
                <a:t>Transport Layer </a:t>
              </a:r>
            </a:p>
          </p:txBody>
        </p:sp>
        <p:sp>
          <p:nvSpPr>
            <p:cNvPr id="51245" name="Rectangle 55"/>
            <p:cNvSpPr>
              <a:spLocks noChangeArrowheads="1"/>
            </p:cNvSpPr>
            <p:nvPr/>
          </p:nvSpPr>
          <p:spPr bwMode="auto">
            <a:xfrm>
              <a:off x="6324600" y="2133600"/>
              <a:ext cx="685800" cy="6096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Arial Narrow" charset="0"/>
                  <a:cs typeface="Arial Narrow" charset="0"/>
                </a:rPr>
                <a:t>Trans.</a:t>
              </a:r>
            </a:p>
            <a:p>
              <a:pPr algn="ctr"/>
              <a:r>
                <a:rPr lang="en-US" sz="1600" b="0">
                  <a:latin typeface="Arial Narrow" charset="0"/>
                  <a:cs typeface="Arial Narrow" charset="0"/>
                </a:rPr>
                <a:t>Hdr.</a:t>
              </a:r>
            </a:p>
          </p:txBody>
        </p:sp>
        <p:sp>
          <p:nvSpPr>
            <p:cNvPr id="51246" name="Rectangle 96"/>
            <p:cNvSpPr>
              <a:spLocks noChangeArrowheads="1"/>
            </p:cNvSpPr>
            <p:nvPr/>
          </p:nvSpPr>
          <p:spPr bwMode="auto">
            <a:xfrm>
              <a:off x="3505200" y="21336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  <a:cs typeface="Helvetica" charset="0"/>
                </a:rPr>
                <a:t>Data</a:t>
              </a:r>
            </a:p>
          </p:txBody>
        </p:sp>
        <p:sp>
          <p:nvSpPr>
            <p:cNvPr id="51247" name="Rectangle 100"/>
            <p:cNvSpPr>
              <a:spLocks noChangeArrowheads="1"/>
            </p:cNvSpPr>
            <p:nvPr/>
          </p:nvSpPr>
          <p:spPr bwMode="auto">
            <a:xfrm>
              <a:off x="7010400" y="21336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  <a:cs typeface="Helvetica" charset="0"/>
                </a:rPr>
                <a:t>Data</a:t>
              </a:r>
            </a:p>
          </p:txBody>
        </p:sp>
        <p:cxnSp>
          <p:nvCxnSpPr>
            <p:cNvPr id="51248" name="Straight Arrow Connector 30"/>
            <p:cNvCxnSpPr>
              <a:cxnSpLocks noChangeShapeType="1"/>
              <a:endCxn id="51245" idx="1"/>
            </p:cNvCxnSpPr>
            <p:nvPr/>
          </p:nvCxnSpPr>
          <p:spPr bwMode="auto">
            <a:xfrm>
              <a:off x="4191000" y="2438400"/>
              <a:ext cx="2133600" cy="15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49" name="Up-Down Arrow 27"/>
            <p:cNvSpPr>
              <a:spLocks noChangeArrowheads="1"/>
            </p:cNvSpPr>
            <p:nvPr/>
          </p:nvSpPr>
          <p:spPr bwMode="auto">
            <a:xfrm>
              <a:off x="533400" y="2819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51250" name="Up-Down Arrow 27"/>
            <p:cNvSpPr>
              <a:spLocks noChangeArrowheads="1"/>
            </p:cNvSpPr>
            <p:nvPr/>
          </p:nvSpPr>
          <p:spPr bwMode="auto">
            <a:xfrm>
              <a:off x="8382000" y="2819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62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Internet Transport Protocols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Datagram service (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UDP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)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No-frills extension of 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best-effort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”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 IP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Multiplexing/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Demultiplexing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among processes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Reliable, in-order delivery (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TCP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)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Connection set-up &amp; tear-down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Discarding corrupted packets (segments)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Retransmission of lost packets (segments)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Flow control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Congestion control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Services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not available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Delay and/or bandwidth guarantees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Sessions that survive change-of-IP-address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53255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53256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53257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6571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Application Layer (7 - not 5!)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Service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any service provided to the end user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Interface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depends on the application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Protocol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depends on the application</a:t>
            </a:r>
          </a:p>
          <a:p>
            <a:pPr>
              <a:lnSpc>
                <a:spcPct val="100000"/>
              </a:lnSpc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Examples: Skype, SMTP (email), HTTP (Web), Halo, 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BitTorrent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 …</a:t>
            </a:r>
          </a:p>
          <a:p>
            <a:pPr>
              <a:lnSpc>
                <a:spcPct val="100000"/>
              </a:lnSpc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What happened to layers 5 &amp; 6?</a:t>
            </a:r>
          </a:p>
          <a:p>
            <a:pPr lvl="1">
              <a:lnSpc>
                <a:spcPct val="100000"/>
              </a:lnSpc>
            </a:pP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Session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”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 and 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Presentation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”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 layers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Part of </a:t>
            </a:r>
            <a:r>
              <a:rPr lang="en-US" b="1" i="1" dirty="0">
                <a:latin typeface="Gill Sans Light"/>
                <a:ea typeface="ＭＳ Ｐゴシック" charset="0"/>
                <a:cs typeface="Gill Sans Light"/>
              </a:rPr>
              <a:t>OSI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architecture, but not Internet architecture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Their functionality is provided by application layer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55302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55303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55304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55305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882783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307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Application Layer (5)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447800" y="5638800"/>
            <a:ext cx="27432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47" name="TextBox 2"/>
          <p:cNvSpPr txBox="1">
            <a:spLocks noChangeArrowheads="1"/>
          </p:cNvSpPr>
          <p:nvPr/>
        </p:nvSpPr>
        <p:spPr bwMode="auto">
          <a:xfrm>
            <a:off x="1447800" y="5715000"/>
            <a:ext cx="2698750" cy="4000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0">
                <a:latin typeface="Helvetica" charset="0"/>
                <a:cs typeface="Helvetica" charset="0"/>
              </a:rPr>
              <a:t>101010100110101110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0" y="2057400"/>
            <a:ext cx="1295400" cy="762000"/>
          </a:xfrm>
          <a:prstGeom prst="rect">
            <a:avLst/>
          </a:prstGeom>
          <a:solidFill>
            <a:srgbClr val="CCFFCC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Transport Layer </a:t>
            </a:r>
          </a:p>
        </p:txBody>
      </p:sp>
      <p:sp>
        <p:nvSpPr>
          <p:cNvPr id="57349" name="Rectangle 45"/>
          <p:cNvSpPr>
            <a:spLocks noChangeArrowheads="1"/>
          </p:cNvSpPr>
          <p:nvPr/>
        </p:nvSpPr>
        <p:spPr bwMode="auto">
          <a:xfrm>
            <a:off x="2819400" y="213360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Trans.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848600" y="2057400"/>
            <a:ext cx="1295400" cy="762000"/>
          </a:xfrm>
          <a:prstGeom prst="rect">
            <a:avLst/>
          </a:prstGeom>
          <a:solidFill>
            <a:srgbClr val="CCFFCC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Transport Layer </a:t>
            </a:r>
          </a:p>
        </p:txBody>
      </p:sp>
      <p:sp>
        <p:nvSpPr>
          <p:cNvPr id="57351" name="Rectangle 55"/>
          <p:cNvSpPr>
            <a:spLocks noChangeArrowheads="1"/>
          </p:cNvSpPr>
          <p:nvPr/>
        </p:nvSpPr>
        <p:spPr bwMode="auto">
          <a:xfrm>
            <a:off x="6324600" y="213360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Trans.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0" y="3200400"/>
            <a:ext cx="1295400" cy="762000"/>
          </a:xfrm>
          <a:prstGeom prst="rect">
            <a:avLst/>
          </a:prstGeom>
          <a:solidFill>
            <a:srgbClr val="A0BCFE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Network Layer </a:t>
            </a:r>
          </a:p>
        </p:txBody>
      </p:sp>
      <p:sp>
        <p:nvSpPr>
          <p:cNvPr id="57353" name="Rectangle 60"/>
          <p:cNvSpPr>
            <a:spLocks noChangeArrowheads="1"/>
          </p:cNvSpPr>
          <p:nvPr/>
        </p:nvSpPr>
        <p:spPr bwMode="auto">
          <a:xfrm>
            <a:off x="2819400" y="327660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Trans.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133600" y="3276600"/>
            <a:ext cx="6858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Arial Narrow"/>
                <a:ea typeface="ＭＳ Ｐゴシック" pitchFamily="1" charset="-128"/>
                <a:cs typeface="Arial Narrow"/>
              </a:rPr>
              <a:t>Net.</a:t>
            </a:r>
          </a:p>
          <a:p>
            <a:pPr algn="ctr">
              <a:defRPr/>
            </a:pPr>
            <a:r>
              <a:rPr lang="en-US" sz="1600" b="0" dirty="0" err="1">
                <a:latin typeface="Arial Narrow"/>
                <a:ea typeface="ＭＳ Ｐゴシック" pitchFamily="1" charset="-128"/>
                <a:cs typeface="Arial Narrow"/>
              </a:rPr>
              <a:t>Hdr</a:t>
            </a:r>
            <a:r>
              <a:rPr lang="en-US" sz="1600" b="0" dirty="0">
                <a:latin typeface="Arial Narrow"/>
                <a:ea typeface="ＭＳ Ｐゴシック" pitchFamily="1" charset="-128"/>
                <a:cs typeface="Arial Narrow"/>
              </a:rPr>
              <a:t>.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7848600" y="3200400"/>
            <a:ext cx="1295400" cy="762000"/>
          </a:xfrm>
          <a:prstGeom prst="rect">
            <a:avLst/>
          </a:prstGeom>
          <a:solidFill>
            <a:srgbClr val="A0BCFE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Network Layer </a:t>
            </a:r>
          </a:p>
        </p:txBody>
      </p:sp>
      <p:sp>
        <p:nvSpPr>
          <p:cNvPr id="57356" name="Rectangle 65"/>
          <p:cNvSpPr>
            <a:spLocks noChangeArrowheads="1"/>
          </p:cNvSpPr>
          <p:nvPr/>
        </p:nvSpPr>
        <p:spPr bwMode="auto">
          <a:xfrm>
            <a:off x="6324600" y="327660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Trans.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57357" name="Rectangle 67"/>
          <p:cNvSpPr>
            <a:spLocks noChangeArrowheads="1"/>
          </p:cNvSpPr>
          <p:nvPr/>
        </p:nvSpPr>
        <p:spPr bwMode="auto">
          <a:xfrm>
            <a:off x="5638800" y="3276600"/>
            <a:ext cx="685800" cy="609600"/>
          </a:xfrm>
          <a:prstGeom prst="rect">
            <a:avLst/>
          </a:prstGeom>
          <a:solidFill>
            <a:srgbClr val="A0BC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Net.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0" y="4343400"/>
            <a:ext cx="1295400" cy="762000"/>
          </a:xfrm>
          <a:prstGeom prst="rect">
            <a:avLst/>
          </a:prstGeom>
          <a:solidFill>
            <a:srgbClr val="FECF59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 err="1">
                <a:latin typeface="Helvetica"/>
                <a:ea typeface="ＭＳ Ｐゴシック" pitchFamily="1" charset="-128"/>
                <a:cs typeface="Helvetica"/>
              </a:rPr>
              <a:t>Datalink</a:t>
            </a: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 Layer </a:t>
            </a:r>
          </a:p>
        </p:txBody>
      </p:sp>
      <p:sp>
        <p:nvSpPr>
          <p:cNvPr id="57359" name="Rectangle 70"/>
          <p:cNvSpPr>
            <a:spLocks noChangeArrowheads="1"/>
          </p:cNvSpPr>
          <p:nvPr/>
        </p:nvSpPr>
        <p:spPr bwMode="auto">
          <a:xfrm>
            <a:off x="2819400" y="441960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Trans.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2133600" y="4419600"/>
            <a:ext cx="6858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Arial Narrow"/>
                <a:ea typeface="ＭＳ Ｐゴシック" pitchFamily="1" charset="-128"/>
                <a:cs typeface="Arial Narrow"/>
              </a:rPr>
              <a:t>Net.</a:t>
            </a:r>
          </a:p>
          <a:p>
            <a:pPr algn="ctr">
              <a:defRPr/>
            </a:pPr>
            <a:r>
              <a:rPr lang="en-US" sz="1600" b="0" dirty="0" err="1">
                <a:latin typeface="Arial Narrow"/>
                <a:ea typeface="ＭＳ Ｐゴシック" pitchFamily="1" charset="-128"/>
                <a:cs typeface="Arial Narrow"/>
              </a:rPr>
              <a:t>Hdr</a:t>
            </a:r>
            <a:r>
              <a:rPr lang="en-US" sz="1600" b="0" dirty="0">
                <a:latin typeface="Arial Narrow"/>
                <a:ea typeface="ＭＳ Ｐゴシック" pitchFamily="1" charset="-128"/>
                <a:cs typeface="Arial Narrow"/>
              </a:rPr>
              <a:t>.</a:t>
            </a:r>
          </a:p>
        </p:txBody>
      </p:sp>
      <p:sp>
        <p:nvSpPr>
          <p:cNvPr id="57361" name="Rectangle 73"/>
          <p:cNvSpPr>
            <a:spLocks noChangeArrowheads="1"/>
          </p:cNvSpPr>
          <p:nvPr/>
        </p:nvSpPr>
        <p:spPr bwMode="auto">
          <a:xfrm>
            <a:off x="1447800" y="4419600"/>
            <a:ext cx="685800" cy="609600"/>
          </a:xfrm>
          <a:prstGeom prst="rect">
            <a:avLst/>
          </a:prstGeom>
          <a:solidFill>
            <a:srgbClr val="FECF59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Frame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7848600" y="4343400"/>
            <a:ext cx="1295400" cy="762000"/>
          </a:xfrm>
          <a:prstGeom prst="rect">
            <a:avLst/>
          </a:prstGeom>
          <a:solidFill>
            <a:srgbClr val="FECF59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 err="1">
                <a:latin typeface="Helvetica"/>
                <a:ea typeface="ＭＳ Ｐゴシック" pitchFamily="1" charset="-128"/>
                <a:cs typeface="Helvetica"/>
              </a:rPr>
              <a:t>Datalink</a:t>
            </a: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 Layer </a:t>
            </a:r>
          </a:p>
        </p:txBody>
      </p:sp>
      <p:sp>
        <p:nvSpPr>
          <p:cNvPr id="57363" name="Rectangle 75"/>
          <p:cNvSpPr>
            <a:spLocks noChangeArrowheads="1"/>
          </p:cNvSpPr>
          <p:nvPr/>
        </p:nvSpPr>
        <p:spPr bwMode="auto">
          <a:xfrm>
            <a:off x="6324600" y="441960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Trans.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57364" name="Rectangle 77"/>
          <p:cNvSpPr>
            <a:spLocks noChangeArrowheads="1"/>
          </p:cNvSpPr>
          <p:nvPr/>
        </p:nvSpPr>
        <p:spPr bwMode="auto">
          <a:xfrm>
            <a:off x="5638800" y="4419600"/>
            <a:ext cx="685800" cy="609600"/>
          </a:xfrm>
          <a:prstGeom prst="rect">
            <a:avLst/>
          </a:prstGeom>
          <a:solidFill>
            <a:srgbClr val="A0BC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Net.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57365" name="Rectangle 78"/>
          <p:cNvSpPr>
            <a:spLocks noChangeArrowheads="1"/>
          </p:cNvSpPr>
          <p:nvPr/>
        </p:nvSpPr>
        <p:spPr bwMode="auto">
          <a:xfrm>
            <a:off x="4953000" y="4419600"/>
            <a:ext cx="685800" cy="609600"/>
          </a:xfrm>
          <a:prstGeom prst="rect">
            <a:avLst/>
          </a:prstGeom>
          <a:solidFill>
            <a:srgbClr val="FECF59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Frame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0" y="5486400"/>
            <a:ext cx="12954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Physical Layer 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7848600" y="5486400"/>
            <a:ext cx="12954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Physical Layer 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4953000" y="5638800"/>
            <a:ext cx="27432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76" name="TextBox 2"/>
          <p:cNvSpPr txBox="1">
            <a:spLocks noChangeArrowheads="1"/>
          </p:cNvSpPr>
          <p:nvPr/>
        </p:nvSpPr>
        <p:spPr bwMode="auto">
          <a:xfrm>
            <a:off x="4953000" y="5715000"/>
            <a:ext cx="2698750" cy="4000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0">
                <a:latin typeface="Helvetica" charset="0"/>
                <a:cs typeface="Helvetica" charset="0"/>
              </a:rPr>
              <a:t>101010100110101110</a:t>
            </a:r>
          </a:p>
        </p:txBody>
      </p:sp>
      <p:sp>
        <p:nvSpPr>
          <p:cNvPr id="57370" name="Rectangle 96"/>
          <p:cNvSpPr>
            <a:spLocks noChangeArrowheads="1"/>
          </p:cNvSpPr>
          <p:nvPr/>
        </p:nvSpPr>
        <p:spPr bwMode="auto">
          <a:xfrm>
            <a:off x="3505200" y="21336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Data</a:t>
            </a:r>
          </a:p>
        </p:txBody>
      </p:sp>
      <p:sp>
        <p:nvSpPr>
          <p:cNvPr id="57371" name="Rectangle 97"/>
          <p:cNvSpPr>
            <a:spLocks noChangeArrowheads="1"/>
          </p:cNvSpPr>
          <p:nvPr/>
        </p:nvSpPr>
        <p:spPr bwMode="auto">
          <a:xfrm>
            <a:off x="3505200" y="32766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Data</a:t>
            </a:r>
          </a:p>
        </p:txBody>
      </p:sp>
      <p:sp>
        <p:nvSpPr>
          <p:cNvPr id="57372" name="Rectangle 98"/>
          <p:cNvSpPr>
            <a:spLocks noChangeArrowheads="1"/>
          </p:cNvSpPr>
          <p:nvPr/>
        </p:nvSpPr>
        <p:spPr bwMode="auto">
          <a:xfrm>
            <a:off x="3505200" y="44196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Data</a:t>
            </a:r>
          </a:p>
        </p:txBody>
      </p:sp>
      <p:sp>
        <p:nvSpPr>
          <p:cNvPr id="57373" name="Rectangle 100"/>
          <p:cNvSpPr>
            <a:spLocks noChangeArrowheads="1"/>
          </p:cNvSpPr>
          <p:nvPr/>
        </p:nvSpPr>
        <p:spPr bwMode="auto">
          <a:xfrm>
            <a:off x="7010400" y="21336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Data</a:t>
            </a:r>
          </a:p>
        </p:txBody>
      </p:sp>
      <p:sp>
        <p:nvSpPr>
          <p:cNvPr id="57374" name="Rectangle 101"/>
          <p:cNvSpPr>
            <a:spLocks noChangeArrowheads="1"/>
          </p:cNvSpPr>
          <p:nvPr/>
        </p:nvSpPr>
        <p:spPr bwMode="auto">
          <a:xfrm>
            <a:off x="7010400" y="32766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Data</a:t>
            </a:r>
          </a:p>
        </p:txBody>
      </p:sp>
      <p:sp>
        <p:nvSpPr>
          <p:cNvPr id="57375" name="Rectangle 102"/>
          <p:cNvSpPr>
            <a:spLocks noChangeArrowheads="1"/>
          </p:cNvSpPr>
          <p:nvPr/>
        </p:nvSpPr>
        <p:spPr bwMode="auto">
          <a:xfrm>
            <a:off x="7010400" y="44196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Data</a:t>
            </a:r>
          </a:p>
        </p:txBody>
      </p:sp>
      <p:cxnSp>
        <p:nvCxnSpPr>
          <p:cNvPr id="57376" name="Straight Arrow Connector 29"/>
          <p:cNvCxnSpPr>
            <a:cxnSpLocks noChangeShapeType="1"/>
          </p:cNvCxnSpPr>
          <p:nvPr/>
        </p:nvCxnSpPr>
        <p:spPr bwMode="auto">
          <a:xfrm>
            <a:off x="4191000" y="4724400"/>
            <a:ext cx="762000" cy="9525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377" name="Straight Arrow Connector 31"/>
          <p:cNvCxnSpPr>
            <a:cxnSpLocks noChangeShapeType="1"/>
          </p:cNvCxnSpPr>
          <p:nvPr/>
        </p:nvCxnSpPr>
        <p:spPr bwMode="auto">
          <a:xfrm>
            <a:off x="4191000" y="5905500"/>
            <a:ext cx="762000" cy="95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378" name="Straight Arrow Connector 30"/>
          <p:cNvCxnSpPr>
            <a:cxnSpLocks noChangeShapeType="1"/>
          </p:cNvCxnSpPr>
          <p:nvPr/>
        </p:nvCxnSpPr>
        <p:spPr bwMode="auto">
          <a:xfrm>
            <a:off x="4191000" y="3581400"/>
            <a:ext cx="14478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379" name="Straight Arrow Connector 30"/>
          <p:cNvCxnSpPr>
            <a:cxnSpLocks noChangeShapeType="1"/>
            <a:endCxn id="57351" idx="1"/>
          </p:cNvCxnSpPr>
          <p:nvPr/>
        </p:nvCxnSpPr>
        <p:spPr bwMode="auto">
          <a:xfrm>
            <a:off x="4191000" y="2438400"/>
            <a:ext cx="21336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7380" name="Up-Down Arrow 23"/>
          <p:cNvSpPr>
            <a:spLocks noChangeArrowheads="1"/>
          </p:cNvSpPr>
          <p:nvPr/>
        </p:nvSpPr>
        <p:spPr bwMode="auto">
          <a:xfrm>
            <a:off x="533400" y="5105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57381" name="Up-Down Arrow 24"/>
          <p:cNvSpPr>
            <a:spLocks noChangeArrowheads="1"/>
          </p:cNvSpPr>
          <p:nvPr/>
        </p:nvSpPr>
        <p:spPr bwMode="auto">
          <a:xfrm>
            <a:off x="533400" y="3962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57382" name="Up-Down Arrow 27"/>
          <p:cNvSpPr>
            <a:spLocks noChangeArrowheads="1"/>
          </p:cNvSpPr>
          <p:nvPr/>
        </p:nvSpPr>
        <p:spPr bwMode="auto">
          <a:xfrm>
            <a:off x="533400" y="2819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57383" name="Up-Down Arrow 23"/>
          <p:cNvSpPr>
            <a:spLocks noChangeArrowheads="1"/>
          </p:cNvSpPr>
          <p:nvPr/>
        </p:nvSpPr>
        <p:spPr bwMode="auto">
          <a:xfrm>
            <a:off x="8382000" y="5105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57384" name="Up-Down Arrow 24"/>
          <p:cNvSpPr>
            <a:spLocks noChangeArrowheads="1"/>
          </p:cNvSpPr>
          <p:nvPr/>
        </p:nvSpPr>
        <p:spPr bwMode="auto">
          <a:xfrm>
            <a:off x="8382000" y="3962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57385" name="Up-Down Arrow 27"/>
          <p:cNvSpPr>
            <a:spLocks noChangeArrowheads="1"/>
          </p:cNvSpPr>
          <p:nvPr/>
        </p:nvSpPr>
        <p:spPr bwMode="auto">
          <a:xfrm>
            <a:off x="8382000" y="2819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0" y="914400"/>
            <a:ext cx="9144000" cy="1143000"/>
            <a:chOff x="0" y="914400"/>
            <a:chExt cx="9144000" cy="1143000"/>
          </a:xfrm>
        </p:grpSpPr>
        <p:sp>
          <p:nvSpPr>
            <p:cNvPr id="57387" name="Rectangle 90"/>
            <p:cNvSpPr>
              <a:spLocks noChangeArrowheads="1"/>
            </p:cNvSpPr>
            <p:nvPr/>
          </p:nvSpPr>
          <p:spPr bwMode="auto">
            <a:xfrm>
              <a:off x="3505200" y="10668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  <a:cs typeface="Helvetica" charset="0"/>
                </a:rPr>
                <a:t>Data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0" y="914400"/>
              <a:ext cx="1295400" cy="762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Arial Narrow"/>
                  <a:ea typeface="ＭＳ Ｐゴシック" pitchFamily="1" charset="-128"/>
                  <a:cs typeface="Arial Narrow"/>
                </a:rPr>
                <a:t>Application Layer </a:t>
              </a: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7848600" y="914400"/>
              <a:ext cx="1295400" cy="762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Arial Narrow"/>
                  <a:ea typeface="ＭＳ Ｐゴシック" pitchFamily="1" charset="-128"/>
                  <a:cs typeface="Arial Narrow"/>
                </a:rPr>
                <a:t>Application Layer </a:t>
              </a:r>
            </a:p>
          </p:txBody>
        </p:sp>
        <p:sp>
          <p:nvSpPr>
            <p:cNvPr id="57390" name="Rectangle 99"/>
            <p:cNvSpPr>
              <a:spLocks noChangeArrowheads="1"/>
            </p:cNvSpPr>
            <p:nvPr/>
          </p:nvSpPr>
          <p:spPr bwMode="auto">
            <a:xfrm>
              <a:off x="7010400" y="10668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  <a:cs typeface="Helvetica" charset="0"/>
                </a:rPr>
                <a:t>Data</a:t>
              </a:r>
            </a:p>
          </p:txBody>
        </p:sp>
        <p:sp>
          <p:nvSpPr>
            <p:cNvPr id="57391" name="Up-Down Arrow 27"/>
            <p:cNvSpPr>
              <a:spLocks noChangeArrowheads="1"/>
            </p:cNvSpPr>
            <p:nvPr/>
          </p:nvSpPr>
          <p:spPr bwMode="auto">
            <a:xfrm>
              <a:off x="533400" y="1676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57392" name="Up-Down Arrow 27"/>
            <p:cNvSpPr>
              <a:spLocks noChangeArrowheads="1"/>
            </p:cNvSpPr>
            <p:nvPr/>
          </p:nvSpPr>
          <p:spPr bwMode="auto">
            <a:xfrm>
              <a:off x="8382000" y="1676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3192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Distributed Systems: Reality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0678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Reality has been disappointing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Worse availability: depend on every machine being up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err="1">
                <a:ea typeface="굴림" panose="020B0600000101010101" pitchFamily="34" charset="-127"/>
              </a:rPr>
              <a:t>Lamport</a:t>
            </a:r>
            <a:r>
              <a:rPr lang="en-US" altLang="ko-KR" sz="2400" dirty="0">
                <a:ea typeface="굴림" panose="020B0600000101010101" pitchFamily="34" charset="-127"/>
              </a:rPr>
              <a:t>: “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굴림" panose="020B0600000101010101" pitchFamily="34" charset="-127"/>
              </a:rPr>
              <a:t>a distributed system is one where I can’t do work because some machine I’ve never heard of isn’t working!</a:t>
            </a:r>
            <a:r>
              <a:rPr lang="en-US" altLang="ko-KR" sz="2400" dirty="0">
                <a:ea typeface="굴림" panose="020B0600000101010101" pitchFamily="34" charset="-127"/>
              </a:rPr>
              <a:t>”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Worse reliability: can lose data if any machine crashes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Worse security: anyone in world can break into system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Coordination is more difficult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Must coordinate multiple copies of shared state information (using only a network)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What would be easy in a centralized system becomes a lot more difficult</a:t>
            </a:r>
          </a:p>
        </p:txBody>
      </p:sp>
    </p:spTree>
    <p:extLst>
      <p:ext uri="{BB962C8B-B14F-4D97-AF65-F5344CB8AC3E}">
        <p14:creationId xmlns:p14="http://schemas.microsoft.com/office/powerpoint/2010/main" val="8550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Five Layers Summary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562850" cy="1676400"/>
          </a:xfrm>
        </p:spPr>
        <p:txBody>
          <a:bodyPr/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Lower three layers implemented everywhere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Top two layers implemented only at hosts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Logically, layers interacts with peer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’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s corresponding layer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1066800" y="35052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1233488" y="34893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58373" name="Rectangle 6"/>
          <p:cNvSpPr>
            <a:spLocks noChangeArrowheads="1"/>
          </p:cNvSpPr>
          <p:nvPr/>
        </p:nvSpPr>
        <p:spPr bwMode="auto">
          <a:xfrm>
            <a:off x="1066800" y="3886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8374" name="Text Box 7"/>
          <p:cNvSpPr txBox="1">
            <a:spLocks noChangeArrowheads="1"/>
          </p:cNvSpPr>
          <p:nvPr/>
        </p:nvSpPr>
        <p:spPr bwMode="auto">
          <a:xfrm>
            <a:off x="1325563" y="38703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58375" name="Rectangle 8"/>
          <p:cNvSpPr>
            <a:spLocks noChangeArrowheads="1"/>
          </p:cNvSpPr>
          <p:nvPr/>
        </p:nvSpPr>
        <p:spPr bwMode="auto">
          <a:xfrm>
            <a:off x="1066800" y="4267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8376" name="Text Box 9"/>
          <p:cNvSpPr txBox="1">
            <a:spLocks noChangeArrowheads="1"/>
          </p:cNvSpPr>
          <p:nvPr/>
        </p:nvSpPr>
        <p:spPr bwMode="auto">
          <a:xfrm>
            <a:off x="1331913" y="42513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58377" name="Rectangle 10"/>
          <p:cNvSpPr>
            <a:spLocks noChangeArrowheads="1"/>
          </p:cNvSpPr>
          <p:nvPr/>
        </p:nvSpPr>
        <p:spPr bwMode="auto">
          <a:xfrm>
            <a:off x="1066800" y="4648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8378" name="Text Box 11"/>
          <p:cNvSpPr txBox="1">
            <a:spLocks noChangeArrowheads="1"/>
          </p:cNvSpPr>
          <p:nvPr/>
        </p:nvSpPr>
        <p:spPr bwMode="auto">
          <a:xfrm>
            <a:off x="1311275" y="46323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58379" name="Rectangle 12"/>
          <p:cNvSpPr>
            <a:spLocks noChangeArrowheads="1"/>
          </p:cNvSpPr>
          <p:nvPr/>
        </p:nvSpPr>
        <p:spPr bwMode="auto">
          <a:xfrm>
            <a:off x="6477000" y="35052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8380" name="Text Box 13"/>
          <p:cNvSpPr txBox="1">
            <a:spLocks noChangeArrowheads="1"/>
          </p:cNvSpPr>
          <p:nvPr/>
        </p:nvSpPr>
        <p:spPr bwMode="auto">
          <a:xfrm>
            <a:off x="6643688" y="34893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58381" name="Rectangle 14"/>
          <p:cNvSpPr>
            <a:spLocks noChangeArrowheads="1"/>
          </p:cNvSpPr>
          <p:nvPr/>
        </p:nvSpPr>
        <p:spPr bwMode="auto">
          <a:xfrm>
            <a:off x="6477000" y="3886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8382" name="Text Box 15"/>
          <p:cNvSpPr txBox="1">
            <a:spLocks noChangeArrowheads="1"/>
          </p:cNvSpPr>
          <p:nvPr/>
        </p:nvSpPr>
        <p:spPr bwMode="auto">
          <a:xfrm>
            <a:off x="6735763" y="38703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58383" name="Rectangle 16"/>
          <p:cNvSpPr>
            <a:spLocks noChangeArrowheads="1"/>
          </p:cNvSpPr>
          <p:nvPr/>
        </p:nvSpPr>
        <p:spPr bwMode="auto">
          <a:xfrm>
            <a:off x="6477000" y="4267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8384" name="Text Box 17"/>
          <p:cNvSpPr txBox="1">
            <a:spLocks noChangeArrowheads="1"/>
          </p:cNvSpPr>
          <p:nvPr/>
        </p:nvSpPr>
        <p:spPr bwMode="auto">
          <a:xfrm>
            <a:off x="6742113" y="42513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58385" name="Rectangle 18"/>
          <p:cNvSpPr>
            <a:spLocks noChangeArrowheads="1"/>
          </p:cNvSpPr>
          <p:nvPr/>
        </p:nvSpPr>
        <p:spPr bwMode="auto">
          <a:xfrm>
            <a:off x="6477000" y="4648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8386" name="Text Box 19"/>
          <p:cNvSpPr txBox="1">
            <a:spLocks noChangeArrowheads="1"/>
          </p:cNvSpPr>
          <p:nvPr/>
        </p:nvSpPr>
        <p:spPr bwMode="auto">
          <a:xfrm>
            <a:off x="6721475" y="46323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58387" name="Rectangle 20"/>
          <p:cNvSpPr>
            <a:spLocks noChangeArrowheads="1"/>
          </p:cNvSpPr>
          <p:nvPr/>
        </p:nvSpPr>
        <p:spPr bwMode="auto">
          <a:xfrm>
            <a:off x="3706813" y="38862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8388" name="Text Box 21"/>
          <p:cNvSpPr txBox="1">
            <a:spLocks noChangeArrowheads="1"/>
          </p:cNvSpPr>
          <p:nvPr/>
        </p:nvSpPr>
        <p:spPr bwMode="auto">
          <a:xfrm>
            <a:off x="3965575" y="3870325"/>
            <a:ext cx="1185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58389" name="Rectangle 22"/>
          <p:cNvSpPr>
            <a:spLocks noChangeArrowheads="1"/>
          </p:cNvSpPr>
          <p:nvPr/>
        </p:nvSpPr>
        <p:spPr bwMode="auto">
          <a:xfrm>
            <a:off x="3706813" y="42672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8390" name="Text Box 23"/>
          <p:cNvSpPr txBox="1">
            <a:spLocks noChangeArrowheads="1"/>
          </p:cNvSpPr>
          <p:nvPr/>
        </p:nvSpPr>
        <p:spPr bwMode="auto">
          <a:xfrm>
            <a:off x="3971925" y="42513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58391" name="Rectangle 24"/>
          <p:cNvSpPr>
            <a:spLocks noChangeArrowheads="1"/>
          </p:cNvSpPr>
          <p:nvPr/>
        </p:nvSpPr>
        <p:spPr bwMode="auto">
          <a:xfrm>
            <a:off x="3706813" y="46482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8392" name="Text Box 25"/>
          <p:cNvSpPr txBox="1">
            <a:spLocks noChangeArrowheads="1"/>
          </p:cNvSpPr>
          <p:nvPr/>
        </p:nvSpPr>
        <p:spPr bwMode="auto">
          <a:xfrm>
            <a:off x="3951288" y="4632325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Physical</a:t>
            </a:r>
          </a:p>
        </p:txBody>
      </p:sp>
      <p:cxnSp>
        <p:nvCxnSpPr>
          <p:cNvPr id="58393" name="AutoShape 26"/>
          <p:cNvCxnSpPr>
            <a:cxnSpLocks noChangeShapeType="1"/>
            <a:stCxn id="58377" idx="3"/>
            <a:endCxn id="58391" idx="1"/>
          </p:cNvCxnSpPr>
          <p:nvPr/>
        </p:nvCxnSpPr>
        <p:spPr bwMode="auto">
          <a:xfrm>
            <a:off x="2782888" y="48387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94" name="AutoShape 27"/>
          <p:cNvCxnSpPr>
            <a:cxnSpLocks noChangeShapeType="1"/>
            <a:stCxn id="58375" idx="3"/>
            <a:endCxn id="58389" idx="1"/>
          </p:cNvCxnSpPr>
          <p:nvPr/>
        </p:nvCxnSpPr>
        <p:spPr bwMode="auto">
          <a:xfrm>
            <a:off x="2782888" y="44577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95" name="AutoShape 28"/>
          <p:cNvCxnSpPr>
            <a:cxnSpLocks noChangeShapeType="1"/>
            <a:stCxn id="58373" idx="3"/>
            <a:endCxn id="58387" idx="1"/>
          </p:cNvCxnSpPr>
          <p:nvPr/>
        </p:nvCxnSpPr>
        <p:spPr bwMode="auto">
          <a:xfrm>
            <a:off x="2782888" y="40767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96" name="AutoShape 29"/>
          <p:cNvCxnSpPr>
            <a:cxnSpLocks noChangeShapeType="1"/>
            <a:stCxn id="58391" idx="3"/>
            <a:endCxn id="58385" idx="1"/>
          </p:cNvCxnSpPr>
          <p:nvPr/>
        </p:nvCxnSpPr>
        <p:spPr bwMode="auto">
          <a:xfrm>
            <a:off x="5422900" y="48387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97" name="AutoShape 30"/>
          <p:cNvCxnSpPr>
            <a:cxnSpLocks noChangeShapeType="1"/>
            <a:stCxn id="58389" idx="3"/>
            <a:endCxn id="58383" idx="1"/>
          </p:cNvCxnSpPr>
          <p:nvPr/>
        </p:nvCxnSpPr>
        <p:spPr bwMode="auto">
          <a:xfrm>
            <a:off x="5422900" y="44577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98" name="AutoShape 31"/>
          <p:cNvCxnSpPr>
            <a:cxnSpLocks noChangeShapeType="1"/>
            <a:stCxn id="58387" idx="3"/>
            <a:endCxn id="58381" idx="1"/>
          </p:cNvCxnSpPr>
          <p:nvPr/>
        </p:nvCxnSpPr>
        <p:spPr bwMode="auto">
          <a:xfrm>
            <a:off x="5422900" y="40767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99" name="AutoShape 32"/>
          <p:cNvCxnSpPr>
            <a:cxnSpLocks noChangeShapeType="1"/>
            <a:stCxn id="58371" idx="3"/>
            <a:endCxn id="58379" idx="1"/>
          </p:cNvCxnSpPr>
          <p:nvPr/>
        </p:nvCxnSpPr>
        <p:spPr bwMode="auto">
          <a:xfrm>
            <a:off x="2782888" y="36957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58400" name="Group 33"/>
          <p:cNvGrpSpPr>
            <a:grpSpLocks/>
          </p:cNvGrpSpPr>
          <p:nvPr/>
        </p:nvGrpSpPr>
        <p:grpSpPr bwMode="auto">
          <a:xfrm>
            <a:off x="1066800" y="3124200"/>
            <a:ext cx="7113588" cy="396875"/>
            <a:chOff x="647" y="2280"/>
            <a:chExt cx="4481" cy="250"/>
          </a:xfrm>
        </p:grpSpPr>
        <p:sp>
          <p:nvSpPr>
            <p:cNvPr id="58404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8405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Helvetica" charset="0"/>
                  <a:cs typeface="Helvetica" charset="0"/>
                </a:rPr>
                <a:t>Application</a:t>
              </a:r>
            </a:p>
          </p:txBody>
        </p:sp>
        <p:sp>
          <p:nvSpPr>
            <p:cNvPr id="58406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8407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Helvetica" charset="0"/>
                  <a:cs typeface="Helvetica" charset="0"/>
                </a:rPr>
                <a:t>Application</a:t>
              </a:r>
            </a:p>
          </p:txBody>
        </p:sp>
        <p:cxnSp>
          <p:nvCxnSpPr>
            <p:cNvPr id="58408" name="AutoShape 38"/>
            <p:cNvCxnSpPr>
              <a:cxnSpLocks noChangeShapeType="1"/>
              <a:stCxn id="58404" idx="3"/>
              <a:endCxn id="58407" idx="1"/>
            </p:cNvCxnSpPr>
            <p:nvPr/>
          </p:nvCxnSpPr>
          <p:spPr bwMode="auto">
            <a:xfrm>
              <a:off x="1728" y="2400"/>
              <a:ext cx="2348" cy="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401" name="Text Box 39"/>
          <p:cNvSpPr txBox="1">
            <a:spLocks noChangeArrowheads="1"/>
          </p:cNvSpPr>
          <p:nvPr/>
        </p:nvSpPr>
        <p:spPr bwMode="auto">
          <a:xfrm>
            <a:off x="1416050" y="5181600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Helvetica" charset="0"/>
                <a:cs typeface="Helvetica" charset="0"/>
              </a:rPr>
              <a:t>Host A</a:t>
            </a:r>
          </a:p>
        </p:txBody>
      </p:sp>
      <p:sp>
        <p:nvSpPr>
          <p:cNvPr id="58402" name="Text Box 40"/>
          <p:cNvSpPr txBox="1">
            <a:spLocks noChangeArrowheads="1"/>
          </p:cNvSpPr>
          <p:nvPr/>
        </p:nvSpPr>
        <p:spPr bwMode="auto">
          <a:xfrm>
            <a:off x="6824663" y="5181600"/>
            <a:ext cx="100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Helvetica" charset="0"/>
                <a:cs typeface="Helvetica" charset="0"/>
              </a:rPr>
              <a:t>Host B</a:t>
            </a:r>
          </a:p>
        </p:txBody>
      </p:sp>
      <p:sp>
        <p:nvSpPr>
          <p:cNvPr id="58403" name="Text Box 41"/>
          <p:cNvSpPr txBox="1">
            <a:spLocks noChangeArrowheads="1"/>
          </p:cNvSpPr>
          <p:nvPr/>
        </p:nvSpPr>
        <p:spPr bwMode="auto">
          <a:xfrm>
            <a:off x="4052888" y="5181600"/>
            <a:ext cx="100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Helvetica" charset="0"/>
                <a:cs typeface="Helvetica" charset="0"/>
              </a:rPr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57403559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Physical Communication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1143000"/>
            <a:ext cx="7562850" cy="1676400"/>
          </a:xfrm>
        </p:spPr>
        <p:txBody>
          <a:bodyPr/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Communication goes down to physical network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Then from network peer to peer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Then up to relevant layer</a:t>
            </a:r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1066800" y="35052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0420" name="Text Box 5"/>
          <p:cNvSpPr txBox="1">
            <a:spLocks noChangeArrowheads="1"/>
          </p:cNvSpPr>
          <p:nvPr/>
        </p:nvSpPr>
        <p:spPr bwMode="auto">
          <a:xfrm>
            <a:off x="1233488" y="34893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60421" name="Rectangle 6"/>
          <p:cNvSpPr>
            <a:spLocks noChangeArrowheads="1"/>
          </p:cNvSpPr>
          <p:nvPr/>
        </p:nvSpPr>
        <p:spPr bwMode="auto">
          <a:xfrm>
            <a:off x="1066800" y="3886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0422" name="Text Box 7"/>
          <p:cNvSpPr txBox="1">
            <a:spLocks noChangeArrowheads="1"/>
          </p:cNvSpPr>
          <p:nvPr/>
        </p:nvSpPr>
        <p:spPr bwMode="auto">
          <a:xfrm>
            <a:off x="1325563" y="38703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60423" name="Rectangle 8"/>
          <p:cNvSpPr>
            <a:spLocks noChangeArrowheads="1"/>
          </p:cNvSpPr>
          <p:nvPr/>
        </p:nvSpPr>
        <p:spPr bwMode="auto">
          <a:xfrm>
            <a:off x="1066800" y="4267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0424" name="Text Box 9"/>
          <p:cNvSpPr txBox="1">
            <a:spLocks noChangeArrowheads="1"/>
          </p:cNvSpPr>
          <p:nvPr/>
        </p:nvSpPr>
        <p:spPr bwMode="auto">
          <a:xfrm>
            <a:off x="1331913" y="42513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60425" name="Rectangle 10"/>
          <p:cNvSpPr>
            <a:spLocks noChangeArrowheads="1"/>
          </p:cNvSpPr>
          <p:nvPr/>
        </p:nvSpPr>
        <p:spPr bwMode="auto">
          <a:xfrm>
            <a:off x="1066800" y="4648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0426" name="Text Box 11"/>
          <p:cNvSpPr txBox="1">
            <a:spLocks noChangeArrowheads="1"/>
          </p:cNvSpPr>
          <p:nvPr/>
        </p:nvSpPr>
        <p:spPr bwMode="auto">
          <a:xfrm>
            <a:off x="1311275" y="46323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60427" name="Rectangle 12"/>
          <p:cNvSpPr>
            <a:spLocks noChangeArrowheads="1"/>
          </p:cNvSpPr>
          <p:nvPr/>
        </p:nvSpPr>
        <p:spPr bwMode="auto">
          <a:xfrm>
            <a:off x="6477000" y="35052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0428" name="Text Box 13"/>
          <p:cNvSpPr txBox="1">
            <a:spLocks noChangeArrowheads="1"/>
          </p:cNvSpPr>
          <p:nvPr/>
        </p:nvSpPr>
        <p:spPr bwMode="auto">
          <a:xfrm>
            <a:off x="6643688" y="34893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60429" name="Rectangle 14"/>
          <p:cNvSpPr>
            <a:spLocks noChangeArrowheads="1"/>
          </p:cNvSpPr>
          <p:nvPr/>
        </p:nvSpPr>
        <p:spPr bwMode="auto">
          <a:xfrm>
            <a:off x="6477000" y="3886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0430" name="Text Box 15"/>
          <p:cNvSpPr txBox="1">
            <a:spLocks noChangeArrowheads="1"/>
          </p:cNvSpPr>
          <p:nvPr/>
        </p:nvSpPr>
        <p:spPr bwMode="auto">
          <a:xfrm>
            <a:off x="6735763" y="38703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60431" name="Rectangle 16"/>
          <p:cNvSpPr>
            <a:spLocks noChangeArrowheads="1"/>
          </p:cNvSpPr>
          <p:nvPr/>
        </p:nvSpPr>
        <p:spPr bwMode="auto">
          <a:xfrm>
            <a:off x="6477000" y="4267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0432" name="Text Box 17"/>
          <p:cNvSpPr txBox="1">
            <a:spLocks noChangeArrowheads="1"/>
          </p:cNvSpPr>
          <p:nvPr/>
        </p:nvSpPr>
        <p:spPr bwMode="auto">
          <a:xfrm>
            <a:off x="6742113" y="42513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60433" name="Rectangle 18"/>
          <p:cNvSpPr>
            <a:spLocks noChangeArrowheads="1"/>
          </p:cNvSpPr>
          <p:nvPr/>
        </p:nvSpPr>
        <p:spPr bwMode="auto">
          <a:xfrm>
            <a:off x="6477000" y="4648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0434" name="Text Box 19"/>
          <p:cNvSpPr txBox="1">
            <a:spLocks noChangeArrowheads="1"/>
          </p:cNvSpPr>
          <p:nvPr/>
        </p:nvSpPr>
        <p:spPr bwMode="auto">
          <a:xfrm>
            <a:off x="6721475" y="46323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60435" name="Rectangle 20"/>
          <p:cNvSpPr>
            <a:spLocks noChangeArrowheads="1"/>
          </p:cNvSpPr>
          <p:nvPr/>
        </p:nvSpPr>
        <p:spPr bwMode="auto">
          <a:xfrm>
            <a:off x="3797300" y="3886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0436" name="Text Box 21"/>
          <p:cNvSpPr txBox="1">
            <a:spLocks noChangeArrowheads="1"/>
          </p:cNvSpPr>
          <p:nvPr/>
        </p:nvSpPr>
        <p:spPr bwMode="auto">
          <a:xfrm>
            <a:off x="4056063" y="38703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60437" name="Rectangle 22"/>
          <p:cNvSpPr>
            <a:spLocks noChangeArrowheads="1"/>
          </p:cNvSpPr>
          <p:nvPr/>
        </p:nvSpPr>
        <p:spPr bwMode="auto">
          <a:xfrm>
            <a:off x="3797300" y="4267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0438" name="Text Box 23"/>
          <p:cNvSpPr txBox="1">
            <a:spLocks noChangeArrowheads="1"/>
          </p:cNvSpPr>
          <p:nvPr/>
        </p:nvSpPr>
        <p:spPr bwMode="auto">
          <a:xfrm>
            <a:off x="4064000" y="42513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60439" name="Rectangle 24"/>
          <p:cNvSpPr>
            <a:spLocks noChangeArrowheads="1"/>
          </p:cNvSpPr>
          <p:nvPr/>
        </p:nvSpPr>
        <p:spPr bwMode="auto">
          <a:xfrm>
            <a:off x="3797300" y="4648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0440" name="Text Box 25"/>
          <p:cNvSpPr txBox="1">
            <a:spLocks noChangeArrowheads="1"/>
          </p:cNvSpPr>
          <p:nvPr/>
        </p:nvSpPr>
        <p:spPr bwMode="auto">
          <a:xfrm>
            <a:off x="4041775" y="46323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Physical</a:t>
            </a:r>
          </a:p>
        </p:txBody>
      </p:sp>
      <p:cxnSp>
        <p:nvCxnSpPr>
          <p:cNvPr id="60441" name="AutoShape 26"/>
          <p:cNvCxnSpPr>
            <a:cxnSpLocks noChangeShapeType="1"/>
            <a:stCxn id="60425" idx="3"/>
            <a:endCxn id="60439" idx="1"/>
          </p:cNvCxnSpPr>
          <p:nvPr/>
        </p:nvCxnSpPr>
        <p:spPr bwMode="auto">
          <a:xfrm>
            <a:off x="2782888" y="48387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42" name="AutoShape 27"/>
          <p:cNvCxnSpPr>
            <a:cxnSpLocks noChangeShapeType="1"/>
            <a:stCxn id="60423" idx="3"/>
            <a:endCxn id="60437" idx="1"/>
          </p:cNvCxnSpPr>
          <p:nvPr/>
        </p:nvCxnSpPr>
        <p:spPr bwMode="auto">
          <a:xfrm>
            <a:off x="2782888" y="44577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43" name="AutoShape 28"/>
          <p:cNvCxnSpPr>
            <a:cxnSpLocks noChangeShapeType="1"/>
            <a:stCxn id="60421" idx="3"/>
            <a:endCxn id="60435" idx="1"/>
          </p:cNvCxnSpPr>
          <p:nvPr/>
        </p:nvCxnSpPr>
        <p:spPr bwMode="auto">
          <a:xfrm>
            <a:off x="2782888" y="40767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44" name="AutoShape 29"/>
          <p:cNvCxnSpPr>
            <a:cxnSpLocks noChangeShapeType="1"/>
            <a:stCxn id="60439" idx="3"/>
            <a:endCxn id="60433" idx="1"/>
          </p:cNvCxnSpPr>
          <p:nvPr/>
        </p:nvCxnSpPr>
        <p:spPr bwMode="auto">
          <a:xfrm>
            <a:off x="5513388" y="48387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45" name="AutoShape 30"/>
          <p:cNvCxnSpPr>
            <a:cxnSpLocks noChangeShapeType="1"/>
            <a:stCxn id="60437" idx="3"/>
            <a:endCxn id="60431" idx="1"/>
          </p:cNvCxnSpPr>
          <p:nvPr/>
        </p:nvCxnSpPr>
        <p:spPr bwMode="auto">
          <a:xfrm>
            <a:off x="5513388" y="44577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46" name="AutoShape 31"/>
          <p:cNvCxnSpPr>
            <a:cxnSpLocks noChangeShapeType="1"/>
            <a:stCxn id="60435" idx="3"/>
            <a:endCxn id="60429" idx="1"/>
          </p:cNvCxnSpPr>
          <p:nvPr/>
        </p:nvCxnSpPr>
        <p:spPr bwMode="auto">
          <a:xfrm>
            <a:off x="5513388" y="40767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47" name="AutoShape 32"/>
          <p:cNvCxnSpPr>
            <a:cxnSpLocks noChangeShapeType="1"/>
            <a:stCxn id="60419" idx="3"/>
            <a:endCxn id="60427" idx="1"/>
          </p:cNvCxnSpPr>
          <p:nvPr/>
        </p:nvCxnSpPr>
        <p:spPr bwMode="auto">
          <a:xfrm>
            <a:off x="2782888" y="36957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60448" name="Group 33"/>
          <p:cNvGrpSpPr>
            <a:grpSpLocks/>
          </p:cNvGrpSpPr>
          <p:nvPr/>
        </p:nvGrpSpPr>
        <p:grpSpPr bwMode="auto">
          <a:xfrm>
            <a:off x="1066800" y="3124200"/>
            <a:ext cx="7113588" cy="396875"/>
            <a:chOff x="647" y="2280"/>
            <a:chExt cx="4481" cy="250"/>
          </a:xfrm>
        </p:grpSpPr>
        <p:sp>
          <p:nvSpPr>
            <p:cNvPr id="60453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60454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Helvetica" charset="0"/>
                  <a:cs typeface="Helvetica" charset="0"/>
                </a:rPr>
                <a:t>Application</a:t>
              </a:r>
            </a:p>
          </p:txBody>
        </p:sp>
        <p:sp>
          <p:nvSpPr>
            <p:cNvPr id="60455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60456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Helvetica" charset="0"/>
                  <a:cs typeface="Helvetica" charset="0"/>
                </a:rPr>
                <a:t>Application</a:t>
              </a:r>
            </a:p>
          </p:txBody>
        </p:sp>
        <p:cxnSp>
          <p:nvCxnSpPr>
            <p:cNvPr id="60457" name="AutoShape 38"/>
            <p:cNvCxnSpPr>
              <a:cxnSpLocks noChangeShapeType="1"/>
              <a:stCxn id="60453" idx="3"/>
              <a:endCxn id="60456" idx="1"/>
            </p:cNvCxnSpPr>
            <p:nvPr/>
          </p:nvCxnSpPr>
          <p:spPr bwMode="auto">
            <a:xfrm>
              <a:off x="1728" y="2400"/>
              <a:ext cx="2348" cy="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449" name="Text Box 39"/>
          <p:cNvSpPr txBox="1">
            <a:spLocks noChangeArrowheads="1"/>
          </p:cNvSpPr>
          <p:nvPr/>
        </p:nvSpPr>
        <p:spPr bwMode="auto">
          <a:xfrm>
            <a:off x="1416050" y="5181600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Helvetica" charset="0"/>
                <a:cs typeface="Helvetica" charset="0"/>
              </a:rPr>
              <a:t>Host A</a:t>
            </a:r>
          </a:p>
        </p:txBody>
      </p:sp>
      <p:sp>
        <p:nvSpPr>
          <p:cNvPr id="60450" name="Text Box 40"/>
          <p:cNvSpPr txBox="1">
            <a:spLocks noChangeArrowheads="1"/>
          </p:cNvSpPr>
          <p:nvPr/>
        </p:nvSpPr>
        <p:spPr bwMode="auto">
          <a:xfrm>
            <a:off x="6824663" y="5181600"/>
            <a:ext cx="100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Helvetica" charset="0"/>
                <a:cs typeface="Helvetica" charset="0"/>
              </a:rPr>
              <a:t>Host B</a:t>
            </a:r>
          </a:p>
        </p:txBody>
      </p:sp>
      <p:sp>
        <p:nvSpPr>
          <p:cNvPr id="60451" name="Text Box 41"/>
          <p:cNvSpPr txBox="1">
            <a:spLocks noChangeArrowheads="1"/>
          </p:cNvSpPr>
          <p:nvPr/>
        </p:nvSpPr>
        <p:spPr bwMode="auto">
          <a:xfrm>
            <a:off x="4052888" y="5181600"/>
            <a:ext cx="100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Helvetica" charset="0"/>
                <a:cs typeface="Helvetica" charset="0"/>
              </a:rPr>
              <a:t>Router</a:t>
            </a:r>
          </a:p>
        </p:txBody>
      </p:sp>
      <p:sp>
        <p:nvSpPr>
          <p:cNvPr id="60452" name="Freeform 42"/>
          <p:cNvSpPr>
            <a:spLocks/>
          </p:cNvSpPr>
          <p:nvPr/>
        </p:nvSpPr>
        <p:spPr bwMode="auto">
          <a:xfrm>
            <a:off x="2438400" y="3124200"/>
            <a:ext cx="4422775" cy="1670050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8442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Rectangle 2"/>
          <p:cNvSpPr>
            <a:spLocks noChangeArrowheads="1"/>
          </p:cNvSpPr>
          <p:nvPr/>
        </p:nvSpPr>
        <p:spPr bwMode="auto">
          <a:xfrm>
            <a:off x="533400" y="990600"/>
            <a:ext cx="8077200" cy="434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title"/>
          </p:nvPr>
        </p:nvSpPr>
        <p:spPr>
          <a:xfrm>
            <a:off x="471488" y="66675"/>
            <a:ext cx="7453312" cy="695325"/>
          </a:xfrm>
        </p:spPr>
        <p:txBody>
          <a:bodyPr lIns="90452" tIns="44434" rIns="90452" bIns="44434"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 Internet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Hourglass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563" name="Line 4"/>
          <p:cNvSpPr>
            <a:spLocks noChangeShapeType="1"/>
          </p:cNvSpPr>
          <p:nvPr/>
        </p:nvSpPr>
        <p:spPr bwMode="auto">
          <a:xfrm>
            <a:off x="2971800" y="3429000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Arc 5"/>
          <p:cNvSpPr>
            <a:spLocks/>
          </p:cNvSpPr>
          <p:nvPr/>
        </p:nvSpPr>
        <p:spPr bwMode="auto">
          <a:xfrm>
            <a:off x="6553200" y="3386138"/>
            <a:ext cx="1181100" cy="1346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Arc 6"/>
          <p:cNvSpPr>
            <a:spLocks/>
          </p:cNvSpPr>
          <p:nvPr/>
        </p:nvSpPr>
        <p:spPr bwMode="auto">
          <a:xfrm>
            <a:off x="5373688" y="3386138"/>
            <a:ext cx="1181100" cy="13462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Arc 7"/>
          <p:cNvSpPr>
            <a:spLocks/>
          </p:cNvSpPr>
          <p:nvPr/>
        </p:nvSpPr>
        <p:spPr bwMode="auto">
          <a:xfrm rot="10800000">
            <a:off x="6543675" y="1600200"/>
            <a:ext cx="1230313" cy="1677988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Arc 8"/>
          <p:cNvSpPr>
            <a:spLocks/>
          </p:cNvSpPr>
          <p:nvPr/>
        </p:nvSpPr>
        <p:spPr bwMode="auto">
          <a:xfrm rot="10800000">
            <a:off x="5334000" y="1600200"/>
            <a:ext cx="1209675" cy="167798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Line 9"/>
          <p:cNvSpPr>
            <a:spLocks noChangeShapeType="1"/>
          </p:cNvSpPr>
          <p:nvPr/>
        </p:nvSpPr>
        <p:spPr bwMode="auto">
          <a:xfrm flipV="1">
            <a:off x="5326063" y="1600200"/>
            <a:ext cx="24352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Line 10"/>
          <p:cNvSpPr>
            <a:spLocks noChangeShapeType="1"/>
          </p:cNvSpPr>
          <p:nvPr/>
        </p:nvSpPr>
        <p:spPr bwMode="auto">
          <a:xfrm flipV="1">
            <a:off x="5326063" y="4719638"/>
            <a:ext cx="23590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Rectangle 11"/>
          <p:cNvSpPr>
            <a:spLocks noChangeArrowheads="1"/>
          </p:cNvSpPr>
          <p:nvPr/>
        </p:nvSpPr>
        <p:spPr bwMode="auto">
          <a:xfrm>
            <a:off x="6400800" y="3203575"/>
            <a:ext cx="304800" cy="2174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6571" name="Rectangle 12"/>
          <p:cNvSpPr>
            <a:spLocks noChangeArrowheads="1"/>
          </p:cNvSpPr>
          <p:nvPr/>
        </p:nvSpPr>
        <p:spPr bwMode="auto">
          <a:xfrm>
            <a:off x="5954713" y="3763963"/>
            <a:ext cx="156845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eaLnBrk="0" hangingPunct="0"/>
            <a:r>
              <a:rPr lang="en-US">
                <a:latin typeface="Helvetica" charset="0"/>
                <a:cs typeface="Helvetica" charset="0"/>
              </a:rPr>
              <a:t>Data Link</a:t>
            </a:r>
          </a:p>
        </p:txBody>
      </p:sp>
      <p:sp>
        <p:nvSpPr>
          <p:cNvPr id="66572" name="Rectangle 13"/>
          <p:cNvSpPr>
            <a:spLocks noChangeArrowheads="1"/>
          </p:cNvSpPr>
          <p:nvPr/>
        </p:nvSpPr>
        <p:spPr bwMode="auto">
          <a:xfrm>
            <a:off x="6005513" y="4198938"/>
            <a:ext cx="14319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eaLnBrk="0" hangingPunct="0"/>
            <a:r>
              <a:rPr lang="en-US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66573" name="Rectangle 14"/>
          <p:cNvSpPr>
            <a:spLocks noChangeArrowheads="1"/>
          </p:cNvSpPr>
          <p:nvPr/>
        </p:nvSpPr>
        <p:spPr bwMode="auto">
          <a:xfrm>
            <a:off x="5783263" y="1801813"/>
            <a:ext cx="20288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eaLnBrk="0" hangingPunct="0"/>
            <a:r>
              <a:rPr lang="en-US">
                <a:latin typeface="Helvetica" charset="0"/>
                <a:cs typeface="Helvetica" charset="0"/>
              </a:rPr>
              <a:t>Applications</a:t>
            </a:r>
          </a:p>
        </p:txBody>
      </p:sp>
      <p:sp>
        <p:nvSpPr>
          <p:cNvPr id="66574" name="Text Box 15"/>
          <p:cNvSpPr txBox="1">
            <a:spLocks noChangeArrowheads="1"/>
          </p:cNvSpPr>
          <p:nvPr/>
        </p:nvSpPr>
        <p:spPr bwMode="auto">
          <a:xfrm>
            <a:off x="5086350" y="4722813"/>
            <a:ext cx="3297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67" tIns="45632" rIns="91267" bIns="45632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>
                <a:latin typeface="Helvetica" charset="0"/>
                <a:cs typeface="Helvetica" charset="0"/>
              </a:rPr>
              <a:t>The Hourglass Model</a:t>
            </a:r>
          </a:p>
        </p:txBody>
      </p:sp>
      <p:sp>
        <p:nvSpPr>
          <p:cNvPr id="66575" name="Text Box 16"/>
          <p:cNvSpPr txBox="1">
            <a:spLocks noChangeArrowheads="1"/>
          </p:cNvSpPr>
          <p:nvPr/>
        </p:nvSpPr>
        <p:spPr bwMode="auto">
          <a:xfrm>
            <a:off x="3962400" y="2971800"/>
            <a:ext cx="1597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32" rIns="91267" bIns="45632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0">
                <a:latin typeface="Helvetica" charset="0"/>
                <a:cs typeface="Helvetica" charset="0"/>
              </a:rPr>
              <a:t>Waist</a:t>
            </a:r>
          </a:p>
        </p:txBody>
      </p:sp>
      <p:sp>
        <p:nvSpPr>
          <p:cNvPr id="66576" name="Text Box 17"/>
          <p:cNvSpPr txBox="1">
            <a:spLocks noChangeArrowheads="1"/>
          </p:cNvSpPr>
          <p:nvPr/>
        </p:nvSpPr>
        <p:spPr bwMode="auto">
          <a:xfrm>
            <a:off x="533400" y="5370512"/>
            <a:ext cx="7696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32" rIns="91267" bIns="45632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0">
                <a:latin typeface="Gill Sans Light"/>
                <a:cs typeface="Gill Sans Light"/>
              </a:rPr>
              <a:t>There is just </a:t>
            </a:r>
            <a:r>
              <a:rPr lang="en-US" sz="2800" b="0">
                <a:solidFill>
                  <a:srgbClr val="FF0000"/>
                </a:solidFill>
                <a:latin typeface="Gill Sans Light"/>
                <a:cs typeface="Gill Sans Light"/>
              </a:rPr>
              <a:t>one</a:t>
            </a:r>
            <a:r>
              <a:rPr lang="en-US" sz="2800" b="0">
                <a:latin typeface="Gill Sans Light"/>
                <a:cs typeface="Gill Sans Light"/>
              </a:rPr>
              <a:t> network-layer protocol, </a:t>
            </a:r>
            <a:r>
              <a:rPr lang="en-US" sz="2800">
                <a:latin typeface="Gill Sans Light"/>
                <a:cs typeface="Gill Sans Light"/>
              </a:rPr>
              <a:t>IP</a:t>
            </a:r>
            <a:r>
              <a:rPr lang="en-US" sz="2800" b="0">
                <a:latin typeface="Gill Sans Light"/>
                <a:cs typeface="Gill Sans Light"/>
              </a:rPr>
              <a:t>.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800" b="0">
                <a:latin typeface="Gill Sans Light"/>
                <a:cs typeface="Gill Sans Light"/>
              </a:rPr>
              <a:t>The </a:t>
            </a:r>
            <a:r>
              <a:rPr lang="ja-JP" altLang="en-US" sz="2800" b="0">
                <a:latin typeface="Gill Sans Light"/>
                <a:cs typeface="Gill Sans Light"/>
              </a:rPr>
              <a:t>“</a:t>
            </a:r>
            <a:r>
              <a:rPr lang="en-US" altLang="ja-JP" sz="2800" b="0">
                <a:latin typeface="Gill Sans Light"/>
                <a:cs typeface="Gill Sans Light"/>
              </a:rPr>
              <a:t>narrow waist</a:t>
            </a:r>
            <a:r>
              <a:rPr lang="ja-JP" altLang="en-US" sz="2800" b="0">
                <a:latin typeface="Gill Sans Light"/>
                <a:cs typeface="Gill Sans Light"/>
              </a:rPr>
              <a:t>”</a:t>
            </a:r>
            <a:r>
              <a:rPr lang="en-US" altLang="ja-JP" sz="2800" b="0">
                <a:latin typeface="Gill Sans Light"/>
                <a:cs typeface="Gill Sans Light"/>
              </a:rPr>
              <a:t> facilitates </a:t>
            </a:r>
            <a:r>
              <a:rPr lang="en-US" altLang="ja-JP" sz="2800" b="0">
                <a:solidFill>
                  <a:srgbClr val="FF0000"/>
                </a:solidFill>
                <a:latin typeface="Gill Sans Light"/>
                <a:cs typeface="Gill Sans Light"/>
              </a:rPr>
              <a:t>interoperability</a:t>
            </a:r>
            <a:r>
              <a:rPr lang="en-US" altLang="ja-JP" sz="2800" b="0">
                <a:latin typeface="Gill Sans Light"/>
                <a:cs typeface="Gill Sans Light"/>
              </a:rPr>
              <a:t>.</a:t>
            </a:r>
            <a:endParaRPr lang="en-US" sz="2800" b="0">
              <a:latin typeface="Gill Sans Light"/>
              <a:cs typeface="Gill Sans Light"/>
            </a:endParaRPr>
          </a:p>
        </p:txBody>
      </p:sp>
      <p:sp>
        <p:nvSpPr>
          <p:cNvPr id="66577" name="Rectangle 18"/>
          <p:cNvSpPr>
            <a:spLocks noChangeArrowheads="1"/>
          </p:cNvSpPr>
          <p:nvPr/>
        </p:nvSpPr>
        <p:spPr bwMode="auto">
          <a:xfrm>
            <a:off x="914400" y="1828800"/>
            <a:ext cx="685800" cy="381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Helvetica" charset="0"/>
                <a:cs typeface="Helvetica" charset="0"/>
              </a:rPr>
              <a:t>SMTP</a:t>
            </a:r>
          </a:p>
        </p:txBody>
      </p:sp>
      <p:sp>
        <p:nvSpPr>
          <p:cNvPr id="66578" name="Rectangle 19"/>
          <p:cNvSpPr>
            <a:spLocks noChangeArrowheads="1"/>
          </p:cNvSpPr>
          <p:nvPr/>
        </p:nvSpPr>
        <p:spPr bwMode="auto">
          <a:xfrm>
            <a:off x="1752600" y="1828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HTTP</a:t>
            </a:r>
          </a:p>
        </p:txBody>
      </p:sp>
      <p:sp>
        <p:nvSpPr>
          <p:cNvPr id="66579" name="Rectangle 20"/>
          <p:cNvSpPr>
            <a:spLocks noChangeArrowheads="1"/>
          </p:cNvSpPr>
          <p:nvPr/>
        </p:nvSpPr>
        <p:spPr bwMode="auto">
          <a:xfrm>
            <a:off x="3429000" y="1828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NTP</a:t>
            </a:r>
          </a:p>
        </p:txBody>
      </p:sp>
      <p:sp>
        <p:nvSpPr>
          <p:cNvPr id="66580" name="Rectangle 21"/>
          <p:cNvSpPr>
            <a:spLocks noChangeArrowheads="1"/>
          </p:cNvSpPr>
          <p:nvPr/>
        </p:nvSpPr>
        <p:spPr bwMode="auto">
          <a:xfrm>
            <a:off x="2590800" y="1828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DNS</a:t>
            </a:r>
          </a:p>
        </p:txBody>
      </p:sp>
      <p:sp>
        <p:nvSpPr>
          <p:cNvPr id="66581" name="Rectangle 22"/>
          <p:cNvSpPr>
            <a:spLocks noChangeArrowheads="1"/>
          </p:cNvSpPr>
          <p:nvPr/>
        </p:nvSpPr>
        <p:spPr bwMode="auto">
          <a:xfrm>
            <a:off x="1295400" y="2514600"/>
            <a:ext cx="6858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Helvetica" charset="0"/>
                <a:cs typeface="Helvetica" charset="0"/>
              </a:rPr>
              <a:t>TCP</a:t>
            </a:r>
          </a:p>
        </p:txBody>
      </p:sp>
      <p:sp>
        <p:nvSpPr>
          <p:cNvPr id="66582" name="Rectangle 23"/>
          <p:cNvSpPr>
            <a:spLocks noChangeArrowheads="1"/>
          </p:cNvSpPr>
          <p:nvPr/>
        </p:nvSpPr>
        <p:spPr bwMode="auto">
          <a:xfrm>
            <a:off x="3048000" y="2514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UDP</a:t>
            </a:r>
          </a:p>
        </p:txBody>
      </p:sp>
      <p:sp>
        <p:nvSpPr>
          <p:cNvPr id="66583" name="Rectangle 24"/>
          <p:cNvSpPr>
            <a:spLocks noChangeArrowheads="1"/>
          </p:cNvSpPr>
          <p:nvPr/>
        </p:nvSpPr>
        <p:spPr bwMode="auto">
          <a:xfrm>
            <a:off x="2209800" y="3276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Helvetica" charset="0"/>
                <a:cs typeface="Helvetica" charset="0"/>
              </a:rPr>
              <a:t>IP</a:t>
            </a:r>
          </a:p>
        </p:txBody>
      </p:sp>
      <p:sp>
        <p:nvSpPr>
          <p:cNvPr id="66584" name="Rectangle 25"/>
          <p:cNvSpPr>
            <a:spLocks noChangeArrowheads="1"/>
          </p:cNvSpPr>
          <p:nvPr/>
        </p:nvSpPr>
        <p:spPr bwMode="auto">
          <a:xfrm>
            <a:off x="609600" y="4076700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Helvetica" charset="0"/>
                <a:cs typeface="Helvetica" charset="0"/>
              </a:rPr>
              <a:t>Ethernet</a:t>
            </a:r>
            <a:endParaRPr lang="en-US" sz="2000" b="0" baseline="-25000">
              <a:solidFill>
                <a:schemeClr val="bg1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66585" name="Rectangle 26"/>
          <p:cNvSpPr>
            <a:spLocks noChangeArrowheads="1"/>
          </p:cNvSpPr>
          <p:nvPr/>
        </p:nvSpPr>
        <p:spPr bwMode="auto">
          <a:xfrm>
            <a:off x="1981200" y="4076700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SONET</a:t>
            </a:r>
            <a:endParaRPr lang="en-US" sz="2000" b="0" baseline="-250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66586" name="Rectangle 27"/>
          <p:cNvSpPr>
            <a:spLocks noChangeArrowheads="1"/>
          </p:cNvSpPr>
          <p:nvPr/>
        </p:nvSpPr>
        <p:spPr bwMode="auto">
          <a:xfrm>
            <a:off x="3352800" y="4038600"/>
            <a:ext cx="9144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802.11</a:t>
            </a:r>
            <a:endParaRPr lang="en-US" sz="2000" b="0" baseline="-250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cxnSp>
        <p:nvCxnSpPr>
          <p:cNvPr id="66587" name="AutoShape 28"/>
          <p:cNvCxnSpPr>
            <a:cxnSpLocks noChangeShapeType="1"/>
            <a:stCxn id="66577" idx="2"/>
            <a:endCxn id="66581" idx="0"/>
          </p:cNvCxnSpPr>
          <p:nvPr/>
        </p:nvCxnSpPr>
        <p:spPr bwMode="auto">
          <a:xfrm>
            <a:off x="1257300" y="2209800"/>
            <a:ext cx="3810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88" name="AutoShape 29"/>
          <p:cNvCxnSpPr>
            <a:cxnSpLocks noChangeShapeType="1"/>
            <a:endCxn id="66581" idx="0"/>
          </p:cNvCxnSpPr>
          <p:nvPr/>
        </p:nvCxnSpPr>
        <p:spPr bwMode="auto">
          <a:xfrm flipH="1">
            <a:off x="1638300" y="2209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89" name="AutoShape 30"/>
          <p:cNvCxnSpPr>
            <a:cxnSpLocks noChangeShapeType="1"/>
            <a:stCxn id="66580" idx="2"/>
          </p:cNvCxnSpPr>
          <p:nvPr/>
        </p:nvCxnSpPr>
        <p:spPr bwMode="auto">
          <a:xfrm>
            <a:off x="2933700" y="2209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90" name="AutoShape 31"/>
          <p:cNvCxnSpPr>
            <a:cxnSpLocks noChangeShapeType="1"/>
            <a:stCxn id="66579" idx="2"/>
          </p:cNvCxnSpPr>
          <p:nvPr/>
        </p:nvCxnSpPr>
        <p:spPr bwMode="auto">
          <a:xfrm flipH="1">
            <a:off x="3352800" y="2209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91" name="AutoShape 32"/>
          <p:cNvCxnSpPr>
            <a:cxnSpLocks noChangeShapeType="1"/>
            <a:stCxn id="66581" idx="2"/>
            <a:endCxn id="66583" idx="0"/>
          </p:cNvCxnSpPr>
          <p:nvPr/>
        </p:nvCxnSpPr>
        <p:spPr bwMode="auto">
          <a:xfrm>
            <a:off x="1638300" y="2895600"/>
            <a:ext cx="9144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92" name="AutoShape 33"/>
          <p:cNvCxnSpPr>
            <a:cxnSpLocks noChangeShapeType="1"/>
            <a:stCxn id="66582" idx="2"/>
            <a:endCxn id="66583" idx="0"/>
          </p:cNvCxnSpPr>
          <p:nvPr/>
        </p:nvCxnSpPr>
        <p:spPr bwMode="auto">
          <a:xfrm flipH="1">
            <a:off x="2552700" y="2895600"/>
            <a:ext cx="8382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93" name="AutoShape 34"/>
          <p:cNvCxnSpPr>
            <a:cxnSpLocks noChangeShapeType="1"/>
            <a:stCxn id="66583" idx="2"/>
            <a:endCxn id="66586" idx="0"/>
          </p:cNvCxnSpPr>
          <p:nvPr/>
        </p:nvCxnSpPr>
        <p:spPr bwMode="auto">
          <a:xfrm>
            <a:off x="2552700" y="3657600"/>
            <a:ext cx="12573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94" name="AutoShape 35"/>
          <p:cNvCxnSpPr>
            <a:cxnSpLocks noChangeShapeType="1"/>
            <a:stCxn id="66583" idx="2"/>
            <a:endCxn id="66584" idx="0"/>
          </p:cNvCxnSpPr>
          <p:nvPr/>
        </p:nvCxnSpPr>
        <p:spPr bwMode="auto">
          <a:xfrm flipH="1">
            <a:off x="1219200" y="3657600"/>
            <a:ext cx="1333500" cy="419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95" name="AutoShape 36"/>
          <p:cNvCxnSpPr>
            <a:cxnSpLocks noChangeShapeType="1"/>
            <a:stCxn id="66583" idx="2"/>
            <a:endCxn id="66585" idx="0"/>
          </p:cNvCxnSpPr>
          <p:nvPr/>
        </p:nvCxnSpPr>
        <p:spPr bwMode="auto">
          <a:xfrm flipH="1">
            <a:off x="2476500" y="3657600"/>
            <a:ext cx="76200" cy="419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596" name="Rectangle 37"/>
          <p:cNvSpPr>
            <a:spLocks noChangeArrowheads="1"/>
          </p:cNvSpPr>
          <p:nvPr/>
        </p:nvSpPr>
        <p:spPr bwMode="auto">
          <a:xfrm>
            <a:off x="5943600" y="2514600"/>
            <a:ext cx="16017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eaLnBrk="0" hangingPunct="0"/>
            <a:r>
              <a:rPr lang="en-US">
                <a:latin typeface="Helvetica" charset="0"/>
                <a:cs typeface="Helvetica" charset="0"/>
              </a:rPr>
              <a:t>Transport</a:t>
            </a:r>
          </a:p>
        </p:txBody>
      </p:sp>
      <p:cxnSp>
        <p:nvCxnSpPr>
          <p:cNvPr id="66597" name="AutoShape 38"/>
          <p:cNvCxnSpPr>
            <a:cxnSpLocks noChangeShapeType="1"/>
            <a:stCxn id="66598" idx="0"/>
            <a:endCxn id="66584" idx="2"/>
          </p:cNvCxnSpPr>
          <p:nvPr/>
        </p:nvCxnSpPr>
        <p:spPr bwMode="auto">
          <a:xfrm flipH="1" flipV="1">
            <a:off x="1219200" y="4533900"/>
            <a:ext cx="13335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598" name="Rectangle 39"/>
          <p:cNvSpPr>
            <a:spLocks noChangeArrowheads="1"/>
          </p:cNvSpPr>
          <p:nvPr/>
        </p:nvSpPr>
        <p:spPr bwMode="auto">
          <a:xfrm>
            <a:off x="2057400" y="4762500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Fiber</a:t>
            </a:r>
            <a:endParaRPr lang="en-US" sz="2000" b="0" baseline="-250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cxnSp>
        <p:nvCxnSpPr>
          <p:cNvPr id="66599" name="AutoShape 40"/>
          <p:cNvCxnSpPr>
            <a:cxnSpLocks noChangeShapeType="1"/>
            <a:stCxn id="66600" idx="0"/>
            <a:endCxn id="66584" idx="2"/>
          </p:cNvCxnSpPr>
          <p:nvPr/>
        </p:nvCxnSpPr>
        <p:spPr bwMode="auto">
          <a:xfrm flipH="1" flipV="1">
            <a:off x="1219200" y="4533900"/>
            <a:ext cx="2667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600" name="Rectangle 41"/>
          <p:cNvSpPr>
            <a:spLocks noChangeArrowheads="1"/>
          </p:cNvSpPr>
          <p:nvPr/>
        </p:nvSpPr>
        <p:spPr bwMode="auto">
          <a:xfrm>
            <a:off x="990600" y="4762500"/>
            <a:ext cx="990600" cy="4572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Copper</a:t>
            </a:r>
            <a:endParaRPr lang="en-US" sz="2000" b="0" baseline="-250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cxnSp>
        <p:nvCxnSpPr>
          <p:cNvPr id="66601" name="AutoShape 42"/>
          <p:cNvCxnSpPr>
            <a:cxnSpLocks noChangeShapeType="1"/>
            <a:stCxn id="66602" idx="0"/>
            <a:endCxn id="66586" idx="2"/>
          </p:cNvCxnSpPr>
          <p:nvPr/>
        </p:nvCxnSpPr>
        <p:spPr bwMode="auto">
          <a:xfrm flipH="1" flipV="1">
            <a:off x="3810000" y="4572000"/>
            <a:ext cx="342900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602" name="Rectangle 43"/>
          <p:cNvSpPr>
            <a:spLocks noChangeArrowheads="1"/>
          </p:cNvSpPr>
          <p:nvPr/>
        </p:nvSpPr>
        <p:spPr bwMode="auto">
          <a:xfrm>
            <a:off x="3657600" y="4762500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Radio</a:t>
            </a:r>
            <a:endParaRPr lang="en-US" sz="2000" b="0" baseline="-250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cxnSp>
        <p:nvCxnSpPr>
          <p:cNvPr id="66603" name="AutoShape 44"/>
          <p:cNvCxnSpPr>
            <a:cxnSpLocks noChangeShapeType="1"/>
            <a:stCxn id="66598" idx="0"/>
            <a:endCxn id="66585" idx="2"/>
          </p:cNvCxnSpPr>
          <p:nvPr/>
        </p:nvCxnSpPr>
        <p:spPr bwMode="auto">
          <a:xfrm flipH="1" flipV="1">
            <a:off x="2476500" y="4533900"/>
            <a:ext cx="762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71257897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Implications of Hourglass</a:t>
            </a:r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416718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>
                <a:latin typeface="Gill Sans Light"/>
                <a:ea typeface="ＭＳ Ｐゴシック" charset="0"/>
                <a:cs typeface="Gill Sans Light"/>
              </a:rPr>
              <a:t>Single Internet-layer module (</a:t>
            </a:r>
            <a:r>
              <a:rPr lang="en-US" b="1">
                <a:latin typeface="Gill Sans Light"/>
                <a:ea typeface="ＭＳ Ｐゴシック" charset="0"/>
                <a:cs typeface="Gill Sans Light"/>
              </a:rPr>
              <a:t>IP</a:t>
            </a:r>
            <a:r>
              <a:rPr lang="en-US">
                <a:latin typeface="Gill Sans Light"/>
                <a:ea typeface="ＭＳ Ｐゴシック" charset="0"/>
                <a:cs typeface="Gill Sans Light"/>
              </a:rPr>
              <a:t>)</a:t>
            </a:r>
            <a:r>
              <a:rPr lang="en-US" b="1">
                <a:latin typeface="Gill Sans Light"/>
                <a:ea typeface="ＭＳ Ｐゴシック" charset="0"/>
                <a:cs typeface="Gill Sans Light"/>
              </a:rPr>
              <a:t>:</a:t>
            </a:r>
            <a:endParaRPr lang="en-US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Allows arbitrary networks to interoperate</a:t>
            </a:r>
          </a:p>
          <a:p>
            <a:pPr lvl="1"/>
            <a:r>
              <a:rPr lang="en-US" sz="2400">
                <a:latin typeface="Gill Sans Light"/>
                <a:ea typeface="ＭＳ Ｐゴシック" charset="0"/>
                <a:cs typeface="Gill Sans Light"/>
              </a:rPr>
              <a:t>Any network technology that supports IP can exchange packets</a:t>
            </a: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Allows applications to function on all networks</a:t>
            </a:r>
          </a:p>
          <a:p>
            <a:pPr lvl="1"/>
            <a:r>
              <a:rPr lang="en-US" sz="2400">
                <a:latin typeface="Gill Sans Light"/>
                <a:ea typeface="ＭＳ Ｐゴシック" charset="0"/>
                <a:cs typeface="Gill Sans Light"/>
              </a:rPr>
              <a:t>Applications that can run on IP can</a:t>
            </a:r>
            <a:r>
              <a:rPr lang="en-US" sz="240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 use any network</a:t>
            </a: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Supports simultaneous innovations above and below IP</a:t>
            </a:r>
          </a:p>
          <a:p>
            <a:pPr lvl="1"/>
            <a:r>
              <a:rPr lang="en-US" sz="2400">
                <a:latin typeface="Gill Sans Light"/>
                <a:ea typeface="ＭＳ Ｐゴシック" charset="0"/>
                <a:cs typeface="Gill Sans Light"/>
              </a:rPr>
              <a:t>But changing IP itself, i.e., </a:t>
            </a:r>
            <a:r>
              <a:rPr lang="en-US" sz="2400" b="1">
                <a:latin typeface="Gill Sans Light"/>
                <a:ea typeface="ＭＳ Ｐゴシック" charset="0"/>
                <a:cs typeface="Gill Sans Light"/>
              </a:rPr>
              <a:t>IPv6</a:t>
            </a:r>
            <a:r>
              <a:rPr lang="en-US" sz="2400">
                <a:latin typeface="Gill Sans Light"/>
                <a:ea typeface="ＭＳ Ｐゴシック" charset="0"/>
                <a:cs typeface="Gill Sans Light"/>
              </a:rPr>
              <a:t>, very involved</a:t>
            </a:r>
          </a:p>
        </p:txBody>
      </p:sp>
    </p:spTree>
    <p:extLst>
      <p:ext uri="{BB962C8B-B14F-4D97-AF65-F5344CB8AC3E}">
        <p14:creationId xmlns:p14="http://schemas.microsoft.com/office/powerpoint/2010/main" val="2953719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355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Drawbacks of Layering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Layer N may duplicate layer N-1 functionality 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E.g., error recovery to retransmit lost data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Layers may need same information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E.g., timestamps, maximum transmission unit size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Layering can hurt performance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E.g., hiding details about what is really going on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Some layers are not always cleanly separated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Inter-layer dependencies for performance reasons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Some dependencies in standards (header checksums)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Headers start to get really big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Sometimes header bytes &gt;&gt; actual content</a:t>
            </a:r>
          </a:p>
        </p:txBody>
      </p:sp>
    </p:spTree>
    <p:extLst>
      <p:ext uri="{BB962C8B-B14F-4D97-AF65-F5344CB8AC3E}">
        <p14:creationId xmlns:p14="http://schemas.microsoft.com/office/powerpoint/2010/main" val="15231108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Placing Network Functionality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Hugely influential paper: 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End-to-End Arguments in System Design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”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 by </a:t>
            </a:r>
            <a:r>
              <a:rPr lang="en-US" altLang="ja-JP" dirty="0" err="1">
                <a:latin typeface="Gill Sans Light"/>
                <a:ea typeface="ＭＳ Ｐゴシック" charset="0"/>
                <a:cs typeface="Gill Sans Light"/>
              </a:rPr>
              <a:t>Saltzer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, Reed, and Clark (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‘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84)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Sacred Text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”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 of the Internet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Endless disputes about what it means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Everyone cites it as supporting their position</a:t>
            </a:r>
          </a:p>
        </p:txBody>
      </p:sp>
    </p:spTree>
    <p:extLst>
      <p:ext uri="{BB962C8B-B14F-4D97-AF65-F5344CB8AC3E}">
        <p14:creationId xmlns:p14="http://schemas.microsoft.com/office/powerpoint/2010/main" val="1622830744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Basic Observation</a:t>
            </a:r>
          </a:p>
        </p:txBody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Some types of network functionality can only be correctly implemented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end-to-end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Reliability, security, </a:t>
            </a:r>
            <a:r>
              <a:rPr lang="en-US" sz="2400" dirty="0" err="1">
                <a:latin typeface="Gill Sans Light"/>
                <a:ea typeface="ＭＳ Ｐゴシック" charset="0"/>
                <a:cs typeface="Gill Sans Light"/>
              </a:rPr>
              <a:t>etc</a:t>
            </a:r>
            <a:endParaRPr lang="en-US" sz="2400" dirty="0">
              <a:latin typeface="Gill Sans Light"/>
              <a:ea typeface="ＭＳ Ｐゴシック" charset="0"/>
              <a:cs typeface="Gill Sans Light"/>
            </a:endParaRP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Because of this, end hosts: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Can satisfy the requirement without network’</a:t>
            </a:r>
            <a:r>
              <a:rPr lang="en-US" altLang="ja-JP" sz="2400" dirty="0">
                <a:latin typeface="Gill Sans Light"/>
                <a:ea typeface="ＭＳ Ｐゴシック" charset="0"/>
                <a:cs typeface="Gill Sans Light"/>
              </a:rPr>
              <a:t>s help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Will/</a:t>
            </a:r>
            <a:r>
              <a:rPr lang="en-US" sz="2400" b="1" dirty="0">
                <a:latin typeface="Gill Sans Light"/>
                <a:ea typeface="ＭＳ Ｐゴシック" charset="0"/>
                <a:cs typeface="Gill Sans Light"/>
              </a:rPr>
              <a:t>must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 do so, since can’</a:t>
            </a:r>
            <a:r>
              <a:rPr lang="en-US" altLang="ja-JP" sz="2400" dirty="0">
                <a:latin typeface="Gill Sans Light"/>
                <a:ea typeface="ＭＳ Ｐゴシック" charset="0"/>
                <a:cs typeface="Gill Sans Light"/>
              </a:rPr>
              <a:t>t </a:t>
            </a:r>
            <a:r>
              <a:rPr lang="en-US" altLang="ja-JP" sz="2400" b="1" i="1" dirty="0">
                <a:latin typeface="Gill Sans Light"/>
                <a:ea typeface="ＭＳ Ｐゴシック" charset="0"/>
                <a:cs typeface="Gill Sans Light"/>
              </a:rPr>
              <a:t>rely</a:t>
            </a:r>
            <a:r>
              <a:rPr lang="en-US" altLang="ja-JP" sz="2400" dirty="0">
                <a:latin typeface="Gill Sans Light"/>
                <a:ea typeface="ＭＳ Ｐゴシック" charset="0"/>
                <a:cs typeface="Gill Sans Light"/>
              </a:rPr>
              <a:t> on network’s help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Therefore 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don’</a:t>
            </a:r>
            <a:r>
              <a:rPr lang="en-US" altLang="ja-JP" b="1" dirty="0">
                <a:latin typeface="Gill Sans Light"/>
                <a:ea typeface="ＭＳ Ｐゴシック" charset="0"/>
                <a:cs typeface="Gill Sans Light"/>
              </a:rPr>
              <a:t>t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 go out of your way to implement them in the network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87592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680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Oval 2"/>
          <p:cNvSpPr>
            <a:spLocks noChangeArrowheads="1"/>
          </p:cNvSpPr>
          <p:nvPr/>
        </p:nvSpPr>
        <p:spPr bwMode="auto">
          <a:xfrm>
            <a:off x="2362200" y="1981200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Example: Reliable File Transfer</a:t>
            </a:r>
          </a:p>
        </p:txBody>
      </p:sp>
      <p:sp>
        <p:nvSpPr>
          <p:cNvPr id="130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1700" y="4048125"/>
            <a:ext cx="7562850" cy="1776413"/>
          </a:xfrm>
        </p:spPr>
        <p:txBody>
          <a:bodyPr>
            <a:normAutofit/>
          </a:bodyPr>
          <a:lstStyle/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Solution 1: make each step reliable, and then </a:t>
            </a:r>
            <a:r>
              <a:rPr lang="en-US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concatenate</a:t>
            </a:r>
            <a:r>
              <a:rPr lang="en-US">
                <a:latin typeface="Gill Sans Light"/>
                <a:ea typeface="ＭＳ Ｐゴシック" charset="0"/>
                <a:cs typeface="Gill Sans Light"/>
              </a:rPr>
              <a:t> them</a:t>
            </a:r>
          </a:p>
          <a:p>
            <a:endParaRPr lang="en-US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Solution 2: end-to-end </a:t>
            </a:r>
            <a:r>
              <a:rPr lang="en-US" b="1">
                <a:latin typeface="Gill Sans Light"/>
                <a:ea typeface="ＭＳ Ｐゴシック" charset="0"/>
                <a:cs typeface="Gill Sans Light"/>
              </a:rPr>
              <a:t>check</a:t>
            </a:r>
            <a:r>
              <a:rPr lang="en-US">
                <a:latin typeface="Gill Sans Light"/>
                <a:ea typeface="ＭＳ Ｐゴシック" charset="0"/>
                <a:cs typeface="Gill Sans Light"/>
              </a:rPr>
              <a:t> and try again if necessary</a:t>
            </a:r>
          </a:p>
        </p:txBody>
      </p:sp>
      <p:sp>
        <p:nvSpPr>
          <p:cNvPr id="76804" name="Oval 5"/>
          <p:cNvSpPr>
            <a:spLocks noChangeArrowheads="1"/>
          </p:cNvSpPr>
          <p:nvPr/>
        </p:nvSpPr>
        <p:spPr bwMode="auto">
          <a:xfrm>
            <a:off x="1524000" y="3581400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5" name="Rectangle 6"/>
          <p:cNvSpPr>
            <a:spLocks noChangeArrowheads="1"/>
          </p:cNvSpPr>
          <p:nvPr/>
        </p:nvSpPr>
        <p:spPr bwMode="auto">
          <a:xfrm>
            <a:off x="1524000" y="3352800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6" name="Oval 7"/>
          <p:cNvSpPr>
            <a:spLocks noChangeArrowheads="1"/>
          </p:cNvSpPr>
          <p:nvPr/>
        </p:nvSpPr>
        <p:spPr bwMode="auto">
          <a:xfrm>
            <a:off x="1524000" y="3276600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7" name="Oval 8"/>
          <p:cNvSpPr>
            <a:spLocks noChangeArrowheads="1"/>
          </p:cNvSpPr>
          <p:nvPr/>
        </p:nvSpPr>
        <p:spPr bwMode="auto">
          <a:xfrm>
            <a:off x="7086600" y="3581400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8" name="Rectangle 9"/>
          <p:cNvSpPr>
            <a:spLocks noChangeArrowheads="1"/>
          </p:cNvSpPr>
          <p:nvPr/>
        </p:nvSpPr>
        <p:spPr bwMode="auto">
          <a:xfrm>
            <a:off x="7086600" y="3352800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9" name="Oval 10"/>
          <p:cNvSpPr>
            <a:spLocks noChangeArrowheads="1"/>
          </p:cNvSpPr>
          <p:nvPr/>
        </p:nvSpPr>
        <p:spPr bwMode="auto">
          <a:xfrm>
            <a:off x="7086600" y="3276600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0" name="Rectangle 11"/>
          <p:cNvSpPr>
            <a:spLocks noChangeArrowheads="1"/>
          </p:cNvSpPr>
          <p:nvPr/>
        </p:nvSpPr>
        <p:spPr bwMode="auto">
          <a:xfrm>
            <a:off x="2286000" y="1905000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1" name="Oval 12"/>
          <p:cNvSpPr>
            <a:spLocks noChangeArrowheads="1"/>
          </p:cNvSpPr>
          <p:nvPr/>
        </p:nvSpPr>
        <p:spPr bwMode="auto">
          <a:xfrm>
            <a:off x="2514600" y="2743200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sz="200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76812" name="Text Box 13"/>
          <p:cNvSpPr txBox="1">
            <a:spLocks noChangeArrowheads="1"/>
          </p:cNvSpPr>
          <p:nvPr/>
        </p:nvSpPr>
        <p:spPr bwMode="auto">
          <a:xfrm>
            <a:off x="2498725" y="2144713"/>
            <a:ext cx="710756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Appl.</a:t>
            </a:r>
          </a:p>
        </p:txBody>
      </p:sp>
      <p:sp>
        <p:nvSpPr>
          <p:cNvPr id="76813" name="Oval 14"/>
          <p:cNvSpPr>
            <a:spLocks noChangeArrowheads="1"/>
          </p:cNvSpPr>
          <p:nvPr/>
        </p:nvSpPr>
        <p:spPr bwMode="auto">
          <a:xfrm>
            <a:off x="5715000" y="1981200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4" name="Rectangle 15"/>
          <p:cNvSpPr>
            <a:spLocks noChangeArrowheads="1"/>
          </p:cNvSpPr>
          <p:nvPr/>
        </p:nvSpPr>
        <p:spPr bwMode="auto">
          <a:xfrm>
            <a:off x="5638800" y="1905000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5" name="Oval 16"/>
          <p:cNvSpPr>
            <a:spLocks noChangeArrowheads="1"/>
          </p:cNvSpPr>
          <p:nvPr/>
        </p:nvSpPr>
        <p:spPr bwMode="auto">
          <a:xfrm>
            <a:off x="5791200" y="2743200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sz="200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76816" name="Text Box 17"/>
          <p:cNvSpPr txBox="1">
            <a:spLocks noChangeArrowheads="1"/>
          </p:cNvSpPr>
          <p:nvPr/>
        </p:nvSpPr>
        <p:spPr bwMode="auto">
          <a:xfrm>
            <a:off x="5851525" y="2144713"/>
            <a:ext cx="710756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Appl.</a:t>
            </a:r>
          </a:p>
        </p:txBody>
      </p:sp>
      <p:sp>
        <p:nvSpPr>
          <p:cNvPr id="76817" name="Line 18"/>
          <p:cNvSpPr>
            <a:spLocks noChangeShapeType="1"/>
          </p:cNvSpPr>
          <p:nvPr/>
        </p:nvSpPr>
        <p:spPr bwMode="auto">
          <a:xfrm>
            <a:off x="2743200" y="3505200"/>
            <a:ext cx="3886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8" name="Line 19"/>
          <p:cNvSpPr>
            <a:spLocks noChangeShapeType="1"/>
          </p:cNvSpPr>
          <p:nvPr/>
        </p:nvSpPr>
        <p:spPr bwMode="auto">
          <a:xfrm>
            <a:off x="2971800" y="3352800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9" name="Line 20"/>
          <p:cNvSpPr>
            <a:spLocks noChangeShapeType="1"/>
          </p:cNvSpPr>
          <p:nvPr/>
        </p:nvSpPr>
        <p:spPr bwMode="auto">
          <a:xfrm>
            <a:off x="6248400" y="3352800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69" name="Freeform 21"/>
          <p:cNvSpPr>
            <a:spLocks/>
          </p:cNvSpPr>
          <p:nvPr/>
        </p:nvSpPr>
        <p:spPr bwMode="auto">
          <a:xfrm>
            <a:off x="2132013" y="2513013"/>
            <a:ext cx="612775" cy="758825"/>
          </a:xfrm>
          <a:custGeom>
            <a:avLst/>
            <a:gdLst>
              <a:gd name="T0" fmla="*/ 0 w 384"/>
              <a:gd name="T1" fmla="*/ 2147483647 h 480"/>
              <a:gd name="T2" fmla="*/ 2147483647 w 384"/>
              <a:gd name="T3" fmla="*/ 2147483647 h 480"/>
              <a:gd name="T4" fmla="*/ 2147483647 w 384"/>
              <a:gd name="T5" fmla="*/ 2147483647 h 480"/>
              <a:gd name="T6" fmla="*/ 2147483647 w 38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80"/>
              <a:gd name="T14" fmla="*/ 384 w 38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80">
                <a:moveTo>
                  <a:pt x="0" y="480"/>
                </a:moveTo>
                <a:lnTo>
                  <a:pt x="336" y="384"/>
                </a:lnTo>
                <a:lnTo>
                  <a:pt x="384" y="288"/>
                </a:lnTo>
                <a:lnTo>
                  <a:pt x="38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70" name="Line 22"/>
          <p:cNvSpPr>
            <a:spLocks noChangeShapeType="1"/>
          </p:cNvSpPr>
          <p:nvPr/>
        </p:nvSpPr>
        <p:spPr bwMode="auto">
          <a:xfrm>
            <a:off x="3124200" y="2590800"/>
            <a:ext cx="76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71" name="Freeform 23"/>
          <p:cNvSpPr>
            <a:spLocks/>
          </p:cNvSpPr>
          <p:nvPr/>
        </p:nvSpPr>
        <p:spPr bwMode="auto">
          <a:xfrm>
            <a:off x="3200400" y="2971800"/>
            <a:ext cx="2819400" cy="457200"/>
          </a:xfrm>
          <a:custGeom>
            <a:avLst/>
            <a:gdLst>
              <a:gd name="T0" fmla="*/ 0 w 1776"/>
              <a:gd name="T1" fmla="*/ 2147483647 h 288"/>
              <a:gd name="T2" fmla="*/ 0 w 1776"/>
              <a:gd name="T3" fmla="*/ 2147483647 h 288"/>
              <a:gd name="T4" fmla="*/ 2147483647 w 1776"/>
              <a:gd name="T5" fmla="*/ 2147483647 h 288"/>
              <a:gd name="T6" fmla="*/ 2147483647 w 177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288"/>
              <a:gd name="T14" fmla="*/ 1776 w 177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288">
                <a:moveTo>
                  <a:pt x="0" y="96"/>
                </a:moveTo>
                <a:lnTo>
                  <a:pt x="0" y="288"/>
                </a:lnTo>
                <a:lnTo>
                  <a:pt x="1776" y="288"/>
                </a:lnTo>
                <a:lnTo>
                  <a:pt x="1776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72" name="Line 24"/>
          <p:cNvSpPr>
            <a:spLocks noChangeShapeType="1"/>
          </p:cNvSpPr>
          <p:nvPr/>
        </p:nvSpPr>
        <p:spPr bwMode="auto">
          <a:xfrm flipV="1">
            <a:off x="6019800" y="2514600"/>
            <a:ext cx="76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73" name="Freeform 25"/>
          <p:cNvSpPr>
            <a:spLocks/>
          </p:cNvSpPr>
          <p:nvPr/>
        </p:nvSpPr>
        <p:spPr bwMode="auto">
          <a:xfrm>
            <a:off x="6400800" y="2590800"/>
            <a:ext cx="685800" cy="685800"/>
          </a:xfrm>
          <a:custGeom>
            <a:avLst/>
            <a:gdLst>
              <a:gd name="T0" fmla="*/ 0 w 432"/>
              <a:gd name="T1" fmla="*/ 0 h 432"/>
              <a:gd name="T2" fmla="*/ 2147483647 w 432"/>
              <a:gd name="T3" fmla="*/ 2147483647 h 432"/>
              <a:gd name="T4" fmla="*/ 2147483647 w 432"/>
              <a:gd name="T5" fmla="*/ 2147483647 h 432"/>
              <a:gd name="T6" fmla="*/ 2147483647 w 432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432"/>
              <a:gd name="T14" fmla="*/ 432 w 43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432">
                <a:moveTo>
                  <a:pt x="0" y="0"/>
                </a:moveTo>
                <a:lnTo>
                  <a:pt x="48" y="288"/>
                </a:lnTo>
                <a:lnTo>
                  <a:pt x="240" y="384"/>
                </a:lnTo>
                <a:lnTo>
                  <a:pt x="432" y="43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25" name="Text Box 26"/>
          <p:cNvSpPr txBox="1">
            <a:spLocks noChangeArrowheads="1"/>
          </p:cNvSpPr>
          <p:nvPr/>
        </p:nvSpPr>
        <p:spPr bwMode="auto">
          <a:xfrm>
            <a:off x="2193925" y="1508125"/>
            <a:ext cx="915615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Host A</a:t>
            </a:r>
          </a:p>
        </p:txBody>
      </p:sp>
      <p:sp>
        <p:nvSpPr>
          <p:cNvPr id="76826" name="Text Box 27"/>
          <p:cNvSpPr txBox="1">
            <a:spLocks noChangeArrowheads="1"/>
          </p:cNvSpPr>
          <p:nvPr/>
        </p:nvSpPr>
        <p:spPr bwMode="auto">
          <a:xfrm>
            <a:off x="5549900" y="1508125"/>
            <a:ext cx="88996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Host B</a:t>
            </a:r>
          </a:p>
        </p:txBody>
      </p:sp>
      <p:sp>
        <p:nvSpPr>
          <p:cNvPr id="1307676" name="Freeform 28"/>
          <p:cNvSpPr>
            <a:spLocks/>
          </p:cNvSpPr>
          <p:nvPr/>
        </p:nvSpPr>
        <p:spPr bwMode="auto">
          <a:xfrm>
            <a:off x="3200400" y="2438400"/>
            <a:ext cx="2819400" cy="914400"/>
          </a:xfrm>
          <a:custGeom>
            <a:avLst/>
            <a:gdLst>
              <a:gd name="T0" fmla="*/ 2147483647 w 1776"/>
              <a:gd name="T1" fmla="*/ 2147483647 h 576"/>
              <a:gd name="T2" fmla="*/ 2147483647 w 1776"/>
              <a:gd name="T3" fmla="*/ 2147483647 h 576"/>
              <a:gd name="T4" fmla="*/ 2147483647 w 1776"/>
              <a:gd name="T5" fmla="*/ 2147483647 h 576"/>
              <a:gd name="T6" fmla="*/ 2147483647 w 1776"/>
              <a:gd name="T7" fmla="*/ 2147483647 h 576"/>
              <a:gd name="T8" fmla="*/ 2147483647 w 1776"/>
              <a:gd name="T9" fmla="*/ 2147483647 h 576"/>
              <a:gd name="T10" fmla="*/ 0 w 1776"/>
              <a:gd name="T11" fmla="*/ 0 h 5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576"/>
              <a:gd name="T20" fmla="*/ 1776 w 1776"/>
              <a:gd name="T21" fmla="*/ 576 h 5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576">
                <a:moveTo>
                  <a:pt x="1776" y="48"/>
                </a:moveTo>
                <a:lnTo>
                  <a:pt x="1728" y="288"/>
                </a:lnTo>
                <a:lnTo>
                  <a:pt x="1728" y="576"/>
                </a:lnTo>
                <a:lnTo>
                  <a:pt x="48" y="576"/>
                </a:lnTo>
                <a:lnTo>
                  <a:pt x="48" y="384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276600" y="2515990"/>
            <a:ext cx="2590800" cy="1049119"/>
            <a:chOff x="2064" y="1675"/>
            <a:chExt cx="1632" cy="349"/>
          </a:xfrm>
        </p:grpSpPr>
        <p:sp>
          <p:nvSpPr>
            <p:cNvPr id="76831" name="Freeform 30"/>
            <p:cNvSpPr>
              <a:spLocks/>
            </p:cNvSpPr>
            <p:nvPr/>
          </p:nvSpPr>
          <p:spPr bwMode="auto">
            <a:xfrm>
              <a:off x="2064" y="1675"/>
              <a:ext cx="1632" cy="233"/>
            </a:xfrm>
            <a:custGeom>
              <a:avLst/>
              <a:gdLst>
                <a:gd name="T0" fmla="*/ 0 w 1680"/>
                <a:gd name="T1" fmla="*/ 0 h 528"/>
                <a:gd name="T2" fmla="*/ 48 w 1680"/>
                <a:gd name="T3" fmla="*/ 288 h 528"/>
                <a:gd name="T4" fmla="*/ 48 w 1680"/>
                <a:gd name="T5" fmla="*/ 528 h 528"/>
                <a:gd name="T6" fmla="*/ 1632 w 1680"/>
                <a:gd name="T7" fmla="*/ 528 h 528"/>
                <a:gd name="T8" fmla="*/ 1632 w 1680"/>
                <a:gd name="T9" fmla="*/ 336 h 528"/>
                <a:gd name="T10" fmla="*/ 1680 w 1680"/>
                <a:gd name="T11" fmla="*/ 0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0"/>
                <a:gd name="T19" fmla="*/ 0 h 528"/>
                <a:gd name="T20" fmla="*/ 1680 w 1680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0" h="528">
                  <a:moveTo>
                    <a:pt x="0" y="0"/>
                  </a:moveTo>
                  <a:lnTo>
                    <a:pt x="48" y="288"/>
                  </a:lnTo>
                  <a:lnTo>
                    <a:pt x="48" y="528"/>
                  </a:lnTo>
                  <a:lnTo>
                    <a:pt x="1632" y="528"/>
                  </a:lnTo>
                  <a:lnTo>
                    <a:pt x="1632" y="336"/>
                  </a:lnTo>
                  <a:lnTo>
                    <a:pt x="1680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30" tIns="45716" rIns="91430" bIns="45716">
              <a:spAutoFit/>
            </a:bodyPr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6832" name="Text Box 31"/>
            <p:cNvSpPr txBox="1">
              <a:spLocks noChangeArrowheads="1"/>
            </p:cNvSpPr>
            <p:nvPr/>
          </p:nvSpPr>
          <p:spPr bwMode="auto">
            <a:xfrm>
              <a:off x="2582" y="1774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Gill Sans Light"/>
                  <a:cs typeface="Gill Sans Light"/>
                </a:rPr>
                <a:t>OK</a:t>
              </a:r>
            </a:p>
          </p:txBody>
        </p:sp>
      </p:grpSp>
      <p:cxnSp>
        <p:nvCxnSpPr>
          <p:cNvPr id="1307680" name="AutoShape 32"/>
          <p:cNvCxnSpPr>
            <a:cxnSpLocks noChangeShapeType="1"/>
            <a:stCxn id="76809" idx="1"/>
            <a:endCxn id="76816" idx="2"/>
          </p:cNvCxnSpPr>
          <p:nvPr/>
        </p:nvCxnSpPr>
        <p:spPr bwMode="auto">
          <a:xfrm rot="16200000" flipV="1">
            <a:off x="6314337" y="2437380"/>
            <a:ext cx="754104" cy="968971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07681" name="AutoShape 33"/>
          <p:cNvCxnSpPr>
            <a:cxnSpLocks noChangeShapeType="1"/>
            <a:stCxn id="76806" idx="4"/>
            <a:endCxn id="1307669" idx="3"/>
          </p:cNvCxnSpPr>
          <p:nvPr/>
        </p:nvCxnSpPr>
        <p:spPr bwMode="auto">
          <a:xfrm rot="5400000" flipH="1" flipV="1">
            <a:off x="1814513" y="2508250"/>
            <a:ext cx="944562" cy="915988"/>
          </a:xfrm>
          <a:prstGeom prst="curvedConnector5">
            <a:avLst>
              <a:gd name="adj1" fmla="val -23194"/>
              <a:gd name="adj2" fmla="val 124958"/>
              <a:gd name="adj3" fmla="val 143023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82941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7652" grpId="0" build="p" autoUpdateAnimBg="0"/>
      <p:bldP spid="1307669" grpId="0" animBg="1"/>
      <p:bldP spid="1307670" grpId="0" animBg="1"/>
      <p:bldP spid="1307671" grpId="0" animBg="1"/>
      <p:bldP spid="1307672" grpId="0" animBg="1"/>
      <p:bldP spid="1307673" grpId="0" animBg="1"/>
      <p:bldP spid="130767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Discussion</a:t>
            </a:r>
          </a:p>
        </p:txBody>
      </p:sp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1219200"/>
            <a:ext cx="8007350" cy="4637088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Solution 1 is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incomplete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What happens if memory is corrupted?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Receiver has to do the check anyway!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Solution 2 is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complete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Full functionality can be entirely implemented at application layer with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no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need for reliability from lower layers</a:t>
            </a:r>
          </a:p>
          <a:p>
            <a:endParaRPr lang="en-US" i="1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i="1" dirty="0">
                <a:latin typeface="Gill Sans Light"/>
                <a:ea typeface="ＭＳ Ｐゴシック" charset="0"/>
                <a:cs typeface="Gill Sans Light"/>
              </a:rPr>
              <a:t>Is there any need to implement reliability at lower layers?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Well, it could be </a:t>
            </a:r>
            <a:r>
              <a:rPr lang="en-US" dirty="0">
                <a:solidFill>
                  <a:srgbClr val="0000FF"/>
                </a:solidFill>
                <a:latin typeface="Gill Sans Light"/>
                <a:ea typeface="ＭＳ Ｐゴシック" charset="0"/>
                <a:cs typeface="Gill Sans Light"/>
              </a:rPr>
              <a:t>more efficient</a:t>
            </a:r>
            <a:endParaRPr lang="en-US" i="1" dirty="0">
              <a:latin typeface="Gill Sans Light"/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33217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969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End-to-End Principle</a:t>
            </a:r>
          </a:p>
        </p:txBody>
      </p:sp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5105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Implementing this functionality in the network: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Doesn’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t reduce host implementation complexity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Does increase network complexity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Probably imposes delay and overhead on all applications,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even if they don’</a:t>
            </a:r>
            <a:r>
              <a:rPr lang="en-US" altLang="ja-JP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t need functionality</a:t>
            </a:r>
            <a:endParaRPr lang="en-US" altLang="ja-JP" dirty="0">
              <a:latin typeface="Gill Sans Light"/>
              <a:ea typeface="ＭＳ Ｐゴシック" charset="0"/>
              <a:cs typeface="Gill Sans Light"/>
            </a:endParaRP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However, implementing in network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can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enhance performance in some cases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E.g., very </a:t>
            </a:r>
            <a:r>
              <a:rPr lang="en-US" sz="2400" dirty="0" err="1">
                <a:latin typeface="Gill Sans Light"/>
                <a:ea typeface="ＭＳ Ｐゴシック" charset="0"/>
                <a:cs typeface="Gill Sans Light"/>
              </a:rPr>
              <a:t>losy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2773152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7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Distributed Systems: Goals/Requirements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5562600"/>
          </a:xfrm>
        </p:spPr>
        <p:txBody>
          <a:bodyPr>
            <a:normAutofit/>
          </a:bodyPr>
          <a:lstStyle/>
          <a:p>
            <a:pPr>
              <a:spcBef>
                <a:spcPct val="10000"/>
              </a:spcBef>
            </a:pPr>
            <a:r>
              <a:rPr lang="en-US" altLang="ko-KR" sz="2800" dirty="0">
                <a:solidFill>
                  <a:schemeClr val="hlink"/>
                </a:solidFill>
                <a:ea typeface="굴림" panose="020B0600000101010101" pitchFamily="34" charset="-127"/>
              </a:rPr>
              <a:t>Transparency:</a:t>
            </a:r>
            <a:r>
              <a:rPr lang="en-US" altLang="ko-KR" sz="2800" dirty="0">
                <a:ea typeface="굴림" panose="020B0600000101010101" pitchFamily="34" charset="-127"/>
              </a:rPr>
              <a:t> the ability of the system to mask its complexity behind a simple interface</a:t>
            </a:r>
          </a:p>
          <a:p>
            <a:pPr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Possible transparencies:</a:t>
            </a:r>
          </a:p>
          <a:p>
            <a:pPr lvl="1">
              <a:spcBef>
                <a:spcPct val="1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Location:</a:t>
            </a:r>
            <a:r>
              <a:rPr lang="en-US" altLang="ko-KR" sz="2400" dirty="0">
                <a:ea typeface="굴림" panose="020B0600000101010101" pitchFamily="34" charset="-127"/>
              </a:rPr>
              <a:t> Can’t tell where resources are located</a:t>
            </a:r>
          </a:p>
          <a:p>
            <a:pPr lvl="1">
              <a:spcBef>
                <a:spcPct val="1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Migration:</a:t>
            </a:r>
            <a:r>
              <a:rPr lang="en-US" altLang="ko-KR" sz="2400" dirty="0">
                <a:ea typeface="굴림" panose="020B0600000101010101" pitchFamily="34" charset="-127"/>
              </a:rPr>
              <a:t> Resources may move without the user knowing</a:t>
            </a:r>
          </a:p>
          <a:p>
            <a:pPr lvl="1">
              <a:spcBef>
                <a:spcPct val="1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Replication:</a:t>
            </a:r>
            <a:r>
              <a:rPr lang="en-US" altLang="ko-KR" sz="2400" dirty="0">
                <a:ea typeface="굴림" panose="020B0600000101010101" pitchFamily="34" charset="-127"/>
              </a:rPr>
              <a:t> Can’t tell how many copies of resource exist</a:t>
            </a:r>
          </a:p>
          <a:p>
            <a:pPr lvl="1">
              <a:spcBef>
                <a:spcPct val="1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Concurrency:</a:t>
            </a:r>
            <a:r>
              <a:rPr lang="en-US" altLang="ko-KR" sz="2400" dirty="0">
                <a:ea typeface="굴림" panose="020B0600000101010101" pitchFamily="34" charset="-127"/>
              </a:rPr>
              <a:t> Can’t tell how many users there are</a:t>
            </a:r>
          </a:p>
          <a:p>
            <a:pPr lvl="1">
              <a:spcBef>
                <a:spcPct val="1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Parallelism:</a:t>
            </a:r>
            <a:r>
              <a:rPr lang="en-US" altLang="ko-KR" sz="2400" dirty="0">
                <a:ea typeface="굴림" panose="020B0600000101010101" pitchFamily="34" charset="-127"/>
              </a:rPr>
              <a:t> System may speed up large jobs by splitting them into smaller pieces</a:t>
            </a:r>
          </a:p>
          <a:p>
            <a:pPr lvl="1">
              <a:spcBef>
                <a:spcPct val="1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Fault Tolerance</a:t>
            </a:r>
            <a:r>
              <a:rPr lang="en-US" altLang="ko-KR" sz="2400" dirty="0">
                <a:ea typeface="굴림" panose="020B0600000101010101" pitchFamily="34" charset="-127"/>
              </a:rPr>
              <a:t>: System may hide various things that go wrong</a:t>
            </a:r>
          </a:p>
          <a:p>
            <a:pPr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Transparency and collaboration require some way for different processors to communicate with one another</a:t>
            </a:r>
          </a:p>
        </p:txBody>
      </p:sp>
      <p:grpSp>
        <p:nvGrpSpPr>
          <p:cNvPr id="925703" name="Group 7"/>
          <p:cNvGrpSpPr>
            <a:grpSpLocks/>
          </p:cNvGrpSpPr>
          <p:nvPr/>
        </p:nvGrpSpPr>
        <p:grpSpPr bwMode="auto">
          <a:xfrm>
            <a:off x="2209800" y="5321311"/>
            <a:ext cx="4496172" cy="1143000"/>
            <a:chOff x="878" y="2928"/>
            <a:chExt cx="3826" cy="1159"/>
          </a:xfrm>
        </p:grpSpPr>
        <p:pic>
          <p:nvPicPr>
            <p:cNvPr id="2970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2928"/>
              <a:ext cx="1440" cy="1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703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78" y="2928"/>
              <a:ext cx="1440" cy="1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25702" name="AutoShape 6"/>
          <p:cNvSpPr>
            <a:spLocks noChangeArrowheads="1"/>
          </p:cNvSpPr>
          <p:nvPr/>
        </p:nvSpPr>
        <p:spPr bwMode="auto">
          <a:xfrm>
            <a:off x="4025329" y="5410200"/>
            <a:ext cx="902525" cy="520711"/>
          </a:xfrm>
          <a:custGeom>
            <a:avLst/>
            <a:gdLst>
              <a:gd name="T0" fmla="*/ 914400 w 21600"/>
              <a:gd name="T1" fmla="*/ 0 h 21600"/>
              <a:gd name="T2" fmla="*/ 0 w 21600"/>
              <a:gd name="T3" fmla="*/ 419100 h 21600"/>
              <a:gd name="T4" fmla="*/ 914400 w 21600"/>
              <a:gd name="T5" fmla="*/ 838200 h 21600"/>
              <a:gd name="T6" fmla="*/ 1219200 w 21600"/>
              <a:gd name="T7" fmla="*/ 4191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1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5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5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2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699" grpId="0" build="p" bldLvl="2"/>
      <p:bldP spid="92570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Conservative Interpretation of E2E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Don’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t implement a function at the lower levels of the system unless it can be completely implemented at this level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Unless you can relieve the burden from hosts, don’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t bother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7001731"/>
      </p:ext>
    </p:extLst>
  </p:cSld>
  <p:clrMapOvr>
    <a:masterClrMapping/>
  </p:clrMapOvr>
  <p:transition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Moderate Interpretation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Think twice before implementing functionality in the network</a:t>
            </a:r>
          </a:p>
          <a:p>
            <a:endParaRPr lang="en-US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If hosts can implement functionality correctly, implement it in a lower layer </a:t>
            </a:r>
            <a:r>
              <a:rPr lang="en-US">
                <a:solidFill>
                  <a:srgbClr val="FF3300"/>
                </a:solidFill>
                <a:latin typeface="Gill Sans Light"/>
                <a:ea typeface="ＭＳ Ｐゴシック" charset="0"/>
                <a:cs typeface="Gill Sans Light"/>
              </a:rPr>
              <a:t>only </a:t>
            </a:r>
            <a:r>
              <a:rPr lang="en-US">
                <a:latin typeface="Gill Sans Light"/>
                <a:ea typeface="ＭＳ Ｐゴシック" charset="0"/>
                <a:cs typeface="Gill Sans Light"/>
              </a:rPr>
              <a:t>as a performance enhancement</a:t>
            </a:r>
          </a:p>
          <a:p>
            <a:endParaRPr lang="en-US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But do so only if it </a:t>
            </a:r>
            <a:r>
              <a:rPr lang="en-US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does not impose burden</a:t>
            </a:r>
            <a:r>
              <a:rPr lang="en-US">
                <a:latin typeface="Gill Sans Light"/>
                <a:ea typeface="ＭＳ Ｐゴシック" charset="0"/>
                <a:cs typeface="Gill Sans Light"/>
              </a:rPr>
              <a:t> on applications that do not require that functionality</a:t>
            </a:r>
          </a:p>
          <a:p>
            <a:endParaRPr lang="en-US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This is the interpretation we are using</a:t>
            </a:r>
          </a:p>
        </p:txBody>
      </p:sp>
    </p:spTree>
    <p:extLst>
      <p:ext uri="{BB962C8B-B14F-4D97-AF65-F5344CB8AC3E}">
        <p14:creationId xmlns:p14="http://schemas.microsoft.com/office/powerpoint/2010/main" val="3589781452"/>
      </p:ext>
    </p:extLst>
  </p:cSld>
  <p:clrMapOvr>
    <a:masterClrMapping/>
  </p:clrMapOvr>
  <p:transition>
    <p:wip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Summary (1/2)</a:t>
            </a:r>
          </a:p>
        </p:txBody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Layered architecture powerful abstraction for organizing complex networks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Internet: 5 layers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Physical: send bits</a:t>
            </a:r>
          </a:p>
          <a:p>
            <a:pPr lvl="1">
              <a:lnSpc>
                <a:spcPct val="100000"/>
              </a:lnSpc>
            </a:pPr>
            <a:r>
              <a:rPr lang="en-US" sz="2400" dirty="0" err="1">
                <a:latin typeface="Gill Sans Light"/>
                <a:ea typeface="ＭＳ Ｐゴシック" charset="0"/>
                <a:cs typeface="Gill Sans Light"/>
              </a:rPr>
              <a:t>Datalink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: Connect two hosts on same physical media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Network: Connect two hosts in a wide area network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Transport: Connect two processes on (remote) hosts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Applications: Enable applications running on remote hosts to interact  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Unified Internet layering (Application/Transport/ Internetwork/Link/Physical) decouples apps from networking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37074266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987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Summary (2/2)</a:t>
            </a:r>
          </a:p>
        </p:txBody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E2E argument encourages us to keep IP simple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If higher layer can implement functionality correctly, implement it in a lower layer </a:t>
            </a:r>
            <a:r>
              <a:rPr lang="en-US" dirty="0">
                <a:solidFill>
                  <a:srgbClr val="FF3300"/>
                </a:solidFill>
                <a:latin typeface="Gill Sans Light"/>
                <a:ea typeface="ＭＳ Ｐゴシック" charset="0"/>
                <a:cs typeface="Gill Sans Light"/>
              </a:rPr>
              <a:t>only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if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it improves the performance significantly for application that need that functionality, and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it </a:t>
            </a:r>
            <a:r>
              <a:rPr lang="en-US" sz="2400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does not impose burden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 on applications that do not require that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224553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98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57450"/>
            <a:ext cx="40386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Example: What’s in a Search Query?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09600" y="5334000"/>
            <a:ext cx="79248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Complex interaction of multiple components in multiple administrative domains</a:t>
            </a:r>
          </a:p>
          <a:p>
            <a:pPr lvl="1"/>
            <a:endParaRPr lang="en-US" sz="2400" dirty="0">
              <a:latin typeface="Gill Sans Light"/>
              <a:ea typeface="ＭＳ Ｐゴシック" charset="0"/>
              <a:cs typeface="Gill Sans Light"/>
            </a:endParaRPr>
          </a:p>
          <a:p>
            <a:pPr lvl="1"/>
            <a:endParaRPr lang="en-US" sz="2400" dirty="0">
              <a:latin typeface="Gill Sans Light"/>
              <a:ea typeface="ＭＳ Ｐゴシック" charset="0"/>
              <a:cs typeface="Gill Sans Light"/>
            </a:endParaRPr>
          </a:p>
        </p:txBody>
      </p:sp>
      <p:pic>
        <p:nvPicPr>
          <p:cNvPr id="6148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008313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617913"/>
            <a:ext cx="132556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093913"/>
            <a:ext cx="304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716213"/>
            <a:ext cx="304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932113"/>
            <a:ext cx="304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Rounded Rectangle 19"/>
          <p:cNvSpPr>
            <a:spLocks noChangeArrowheads="1"/>
          </p:cNvSpPr>
          <p:nvPr/>
        </p:nvSpPr>
        <p:spPr bwMode="auto">
          <a:xfrm>
            <a:off x="5486400" y="1712913"/>
            <a:ext cx="3200400" cy="32766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pic>
        <p:nvPicPr>
          <p:cNvPr id="6154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97013"/>
            <a:ext cx="304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06613"/>
            <a:ext cx="304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82813"/>
            <a:ext cx="304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7" name="TextBox 31"/>
          <p:cNvSpPr txBox="1">
            <a:spLocks noChangeArrowheads="1"/>
          </p:cNvSpPr>
          <p:nvPr/>
        </p:nvSpPr>
        <p:spPr bwMode="auto">
          <a:xfrm>
            <a:off x="5562600" y="1331913"/>
            <a:ext cx="1313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Gill Sans Light"/>
                <a:cs typeface="Gill Sans Light"/>
              </a:rPr>
              <a:t>Datacenter</a:t>
            </a:r>
          </a:p>
        </p:txBody>
      </p:sp>
      <p:sp>
        <p:nvSpPr>
          <p:cNvPr id="6158" name="TextBox 40"/>
          <p:cNvSpPr txBox="1">
            <a:spLocks noChangeArrowheads="1"/>
          </p:cNvSpPr>
          <p:nvPr/>
        </p:nvSpPr>
        <p:spPr bwMode="auto">
          <a:xfrm>
            <a:off x="5562600" y="3429000"/>
            <a:ext cx="9412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Gill Sans Light"/>
                <a:cs typeface="Gill Sans Light"/>
              </a:rPr>
              <a:t>Load</a:t>
            </a:r>
          </a:p>
          <a:p>
            <a:pPr eaLnBrk="1" hangingPunct="1"/>
            <a:r>
              <a:rPr lang="en-US" sz="1800" b="0">
                <a:latin typeface="Gill Sans Light"/>
                <a:cs typeface="Gill Sans Light"/>
              </a:rPr>
              <a:t>balancer</a:t>
            </a:r>
          </a:p>
        </p:txBody>
      </p:sp>
      <p:sp>
        <p:nvSpPr>
          <p:cNvPr id="6159" name="TextBox 41"/>
          <p:cNvSpPr txBox="1">
            <a:spLocks noChangeArrowheads="1"/>
          </p:cNvSpPr>
          <p:nvPr/>
        </p:nvSpPr>
        <p:spPr bwMode="auto">
          <a:xfrm>
            <a:off x="7315200" y="4532313"/>
            <a:ext cx="1120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Gill Sans Light"/>
                <a:cs typeface="Gill Sans Light"/>
              </a:rPr>
              <a:t>Ad Server</a:t>
            </a:r>
          </a:p>
        </p:txBody>
      </p:sp>
      <p:sp>
        <p:nvSpPr>
          <p:cNvPr id="6160" name="TextBox 42"/>
          <p:cNvSpPr txBox="1">
            <a:spLocks noChangeArrowheads="1"/>
          </p:cNvSpPr>
          <p:nvPr/>
        </p:nvSpPr>
        <p:spPr bwMode="auto">
          <a:xfrm>
            <a:off x="1413345" y="1143000"/>
            <a:ext cx="872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b="0">
                <a:latin typeface="Gill Sans Light"/>
                <a:cs typeface="Gill Sans Light"/>
              </a:rPr>
              <a:t>DNS </a:t>
            </a:r>
          </a:p>
          <a:p>
            <a:pPr algn="r" eaLnBrk="1" hangingPunct="1"/>
            <a:r>
              <a:rPr lang="en-US" sz="1800" b="0">
                <a:latin typeface="Gill Sans Light"/>
                <a:cs typeface="Gill Sans Light"/>
              </a:rPr>
              <a:t>Servers</a:t>
            </a:r>
          </a:p>
        </p:txBody>
      </p: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flipV="1">
            <a:off x="1066800" y="2551113"/>
            <a:ext cx="533400" cy="381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/>
          <p:cNvCxnSpPr>
            <a:cxnSpLocks noChangeShapeType="1"/>
          </p:cNvCxnSpPr>
          <p:nvPr/>
        </p:nvCxnSpPr>
        <p:spPr bwMode="auto">
          <a:xfrm flipV="1">
            <a:off x="1828800" y="1789113"/>
            <a:ext cx="5334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>
            <a:off x="1828800" y="2366963"/>
            <a:ext cx="533400" cy="76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Arrow Connector 52"/>
          <p:cNvCxnSpPr>
            <a:cxnSpLocks noChangeShapeType="1"/>
          </p:cNvCxnSpPr>
          <p:nvPr/>
        </p:nvCxnSpPr>
        <p:spPr bwMode="auto">
          <a:xfrm rot="10800000" flipV="1">
            <a:off x="1828800" y="1941513"/>
            <a:ext cx="5334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Arrow Connector 54"/>
          <p:cNvCxnSpPr>
            <a:cxnSpLocks noChangeShapeType="1"/>
          </p:cNvCxnSpPr>
          <p:nvPr/>
        </p:nvCxnSpPr>
        <p:spPr bwMode="auto">
          <a:xfrm rot="10800000">
            <a:off x="1828800" y="2474913"/>
            <a:ext cx="533400" cy="76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Arrow Connector 57"/>
          <p:cNvCxnSpPr>
            <a:cxnSpLocks noChangeShapeType="1"/>
          </p:cNvCxnSpPr>
          <p:nvPr/>
        </p:nvCxnSpPr>
        <p:spPr bwMode="auto">
          <a:xfrm rot="10800000" flipV="1">
            <a:off x="1143000" y="2627313"/>
            <a:ext cx="533400" cy="381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4" name="Freeform 63"/>
          <p:cNvSpPr>
            <a:spLocks noChangeArrowheads="1"/>
          </p:cNvSpPr>
          <p:nvPr/>
        </p:nvSpPr>
        <p:spPr bwMode="auto">
          <a:xfrm>
            <a:off x="1154113" y="3192463"/>
            <a:ext cx="4548187" cy="265112"/>
          </a:xfrm>
          <a:custGeom>
            <a:avLst/>
            <a:gdLst>
              <a:gd name="T0" fmla="*/ 0 w 4548513"/>
              <a:gd name="T1" fmla="*/ 114560 h 265638"/>
              <a:gd name="T2" fmla="*/ 1178484 w 4548513"/>
              <a:gd name="T3" fmla="*/ 241845 h 265638"/>
              <a:gd name="T4" fmla="*/ 4545579 w 4548513"/>
              <a:gd name="T5" fmla="*/ 0 h 265638"/>
              <a:gd name="T6" fmla="*/ 0 60000 65536"/>
              <a:gd name="T7" fmla="*/ 0 60000 65536"/>
              <a:gd name="T8" fmla="*/ 0 60000 65536"/>
              <a:gd name="T9" fmla="*/ 0 w 4548513"/>
              <a:gd name="T10" fmla="*/ 0 h 265638"/>
              <a:gd name="T11" fmla="*/ 4548513 w 4548513"/>
              <a:gd name="T12" fmla="*/ 265638 h 2656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48513" h="265638">
                <a:moveTo>
                  <a:pt x="0" y="116622"/>
                </a:moveTo>
                <a:cubicBezTo>
                  <a:pt x="210579" y="191130"/>
                  <a:pt x="421159" y="265638"/>
                  <a:pt x="1179244" y="246201"/>
                </a:cubicBezTo>
                <a:cubicBezTo>
                  <a:pt x="1937329" y="226764"/>
                  <a:pt x="4548513" y="0"/>
                  <a:pt x="4548513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65" name="Straight Arrow Connector 64"/>
          <p:cNvCxnSpPr>
            <a:cxnSpLocks noChangeShapeType="1"/>
          </p:cNvCxnSpPr>
          <p:nvPr/>
        </p:nvCxnSpPr>
        <p:spPr bwMode="auto">
          <a:xfrm flipV="1">
            <a:off x="6553200" y="2976563"/>
            <a:ext cx="381000" cy="107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8" name="Straight Arrow Connector 67"/>
          <p:cNvCxnSpPr>
            <a:cxnSpLocks noChangeShapeType="1"/>
          </p:cNvCxnSpPr>
          <p:nvPr/>
        </p:nvCxnSpPr>
        <p:spPr bwMode="auto">
          <a:xfrm rot="5400000" flipH="1" flipV="1">
            <a:off x="7239000" y="2322513"/>
            <a:ext cx="381000" cy="381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Arrow Connector 69"/>
          <p:cNvCxnSpPr>
            <a:cxnSpLocks noChangeShapeType="1"/>
          </p:cNvCxnSpPr>
          <p:nvPr/>
        </p:nvCxnSpPr>
        <p:spPr bwMode="auto">
          <a:xfrm>
            <a:off x="7239000" y="2976563"/>
            <a:ext cx="457200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 rot="16200000" flipH="1">
            <a:off x="7162800" y="3236913"/>
            <a:ext cx="5334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8" name="Straight Arrow Connector 77"/>
          <p:cNvCxnSpPr>
            <a:cxnSpLocks noChangeShapeType="1"/>
          </p:cNvCxnSpPr>
          <p:nvPr/>
        </p:nvCxnSpPr>
        <p:spPr bwMode="auto">
          <a:xfrm rot="16200000" flipH="1">
            <a:off x="7010400" y="3236913"/>
            <a:ext cx="5334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>
            <a:off x="7239000" y="3084513"/>
            <a:ext cx="457200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0" name="Straight Arrow Connector 79"/>
          <p:cNvCxnSpPr>
            <a:cxnSpLocks noChangeShapeType="1"/>
          </p:cNvCxnSpPr>
          <p:nvPr/>
        </p:nvCxnSpPr>
        <p:spPr bwMode="auto">
          <a:xfrm flipV="1">
            <a:off x="7239000" y="2479675"/>
            <a:ext cx="393700" cy="3762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4" name="Straight Arrow Connector 83"/>
          <p:cNvCxnSpPr>
            <a:cxnSpLocks noChangeShapeType="1"/>
          </p:cNvCxnSpPr>
          <p:nvPr/>
        </p:nvCxnSpPr>
        <p:spPr bwMode="auto">
          <a:xfrm flipV="1">
            <a:off x="6553200" y="3128963"/>
            <a:ext cx="381000" cy="107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5" name="Freeform 84"/>
          <p:cNvSpPr>
            <a:spLocks noChangeArrowheads="1"/>
          </p:cNvSpPr>
          <p:nvPr/>
        </p:nvSpPr>
        <p:spPr bwMode="auto">
          <a:xfrm>
            <a:off x="1066800" y="3344863"/>
            <a:ext cx="4548188" cy="265112"/>
          </a:xfrm>
          <a:custGeom>
            <a:avLst/>
            <a:gdLst>
              <a:gd name="T0" fmla="*/ 0 w 4548513"/>
              <a:gd name="T1" fmla="*/ 114560 h 265638"/>
              <a:gd name="T2" fmla="*/ 1178488 w 4548513"/>
              <a:gd name="T3" fmla="*/ 241845 h 265638"/>
              <a:gd name="T4" fmla="*/ 4545588 w 4548513"/>
              <a:gd name="T5" fmla="*/ 0 h 265638"/>
              <a:gd name="T6" fmla="*/ 0 60000 65536"/>
              <a:gd name="T7" fmla="*/ 0 60000 65536"/>
              <a:gd name="T8" fmla="*/ 0 60000 65536"/>
              <a:gd name="T9" fmla="*/ 0 w 4548513"/>
              <a:gd name="T10" fmla="*/ 0 h 265638"/>
              <a:gd name="T11" fmla="*/ 4548513 w 4548513"/>
              <a:gd name="T12" fmla="*/ 265638 h 2656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48513" h="265638">
                <a:moveTo>
                  <a:pt x="0" y="116622"/>
                </a:moveTo>
                <a:cubicBezTo>
                  <a:pt x="210579" y="191130"/>
                  <a:pt x="421159" y="265638"/>
                  <a:pt x="1179244" y="246201"/>
                </a:cubicBezTo>
                <a:cubicBezTo>
                  <a:pt x="1937329" y="226764"/>
                  <a:pt x="4548513" y="0"/>
                  <a:pt x="4548513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177" name="TextBox 85"/>
          <p:cNvSpPr txBox="1">
            <a:spLocks noChangeArrowheads="1"/>
          </p:cNvSpPr>
          <p:nvPr/>
        </p:nvSpPr>
        <p:spPr bwMode="auto">
          <a:xfrm>
            <a:off x="7848600" y="1981200"/>
            <a:ext cx="7883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Gill Sans Light"/>
                <a:cs typeface="Gill Sans Light"/>
              </a:rPr>
              <a:t>Search</a:t>
            </a:r>
          </a:p>
          <a:p>
            <a:pPr eaLnBrk="1" hangingPunct="1"/>
            <a:r>
              <a:rPr lang="en-US" sz="1800" b="0">
                <a:latin typeface="Gill Sans Light"/>
                <a:cs typeface="Gill Sans Light"/>
              </a:rPr>
              <a:t>Index</a:t>
            </a:r>
          </a:p>
        </p:txBody>
      </p:sp>
      <p:sp>
        <p:nvSpPr>
          <p:cNvPr id="87" name="Rectangular Callout 86"/>
          <p:cNvSpPr>
            <a:spLocks noChangeArrowheads="1"/>
          </p:cNvSpPr>
          <p:nvPr/>
        </p:nvSpPr>
        <p:spPr bwMode="auto">
          <a:xfrm>
            <a:off x="152400" y="1865313"/>
            <a:ext cx="1143000" cy="609600"/>
          </a:xfrm>
          <a:prstGeom prst="wedgeRectCallout">
            <a:avLst>
              <a:gd name="adj1" fmla="val 54750"/>
              <a:gd name="adj2" fmla="val 75255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Gill Sans Light"/>
                <a:cs typeface="Gill Sans Light"/>
              </a:rPr>
              <a:t>DNS</a:t>
            </a:r>
          </a:p>
          <a:p>
            <a:pPr algn="ctr"/>
            <a:r>
              <a:rPr lang="en-US" sz="2000" b="0">
                <a:latin typeface="Gill Sans Light"/>
                <a:cs typeface="Gill Sans Light"/>
              </a:rPr>
              <a:t>request</a:t>
            </a:r>
          </a:p>
        </p:txBody>
      </p:sp>
      <p:sp>
        <p:nvSpPr>
          <p:cNvPr id="88" name="Rectangular Callout 87"/>
          <p:cNvSpPr>
            <a:spLocks noChangeArrowheads="1"/>
          </p:cNvSpPr>
          <p:nvPr/>
        </p:nvSpPr>
        <p:spPr bwMode="auto">
          <a:xfrm>
            <a:off x="5715000" y="1941513"/>
            <a:ext cx="990600" cy="838200"/>
          </a:xfrm>
          <a:prstGeom prst="wedgeRectCallout">
            <a:avLst>
              <a:gd name="adj1" fmla="val 73065"/>
              <a:gd name="adj2" fmla="val 4588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2000" b="0">
                <a:latin typeface="Gill Sans Light"/>
                <a:cs typeface="Gill Sans Light"/>
              </a:rPr>
              <a:t>create</a:t>
            </a:r>
          </a:p>
          <a:p>
            <a:pPr algn="ctr">
              <a:lnSpc>
                <a:spcPct val="90000"/>
              </a:lnSpc>
            </a:pPr>
            <a:r>
              <a:rPr lang="en-US" sz="2000" b="0">
                <a:latin typeface="Gill Sans Light"/>
                <a:cs typeface="Gill Sans Light"/>
              </a:rPr>
              <a:t>result</a:t>
            </a:r>
          </a:p>
          <a:p>
            <a:pPr algn="ctr">
              <a:lnSpc>
                <a:spcPct val="90000"/>
              </a:lnSpc>
            </a:pPr>
            <a:r>
              <a:rPr lang="en-US" sz="2000" b="0">
                <a:latin typeface="Gill Sans Light"/>
                <a:cs typeface="Gill Sans Light"/>
              </a:rPr>
              <a:t>page</a:t>
            </a:r>
          </a:p>
        </p:txBody>
      </p:sp>
      <p:pic>
        <p:nvPicPr>
          <p:cNvPr id="6180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5" t="5408" r="32854" b="5586"/>
          <a:stretch>
            <a:fillRect/>
          </a:stretch>
        </p:blipFill>
        <p:spPr bwMode="auto">
          <a:xfrm>
            <a:off x="381000" y="2895600"/>
            <a:ext cx="6413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176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85" grpId="0" animBg="1"/>
      <p:bldP spid="87" grpId="0" animBg="1"/>
      <p:bldP spid="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Goals for Today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924800" cy="41148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Layering</a:t>
            </a:r>
          </a:p>
          <a:p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End-to-end arguments</a:t>
            </a:r>
          </a:p>
          <a:p>
            <a:endParaRPr lang="en-US" altLang="ko-KR" dirty="0">
              <a:latin typeface="Gill Sans Light"/>
              <a:ea typeface="굴림" charset="0"/>
              <a:cs typeface="Gill Sans Light"/>
            </a:endParaRPr>
          </a:p>
          <a:p>
            <a:pPr>
              <a:buFontTx/>
              <a:buNone/>
            </a:pPr>
            <a:endParaRPr lang="en-US" altLang="ko-KR" dirty="0">
              <a:latin typeface="Gill Sans Light"/>
              <a:ea typeface="굴림" charset="0"/>
              <a:cs typeface="Gill Sans Light"/>
            </a:endParaRPr>
          </a:p>
          <a:p>
            <a:pPr lvl="1"/>
            <a:endParaRPr lang="en-US" altLang="ko-KR" sz="2400" dirty="0">
              <a:latin typeface="Gill Sans Light"/>
              <a:ea typeface="굴림" charset="0"/>
              <a:cs typeface="Gill Sans Light"/>
            </a:endParaRPr>
          </a:p>
          <a:p>
            <a:endParaRPr lang="en-US" altLang="ko-KR" dirty="0">
              <a:latin typeface="Gill Sans Light"/>
              <a:ea typeface="굴림" charset="0"/>
              <a:cs typeface="Gill Sans Light"/>
            </a:endParaRPr>
          </a:p>
          <a:p>
            <a:endParaRPr lang="ko-KR" altLang="en-US" dirty="0">
              <a:latin typeface="Gill Sans Light"/>
              <a:ea typeface="굴림" charset="0"/>
              <a:cs typeface="Gill Sans Light"/>
            </a:endParaRPr>
          </a:p>
        </p:txBody>
      </p:sp>
      <p:sp>
        <p:nvSpPr>
          <p:cNvPr id="7171" name="Text Box 6"/>
          <p:cNvSpPr txBox="1">
            <a:spLocks noChangeArrowheads="1"/>
          </p:cNvSpPr>
          <p:nvPr/>
        </p:nvSpPr>
        <p:spPr bwMode="auto">
          <a:xfrm>
            <a:off x="554038" y="6000703"/>
            <a:ext cx="7904162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ko-KR" sz="2000">
                <a:latin typeface="Gill Sans Light"/>
                <a:cs typeface="Gill Sans Light"/>
              </a:rPr>
              <a:t>Some slides generated from Vern Paxson and Scott Shenker lecture notes</a:t>
            </a: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152400" y="60960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endParaRPr lang="en-US" sz="2000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52505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403600"/>
            <a:ext cx="467276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Why is Networking Important?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105400"/>
          </a:xfrm>
        </p:spPr>
        <p:txBody>
          <a:bodyPr/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Virtually all apps you use communicate over network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Many times main functionality is implemented remotely (e.g., Google services, Amazon, Facebook, Twitter, …)</a:t>
            </a:r>
          </a:p>
          <a:p>
            <a:pPr lvl="1"/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Thus, connectivity is key service provided by an OS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Many times, connectivity issues </a:t>
            </a:r>
            <a:r>
              <a:rPr lang="en-US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 among top complaints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0" y="3251200"/>
            <a:ext cx="4978400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038600" y="3581400"/>
            <a:ext cx="6096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848600" y="4038600"/>
            <a:ext cx="6096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4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80933</TotalTime>
  <Pages>60</Pages>
  <Words>4069</Words>
  <Application>Microsoft Macintosh PowerPoint</Application>
  <PresentationFormat>On-screen Show (4:3)</PresentationFormat>
  <Paragraphs>989</Paragraphs>
  <Slides>63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7" baseType="lpstr">
      <vt:lpstr>굴림</vt:lpstr>
      <vt:lpstr>ＭＳ Ｐゴシック</vt:lpstr>
      <vt:lpstr>Arial</vt:lpstr>
      <vt:lpstr>Arial Narrow</vt:lpstr>
      <vt:lpstr>Comic Sans MS</vt:lpstr>
      <vt:lpstr>Courier New</vt:lpstr>
      <vt:lpstr>Gill Sans</vt:lpstr>
      <vt:lpstr>Gill Sans Light</vt:lpstr>
      <vt:lpstr>Helvetica</vt:lpstr>
      <vt:lpstr>Source Sans Pro Light</vt:lpstr>
      <vt:lpstr>Times New Roman</vt:lpstr>
      <vt:lpstr>Wingdings</vt:lpstr>
      <vt:lpstr>Office</vt:lpstr>
      <vt:lpstr>Photo Editor Photo</vt:lpstr>
      <vt:lpstr>CS162 Operating Systems and Systems Programming Lecture 21   Layering, E2E Argument  </vt:lpstr>
      <vt:lpstr>Centralized vs Distributed Systems</vt:lpstr>
      <vt:lpstr>Centralized vs Distributed Systems</vt:lpstr>
      <vt:lpstr>Distributed Systems: Motivation/Issues/Promise</vt:lpstr>
      <vt:lpstr>Distributed Systems: Reality</vt:lpstr>
      <vt:lpstr>Distributed Systems: Goals/Requirements</vt:lpstr>
      <vt:lpstr>Example: What’s in a Search Query?</vt:lpstr>
      <vt:lpstr>Goals for Today</vt:lpstr>
      <vt:lpstr>Why is Networking Important?</vt:lpstr>
      <vt:lpstr>Why is Networking Important?</vt:lpstr>
      <vt:lpstr>Network Concepts</vt:lpstr>
      <vt:lpstr>Network Concepts (cont’d)</vt:lpstr>
      <vt:lpstr>Network Concepts (cont’d)</vt:lpstr>
      <vt:lpstr>Network Concepts (cont’d)</vt:lpstr>
      <vt:lpstr>Main Network Functionalities</vt:lpstr>
      <vt:lpstr>Protocol Standardization</vt:lpstr>
      <vt:lpstr>Layering: The Problem</vt:lpstr>
      <vt:lpstr>The Problem (cont’d)</vt:lpstr>
      <vt:lpstr>Solution: Intermediate Layers</vt:lpstr>
      <vt:lpstr>Software System Modularity</vt:lpstr>
      <vt:lpstr>Network System Modularity</vt:lpstr>
      <vt:lpstr>Layering: A Modular Approach</vt:lpstr>
      <vt:lpstr>Properties of Layers (OSI Model)</vt:lpstr>
      <vt:lpstr>OSI Layering Model</vt:lpstr>
      <vt:lpstr>Physical Layer (1)</vt:lpstr>
      <vt:lpstr>Datalink Layer (2)</vt:lpstr>
      <vt:lpstr>Datalink Layer (2)</vt:lpstr>
      <vt:lpstr>MAC Address Examples</vt:lpstr>
      <vt:lpstr>Local Area Networks (LANs)</vt:lpstr>
      <vt:lpstr>LANs</vt:lpstr>
      <vt:lpstr>Switches</vt:lpstr>
      <vt:lpstr>Media Access Control (MAC) Protocols </vt:lpstr>
      <vt:lpstr>MAC Protocols </vt:lpstr>
      <vt:lpstr>MAC Protocols</vt:lpstr>
      <vt:lpstr>Administrivia</vt:lpstr>
      <vt:lpstr>Break</vt:lpstr>
      <vt:lpstr>(Inter) Network Layer (3)</vt:lpstr>
      <vt:lpstr>(Inter) Network Layer (3)</vt:lpstr>
      <vt:lpstr>Wide Area Network</vt:lpstr>
      <vt:lpstr>Routers</vt:lpstr>
      <vt:lpstr>Packet Forwarding </vt:lpstr>
      <vt:lpstr>IP Addresses vs. MAC Addresses</vt:lpstr>
      <vt:lpstr>IP Addresses vs. MAC Addresses</vt:lpstr>
      <vt:lpstr>The Internet Protocol (IP)</vt:lpstr>
      <vt:lpstr>Transport Layer (4)</vt:lpstr>
      <vt:lpstr>Port Numbers</vt:lpstr>
      <vt:lpstr>Internet Transport Protocols</vt:lpstr>
      <vt:lpstr>Application Layer (7 - not 5!)</vt:lpstr>
      <vt:lpstr>Application Layer (5)</vt:lpstr>
      <vt:lpstr>Five Layers Summary</vt:lpstr>
      <vt:lpstr>Physical Communication</vt:lpstr>
      <vt:lpstr>The Internet Hourglass</vt:lpstr>
      <vt:lpstr>Implications of Hourglass</vt:lpstr>
      <vt:lpstr>Drawbacks of Layering</vt:lpstr>
      <vt:lpstr>Placing Network Functionality</vt:lpstr>
      <vt:lpstr>Basic Observation</vt:lpstr>
      <vt:lpstr>Example: Reliable File Transfer</vt:lpstr>
      <vt:lpstr>Discussion</vt:lpstr>
      <vt:lpstr>End-to-End Principle</vt:lpstr>
      <vt:lpstr>Conservative Interpretation of E2E</vt:lpstr>
      <vt:lpstr>Moderate Interpretation</vt:lpstr>
      <vt:lpstr>Summary (1/2)</vt:lpstr>
      <vt:lpstr>Summary (2/2)</vt:lpstr>
    </vt:vector>
  </TitlesOfParts>
  <Company>UC Berkeley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Anthony Joseph</cp:lastModifiedBy>
  <cp:revision>994</cp:revision>
  <cp:lastPrinted>2018-04-12T04:01:04Z</cp:lastPrinted>
  <dcterms:created xsi:type="dcterms:W3CDTF">1995-08-12T11:37:26Z</dcterms:created>
  <dcterms:modified xsi:type="dcterms:W3CDTF">2018-04-12T04:02:06Z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