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1805" r:id="rId3"/>
    <p:sldId id="1806" r:id="rId4"/>
    <p:sldId id="1800" r:id="rId5"/>
    <p:sldId id="1801" r:id="rId6"/>
    <p:sldId id="1802" r:id="rId7"/>
    <p:sldId id="1803" r:id="rId8"/>
    <p:sldId id="1804" r:id="rId9"/>
    <p:sldId id="1762" r:id="rId10"/>
    <p:sldId id="1808" r:id="rId11"/>
    <p:sldId id="1809" r:id="rId12"/>
    <p:sldId id="1810" r:id="rId13"/>
    <p:sldId id="1679" r:id="rId14"/>
    <p:sldId id="1680" r:id="rId15"/>
    <p:sldId id="1681" r:id="rId16"/>
    <p:sldId id="1682" r:id="rId17"/>
    <p:sldId id="1684" r:id="rId18"/>
    <p:sldId id="1799" r:id="rId19"/>
    <p:sldId id="1699" r:id="rId20"/>
    <p:sldId id="1752" r:id="rId21"/>
    <p:sldId id="1700" r:id="rId22"/>
    <p:sldId id="1701" r:id="rId23"/>
    <p:sldId id="1751" r:id="rId24"/>
    <p:sldId id="1702" r:id="rId25"/>
    <p:sldId id="1703" r:id="rId26"/>
    <p:sldId id="1749" r:id="rId27"/>
    <p:sldId id="1797" r:id="rId28"/>
    <p:sldId id="1798" r:id="rId29"/>
    <p:sldId id="1796" r:id="rId30"/>
    <p:sldId id="1753" r:id="rId31"/>
    <p:sldId id="1755" r:id="rId32"/>
    <p:sldId id="1726" r:id="rId33"/>
    <p:sldId id="1756" r:id="rId34"/>
    <p:sldId id="1727" r:id="rId35"/>
    <p:sldId id="1728" r:id="rId36"/>
    <p:sldId id="1544" r:id="rId37"/>
    <p:sldId id="1545" r:id="rId38"/>
    <p:sldId id="1546" r:id="rId39"/>
    <p:sldId id="1547" r:id="rId40"/>
    <p:sldId id="1548" r:id="rId41"/>
    <p:sldId id="1549" r:id="rId42"/>
    <p:sldId id="1550" r:id="rId43"/>
    <p:sldId id="1551" r:id="rId44"/>
    <p:sldId id="1552" r:id="rId45"/>
    <p:sldId id="1553" r:id="rId46"/>
    <p:sldId id="1758" r:id="rId47"/>
    <p:sldId id="1759" r:id="rId48"/>
    <p:sldId id="1757" r:id="rId49"/>
    <p:sldId id="1531" r:id="rId50"/>
    <p:sldId id="1532" r:id="rId51"/>
    <p:sldId id="1570" r:id="rId52"/>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C3C2"/>
    <a:srgbClr val="FF99FF"/>
    <a:srgbClr val="FCC094"/>
    <a:srgbClr val="FFFFBD"/>
    <a:srgbClr val="9933FF"/>
    <a:srgbClr val="FFC5F0"/>
    <a:srgbClr val="FF79DC"/>
    <a:srgbClr val="FF33CC"/>
    <a:srgbClr val="29C6D7"/>
    <a:srgbClr val="FC23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9721" autoAdjust="0"/>
    <p:restoredTop sz="94799" autoAdjust="0"/>
  </p:normalViewPr>
  <p:slideViewPr>
    <p:cSldViewPr>
      <p:cViewPr varScale="1">
        <p:scale>
          <a:sx n="119" d="100"/>
          <a:sy n="119" d="100"/>
        </p:scale>
        <p:origin x="63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9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agan-Kelley" userId="492_tp_dropbox" providerId="OAuth2" clId="{D63111CB-0E74-CF41-9619-8F84F215363F}"/>
    <pc:docChg chg="undo custSel modSld">
      <pc:chgData name="Jonathan Ragan-Kelley" userId="492_tp_dropbox" providerId="OAuth2" clId="{D63111CB-0E74-CF41-9619-8F84F215363F}" dt="2018-04-16T08:39:26.574" v="872" actId="313"/>
      <pc:docMkLst>
        <pc:docMk/>
      </pc:docMkLst>
      <pc:sldChg chg="modSp">
        <pc:chgData name="Jonathan Ragan-Kelley" userId="492_tp_dropbox" providerId="OAuth2" clId="{D63111CB-0E74-CF41-9619-8F84F215363F}" dt="2018-04-16T02:52:19.379" v="105" actId="20577"/>
        <pc:sldMkLst>
          <pc:docMk/>
          <pc:sldMk cId="0" sldId="256"/>
        </pc:sldMkLst>
        <pc:spChg chg="mod">
          <ac:chgData name="Jonathan Ragan-Kelley" userId="492_tp_dropbox" providerId="OAuth2" clId="{D63111CB-0E74-CF41-9619-8F84F215363F}" dt="2018-04-16T02:52:19.379" v="105" actId="20577"/>
          <ac:spMkLst>
            <pc:docMk/>
            <pc:sldMk cId="0" sldId="256"/>
            <ac:spMk id="3074" creationId="{00000000-0000-0000-0000-000000000000}"/>
          </ac:spMkLst>
        </pc:spChg>
      </pc:sldChg>
      <pc:sldChg chg="modSp">
        <pc:chgData name="Jonathan Ragan-Kelley" userId="492_tp_dropbox" providerId="OAuth2" clId="{D63111CB-0E74-CF41-9619-8F84F215363F}" dt="2018-04-16T08:14:01.235" v="374" actId="20577"/>
        <pc:sldMkLst>
          <pc:docMk/>
          <pc:sldMk cId="648395085" sldId="1681"/>
        </pc:sldMkLst>
        <pc:spChg chg="mod">
          <ac:chgData name="Jonathan Ragan-Kelley" userId="492_tp_dropbox" providerId="OAuth2" clId="{D63111CB-0E74-CF41-9619-8F84F215363F}" dt="2018-04-16T08:14:01.235" v="374" actId="20577"/>
          <ac:spMkLst>
            <pc:docMk/>
            <pc:sldMk cId="648395085" sldId="1681"/>
            <ac:spMk id="1089539" creationId="{00000000-0000-0000-0000-000000000000}"/>
          </ac:spMkLst>
        </pc:spChg>
      </pc:sldChg>
      <pc:sldChg chg="modNotesTx">
        <pc:chgData name="Jonathan Ragan-Kelley" userId="492_tp_dropbox" providerId="OAuth2" clId="{D63111CB-0E74-CF41-9619-8F84F215363F}" dt="2018-04-16T00:24:48.271" v="98" actId="113"/>
        <pc:sldMkLst>
          <pc:docMk/>
          <pc:sldMk cId="487070881" sldId="1684"/>
        </pc:sldMkLst>
      </pc:sldChg>
      <pc:sldChg chg="modNotesTx">
        <pc:chgData name="Jonathan Ragan-Kelley" userId="492_tp_dropbox" providerId="OAuth2" clId="{D63111CB-0E74-CF41-9619-8F84F215363F}" dt="2018-04-16T08:28:14.956" v="516" actId="20577"/>
        <pc:sldMkLst>
          <pc:docMk/>
          <pc:sldMk cId="3921142905" sldId="1700"/>
        </pc:sldMkLst>
      </pc:sldChg>
      <pc:sldChg chg="modNotesTx">
        <pc:chgData name="Jonathan Ragan-Kelley" userId="492_tp_dropbox" providerId="OAuth2" clId="{D63111CB-0E74-CF41-9619-8F84F215363F}" dt="2018-04-16T08:30:38.492" v="791" actId="20577"/>
        <pc:sldMkLst>
          <pc:docMk/>
          <pc:sldMk cId="1767353057" sldId="1701"/>
        </pc:sldMkLst>
      </pc:sldChg>
      <pc:sldChg chg="modSp">
        <pc:chgData name="Jonathan Ragan-Kelley" userId="492_tp_dropbox" providerId="OAuth2" clId="{D63111CB-0E74-CF41-9619-8F84F215363F}" dt="2018-04-16T08:37:20.615" v="868" actId="20577"/>
        <pc:sldMkLst>
          <pc:docMk/>
          <pc:sldMk cId="3207858443" sldId="1753"/>
        </pc:sldMkLst>
        <pc:spChg chg="mod">
          <ac:chgData name="Jonathan Ragan-Kelley" userId="492_tp_dropbox" providerId="OAuth2" clId="{D63111CB-0E74-CF41-9619-8F84F215363F}" dt="2018-04-16T08:37:20.615" v="868" actId="20577"/>
          <ac:spMkLst>
            <pc:docMk/>
            <pc:sldMk cId="3207858443" sldId="1753"/>
            <ac:spMk id="3" creationId="{00000000-0000-0000-0000-000000000000}"/>
          </ac:spMkLst>
        </pc:spChg>
      </pc:sldChg>
      <pc:sldChg chg="modSp addAnim delAnim">
        <pc:chgData name="Jonathan Ragan-Kelley" userId="492_tp_dropbox" providerId="OAuth2" clId="{D63111CB-0E74-CF41-9619-8F84F215363F}" dt="2018-04-16T08:39:26.574" v="872" actId="313"/>
        <pc:sldMkLst>
          <pc:docMk/>
          <pc:sldMk cId="1217949970" sldId="1756"/>
        </pc:sldMkLst>
        <pc:spChg chg="mod">
          <ac:chgData name="Jonathan Ragan-Kelley" userId="492_tp_dropbox" providerId="OAuth2" clId="{D63111CB-0E74-CF41-9619-8F84F215363F}" dt="2018-04-16T08:39:26.574" v="872" actId="313"/>
          <ac:spMkLst>
            <pc:docMk/>
            <pc:sldMk cId="1217949970" sldId="1756"/>
            <ac:spMk id="980997" creationId="{00000000-0000-0000-0000-000000000000}"/>
          </ac:spMkLst>
        </pc:spChg>
      </pc:sldChg>
      <pc:sldChg chg="modNotesTx">
        <pc:chgData name="Jonathan Ragan-Kelley" userId="492_tp_dropbox" providerId="OAuth2" clId="{D63111CB-0E74-CF41-9619-8F84F215363F}" dt="2018-04-16T02:54:55" v="232" actId="20577"/>
        <pc:sldMkLst>
          <pc:docMk/>
          <pc:sldMk cId="3112620694" sldId="1800"/>
        </pc:sldMkLst>
      </pc:sldChg>
      <pc:sldChg chg="modNotesTx">
        <pc:chgData name="Jonathan Ragan-Kelley" userId="492_tp_dropbox" providerId="OAuth2" clId="{D63111CB-0E74-CF41-9619-8F84F215363F}" dt="2018-04-16T02:57:13.447" v="283" actId="20577"/>
        <pc:sldMkLst>
          <pc:docMk/>
          <pc:sldMk cId="4046968389" sldId="1801"/>
        </pc:sldMkLst>
      </pc:sldChg>
      <pc:sldChg chg="modSp">
        <pc:chgData name="Jonathan Ragan-Kelley" userId="492_tp_dropbox" providerId="OAuth2" clId="{D63111CB-0E74-CF41-9619-8F84F215363F}" dt="2018-04-16T02:58:36.458" v="289" actId="20577"/>
        <pc:sldMkLst>
          <pc:docMk/>
          <pc:sldMk cId="932909050" sldId="1802"/>
        </pc:sldMkLst>
        <pc:spChg chg="mod">
          <ac:chgData name="Jonathan Ragan-Kelley" userId="492_tp_dropbox" providerId="OAuth2" clId="{D63111CB-0E74-CF41-9619-8F84F215363F}" dt="2018-04-16T02:58:36.458" v="289" actId="20577"/>
          <ac:spMkLst>
            <pc:docMk/>
            <pc:sldMk cId="932909050" sldId="1802"/>
            <ac:spMk id="1311747" creationId="{00000000-0000-0000-0000-000000000000}"/>
          </ac:spMkLst>
        </pc:spChg>
      </pc:sldChg>
      <pc:sldChg chg="modSp">
        <pc:chgData name="Jonathan Ragan-Kelley" userId="492_tp_dropbox" providerId="OAuth2" clId="{D63111CB-0E74-CF41-9619-8F84F215363F}" dt="2018-04-16T02:59:17.823" v="300" actId="20577"/>
        <pc:sldMkLst>
          <pc:docMk/>
          <pc:sldMk cId="1488518416" sldId="1803"/>
        </pc:sldMkLst>
        <pc:spChg chg="mod">
          <ac:chgData name="Jonathan Ragan-Kelley" userId="492_tp_dropbox" providerId="OAuth2" clId="{D63111CB-0E74-CF41-9619-8F84F215363F}" dt="2018-04-16T02:59:17.823" v="300" actId="20577"/>
          <ac:spMkLst>
            <pc:docMk/>
            <pc:sldMk cId="1488518416" sldId="1803"/>
            <ac:spMk id="82946" creationId="{00000000-0000-0000-0000-000000000000}"/>
          </ac:spMkLst>
        </pc:spChg>
      </pc:sldChg>
      <pc:sldChg chg="modSp modNotesTx">
        <pc:chgData name="Jonathan Ragan-Kelley" userId="492_tp_dropbox" providerId="OAuth2" clId="{D63111CB-0E74-CF41-9619-8F84F215363F}" dt="2018-04-16T02:53:47.942" v="146" actId="20577"/>
        <pc:sldMkLst>
          <pc:docMk/>
          <pc:sldMk cId="2577818142" sldId="1806"/>
        </pc:sldMkLst>
        <pc:spChg chg="mod">
          <ac:chgData name="Jonathan Ragan-Kelley" userId="492_tp_dropbox" providerId="OAuth2" clId="{D63111CB-0E74-CF41-9619-8F84F215363F}" dt="2018-04-16T02:53:18.681" v="106" actId="20577"/>
          <ac:spMkLst>
            <pc:docMk/>
            <pc:sldMk cId="2577818142" sldId="1806"/>
            <ac:spMk id="1356803" creationId="{00000000-0000-0000-0000-000000000000}"/>
          </ac:spMkLst>
        </pc:spChg>
      </pc:sldChg>
      <pc:sldChg chg="modNotesTx">
        <pc:chgData name="Jonathan Ragan-Kelley" userId="492_tp_dropbox" providerId="OAuth2" clId="{D63111CB-0E74-CF41-9619-8F84F215363F}" dt="2018-04-16T03:01:35.030" v="372" actId="20577"/>
        <pc:sldMkLst>
          <pc:docMk/>
          <pc:sldMk cId="2220541097" sldId="18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ko-KR" dirty="0">
                <a:ea typeface="굴림" panose="020B0600000101010101" pitchFamily="34" charset="-127"/>
              </a:rPr>
              <a:t>- So how can we ensure delivery of packets over an unreliable network?</a:t>
            </a:r>
            <a:endParaRPr lang="ko-KR" altLang="en-US" dirty="0">
              <a:ea typeface="굴림" panose="020B0600000101010101" pitchFamily="34" charset="-127"/>
            </a:endParaRPr>
          </a:p>
        </p:txBody>
      </p:sp>
    </p:spTree>
    <p:extLst>
      <p:ext uri="{BB962C8B-B14F-4D97-AF65-F5344CB8AC3E}">
        <p14:creationId xmlns:p14="http://schemas.microsoft.com/office/powerpoint/2010/main" val="55207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748792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968353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191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7914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30755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1428983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9686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9686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a:p>
            <a:r>
              <a:rPr lang="en-US" altLang="en-US" dirty="0"/>
              <a:t>…so from the perspective of the calling code on the client, this just looks like a regular procedure call.</a:t>
            </a:r>
          </a:p>
        </p:txBody>
      </p:sp>
    </p:spTree>
    <p:extLst>
      <p:ext uri="{BB962C8B-B14F-4D97-AF65-F5344CB8AC3E}">
        <p14:creationId xmlns:p14="http://schemas.microsoft.com/office/powerpoint/2010/main" val="418615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9698578C-5BCB-184F-B274-FF80713E4678}" type="slidenum">
              <a:rPr lang="en-US"/>
              <a:pPr eaLnBrk="1" hangingPunct="1"/>
              <a:t>2</a:t>
            </a:fld>
            <a:endParaRPr lang="en-US"/>
          </a:p>
        </p:txBody>
      </p:sp>
      <p:sp>
        <p:nvSpPr>
          <p:cNvPr id="73730" name="Rectangle 2"/>
          <p:cNvSpPr>
            <a:spLocks noGrp="1" noRot="1" noChangeAspect="1" noChangeArrowheads="1" noTextEdit="1"/>
          </p:cNvSpPr>
          <p:nvPr>
            <p:ph type="sldImg"/>
          </p:nvPr>
        </p:nvSpPr>
        <p:spPr>
          <a:xfrm>
            <a:off x="3001963" y="569913"/>
            <a:ext cx="3600450" cy="2700337"/>
          </a:xfrm>
          <a:ln/>
        </p:spPr>
      </p:sp>
      <p:sp>
        <p:nvSpPr>
          <p:cNvPr id="73731" name="Rectangle 3"/>
          <p:cNvSpPr>
            <a:spLocks noGrp="1" noChangeArrowheads="1"/>
          </p:cNvSpPr>
          <p:nvPr>
            <p:ph type="body" idx="1"/>
          </p:nvPr>
        </p:nvSpPr>
        <p:spPr>
          <a:xfrm>
            <a:off x="1281113" y="3475038"/>
            <a:ext cx="7038975" cy="32908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13500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1527778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27778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04938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8076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80765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09099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09099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27972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27972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2797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9969FCB4-23B5-BD44-88A2-ABF70940293A}" type="slidenum">
              <a:rPr lang="en-US"/>
              <a:pPr eaLnBrk="1" hangingPunct="1"/>
              <a:t>3</a:t>
            </a:fld>
            <a:endParaRPr lang="en-US"/>
          </a:p>
        </p:txBody>
      </p:sp>
      <p:sp>
        <p:nvSpPr>
          <p:cNvPr id="75778" name="Rectangle 2"/>
          <p:cNvSpPr>
            <a:spLocks noGrp="1" noRot="1" noChangeAspect="1" noChangeArrowheads="1" noTextEdit="1"/>
          </p:cNvSpPr>
          <p:nvPr>
            <p:ph type="sldImg"/>
          </p:nvPr>
        </p:nvSpPr>
        <p:spPr>
          <a:xfrm>
            <a:off x="3001963" y="569913"/>
            <a:ext cx="3600450" cy="2700337"/>
          </a:xfrm>
          <a:ln/>
        </p:spPr>
      </p:sp>
      <p:sp>
        <p:nvSpPr>
          <p:cNvPr id="75779" name="Rectangle 3"/>
          <p:cNvSpPr>
            <a:spLocks noGrp="1" noChangeArrowheads="1"/>
          </p:cNvSpPr>
          <p:nvPr>
            <p:ph type="body" idx="1"/>
          </p:nvPr>
        </p:nvSpPr>
        <p:spPr>
          <a:xfrm>
            <a:off x="1281113" y="3475038"/>
            <a:ext cx="7038975" cy="3290887"/>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ea typeface="ＭＳ Ｐゴシック" charset="0"/>
                <a:cs typeface="ＭＳ Ｐゴシック" charset="0"/>
              </a:rPr>
              <a:t>This paper is about a basic observation</a:t>
            </a:r>
          </a:p>
        </p:txBody>
      </p:sp>
    </p:spTree>
    <p:extLst>
      <p:ext uri="{BB962C8B-B14F-4D97-AF65-F5344CB8AC3E}">
        <p14:creationId xmlns:p14="http://schemas.microsoft.com/office/powerpoint/2010/main" val="2526608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444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86564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5542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E292823-9565-894A-AD93-C54DA2DEEAAB}" type="slidenum">
              <a:rPr lang="en-US"/>
              <a:pPr eaLnBrk="1" hangingPunct="1"/>
              <a:t>4</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ea typeface="ＭＳ Ｐゴシック" charset="0"/>
                <a:cs typeface="ＭＳ Ｐゴシック" charset="0"/>
              </a:rPr>
              <a:t>For example, imagine I want to reliably send a file from one host to another.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6E6D1E43-D64A-4A49-A01A-3E14601E68E8}" type="slidenum">
              <a:rPr lang="en-US"/>
              <a:pPr eaLnBrk="1" hangingPunct="1"/>
              <a:t>5</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ea typeface="ＭＳ Ｐゴシック" charset="0"/>
                <a:cs typeface="ＭＳ Ｐゴシック" charset="0"/>
              </a:rPr>
              <a:t>what do we observe about these two solutions?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59A73E0-75D1-E242-BF02-66D990FE879E}" type="slidenum">
              <a:rPr lang="en-US"/>
              <a:pPr eaLnBrk="1" hangingPunct="1"/>
              <a:t>6</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5E82DFED-7759-0247-82D9-4024F672B7FC}" type="slidenum">
              <a:rPr lang="en-US"/>
              <a:pPr eaLnBrk="1" hangingPunct="1"/>
              <a:t>7</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ACF3292-E25F-934A-9100-3C040FD5D0AE}" type="slidenum">
              <a:rPr lang="en-US"/>
              <a:pPr eaLnBrk="1" hangingPunct="1"/>
              <a:t>8</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4783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81559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69780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33566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0996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23881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7971862" y="6551613"/>
            <a:ext cx="93934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21.</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4/16/2018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886200" y="6550025"/>
            <a:ext cx="210664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CS162 ©UCB Spring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a:t>CS162</a:t>
            </a:r>
            <a:br>
              <a:rPr lang="en-US" altLang="en-US" sz="3000" dirty="0"/>
            </a:br>
            <a:r>
              <a:rPr lang="en-US" altLang="en-US" sz="3000" dirty="0"/>
              <a:t>Operating Systems and</a:t>
            </a:r>
            <a:br>
              <a:rPr lang="en-US" altLang="en-US" sz="3000" dirty="0"/>
            </a:br>
            <a:r>
              <a:rPr lang="en-US" altLang="en-US" sz="3000" dirty="0"/>
              <a:t>Systems Programming</a:t>
            </a:r>
            <a:br>
              <a:rPr lang="en-US" altLang="en-US" sz="3000" dirty="0"/>
            </a:br>
            <a:r>
              <a:rPr lang="en-US" altLang="en-US" sz="3000" dirty="0"/>
              <a:t>Lecture 22</a:t>
            </a:r>
            <a:br>
              <a:rPr lang="en-US" altLang="en-US" sz="3000" dirty="0"/>
            </a:br>
            <a:r>
              <a:rPr lang="en-US" altLang="en-US" sz="3000" dirty="0"/>
              <a:t> </a:t>
            </a:r>
            <a:br>
              <a:rPr lang="en-US" altLang="en-US" sz="3000" dirty="0"/>
            </a:br>
            <a:r>
              <a:rPr lang="en-US" altLang="en-US" sz="3000" dirty="0"/>
              <a:t>Reliable Messaging, </a:t>
            </a:r>
            <a:br>
              <a:rPr lang="en-US" altLang="en-US" sz="3000" dirty="0"/>
            </a:br>
            <a:r>
              <a:rPr lang="en-US" altLang="en-US" sz="3000" dirty="0"/>
              <a:t>Remote Procedure Calls (RPC),</a:t>
            </a:r>
            <a:br>
              <a:rPr lang="en-US" altLang="en-US" sz="3000" dirty="0"/>
            </a:br>
            <a:r>
              <a:rPr lang="en-US" altLang="en-US" sz="3000" dirty="0"/>
              <a:t>Distributed Decision Making</a:t>
            </a:r>
            <a:br>
              <a:rPr lang="en-US" altLang="en-US" sz="3000" dirty="0"/>
            </a:br>
            <a:endParaRPr lang="en-US" altLang="en-US" sz="3000" dirty="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a:t>April 16</a:t>
            </a:r>
            <a:r>
              <a:rPr lang="en-US" altLang="en-US" baseline="30000" dirty="0"/>
              <a:t>th</a:t>
            </a:r>
            <a:r>
              <a:rPr lang="en-US" altLang="en-US" dirty="0"/>
              <a:t>, 2018</a:t>
            </a:r>
          </a:p>
          <a:p>
            <a:pPr marL="285750" indent="-285750"/>
            <a:r>
              <a:rPr lang="en-US" altLang="en-US" dirty="0"/>
              <a:t>Profs. Anthony D. Joseph &amp; Jonathan Ragan-Kelley</a:t>
            </a:r>
          </a:p>
          <a:p>
            <a:pPr marL="285750" indent="-285750"/>
            <a:r>
              <a:rPr lang="en-US" altLang="en-US" b="0" dirty="0">
                <a:latin typeface="Gill Sans Light" charset="0"/>
                <a:ea typeface="Gill Sans Light" charset="0"/>
                <a:cs typeface="Gill Sans Light" charset="0"/>
              </a:rPr>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Reliable Message Delivery: the Problem</a:t>
            </a:r>
          </a:p>
        </p:txBody>
      </p:sp>
      <p:sp>
        <p:nvSpPr>
          <p:cNvPr id="1077251" name="Rectangle 3"/>
          <p:cNvSpPr>
            <a:spLocks noGrp="1" noChangeArrowheads="1"/>
          </p:cNvSpPr>
          <p:nvPr>
            <p:ph type="body" idx="1"/>
          </p:nvPr>
        </p:nvSpPr>
        <p:spPr>
          <a:xfrm>
            <a:off x="114300" y="787400"/>
            <a:ext cx="8915400" cy="5994400"/>
          </a:xfrm>
        </p:spPr>
        <p:txBody>
          <a:bodyPr/>
          <a:lstStyle/>
          <a:p>
            <a:pPr>
              <a:lnSpc>
                <a:spcPct val="80000"/>
              </a:lnSpc>
              <a:spcBef>
                <a:spcPct val="20000"/>
              </a:spcBef>
            </a:pPr>
            <a:r>
              <a:rPr lang="en-US" altLang="ko-KR" dirty="0">
                <a:ea typeface="굴림" panose="020B0600000101010101" pitchFamily="34" charset="-127"/>
              </a:rPr>
              <a:t>All physical networks can garble and/or drop packets</a:t>
            </a:r>
          </a:p>
          <a:p>
            <a:pPr lvl="1">
              <a:lnSpc>
                <a:spcPct val="80000"/>
              </a:lnSpc>
              <a:spcBef>
                <a:spcPct val="20000"/>
              </a:spcBef>
            </a:pPr>
            <a:r>
              <a:rPr lang="en-US" altLang="ko-KR" dirty="0">
                <a:ea typeface="굴림" panose="020B0600000101010101" pitchFamily="34" charset="-127"/>
              </a:rPr>
              <a:t>Physical media: packet not transmitted/received</a:t>
            </a:r>
          </a:p>
          <a:p>
            <a:pPr lvl="2">
              <a:lnSpc>
                <a:spcPct val="80000"/>
              </a:lnSpc>
              <a:spcBef>
                <a:spcPct val="20000"/>
              </a:spcBef>
            </a:pPr>
            <a:r>
              <a:rPr lang="en-US" altLang="ko-KR" dirty="0">
                <a:ea typeface="굴림" panose="020B0600000101010101" pitchFamily="34" charset="-127"/>
              </a:rPr>
              <a:t>If transmit close to maximum rate, get more throughput – even if some packets get lost</a:t>
            </a:r>
          </a:p>
          <a:p>
            <a:pPr lvl="2">
              <a:lnSpc>
                <a:spcPct val="80000"/>
              </a:lnSpc>
              <a:spcBef>
                <a:spcPct val="20000"/>
              </a:spcBef>
            </a:pPr>
            <a:r>
              <a:rPr lang="en-US" altLang="ko-KR" dirty="0">
                <a:ea typeface="굴림" panose="020B0600000101010101" pitchFamily="34" charset="-127"/>
              </a:rPr>
              <a:t>If transmit at lowest voltage such that error correction just starts correcting errors, get best power/bit</a:t>
            </a:r>
          </a:p>
          <a:p>
            <a:pPr lvl="1">
              <a:lnSpc>
                <a:spcPct val="80000"/>
              </a:lnSpc>
              <a:spcBef>
                <a:spcPct val="20000"/>
              </a:spcBef>
            </a:pPr>
            <a:r>
              <a:rPr lang="en-US" altLang="ko-KR" dirty="0">
                <a:ea typeface="굴림" panose="020B0600000101010101" pitchFamily="34" charset="-127"/>
              </a:rPr>
              <a:t>Congestion: no place to put incoming packet</a:t>
            </a:r>
          </a:p>
          <a:p>
            <a:pPr lvl="2">
              <a:lnSpc>
                <a:spcPct val="80000"/>
              </a:lnSpc>
              <a:spcBef>
                <a:spcPct val="20000"/>
              </a:spcBef>
            </a:pPr>
            <a:r>
              <a:rPr lang="en-US" altLang="ko-KR" dirty="0">
                <a:ea typeface="굴림" panose="020B0600000101010101" pitchFamily="34" charset="-127"/>
              </a:rPr>
              <a:t>Point-to-point network: insufficient queue at switch/router</a:t>
            </a:r>
          </a:p>
          <a:p>
            <a:pPr lvl="2">
              <a:lnSpc>
                <a:spcPct val="80000"/>
              </a:lnSpc>
              <a:spcBef>
                <a:spcPct val="20000"/>
              </a:spcBef>
            </a:pPr>
            <a:r>
              <a:rPr lang="en-US" altLang="ko-KR" dirty="0">
                <a:ea typeface="굴림" panose="020B0600000101010101" pitchFamily="34" charset="-127"/>
              </a:rPr>
              <a:t>Broadcast link: two host try to use same link</a:t>
            </a:r>
          </a:p>
          <a:p>
            <a:pPr lvl="2">
              <a:lnSpc>
                <a:spcPct val="80000"/>
              </a:lnSpc>
              <a:spcBef>
                <a:spcPct val="20000"/>
              </a:spcBef>
            </a:pPr>
            <a:r>
              <a:rPr lang="en-US" altLang="ko-KR" dirty="0">
                <a:ea typeface="굴림" panose="020B0600000101010101" pitchFamily="34" charset="-127"/>
              </a:rPr>
              <a:t>In any network: insufficient buffer space at destination</a:t>
            </a:r>
          </a:p>
          <a:p>
            <a:pPr lvl="2">
              <a:lnSpc>
                <a:spcPct val="80000"/>
              </a:lnSpc>
              <a:spcBef>
                <a:spcPct val="20000"/>
              </a:spcBef>
            </a:pPr>
            <a:r>
              <a:rPr lang="en-US" altLang="ko-KR" dirty="0">
                <a:ea typeface="굴림" panose="020B0600000101010101" pitchFamily="34" charset="-127"/>
              </a:rPr>
              <a:t>Rate mismatch: what if sender send faster than receiver can process?</a:t>
            </a:r>
          </a:p>
          <a:p>
            <a:pPr lvl="2">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Reliable Message Delivery on top of Unreliable Packets</a:t>
            </a:r>
          </a:p>
          <a:p>
            <a:pPr lvl="1">
              <a:lnSpc>
                <a:spcPct val="80000"/>
              </a:lnSpc>
              <a:spcBef>
                <a:spcPct val="20000"/>
              </a:spcBef>
            </a:pPr>
            <a:r>
              <a:rPr lang="en-US" altLang="ko-KR" dirty="0">
                <a:ea typeface="굴림" panose="020B0600000101010101" pitchFamily="34" charset="-127"/>
              </a:rPr>
              <a:t>Need some way to make sure that packets actually make it to receiver</a:t>
            </a:r>
          </a:p>
          <a:p>
            <a:pPr lvl="2">
              <a:lnSpc>
                <a:spcPct val="80000"/>
              </a:lnSpc>
              <a:spcBef>
                <a:spcPct val="20000"/>
              </a:spcBef>
            </a:pPr>
            <a:r>
              <a:rPr lang="en-US" altLang="ko-KR" dirty="0">
                <a:ea typeface="굴림" panose="020B0600000101010101" pitchFamily="34" charset="-127"/>
              </a:rPr>
              <a:t>Every packet received at least once</a:t>
            </a:r>
          </a:p>
          <a:p>
            <a:pPr lvl="2">
              <a:lnSpc>
                <a:spcPct val="80000"/>
              </a:lnSpc>
              <a:spcBef>
                <a:spcPct val="20000"/>
              </a:spcBef>
            </a:pPr>
            <a:r>
              <a:rPr lang="en-US" altLang="ko-KR" dirty="0">
                <a:ea typeface="굴림" panose="020B0600000101010101" pitchFamily="34" charset="-127"/>
              </a:rPr>
              <a:t>Every packet received at most once</a:t>
            </a:r>
          </a:p>
          <a:p>
            <a:pPr lvl="1">
              <a:lnSpc>
                <a:spcPct val="80000"/>
              </a:lnSpc>
              <a:spcBef>
                <a:spcPct val="20000"/>
              </a:spcBef>
            </a:pPr>
            <a:r>
              <a:rPr lang="en-US" altLang="ko-KR" dirty="0">
                <a:ea typeface="굴림" panose="020B0600000101010101" pitchFamily="34" charset="-127"/>
              </a:rPr>
              <a:t>Can combine with ordering: every packet received by process at destination exactly once and in order</a:t>
            </a:r>
          </a:p>
        </p:txBody>
      </p:sp>
    </p:spTree>
    <p:extLst>
      <p:ext uri="{BB962C8B-B14F-4D97-AF65-F5344CB8AC3E}">
        <p14:creationId xmlns:p14="http://schemas.microsoft.com/office/powerpoint/2010/main" val="2431493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7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7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7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725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72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725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7251">
                                            <p:txEl>
                                              <p:pRg st="13" end="1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72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ea typeface="굴림" panose="020B0600000101010101" pitchFamily="34" charset="-127"/>
              </a:rPr>
              <a:t>Using Acknowledgements</a:t>
            </a:r>
          </a:p>
        </p:txBody>
      </p:sp>
      <p:sp>
        <p:nvSpPr>
          <p:cNvPr id="1079299" name="Rectangle 3"/>
          <p:cNvSpPr>
            <a:spLocks noGrp="1" noChangeArrowheads="1"/>
          </p:cNvSpPr>
          <p:nvPr>
            <p:ph type="body" idx="1"/>
          </p:nvPr>
        </p:nvSpPr>
        <p:spPr>
          <a:xfrm>
            <a:off x="0" y="2819400"/>
            <a:ext cx="9067800" cy="3835400"/>
          </a:xfrm>
        </p:spPr>
        <p:txBody>
          <a:bodyPr/>
          <a:lstStyle/>
          <a:p>
            <a:pPr>
              <a:lnSpc>
                <a:spcPct val="80000"/>
              </a:lnSpc>
              <a:spcBef>
                <a:spcPct val="15000"/>
              </a:spcBef>
            </a:pPr>
            <a:r>
              <a:rPr lang="en-US" altLang="ko-KR" dirty="0">
                <a:ea typeface="굴림" panose="020B0600000101010101" pitchFamily="34" charset="-127"/>
              </a:rPr>
              <a:t>How to ensure transmission of packets?</a:t>
            </a:r>
          </a:p>
          <a:p>
            <a:pPr lvl="1">
              <a:lnSpc>
                <a:spcPct val="80000"/>
              </a:lnSpc>
              <a:spcBef>
                <a:spcPct val="15000"/>
              </a:spcBef>
            </a:pPr>
            <a:r>
              <a:rPr lang="en-US" altLang="ko-KR" dirty="0">
                <a:ea typeface="굴림" panose="020B0600000101010101" pitchFamily="34" charset="-127"/>
              </a:rPr>
              <a:t>Detect garbling at receiver via checksum, discard if bad</a:t>
            </a:r>
          </a:p>
          <a:p>
            <a:pPr lvl="1">
              <a:lnSpc>
                <a:spcPct val="80000"/>
              </a:lnSpc>
              <a:spcBef>
                <a:spcPct val="15000"/>
              </a:spcBef>
            </a:pPr>
            <a:r>
              <a:rPr lang="en-US" altLang="ko-KR" dirty="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dirty="0">
                <a:ea typeface="굴림" panose="020B0600000101010101" pitchFamily="34" charset="-127"/>
              </a:rPr>
              <a:t>Timeout at sender:  if no ACK, retransmit</a:t>
            </a:r>
          </a:p>
          <a:p>
            <a:pPr>
              <a:lnSpc>
                <a:spcPct val="80000"/>
              </a:lnSpc>
              <a:spcBef>
                <a:spcPct val="15000"/>
              </a:spcBef>
            </a:pPr>
            <a:r>
              <a:rPr lang="en-US" altLang="ko-KR" dirty="0">
                <a:ea typeface="굴림" panose="020B0600000101010101" pitchFamily="34" charset="-127"/>
              </a:rPr>
              <a:t>Some questions:</a:t>
            </a:r>
          </a:p>
          <a:p>
            <a:pPr lvl="1">
              <a:lnSpc>
                <a:spcPct val="80000"/>
              </a:lnSpc>
              <a:spcBef>
                <a:spcPct val="15000"/>
              </a:spcBef>
            </a:pPr>
            <a:r>
              <a:rPr lang="en-US" altLang="ko-KR" dirty="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dirty="0">
                <a:ea typeface="굴림" panose="020B0600000101010101" pitchFamily="34" charset="-127"/>
              </a:rPr>
              <a:t>No</a:t>
            </a:r>
          </a:p>
          <a:p>
            <a:pPr lvl="1">
              <a:lnSpc>
                <a:spcPct val="80000"/>
              </a:lnSpc>
              <a:spcBef>
                <a:spcPct val="15000"/>
              </a:spcBef>
            </a:pPr>
            <a:r>
              <a:rPr lang="en-US" altLang="ko-KR" dirty="0">
                <a:ea typeface="굴림" panose="020B0600000101010101" pitchFamily="34" charset="-127"/>
              </a:rPr>
              <a:t>What if ACK gets dropped?  Or if message gets delayed?</a:t>
            </a:r>
          </a:p>
          <a:p>
            <a:pPr lvl="2">
              <a:lnSpc>
                <a:spcPct val="80000"/>
              </a:lnSpc>
              <a:spcBef>
                <a:spcPct val="15000"/>
              </a:spcBef>
            </a:pPr>
            <a:r>
              <a:rPr lang="en-US" altLang="ko-KR" dirty="0">
                <a:ea typeface="굴림" panose="020B0600000101010101" pitchFamily="34" charset="-127"/>
              </a:rPr>
              <a:t>Sender doesn’t get ACK, retransmits, Receiver gets message twice, ACK each</a:t>
            </a:r>
          </a:p>
        </p:txBody>
      </p:sp>
      <p:grpSp>
        <p:nvGrpSpPr>
          <p:cNvPr id="1079300" name="Group 4"/>
          <p:cNvGrpSpPr>
            <a:grpSpLocks/>
          </p:cNvGrpSpPr>
          <p:nvPr/>
        </p:nvGrpSpPr>
        <p:grpSpPr bwMode="auto">
          <a:xfrm>
            <a:off x="1447800" y="850899"/>
            <a:ext cx="2227263" cy="1500189"/>
            <a:chOff x="912" y="424"/>
            <a:chExt cx="1403" cy="945"/>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65" name="Text Box 6"/>
            <p:cNvSpPr txBox="1">
              <a:spLocks noChangeArrowheads="1"/>
            </p:cNvSpPr>
            <p:nvPr/>
          </p:nvSpPr>
          <p:spPr bwMode="auto">
            <a:xfrm>
              <a:off x="2073" y="424"/>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66" name="Text Box 7"/>
            <p:cNvSpPr txBox="1">
              <a:spLocks noChangeArrowheads="1"/>
            </p:cNvSpPr>
            <p:nvPr/>
          </p:nvSpPr>
          <p:spPr bwMode="auto">
            <a:xfrm>
              <a:off x="912" y="424"/>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6167" name="Group 8"/>
            <p:cNvGrpSpPr>
              <a:grpSpLocks/>
            </p:cNvGrpSpPr>
            <p:nvPr/>
          </p:nvGrpSpPr>
          <p:grpSpPr bwMode="auto">
            <a:xfrm>
              <a:off x="1157" y="622"/>
              <a:ext cx="960" cy="747"/>
              <a:chOff x="1157" y="670"/>
              <a:chExt cx="960" cy="747"/>
            </a:xfrm>
          </p:grpSpPr>
          <p:grpSp>
            <p:nvGrpSpPr>
              <p:cNvPr id="6168" name="Group 9"/>
              <p:cNvGrpSpPr>
                <a:grpSpLocks/>
              </p:cNvGrpSpPr>
              <p:nvPr/>
            </p:nvGrpSpPr>
            <p:grpSpPr bwMode="auto">
              <a:xfrm>
                <a:off x="1157" y="670"/>
                <a:ext cx="960" cy="353"/>
                <a:chOff x="1157" y="670"/>
                <a:chExt cx="960" cy="353"/>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3" name="Text Box 1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69" name="Group 12"/>
              <p:cNvGrpSpPr>
                <a:grpSpLocks/>
              </p:cNvGrpSpPr>
              <p:nvPr/>
            </p:nvGrpSpPr>
            <p:grpSpPr bwMode="auto">
              <a:xfrm>
                <a:off x="1157" y="1023"/>
                <a:ext cx="960" cy="394"/>
                <a:chOff x="1157" y="1023"/>
                <a:chExt cx="960" cy="394"/>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1" name="Text Box 1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grpSp>
      <p:grpSp>
        <p:nvGrpSpPr>
          <p:cNvPr id="1079311" name="Group 15"/>
          <p:cNvGrpSpPr>
            <a:grpSpLocks/>
          </p:cNvGrpSpPr>
          <p:nvPr/>
        </p:nvGrpSpPr>
        <p:grpSpPr bwMode="auto">
          <a:xfrm>
            <a:off x="4032251" y="838199"/>
            <a:ext cx="3446463" cy="2274889"/>
            <a:chOff x="2448" y="416"/>
            <a:chExt cx="2171" cy="1433"/>
          </a:xfrm>
        </p:grpSpPr>
        <p:sp>
          <p:nvSpPr>
            <p:cNvPr id="6150" name="Text Box 16"/>
            <p:cNvSpPr txBox="1">
              <a:spLocks noChangeArrowheads="1"/>
            </p:cNvSpPr>
            <p:nvPr/>
          </p:nvSpPr>
          <p:spPr bwMode="auto">
            <a:xfrm>
              <a:off x="4377" y="416"/>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51" name="Text Box 17"/>
            <p:cNvSpPr txBox="1">
              <a:spLocks noChangeArrowheads="1"/>
            </p:cNvSpPr>
            <p:nvPr/>
          </p:nvSpPr>
          <p:spPr bwMode="auto">
            <a:xfrm>
              <a:off x="3216" y="416"/>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6153" name="Group 19"/>
            <p:cNvGrpSpPr>
              <a:grpSpLocks/>
            </p:cNvGrpSpPr>
            <p:nvPr/>
          </p:nvGrpSpPr>
          <p:grpSpPr bwMode="auto">
            <a:xfrm>
              <a:off x="3504" y="1102"/>
              <a:ext cx="960" cy="353"/>
              <a:chOff x="1157" y="670"/>
              <a:chExt cx="960" cy="353"/>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3" name="Text Box 21"/>
              <p:cNvSpPr txBox="1">
                <a:spLocks noChangeArrowheads="1"/>
              </p:cNvSpPr>
              <p:nvPr/>
            </p:nvSpPr>
            <p:spPr bwMode="auto">
              <a:xfrm rot="736490">
                <a:off x="1324" y="670"/>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54" name="Group 22"/>
            <p:cNvGrpSpPr>
              <a:grpSpLocks/>
            </p:cNvGrpSpPr>
            <p:nvPr/>
          </p:nvGrpSpPr>
          <p:grpSpPr bwMode="auto">
            <a:xfrm>
              <a:off x="3504" y="1455"/>
              <a:ext cx="960" cy="394"/>
              <a:chOff x="1157" y="1023"/>
              <a:chExt cx="960" cy="394"/>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1" name="Text Box 24"/>
              <p:cNvSpPr txBox="1">
                <a:spLocks noChangeArrowheads="1"/>
              </p:cNvSpPr>
              <p:nvPr/>
            </p:nvSpPr>
            <p:spPr bwMode="auto">
              <a:xfrm rot="20746312">
                <a:off x="1394" y="1128"/>
                <a:ext cx="50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nvGrpSpPr>
            <p:cNvPr id="6155" name="Group 25"/>
            <p:cNvGrpSpPr>
              <a:grpSpLocks/>
            </p:cNvGrpSpPr>
            <p:nvPr/>
          </p:nvGrpSpPr>
          <p:grpSpPr bwMode="auto">
            <a:xfrm>
              <a:off x="3504" y="622"/>
              <a:ext cx="960" cy="353"/>
              <a:chOff x="3504" y="703"/>
              <a:chExt cx="960" cy="353"/>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59" name="Text Box 27"/>
              <p:cNvSpPr txBox="1">
                <a:spLocks noChangeArrowheads="1"/>
              </p:cNvSpPr>
              <p:nvPr/>
            </p:nvSpPr>
            <p:spPr bwMode="auto">
              <a:xfrm rot="736490">
                <a:off x="3671" y="703"/>
                <a:ext cx="62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57" name="Text Box 29"/>
            <p:cNvSpPr txBox="1">
              <a:spLocks noChangeArrowheads="1"/>
            </p:cNvSpPr>
            <p:nvPr/>
          </p:nvSpPr>
          <p:spPr bwMode="auto">
            <a:xfrm>
              <a:off x="2448" y="879"/>
              <a:ext cx="78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Timeout</a:t>
              </a:r>
            </a:p>
          </p:txBody>
        </p:sp>
      </p:grpSp>
    </p:spTree>
    <p:extLst>
      <p:ext uri="{BB962C8B-B14F-4D97-AF65-F5344CB8AC3E}">
        <p14:creationId xmlns:p14="http://schemas.microsoft.com/office/powerpoint/2010/main" val="2220541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299">
                                            <p:txEl>
                                              <p:pRg st="2" end="2"/>
                                            </p:txEl>
                                          </p:spTgt>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079300"/>
                                        </p:tgtEl>
                                        <p:attrNameLst>
                                          <p:attrName>style.visibility</p:attrName>
                                        </p:attrNameLst>
                                      </p:cBhvr>
                                      <p:to>
                                        <p:strVal val="visible"/>
                                      </p:to>
                                    </p:set>
                                    <p:animEffect transition="in" filter="wipe(up)">
                                      <p:cBhvr>
                                        <p:cTn id="15" dur="500"/>
                                        <p:tgtEl>
                                          <p:spTgt spid="10793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9299">
                                            <p:txEl>
                                              <p:pRg st="3" end="3"/>
                                            </p:txEl>
                                          </p:spTgt>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1079311"/>
                                        </p:tgtEl>
                                        <p:attrNameLst>
                                          <p:attrName>style.visibility</p:attrName>
                                        </p:attrNameLst>
                                      </p:cBhvr>
                                      <p:to>
                                        <p:strVal val="visible"/>
                                      </p:to>
                                    </p:set>
                                    <p:animEffect transition="in" filter="wipe(up)">
                                      <p:cBhvr>
                                        <p:cTn id="22" dur="500"/>
                                        <p:tgtEl>
                                          <p:spTgt spid="1079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92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92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71" name="Rectangle 27"/>
          <p:cNvSpPr>
            <a:spLocks noGrp="1" noChangeArrowheads="1"/>
          </p:cNvSpPr>
          <p:nvPr>
            <p:ph type="body" idx="1"/>
          </p:nvPr>
        </p:nvSpPr>
        <p:spPr>
          <a:xfrm>
            <a:off x="76200" y="685800"/>
            <a:ext cx="8839200" cy="5943600"/>
          </a:xfrm>
        </p:spPr>
        <p:txBody>
          <a:bodyPr/>
          <a:lstStyle/>
          <a:p>
            <a:pPr>
              <a:lnSpc>
                <a:spcPct val="80000"/>
              </a:lnSpc>
              <a:spcBef>
                <a:spcPct val="10000"/>
              </a:spcBef>
            </a:pPr>
            <a:r>
              <a:rPr lang="en-US" altLang="ko-KR" dirty="0">
                <a:ea typeface="굴림" panose="020B0600000101010101" pitchFamily="34" charset="-127"/>
              </a:rPr>
              <a:t>Solution: put sequence number in message to identify re-transmitted packets</a:t>
            </a:r>
          </a:p>
          <a:p>
            <a:pPr lvl="1">
              <a:lnSpc>
                <a:spcPct val="80000"/>
              </a:lnSpc>
              <a:spcBef>
                <a:spcPct val="10000"/>
              </a:spcBef>
            </a:pPr>
            <a:r>
              <a:rPr lang="en-US" altLang="ko-KR" dirty="0">
                <a:ea typeface="굴림" panose="020B0600000101010101" pitchFamily="34" charset="-127"/>
              </a:rPr>
              <a:t>Receiver checks for duplicate number’s; Discard if detected</a:t>
            </a:r>
          </a:p>
          <a:p>
            <a:pPr>
              <a:lnSpc>
                <a:spcPct val="80000"/>
              </a:lnSpc>
              <a:spcBef>
                <a:spcPct val="10000"/>
              </a:spcBef>
            </a:pPr>
            <a:r>
              <a:rPr lang="en-US" altLang="ko-KR" dirty="0">
                <a:ea typeface="굴림" panose="020B0600000101010101" pitchFamily="34" charset="-127"/>
              </a:rPr>
              <a:t>Requirements:</a:t>
            </a:r>
          </a:p>
          <a:p>
            <a:pPr lvl="1">
              <a:lnSpc>
                <a:spcPct val="80000"/>
              </a:lnSpc>
              <a:spcBef>
                <a:spcPct val="10000"/>
              </a:spcBef>
            </a:pPr>
            <a:r>
              <a:rPr lang="en-US" altLang="ko-KR" dirty="0">
                <a:ea typeface="굴림" panose="020B0600000101010101" pitchFamily="34" charset="-127"/>
              </a:rPr>
              <a:t>Sender keeps copy of </a:t>
            </a:r>
            <a:r>
              <a:rPr lang="en-US" altLang="ko-KR" dirty="0" err="1">
                <a:ea typeface="굴림" panose="020B0600000101010101" pitchFamily="34" charset="-127"/>
              </a:rPr>
              <a:t>unACK’d</a:t>
            </a:r>
            <a:r>
              <a:rPr lang="en-US" altLang="ko-KR" dirty="0">
                <a:ea typeface="굴림" panose="020B0600000101010101" pitchFamily="34" charset="-127"/>
              </a:rPr>
              <a:t> messages</a:t>
            </a:r>
          </a:p>
          <a:p>
            <a:pPr lvl="2">
              <a:lnSpc>
                <a:spcPct val="80000"/>
              </a:lnSpc>
              <a:spcBef>
                <a:spcPct val="10000"/>
              </a:spcBef>
            </a:pPr>
            <a:r>
              <a:rPr lang="en-US" altLang="ko-KR" dirty="0">
                <a:ea typeface="굴림" panose="020B0600000101010101" pitchFamily="34" charset="-127"/>
              </a:rPr>
              <a:t>Easy: only need to buffer messages</a:t>
            </a:r>
          </a:p>
          <a:p>
            <a:pPr lvl="1">
              <a:lnSpc>
                <a:spcPct val="80000"/>
              </a:lnSpc>
              <a:spcBef>
                <a:spcPct val="10000"/>
              </a:spcBef>
            </a:pPr>
            <a:r>
              <a:rPr lang="en-US" altLang="ko-KR" dirty="0">
                <a:ea typeface="굴림" panose="020B0600000101010101" pitchFamily="34" charset="-127"/>
              </a:rPr>
              <a:t>Receiver tracks possible duplicate messages</a:t>
            </a:r>
          </a:p>
          <a:p>
            <a:pPr lvl="2">
              <a:lnSpc>
                <a:spcPct val="80000"/>
              </a:lnSpc>
              <a:spcBef>
                <a:spcPct val="10000"/>
              </a:spcBef>
            </a:pPr>
            <a:r>
              <a:rPr lang="en-US" altLang="ko-KR" dirty="0">
                <a:ea typeface="굴림" panose="020B0600000101010101" pitchFamily="34" charset="-127"/>
              </a:rPr>
              <a:t>Hard: when ok to forget about received message?</a:t>
            </a:r>
          </a:p>
          <a:p>
            <a:pPr>
              <a:lnSpc>
                <a:spcPct val="80000"/>
              </a:lnSpc>
              <a:spcBef>
                <a:spcPct val="10000"/>
              </a:spcBef>
            </a:pPr>
            <a:r>
              <a:rPr lang="en-US" altLang="ko-KR" dirty="0">
                <a:solidFill>
                  <a:schemeClr val="hlink"/>
                </a:solidFill>
                <a:ea typeface="굴림" panose="020B0600000101010101" pitchFamily="34" charset="-127"/>
              </a:rPr>
              <a:t>Alternating-bit protocol:</a:t>
            </a:r>
          </a:p>
          <a:p>
            <a:pPr lvl="1">
              <a:lnSpc>
                <a:spcPct val="80000"/>
              </a:lnSpc>
              <a:spcBef>
                <a:spcPct val="10000"/>
              </a:spcBef>
            </a:pPr>
            <a:r>
              <a:rPr lang="en-US" altLang="ko-KR" dirty="0">
                <a:ea typeface="굴림" panose="020B0600000101010101" pitchFamily="34" charset="-127"/>
              </a:rPr>
              <a:t>Send one message at a time; don’t send</a:t>
            </a:r>
            <a:br>
              <a:rPr lang="en-US" altLang="ko-KR" dirty="0">
                <a:ea typeface="굴림" panose="020B0600000101010101" pitchFamily="34" charset="-127"/>
              </a:rPr>
            </a:br>
            <a:r>
              <a:rPr lang="en-US" altLang="ko-KR" dirty="0">
                <a:ea typeface="굴림" panose="020B0600000101010101" pitchFamily="34" charset="-127"/>
              </a:rPr>
              <a:t>next message until ACK received</a:t>
            </a:r>
          </a:p>
          <a:p>
            <a:pPr lvl="1">
              <a:lnSpc>
                <a:spcPct val="80000"/>
              </a:lnSpc>
              <a:spcBef>
                <a:spcPct val="10000"/>
              </a:spcBef>
            </a:pPr>
            <a:r>
              <a:rPr lang="en-US" altLang="ko-KR" dirty="0">
                <a:ea typeface="굴림" panose="020B0600000101010101" pitchFamily="34" charset="-127"/>
              </a:rPr>
              <a:t>Sender keeps last message; receiver </a:t>
            </a:r>
            <a:br>
              <a:rPr lang="en-US" altLang="ko-KR" dirty="0">
                <a:ea typeface="굴림" panose="020B0600000101010101" pitchFamily="34" charset="-127"/>
              </a:rPr>
            </a:br>
            <a:r>
              <a:rPr lang="en-US" altLang="ko-KR" dirty="0">
                <a:ea typeface="굴림" panose="020B0600000101010101" pitchFamily="34" charset="-127"/>
              </a:rPr>
              <a:t>tracks sequence number of last message received</a:t>
            </a:r>
          </a:p>
          <a:p>
            <a:pPr>
              <a:lnSpc>
                <a:spcPct val="80000"/>
              </a:lnSpc>
              <a:spcBef>
                <a:spcPct val="10000"/>
              </a:spcBef>
            </a:pPr>
            <a:r>
              <a:rPr lang="en-US" altLang="ko-KR" dirty="0">
                <a:ea typeface="굴림" panose="020B0600000101010101" pitchFamily="34" charset="-127"/>
              </a:rPr>
              <a:t>Pros: simple, small overhead</a:t>
            </a:r>
          </a:p>
          <a:p>
            <a:pPr>
              <a:lnSpc>
                <a:spcPct val="80000"/>
              </a:lnSpc>
              <a:spcBef>
                <a:spcPct val="10000"/>
              </a:spcBef>
            </a:pPr>
            <a:r>
              <a:rPr lang="en-US" altLang="ko-KR" dirty="0">
                <a:ea typeface="굴림" panose="020B0600000101010101" pitchFamily="34" charset="-127"/>
              </a:rPr>
              <a:t>Con: Poor performance</a:t>
            </a:r>
          </a:p>
          <a:p>
            <a:pPr lvl="1">
              <a:lnSpc>
                <a:spcPct val="80000"/>
              </a:lnSpc>
              <a:spcBef>
                <a:spcPct val="10000"/>
              </a:spcBef>
            </a:pPr>
            <a:r>
              <a:rPr lang="en-US" altLang="ko-KR" dirty="0">
                <a:ea typeface="굴림" panose="020B0600000101010101" pitchFamily="34" charset="-127"/>
              </a:rPr>
              <a:t>Wire can hold multiple messages; want to</a:t>
            </a:r>
            <a:br>
              <a:rPr lang="en-US" altLang="ko-KR" dirty="0">
                <a:ea typeface="굴림" panose="020B0600000101010101" pitchFamily="34" charset="-127"/>
              </a:rPr>
            </a:br>
            <a:r>
              <a:rPr lang="en-US" altLang="ko-KR" dirty="0">
                <a:ea typeface="굴림" panose="020B0600000101010101" pitchFamily="34" charset="-127"/>
              </a:rPr>
              <a:t>fill up at (wire latency </a:t>
            </a:r>
            <a:r>
              <a:rPr lang="en-US" altLang="ko-KR" dirty="0">
                <a:ea typeface="굴림" panose="020B0600000101010101" pitchFamily="34" charset="-127"/>
                <a:sym typeface="Symbol" panose="05050102010706020507" pitchFamily="18" charset="2"/>
              </a:rPr>
              <a:t> throughput)</a:t>
            </a:r>
          </a:p>
          <a:p>
            <a:pPr>
              <a:lnSpc>
                <a:spcPct val="80000"/>
              </a:lnSpc>
              <a:spcBef>
                <a:spcPct val="10000"/>
              </a:spcBef>
            </a:pPr>
            <a:r>
              <a:rPr lang="en-US" altLang="ko-KR" dirty="0">
                <a:ea typeface="굴림" panose="020B0600000101010101" pitchFamily="34" charset="-127"/>
                <a:sym typeface="Symbol" panose="05050102010706020507" pitchFamily="18" charset="2"/>
              </a:rPr>
              <a:t>Con: doesn’t work if network can delay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or duplicate messages arbitrarily</a:t>
            </a:r>
          </a:p>
        </p:txBody>
      </p:sp>
      <p:grpSp>
        <p:nvGrpSpPr>
          <p:cNvPr id="1081346" name="Group 2"/>
          <p:cNvGrpSpPr>
            <a:grpSpLocks/>
          </p:cNvGrpSpPr>
          <p:nvPr/>
        </p:nvGrpSpPr>
        <p:grpSpPr bwMode="auto">
          <a:xfrm>
            <a:off x="6851650" y="3124200"/>
            <a:ext cx="2241550" cy="3200400"/>
            <a:chOff x="4316" y="2016"/>
            <a:chExt cx="1412" cy="2016"/>
          </a:xfrm>
        </p:grpSpPr>
        <p:sp>
          <p:nvSpPr>
            <p:cNvPr id="7173" name="Rectangle 3"/>
            <p:cNvSpPr>
              <a:spLocks noChangeArrowheads="1"/>
            </p:cNvSpPr>
            <p:nvPr/>
          </p:nvSpPr>
          <p:spPr bwMode="auto">
            <a:xfrm>
              <a:off x="4352" y="2016"/>
              <a:ext cx="1376" cy="2016"/>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7174" name="Group 4"/>
            <p:cNvGrpSpPr>
              <a:grpSpLocks/>
            </p:cNvGrpSpPr>
            <p:nvPr/>
          </p:nvGrpSpPr>
          <p:grpSpPr bwMode="auto">
            <a:xfrm>
              <a:off x="4316" y="2016"/>
              <a:ext cx="1403" cy="1919"/>
              <a:chOff x="4080" y="951"/>
              <a:chExt cx="1403" cy="2169"/>
            </a:xfrm>
          </p:grpSpPr>
          <p:sp>
            <p:nvSpPr>
              <p:cNvPr id="7175" name="Rectangle 5" descr="Wide downward diagonal"/>
              <p:cNvSpPr>
                <a:spLocks noChangeArrowheads="1"/>
              </p:cNvSpPr>
              <p:nvPr/>
            </p:nvSpPr>
            <p:spPr bwMode="auto">
              <a:xfrm>
                <a:off x="4341" y="1063"/>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7176" name="Text Box 6"/>
              <p:cNvSpPr txBox="1">
                <a:spLocks noChangeArrowheads="1"/>
              </p:cNvSpPr>
              <p:nvPr/>
            </p:nvSpPr>
            <p:spPr bwMode="auto">
              <a:xfrm>
                <a:off x="5241" y="951"/>
                <a:ext cx="242" cy="37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7177" name="Text Box 7"/>
              <p:cNvSpPr txBox="1">
                <a:spLocks noChangeArrowheads="1"/>
              </p:cNvSpPr>
              <p:nvPr/>
            </p:nvSpPr>
            <p:spPr bwMode="auto">
              <a:xfrm>
                <a:off x="4080" y="951"/>
                <a:ext cx="266" cy="37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7178" name="Group 8"/>
              <p:cNvGrpSpPr>
                <a:grpSpLocks/>
              </p:cNvGrpSpPr>
              <p:nvPr/>
            </p:nvGrpSpPr>
            <p:grpSpPr bwMode="auto">
              <a:xfrm>
                <a:off x="4325" y="1186"/>
                <a:ext cx="960" cy="713"/>
                <a:chOff x="4325" y="679"/>
                <a:chExt cx="960" cy="713"/>
              </a:xfrm>
            </p:grpSpPr>
            <p:grpSp>
              <p:nvGrpSpPr>
                <p:cNvPr id="7191" name="Group 9"/>
                <p:cNvGrpSpPr>
                  <a:grpSpLocks/>
                </p:cNvGrpSpPr>
                <p:nvPr/>
              </p:nvGrpSpPr>
              <p:grpSpPr bwMode="auto">
                <a:xfrm>
                  <a:off x="4325" y="679"/>
                  <a:ext cx="960" cy="356"/>
                  <a:chOff x="1157" y="667"/>
                  <a:chExt cx="960" cy="356"/>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5" name="Text Box 11"/>
                  <p:cNvSpPr txBox="1">
                    <a:spLocks noChangeArrowheads="1"/>
                  </p:cNvSpPr>
                  <p:nvPr/>
                </p:nvSpPr>
                <p:spPr bwMode="auto">
                  <a:xfrm rot="736490">
                    <a:off x="1410" y="667"/>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3" name="Text Box 13"/>
                <p:cNvSpPr txBox="1">
                  <a:spLocks noChangeArrowheads="1"/>
                </p:cNvSpPr>
                <p:nvPr/>
              </p:nvSpPr>
              <p:spPr bwMode="auto">
                <a:xfrm rot="20746312">
                  <a:off x="4368" y="969"/>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nvGrpSpPr>
              <p:cNvPr id="7179" name="Group 14"/>
              <p:cNvGrpSpPr>
                <a:grpSpLocks/>
              </p:cNvGrpSpPr>
              <p:nvPr/>
            </p:nvGrpSpPr>
            <p:grpSpPr bwMode="auto">
              <a:xfrm>
                <a:off x="4320" y="1783"/>
                <a:ext cx="960" cy="740"/>
                <a:chOff x="4325" y="652"/>
                <a:chExt cx="960" cy="740"/>
              </a:xfrm>
            </p:grpSpPr>
            <p:grpSp>
              <p:nvGrpSpPr>
                <p:cNvPr id="7186" name="Group 15"/>
                <p:cNvGrpSpPr>
                  <a:grpSpLocks/>
                </p:cNvGrpSpPr>
                <p:nvPr/>
              </p:nvGrpSpPr>
              <p:grpSpPr bwMode="auto">
                <a:xfrm>
                  <a:off x="4325" y="652"/>
                  <a:ext cx="960" cy="383"/>
                  <a:chOff x="1157" y="640"/>
                  <a:chExt cx="960" cy="383"/>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0" name="Text Box 17"/>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8" name="Text Box 19"/>
                <p:cNvSpPr txBox="1">
                  <a:spLocks noChangeArrowheads="1"/>
                </p:cNvSpPr>
                <p:nvPr/>
              </p:nvSpPr>
              <p:spPr bwMode="auto">
                <a:xfrm rot="20746312">
                  <a:off x="4366" y="995"/>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#1</a:t>
                  </a:r>
                </a:p>
              </p:txBody>
            </p:sp>
          </p:grpSp>
          <p:grpSp>
            <p:nvGrpSpPr>
              <p:cNvPr id="7180" name="Group 20"/>
              <p:cNvGrpSpPr>
                <a:grpSpLocks/>
              </p:cNvGrpSpPr>
              <p:nvPr/>
            </p:nvGrpSpPr>
            <p:grpSpPr bwMode="auto">
              <a:xfrm>
                <a:off x="4368" y="2380"/>
                <a:ext cx="960" cy="740"/>
                <a:chOff x="4325" y="652"/>
                <a:chExt cx="960" cy="740"/>
              </a:xfrm>
            </p:grpSpPr>
            <p:grpSp>
              <p:nvGrpSpPr>
                <p:cNvPr id="7181" name="Group 21"/>
                <p:cNvGrpSpPr>
                  <a:grpSpLocks/>
                </p:cNvGrpSpPr>
                <p:nvPr/>
              </p:nvGrpSpPr>
              <p:grpSpPr bwMode="auto">
                <a:xfrm>
                  <a:off x="4325" y="652"/>
                  <a:ext cx="960" cy="383"/>
                  <a:chOff x="1157" y="640"/>
                  <a:chExt cx="960" cy="383"/>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5" name="Text Box 23"/>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err="1">
                        <a:latin typeface="Gill Sans" charset="0"/>
                        <a:ea typeface="Gill Sans" charset="0"/>
                        <a:cs typeface="Gill Sans" charset="0"/>
                      </a:rPr>
                      <a:t>Pkt</a:t>
                    </a:r>
                    <a:r>
                      <a:rPr lang="en-US" altLang="ko-KR" sz="2400" b="0" dirty="0">
                        <a:latin typeface="Gill Sans" charset="0"/>
                        <a:ea typeface="Gill Sans" charset="0"/>
                        <a:cs typeface="Gill Sans" charset="0"/>
                      </a:rPr>
                      <a: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3" name="Text Box 25"/>
                <p:cNvSpPr txBox="1">
                  <a:spLocks noChangeArrowheads="1"/>
                </p:cNvSpPr>
                <p:nvPr/>
              </p:nvSpPr>
              <p:spPr bwMode="auto">
                <a:xfrm rot="20746312">
                  <a:off x="4367" y="996"/>
                  <a:ext cx="765" cy="3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 #0</a:t>
                  </a:r>
                </a:p>
              </p:txBody>
            </p:sp>
          </p:grpSp>
        </p:grpSp>
      </p:grpSp>
      <p:sp>
        <p:nvSpPr>
          <p:cNvPr id="7171" name="Rectangle 26"/>
          <p:cNvSpPr>
            <a:spLocks noGrp="1" noChangeArrowheads="1"/>
          </p:cNvSpPr>
          <p:nvPr>
            <p:ph type="title"/>
          </p:nvPr>
        </p:nvSpPr>
        <p:spPr>
          <a:xfrm>
            <a:off x="609600" y="152400"/>
            <a:ext cx="7924800" cy="533400"/>
          </a:xfrm>
        </p:spPr>
        <p:txBody>
          <a:bodyPr/>
          <a:lstStyle/>
          <a:p>
            <a:r>
              <a:rPr lang="en-US" altLang="ko-KR" dirty="0">
                <a:ea typeface="굴림" panose="020B0600000101010101" pitchFamily="34" charset="-127"/>
              </a:rPr>
              <a:t>How to Deal with Message Duplication?</a:t>
            </a:r>
          </a:p>
        </p:txBody>
      </p:sp>
    </p:spTree>
    <p:extLst>
      <p:ext uri="{BB962C8B-B14F-4D97-AF65-F5344CB8AC3E}">
        <p14:creationId xmlns:p14="http://schemas.microsoft.com/office/powerpoint/2010/main" val="2551041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13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1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1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1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13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13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1371">
                                            <p:txEl>
                                              <p:pRg st="9" end="9"/>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81346"/>
                                        </p:tgtEl>
                                        <p:attrNameLst>
                                          <p:attrName>style.visibility</p:attrName>
                                        </p:attrNameLst>
                                      </p:cBhvr>
                                      <p:to>
                                        <p:strVal val="visible"/>
                                      </p:to>
                                    </p:set>
                                    <p:animEffect transition="in" filter="wipe(up)">
                                      <p:cBhvr>
                                        <p:cTn id="31" dur="500"/>
                                        <p:tgtEl>
                                          <p:spTgt spid="1081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1371">
                                            <p:txEl>
                                              <p:pRg st="10" end="1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1371">
                                            <p:txEl>
                                              <p:pRg st="11" end="1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1371">
                                            <p:txEl>
                                              <p:pRg st="12" end="1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813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428" name="Rectangle 36"/>
          <p:cNvSpPr>
            <a:spLocks noGrp="1" noChangeArrowheads="1"/>
          </p:cNvSpPr>
          <p:nvPr>
            <p:ph type="body" idx="1"/>
          </p:nvPr>
        </p:nvSpPr>
        <p:spPr>
          <a:xfrm>
            <a:off x="-12700" y="685800"/>
            <a:ext cx="9042400" cy="6084888"/>
          </a:xfrm>
        </p:spPr>
        <p:txBody>
          <a:bodyPr/>
          <a:lstStyle/>
          <a:p>
            <a:pPr>
              <a:lnSpc>
                <a:spcPct val="80000"/>
              </a:lnSpc>
              <a:spcBef>
                <a:spcPct val="0"/>
              </a:spcBef>
              <a:tabLst>
                <a:tab pos="801688" algn="l"/>
              </a:tabLst>
            </a:pPr>
            <a:r>
              <a:rPr lang="en-US" altLang="ko-KR" dirty="0">
                <a:solidFill>
                  <a:schemeClr val="hlink"/>
                </a:solidFill>
                <a:ea typeface="굴림" panose="020B0600000101010101" pitchFamily="34" charset="-127"/>
              </a:rPr>
              <a:t>Windowing protocol (not quite TCP):</a:t>
            </a:r>
          </a:p>
          <a:p>
            <a:pPr lvl="1">
              <a:lnSpc>
                <a:spcPct val="80000"/>
              </a:lnSpc>
              <a:spcBef>
                <a:spcPct val="0"/>
              </a:spcBef>
              <a:tabLst>
                <a:tab pos="801688" algn="l"/>
              </a:tabLst>
            </a:pPr>
            <a:r>
              <a:rPr lang="en-US" altLang="ko-KR" dirty="0">
                <a:ea typeface="굴림" panose="020B0600000101010101" pitchFamily="34" charset="-127"/>
              </a:rPr>
              <a:t>Send up to N packets without </a:t>
            </a:r>
            <a:r>
              <a:rPr lang="en-US" altLang="ko-KR" dirty="0" err="1">
                <a:ea typeface="굴림" panose="020B0600000101010101" pitchFamily="34" charset="-127"/>
              </a:rPr>
              <a:t>ack</a:t>
            </a:r>
            <a:endParaRPr lang="en-US" altLang="ko-KR" dirty="0">
              <a:ea typeface="굴림" panose="020B0600000101010101" pitchFamily="34" charset="-127"/>
            </a:endParaRPr>
          </a:p>
          <a:p>
            <a:pPr lvl="2">
              <a:lnSpc>
                <a:spcPct val="80000"/>
              </a:lnSpc>
              <a:spcBef>
                <a:spcPct val="0"/>
              </a:spcBef>
              <a:tabLst>
                <a:tab pos="801688" algn="l"/>
              </a:tabLst>
            </a:pPr>
            <a:r>
              <a:rPr lang="en-US" altLang="ko-KR" dirty="0">
                <a:ea typeface="굴림" panose="020B0600000101010101" pitchFamily="34" charset="-127"/>
              </a:rPr>
              <a:t>Allows pipelining of packets</a:t>
            </a:r>
          </a:p>
          <a:p>
            <a:pPr lvl="2">
              <a:lnSpc>
                <a:spcPct val="80000"/>
              </a:lnSpc>
              <a:spcBef>
                <a:spcPct val="0"/>
              </a:spcBef>
              <a:tabLst>
                <a:tab pos="801688" algn="l"/>
              </a:tabLst>
            </a:pPr>
            <a:r>
              <a:rPr lang="en-US" altLang="ko-KR" dirty="0">
                <a:ea typeface="굴림" panose="020B0600000101010101" pitchFamily="34" charset="-127"/>
              </a:rPr>
              <a:t>Window size (N) &lt; queue at destination</a:t>
            </a:r>
          </a:p>
          <a:p>
            <a:pPr lvl="1">
              <a:lnSpc>
                <a:spcPct val="80000"/>
              </a:lnSpc>
              <a:spcBef>
                <a:spcPct val="0"/>
              </a:spcBef>
              <a:tabLst>
                <a:tab pos="801688" algn="l"/>
              </a:tabLst>
            </a:pPr>
            <a:r>
              <a:rPr lang="en-US" altLang="ko-KR" dirty="0">
                <a:ea typeface="굴림" panose="020B0600000101010101" pitchFamily="34" charset="-127"/>
              </a:rPr>
              <a:t>Each packet has sequence number</a:t>
            </a:r>
          </a:p>
          <a:p>
            <a:pPr lvl="2">
              <a:lnSpc>
                <a:spcPct val="80000"/>
              </a:lnSpc>
              <a:spcBef>
                <a:spcPct val="0"/>
              </a:spcBef>
              <a:tabLst>
                <a:tab pos="801688" algn="l"/>
              </a:tabLst>
            </a:pPr>
            <a:r>
              <a:rPr lang="en-US" altLang="ko-KR" dirty="0">
                <a:ea typeface="굴림" panose="020B0600000101010101" pitchFamily="34" charset="-127"/>
              </a:rPr>
              <a:t>Receiver acknowledges each packet</a:t>
            </a:r>
          </a:p>
          <a:p>
            <a:pPr lvl="2">
              <a:lnSpc>
                <a:spcPct val="80000"/>
              </a:lnSpc>
              <a:spcBef>
                <a:spcPct val="0"/>
              </a:spcBef>
              <a:tabLst>
                <a:tab pos="801688" algn="l"/>
              </a:tabLst>
            </a:pPr>
            <a:r>
              <a:rPr lang="en-US" altLang="ko-KR" dirty="0">
                <a:ea typeface="굴림" panose="020B0600000101010101" pitchFamily="34" charset="-127"/>
              </a:rPr>
              <a:t>ACK says “received all packets up</a:t>
            </a:r>
            <a:br>
              <a:rPr lang="en-US" altLang="ko-KR" dirty="0">
                <a:ea typeface="굴림" panose="020B0600000101010101" pitchFamily="34" charset="-127"/>
              </a:rPr>
            </a:br>
            <a:r>
              <a:rPr lang="en-US" altLang="ko-KR" dirty="0">
                <a:ea typeface="굴림" panose="020B0600000101010101" pitchFamily="34" charset="-127"/>
              </a:rPr>
              <a:t>to sequence number X”/send more</a:t>
            </a:r>
          </a:p>
          <a:p>
            <a:pPr>
              <a:lnSpc>
                <a:spcPct val="80000"/>
              </a:lnSpc>
              <a:spcBef>
                <a:spcPct val="0"/>
              </a:spcBef>
              <a:tabLst>
                <a:tab pos="801688" algn="l"/>
              </a:tabLst>
            </a:pPr>
            <a:r>
              <a:rPr lang="en-US" altLang="ko-KR" dirty="0">
                <a:ea typeface="굴림" panose="020B0600000101010101" pitchFamily="34" charset="-127"/>
              </a:rPr>
              <a:t>ACKs serve dual purpose: </a:t>
            </a:r>
          </a:p>
          <a:p>
            <a:pPr lvl="1">
              <a:lnSpc>
                <a:spcPct val="80000"/>
              </a:lnSpc>
              <a:spcBef>
                <a:spcPct val="0"/>
              </a:spcBef>
              <a:tabLst>
                <a:tab pos="801688" algn="l"/>
              </a:tabLst>
            </a:pPr>
            <a:r>
              <a:rPr lang="en-US" altLang="ko-KR" dirty="0">
                <a:ea typeface="굴림" panose="020B0600000101010101" pitchFamily="34" charset="-127"/>
              </a:rPr>
              <a:t>Reliability: Confirming packet received</a:t>
            </a:r>
          </a:p>
          <a:p>
            <a:pPr lvl="1">
              <a:lnSpc>
                <a:spcPct val="80000"/>
              </a:lnSpc>
              <a:spcBef>
                <a:spcPct val="0"/>
              </a:spcBef>
              <a:tabLst>
                <a:tab pos="801688" algn="l"/>
              </a:tabLst>
            </a:pPr>
            <a:r>
              <a:rPr lang="en-US" altLang="ko-KR" dirty="0">
                <a:ea typeface="굴림" panose="020B0600000101010101" pitchFamily="34" charset="-127"/>
              </a:rPr>
              <a:t>Ordering: Packets can be reordered</a:t>
            </a:r>
            <a:br>
              <a:rPr lang="en-US" altLang="ko-KR" dirty="0">
                <a:ea typeface="굴림" panose="020B0600000101010101" pitchFamily="34" charset="-127"/>
              </a:rPr>
            </a:br>
            <a:r>
              <a:rPr lang="en-US" altLang="ko-KR" dirty="0">
                <a:ea typeface="굴림" panose="020B0600000101010101" pitchFamily="34" charset="-127"/>
              </a:rPr>
              <a:t>at destination</a:t>
            </a:r>
          </a:p>
          <a:p>
            <a:pPr>
              <a:lnSpc>
                <a:spcPct val="80000"/>
              </a:lnSpc>
              <a:spcBef>
                <a:spcPct val="0"/>
              </a:spcBef>
              <a:tabLst>
                <a:tab pos="801688" algn="l"/>
              </a:tabLst>
            </a:pPr>
            <a:r>
              <a:rPr lang="en-US" altLang="ko-KR" dirty="0">
                <a:ea typeface="굴림" panose="020B0600000101010101" pitchFamily="34" charset="-127"/>
              </a:rPr>
              <a:t>What if packet gets garbled/dropped?  </a:t>
            </a:r>
          </a:p>
          <a:p>
            <a:pPr lvl="1">
              <a:lnSpc>
                <a:spcPct val="80000"/>
              </a:lnSpc>
              <a:spcBef>
                <a:spcPct val="0"/>
              </a:spcBef>
              <a:tabLst>
                <a:tab pos="801688" algn="l"/>
              </a:tabLst>
            </a:pPr>
            <a:r>
              <a:rPr lang="en-US" altLang="ko-KR" dirty="0">
                <a:ea typeface="굴림" panose="020B0600000101010101" pitchFamily="34" charset="-127"/>
              </a:rPr>
              <a:t>Sender will timeout waiting for ACK packet</a:t>
            </a:r>
          </a:p>
          <a:p>
            <a:pPr lvl="2">
              <a:lnSpc>
                <a:spcPct val="80000"/>
              </a:lnSpc>
              <a:spcBef>
                <a:spcPct val="0"/>
              </a:spcBef>
              <a:tabLst>
                <a:tab pos="801688" algn="l"/>
              </a:tabLst>
            </a:pPr>
            <a:r>
              <a:rPr lang="en-US" altLang="ko-KR" dirty="0">
                <a:ea typeface="굴림" panose="020B0600000101010101" pitchFamily="34" charset="-127"/>
              </a:rPr>
              <a:t>Resend missing packets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Receiver gets packets out of order!</a:t>
            </a:r>
          </a:p>
          <a:p>
            <a:pPr lvl="1">
              <a:lnSpc>
                <a:spcPct val="80000"/>
              </a:lnSpc>
              <a:spcBef>
                <a:spcPct val="0"/>
              </a:spcBef>
              <a:tabLst>
                <a:tab pos="801688" algn="l"/>
              </a:tabLst>
            </a:pPr>
            <a:r>
              <a:rPr lang="en-US" altLang="ko-KR" dirty="0">
                <a:ea typeface="굴림" panose="020B0600000101010101" pitchFamily="34" charset="-127"/>
              </a:rPr>
              <a:t>Should receiver discard packets that arrive out of order?  </a:t>
            </a:r>
          </a:p>
          <a:p>
            <a:pPr lvl="2">
              <a:lnSpc>
                <a:spcPct val="80000"/>
              </a:lnSpc>
              <a:spcBef>
                <a:spcPct val="0"/>
              </a:spcBef>
              <a:tabLst>
                <a:tab pos="801688" algn="l"/>
              </a:tabLst>
            </a:pPr>
            <a:r>
              <a:rPr lang="en-US" altLang="ko-KR" dirty="0">
                <a:ea typeface="굴림" panose="020B0600000101010101" pitchFamily="34" charset="-127"/>
              </a:rPr>
              <a:t>Simple, but poor performance</a:t>
            </a:r>
          </a:p>
          <a:p>
            <a:pPr lvl="1">
              <a:lnSpc>
                <a:spcPct val="80000"/>
              </a:lnSpc>
              <a:spcBef>
                <a:spcPct val="0"/>
              </a:spcBef>
              <a:tabLst>
                <a:tab pos="801688" algn="l"/>
              </a:tabLst>
            </a:pPr>
            <a:r>
              <a:rPr lang="en-US" altLang="ko-KR" dirty="0">
                <a:ea typeface="굴림" panose="020B0600000101010101" pitchFamily="34" charset="-127"/>
              </a:rPr>
              <a:t>Alternative: Keep copy until sender fills in missing pieces? </a:t>
            </a:r>
          </a:p>
          <a:p>
            <a:pPr lvl="2">
              <a:lnSpc>
                <a:spcPct val="80000"/>
              </a:lnSpc>
              <a:spcBef>
                <a:spcPct val="0"/>
              </a:spcBef>
              <a:tabLst>
                <a:tab pos="801688" algn="l"/>
              </a:tabLst>
            </a:pPr>
            <a:r>
              <a:rPr lang="en-US" altLang="ko-KR" dirty="0">
                <a:ea typeface="굴림" panose="020B0600000101010101" pitchFamily="34" charset="-127"/>
              </a:rPr>
              <a:t>Reduces # of retransmits, but more complex</a:t>
            </a:r>
          </a:p>
          <a:p>
            <a:pPr>
              <a:lnSpc>
                <a:spcPct val="80000"/>
              </a:lnSpc>
              <a:spcBef>
                <a:spcPct val="0"/>
              </a:spcBef>
              <a:tabLst>
                <a:tab pos="801688" algn="l"/>
              </a:tabLst>
            </a:pPr>
            <a:r>
              <a:rPr lang="en-US" altLang="ko-KR" dirty="0">
                <a:ea typeface="굴림" panose="020B0600000101010101" pitchFamily="34" charset="-127"/>
              </a:rPr>
              <a:t>What if ACK gets garbled/dropped?  </a:t>
            </a:r>
          </a:p>
          <a:p>
            <a:pPr lvl="1">
              <a:lnSpc>
                <a:spcPct val="80000"/>
              </a:lnSpc>
              <a:spcBef>
                <a:spcPct val="0"/>
              </a:spcBef>
              <a:tabLst>
                <a:tab pos="801688" algn="l"/>
              </a:tabLst>
            </a:pPr>
            <a:r>
              <a:rPr lang="en-US" altLang="ko-KR" dirty="0">
                <a:ea typeface="굴림" panose="020B0600000101010101" pitchFamily="34" charset="-127"/>
              </a:rPr>
              <a:t>Timeout and resend just the un-acknowledged packets</a:t>
            </a:r>
          </a:p>
          <a:p>
            <a:pPr lvl="1">
              <a:lnSpc>
                <a:spcPct val="80000"/>
              </a:lnSpc>
              <a:spcBef>
                <a:spcPct val="0"/>
              </a:spcBef>
              <a:tabLst>
                <a:tab pos="801688" algn="l"/>
              </a:tabLst>
            </a:pPr>
            <a:endParaRPr lang="en-US" altLang="ko-KR" dirty="0">
              <a:ea typeface="굴림" panose="020B0600000101010101" pitchFamily="34" charset="-127"/>
            </a:endParaRPr>
          </a:p>
        </p:txBody>
      </p:sp>
      <p:grpSp>
        <p:nvGrpSpPr>
          <p:cNvPr id="1083394" name="Group 2"/>
          <p:cNvGrpSpPr>
            <a:grpSpLocks/>
          </p:cNvGrpSpPr>
          <p:nvPr/>
        </p:nvGrpSpPr>
        <p:grpSpPr bwMode="auto">
          <a:xfrm>
            <a:off x="5967413" y="609601"/>
            <a:ext cx="3127375" cy="3452813"/>
            <a:chOff x="3755" y="369"/>
            <a:chExt cx="1970" cy="2175"/>
          </a:xfrm>
        </p:grpSpPr>
        <p:sp>
          <p:nvSpPr>
            <p:cNvPr id="8225" name="Rectangle 3"/>
            <p:cNvSpPr>
              <a:spLocks noChangeArrowheads="1"/>
            </p:cNvSpPr>
            <p:nvPr/>
          </p:nvSpPr>
          <p:spPr bwMode="auto">
            <a:xfrm>
              <a:off x="3755" y="437"/>
              <a:ext cx="1970" cy="2107"/>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ko-KR" sz="2400" b="0" dirty="0">
                <a:latin typeface="Gill Sans" charset="0"/>
                <a:ea typeface="Gill Sans" charset="0"/>
                <a:cs typeface="Gill Sans" charset="0"/>
              </a:endParaRPr>
            </a:p>
          </p:txBody>
        </p:sp>
        <p:sp>
          <p:nvSpPr>
            <p:cNvPr id="8226" name="Rectangle 4" descr="Wide downward diagonal"/>
            <p:cNvSpPr>
              <a:spLocks noChangeArrowheads="1"/>
            </p:cNvSpPr>
            <p:nvPr/>
          </p:nvSpPr>
          <p:spPr bwMode="auto">
            <a:xfrm>
              <a:off x="4581" y="460"/>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27" name="Text Box 5"/>
            <p:cNvSpPr txBox="1">
              <a:spLocks noChangeArrowheads="1"/>
            </p:cNvSpPr>
            <p:nvPr/>
          </p:nvSpPr>
          <p:spPr bwMode="auto">
            <a:xfrm>
              <a:off x="5481" y="369"/>
              <a:ext cx="242"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8228" name="Text Box 6"/>
            <p:cNvSpPr txBox="1">
              <a:spLocks noChangeArrowheads="1"/>
            </p:cNvSpPr>
            <p:nvPr/>
          </p:nvSpPr>
          <p:spPr bwMode="auto">
            <a:xfrm>
              <a:off x="4320" y="369"/>
              <a:ext cx="26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grpSp>
        <p:nvGrpSpPr>
          <p:cNvPr id="1083399" name="Group 7"/>
          <p:cNvGrpSpPr>
            <a:grpSpLocks/>
          </p:cNvGrpSpPr>
          <p:nvPr/>
        </p:nvGrpSpPr>
        <p:grpSpPr bwMode="auto">
          <a:xfrm>
            <a:off x="7246938" y="1085850"/>
            <a:ext cx="1522412" cy="1347788"/>
            <a:chOff x="4565" y="684"/>
            <a:chExt cx="959" cy="849"/>
          </a:xfrm>
        </p:grpSpPr>
        <p:sp>
          <p:nvSpPr>
            <p:cNvPr id="8220" name="Line 8"/>
            <p:cNvSpPr>
              <a:spLocks noChangeShapeType="1"/>
            </p:cNvSpPr>
            <p:nvPr/>
          </p:nvSpPr>
          <p:spPr bwMode="auto">
            <a:xfrm>
              <a:off x="4565" y="780"/>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1" name="Line 9"/>
            <p:cNvSpPr>
              <a:spLocks noChangeShapeType="1"/>
            </p:cNvSpPr>
            <p:nvPr/>
          </p:nvSpPr>
          <p:spPr bwMode="auto">
            <a:xfrm>
              <a:off x="4565" y="684"/>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2" name="Line 10"/>
            <p:cNvSpPr>
              <a:spLocks noChangeShapeType="1"/>
            </p:cNvSpPr>
            <p:nvPr/>
          </p:nvSpPr>
          <p:spPr bwMode="auto">
            <a:xfrm>
              <a:off x="4565" y="876"/>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3" name="Line 11"/>
            <p:cNvSpPr>
              <a:spLocks noChangeShapeType="1"/>
            </p:cNvSpPr>
            <p:nvPr/>
          </p:nvSpPr>
          <p:spPr bwMode="auto">
            <a:xfrm>
              <a:off x="4565" y="972"/>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24" name="Line 12"/>
            <p:cNvSpPr>
              <a:spLocks noChangeShapeType="1"/>
            </p:cNvSpPr>
            <p:nvPr/>
          </p:nvSpPr>
          <p:spPr bwMode="auto">
            <a:xfrm>
              <a:off x="4565" y="1068"/>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8196" name="Rectangle 13"/>
          <p:cNvSpPr>
            <a:spLocks noGrp="1" noChangeArrowheads="1"/>
          </p:cNvSpPr>
          <p:nvPr>
            <p:ph type="title"/>
          </p:nvPr>
        </p:nvSpPr>
        <p:spPr>
          <a:xfrm>
            <a:off x="0" y="152400"/>
            <a:ext cx="9144000" cy="533400"/>
          </a:xfrm>
        </p:spPr>
        <p:txBody>
          <a:bodyPr/>
          <a:lstStyle/>
          <a:p>
            <a:r>
              <a:rPr lang="en-US" altLang="ko-KR" dirty="0">
                <a:ea typeface="굴림" panose="020B0600000101010101" pitchFamily="34" charset="-127"/>
              </a:rPr>
              <a:t>Better Messaging: Window-based Acknowledgements</a:t>
            </a:r>
          </a:p>
        </p:txBody>
      </p:sp>
      <p:grpSp>
        <p:nvGrpSpPr>
          <p:cNvPr id="1083406" name="Group 14"/>
          <p:cNvGrpSpPr>
            <a:grpSpLocks/>
          </p:cNvGrpSpPr>
          <p:nvPr/>
        </p:nvGrpSpPr>
        <p:grpSpPr bwMode="auto">
          <a:xfrm>
            <a:off x="7245350" y="2633663"/>
            <a:ext cx="1522413" cy="1347787"/>
            <a:chOff x="4564" y="1659"/>
            <a:chExt cx="959" cy="849"/>
          </a:xfrm>
        </p:grpSpPr>
        <p:sp>
          <p:nvSpPr>
            <p:cNvPr id="8215" name="Line 15"/>
            <p:cNvSpPr>
              <a:spLocks noChangeShapeType="1"/>
            </p:cNvSpPr>
            <p:nvPr/>
          </p:nvSpPr>
          <p:spPr bwMode="auto">
            <a:xfrm>
              <a:off x="4564" y="1659"/>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6" name="Line 16"/>
            <p:cNvSpPr>
              <a:spLocks noChangeShapeType="1"/>
            </p:cNvSpPr>
            <p:nvPr/>
          </p:nvSpPr>
          <p:spPr bwMode="auto">
            <a:xfrm>
              <a:off x="4564" y="1755"/>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7" name="Line 17"/>
            <p:cNvSpPr>
              <a:spLocks noChangeShapeType="1"/>
            </p:cNvSpPr>
            <p:nvPr/>
          </p:nvSpPr>
          <p:spPr bwMode="auto">
            <a:xfrm>
              <a:off x="4564" y="1851"/>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8" name="Line 18"/>
            <p:cNvSpPr>
              <a:spLocks noChangeShapeType="1"/>
            </p:cNvSpPr>
            <p:nvPr/>
          </p:nvSpPr>
          <p:spPr bwMode="auto">
            <a:xfrm>
              <a:off x="4564" y="1947"/>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9" name="Line 19"/>
            <p:cNvSpPr>
              <a:spLocks noChangeShapeType="1"/>
            </p:cNvSpPr>
            <p:nvPr/>
          </p:nvSpPr>
          <p:spPr bwMode="auto">
            <a:xfrm>
              <a:off x="4564" y="2043"/>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12" name="Group 20"/>
          <p:cNvGrpSpPr>
            <a:grpSpLocks/>
          </p:cNvGrpSpPr>
          <p:nvPr/>
        </p:nvGrpSpPr>
        <p:grpSpPr bwMode="auto">
          <a:xfrm>
            <a:off x="5943600" y="1079500"/>
            <a:ext cx="1193800" cy="609600"/>
            <a:chOff x="3744" y="680"/>
            <a:chExt cx="752" cy="384"/>
          </a:xfrm>
        </p:grpSpPr>
        <p:sp>
          <p:nvSpPr>
            <p:cNvPr id="8213" name="AutoShape 21"/>
            <p:cNvSpPr>
              <a:spLocks/>
            </p:cNvSpPr>
            <p:nvPr/>
          </p:nvSpPr>
          <p:spPr bwMode="auto">
            <a:xfrm>
              <a:off x="4256" y="680"/>
              <a:ext cx="240" cy="384"/>
            </a:xfrm>
            <a:prstGeom prst="leftBrace">
              <a:avLst>
                <a:gd name="adj1" fmla="val 13333"/>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8214" name="Text Box 22"/>
            <p:cNvSpPr txBox="1">
              <a:spLocks noChangeArrowheads="1"/>
            </p:cNvSpPr>
            <p:nvPr/>
          </p:nvSpPr>
          <p:spPr bwMode="auto">
            <a:xfrm>
              <a:off x="3744" y="768"/>
              <a:ext cx="490"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N=5</a:t>
              </a:r>
            </a:p>
          </p:txBody>
        </p:sp>
      </p:grpSp>
      <p:sp>
        <p:nvSpPr>
          <p:cNvPr id="1083415" name="Rectangle 23"/>
          <p:cNvSpPr>
            <a:spLocks noChangeArrowheads="1"/>
          </p:cNvSpPr>
          <p:nvPr/>
        </p:nvSpPr>
        <p:spPr bwMode="auto">
          <a:xfrm>
            <a:off x="8816975" y="1663700"/>
            <a:ext cx="228600" cy="8382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Queue</a:t>
            </a:r>
            <a:endParaRPr lang="en-US" altLang="ko-KR" sz="2400" b="0" dirty="0">
              <a:latin typeface="Gill Sans" charset="0"/>
              <a:ea typeface="Gill Sans" charset="0"/>
              <a:cs typeface="Gill Sans" charset="0"/>
            </a:endParaRPr>
          </a:p>
        </p:txBody>
      </p:sp>
      <p:grpSp>
        <p:nvGrpSpPr>
          <p:cNvPr id="1083416" name="Group 24"/>
          <p:cNvGrpSpPr>
            <a:grpSpLocks/>
          </p:cNvGrpSpPr>
          <p:nvPr/>
        </p:nvGrpSpPr>
        <p:grpSpPr bwMode="auto">
          <a:xfrm>
            <a:off x="7245350" y="1824038"/>
            <a:ext cx="1525588" cy="1423987"/>
            <a:chOff x="4564" y="1149"/>
            <a:chExt cx="961" cy="897"/>
          </a:xfrm>
        </p:grpSpPr>
        <p:sp>
          <p:nvSpPr>
            <p:cNvPr id="8208" name="Line 25"/>
            <p:cNvSpPr>
              <a:spLocks noChangeShapeType="1"/>
            </p:cNvSpPr>
            <p:nvPr/>
          </p:nvSpPr>
          <p:spPr bwMode="auto">
            <a:xfrm flipH="1">
              <a:off x="4564" y="1245"/>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09" name="Line 26"/>
            <p:cNvSpPr>
              <a:spLocks noChangeShapeType="1"/>
            </p:cNvSpPr>
            <p:nvPr/>
          </p:nvSpPr>
          <p:spPr bwMode="auto">
            <a:xfrm flipH="1">
              <a:off x="4564" y="1149"/>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0" name="Line 27"/>
            <p:cNvSpPr>
              <a:spLocks noChangeShapeType="1"/>
            </p:cNvSpPr>
            <p:nvPr/>
          </p:nvSpPr>
          <p:spPr bwMode="auto">
            <a:xfrm flipH="1">
              <a:off x="4564" y="1341"/>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1" name="Line 28"/>
            <p:cNvSpPr>
              <a:spLocks noChangeShapeType="1"/>
            </p:cNvSpPr>
            <p:nvPr/>
          </p:nvSpPr>
          <p:spPr bwMode="auto">
            <a:xfrm flipH="1">
              <a:off x="4564" y="1437"/>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8212" name="Line 29"/>
            <p:cNvSpPr>
              <a:spLocks noChangeShapeType="1"/>
            </p:cNvSpPr>
            <p:nvPr/>
          </p:nvSpPr>
          <p:spPr bwMode="auto">
            <a:xfrm flipH="1">
              <a:off x="4564" y="1533"/>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83422" name="Group 30"/>
          <p:cNvGrpSpPr>
            <a:grpSpLocks/>
          </p:cNvGrpSpPr>
          <p:nvPr/>
        </p:nvGrpSpPr>
        <p:grpSpPr bwMode="auto">
          <a:xfrm>
            <a:off x="7185019" y="2133602"/>
            <a:ext cx="1663698" cy="820739"/>
            <a:chOff x="4526" y="1344"/>
            <a:chExt cx="1048" cy="517"/>
          </a:xfrm>
        </p:grpSpPr>
        <p:sp>
          <p:nvSpPr>
            <p:cNvPr id="8206" name="Text Box 31"/>
            <p:cNvSpPr txBox="1">
              <a:spLocks noChangeArrowheads="1"/>
            </p:cNvSpPr>
            <p:nvPr/>
          </p:nvSpPr>
          <p:spPr bwMode="auto">
            <a:xfrm rot="19864414">
              <a:off x="4526" y="1344"/>
              <a:ext cx="562"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ACK#0</a:t>
              </a:r>
            </a:p>
          </p:txBody>
        </p:sp>
        <p:sp>
          <p:nvSpPr>
            <p:cNvPr id="8207" name="Text Box 32"/>
            <p:cNvSpPr txBox="1">
              <a:spLocks noChangeArrowheads="1"/>
            </p:cNvSpPr>
            <p:nvPr/>
          </p:nvSpPr>
          <p:spPr bwMode="auto">
            <a:xfrm rot="19902581">
              <a:off x="5015" y="1630"/>
              <a:ext cx="559"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dirty="0">
                  <a:latin typeface="Gill Sans" charset="0"/>
                  <a:ea typeface="Gill Sans" charset="0"/>
                  <a:cs typeface="Gill Sans" charset="0"/>
                </a:rPr>
                <a:t>ACK#4</a:t>
              </a:r>
            </a:p>
          </p:txBody>
        </p:sp>
      </p:grpSp>
      <p:grpSp>
        <p:nvGrpSpPr>
          <p:cNvPr id="1083425" name="Group 33"/>
          <p:cNvGrpSpPr>
            <a:grpSpLocks/>
          </p:cNvGrpSpPr>
          <p:nvPr/>
        </p:nvGrpSpPr>
        <p:grpSpPr bwMode="auto">
          <a:xfrm>
            <a:off x="7088191" y="1057276"/>
            <a:ext cx="1173163" cy="1068389"/>
            <a:chOff x="4465" y="666"/>
            <a:chExt cx="739" cy="673"/>
          </a:xfrm>
        </p:grpSpPr>
        <p:sp>
          <p:nvSpPr>
            <p:cNvPr id="8204" name="Text Box 34"/>
            <p:cNvSpPr txBox="1">
              <a:spLocks noChangeArrowheads="1"/>
            </p:cNvSpPr>
            <p:nvPr/>
          </p:nvSpPr>
          <p:spPr bwMode="auto">
            <a:xfrm rot="1502086">
              <a:off x="4740" y="666"/>
              <a:ext cx="464"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pkt#0</a:t>
              </a:r>
            </a:p>
          </p:txBody>
        </p:sp>
        <p:sp>
          <p:nvSpPr>
            <p:cNvPr id="8205" name="Text Box 35"/>
            <p:cNvSpPr txBox="1">
              <a:spLocks noChangeArrowheads="1"/>
            </p:cNvSpPr>
            <p:nvPr/>
          </p:nvSpPr>
          <p:spPr bwMode="auto">
            <a:xfrm rot="1693569">
              <a:off x="4465" y="1108"/>
              <a:ext cx="471"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pkt#4</a:t>
              </a:r>
            </a:p>
          </p:txBody>
        </p:sp>
      </p:grpSp>
    </p:spTree>
    <p:extLst>
      <p:ext uri="{BB962C8B-B14F-4D97-AF65-F5344CB8AC3E}">
        <p14:creationId xmlns:p14="http://schemas.microsoft.com/office/powerpoint/2010/main" val="8748059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428">
                                            <p:txEl>
                                              <p:pRg st="0" end="0"/>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83394"/>
                                        </p:tgtEl>
                                        <p:attrNameLst>
                                          <p:attrName>style.visibility</p:attrName>
                                        </p:attrNameLst>
                                      </p:cBhvr>
                                      <p:to>
                                        <p:strVal val="visible"/>
                                      </p:to>
                                    </p:set>
                                    <p:animEffect transition="in" filter="wipe(up)">
                                      <p:cBhvr>
                                        <p:cTn id="9" dur="500"/>
                                        <p:tgtEl>
                                          <p:spTgt spid="10833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342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83428">
                                            <p:txEl>
                                              <p:pRg st="2" end="2"/>
                                            </p:txEl>
                                          </p:spTgt>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nodeType="afterEffect">
                                  <p:stCondLst>
                                    <p:cond delay="0"/>
                                  </p:stCondLst>
                                  <p:childTnLst>
                                    <p:set>
                                      <p:cBhvr>
                                        <p:cTn id="18" dur="1" fill="hold">
                                          <p:stCondLst>
                                            <p:cond delay="0"/>
                                          </p:stCondLst>
                                        </p:cTn>
                                        <p:tgtEl>
                                          <p:spTgt spid="1083399"/>
                                        </p:tgtEl>
                                        <p:attrNameLst>
                                          <p:attrName>style.visibility</p:attrName>
                                        </p:attrNameLst>
                                      </p:cBhvr>
                                      <p:to>
                                        <p:strVal val="visible"/>
                                      </p:to>
                                    </p:set>
                                    <p:animEffect transition="in" filter="wipe(left)">
                                      <p:cBhvr>
                                        <p:cTn id="19" dur="500"/>
                                        <p:tgtEl>
                                          <p:spTgt spid="1083399"/>
                                        </p:tgtEl>
                                      </p:cBhvr>
                                    </p:animEffect>
                                  </p:childTnLst>
                                </p:cTn>
                              </p:par>
                            </p:childTnLst>
                          </p:cTn>
                        </p:par>
                        <p:par>
                          <p:cTn id="20" fill="hold" nodeType="afterGroup">
                            <p:stCondLst>
                              <p:cond delay="500"/>
                            </p:stCondLst>
                            <p:childTnLst>
                              <p:par>
                                <p:cTn id="21" presetID="17" presetClass="entr" presetSubtype="2" fill="hold" nodeType="afterEffect">
                                  <p:stCondLst>
                                    <p:cond delay="0"/>
                                  </p:stCondLst>
                                  <p:childTnLst>
                                    <p:set>
                                      <p:cBhvr>
                                        <p:cTn id="22" dur="1" fill="hold">
                                          <p:stCondLst>
                                            <p:cond delay="0"/>
                                          </p:stCondLst>
                                        </p:cTn>
                                        <p:tgtEl>
                                          <p:spTgt spid="1083412"/>
                                        </p:tgtEl>
                                        <p:attrNameLst>
                                          <p:attrName>style.visibility</p:attrName>
                                        </p:attrNameLst>
                                      </p:cBhvr>
                                      <p:to>
                                        <p:strVal val="visible"/>
                                      </p:to>
                                    </p:set>
                                    <p:anim calcmode="lin" valueType="num">
                                      <p:cBhvr>
                                        <p:cTn id="23" dur="500" fill="hold"/>
                                        <p:tgtEl>
                                          <p:spTgt spid="1083412"/>
                                        </p:tgtEl>
                                        <p:attrNameLst>
                                          <p:attrName>ppt_x</p:attrName>
                                        </p:attrNameLst>
                                      </p:cBhvr>
                                      <p:tavLst>
                                        <p:tav tm="0">
                                          <p:val>
                                            <p:strVal val="#ppt_x+#ppt_w/2"/>
                                          </p:val>
                                        </p:tav>
                                        <p:tav tm="100000">
                                          <p:val>
                                            <p:strVal val="#ppt_x"/>
                                          </p:val>
                                        </p:tav>
                                      </p:tavLst>
                                    </p:anim>
                                    <p:anim calcmode="lin" valueType="num">
                                      <p:cBhvr>
                                        <p:cTn id="24" dur="500" fill="hold"/>
                                        <p:tgtEl>
                                          <p:spTgt spid="1083412"/>
                                        </p:tgtEl>
                                        <p:attrNameLst>
                                          <p:attrName>ppt_y</p:attrName>
                                        </p:attrNameLst>
                                      </p:cBhvr>
                                      <p:tavLst>
                                        <p:tav tm="0">
                                          <p:val>
                                            <p:strVal val="#ppt_y"/>
                                          </p:val>
                                        </p:tav>
                                        <p:tav tm="100000">
                                          <p:val>
                                            <p:strVal val="#ppt_y"/>
                                          </p:val>
                                        </p:tav>
                                      </p:tavLst>
                                    </p:anim>
                                    <p:anim calcmode="lin" valueType="num">
                                      <p:cBhvr>
                                        <p:cTn id="25" dur="500" fill="hold"/>
                                        <p:tgtEl>
                                          <p:spTgt spid="1083412"/>
                                        </p:tgtEl>
                                        <p:attrNameLst>
                                          <p:attrName>ppt_w</p:attrName>
                                        </p:attrNameLst>
                                      </p:cBhvr>
                                      <p:tavLst>
                                        <p:tav tm="0">
                                          <p:val>
                                            <p:fltVal val="0"/>
                                          </p:val>
                                        </p:tav>
                                        <p:tav tm="100000">
                                          <p:val>
                                            <p:strVal val="#ppt_w"/>
                                          </p:val>
                                        </p:tav>
                                      </p:tavLst>
                                    </p:anim>
                                    <p:anim calcmode="lin" valueType="num">
                                      <p:cBhvr>
                                        <p:cTn id="26" dur="500" fill="hold"/>
                                        <p:tgtEl>
                                          <p:spTgt spid="108341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3428">
                                            <p:txEl>
                                              <p:pRg st="3" end="3"/>
                                            </p:txEl>
                                          </p:spTgt>
                                        </p:tgtEl>
                                        <p:attrNameLst>
                                          <p:attrName>style.visibility</p:attrName>
                                        </p:attrNameLst>
                                      </p:cBhvr>
                                      <p:to>
                                        <p:strVal val="visible"/>
                                      </p:to>
                                    </p:set>
                                  </p:childTnLst>
                                </p:cTn>
                              </p:par>
                              <p:par>
                                <p:cTn id="31" presetID="17" presetClass="entr" presetSubtype="1" fill="hold" grpId="0" nodeType="withEffect">
                                  <p:stCondLst>
                                    <p:cond delay="0"/>
                                  </p:stCondLst>
                                  <p:childTnLst>
                                    <p:set>
                                      <p:cBhvr>
                                        <p:cTn id="32" dur="1" fill="hold">
                                          <p:stCondLst>
                                            <p:cond delay="0"/>
                                          </p:stCondLst>
                                        </p:cTn>
                                        <p:tgtEl>
                                          <p:spTgt spid="1083415"/>
                                        </p:tgtEl>
                                        <p:attrNameLst>
                                          <p:attrName>style.visibility</p:attrName>
                                        </p:attrNameLst>
                                      </p:cBhvr>
                                      <p:to>
                                        <p:strVal val="visible"/>
                                      </p:to>
                                    </p:set>
                                    <p:anim calcmode="lin" valueType="num">
                                      <p:cBhvr>
                                        <p:cTn id="33" dur="500" fill="hold"/>
                                        <p:tgtEl>
                                          <p:spTgt spid="1083415"/>
                                        </p:tgtEl>
                                        <p:attrNameLst>
                                          <p:attrName>ppt_x</p:attrName>
                                        </p:attrNameLst>
                                      </p:cBhvr>
                                      <p:tavLst>
                                        <p:tav tm="0">
                                          <p:val>
                                            <p:strVal val="#ppt_x"/>
                                          </p:val>
                                        </p:tav>
                                        <p:tav tm="100000">
                                          <p:val>
                                            <p:strVal val="#ppt_x"/>
                                          </p:val>
                                        </p:tav>
                                      </p:tavLst>
                                    </p:anim>
                                    <p:anim calcmode="lin" valueType="num">
                                      <p:cBhvr>
                                        <p:cTn id="34" dur="500" fill="hold"/>
                                        <p:tgtEl>
                                          <p:spTgt spid="1083415"/>
                                        </p:tgtEl>
                                        <p:attrNameLst>
                                          <p:attrName>ppt_y</p:attrName>
                                        </p:attrNameLst>
                                      </p:cBhvr>
                                      <p:tavLst>
                                        <p:tav tm="0">
                                          <p:val>
                                            <p:strVal val="#ppt_y-#ppt_h/2"/>
                                          </p:val>
                                        </p:tav>
                                        <p:tav tm="100000">
                                          <p:val>
                                            <p:strVal val="#ppt_y"/>
                                          </p:val>
                                        </p:tav>
                                      </p:tavLst>
                                    </p:anim>
                                    <p:anim calcmode="lin" valueType="num">
                                      <p:cBhvr>
                                        <p:cTn id="35" dur="500" fill="hold"/>
                                        <p:tgtEl>
                                          <p:spTgt spid="1083415"/>
                                        </p:tgtEl>
                                        <p:attrNameLst>
                                          <p:attrName>ppt_w</p:attrName>
                                        </p:attrNameLst>
                                      </p:cBhvr>
                                      <p:tavLst>
                                        <p:tav tm="0">
                                          <p:val>
                                            <p:strVal val="#ppt_w"/>
                                          </p:val>
                                        </p:tav>
                                        <p:tav tm="100000">
                                          <p:val>
                                            <p:strVal val="#ppt_w"/>
                                          </p:val>
                                        </p:tav>
                                      </p:tavLst>
                                    </p:anim>
                                    <p:anim calcmode="lin" valueType="num">
                                      <p:cBhvr>
                                        <p:cTn id="36" dur="500" fill="hold"/>
                                        <p:tgtEl>
                                          <p:spTgt spid="1083415"/>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3428">
                                            <p:txEl>
                                              <p:pRg st="4" end="4"/>
                                            </p:txEl>
                                          </p:spTgt>
                                        </p:tgtEl>
                                        <p:attrNameLst>
                                          <p:attrName>style.visibility</p:attrName>
                                        </p:attrNameLst>
                                      </p:cBhvr>
                                      <p:to>
                                        <p:strVal val="visible"/>
                                      </p:to>
                                    </p:set>
                                  </p:childTnLst>
                                </p:cTn>
                              </p:par>
                              <p:par>
                                <p:cTn id="41" presetID="39" presetClass="entr" presetSubtype="0" accel="100000" fill="hold" nodeType="withEffect">
                                  <p:stCondLst>
                                    <p:cond delay="0"/>
                                  </p:stCondLst>
                                  <p:childTnLst>
                                    <p:set>
                                      <p:cBhvr>
                                        <p:cTn id="42" dur="1" fill="hold">
                                          <p:stCondLst>
                                            <p:cond delay="0"/>
                                          </p:stCondLst>
                                        </p:cTn>
                                        <p:tgtEl>
                                          <p:spTgt spid="1083425"/>
                                        </p:tgtEl>
                                        <p:attrNameLst>
                                          <p:attrName>style.visibility</p:attrName>
                                        </p:attrNameLst>
                                      </p:cBhvr>
                                      <p:to>
                                        <p:strVal val="visible"/>
                                      </p:to>
                                    </p:set>
                                    <p:anim calcmode="lin" valueType="num">
                                      <p:cBhvr>
                                        <p:cTn id="43" dur="500" fill="hold"/>
                                        <p:tgtEl>
                                          <p:spTgt spid="1083425"/>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083425"/>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083425"/>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08342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083428">
                                            <p:txEl>
                                              <p:pRg st="5" end="5"/>
                                            </p:txEl>
                                          </p:spTgt>
                                        </p:tgtEl>
                                        <p:attrNameLst>
                                          <p:attrName>style.visibility</p:attrName>
                                        </p:attrNameLst>
                                      </p:cBhvr>
                                      <p:to>
                                        <p:strVal val="visible"/>
                                      </p:to>
                                    </p:set>
                                  </p:childTnLst>
                                </p:cTn>
                              </p:par>
                              <p:par>
                                <p:cTn id="49" presetID="22" presetClass="entr" presetSubtype="2" fill="hold" nodeType="withEffect">
                                  <p:stCondLst>
                                    <p:cond delay="0"/>
                                  </p:stCondLst>
                                  <p:childTnLst>
                                    <p:set>
                                      <p:cBhvr>
                                        <p:cTn id="50" dur="1" fill="hold">
                                          <p:stCondLst>
                                            <p:cond delay="0"/>
                                          </p:stCondLst>
                                        </p:cTn>
                                        <p:tgtEl>
                                          <p:spTgt spid="1083416"/>
                                        </p:tgtEl>
                                        <p:attrNameLst>
                                          <p:attrName>style.visibility</p:attrName>
                                        </p:attrNameLst>
                                      </p:cBhvr>
                                      <p:to>
                                        <p:strVal val="visible"/>
                                      </p:to>
                                    </p:set>
                                    <p:animEffect transition="in" filter="wipe(right)">
                                      <p:cBhvr>
                                        <p:cTn id="51" dur="500"/>
                                        <p:tgtEl>
                                          <p:spTgt spid="1083416"/>
                                        </p:tgtEl>
                                      </p:cBhvr>
                                    </p:animEffect>
                                  </p:childTnLst>
                                </p:cTn>
                              </p:par>
                            </p:childTnLst>
                          </p:cTn>
                        </p:par>
                        <p:par>
                          <p:cTn id="52" fill="hold" nodeType="afterGroup">
                            <p:stCondLst>
                              <p:cond delay="500"/>
                            </p:stCondLst>
                            <p:childTnLst>
                              <p:par>
                                <p:cTn id="53" presetID="39" presetClass="entr" presetSubtype="0" accel="100000" fill="hold" nodeType="afterEffect">
                                  <p:stCondLst>
                                    <p:cond delay="0"/>
                                  </p:stCondLst>
                                  <p:childTnLst>
                                    <p:set>
                                      <p:cBhvr>
                                        <p:cTn id="54" dur="1" fill="hold">
                                          <p:stCondLst>
                                            <p:cond delay="0"/>
                                          </p:stCondLst>
                                        </p:cTn>
                                        <p:tgtEl>
                                          <p:spTgt spid="1083422"/>
                                        </p:tgtEl>
                                        <p:attrNameLst>
                                          <p:attrName>style.visibility</p:attrName>
                                        </p:attrNameLst>
                                      </p:cBhvr>
                                      <p:to>
                                        <p:strVal val="visible"/>
                                      </p:to>
                                    </p:set>
                                    <p:anim calcmode="lin" valueType="num">
                                      <p:cBhvr>
                                        <p:cTn id="55" dur="500" fill="hold"/>
                                        <p:tgtEl>
                                          <p:spTgt spid="1083422"/>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083422"/>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083422"/>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08342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3428">
                                            <p:txEl>
                                              <p:pRg st="6" end="6"/>
                                            </p:txEl>
                                          </p:spTgt>
                                        </p:tgtEl>
                                        <p:attrNameLst>
                                          <p:attrName>style.visibility</p:attrName>
                                        </p:attrNameLst>
                                      </p:cBhvr>
                                      <p:to>
                                        <p:strVal val="visible"/>
                                      </p:to>
                                    </p:set>
                                  </p:childTnLst>
                                </p:cTn>
                              </p:par>
                            </p:childTnLst>
                          </p:cTn>
                        </p:par>
                        <p:par>
                          <p:cTn id="63" fill="hold" nodeType="afterGroup">
                            <p:stCondLst>
                              <p:cond delay="0"/>
                            </p:stCondLst>
                            <p:childTnLst>
                              <p:par>
                                <p:cTn id="64" presetID="22" presetClass="entr" presetSubtype="8" fill="hold" nodeType="afterEffect">
                                  <p:stCondLst>
                                    <p:cond delay="0"/>
                                  </p:stCondLst>
                                  <p:childTnLst>
                                    <p:set>
                                      <p:cBhvr>
                                        <p:cTn id="65" dur="1" fill="hold">
                                          <p:stCondLst>
                                            <p:cond delay="0"/>
                                          </p:stCondLst>
                                        </p:cTn>
                                        <p:tgtEl>
                                          <p:spTgt spid="1083406"/>
                                        </p:tgtEl>
                                        <p:attrNameLst>
                                          <p:attrName>style.visibility</p:attrName>
                                        </p:attrNameLst>
                                      </p:cBhvr>
                                      <p:to>
                                        <p:strVal val="visible"/>
                                      </p:to>
                                    </p:set>
                                    <p:animEffect transition="in" filter="wipe(left)">
                                      <p:cBhvr>
                                        <p:cTn id="66" dur="500"/>
                                        <p:tgtEl>
                                          <p:spTgt spid="10834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83428">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3428">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3428">
                                            <p:txEl>
                                              <p:pRg st="9" end="9"/>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3428">
                                            <p:txEl>
                                              <p:pRg st="10" end="1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83428">
                                            <p:txEl>
                                              <p:pRg st="11" end="11"/>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3428">
                                            <p:txEl>
                                              <p:pRg st="12" end="12"/>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83428">
                                            <p:txEl>
                                              <p:pRg st="13" end="13"/>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3428">
                                            <p:txEl>
                                              <p:pRg st="14" end="14"/>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3428">
                                            <p:txEl>
                                              <p:pRg st="15" end="15"/>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3428">
                                            <p:txEl>
                                              <p:pRg st="16" end="16"/>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83428">
                                            <p:txEl>
                                              <p:pRg st="17" end="17"/>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342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28" grpId="0" build="p"/>
      <p:bldP spid="108341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215900" y="2057400"/>
            <a:ext cx="89281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dirty="0">
                <a:ea typeface="굴림" panose="020B0600000101010101" pitchFamily="34" charset="-127"/>
              </a:rPr>
              <a:t>Adjusts rate of transmission to avoid congestion</a:t>
            </a:r>
          </a:p>
          <a:p>
            <a:pPr lvl="2">
              <a:lnSpc>
                <a:spcPct val="80000"/>
              </a:lnSpc>
              <a:spcBef>
                <a:spcPct val="5000"/>
              </a:spcBef>
            </a:pPr>
            <a:r>
              <a:rPr lang="en-US" altLang="ko-KR" dirty="0">
                <a:ea typeface="굴림" panose="020B0600000101010101" pitchFamily="34" charset="-127"/>
              </a:rPr>
              <a:t>A “good citizen” </a:t>
            </a:r>
          </a:p>
        </p:txBody>
      </p:sp>
      <p:grpSp>
        <p:nvGrpSpPr>
          <p:cNvPr id="2" name="Group 1"/>
          <p:cNvGrpSpPr/>
          <p:nvPr/>
        </p:nvGrpSpPr>
        <p:grpSpPr>
          <a:xfrm>
            <a:off x="215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345617" y="831850"/>
              <a:ext cx="1331243"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13418852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8749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8749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87491">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87491">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749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8749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8749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749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7491">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a:ea typeface="굴림" panose="020B0600000101010101" pitchFamily="34" charset="-127"/>
              </a:rPr>
              <a:t>TCP Windows and Sequence Numbers</a:t>
            </a:r>
          </a:p>
        </p:txBody>
      </p:sp>
      <p:sp>
        <p:nvSpPr>
          <p:cNvPr id="1089539" name="Rectangle 3"/>
          <p:cNvSpPr>
            <a:spLocks noGrp="1" noChangeArrowheads="1"/>
          </p:cNvSpPr>
          <p:nvPr>
            <p:ph type="body" idx="1"/>
          </p:nvPr>
        </p:nvSpPr>
        <p:spPr>
          <a:xfrm>
            <a:off x="292100" y="3048000"/>
            <a:ext cx="8851900" cy="3197225"/>
          </a:xfrm>
        </p:spPr>
        <p:txBody>
          <a:bodyPr>
            <a:noAutofit/>
          </a:bodyPr>
          <a:lstStyle/>
          <a:p>
            <a:pPr>
              <a:lnSpc>
                <a:spcPct val="80000"/>
              </a:lnSpc>
              <a:spcBef>
                <a:spcPct val="5000"/>
              </a:spcBef>
            </a:pPr>
            <a:r>
              <a:rPr lang="en-US" altLang="ko-KR" sz="2800" dirty="0">
                <a:ea typeface="굴림" panose="020B0600000101010101" pitchFamily="34" charset="-127"/>
              </a:rPr>
              <a:t>Sender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sent and </a:t>
            </a:r>
            <a:r>
              <a:rPr lang="en-US" altLang="ko-KR" sz="2400" dirty="0" err="1">
                <a:ea typeface="굴림" panose="020B0600000101010101" pitchFamily="34" charset="-127"/>
              </a:rPr>
              <a:t>ACK’d</a:t>
            </a:r>
            <a:endParaRPr lang="en-US" altLang="ko-KR" sz="2400" dirty="0">
              <a:ea typeface="굴림" panose="020B0600000101010101" pitchFamily="34" charset="-127"/>
            </a:endParaRPr>
          </a:p>
          <a:p>
            <a:pPr lvl="2">
              <a:lnSpc>
                <a:spcPct val="80000"/>
              </a:lnSpc>
              <a:spcBef>
                <a:spcPct val="5000"/>
              </a:spcBef>
            </a:pPr>
            <a:r>
              <a:rPr lang="en-US" altLang="ko-KR" sz="2400" dirty="0">
                <a:ea typeface="굴림" panose="020B0600000101010101" pitchFamily="34" charset="-127"/>
              </a:rPr>
              <a:t>sent and not ACK’d</a:t>
            </a:r>
          </a:p>
          <a:p>
            <a:pPr lvl="2">
              <a:lnSpc>
                <a:spcPct val="80000"/>
              </a:lnSpc>
              <a:spcBef>
                <a:spcPct val="5000"/>
              </a:spcBef>
            </a:pPr>
            <a:r>
              <a:rPr lang="en-US" altLang="ko-KR" sz="2400" dirty="0">
                <a:ea typeface="굴림" panose="020B0600000101010101" pitchFamily="34" charset="-127"/>
              </a:rPr>
              <a:t>not yet sent</a:t>
            </a:r>
          </a:p>
          <a:p>
            <a:pPr lvl="1">
              <a:lnSpc>
                <a:spcPct val="80000"/>
              </a:lnSpc>
              <a:spcBef>
                <a:spcPct val="5000"/>
              </a:spcBef>
            </a:pPr>
            <a:r>
              <a:rPr lang="en-US" altLang="ko-KR" sz="2400" dirty="0">
                <a:ea typeface="굴림" panose="020B0600000101010101" pitchFamily="34" charset="-127"/>
              </a:rPr>
              <a:t>Window (colored region) adjusted by sender</a:t>
            </a:r>
          </a:p>
          <a:p>
            <a:pPr>
              <a:lnSpc>
                <a:spcPct val="80000"/>
              </a:lnSpc>
              <a:spcBef>
                <a:spcPct val="5000"/>
              </a:spcBef>
            </a:pPr>
            <a:r>
              <a:rPr lang="en-US" altLang="ko-KR" sz="2800" dirty="0">
                <a:ea typeface="굴림" panose="020B0600000101010101" pitchFamily="34" charset="-127"/>
              </a:rPr>
              <a:t>Receiver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received and </a:t>
            </a:r>
            <a:r>
              <a:rPr lang="en-US" altLang="ko-KR" sz="2400" dirty="0" err="1">
                <a:ea typeface="굴림" panose="020B0600000101010101" pitchFamily="34" charset="-127"/>
              </a:rPr>
              <a:t>ACK’d</a:t>
            </a:r>
            <a:r>
              <a:rPr lang="en-US" altLang="ko-KR" sz="2400" dirty="0">
                <a:ea typeface="굴림" panose="020B0600000101010101" pitchFamily="34" charset="-127"/>
              </a:rPr>
              <a:t> (given to application)</a:t>
            </a:r>
          </a:p>
          <a:p>
            <a:pPr lvl="2">
              <a:lnSpc>
                <a:spcPct val="80000"/>
              </a:lnSpc>
              <a:spcBef>
                <a:spcPct val="5000"/>
              </a:spcBef>
            </a:pPr>
            <a:r>
              <a:rPr lang="en-US" altLang="ko-KR" sz="2400" dirty="0">
                <a:ea typeface="굴림" panose="020B0600000101010101" pitchFamily="34" charset="-127"/>
              </a:rPr>
              <a:t>received and buffered</a:t>
            </a:r>
          </a:p>
          <a:p>
            <a:pPr lvl="2">
              <a:lnSpc>
                <a:spcPct val="80000"/>
              </a:lnSpc>
              <a:spcBef>
                <a:spcPct val="5000"/>
              </a:spcBef>
            </a:pPr>
            <a:r>
              <a:rPr lang="en-US" altLang="ko-KR" sz="2400" dirty="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1524000" y="609600"/>
            <a:ext cx="6464300" cy="1373188"/>
            <a:chOff x="960" y="432"/>
            <a:chExt cx="4072" cy="865"/>
          </a:xfrm>
        </p:grpSpPr>
        <p:grpSp>
          <p:nvGrpSpPr>
            <p:cNvPr id="10256" name="Group 5"/>
            <p:cNvGrpSpPr>
              <a:grpSpLocks/>
            </p:cNvGrpSpPr>
            <p:nvPr/>
          </p:nvGrpSpPr>
          <p:grpSpPr bwMode="auto">
            <a:xfrm>
              <a:off x="960" y="432"/>
              <a:ext cx="3120" cy="289"/>
              <a:chOff x="960" y="432"/>
              <a:chExt cx="3120" cy="289"/>
            </a:xfrm>
          </p:grpSpPr>
          <p:sp>
            <p:nvSpPr>
              <p:cNvPr id="10268" name="Text Box 6"/>
              <p:cNvSpPr txBox="1">
                <a:spLocks noChangeArrowheads="1"/>
              </p:cNvSpPr>
              <p:nvPr/>
            </p:nvSpPr>
            <p:spPr bwMode="auto">
              <a:xfrm>
                <a:off x="1632" y="432"/>
                <a:ext cx="1642"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Sequence Numbers</a:t>
                </a:r>
              </a:p>
            </p:txBody>
          </p:sp>
          <p:sp>
            <p:nvSpPr>
              <p:cNvPr id="10269" name="Line 7"/>
              <p:cNvSpPr>
                <a:spLocks noChangeShapeType="1"/>
              </p:cNvSpPr>
              <p:nvPr/>
            </p:nvSpPr>
            <p:spPr bwMode="auto">
              <a:xfrm>
                <a:off x="33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70" name="Line 8"/>
              <p:cNvSpPr>
                <a:spLocks noChangeShapeType="1"/>
              </p:cNvSpPr>
              <p:nvPr/>
            </p:nvSpPr>
            <p:spPr bwMode="auto">
              <a:xfrm>
                <a:off x="9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10257" name="Group 9"/>
            <p:cNvGrpSpPr>
              <a:grpSpLocks/>
            </p:cNvGrpSpPr>
            <p:nvPr/>
          </p:nvGrpSpPr>
          <p:grpSpPr bwMode="auto">
            <a:xfrm>
              <a:off x="979" y="768"/>
              <a:ext cx="4053" cy="529"/>
              <a:chOff x="960" y="816"/>
              <a:chExt cx="4053" cy="529"/>
            </a:xfrm>
          </p:grpSpPr>
          <p:grpSp>
            <p:nvGrpSpPr>
              <p:cNvPr id="10258" name="Group 10"/>
              <p:cNvGrpSpPr>
                <a:grpSpLocks/>
              </p:cNvGrpSpPr>
              <p:nvPr/>
            </p:nvGrpSpPr>
            <p:grpSpPr bwMode="auto">
              <a:xfrm>
                <a:off x="960" y="816"/>
                <a:ext cx="3120" cy="529"/>
                <a:chOff x="960" y="864"/>
                <a:chExt cx="3120" cy="529"/>
              </a:xfrm>
            </p:grpSpPr>
            <p:sp>
              <p:nvSpPr>
                <p:cNvPr id="10261" name="Rectangle 11"/>
                <p:cNvSpPr>
                  <a:spLocks noChangeArrowheads="1"/>
                </p:cNvSpPr>
                <p:nvPr/>
              </p:nvSpPr>
              <p:spPr bwMode="auto">
                <a:xfrm>
                  <a:off x="1728" y="960"/>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65" name="Text Box 15"/>
                <p:cNvSpPr txBox="1">
                  <a:spLocks noChangeArrowheads="1"/>
                </p:cNvSpPr>
                <p:nvPr/>
              </p:nvSpPr>
              <p:spPr bwMode="auto">
                <a:xfrm>
                  <a:off x="2064" y="918"/>
                  <a:ext cx="930" cy="4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0000"/>
                    </a:lnSpc>
                  </a:pPr>
                  <a:r>
                    <a:rPr lang="en-US" altLang="ko-KR" sz="2400" b="0" dirty="0">
                      <a:latin typeface="Gill Sans" charset="0"/>
                      <a:ea typeface="Gill Sans" charset="0"/>
                      <a:cs typeface="Gill Sans" charset="0"/>
                    </a:rPr>
                    <a:t>Sent</a:t>
                  </a:r>
                </a:p>
                <a:p>
                  <a:r>
                    <a:rPr lang="en-US" altLang="ko-KR" sz="2400" b="0" dirty="0">
                      <a:latin typeface="Gill Sans" charset="0"/>
                      <a:ea typeface="Gill Sans" charset="0"/>
                      <a:cs typeface="Gill Sans" charset="0"/>
                    </a:rPr>
                    <a:t>not </a:t>
                  </a:r>
                  <a:r>
                    <a:rPr lang="en-US" altLang="ko-KR" sz="2400" b="0" dirty="0" err="1">
                      <a:latin typeface="Gill Sans" charset="0"/>
                      <a:ea typeface="Gill Sans" charset="0"/>
                      <a:cs typeface="Gill Sans" charset="0"/>
                    </a:rPr>
                    <a:t>ACK’d</a:t>
                  </a:r>
                  <a:endParaRPr lang="en-US" altLang="ko-KR" sz="2400" b="0" dirty="0">
                    <a:latin typeface="Gill Sans" charset="0"/>
                    <a:ea typeface="Gill Sans" charset="0"/>
                    <a:cs typeface="Gill Sans" charset="0"/>
                  </a:endParaRPr>
                </a:p>
              </p:txBody>
            </p:sp>
            <p:sp>
              <p:nvSpPr>
                <p:cNvPr id="10266" name="Text Box 16"/>
                <p:cNvSpPr txBox="1">
                  <a:spLocks noChangeArrowheads="1"/>
                </p:cNvSpPr>
                <p:nvPr/>
              </p:nvSpPr>
              <p:spPr bwMode="auto">
                <a:xfrm>
                  <a:off x="1056" y="864"/>
                  <a:ext cx="627"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Sent</a:t>
                  </a:r>
                </a:p>
                <a:p>
                  <a:r>
                    <a:rPr lang="en-US" altLang="ko-KR" sz="2400" b="0" dirty="0" err="1">
                      <a:latin typeface="Gill Sans" charset="0"/>
                      <a:ea typeface="Gill Sans" charset="0"/>
                      <a:cs typeface="Gill Sans" charset="0"/>
                    </a:rPr>
                    <a:t>ACK’d</a:t>
                  </a:r>
                  <a:endParaRPr lang="en-US" altLang="ko-KR" sz="2400" b="0" dirty="0">
                    <a:latin typeface="Gill Sans" charset="0"/>
                    <a:ea typeface="Gill Sans" charset="0"/>
                    <a:cs typeface="Gill Sans" charset="0"/>
                  </a:endParaRPr>
                </a:p>
              </p:txBody>
            </p:sp>
            <p:sp>
              <p:nvSpPr>
                <p:cNvPr id="10267" name="Text Box 17"/>
                <p:cNvSpPr txBox="1">
                  <a:spLocks noChangeArrowheads="1"/>
                </p:cNvSpPr>
                <p:nvPr/>
              </p:nvSpPr>
              <p:spPr bwMode="auto">
                <a:xfrm>
                  <a:off x="3269" y="864"/>
                  <a:ext cx="730"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Not yet</a:t>
                  </a:r>
                </a:p>
                <a:p>
                  <a:r>
                    <a:rPr lang="en-US" altLang="ko-KR" sz="2400" b="0" dirty="0">
                      <a:latin typeface="Gill Sans" charset="0"/>
                      <a:ea typeface="Gill Sans" charset="0"/>
                      <a:cs typeface="Gill Sans" charset="0"/>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10260" name="Text Box 19"/>
              <p:cNvSpPr txBox="1">
                <a:spLocks noChangeArrowheads="1"/>
              </p:cNvSpPr>
              <p:nvPr/>
            </p:nvSpPr>
            <p:spPr bwMode="auto">
              <a:xfrm>
                <a:off x="4357" y="959"/>
                <a:ext cx="65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Sender</a:t>
                </a:r>
              </a:p>
            </p:txBody>
          </p:sp>
        </p:grpSp>
      </p:grpSp>
      <p:grpSp>
        <p:nvGrpSpPr>
          <p:cNvPr id="1089556" name="Group 20"/>
          <p:cNvGrpSpPr>
            <a:grpSpLocks/>
          </p:cNvGrpSpPr>
          <p:nvPr/>
        </p:nvGrpSpPr>
        <p:grpSpPr bwMode="auto">
          <a:xfrm>
            <a:off x="1447800" y="2286000"/>
            <a:ext cx="6732588" cy="914400"/>
            <a:chOff x="912" y="1536"/>
            <a:chExt cx="4241" cy="576"/>
          </a:xfrm>
        </p:grpSpPr>
        <p:grpSp>
          <p:nvGrpSpPr>
            <p:cNvPr id="10246" name="Group 21"/>
            <p:cNvGrpSpPr>
              <a:grpSpLocks/>
            </p:cNvGrpSpPr>
            <p:nvPr/>
          </p:nvGrpSpPr>
          <p:grpSpPr bwMode="auto">
            <a:xfrm>
              <a:off x="912" y="1536"/>
              <a:ext cx="3189" cy="528"/>
              <a:chOff x="891" y="1488"/>
              <a:chExt cx="3189" cy="528"/>
            </a:xfrm>
          </p:grpSpPr>
          <p:sp>
            <p:nvSpPr>
              <p:cNvPr id="10249" name="Text Box 22"/>
              <p:cNvSpPr txBox="1">
                <a:spLocks noChangeArrowheads="1"/>
              </p:cNvSpPr>
              <p:nvPr/>
            </p:nvSpPr>
            <p:spPr bwMode="auto">
              <a:xfrm>
                <a:off x="3152" y="1488"/>
                <a:ext cx="774"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Not yet</a:t>
                </a:r>
              </a:p>
              <a:p>
                <a:r>
                  <a:rPr lang="en-US" altLang="ko-KR" sz="2400" b="0" dirty="0">
                    <a:latin typeface="Gill Sans" charset="0"/>
                    <a:ea typeface="Gill Sans" charset="0"/>
                    <a:cs typeface="Gill Sans" charset="0"/>
                  </a:rPr>
                  <a:t>received</a:t>
                </a:r>
              </a:p>
            </p:txBody>
          </p:sp>
          <p:sp>
            <p:nvSpPr>
              <p:cNvPr id="10250" name="Text Box 23"/>
              <p:cNvSpPr txBox="1">
                <a:spLocks noChangeArrowheads="1"/>
              </p:cNvSpPr>
              <p:nvPr/>
            </p:nvSpPr>
            <p:spPr bwMode="auto">
              <a:xfrm>
                <a:off x="891" y="1488"/>
                <a:ext cx="1125"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Received</a:t>
                </a:r>
              </a:p>
              <a:p>
                <a:r>
                  <a:rPr lang="en-US" altLang="ko-KR" sz="2400" b="0" dirty="0">
                    <a:latin typeface="Gill Sans" charset="0"/>
                    <a:ea typeface="Gill Sans" charset="0"/>
                    <a:cs typeface="Gill Sans" charset="0"/>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0255" name="Text Box 28"/>
              <p:cNvSpPr txBox="1">
                <a:spLocks noChangeArrowheads="1"/>
              </p:cNvSpPr>
              <p:nvPr/>
            </p:nvSpPr>
            <p:spPr bwMode="auto">
              <a:xfrm>
                <a:off x="2112" y="1536"/>
                <a:ext cx="818" cy="4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400" b="0" dirty="0">
                    <a:latin typeface="Gill Sans" charset="0"/>
                    <a:ea typeface="Gill Sans" charset="0"/>
                    <a:cs typeface="Gill Sans" charset="0"/>
                  </a:rPr>
                  <a:t>Received</a:t>
                </a:r>
              </a:p>
              <a:p>
                <a:pPr>
                  <a:lnSpc>
                    <a:spcPct val="90000"/>
                  </a:lnSpc>
                </a:pPr>
                <a:r>
                  <a:rPr lang="en-US" altLang="ko-KR" sz="2400" b="0" dirty="0">
                    <a:latin typeface="Gill Sans" charset="0"/>
                    <a:ea typeface="Gill Sans" charset="0"/>
                    <a:cs typeface="Gill Sans" charset="0"/>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10248" name="Text Box 30"/>
            <p:cNvSpPr txBox="1">
              <a:spLocks noChangeArrowheads="1"/>
            </p:cNvSpPr>
            <p:nvPr/>
          </p:nvSpPr>
          <p:spPr bwMode="auto">
            <a:xfrm>
              <a:off x="4357" y="1728"/>
              <a:ext cx="796"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Receiver</a:t>
              </a:r>
            </a:p>
          </p:txBody>
        </p:sp>
      </p:grpSp>
    </p:spTree>
    <p:extLst>
      <p:ext uri="{BB962C8B-B14F-4D97-AF65-F5344CB8AC3E}">
        <p14:creationId xmlns:p14="http://schemas.microsoft.com/office/powerpoint/2010/main" val="648395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9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9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95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9539">
                                            <p:txEl>
                                              <p:pRg st="5" end="5"/>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089540"/>
                                        </p:tgtEl>
                                        <p:attrNameLst>
                                          <p:attrName>style.visibility</p:attrName>
                                        </p:attrNameLst>
                                      </p:cBhvr>
                                      <p:to>
                                        <p:strVal val="visible"/>
                                      </p:to>
                                    </p:set>
                                    <p:animEffect transition="in" filter="wipe(left)">
                                      <p:cBhvr>
                                        <p:cTn id="19" dur="500"/>
                                        <p:tgtEl>
                                          <p:spTgt spid="1089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3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9539">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89539">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9539">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9539">
                                            <p:txEl>
                                              <p:pRg st="10" end="10"/>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089556"/>
                                        </p:tgtEl>
                                        <p:attrNameLst>
                                          <p:attrName>style.visibility</p:attrName>
                                        </p:attrNameLst>
                                      </p:cBhvr>
                                      <p:to>
                                        <p:strVal val="visible"/>
                                      </p:to>
                                    </p:set>
                                    <p:animEffect transition="in" filter="wipe(left)">
                                      <p:cBhvr>
                                        <p:cTn id="34" dur="500"/>
                                        <p:tgtEl>
                                          <p:spTgt spid="108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43000" y="1192213"/>
            <a:ext cx="6553200" cy="1066800"/>
          </a:xfrm>
          <a:prstGeom prst="rect">
            <a:avLst/>
          </a:prstGeom>
          <a:noFill/>
          <a:ln w="38100" algn="ctr">
            <a:solidFill>
              <a:schemeClr val="tx1"/>
            </a:solidFill>
            <a:miter lim="800000"/>
            <a:headEnd/>
            <a:tailEnd/>
          </a:ln>
          <a:effectLst/>
          <a:extLst>
            <a:ext uri="{909E8E84-426E-40dd-AFC4-6F175D3DCCD1}">
              <a14:hiddenFill xmlns:a14="http://schemas.microsoft.com/office/drawing/2010/main" xmlns="">
                <a:solidFill>
                  <a:srgbClr val="00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91587" name="Rectangle 3"/>
          <p:cNvSpPr>
            <a:spLocks noChangeArrowheads="1"/>
          </p:cNvSpPr>
          <p:nvPr/>
        </p:nvSpPr>
        <p:spPr bwMode="auto">
          <a:xfrm>
            <a:off x="3124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Seq:190</a:t>
            </a:r>
          </a:p>
          <a:p>
            <a:r>
              <a:rPr lang="en-US" altLang="ko-KR" sz="2000" b="0">
                <a:latin typeface="Gill Sans" charset="0"/>
                <a:ea typeface="Gill Sans" charset="0"/>
                <a:cs typeface="Gill Sans" charset="0"/>
              </a:rPr>
              <a:t>Size:40</a:t>
            </a:r>
          </a:p>
        </p:txBody>
      </p:sp>
      <p:sp>
        <p:nvSpPr>
          <p:cNvPr id="11268" name="Rectangle 4"/>
          <p:cNvSpPr>
            <a:spLocks noGrp="1" noChangeArrowheads="1"/>
          </p:cNvSpPr>
          <p:nvPr>
            <p:ph type="title"/>
          </p:nvPr>
        </p:nvSpPr>
        <p:spPr>
          <a:xfrm>
            <a:off x="533400" y="152400"/>
            <a:ext cx="7848600" cy="533400"/>
          </a:xfrm>
        </p:spPr>
        <p:txBody>
          <a:bodyPr/>
          <a:lstStyle/>
          <a:p>
            <a:r>
              <a:rPr lang="en-US" altLang="ko-KR" dirty="0">
                <a:ea typeface="굴림" panose="020B0600000101010101" pitchFamily="34" charset="-127"/>
              </a:rPr>
              <a:t>Window-Based Acknowledgements (TCP)</a:t>
            </a:r>
          </a:p>
        </p:txBody>
      </p:sp>
      <p:sp>
        <p:nvSpPr>
          <p:cNvPr id="11269" name="Line 5"/>
          <p:cNvSpPr>
            <a:spLocks noChangeShapeType="1"/>
          </p:cNvSpPr>
          <p:nvPr/>
        </p:nvSpPr>
        <p:spPr bwMode="auto">
          <a:xfrm>
            <a:off x="457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1270" name="Line 6"/>
          <p:cNvSpPr>
            <a:spLocks noChangeShapeType="1"/>
          </p:cNvSpPr>
          <p:nvPr/>
        </p:nvSpPr>
        <p:spPr bwMode="auto">
          <a:xfrm>
            <a:off x="7696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591" name="AutoShape 7"/>
          <p:cNvSpPr>
            <a:spLocks noChangeArrowheads="1"/>
          </p:cNvSpPr>
          <p:nvPr/>
        </p:nvSpPr>
        <p:spPr bwMode="auto">
          <a:xfrm>
            <a:off x="152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Seq:230</a:t>
            </a:r>
          </a:p>
        </p:txBody>
      </p:sp>
      <p:sp>
        <p:nvSpPr>
          <p:cNvPr id="1091592" name="AutoShape 8"/>
          <p:cNvSpPr>
            <a:spLocks noChangeArrowheads="1"/>
          </p:cNvSpPr>
          <p:nvPr/>
        </p:nvSpPr>
        <p:spPr bwMode="auto">
          <a:xfrm>
            <a:off x="7848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3" name="AutoShape 9"/>
          <p:cNvSpPr>
            <a:spLocks noChangeArrowheads="1"/>
          </p:cNvSpPr>
          <p:nvPr/>
        </p:nvSpPr>
        <p:spPr bwMode="auto">
          <a:xfrm>
            <a:off x="1524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Seq:260</a:t>
            </a:r>
          </a:p>
        </p:txBody>
      </p:sp>
      <p:sp>
        <p:nvSpPr>
          <p:cNvPr id="1091594" name="AutoShape 10"/>
          <p:cNvSpPr>
            <a:spLocks noChangeArrowheads="1"/>
          </p:cNvSpPr>
          <p:nvPr/>
        </p:nvSpPr>
        <p:spPr bwMode="auto">
          <a:xfrm>
            <a:off x="78486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5" name="AutoShape 11"/>
          <p:cNvSpPr>
            <a:spLocks noChangeArrowheads="1"/>
          </p:cNvSpPr>
          <p:nvPr/>
        </p:nvSpPr>
        <p:spPr bwMode="auto">
          <a:xfrm>
            <a:off x="152400" y="480695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Seq:300</a:t>
            </a:r>
          </a:p>
        </p:txBody>
      </p:sp>
      <p:sp>
        <p:nvSpPr>
          <p:cNvPr id="1091596" name="AutoShape 12"/>
          <p:cNvSpPr>
            <a:spLocks noChangeArrowheads="1"/>
          </p:cNvSpPr>
          <p:nvPr/>
        </p:nvSpPr>
        <p:spPr bwMode="auto">
          <a:xfrm>
            <a:off x="7848600" y="48085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7" name="AutoShape 13"/>
          <p:cNvSpPr>
            <a:spLocks noChangeArrowheads="1"/>
          </p:cNvSpPr>
          <p:nvPr/>
        </p:nvSpPr>
        <p:spPr bwMode="auto">
          <a:xfrm>
            <a:off x="152400" y="5283200"/>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Seq:190</a:t>
            </a:r>
          </a:p>
        </p:txBody>
      </p:sp>
      <p:sp>
        <p:nvSpPr>
          <p:cNvPr id="1091598" name="AutoShape 14"/>
          <p:cNvSpPr>
            <a:spLocks noChangeArrowheads="1"/>
          </p:cNvSpPr>
          <p:nvPr/>
        </p:nvSpPr>
        <p:spPr bwMode="auto">
          <a:xfrm>
            <a:off x="7848600" y="528320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A:340/60 </a:t>
            </a:r>
          </a:p>
        </p:txBody>
      </p:sp>
      <p:sp>
        <p:nvSpPr>
          <p:cNvPr id="1091599" name="AutoShape 15"/>
          <p:cNvSpPr>
            <a:spLocks noChangeArrowheads="1"/>
          </p:cNvSpPr>
          <p:nvPr/>
        </p:nvSpPr>
        <p:spPr bwMode="auto">
          <a:xfrm>
            <a:off x="1524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Seq:340</a:t>
            </a:r>
          </a:p>
        </p:txBody>
      </p:sp>
      <p:sp>
        <p:nvSpPr>
          <p:cNvPr id="1091600" name="AutoShape 16"/>
          <p:cNvSpPr>
            <a:spLocks noChangeArrowheads="1"/>
          </p:cNvSpPr>
          <p:nvPr/>
        </p:nvSpPr>
        <p:spPr bwMode="auto">
          <a:xfrm>
            <a:off x="78486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A:380/20 </a:t>
            </a:r>
          </a:p>
        </p:txBody>
      </p:sp>
      <p:sp>
        <p:nvSpPr>
          <p:cNvPr id="1091601" name="AutoShape 17"/>
          <p:cNvSpPr>
            <a:spLocks noChangeArrowheads="1"/>
          </p:cNvSpPr>
          <p:nvPr/>
        </p:nvSpPr>
        <p:spPr bwMode="auto">
          <a:xfrm>
            <a:off x="152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Seq:380</a:t>
            </a:r>
          </a:p>
        </p:txBody>
      </p:sp>
      <p:sp>
        <p:nvSpPr>
          <p:cNvPr id="1091602" name="AutoShape 18"/>
          <p:cNvSpPr>
            <a:spLocks noChangeArrowheads="1"/>
          </p:cNvSpPr>
          <p:nvPr/>
        </p:nvSpPr>
        <p:spPr bwMode="auto">
          <a:xfrm>
            <a:off x="7848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A:400/0  </a:t>
            </a:r>
          </a:p>
        </p:txBody>
      </p:sp>
      <p:sp>
        <p:nvSpPr>
          <p:cNvPr id="1091603" name="AutoShape 19"/>
          <p:cNvSpPr>
            <a:spLocks noChangeArrowheads="1"/>
          </p:cNvSpPr>
          <p:nvPr/>
        </p:nvSpPr>
        <p:spPr bwMode="auto">
          <a:xfrm>
            <a:off x="7848600" y="2362200"/>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A:100/300</a:t>
            </a:r>
          </a:p>
        </p:txBody>
      </p:sp>
      <p:sp>
        <p:nvSpPr>
          <p:cNvPr id="1091604" name="AutoShape 20"/>
          <p:cNvSpPr>
            <a:spLocks noChangeArrowheads="1"/>
          </p:cNvSpPr>
          <p:nvPr/>
        </p:nvSpPr>
        <p:spPr bwMode="auto">
          <a:xfrm>
            <a:off x="152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Seq:100</a:t>
            </a:r>
          </a:p>
        </p:txBody>
      </p:sp>
      <p:sp>
        <p:nvSpPr>
          <p:cNvPr id="1091605" name="AutoShape 21"/>
          <p:cNvSpPr>
            <a:spLocks noChangeArrowheads="1"/>
          </p:cNvSpPr>
          <p:nvPr/>
        </p:nvSpPr>
        <p:spPr bwMode="auto">
          <a:xfrm>
            <a:off x="7848600" y="2886075"/>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A:140/260</a:t>
            </a:r>
          </a:p>
        </p:txBody>
      </p:sp>
      <p:sp>
        <p:nvSpPr>
          <p:cNvPr id="1091606" name="AutoShape 22"/>
          <p:cNvSpPr>
            <a:spLocks noChangeArrowheads="1"/>
          </p:cNvSpPr>
          <p:nvPr/>
        </p:nvSpPr>
        <p:spPr bwMode="auto">
          <a:xfrm>
            <a:off x="152400" y="33607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Seq:140</a:t>
            </a:r>
          </a:p>
        </p:txBody>
      </p:sp>
      <p:sp>
        <p:nvSpPr>
          <p:cNvPr id="1091607" name="AutoShape 23"/>
          <p:cNvSpPr>
            <a:spLocks noChangeArrowheads="1"/>
          </p:cNvSpPr>
          <p:nvPr/>
        </p:nvSpPr>
        <p:spPr bwMode="auto">
          <a:xfrm>
            <a:off x="7848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608" name="Freeform 24"/>
          <p:cNvSpPr>
            <a:spLocks/>
          </p:cNvSpPr>
          <p:nvPr/>
        </p:nvSpPr>
        <p:spPr bwMode="auto">
          <a:xfrm>
            <a:off x="1143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09" name="Line 25"/>
          <p:cNvSpPr>
            <a:spLocks noChangeShapeType="1"/>
          </p:cNvSpPr>
          <p:nvPr/>
        </p:nvSpPr>
        <p:spPr bwMode="auto">
          <a:xfrm>
            <a:off x="1600200" y="3122613"/>
            <a:ext cx="624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0" name="Freeform 26"/>
          <p:cNvSpPr>
            <a:spLocks/>
          </p:cNvSpPr>
          <p:nvPr/>
        </p:nvSpPr>
        <p:spPr bwMode="auto">
          <a:xfrm>
            <a:off x="1143000" y="2232025"/>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1" name="Line 27"/>
          <p:cNvSpPr>
            <a:spLocks noChangeShapeType="1"/>
          </p:cNvSpPr>
          <p:nvPr/>
        </p:nvSpPr>
        <p:spPr bwMode="auto">
          <a:xfrm>
            <a:off x="2514600" y="3603625"/>
            <a:ext cx="533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2" name="Freeform 28"/>
          <p:cNvSpPr>
            <a:spLocks/>
          </p:cNvSpPr>
          <p:nvPr/>
        </p:nvSpPr>
        <p:spPr bwMode="auto">
          <a:xfrm>
            <a:off x="1143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3" name="Line 29"/>
          <p:cNvSpPr>
            <a:spLocks noChangeShapeType="1"/>
          </p:cNvSpPr>
          <p:nvPr/>
        </p:nvSpPr>
        <p:spPr bwMode="auto">
          <a:xfrm>
            <a:off x="4343400" y="4087813"/>
            <a:ext cx="350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4" name="Freeform 30"/>
          <p:cNvSpPr>
            <a:spLocks/>
          </p:cNvSpPr>
          <p:nvPr/>
        </p:nvSpPr>
        <p:spPr bwMode="auto">
          <a:xfrm>
            <a:off x="1143000" y="2235200"/>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5" name="Line 31"/>
          <p:cNvSpPr>
            <a:spLocks noChangeShapeType="1"/>
          </p:cNvSpPr>
          <p:nvPr/>
        </p:nvSpPr>
        <p:spPr bwMode="auto">
          <a:xfrm>
            <a:off x="5105400" y="4545013"/>
            <a:ext cx="2743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6" name="Freeform 32"/>
          <p:cNvSpPr>
            <a:spLocks/>
          </p:cNvSpPr>
          <p:nvPr/>
        </p:nvSpPr>
        <p:spPr bwMode="auto">
          <a:xfrm>
            <a:off x="1143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7" name="Line 33"/>
          <p:cNvSpPr>
            <a:spLocks noChangeShapeType="1"/>
          </p:cNvSpPr>
          <p:nvPr/>
        </p:nvSpPr>
        <p:spPr bwMode="auto">
          <a:xfrm>
            <a:off x="5981700" y="5027613"/>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8" name="Freeform 34"/>
          <p:cNvSpPr>
            <a:spLocks/>
          </p:cNvSpPr>
          <p:nvPr/>
        </p:nvSpPr>
        <p:spPr bwMode="auto">
          <a:xfrm>
            <a:off x="1141413"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9" name="Line 35"/>
          <p:cNvSpPr>
            <a:spLocks noChangeShapeType="1"/>
          </p:cNvSpPr>
          <p:nvPr/>
        </p:nvSpPr>
        <p:spPr bwMode="auto">
          <a:xfrm>
            <a:off x="3594100" y="5511800"/>
            <a:ext cx="426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0" name="Freeform 36"/>
          <p:cNvSpPr>
            <a:spLocks/>
          </p:cNvSpPr>
          <p:nvPr/>
        </p:nvSpPr>
        <p:spPr bwMode="auto">
          <a:xfrm>
            <a:off x="1143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1" name="Line 37"/>
          <p:cNvSpPr>
            <a:spLocks noChangeShapeType="1"/>
          </p:cNvSpPr>
          <p:nvPr/>
        </p:nvSpPr>
        <p:spPr bwMode="auto">
          <a:xfrm>
            <a:off x="6781800" y="5992813"/>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2" name="Freeform 38"/>
          <p:cNvSpPr>
            <a:spLocks/>
          </p:cNvSpPr>
          <p:nvPr/>
        </p:nvSpPr>
        <p:spPr bwMode="auto">
          <a:xfrm>
            <a:off x="1143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3" name="Line 39"/>
          <p:cNvSpPr>
            <a:spLocks noChangeShapeType="1"/>
          </p:cNvSpPr>
          <p:nvPr/>
        </p:nvSpPr>
        <p:spPr bwMode="auto">
          <a:xfrm>
            <a:off x="7467600" y="6450013"/>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1304" name="Text Box 40"/>
          <p:cNvSpPr txBox="1">
            <a:spLocks noChangeArrowheads="1"/>
          </p:cNvSpPr>
          <p:nvPr/>
        </p:nvSpPr>
        <p:spPr bwMode="auto">
          <a:xfrm>
            <a:off x="847725" y="838200"/>
            <a:ext cx="567444"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100</a:t>
            </a:r>
          </a:p>
        </p:txBody>
      </p:sp>
      <p:grpSp>
        <p:nvGrpSpPr>
          <p:cNvPr id="1091625" name="Group 41"/>
          <p:cNvGrpSpPr>
            <a:grpSpLocks/>
          </p:cNvGrpSpPr>
          <p:nvPr/>
        </p:nvGrpSpPr>
        <p:grpSpPr bwMode="auto">
          <a:xfrm>
            <a:off x="1143001" y="838200"/>
            <a:ext cx="1106488" cy="1420813"/>
            <a:chOff x="720" y="528"/>
            <a:chExt cx="697"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Seq:100</a:t>
              </a:r>
            </a:p>
            <a:p>
              <a:r>
                <a:rPr lang="en-US" altLang="ko-KR" sz="2000" b="0" dirty="0">
                  <a:latin typeface="Gill Sans" charset="0"/>
                  <a:ea typeface="Gill Sans" charset="0"/>
                  <a:cs typeface="Gill Sans" charset="0"/>
                </a:rPr>
                <a:t>Size:40</a:t>
              </a:r>
            </a:p>
          </p:txBody>
        </p:sp>
        <p:sp>
          <p:nvSpPr>
            <p:cNvPr id="11328" name="Text Box 43"/>
            <p:cNvSpPr txBox="1">
              <a:spLocks noChangeArrowheads="1"/>
            </p:cNvSpPr>
            <p:nvPr/>
          </p:nvSpPr>
          <p:spPr bwMode="auto">
            <a:xfrm>
              <a:off x="106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140</a:t>
              </a:r>
            </a:p>
          </p:txBody>
        </p:sp>
      </p:grpSp>
      <p:grpSp>
        <p:nvGrpSpPr>
          <p:cNvPr id="1091628" name="Group 44"/>
          <p:cNvGrpSpPr>
            <a:grpSpLocks/>
          </p:cNvGrpSpPr>
          <p:nvPr/>
        </p:nvGrpSpPr>
        <p:grpSpPr bwMode="auto">
          <a:xfrm>
            <a:off x="1981201" y="838200"/>
            <a:ext cx="1414463" cy="1420813"/>
            <a:chOff x="1248" y="528"/>
            <a:chExt cx="891"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Seq:140</a:t>
              </a:r>
            </a:p>
            <a:p>
              <a:r>
                <a:rPr lang="en-US" altLang="ko-KR" sz="2000" b="0">
                  <a:latin typeface="Gill Sans" charset="0"/>
                  <a:ea typeface="Gill Sans" charset="0"/>
                  <a:cs typeface="Gill Sans" charset="0"/>
                </a:rPr>
                <a:t>Size:50</a:t>
              </a:r>
            </a:p>
          </p:txBody>
        </p:sp>
        <p:sp>
          <p:nvSpPr>
            <p:cNvPr id="11326" name="Text Box 46"/>
            <p:cNvSpPr txBox="1">
              <a:spLocks noChangeArrowheads="1"/>
            </p:cNvSpPr>
            <p:nvPr/>
          </p:nvSpPr>
          <p:spPr bwMode="auto">
            <a:xfrm>
              <a:off x="1782"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190</a:t>
              </a:r>
            </a:p>
          </p:txBody>
        </p:sp>
      </p:grpSp>
      <p:grpSp>
        <p:nvGrpSpPr>
          <p:cNvPr id="1091631" name="Group 47"/>
          <p:cNvGrpSpPr>
            <a:grpSpLocks/>
          </p:cNvGrpSpPr>
          <p:nvPr/>
        </p:nvGrpSpPr>
        <p:grpSpPr bwMode="auto">
          <a:xfrm>
            <a:off x="3663951" y="838200"/>
            <a:ext cx="1255713" cy="1420813"/>
            <a:chOff x="2308" y="528"/>
            <a:chExt cx="791"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Seq:230</a:t>
              </a:r>
            </a:p>
            <a:p>
              <a:r>
                <a:rPr lang="en-US" altLang="ko-KR" sz="2000" b="0">
                  <a:latin typeface="Gill Sans" charset="0"/>
                  <a:ea typeface="Gill Sans" charset="0"/>
                  <a:cs typeface="Gill Sans" charset="0"/>
                </a:rPr>
                <a:t>Size:30</a:t>
              </a:r>
            </a:p>
          </p:txBody>
        </p:sp>
        <p:sp>
          <p:nvSpPr>
            <p:cNvPr id="11323" name="Text Box 49"/>
            <p:cNvSpPr txBox="1">
              <a:spLocks noChangeArrowheads="1"/>
            </p:cNvSpPr>
            <p:nvPr/>
          </p:nvSpPr>
          <p:spPr bwMode="auto">
            <a:xfrm>
              <a:off x="2308"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230</a:t>
              </a:r>
            </a:p>
          </p:txBody>
        </p:sp>
        <p:sp>
          <p:nvSpPr>
            <p:cNvPr id="11324" name="Text Box 50"/>
            <p:cNvSpPr txBox="1">
              <a:spLocks noChangeArrowheads="1"/>
            </p:cNvSpPr>
            <p:nvPr/>
          </p:nvSpPr>
          <p:spPr bwMode="auto">
            <a:xfrm>
              <a:off x="2742"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260</a:t>
              </a:r>
            </a:p>
          </p:txBody>
        </p:sp>
      </p:grpSp>
      <p:grpSp>
        <p:nvGrpSpPr>
          <p:cNvPr id="1091635" name="Group 51"/>
          <p:cNvGrpSpPr>
            <a:grpSpLocks/>
          </p:cNvGrpSpPr>
          <p:nvPr/>
        </p:nvGrpSpPr>
        <p:grpSpPr bwMode="auto">
          <a:xfrm>
            <a:off x="4648202" y="838200"/>
            <a:ext cx="1109663" cy="1420813"/>
            <a:chOff x="2928" y="528"/>
            <a:chExt cx="699"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Seq:260</a:t>
              </a:r>
            </a:p>
            <a:p>
              <a:r>
                <a:rPr lang="en-US" altLang="ko-KR" sz="2000" b="0">
                  <a:latin typeface="Gill Sans" charset="0"/>
                  <a:ea typeface="Gill Sans" charset="0"/>
                  <a:cs typeface="Gill Sans" charset="0"/>
                </a:rPr>
                <a:t>Size:40</a:t>
              </a:r>
            </a:p>
          </p:txBody>
        </p:sp>
        <p:sp>
          <p:nvSpPr>
            <p:cNvPr id="11321" name="Text Box 53"/>
            <p:cNvSpPr txBox="1">
              <a:spLocks noChangeArrowheads="1"/>
            </p:cNvSpPr>
            <p:nvPr/>
          </p:nvSpPr>
          <p:spPr bwMode="auto">
            <a:xfrm>
              <a:off x="327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300</a:t>
              </a:r>
            </a:p>
          </p:txBody>
        </p:sp>
      </p:grpSp>
      <p:grpSp>
        <p:nvGrpSpPr>
          <p:cNvPr id="1091638" name="Group 54"/>
          <p:cNvGrpSpPr>
            <a:grpSpLocks/>
          </p:cNvGrpSpPr>
          <p:nvPr/>
        </p:nvGrpSpPr>
        <p:grpSpPr bwMode="auto">
          <a:xfrm>
            <a:off x="5486402" y="838200"/>
            <a:ext cx="1109663" cy="1420813"/>
            <a:chOff x="3456" y="528"/>
            <a:chExt cx="699"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Seq:300</a:t>
              </a:r>
            </a:p>
            <a:p>
              <a:r>
                <a:rPr lang="en-US" altLang="ko-KR" sz="2000" b="0">
                  <a:latin typeface="Gill Sans" charset="0"/>
                  <a:ea typeface="Gill Sans" charset="0"/>
                  <a:cs typeface="Gill Sans" charset="0"/>
                </a:rPr>
                <a:t>Size:40</a:t>
              </a:r>
            </a:p>
          </p:txBody>
        </p:sp>
        <p:sp>
          <p:nvSpPr>
            <p:cNvPr id="11319" name="Text Box 56"/>
            <p:cNvSpPr txBox="1">
              <a:spLocks noChangeArrowheads="1"/>
            </p:cNvSpPr>
            <p:nvPr/>
          </p:nvSpPr>
          <p:spPr bwMode="auto">
            <a:xfrm>
              <a:off x="3798"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340</a:t>
              </a:r>
            </a:p>
          </p:txBody>
        </p:sp>
      </p:grpSp>
      <p:grpSp>
        <p:nvGrpSpPr>
          <p:cNvPr id="1091641" name="Group 57"/>
          <p:cNvGrpSpPr>
            <a:grpSpLocks/>
          </p:cNvGrpSpPr>
          <p:nvPr/>
        </p:nvGrpSpPr>
        <p:grpSpPr bwMode="auto">
          <a:xfrm>
            <a:off x="6324603" y="838200"/>
            <a:ext cx="1106488" cy="1420813"/>
            <a:chOff x="3984" y="528"/>
            <a:chExt cx="697"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Seq:340</a:t>
              </a:r>
            </a:p>
            <a:p>
              <a:r>
                <a:rPr lang="en-US" altLang="ko-KR" sz="2000" b="0">
                  <a:latin typeface="Gill Sans" charset="0"/>
                  <a:ea typeface="Gill Sans" charset="0"/>
                  <a:cs typeface="Gill Sans" charset="0"/>
                </a:rPr>
                <a:t>Size:40</a:t>
              </a:r>
            </a:p>
          </p:txBody>
        </p:sp>
        <p:sp>
          <p:nvSpPr>
            <p:cNvPr id="11317" name="Text Box 59"/>
            <p:cNvSpPr txBox="1">
              <a:spLocks noChangeArrowheads="1"/>
            </p:cNvSpPr>
            <p:nvPr/>
          </p:nvSpPr>
          <p:spPr bwMode="auto">
            <a:xfrm>
              <a:off x="4324"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380</a:t>
              </a:r>
            </a:p>
          </p:txBody>
        </p:sp>
      </p:grpSp>
      <p:grpSp>
        <p:nvGrpSpPr>
          <p:cNvPr id="1091644" name="Group 60"/>
          <p:cNvGrpSpPr>
            <a:grpSpLocks/>
          </p:cNvGrpSpPr>
          <p:nvPr/>
        </p:nvGrpSpPr>
        <p:grpSpPr bwMode="auto">
          <a:xfrm>
            <a:off x="7162804" y="838200"/>
            <a:ext cx="801688" cy="1420813"/>
            <a:chOff x="4512" y="528"/>
            <a:chExt cx="505"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Seq:380</a:t>
              </a:r>
            </a:p>
            <a:p>
              <a:r>
                <a:rPr lang="en-US" altLang="ko-KR" sz="2000" b="0">
                  <a:latin typeface="Gill Sans" charset="0"/>
                  <a:ea typeface="Gill Sans" charset="0"/>
                  <a:cs typeface="Gill Sans" charset="0"/>
                </a:rPr>
                <a:t>Size:20</a:t>
              </a:r>
            </a:p>
          </p:txBody>
        </p:sp>
        <p:sp>
          <p:nvSpPr>
            <p:cNvPr id="11315" name="Text Box 62"/>
            <p:cNvSpPr txBox="1">
              <a:spLocks noChangeArrowheads="1"/>
            </p:cNvSpPr>
            <p:nvPr/>
          </p:nvSpPr>
          <p:spPr bwMode="auto">
            <a:xfrm>
              <a:off x="4660" y="528"/>
              <a:ext cx="3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400</a:t>
              </a:r>
            </a:p>
          </p:txBody>
        </p:sp>
      </p:grpSp>
      <p:sp>
        <p:nvSpPr>
          <p:cNvPr id="1091647" name="Line 63"/>
          <p:cNvSpPr>
            <a:spLocks noChangeShapeType="1"/>
          </p:cNvSpPr>
          <p:nvPr/>
        </p:nvSpPr>
        <p:spPr bwMode="auto">
          <a:xfrm>
            <a:off x="533400" y="2641600"/>
            <a:ext cx="731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648" name="AutoShape 64"/>
          <p:cNvSpPr>
            <a:spLocks noChangeArrowheads="1"/>
          </p:cNvSpPr>
          <p:nvPr/>
        </p:nvSpPr>
        <p:spPr bwMode="auto">
          <a:xfrm>
            <a:off x="990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b="0">
                <a:latin typeface="Gill Sans" charset="0"/>
                <a:ea typeface="Gill Sans" charset="0"/>
                <a:cs typeface="Gill Sans" charset="0"/>
              </a:rPr>
              <a:t>Retransmit!</a:t>
            </a:r>
          </a:p>
        </p:txBody>
      </p:sp>
    </p:spTree>
    <p:extLst>
      <p:ext uri="{BB962C8B-B14F-4D97-AF65-F5344CB8AC3E}">
        <p14:creationId xmlns:p14="http://schemas.microsoft.com/office/powerpoint/2010/main" val="1632113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Congestion Avoidance</a:t>
            </a:r>
          </a:p>
        </p:txBody>
      </p:sp>
      <p:sp>
        <p:nvSpPr>
          <p:cNvPr id="1095683" name="Rectangle 3"/>
          <p:cNvSpPr>
            <a:spLocks noGrp="1" noChangeArrowheads="1"/>
          </p:cNvSpPr>
          <p:nvPr>
            <p:ph type="body" idx="1"/>
          </p:nvPr>
        </p:nvSpPr>
        <p:spPr>
          <a:xfrm>
            <a:off x="209550" y="685800"/>
            <a:ext cx="87820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ea typeface="굴림" panose="020B0600000101010101" pitchFamily="34" charset="-127"/>
              </a:rPr>
              <a:t>Sender uses an adaptive algorithm to decide size of N</a:t>
            </a:r>
          </a:p>
          <a:p>
            <a:pPr lvl="2">
              <a:lnSpc>
                <a:spcPct val="80000"/>
              </a:lnSpc>
              <a:spcBef>
                <a:spcPct val="5000"/>
              </a:spcBef>
            </a:pPr>
            <a:r>
              <a:rPr lang="en-US" altLang="ko-KR" dirty="0">
                <a:ea typeface="굴림" panose="020B0600000101010101" pitchFamily="34" charset="-127"/>
              </a:rPr>
              <a:t>Goal: fill network between sender and receiver</a:t>
            </a:r>
          </a:p>
          <a:p>
            <a:pPr lvl="2">
              <a:lnSpc>
                <a:spcPct val="80000"/>
              </a:lnSpc>
              <a:spcBef>
                <a:spcPct val="5000"/>
              </a:spcBef>
            </a:pPr>
            <a:r>
              <a:rPr lang="en-US" altLang="ko-KR" dirty="0">
                <a:ea typeface="굴림" panose="020B0600000101010101" pitchFamily="34" charset="-127"/>
              </a:rPr>
              <a:t>Basic technique: slowly increase size of window until acknowledgements start being delayed/lost</a:t>
            </a:r>
            <a:endParaRPr lang="en-US" altLang="ko-KR" dirty="0">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487070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a:latin typeface="Helvetica" charset="0"/>
                <a:ea typeface="ＭＳ Ｐゴシック" charset="0"/>
                <a:cs typeface="ＭＳ Ｐゴシック" charset="0"/>
              </a:rPr>
              <a:t>Goals of Today’s Lecture</a:t>
            </a:r>
          </a:p>
        </p:txBody>
      </p:sp>
      <p:sp>
        <p:nvSpPr>
          <p:cNvPr id="6146" name="Content Placeholder 2"/>
          <p:cNvSpPr>
            <a:spLocks noGrp="1"/>
          </p:cNvSpPr>
          <p:nvPr>
            <p:ph idx="1"/>
          </p:nvPr>
        </p:nvSpPr>
        <p:spPr/>
        <p:txBody>
          <a:bodyPr>
            <a:normAutofit/>
          </a:bodyPr>
          <a:lstStyle/>
          <a:p>
            <a:r>
              <a:rPr lang="en-US" sz="2800" dirty="0">
                <a:latin typeface="Gill Sans Light"/>
                <a:ea typeface="ＭＳ Ｐゴシック" charset="0"/>
                <a:cs typeface="Gill Sans Light"/>
              </a:rPr>
              <a:t>Reliable Messaging</a:t>
            </a:r>
          </a:p>
          <a:p>
            <a:endParaRPr lang="en-US" sz="2800" dirty="0">
              <a:latin typeface="Gill Sans Light"/>
              <a:ea typeface="ＭＳ Ｐゴシック" charset="0"/>
              <a:cs typeface="Gill Sans Light"/>
            </a:endParaRPr>
          </a:p>
          <a:p>
            <a:r>
              <a:rPr lang="en-US" sz="2800" dirty="0">
                <a:solidFill>
                  <a:srgbClr val="FF0000"/>
                </a:solidFill>
                <a:latin typeface="Gill Sans Light"/>
                <a:ea typeface="ＭＳ Ｐゴシック" charset="0"/>
                <a:cs typeface="Gill Sans Light"/>
              </a:rPr>
              <a:t>RPCs</a:t>
            </a:r>
          </a:p>
          <a:p>
            <a:endParaRPr lang="en-US" sz="2800" dirty="0">
              <a:solidFill>
                <a:srgbClr val="FF0000"/>
              </a:solidFill>
              <a:latin typeface="Gill Sans Light"/>
              <a:ea typeface="ＭＳ Ｐゴシック" charset="0"/>
              <a:cs typeface="Gill Sans Light"/>
            </a:endParaRPr>
          </a:p>
          <a:p>
            <a:r>
              <a:rPr lang="en-US" sz="2800" dirty="0">
                <a:latin typeface="Gill Sans Light"/>
                <a:ea typeface="ＭＳ Ｐゴシック" charset="0"/>
                <a:cs typeface="Gill Sans Light"/>
              </a:rPr>
              <a:t>Two-Phase Commit</a:t>
            </a:r>
          </a:p>
          <a:p>
            <a:endParaRPr lang="en-US" sz="2800" dirty="0">
              <a:latin typeface="Gill Sans Light"/>
              <a:ea typeface="ＭＳ Ｐゴシック" charset="0"/>
              <a:cs typeface="Gill Sans Light"/>
            </a:endParaRPr>
          </a:p>
          <a:p>
            <a:endParaRPr lang="en-US" sz="2800" dirty="0">
              <a:latin typeface="Gill Sans Light"/>
              <a:ea typeface="ＭＳ Ｐゴシック" charset="0"/>
              <a:cs typeface="Gill Sans Light"/>
            </a:endParaRPr>
          </a:p>
        </p:txBody>
      </p:sp>
    </p:spTree>
    <p:extLst>
      <p:ext uri="{BB962C8B-B14F-4D97-AF65-F5344CB8AC3E}">
        <p14:creationId xmlns:p14="http://schemas.microsoft.com/office/powerpoint/2010/main" val="38535848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ea typeface="굴림" panose="020B0600000101010101" pitchFamily="34" charset="-127"/>
              </a:rPr>
              <a:t>Remote Procedure Call (RPC)</a:t>
            </a:r>
          </a:p>
        </p:txBody>
      </p:sp>
      <p:sp>
        <p:nvSpPr>
          <p:cNvPr id="994307" name="Rectangle 3"/>
          <p:cNvSpPr>
            <a:spLocks noGrp="1" noChangeArrowheads="1"/>
          </p:cNvSpPr>
          <p:nvPr>
            <p:ph type="body" idx="1"/>
          </p:nvPr>
        </p:nvSpPr>
        <p:spPr>
          <a:xfrm>
            <a:off x="233363" y="914400"/>
            <a:ext cx="8677275" cy="6096000"/>
          </a:xfrm>
        </p:spPr>
        <p:txBody>
          <a:bodyPr>
            <a:normAutofit/>
          </a:bodyPr>
          <a:lstStyle/>
          <a:p>
            <a:pPr>
              <a:lnSpc>
                <a:spcPct val="100000"/>
              </a:lnSpc>
              <a:spcBef>
                <a:spcPct val="10000"/>
              </a:spcBef>
            </a:pPr>
            <a:r>
              <a:rPr lang="en-US" altLang="ko-KR" dirty="0">
                <a:ea typeface="굴림" panose="020B0600000101010101" pitchFamily="34" charset="-127"/>
              </a:rPr>
              <a:t>Raw messaging is a bit too low-level for programming</a:t>
            </a:r>
          </a:p>
          <a:p>
            <a:pPr lvl="1">
              <a:lnSpc>
                <a:spcPct val="100000"/>
              </a:lnSpc>
              <a:spcBef>
                <a:spcPct val="10000"/>
              </a:spcBef>
            </a:pPr>
            <a:r>
              <a:rPr lang="en-US" altLang="ko-KR" sz="2400" dirty="0">
                <a:ea typeface="굴림" panose="020B0600000101010101" pitchFamily="34" charset="-127"/>
              </a:rPr>
              <a:t>Must wrap up information into message at source</a:t>
            </a:r>
          </a:p>
          <a:p>
            <a:pPr lvl="1">
              <a:lnSpc>
                <a:spcPct val="100000"/>
              </a:lnSpc>
              <a:spcBef>
                <a:spcPct val="10000"/>
              </a:spcBef>
            </a:pPr>
            <a:r>
              <a:rPr lang="en-US" altLang="ko-KR" sz="2400" dirty="0">
                <a:ea typeface="굴림" panose="020B0600000101010101" pitchFamily="34" charset="-127"/>
              </a:rPr>
              <a:t>Must decide what to do with message at destination</a:t>
            </a:r>
          </a:p>
          <a:p>
            <a:pPr lvl="1">
              <a:lnSpc>
                <a:spcPct val="100000"/>
              </a:lnSpc>
              <a:spcBef>
                <a:spcPct val="10000"/>
              </a:spcBef>
            </a:pPr>
            <a:r>
              <a:rPr lang="en-US" altLang="ko-KR" sz="2400" dirty="0">
                <a:ea typeface="굴림" panose="020B0600000101010101" pitchFamily="34" charset="-127"/>
              </a:rPr>
              <a:t>May need to sit and wait for multiple messages to arrive</a:t>
            </a:r>
          </a:p>
          <a:p>
            <a:pPr lvl="1">
              <a:lnSpc>
                <a:spcPct val="100000"/>
              </a:lnSpc>
              <a:spcBef>
                <a:spcPct val="10000"/>
              </a:spcBef>
            </a:pPr>
            <a:endParaRPr lang="en-US" altLang="ko-KR" sz="2400" dirty="0">
              <a:ea typeface="굴림" panose="020B0600000101010101" pitchFamily="34" charset="-127"/>
            </a:endParaRPr>
          </a:p>
          <a:p>
            <a:pPr>
              <a:lnSpc>
                <a:spcPct val="100000"/>
              </a:lnSpc>
              <a:spcBef>
                <a:spcPct val="10000"/>
              </a:spcBef>
            </a:pPr>
            <a:r>
              <a:rPr lang="en-US" altLang="ko-KR" dirty="0">
                <a:ea typeface="굴림" panose="020B0600000101010101" pitchFamily="34" charset="-127"/>
              </a:rPr>
              <a:t>Another option: Remote Procedure Call (RPC)</a:t>
            </a:r>
          </a:p>
          <a:p>
            <a:pPr lvl="1">
              <a:lnSpc>
                <a:spcPct val="100000"/>
              </a:lnSpc>
              <a:spcBef>
                <a:spcPct val="10000"/>
              </a:spcBef>
            </a:pPr>
            <a:r>
              <a:rPr lang="en-US" altLang="ko-KR" sz="2400" dirty="0">
                <a:ea typeface="굴림" panose="020B0600000101010101" pitchFamily="34" charset="-127"/>
              </a:rPr>
              <a:t>Calls a procedure on a remote machine</a:t>
            </a:r>
          </a:p>
          <a:p>
            <a:pPr lvl="1">
              <a:lnSpc>
                <a:spcPct val="100000"/>
              </a:lnSpc>
              <a:spcBef>
                <a:spcPct val="10000"/>
              </a:spcBef>
            </a:pPr>
            <a:r>
              <a:rPr lang="en-US" altLang="ko-KR" sz="2400" dirty="0">
                <a:ea typeface="굴림" panose="020B0600000101010101" pitchFamily="34" charset="-127"/>
              </a:rPr>
              <a:t>Client calls: </a:t>
            </a:r>
            <a:br>
              <a:rPr lang="en-US" altLang="ko-KR" sz="2400" dirty="0">
                <a:ea typeface="굴림" panose="020B0600000101010101" pitchFamily="34" charset="-127"/>
              </a:rPr>
            </a:br>
            <a:r>
              <a:rPr lang="en-US" altLang="ko-KR" sz="2400" dirty="0">
                <a:ea typeface="굴림" panose="020B0600000101010101" pitchFamily="34" charset="-127"/>
              </a:rPr>
              <a:t>	</a:t>
            </a:r>
            <a:r>
              <a:rPr lang="en-US" altLang="ko-KR" sz="2400" dirty="0" err="1">
                <a:latin typeface="Consolas" charset="0"/>
                <a:ea typeface="Consolas" charset="0"/>
                <a:cs typeface="Consolas" charset="0"/>
              </a:rPr>
              <a:t>remoteFileSystem</a:t>
            </a:r>
            <a:r>
              <a:rPr lang="en-US" altLang="ko-KR" sz="2400" dirty="0" err="1">
                <a:latin typeface="Consolas" charset="0"/>
                <a:ea typeface="Consolas" charset="0"/>
                <a:cs typeface="Consolas" charset="0"/>
                <a:sym typeface="Symbol" panose="05050102010706020507" pitchFamily="18" charset="2"/>
              </a:rPr>
              <a:t>Read</a:t>
            </a:r>
            <a:r>
              <a:rPr lang="en-US" altLang="ko-KR" sz="2400" dirty="0">
                <a:latin typeface="Consolas" charset="0"/>
                <a:ea typeface="Consolas" charset="0"/>
                <a:cs typeface="Consolas" charset="0"/>
                <a:sym typeface="Symbol" panose="05050102010706020507" pitchFamily="18" charset="2"/>
              </a:rPr>
              <a:t>(</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sym typeface="Symbol" panose="05050102010706020507" pitchFamily="18" charset="2"/>
              </a:rPr>
              <a:t>rutabaga</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sym typeface="Symbol" panose="05050102010706020507" pitchFamily="18" charset="2"/>
              </a:rPr>
              <a:t>);</a:t>
            </a:r>
          </a:p>
          <a:p>
            <a:pPr lvl="1">
              <a:lnSpc>
                <a:spcPct val="100000"/>
              </a:lnSpc>
              <a:spcBef>
                <a:spcPct val="10000"/>
              </a:spcBef>
            </a:pPr>
            <a:r>
              <a:rPr lang="en-US" altLang="ko-KR" sz="2400" dirty="0">
                <a:ea typeface="굴림" panose="020B0600000101010101" pitchFamily="34" charset="-127"/>
              </a:rPr>
              <a:t>Translated automatically into call on server:</a:t>
            </a:r>
            <a:br>
              <a:rPr lang="en-US" altLang="ko-KR" sz="2400" dirty="0">
                <a:ea typeface="굴림" panose="020B0600000101010101" pitchFamily="34" charset="-127"/>
              </a:rPr>
            </a:br>
            <a:r>
              <a:rPr lang="en-US" altLang="ko-KR" sz="2400" dirty="0">
                <a:ea typeface="굴림" panose="020B0600000101010101" pitchFamily="34" charset="-127"/>
              </a:rPr>
              <a:t>	</a:t>
            </a:r>
            <a:r>
              <a:rPr lang="en-US" altLang="ko-KR" sz="2400" dirty="0" err="1">
                <a:latin typeface="Consolas" charset="0"/>
                <a:ea typeface="Consolas" charset="0"/>
                <a:cs typeface="Consolas" charset="0"/>
              </a:rPr>
              <a:t>fileSys</a:t>
            </a:r>
            <a:r>
              <a:rPr lang="en-US" altLang="ko-KR" sz="2400" dirty="0" err="1">
                <a:latin typeface="Consolas" charset="0"/>
                <a:ea typeface="Consolas" charset="0"/>
                <a:cs typeface="Consolas" charset="0"/>
                <a:sym typeface="Symbol" panose="05050102010706020507" pitchFamily="18" charset="2"/>
              </a:rPr>
              <a:t>Read</a:t>
            </a:r>
            <a:r>
              <a:rPr lang="en-US" altLang="ko-KR" sz="2400" dirty="0">
                <a:latin typeface="Consolas" charset="0"/>
                <a:ea typeface="Consolas" charset="0"/>
                <a:cs typeface="Consolas" charset="0"/>
                <a:sym typeface="Symbol" panose="05050102010706020507" pitchFamily="18" charset="2"/>
              </a:rPr>
              <a:t>(</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sym typeface="Symbol" panose="05050102010706020507" pitchFamily="18" charset="2"/>
              </a:rPr>
              <a:t>rutabaga</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sym typeface="Symbol" panose="05050102010706020507" pitchFamily="18" charset="2"/>
              </a:rPr>
              <a:t>);</a:t>
            </a:r>
          </a:p>
        </p:txBody>
      </p:sp>
    </p:spTree>
    <p:extLst>
      <p:ext uri="{BB962C8B-B14F-4D97-AF65-F5344CB8AC3E}">
        <p14:creationId xmlns:p14="http://schemas.microsoft.com/office/powerpoint/2010/main" val="3497947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43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Placing Network Functionality</a:t>
            </a:r>
          </a:p>
        </p:txBody>
      </p:sp>
      <p:sp>
        <p:nvSpPr>
          <p:cNvPr id="72706" name="Rectangle 3"/>
          <p:cNvSpPr>
            <a:spLocks noGrp="1" noChangeArrowheads="1"/>
          </p:cNvSpPr>
          <p:nvPr>
            <p:ph type="body" idx="1"/>
          </p:nvPr>
        </p:nvSpPr>
        <p:spPr/>
        <p:txBody>
          <a:bodyPr>
            <a:normAutofit/>
          </a:bodyPr>
          <a:lstStyle/>
          <a:p>
            <a:r>
              <a:rPr lang="en-US" dirty="0">
                <a:latin typeface="Gill Sans Light"/>
                <a:ea typeface="ＭＳ Ｐゴシック" charset="0"/>
                <a:cs typeface="Gill Sans Light"/>
              </a:rPr>
              <a:t>Hugely influential paper: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End-to-End Arguments in System Design</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by </a:t>
            </a:r>
            <a:r>
              <a:rPr lang="en-US" altLang="ja-JP" dirty="0" err="1">
                <a:latin typeface="Gill Sans Light"/>
                <a:ea typeface="ＭＳ Ｐゴシック" charset="0"/>
                <a:cs typeface="Gill Sans Light"/>
              </a:rPr>
              <a:t>Saltzer</a:t>
            </a:r>
            <a:r>
              <a:rPr lang="en-US" altLang="ja-JP" dirty="0">
                <a:latin typeface="Gill Sans Light"/>
                <a:ea typeface="ＭＳ Ｐゴシック" charset="0"/>
                <a:cs typeface="Gill Sans Light"/>
              </a:rPr>
              <a:t>, Reed, and Clark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84)</a:t>
            </a:r>
          </a:p>
          <a:p>
            <a:endParaRPr lang="en-US" dirty="0">
              <a:latin typeface="Gill Sans Light"/>
              <a:ea typeface="ＭＳ Ｐゴシック" charset="0"/>
              <a:cs typeface="Gill Sans Light"/>
            </a:endParaRPr>
          </a:p>
          <a:p>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Sacred Text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of the Internet</a:t>
            </a:r>
          </a:p>
          <a:p>
            <a:pPr lvl="1"/>
            <a:r>
              <a:rPr lang="en-US" sz="2400" dirty="0">
                <a:latin typeface="Gill Sans Light"/>
                <a:ea typeface="ＭＳ Ｐゴシック" charset="0"/>
                <a:cs typeface="Gill Sans Light"/>
              </a:rPr>
              <a:t>Endless disputes about what it means</a:t>
            </a:r>
          </a:p>
          <a:p>
            <a:pPr lvl="1"/>
            <a:r>
              <a:rPr lang="en-US" sz="2400" dirty="0">
                <a:latin typeface="Gill Sans Light"/>
                <a:ea typeface="ＭＳ Ｐゴシック" charset="0"/>
                <a:cs typeface="Gill Sans Light"/>
              </a:rPr>
              <a:t>Everyone cites it as supporting their position</a:t>
            </a:r>
          </a:p>
        </p:txBody>
      </p:sp>
    </p:spTree>
    <p:extLst>
      <p:ext uri="{BB962C8B-B14F-4D97-AF65-F5344CB8AC3E}">
        <p14:creationId xmlns:p14="http://schemas.microsoft.com/office/powerpoint/2010/main" val="12483065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ea typeface="굴림" panose="020B0600000101010101" pitchFamily="34" charset="-127"/>
              </a:rPr>
              <a:t>RPC Implementation</a:t>
            </a:r>
          </a:p>
        </p:txBody>
      </p:sp>
      <p:sp>
        <p:nvSpPr>
          <p:cNvPr id="994307" name="Rectangle 3"/>
          <p:cNvSpPr>
            <a:spLocks noGrp="1" noChangeArrowheads="1"/>
          </p:cNvSpPr>
          <p:nvPr>
            <p:ph type="body" idx="1"/>
          </p:nvPr>
        </p:nvSpPr>
        <p:spPr>
          <a:xfrm>
            <a:off x="233363" y="838200"/>
            <a:ext cx="8677275" cy="6172200"/>
          </a:xfrm>
        </p:spPr>
        <p:txBody>
          <a:bodyPr>
            <a:normAutofit/>
          </a:bodyPr>
          <a:lstStyle/>
          <a:p>
            <a:pPr>
              <a:lnSpc>
                <a:spcPct val="100000"/>
              </a:lnSpc>
              <a:spcBef>
                <a:spcPct val="10000"/>
              </a:spcBef>
            </a:pPr>
            <a:r>
              <a:rPr lang="en-US" altLang="ko-KR" sz="2600" dirty="0">
                <a:ea typeface="굴림" panose="020B0600000101010101" pitchFamily="34" charset="-127"/>
                <a:sym typeface="Symbol" panose="05050102010706020507" pitchFamily="18" charset="2"/>
              </a:rPr>
              <a:t>Request-response message passing (under covers!)</a:t>
            </a:r>
          </a:p>
          <a:p>
            <a:pPr>
              <a:lnSpc>
                <a:spcPct val="100000"/>
              </a:lnSpc>
              <a:spcBef>
                <a:spcPct val="10000"/>
              </a:spcBef>
            </a:pPr>
            <a:r>
              <a:rPr lang="en-US" altLang="ko-KR" sz="2600" dirty="0">
                <a:ea typeface="굴림" panose="020B0600000101010101" pitchFamily="34" charset="-127"/>
                <a:sym typeface="Symbol" panose="05050102010706020507" pitchFamily="18" charset="2"/>
              </a:rPr>
              <a:t>“Stub” provides glue on client/server</a:t>
            </a:r>
          </a:p>
          <a:p>
            <a:pPr lvl="1">
              <a:lnSpc>
                <a:spcPct val="100000"/>
              </a:lnSpc>
              <a:spcBef>
                <a:spcPct val="10000"/>
              </a:spcBef>
            </a:pPr>
            <a:r>
              <a:rPr lang="en-US" altLang="ko-KR" sz="2600" dirty="0">
                <a:ea typeface="굴림" panose="020B0600000101010101" pitchFamily="34" charset="-127"/>
                <a:sym typeface="Symbol" panose="05050102010706020507" pitchFamily="18" charset="2"/>
              </a:rPr>
              <a:t>Client stub is responsible for “marshalling” arguments and “</a:t>
            </a:r>
            <a:r>
              <a:rPr lang="en-US" altLang="ko-KR" sz="2600" dirty="0" err="1">
                <a:ea typeface="굴림" panose="020B0600000101010101" pitchFamily="34" charset="-127"/>
                <a:sym typeface="Symbol" panose="05050102010706020507" pitchFamily="18" charset="2"/>
              </a:rPr>
              <a:t>unmarshalling</a:t>
            </a:r>
            <a:r>
              <a:rPr lang="en-US" altLang="ko-KR" sz="2600" dirty="0">
                <a:ea typeface="굴림" panose="020B0600000101010101" pitchFamily="34" charset="-127"/>
                <a:sym typeface="Symbol" panose="05050102010706020507" pitchFamily="18" charset="2"/>
              </a:rPr>
              <a:t>” the return values</a:t>
            </a:r>
          </a:p>
          <a:p>
            <a:pPr lvl="1">
              <a:lnSpc>
                <a:spcPct val="100000"/>
              </a:lnSpc>
              <a:spcBef>
                <a:spcPct val="10000"/>
              </a:spcBef>
            </a:pPr>
            <a:r>
              <a:rPr lang="en-US" altLang="ko-KR" sz="2600" dirty="0">
                <a:ea typeface="굴림" panose="020B0600000101010101" pitchFamily="34" charset="-127"/>
                <a:sym typeface="Symbol" panose="05050102010706020507" pitchFamily="18" charset="2"/>
              </a:rPr>
              <a:t>Server-side stub is responsible for “</a:t>
            </a:r>
            <a:r>
              <a:rPr lang="en-US" altLang="ko-KR" sz="2600" dirty="0" err="1">
                <a:ea typeface="굴림" panose="020B0600000101010101" pitchFamily="34" charset="-127"/>
                <a:sym typeface="Symbol" panose="05050102010706020507" pitchFamily="18" charset="2"/>
              </a:rPr>
              <a:t>unmarshalling</a:t>
            </a:r>
            <a:r>
              <a:rPr lang="en-US" altLang="ko-KR" sz="2600" dirty="0">
                <a:ea typeface="굴림" panose="020B0600000101010101" pitchFamily="34" charset="-127"/>
                <a:sym typeface="Symbol" panose="05050102010706020507" pitchFamily="18" charset="2"/>
              </a:rPr>
              <a:t>” arguments and “marshalling” the return values.</a:t>
            </a:r>
          </a:p>
          <a:p>
            <a:pPr lvl="2">
              <a:lnSpc>
                <a:spcPct val="100000"/>
              </a:lnSpc>
              <a:spcBef>
                <a:spcPct val="10000"/>
              </a:spcBef>
            </a:pPr>
            <a:endParaRPr lang="en-US" altLang="ko-KR" sz="2400" dirty="0">
              <a:ea typeface="굴림" panose="020B0600000101010101" pitchFamily="34" charset="-127"/>
              <a:sym typeface="Symbol" panose="05050102010706020507" pitchFamily="18" charset="2"/>
            </a:endParaRPr>
          </a:p>
          <a:p>
            <a:pPr>
              <a:lnSpc>
                <a:spcPct val="100000"/>
              </a:lnSpc>
              <a:spcBef>
                <a:spcPct val="10000"/>
              </a:spcBef>
            </a:pPr>
            <a:r>
              <a:rPr lang="en-US" altLang="ko-KR" dirty="0">
                <a:solidFill>
                  <a:schemeClr val="hlink"/>
                </a:solidFill>
                <a:ea typeface="굴림" panose="020B0600000101010101" pitchFamily="34" charset="-127"/>
                <a:sym typeface="Symbol" panose="05050102010706020507" pitchFamily="18" charset="2"/>
              </a:rPr>
              <a:t>Marshalling</a:t>
            </a:r>
            <a:r>
              <a:rPr lang="en-US" altLang="ko-KR" dirty="0">
                <a:ea typeface="굴림" panose="020B0600000101010101" pitchFamily="34" charset="-127"/>
                <a:sym typeface="Symbol" panose="05050102010706020507" pitchFamily="18" charset="2"/>
              </a:rPr>
              <a:t> involves (depending on system)</a:t>
            </a:r>
          </a:p>
          <a:p>
            <a:pPr lvl="1">
              <a:lnSpc>
                <a:spcPct val="100000"/>
              </a:lnSpc>
              <a:spcBef>
                <a:spcPct val="10000"/>
              </a:spcBef>
            </a:pPr>
            <a:r>
              <a:rPr lang="en-US" altLang="ko-KR" sz="2400" dirty="0">
                <a:ea typeface="굴림" panose="020B0600000101010101" pitchFamily="34" charset="-127"/>
                <a:sym typeface="Symbol" panose="05050102010706020507" pitchFamily="18" charset="2"/>
              </a:rPr>
              <a:t>Converting values to a canonical form, serializing objects, copying arguments passed by reference, etc. </a:t>
            </a:r>
          </a:p>
        </p:txBody>
      </p:sp>
    </p:spTree>
    <p:extLst>
      <p:ext uri="{BB962C8B-B14F-4D97-AF65-F5344CB8AC3E}">
        <p14:creationId xmlns:p14="http://schemas.microsoft.com/office/powerpoint/2010/main" val="522667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23" name="Cloud"/>
          <p:cNvSpPr>
            <a:spLocks noChangeAspect="1" noEditPoints="1" noChangeArrowheads="1"/>
          </p:cNvSpPr>
          <p:nvPr/>
        </p:nvSpPr>
        <p:spPr bwMode="auto">
          <a:xfrm>
            <a:off x="6781800" y="2590800"/>
            <a:ext cx="1905000" cy="1746250"/>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b="0">
              <a:latin typeface="Gill Sans" charset="0"/>
              <a:ea typeface="Gill Sans" charset="0"/>
              <a:cs typeface="Gill Sans" charset="0"/>
            </a:endParaRPr>
          </a:p>
        </p:txBody>
      </p:sp>
      <p:sp>
        <p:nvSpPr>
          <p:cNvPr id="30724" name="Rectangle 2"/>
          <p:cNvSpPr>
            <a:spLocks noGrp="1" noChangeArrowheads="1"/>
          </p:cNvSpPr>
          <p:nvPr>
            <p:ph type="title"/>
          </p:nvPr>
        </p:nvSpPr>
        <p:spPr/>
        <p:txBody>
          <a:bodyPr/>
          <a:lstStyle/>
          <a:p>
            <a:r>
              <a:rPr lang="en-US" altLang="ko-KR">
                <a:ea typeface="굴림" panose="020B0600000101010101" pitchFamily="34" charset="-127"/>
              </a:rPr>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grpSp>
        <p:nvGrpSpPr>
          <p:cNvPr id="996392" name="Group 40"/>
          <p:cNvGrpSpPr>
            <a:grpSpLocks/>
          </p:cNvGrpSpPr>
          <p:nvPr/>
        </p:nvGrpSpPr>
        <p:grpSpPr bwMode="auto">
          <a:xfrm>
            <a:off x="2743200" y="1584325"/>
            <a:ext cx="1752600" cy="428625"/>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2" name="Text Box 16"/>
            <p:cNvSpPr txBox="1">
              <a:spLocks noChangeArrowheads="1"/>
            </p:cNvSpPr>
            <p:nvPr/>
          </p:nvSpPr>
          <p:spPr bwMode="auto">
            <a:xfrm>
              <a:off x="1680" y="960"/>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403" name="Group 51"/>
          <p:cNvGrpSpPr>
            <a:grpSpLocks/>
          </p:cNvGrpSpPr>
          <p:nvPr/>
        </p:nvGrpSpPr>
        <p:grpSpPr bwMode="auto">
          <a:xfrm>
            <a:off x="2743200" y="2270127"/>
            <a:ext cx="1752600" cy="428626"/>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0" name="Text Box 17"/>
            <p:cNvSpPr txBox="1">
              <a:spLocks noChangeArrowheads="1"/>
            </p:cNvSpPr>
            <p:nvPr/>
          </p:nvSpPr>
          <p:spPr bwMode="auto">
            <a:xfrm>
              <a:off x="1555" y="1392"/>
              <a:ext cx="575"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4" name="Group 42"/>
          <p:cNvGrpSpPr>
            <a:grpSpLocks/>
          </p:cNvGrpSpPr>
          <p:nvPr/>
        </p:nvGrpSpPr>
        <p:grpSpPr bwMode="auto">
          <a:xfrm>
            <a:off x="5410200" y="1584325"/>
            <a:ext cx="1752600"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8" name="Text Box 18"/>
            <p:cNvSpPr txBox="1">
              <a:spLocks noChangeArrowheads="1"/>
            </p:cNvSpPr>
            <p:nvPr/>
          </p:nvSpPr>
          <p:spPr bwMode="auto">
            <a:xfrm>
              <a:off x="3265" y="960"/>
              <a:ext cx="44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402" name="Group 50"/>
          <p:cNvGrpSpPr>
            <a:grpSpLocks/>
          </p:cNvGrpSpPr>
          <p:nvPr/>
        </p:nvGrpSpPr>
        <p:grpSpPr bwMode="auto">
          <a:xfrm>
            <a:off x="5410200" y="2270127"/>
            <a:ext cx="1752600"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6" name="Text Box 19"/>
            <p:cNvSpPr txBox="1">
              <a:spLocks noChangeArrowheads="1"/>
            </p:cNvSpPr>
            <p:nvPr/>
          </p:nvSpPr>
          <p:spPr bwMode="auto">
            <a:xfrm>
              <a:off x="3152" y="1392"/>
              <a:ext cx="62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1" name="Group 49"/>
          <p:cNvGrpSpPr>
            <a:grpSpLocks/>
          </p:cNvGrpSpPr>
          <p:nvPr/>
        </p:nvGrpSpPr>
        <p:grpSpPr bwMode="auto">
          <a:xfrm>
            <a:off x="5410200" y="4275138"/>
            <a:ext cx="1752600" cy="428625"/>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4" name="Text Box 24"/>
            <p:cNvSpPr txBox="1">
              <a:spLocks noChangeArrowheads="1"/>
            </p:cNvSpPr>
            <p:nvPr/>
          </p:nvSpPr>
          <p:spPr bwMode="auto">
            <a:xfrm>
              <a:off x="3265" y="2415"/>
              <a:ext cx="44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397" name="Group 45"/>
          <p:cNvGrpSpPr>
            <a:grpSpLocks/>
          </p:cNvGrpSpPr>
          <p:nvPr/>
        </p:nvGrpSpPr>
        <p:grpSpPr bwMode="auto">
          <a:xfrm>
            <a:off x="5410200" y="4960934"/>
            <a:ext cx="1752600" cy="428624"/>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2" name="Text Box 25"/>
            <p:cNvSpPr txBox="1">
              <a:spLocks noChangeArrowheads="1"/>
            </p:cNvSpPr>
            <p:nvPr/>
          </p:nvSpPr>
          <p:spPr bwMode="auto">
            <a:xfrm>
              <a:off x="3152" y="2847"/>
              <a:ext cx="62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0" name="Group 48"/>
          <p:cNvGrpSpPr>
            <a:grpSpLocks/>
          </p:cNvGrpSpPr>
          <p:nvPr/>
        </p:nvGrpSpPr>
        <p:grpSpPr bwMode="auto">
          <a:xfrm>
            <a:off x="2743200" y="4251325"/>
            <a:ext cx="1752600" cy="428625"/>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0" name="Text Box 30"/>
            <p:cNvSpPr txBox="1">
              <a:spLocks noChangeArrowheads="1"/>
            </p:cNvSpPr>
            <p:nvPr/>
          </p:nvSpPr>
          <p:spPr bwMode="auto">
            <a:xfrm>
              <a:off x="1555" y="2400"/>
              <a:ext cx="575"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9" name="Group 47"/>
          <p:cNvGrpSpPr>
            <a:grpSpLocks/>
          </p:cNvGrpSpPr>
          <p:nvPr/>
        </p:nvGrpSpPr>
        <p:grpSpPr bwMode="auto">
          <a:xfrm>
            <a:off x="2743200" y="4937129"/>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58" name="Text Box 31"/>
            <p:cNvSpPr txBox="1">
              <a:spLocks noChangeArrowheads="1"/>
            </p:cNvSpPr>
            <p:nvPr/>
          </p:nvSpPr>
          <p:spPr bwMode="auto">
            <a:xfrm>
              <a:off x="1680" y="2832"/>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395" name="Group 43"/>
          <p:cNvGrpSpPr>
            <a:grpSpLocks/>
          </p:cNvGrpSpPr>
          <p:nvPr/>
        </p:nvGrpSpPr>
        <p:grpSpPr bwMode="auto">
          <a:xfrm>
            <a:off x="7813682" y="2574925"/>
            <a:ext cx="428626" cy="1768475"/>
            <a:chOff x="4538" y="1584"/>
            <a:chExt cx="270" cy="864"/>
          </a:xfrm>
        </p:grpSpPr>
        <p:sp>
          <p:nvSpPr>
            <p:cNvPr id="30755" name="Text Box 34"/>
            <p:cNvSpPr txBox="1">
              <a:spLocks noChangeArrowheads="1"/>
            </p:cNvSpPr>
            <p:nvPr/>
          </p:nvSpPr>
          <p:spPr bwMode="auto">
            <a:xfrm rot="5400000">
              <a:off x="4374" y="1899"/>
              <a:ext cx="59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6" name="Group 44"/>
          <p:cNvGrpSpPr>
            <a:grpSpLocks/>
          </p:cNvGrpSpPr>
          <p:nvPr/>
        </p:nvGrpSpPr>
        <p:grpSpPr bwMode="auto">
          <a:xfrm>
            <a:off x="7154869" y="2574925"/>
            <a:ext cx="428626" cy="1768475"/>
            <a:chOff x="4123" y="1584"/>
            <a:chExt cx="270" cy="864"/>
          </a:xfrm>
        </p:grpSpPr>
        <p:sp>
          <p:nvSpPr>
            <p:cNvPr id="30753" name="Text Box 35"/>
            <p:cNvSpPr txBox="1">
              <a:spLocks noChangeArrowheads="1"/>
            </p:cNvSpPr>
            <p:nvPr/>
          </p:nvSpPr>
          <p:spPr bwMode="auto">
            <a:xfrm rot="16200000">
              <a:off x="3959" y="1897"/>
              <a:ext cx="59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3" name="Group 41"/>
          <p:cNvGrpSpPr>
            <a:grpSpLocks/>
          </p:cNvGrpSpPr>
          <p:nvPr/>
        </p:nvGrpSpPr>
        <p:grpSpPr bwMode="auto">
          <a:xfrm>
            <a:off x="4376738" y="920750"/>
            <a:ext cx="1033462" cy="1654175"/>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Stub</a:t>
              </a:r>
            </a:p>
          </p:txBody>
        </p:sp>
        <p:sp>
          <p:nvSpPr>
            <p:cNvPr id="30752" name="Text Box 36"/>
            <p:cNvSpPr txBox="1">
              <a:spLocks noChangeArrowheads="1"/>
            </p:cNvSpPr>
            <p:nvPr/>
          </p:nvSpPr>
          <p:spPr bwMode="auto">
            <a:xfrm>
              <a:off x="2373" y="542"/>
              <a:ext cx="592"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sp>
        <p:nvSpPr>
          <p:cNvPr id="996389" name="Text Box 37"/>
          <p:cNvSpPr txBox="1">
            <a:spLocks noChangeArrowheads="1"/>
          </p:cNvSpPr>
          <p:nvPr/>
        </p:nvSpPr>
        <p:spPr bwMode="auto">
          <a:xfrm>
            <a:off x="4323160" y="3605213"/>
            <a:ext cx="1012246"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sp>
        <p:nvSpPr>
          <p:cNvPr id="996390" name="Text Box 38"/>
          <p:cNvSpPr txBox="1">
            <a:spLocks noChangeArrowheads="1"/>
          </p:cNvSpPr>
          <p:nvPr/>
        </p:nvSpPr>
        <p:spPr bwMode="auto">
          <a:xfrm>
            <a:off x="4298156" y="2562225"/>
            <a:ext cx="1229485"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grpSp>
        <p:nvGrpSpPr>
          <p:cNvPr id="996398" name="Group 46"/>
          <p:cNvGrpSpPr>
            <a:grpSpLocks/>
          </p:cNvGrpSpPr>
          <p:nvPr/>
        </p:nvGrpSpPr>
        <p:grpSpPr bwMode="auto">
          <a:xfrm>
            <a:off x="4322762" y="4327526"/>
            <a:ext cx="1228725" cy="1690688"/>
            <a:chOff x="2339" y="2448"/>
            <a:chExt cx="774"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Stub</a:t>
              </a:r>
            </a:p>
          </p:txBody>
        </p:sp>
        <p:sp>
          <p:nvSpPr>
            <p:cNvPr id="30750" name="Text Box 39"/>
            <p:cNvSpPr txBox="1">
              <a:spLocks noChangeArrowheads="1"/>
            </p:cNvSpPr>
            <p:nvPr/>
          </p:nvSpPr>
          <p:spPr bwMode="auto">
            <a:xfrm>
              <a:off x="2339" y="3030"/>
              <a:ext cx="774"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1146175" cy="9048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1146175" cy="9048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312738" y="2971800"/>
            <a:ext cx="1375357"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A</a:t>
            </a:r>
          </a:p>
        </p:txBody>
      </p:sp>
      <p:sp>
        <p:nvSpPr>
          <p:cNvPr id="30746" name="Text Box 65"/>
          <p:cNvSpPr txBox="1">
            <a:spLocks noChangeArrowheads="1"/>
          </p:cNvSpPr>
          <p:nvPr/>
        </p:nvSpPr>
        <p:spPr bwMode="auto">
          <a:xfrm>
            <a:off x="341313" y="3505200"/>
            <a:ext cx="1362533"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B</a:t>
            </a:r>
          </a:p>
        </p:txBody>
      </p:sp>
      <p:sp>
        <p:nvSpPr>
          <p:cNvPr id="996418" name="Text Box 66"/>
          <p:cNvSpPr txBox="1">
            <a:spLocks noChangeArrowheads="1"/>
          </p:cNvSpPr>
          <p:nvPr/>
        </p:nvSpPr>
        <p:spPr bwMode="auto">
          <a:xfrm>
            <a:off x="8077200" y="4038600"/>
            <a:ext cx="753492" cy="3359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mbox1</a:t>
            </a:r>
          </a:p>
        </p:txBody>
      </p:sp>
      <p:sp>
        <p:nvSpPr>
          <p:cNvPr id="996419" name="Text Box 67"/>
          <p:cNvSpPr txBox="1">
            <a:spLocks noChangeArrowheads="1"/>
          </p:cNvSpPr>
          <p:nvPr/>
        </p:nvSpPr>
        <p:spPr bwMode="auto">
          <a:xfrm>
            <a:off x="6553200" y="2590800"/>
            <a:ext cx="759804" cy="3359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mbox2</a:t>
            </a:r>
          </a:p>
        </p:txBody>
      </p:sp>
    </p:spTree>
    <p:extLst>
      <p:ext uri="{BB962C8B-B14F-4D97-AF65-F5344CB8AC3E}">
        <p14:creationId xmlns:p14="http://schemas.microsoft.com/office/powerpoint/2010/main" val="3921142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96392"/>
                                        </p:tgtEl>
                                        <p:attrNameLst>
                                          <p:attrName>style.visibility</p:attrName>
                                        </p:attrNameLst>
                                      </p:cBhvr>
                                      <p:to>
                                        <p:strVal val="visible"/>
                                      </p:to>
                                    </p:set>
                                    <p:animEffect transition="in" filter="wipe(left)">
                                      <p:cBhvr>
                                        <p:cTn id="11" dur="500"/>
                                        <p:tgtEl>
                                          <p:spTgt spid="99639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996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96394"/>
                                        </p:tgtEl>
                                        <p:attrNameLst>
                                          <p:attrName>style.visibility</p:attrName>
                                        </p:attrNameLst>
                                      </p:cBhvr>
                                      <p:to>
                                        <p:strVal val="visible"/>
                                      </p:to>
                                    </p:set>
                                    <p:animEffect transition="in" filter="wipe(left)">
                                      <p:cBhvr>
                                        <p:cTn id="19" dur="500"/>
                                        <p:tgtEl>
                                          <p:spTgt spid="996394"/>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96395"/>
                                        </p:tgtEl>
                                        <p:attrNameLst>
                                          <p:attrName>style.visibility</p:attrName>
                                        </p:attrNameLst>
                                      </p:cBhvr>
                                      <p:to>
                                        <p:strVal val="visible"/>
                                      </p:to>
                                    </p:set>
                                    <p:animEffect transition="in" filter="wipe(up)">
                                      <p:cBhvr>
                                        <p:cTn id="27" dur="500"/>
                                        <p:tgtEl>
                                          <p:spTgt spid="996395"/>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6397"/>
                                        </p:tgtEl>
                                        <p:attrNameLst>
                                          <p:attrName>style.visibility</p:attrName>
                                        </p:attrNameLst>
                                      </p:cBhvr>
                                      <p:to>
                                        <p:strVal val="visible"/>
                                      </p:to>
                                    </p:set>
                                    <p:animEffect transition="in" filter="wipe(right)">
                                      <p:cBhvr>
                                        <p:cTn id="38" dur="500"/>
                                        <p:tgtEl>
                                          <p:spTgt spid="996397"/>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99639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996399"/>
                                        </p:tgtEl>
                                        <p:attrNameLst>
                                          <p:attrName>style.visibility</p:attrName>
                                        </p:attrNameLst>
                                      </p:cBhvr>
                                      <p:to>
                                        <p:strVal val="visible"/>
                                      </p:to>
                                    </p:set>
                                    <p:animEffect transition="in" filter="wipe(right)">
                                      <p:cBhvr>
                                        <p:cTn id="46" dur="500"/>
                                        <p:tgtEl>
                                          <p:spTgt spid="996399"/>
                                        </p:tgtEl>
                                      </p:cBhvr>
                                    </p:animEffec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96400"/>
                                        </p:tgtEl>
                                        <p:attrNameLst>
                                          <p:attrName>style.visibility</p:attrName>
                                        </p:attrNameLst>
                                      </p:cBhvr>
                                      <p:to>
                                        <p:strVal val="visible"/>
                                      </p:to>
                                    </p:set>
                                    <p:animEffect transition="in" filter="wipe(left)">
                                      <p:cBhvr>
                                        <p:cTn id="54" dur="500"/>
                                        <p:tgtEl>
                                          <p:spTgt spid="996400"/>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96401"/>
                                        </p:tgtEl>
                                        <p:attrNameLst>
                                          <p:attrName>style.visibility</p:attrName>
                                        </p:attrNameLst>
                                      </p:cBhvr>
                                      <p:to>
                                        <p:strVal val="visible"/>
                                      </p:to>
                                    </p:set>
                                    <p:animEffect transition="in" filter="wipe(left)">
                                      <p:cBhvr>
                                        <p:cTn id="62" dur="500"/>
                                        <p:tgtEl>
                                          <p:spTgt spid="9964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996396"/>
                                        </p:tgtEl>
                                        <p:attrNameLst>
                                          <p:attrName>style.visibility</p:attrName>
                                        </p:attrNameLst>
                                      </p:cBhvr>
                                      <p:to>
                                        <p:strVal val="visible"/>
                                      </p:to>
                                    </p:set>
                                    <p:animEffect transition="in" filter="wipe(down)">
                                      <p:cBhvr>
                                        <p:cTn id="67" dur="500"/>
                                        <p:tgtEl>
                                          <p:spTgt spid="996396"/>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996402"/>
                                        </p:tgtEl>
                                        <p:attrNameLst>
                                          <p:attrName>style.visibility</p:attrName>
                                        </p:attrNameLst>
                                      </p:cBhvr>
                                      <p:to>
                                        <p:strVal val="visible"/>
                                      </p:to>
                                    </p:set>
                                    <p:animEffect transition="in" filter="wipe(right)">
                                      <p:cBhvr>
                                        <p:cTn id="75" dur="500"/>
                                        <p:tgtEl>
                                          <p:spTgt spid="996402"/>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996403"/>
                                        </p:tgtEl>
                                        <p:attrNameLst>
                                          <p:attrName>style.visibility</p:attrName>
                                        </p:attrNameLst>
                                      </p:cBhvr>
                                      <p:to>
                                        <p:strVal val="visible"/>
                                      </p:to>
                                    </p:set>
                                    <p:animEffect transition="in" filter="wipe(right)">
                                      <p:cBhvr>
                                        <p:cTn id="83" dur="500"/>
                                        <p:tgtEl>
                                          <p:spTgt spid="99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ea typeface="굴림" panose="020B0600000101010101" pitchFamily="34" charset="-127"/>
              </a:rPr>
              <a:t>RPC Details (1/3)</a:t>
            </a:r>
          </a:p>
        </p:txBody>
      </p:sp>
      <p:sp>
        <p:nvSpPr>
          <p:cNvPr id="997379" name="Rectangle 3"/>
          <p:cNvSpPr>
            <a:spLocks noGrp="1" noChangeArrowheads="1"/>
          </p:cNvSpPr>
          <p:nvPr>
            <p:ph type="body" idx="1"/>
          </p:nvPr>
        </p:nvSpPr>
        <p:spPr>
          <a:xfrm>
            <a:off x="1" y="838200"/>
            <a:ext cx="9144000" cy="6094412"/>
          </a:xfrm>
        </p:spPr>
        <p:txBody>
          <a:bodyPr>
            <a:noAutofit/>
          </a:bodyPr>
          <a:lstStyle/>
          <a:p>
            <a:pPr>
              <a:lnSpc>
                <a:spcPct val="100000"/>
              </a:lnSpc>
              <a:spcBef>
                <a:spcPct val="5000"/>
              </a:spcBef>
            </a:pPr>
            <a:r>
              <a:rPr lang="en-US" altLang="ko-KR" dirty="0">
                <a:ea typeface="굴림" panose="020B0600000101010101" pitchFamily="34" charset="-127"/>
              </a:rPr>
              <a:t>Equivalence with regular procedure call</a:t>
            </a:r>
          </a:p>
          <a:p>
            <a:pPr lvl="1">
              <a:lnSpc>
                <a:spcPct val="100000"/>
              </a:lnSpc>
              <a:spcBef>
                <a:spcPct val="5000"/>
              </a:spcBef>
            </a:pPr>
            <a:r>
              <a:rPr lang="en-US" altLang="ko-KR" sz="2400" dirty="0">
                <a:ea typeface="굴림" panose="020B0600000101010101" pitchFamily="34" charset="-127"/>
              </a:rPr>
              <a:t>Parameters</a:t>
            </a:r>
            <a:r>
              <a:rPr lang="en-US" altLang="ko-KR" sz="2400" dirty="0">
                <a:ea typeface="굴림" panose="020B0600000101010101" pitchFamily="34" charset="-127"/>
                <a:sym typeface="Symbol" panose="05050102010706020507" pitchFamily="18" charset="2"/>
              </a:rPr>
              <a:t> Request Message</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Result  Reply message</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Name of Procedure: Passed in request message</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Return Address: mbox2 (client return mail box) </a:t>
            </a:r>
          </a:p>
          <a:p>
            <a:pPr lvl="1">
              <a:lnSpc>
                <a:spcPct val="100000"/>
              </a:lnSpc>
              <a:spcBef>
                <a:spcPct val="5000"/>
              </a:spcBef>
            </a:pPr>
            <a:endParaRPr lang="en-US" altLang="ko-KR" sz="2400" dirty="0">
              <a:ea typeface="굴림" panose="020B0600000101010101" pitchFamily="34" charset="-127"/>
              <a:sym typeface="Symbol" panose="05050102010706020507" pitchFamily="18" charset="2"/>
            </a:endParaRPr>
          </a:p>
          <a:p>
            <a:pPr>
              <a:lnSpc>
                <a:spcPct val="100000"/>
              </a:lnSpc>
              <a:spcBef>
                <a:spcPct val="5000"/>
              </a:spcBef>
            </a:pPr>
            <a:r>
              <a:rPr lang="en-US" altLang="ko-KR" dirty="0">
                <a:ea typeface="굴림" panose="020B0600000101010101" pitchFamily="34" charset="-127"/>
                <a:sym typeface="Symbol" panose="05050102010706020507" pitchFamily="18" charset="2"/>
              </a:rPr>
              <a:t>Stub generator: Compiler that generates stubs</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Input: interface definitions in an “interface definition language (IDL)”</a:t>
            </a:r>
          </a:p>
          <a:p>
            <a:pPr lvl="2">
              <a:lnSpc>
                <a:spcPct val="100000"/>
              </a:lnSpc>
              <a:spcBef>
                <a:spcPct val="5000"/>
              </a:spcBef>
            </a:pPr>
            <a:r>
              <a:rPr lang="en-US" altLang="ko-KR" sz="2400" dirty="0">
                <a:ea typeface="굴림" panose="020B0600000101010101" pitchFamily="34" charset="-127"/>
                <a:sym typeface="Symbol" panose="05050102010706020507" pitchFamily="18" charset="2"/>
              </a:rPr>
              <a:t>Contains, among other things, types of arguments/return</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Output: stub code in the appropriate source language</a:t>
            </a:r>
          </a:p>
          <a:p>
            <a:pPr lvl="2">
              <a:lnSpc>
                <a:spcPct val="100000"/>
              </a:lnSpc>
              <a:spcBef>
                <a:spcPct val="5000"/>
              </a:spcBef>
            </a:pPr>
            <a:r>
              <a:rPr lang="en-US" altLang="ko-KR" sz="2400" dirty="0">
                <a:ea typeface="굴림" panose="020B0600000101010101" pitchFamily="34" charset="-127"/>
                <a:sym typeface="Symbol" panose="05050102010706020507" pitchFamily="18" charset="2"/>
              </a:rPr>
              <a:t>Code for client to pack message, send it off, wait for result, unpack result and return to caller</a:t>
            </a:r>
          </a:p>
          <a:p>
            <a:pPr lvl="2">
              <a:lnSpc>
                <a:spcPct val="100000"/>
              </a:lnSpc>
              <a:spcBef>
                <a:spcPct val="5000"/>
              </a:spcBef>
            </a:pPr>
            <a:r>
              <a:rPr lang="en-US" altLang="ko-KR" sz="2400" dirty="0">
                <a:ea typeface="굴림" panose="020B0600000101010101" pitchFamily="34" charset="-127"/>
                <a:sym typeface="Symbol" panose="05050102010706020507" pitchFamily="18" charset="2"/>
              </a:rPr>
              <a:t>Code for server to unpack message, call procedure, pack results, send them off</a:t>
            </a:r>
          </a:p>
        </p:txBody>
      </p:sp>
    </p:spTree>
    <p:extLst>
      <p:ext uri="{BB962C8B-B14F-4D97-AF65-F5344CB8AC3E}">
        <p14:creationId xmlns:p14="http://schemas.microsoft.com/office/powerpoint/2010/main" val="17673530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ea typeface="굴림" panose="020B0600000101010101" pitchFamily="34" charset="-127"/>
              </a:rPr>
              <a:t>RPC Details (2/3)</a:t>
            </a:r>
          </a:p>
        </p:txBody>
      </p:sp>
      <p:sp>
        <p:nvSpPr>
          <p:cNvPr id="997379" name="Rectangle 3"/>
          <p:cNvSpPr>
            <a:spLocks noGrp="1" noChangeArrowheads="1"/>
          </p:cNvSpPr>
          <p:nvPr>
            <p:ph type="body" idx="1"/>
          </p:nvPr>
        </p:nvSpPr>
        <p:spPr>
          <a:xfrm>
            <a:off x="1" y="838200"/>
            <a:ext cx="9144000" cy="6094412"/>
          </a:xfrm>
        </p:spPr>
        <p:txBody>
          <a:bodyPr>
            <a:noAutofit/>
          </a:bodyPr>
          <a:lstStyle/>
          <a:p>
            <a:pPr>
              <a:lnSpc>
                <a:spcPct val="100000"/>
              </a:lnSpc>
              <a:spcBef>
                <a:spcPct val="5000"/>
              </a:spcBef>
            </a:pPr>
            <a:r>
              <a:rPr lang="en-US" altLang="ko-KR" dirty="0">
                <a:ea typeface="굴림" panose="020B0600000101010101" pitchFamily="34" charset="-127"/>
                <a:sym typeface="Symbol" panose="05050102010706020507" pitchFamily="18" charset="2"/>
              </a:rPr>
              <a:t>Cross-platform issues:</a:t>
            </a:r>
          </a:p>
          <a:p>
            <a:pPr lvl="1">
              <a:lnSpc>
                <a:spcPct val="100000"/>
              </a:lnSpc>
              <a:spcBef>
                <a:spcPct val="5000"/>
              </a:spcBef>
            </a:pPr>
            <a:r>
              <a:rPr lang="en-US" altLang="ko-KR" sz="2400" dirty="0">
                <a:ea typeface="굴림" panose="020B0600000101010101" pitchFamily="34" charset="-127"/>
                <a:sym typeface="Symbol" panose="05050102010706020507" pitchFamily="18" charset="2"/>
              </a:rPr>
              <a:t>What if client/server machines are different architectures/ languages?</a:t>
            </a:r>
          </a:p>
          <a:p>
            <a:pPr lvl="2">
              <a:lnSpc>
                <a:spcPct val="100000"/>
              </a:lnSpc>
              <a:spcBef>
                <a:spcPct val="5000"/>
              </a:spcBef>
            </a:pPr>
            <a:r>
              <a:rPr lang="en-US" altLang="ko-KR" sz="2400" dirty="0">
                <a:ea typeface="굴림" panose="020B0600000101010101" pitchFamily="34" charset="-127"/>
                <a:sym typeface="Symbol" panose="05050102010706020507" pitchFamily="18" charset="2"/>
              </a:rPr>
              <a:t>Convert everything to/from some canonical form</a:t>
            </a:r>
          </a:p>
          <a:p>
            <a:pPr lvl="2">
              <a:lnSpc>
                <a:spcPct val="100000"/>
              </a:lnSpc>
              <a:spcBef>
                <a:spcPct val="5000"/>
              </a:spcBef>
            </a:pPr>
            <a:r>
              <a:rPr lang="en-US" altLang="ko-KR" sz="2400" dirty="0">
                <a:ea typeface="굴림" panose="020B0600000101010101" pitchFamily="34" charset="-127"/>
                <a:sym typeface="Symbol" panose="05050102010706020507" pitchFamily="18" charset="2"/>
              </a:rPr>
              <a:t>Tag every item with an indication of how it is encoded (avoids unnecessary conversions)</a:t>
            </a:r>
          </a:p>
          <a:p>
            <a:pPr>
              <a:lnSpc>
                <a:spcPct val="80000"/>
              </a:lnSpc>
              <a:spcBef>
                <a:spcPct val="0"/>
              </a:spcBef>
            </a:pPr>
            <a:endParaRPr lang="en-US" altLang="ko-KR" dirty="0">
              <a:ea typeface="굴림" panose="020B0600000101010101" pitchFamily="34" charset="-127"/>
            </a:endParaRPr>
          </a:p>
          <a:p>
            <a:pPr>
              <a:lnSpc>
                <a:spcPct val="100000"/>
              </a:lnSpc>
              <a:spcBef>
                <a:spcPct val="0"/>
              </a:spcBef>
            </a:pPr>
            <a:r>
              <a:rPr lang="en-US" altLang="ko-KR" dirty="0">
                <a:ea typeface="굴림" panose="020B0600000101010101" pitchFamily="34" charset="-127"/>
              </a:rPr>
              <a:t>How does client know which </a:t>
            </a:r>
            <a:r>
              <a:rPr lang="en-US" altLang="ko-KR" dirty="0" err="1">
                <a:ea typeface="굴림" panose="020B0600000101010101" pitchFamily="34" charset="-127"/>
              </a:rPr>
              <a:t>mbox</a:t>
            </a:r>
            <a:r>
              <a:rPr lang="en-US" altLang="ko-KR" dirty="0">
                <a:ea typeface="굴림" panose="020B0600000101010101" pitchFamily="34" charset="-127"/>
              </a:rPr>
              <a:t> to send to?</a:t>
            </a:r>
          </a:p>
          <a:p>
            <a:pPr lvl="1">
              <a:lnSpc>
                <a:spcPct val="100000"/>
              </a:lnSpc>
              <a:spcBef>
                <a:spcPct val="0"/>
              </a:spcBef>
            </a:pPr>
            <a:r>
              <a:rPr lang="en-US" altLang="ko-KR" sz="2400" dirty="0">
                <a:ea typeface="굴림" panose="020B0600000101010101" pitchFamily="34" charset="-127"/>
              </a:rPr>
              <a:t>Need to translate name of remote service into network endpoint (Remote machine, port, possibly other info)</a:t>
            </a:r>
          </a:p>
          <a:p>
            <a:pPr lvl="1">
              <a:lnSpc>
                <a:spcPct val="100000"/>
              </a:lnSpc>
              <a:spcBef>
                <a:spcPct val="0"/>
              </a:spcBef>
            </a:pPr>
            <a:r>
              <a:rPr lang="en-US" altLang="ko-KR" sz="2400" dirty="0">
                <a:solidFill>
                  <a:schemeClr val="hlink"/>
                </a:solidFill>
                <a:ea typeface="굴림" panose="020B0600000101010101" pitchFamily="34" charset="-127"/>
              </a:rPr>
              <a:t>Binding:</a:t>
            </a:r>
            <a:r>
              <a:rPr lang="en-US" altLang="ko-KR" sz="2400" dirty="0">
                <a:ea typeface="굴림" panose="020B0600000101010101" pitchFamily="34" charset="-127"/>
              </a:rPr>
              <a:t> the process of converting a user-visible name into a network endpoint</a:t>
            </a:r>
          </a:p>
          <a:p>
            <a:pPr lvl="2">
              <a:lnSpc>
                <a:spcPct val="100000"/>
              </a:lnSpc>
              <a:spcBef>
                <a:spcPct val="0"/>
              </a:spcBef>
            </a:pPr>
            <a:r>
              <a:rPr lang="en-US" altLang="ko-KR" sz="2400" dirty="0">
                <a:ea typeface="굴림" panose="020B0600000101010101" pitchFamily="34" charset="-127"/>
              </a:rPr>
              <a:t>This is another word for “naming” at network level</a:t>
            </a:r>
          </a:p>
          <a:p>
            <a:pPr lvl="2">
              <a:lnSpc>
                <a:spcPct val="100000"/>
              </a:lnSpc>
              <a:spcBef>
                <a:spcPct val="0"/>
              </a:spcBef>
            </a:pPr>
            <a:r>
              <a:rPr lang="en-US" altLang="ko-KR" sz="2400" dirty="0">
                <a:ea typeface="굴림" panose="020B0600000101010101" pitchFamily="34" charset="-127"/>
              </a:rPr>
              <a:t>Static: fixed at compile time</a:t>
            </a:r>
          </a:p>
          <a:p>
            <a:pPr lvl="2">
              <a:lnSpc>
                <a:spcPct val="100000"/>
              </a:lnSpc>
              <a:spcBef>
                <a:spcPct val="0"/>
              </a:spcBef>
            </a:pPr>
            <a:r>
              <a:rPr lang="en-US" altLang="ko-KR" sz="2400" dirty="0">
                <a:ea typeface="굴림" panose="020B0600000101010101" pitchFamily="34" charset="-127"/>
              </a:rPr>
              <a:t>Dynamic: performed at runtime</a:t>
            </a:r>
          </a:p>
          <a:p>
            <a:pPr>
              <a:lnSpc>
                <a:spcPct val="100000"/>
              </a:lnSpc>
              <a:spcBef>
                <a:spcPct val="5000"/>
              </a:spcBef>
            </a:pPr>
            <a:endParaRPr lang="en-US" altLang="ko-KR" dirty="0">
              <a:ea typeface="굴림" panose="020B0600000101010101" pitchFamily="34" charset="-127"/>
              <a:sym typeface="Symbol" panose="05050102010706020507" pitchFamily="18" charset="2"/>
            </a:endParaRPr>
          </a:p>
          <a:p>
            <a:pPr lvl="2">
              <a:lnSpc>
                <a:spcPct val="100000"/>
              </a:lnSpc>
              <a:spcBef>
                <a:spcPct val="5000"/>
              </a:spcBef>
            </a:pPr>
            <a:endParaRPr lang="en-US" altLang="ko-KR" sz="2400" dirty="0">
              <a:ea typeface="굴림" panose="020B0600000101010101" pitchFamily="34" charset="-127"/>
              <a:sym typeface="Symbol" panose="05050102010706020507" pitchFamily="18" charset="2"/>
            </a:endParaRPr>
          </a:p>
          <a:p>
            <a:pPr marL="457200" lvl="1" indent="0">
              <a:lnSpc>
                <a:spcPct val="100000"/>
              </a:lnSpc>
              <a:spcBef>
                <a:spcPct val="5000"/>
              </a:spcBef>
              <a:buNone/>
            </a:pPr>
            <a:endParaRPr lang="en-US" altLang="ko-KR" sz="2600"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23596282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RPC Details (3/3)</a:t>
            </a:r>
          </a:p>
        </p:txBody>
      </p:sp>
      <p:sp>
        <p:nvSpPr>
          <p:cNvPr id="999427" name="Rectangle 3"/>
          <p:cNvSpPr>
            <a:spLocks noGrp="1" noChangeArrowheads="1"/>
          </p:cNvSpPr>
          <p:nvPr>
            <p:ph type="body" idx="1"/>
          </p:nvPr>
        </p:nvSpPr>
        <p:spPr>
          <a:xfrm>
            <a:off x="152400" y="762000"/>
            <a:ext cx="9525000" cy="6172200"/>
          </a:xfrm>
        </p:spPr>
        <p:txBody>
          <a:bodyPr>
            <a:normAutofit/>
          </a:bodyPr>
          <a:lstStyle/>
          <a:p>
            <a:pPr>
              <a:lnSpc>
                <a:spcPct val="100000"/>
              </a:lnSpc>
              <a:spcBef>
                <a:spcPct val="0"/>
              </a:spcBef>
            </a:pPr>
            <a:r>
              <a:rPr lang="en-US" altLang="ko-KR" dirty="0">
                <a:ea typeface="굴림" panose="020B0600000101010101" pitchFamily="34" charset="-127"/>
              </a:rPr>
              <a:t>Dynamic Binding</a:t>
            </a:r>
          </a:p>
          <a:p>
            <a:pPr lvl="1">
              <a:lnSpc>
                <a:spcPct val="100000"/>
              </a:lnSpc>
              <a:spcBef>
                <a:spcPct val="0"/>
              </a:spcBef>
            </a:pPr>
            <a:r>
              <a:rPr lang="en-US" altLang="ko-KR" sz="2400" dirty="0">
                <a:ea typeface="굴림" panose="020B0600000101010101" pitchFamily="34" charset="-127"/>
              </a:rPr>
              <a:t>Most RPC systems use dynamic binding via name service</a:t>
            </a:r>
          </a:p>
          <a:p>
            <a:pPr lvl="2">
              <a:lnSpc>
                <a:spcPct val="100000"/>
              </a:lnSpc>
              <a:spcBef>
                <a:spcPct val="0"/>
              </a:spcBef>
            </a:pPr>
            <a:r>
              <a:rPr lang="en-US" altLang="ko-KR" sz="2400" dirty="0">
                <a:ea typeface="굴림" panose="020B0600000101010101" pitchFamily="34" charset="-127"/>
              </a:rPr>
              <a:t>Name service provides dynamic translation of service </a:t>
            </a:r>
            <a:r>
              <a:rPr lang="en-US" altLang="ko-KR" sz="2400" dirty="0">
                <a:ea typeface="굴림" panose="020B0600000101010101" pitchFamily="34" charset="-127"/>
                <a:sym typeface="Symbol" panose="05050102010706020507" pitchFamily="18" charset="2"/>
              </a:rPr>
              <a:t> </a:t>
            </a:r>
            <a:r>
              <a:rPr lang="en-US" altLang="ko-KR" sz="2400" dirty="0" err="1">
                <a:ea typeface="굴림" panose="020B0600000101010101" pitchFamily="34" charset="-127"/>
                <a:sym typeface="Symbol" panose="05050102010706020507" pitchFamily="18" charset="2"/>
              </a:rPr>
              <a:t>mbox</a:t>
            </a:r>
            <a:endParaRPr lang="en-US" altLang="ko-KR" sz="2400" dirty="0">
              <a:ea typeface="굴림" panose="020B0600000101010101" pitchFamily="34" charset="-127"/>
              <a:sym typeface="Symbol" panose="05050102010706020507" pitchFamily="18" charset="2"/>
            </a:endParaRPr>
          </a:p>
          <a:p>
            <a:pPr lvl="1">
              <a:lnSpc>
                <a:spcPct val="100000"/>
              </a:lnSpc>
              <a:spcBef>
                <a:spcPct val="0"/>
              </a:spcBef>
            </a:pPr>
            <a:r>
              <a:rPr lang="en-US" altLang="ko-KR" sz="2400" dirty="0">
                <a:ea typeface="굴림" panose="020B0600000101010101" pitchFamily="34" charset="-127"/>
                <a:sym typeface="Symbol" panose="05050102010706020507" pitchFamily="18" charset="2"/>
              </a:rPr>
              <a:t>Why dynamic binding?</a:t>
            </a:r>
          </a:p>
          <a:p>
            <a:pPr lvl="2">
              <a:lnSpc>
                <a:spcPct val="100000"/>
              </a:lnSpc>
              <a:spcBef>
                <a:spcPct val="0"/>
              </a:spcBef>
            </a:pPr>
            <a:r>
              <a:rPr lang="en-US" altLang="ko-KR" sz="2400" dirty="0">
                <a:ea typeface="굴림" panose="020B0600000101010101" pitchFamily="34" charset="-127"/>
                <a:sym typeface="Symbol" panose="05050102010706020507" pitchFamily="18" charset="2"/>
              </a:rPr>
              <a:t>Access control: check who is permitted to access service</a:t>
            </a:r>
          </a:p>
          <a:p>
            <a:pPr lvl="2">
              <a:lnSpc>
                <a:spcPct val="100000"/>
              </a:lnSpc>
              <a:spcBef>
                <a:spcPct val="0"/>
              </a:spcBef>
            </a:pPr>
            <a:r>
              <a:rPr lang="en-US" altLang="ko-KR" sz="2400" dirty="0">
                <a:ea typeface="굴림" panose="020B0600000101010101" pitchFamily="34" charset="-127"/>
                <a:sym typeface="Symbol" panose="05050102010706020507" pitchFamily="18" charset="2"/>
              </a:rPr>
              <a:t>Fail-over: If server fails, use a different one</a:t>
            </a:r>
          </a:p>
          <a:p>
            <a:pPr lvl="2">
              <a:lnSpc>
                <a:spcPct val="100000"/>
              </a:lnSpc>
              <a:spcBef>
                <a:spcPct val="0"/>
              </a:spcBef>
            </a:pPr>
            <a:endParaRPr lang="en-US" altLang="ko-KR" sz="1000" dirty="0">
              <a:ea typeface="굴림" panose="020B0600000101010101" pitchFamily="34" charset="-127"/>
              <a:sym typeface="Symbol" panose="05050102010706020507" pitchFamily="18" charset="2"/>
            </a:endParaRPr>
          </a:p>
          <a:p>
            <a:pPr>
              <a:lnSpc>
                <a:spcPct val="100000"/>
              </a:lnSpc>
              <a:spcBef>
                <a:spcPct val="0"/>
              </a:spcBef>
            </a:pPr>
            <a:r>
              <a:rPr lang="en-US" altLang="ko-KR" dirty="0">
                <a:ea typeface="굴림" panose="020B0600000101010101" pitchFamily="34" charset="-127"/>
                <a:sym typeface="Symbol" panose="05050102010706020507" pitchFamily="18" charset="2"/>
              </a:rPr>
              <a:t>What if there are multiple servers?</a:t>
            </a:r>
          </a:p>
          <a:p>
            <a:pPr lvl="1">
              <a:lnSpc>
                <a:spcPct val="100000"/>
              </a:lnSpc>
              <a:spcBef>
                <a:spcPct val="0"/>
              </a:spcBef>
            </a:pPr>
            <a:r>
              <a:rPr lang="en-US" altLang="ko-KR" sz="2400" dirty="0">
                <a:ea typeface="굴림" panose="020B0600000101010101" pitchFamily="34" charset="-127"/>
                <a:sym typeface="Symbol" panose="05050102010706020507" pitchFamily="18" charset="2"/>
              </a:rPr>
              <a:t>Could give flexibility at binding time</a:t>
            </a:r>
          </a:p>
          <a:p>
            <a:pPr lvl="2">
              <a:lnSpc>
                <a:spcPct val="100000"/>
              </a:lnSpc>
              <a:spcBef>
                <a:spcPct val="0"/>
              </a:spcBef>
            </a:pPr>
            <a:r>
              <a:rPr lang="en-US" altLang="ko-KR" sz="2400" dirty="0">
                <a:ea typeface="굴림" panose="020B0600000101010101" pitchFamily="34" charset="-127"/>
                <a:sym typeface="Symbol" panose="05050102010706020507" pitchFamily="18" charset="2"/>
              </a:rPr>
              <a:t>Choose unloaded server for each new client</a:t>
            </a:r>
          </a:p>
          <a:p>
            <a:pPr lvl="1">
              <a:lnSpc>
                <a:spcPct val="100000"/>
              </a:lnSpc>
              <a:spcBef>
                <a:spcPct val="0"/>
              </a:spcBef>
            </a:pPr>
            <a:r>
              <a:rPr lang="en-US" altLang="ko-KR" sz="2400" dirty="0">
                <a:ea typeface="굴림" panose="020B0600000101010101" pitchFamily="34" charset="-127"/>
                <a:sym typeface="Symbol" panose="05050102010706020507" pitchFamily="18" charset="2"/>
              </a:rPr>
              <a:t>Could provide same </a:t>
            </a:r>
            <a:r>
              <a:rPr lang="en-US" altLang="ko-KR" sz="2400" dirty="0" err="1">
                <a:ea typeface="굴림" panose="020B0600000101010101" pitchFamily="34" charset="-127"/>
                <a:sym typeface="Symbol" panose="05050102010706020507" pitchFamily="18" charset="2"/>
              </a:rPr>
              <a:t>mbox</a:t>
            </a:r>
            <a:r>
              <a:rPr lang="en-US" altLang="ko-KR" sz="2400" dirty="0">
                <a:ea typeface="굴림" panose="020B0600000101010101" pitchFamily="34" charset="-127"/>
                <a:sym typeface="Symbol" panose="05050102010706020507" pitchFamily="18" charset="2"/>
              </a:rPr>
              <a:t> (router level redirect)</a:t>
            </a:r>
          </a:p>
          <a:p>
            <a:pPr lvl="2">
              <a:lnSpc>
                <a:spcPct val="100000"/>
              </a:lnSpc>
              <a:spcBef>
                <a:spcPct val="0"/>
              </a:spcBef>
            </a:pPr>
            <a:r>
              <a:rPr lang="en-US" altLang="ko-KR" sz="2400" dirty="0">
                <a:ea typeface="굴림" panose="020B0600000101010101" pitchFamily="34" charset="-127"/>
                <a:sym typeface="Symbol" panose="05050102010706020507" pitchFamily="18" charset="2"/>
              </a:rPr>
              <a:t>Choose unloaded server for each new request</a:t>
            </a:r>
          </a:p>
          <a:p>
            <a:pPr lvl="2">
              <a:lnSpc>
                <a:spcPct val="100000"/>
              </a:lnSpc>
              <a:spcBef>
                <a:spcPct val="0"/>
              </a:spcBef>
            </a:pPr>
            <a:r>
              <a:rPr lang="en-US" altLang="ko-KR" sz="2400" dirty="0">
                <a:ea typeface="굴림" panose="020B0600000101010101" pitchFamily="34" charset="-127"/>
                <a:sym typeface="Symbol" panose="05050102010706020507" pitchFamily="18" charset="2"/>
              </a:rPr>
              <a:t>Only works if no state carried from one call to next</a:t>
            </a:r>
          </a:p>
          <a:p>
            <a:pPr lvl="2">
              <a:lnSpc>
                <a:spcPct val="100000"/>
              </a:lnSpc>
              <a:spcBef>
                <a:spcPct val="0"/>
              </a:spcBef>
            </a:pPr>
            <a:endParaRPr lang="en-US" altLang="ko-KR" sz="1000" dirty="0">
              <a:ea typeface="굴림" panose="020B0600000101010101" pitchFamily="34" charset="-127"/>
              <a:sym typeface="Symbol" panose="05050102010706020507" pitchFamily="18" charset="2"/>
            </a:endParaRPr>
          </a:p>
          <a:p>
            <a:pPr>
              <a:lnSpc>
                <a:spcPct val="100000"/>
              </a:lnSpc>
              <a:spcBef>
                <a:spcPct val="0"/>
              </a:spcBef>
            </a:pPr>
            <a:r>
              <a:rPr lang="en-US" altLang="ko-KR" dirty="0">
                <a:ea typeface="굴림" panose="020B0600000101010101" pitchFamily="34" charset="-127"/>
                <a:sym typeface="Symbol" panose="05050102010706020507" pitchFamily="18" charset="2"/>
              </a:rPr>
              <a:t>What if multiple clients?</a:t>
            </a:r>
          </a:p>
          <a:p>
            <a:pPr lvl="1">
              <a:lnSpc>
                <a:spcPct val="100000"/>
              </a:lnSpc>
              <a:spcBef>
                <a:spcPct val="0"/>
              </a:spcBef>
            </a:pPr>
            <a:r>
              <a:rPr lang="en-US" altLang="ko-KR" sz="2400" dirty="0">
                <a:ea typeface="굴림" panose="020B0600000101010101" pitchFamily="34" charset="-127"/>
                <a:sym typeface="Symbol" panose="05050102010706020507" pitchFamily="18" charset="2"/>
              </a:rPr>
              <a:t>Pass pointer to client-specific return </a:t>
            </a:r>
            <a:r>
              <a:rPr lang="en-US" altLang="ko-KR" sz="2400" dirty="0" err="1">
                <a:ea typeface="굴림" panose="020B0600000101010101" pitchFamily="34" charset="-127"/>
                <a:sym typeface="Symbol" panose="05050102010706020507" pitchFamily="18" charset="2"/>
              </a:rPr>
              <a:t>mbox</a:t>
            </a:r>
            <a:r>
              <a:rPr lang="en-US" altLang="ko-KR" sz="2400" dirty="0">
                <a:ea typeface="굴림" panose="020B0600000101010101" pitchFamily="34" charset="-127"/>
                <a:sym typeface="Symbol" panose="05050102010706020507" pitchFamily="18" charset="2"/>
              </a:rPr>
              <a:t> in request</a:t>
            </a:r>
            <a:endParaRPr lang="en-US" altLang="ko-KR" sz="2400" dirty="0">
              <a:ea typeface="굴림" panose="020B0600000101010101" pitchFamily="34" charset="-127"/>
            </a:endParaRPr>
          </a:p>
        </p:txBody>
      </p:sp>
    </p:spTree>
    <p:extLst>
      <p:ext uri="{BB962C8B-B14F-4D97-AF65-F5344CB8AC3E}">
        <p14:creationId xmlns:p14="http://schemas.microsoft.com/office/powerpoint/2010/main" val="1338504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6200" y="838200"/>
            <a:ext cx="8947150" cy="5715000"/>
          </a:xfrm>
        </p:spPr>
        <p:txBody>
          <a:bodyPr>
            <a:normAutofit/>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1295959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76200" y="914400"/>
            <a:ext cx="8947150" cy="5638800"/>
          </a:xfrm>
        </p:spPr>
        <p:txBody>
          <a:bodyPr>
            <a:normAutofit/>
          </a:bodyPr>
          <a:lstStyle/>
          <a:p>
            <a:pPr>
              <a:lnSpc>
                <a:spcPct val="100000"/>
              </a:lnSpc>
              <a:spcBef>
                <a:spcPct val="10000"/>
              </a:spcBef>
            </a:pPr>
            <a:r>
              <a:rPr lang="en-US" altLang="ko-KR" sz="2600" dirty="0">
                <a:ea typeface="굴림" panose="020B0600000101010101" pitchFamily="34" charset="-127"/>
              </a:rPr>
              <a:t>Cost of Procedure call </a:t>
            </a:r>
            <a:r>
              <a:rPr lang="en-US" altLang="ko-KR" sz="2600" dirty="0">
                <a:ea typeface="굴림" panose="020B0600000101010101" pitchFamily="34" charset="-127"/>
                <a:sym typeface="Symbol" panose="05050102010706020507" pitchFamily="18" charset="2"/>
              </a:rPr>
              <a:t>« same-machine RPC « network RPC</a:t>
            </a:r>
          </a:p>
          <a:p>
            <a:pPr>
              <a:lnSpc>
                <a:spcPct val="100000"/>
              </a:lnSpc>
              <a:spcBef>
                <a:spcPct val="10000"/>
              </a:spcBef>
            </a:pPr>
            <a:endParaRPr lang="en-US" altLang="ko-KR" sz="2600" dirty="0">
              <a:ea typeface="굴림" panose="020B0600000101010101" pitchFamily="34" charset="-127"/>
              <a:sym typeface="Symbol" panose="05050102010706020507" pitchFamily="18" charset="2"/>
            </a:endParaRPr>
          </a:p>
          <a:p>
            <a:pPr>
              <a:lnSpc>
                <a:spcPct val="100000"/>
              </a:lnSpc>
              <a:spcBef>
                <a:spcPct val="10000"/>
              </a:spcBef>
            </a:pPr>
            <a:r>
              <a:rPr lang="en-US" altLang="ko-KR" sz="2600" dirty="0">
                <a:ea typeface="굴림" panose="020B0600000101010101" pitchFamily="34" charset="-127"/>
                <a:sym typeface="Symbol" panose="05050102010706020507" pitchFamily="18" charset="2"/>
              </a:rPr>
              <a:t>Means programmers must be aware that RPC is not free </a:t>
            </a:r>
          </a:p>
          <a:p>
            <a:pPr lvl="1">
              <a:lnSpc>
                <a:spcPct val="100000"/>
              </a:lnSpc>
              <a:spcBef>
                <a:spcPct val="10000"/>
              </a:spcBef>
            </a:pPr>
            <a:r>
              <a:rPr lang="en-US" altLang="ko-KR" sz="2600" dirty="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4045771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a:xfrm>
            <a:off x="304800" y="914400"/>
            <a:ext cx="8382000" cy="5638800"/>
          </a:xfrm>
        </p:spPr>
        <p:txBody>
          <a:bodyPr/>
          <a:lstStyle/>
          <a:p>
            <a:r>
              <a:rPr lang="en-US" sz="2800" dirty="0"/>
              <a:t>Midterm 3 coming up on </a:t>
            </a:r>
            <a:r>
              <a:rPr lang="en-US" sz="2800" dirty="0">
                <a:solidFill>
                  <a:srgbClr val="FF0000"/>
                </a:solidFill>
                <a:latin typeface="Gill Sans" charset="0"/>
                <a:ea typeface="Gill Sans" charset="0"/>
                <a:cs typeface="Gill Sans" charset="0"/>
              </a:rPr>
              <a:t>Wed 4/25 6:30-8PM</a:t>
            </a:r>
          </a:p>
          <a:p>
            <a:pPr lvl="1"/>
            <a:r>
              <a:rPr lang="en-US" sz="2400" dirty="0"/>
              <a:t>All topics up to and including Lecture 23</a:t>
            </a:r>
          </a:p>
          <a:p>
            <a:pPr lvl="2"/>
            <a:r>
              <a:rPr lang="en-US" sz="2400" dirty="0"/>
              <a:t>Focus will be on Lectures 17 – 23 and associated readings, and Projects 3</a:t>
            </a:r>
          </a:p>
          <a:p>
            <a:pPr lvl="2"/>
            <a:r>
              <a:rPr lang="en-US" sz="2400" dirty="0"/>
              <a:t>But expect 20-30% questions from materials from Lectures 1-16</a:t>
            </a:r>
          </a:p>
          <a:p>
            <a:pPr lvl="1"/>
            <a:r>
              <a:rPr lang="en-US" sz="2600" dirty="0"/>
              <a:t>LKS 245, Hearst Field Annex A1, VLSB 2060, Barrows 20, Wurster 102 </a:t>
            </a:r>
            <a:r>
              <a:rPr lang="en-US" sz="2600" b="1" dirty="0">
                <a:solidFill>
                  <a:srgbClr val="FF0000"/>
                </a:solidFill>
              </a:rPr>
              <a:t>(see Piazza for your room assignment)</a:t>
            </a:r>
          </a:p>
          <a:p>
            <a:pPr lvl="1"/>
            <a:r>
              <a:rPr lang="en-US" sz="2400" dirty="0"/>
              <a:t>Closed book</a:t>
            </a:r>
          </a:p>
          <a:p>
            <a:pPr lvl="1"/>
            <a:r>
              <a:rPr lang="en-US" sz="2400"/>
              <a:t>2 pages hand-written notes both sides</a:t>
            </a:r>
            <a:endParaRPr lang="en-US" sz="4800"/>
          </a:p>
        </p:txBody>
      </p:sp>
    </p:spTree>
    <p:extLst>
      <p:ext uri="{BB962C8B-B14F-4D97-AF65-F5344CB8AC3E}">
        <p14:creationId xmlns:p14="http://schemas.microsoft.com/office/powerpoint/2010/main" val="30294182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274407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a:latin typeface="Helvetica" charset="0"/>
                <a:ea typeface="ＭＳ Ｐゴシック" charset="0"/>
                <a:cs typeface="ＭＳ Ｐゴシック" charset="0"/>
              </a:rPr>
              <a:t>Goals of Today’s Lecture</a:t>
            </a:r>
          </a:p>
        </p:txBody>
      </p:sp>
      <p:sp>
        <p:nvSpPr>
          <p:cNvPr id="6146" name="Content Placeholder 2"/>
          <p:cNvSpPr>
            <a:spLocks noGrp="1"/>
          </p:cNvSpPr>
          <p:nvPr>
            <p:ph idx="1"/>
          </p:nvPr>
        </p:nvSpPr>
        <p:spPr/>
        <p:txBody>
          <a:bodyPr>
            <a:normAutofit/>
          </a:bodyPr>
          <a:lstStyle/>
          <a:p>
            <a:r>
              <a:rPr lang="en-US" sz="2800" dirty="0">
                <a:latin typeface="Gill Sans Light"/>
                <a:ea typeface="ＭＳ Ｐゴシック" charset="0"/>
                <a:cs typeface="Gill Sans Light"/>
              </a:rPr>
              <a:t>TCP flow control</a:t>
            </a:r>
          </a:p>
          <a:p>
            <a:pPr marL="0" indent="0">
              <a:buNone/>
            </a:pPr>
            <a:endParaRPr lang="en-US" sz="2800" dirty="0">
              <a:latin typeface="Gill Sans Light"/>
              <a:ea typeface="ＭＳ Ｐゴシック" charset="0"/>
              <a:cs typeface="Gill Sans Light"/>
            </a:endParaRPr>
          </a:p>
          <a:p>
            <a:r>
              <a:rPr lang="en-US" sz="2800" dirty="0">
                <a:latin typeface="Gill Sans Light"/>
                <a:ea typeface="ＭＳ Ｐゴシック" charset="0"/>
                <a:cs typeface="Gill Sans Light"/>
              </a:rPr>
              <a:t>RPCs</a:t>
            </a:r>
          </a:p>
          <a:p>
            <a:endParaRPr lang="en-US" sz="2800" dirty="0">
              <a:solidFill>
                <a:srgbClr val="FF0000"/>
              </a:solidFill>
              <a:latin typeface="Gill Sans Light"/>
              <a:ea typeface="ＭＳ Ｐゴシック" charset="0"/>
              <a:cs typeface="Gill Sans Light"/>
            </a:endParaRPr>
          </a:p>
          <a:p>
            <a:r>
              <a:rPr lang="en-US" sz="2800" dirty="0">
                <a:solidFill>
                  <a:srgbClr val="FF0000"/>
                </a:solidFill>
                <a:latin typeface="Gill Sans Light"/>
                <a:ea typeface="ＭＳ Ｐゴシック" charset="0"/>
                <a:cs typeface="Gill Sans Light"/>
              </a:rPr>
              <a:t>Two-Phase Commit</a:t>
            </a:r>
          </a:p>
          <a:p>
            <a:endParaRPr lang="en-US" sz="2800" dirty="0">
              <a:latin typeface="Gill Sans Light"/>
              <a:ea typeface="ＭＳ Ｐゴシック" charset="0"/>
              <a:cs typeface="Gill Sans Light"/>
            </a:endParaRPr>
          </a:p>
          <a:p>
            <a:endParaRPr lang="en-US" sz="2800" dirty="0">
              <a:latin typeface="Gill Sans Light"/>
              <a:ea typeface="ＭＳ Ｐゴシック" charset="0"/>
              <a:cs typeface="Gill Sans Light"/>
            </a:endParaRPr>
          </a:p>
        </p:txBody>
      </p:sp>
    </p:spTree>
    <p:extLst>
      <p:ext uri="{BB962C8B-B14F-4D97-AF65-F5344CB8AC3E}">
        <p14:creationId xmlns:p14="http://schemas.microsoft.com/office/powerpoint/2010/main" val="869069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Basic Observation</a:t>
            </a:r>
          </a:p>
        </p:txBody>
      </p:sp>
      <p:sp>
        <p:nvSpPr>
          <p:cNvPr id="1356803" name="Rectangle 3"/>
          <p:cNvSpPr>
            <a:spLocks noGrp="1" noChangeArrowheads="1"/>
          </p:cNvSpPr>
          <p:nvPr>
            <p:ph type="body" idx="1"/>
          </p:nvPr>
        </p:nvSpPr>
        <p:spPr/>
        <p:txBody>
          <a:bodyPr>
            <a:normAutofit/>
          </a:bodyPr>
          <a:lstStyle/>
          <a:p>
            <a:r>
              <a:rPr lang="en-US" dirty="0">
                <a:latin typeface="Gill Sans Light"/>
                <a:ea typeface="ＭＳ Ｐゴシック" charset="0"/>
                <a:cs typeface="Gill Sans Light"/>
              </a:rPr>
              <a:t>Some types of network functionality can only be correctly implemented </a:t>
            </a:r>
            <a:r>
              <a:rPr lang="en-US" dirty="0">
                <a:solidFill>
                  <a:srgbClr val="FF0000"/>
                </a:solidFill>
                <a:latin typeface="Gill Sans Light"/>
                <a:ea typeface="ＭＳ Ｐゴシック" charset="0"/>
                <a:cs typeface="Gill Sans Light"/>
              </a:rPr>
              <a:t>end-to-end</a:t>
            </a:r>
          </a:p>
          <a:p>
            <a:pPr lvl="1"/>
            <a:r>
              <a:rPr lang="en-US" sz="2400" dirty="0">
                <a:latin typeface="Gill Sans Light"/>
                <a:ea typeface="ＭＳ Ｐゴシック" charset="0"/>
                <a:cs typeface="Gill Sans Light"/>
              </a:rPr>
              <a:t>Reliability, security, etc.</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Because of this, end hosts:</a:t>
            </a:r>
          </a:p>
          <a:p>
            <a:pPr lvl="1"/>
            <a:r>
              <a:rPr lang="en-US" sz="2400" dirty="0">
                <a:latin typeface="Gill Sans Light"/>
                <a:ea typeface="ＭＳ Ｐゴシック" charset="0"/>
                <a:cs typeface="Gill Sans Light"/>
              </a:rPr>
              <a:t>Can satisfy the requirement without network’</a:t>
            </a:r>
            <a:r>
              <a:rPr lang="en-US" altLang="ja-JP" sz="2400" dirty="0">
                <a:latin typeface="Gill Sans Light"/>
                <a:ea typeface="ＭＳ Ｐゴシック" charset="0"/>
                <a:cs typeface="Gill Sans Light"/>
              </a:rPr>
              <a:t>s help</a:t>
            </a:r>
          </a:p>
          <a:p>
            <a:pPr lvl="1"/>
            <a:r>
              <a:rPr lang="en-US" sz="2400" dirty="0">
                <a:latin typeface="Gill Sans Light"/>
                <a:ea typeface="ＭＳ Ｐゴシック" charset="0"/>
                <a:cs typeface="Gill Sans Light"/>
              </a:rPr>
              <a:t>Will/</a:t>
            </a:r>
            <a:r>
              <a:rPr lang="en-US" sz="2400" b="1" dirty="0">
                <a:latin typeface="Gill Sans Light"/>
                <a:ea typeface="ＭＳ Ｐゴシック" charset="0"/>
                <a:cs typeface="Gill Sans Light"/>
              </a:rPr>
              <a:t>must</a:t>
            </a:r>
            <a:r>
              <a:rPr lang="en-US" sz="2400" dirty="0">
                <a:latin typeface="Gill Sans Light"/>
                <a:ea typeface="ＭＳ Ｐゴシック" charset="0"/>
                <a:cs typeface="Gill Sans Light"/>
              </a:rPr>
              <a:t> do so, since can’</a:t>
            </a:r>
            <a:r>
              <a:rPr lang="en-US" altLang="ja-JP" sz="2400" dirty="0">
                <a:latin typeface="Gill Sans Light"/>
                <a:ea typeface="ＭＳ Ｐゴシック" charset="0"/>
                <a:cs typeface="Gill Sans Light"/>
              </a:rPr>
              <a:t>t </a:t>
            </a:r>
            <a:r>
              <a:rPr lang="en-US" altLang="ja-JP" sz="2400" b="1" i="1" dirty="0">
                <a:latin typeface="Gill Sans Light"/>
                <a:ea typeface="ＭＳ Ｐゴシック" charset="0"/>
                <a:cs typeface="Gill Sans Light"/>
              </a:rPr>
              <a:t>rely</a:t>
            </a:r>
            <a:r>
              <a:rPr lang="en-US" altLang="ja-JP" sz="2400" dirty="0">
                <a:latin typeface="Gill Sans Light"/>
                <a:ea typeface="ＭＳ Ｐゴシック" charset="0"/>
                <a:cs typeface="Gill Sans Light"/>
              </a:rPr>
              <a:t> on network’s help</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Therefore </a:t>
            </a:r>
            <a:r>
              <a:rPr lang="en-US" b="1" dirty="0">
                <a:latin typeface="Gill Sans Light"/>
                <a:ea typeface="ＭＳ Ｐゴシック" charset="0"/>
                <a:cs typeface="Gill Sans Light"/>
              </a:rPr>
              <a:t>don’</a:t>
            </a:r>
            <a:r>
              <a:rPr lang="en-US" altLang="ja-JP" b="1" dirty="0">
                <a:latin typeface="Gill Sans Light"/>
                <a:ea typeface="ＭＳ Ｐゴシック" charset="0"/>
                <a:cs typeface="Gill Sans Light"/>
              </a:rPr>
              <a:t>t</a:t>
            </a:r>
            <a:r>
              <a:rPr lang="en-US" altLang="ja-JP" dirty="0">
                <a:latin typeface="Gill Sans Light"/>
                <a:ea typeface="ＭＳ Ｐゴシック" charset="0"/>
                <a:cs typeface="Gill Sans Light"/>
              </a:rPr>
              <a:t> go out of your way to implement them in the network</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2577818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680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680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68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anose="020B0600000101010101" pitchFamily="34" charset="-127"/>
              </a:rPr>
              <a:t>General’s Paradox</a:t>
            </a:r>
            <a:endParaRPr lang="en-US" dirty="0"/>
          </a:p>
        </p:txBody>
      </p:sp>
      <p:sp>
        <p:nvSpPr>
          <p:cNvPr id="3" name="Content Placeholder 2"/>
          <p:cNvSpPr>
            <a:spLocks noGrp="1"/>
          </p:cNvSpPr>
          <p:nvPr>
            <p:ph idx="1"/>
          </p:nvPr>
        </p:nvSpPr>
        <p:spPr>
          <a:xfrm>
            <a:off x="169863" y="2362200"/>
            <a:ext cx="8850312" cy="4419600"/>
          </a:xfrm>
        </p:spPr>
        <p:txBody>
          <a:bodyPr>
            <a:normAutofit/>
          </a:bodyPr>
          <a:lstStyle/>
          <a:p>
            <a:pPr>
              <a:lnSpc>
                <a:spcPct val="100000"/>
              </a:lnSpc>
              <a:spcBef>
                <a:spcPct val="10000"/>
              </a:spcBef>
              <a:tabLst>
                <a:tab pos="7205663" algn="l"/>
              </a:tabLst>
            </a:pPr>
            <a:r>
              <a:rPr lang="en-US" altLang="ko-KR" sz="2600" dirty="0">
                <a:ea typeface="굴림" panose="020B0600000101010101" pitchFamily="34" charset="-127"/>
              </a:rPr>
              <a:t>Constraints of problem: </a:t>
            </a:r>
          </a:p>
          <a:p>
            <a:pPr lvl="1">
              <a:lnSpc>
                <a:spcPct val="100000"/>
              </a:lnSpc>
              <a:spcBef>
                <a:spcPct val="10000"/>
              </a:spcBef>
              <a:tabLst>
                <a:tab pos="7205663" algn="l"/>
              </a:tabLst>
            </a:pPr>
            <a:r>
              <a:rPr lang="en-US" altLang="ko-KR" sz="2600" dirty="0">
                <a:ea typeface="굴림" panose="020B0600000101010101" pitchFamily="34" charset="-127"/>
              </a:rPr>
              <a:t>Two generals, on separate mountains</a:t>
            </a:r>
          </a:p>
          <a:p>
            <a:pPr lvl="1">
              <a:lnSpc>
                <a:spcPct val="100000"/>
              </a:lnSpc>
              <a:spcBef>
                <a:spcPct val="10000"/>
              </a:spcBef>
              <a:tabLst>
                <a:tab pos="7205663" algn="l"/>
              </a:tabLst>
            </a:pPr>
            <a:r>
              <a:rPr lang="en-US" altLang="ko-KR" sz="2600" dirty="0">
                <a:ea typeface="굴림" panose="020B0600000101010101" pitchFamily="34" charset="-127"/>
              </a:rPr>
              <a:t>Can only communicate via messengers</a:t>
            </a:r>
          </a:p>
          <a:p>
            <a:pPr lvl="1">
              <a:lnSpc>
                <a:spcPct val="100000"/>
              </a:lnSpc>
              <a:spcBef>
                <a:spcPct val="10000"/>
              </a:spcBef>
              <a:tabLst>
                <a:tab pos="7205663" algn="l"/>
              </a:tabLst>
            </a:pPr>
            <a:r>
              <a:rPr lang="en-US" altLang="ko-KR" sz="2600" dirty="0">
                <a:ea typeface="굴림" panose="020B0600000101010101" pitchFamily="34" charset="-127"/>
              </a:rPr>
              <a:t>Messengers can be captured</a:t>
            </a:r>
          </a:p>
          <a:p>
            <a:pPr>
              <a:lnSpc>
                <a:spcPct val="100000"/>
              </a:lnSpc>
              <a:spcBef>
                <a:spcPct val="10000"/>
              </a:spcBef>
              <a:tabLst>
                <a:tab pos="7205663" algn="l"/>
              </a:tabLst>
            </a:pPr>
            <a:endParaRPr lang="en-US" altLang="ko-KR" sz="2800" dirty="0">
              <a:ea typeface="굴림" panose="020B0600000101010101" pitchFamily="34" charset="-127"/>
            </a:endParaRPr>
          </a:p>
          <a:p>
            <a:pPr>
              <a:lnSpc>
                <a:spcPct val="100000"/>
              </a:lnSpc>
              <a:spcBef>
                <a:spcPct val="10000"/>
              </a:spcBef>
              <a:tabLst>
                <a:tab pos="7205663" algn="l"/>
              </a:tabLst>
            </a:pPr>
            <a:r>
              <a:rPr lang="en-US" altLang="ko-KR" sz="2600" dirty="0">
                <a:ea typeface="굴림" panose="020B0600000101010101" pitchFamily="34" charset="-127"/>
              </a:rPr>
              <a:t>Problem: need to coordinate attack</a:t>
            </a:r>
          </a:p>
          <a:p>
            <a:pPr lvl="1">
              <a:lnSpc>
                <a:spcPct val="100000"/>
              </a:lnSpc>
              <a:spcBef>
                <a:spcPct val="10000"/>
              </a:spcBef>
              <a:tabLst>
                <a:tab pos="7205663" algn="l"/>
              </a:tabLst>
            </a:pPr>
            <a:r>
              <a:rPr lang="en-US" altLang="ko-KR" sz="2600" dirty="0">
                <a:ea typeface="굴림" panose="020B0600000101010101" pitchFamily="34" charset="-127"/>
              </a:rPr>
              <a:t>If they attack at different times, they all die</a:t>
            </a:r>
          </a:p>
          <a:p>
            <a:pPr lvl="1">
              <a:lnSpc>
                <a:spcPct val="100000"/>
              </a:lnSpc>
              <a:spcBef>
                <a:spcPct val="10000"/>
              </a:spcBef>
              <a:tabLst>
                <a:tab pos="7205663" algn="l"/>
              </a:tabLst>
            </a:pPr>
            <a:r>
              <a:rPr lang="en-US" altLang="ko-KR" sz="2600" dirty="0">
                <a:ea typeface="굴림" panose="020B0600000101010101" pitchFamily="34" charset="-127"/>
              </a:rPr>
              <a:t>If they attack at same time, they win</a:t>
            </a:r>
          </a:p>
        </p:txBody>
      </p:sp>
      <p:pic>
        <p:nvPicPr>
          <p:cNvPr id="5" name="Picture 4"/>
          <p:cNvPicPr>
            <a:picLocks noChangeAspect="1"/>
          </p:cNvPicPr>
          <p:nvPr/>
        </p:nvPicPr>
        <p:blipFill>
          <a:blip r:embed="rId2"/>
          <a:stretch>
            <a:fillRect/>
          </a:stretch>
        </p:blipFill>
        <p:spPr>
          <a:xfrm>
            <a:off x="1016000" y="838200"/>
            <a:ext cx="6756400" cy="1828800"/>
          </a:xfrm>
          <a:prstGeom prst="rect">
            <a:avLst/>
          </a:prstGeom>
        </p:spPr>
      </p:pic>
    </p:spTree>
    <p:extLst>
      <p:ext uri="{BB962C8B-B14F-4D97-AF65-F5344CB8AC3E}">
        <p14:creationId xmlns:p14="http://schemas.microsoft.com/office/powerpoint/2010/main" val="32078584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anose="020B0600000101010101" pitchFamily="34" charset="-127"/>
              </a:rPr>
              <a:t>General’s Paradox</a:t>
            </a:r>
            <a:endParaRPr lang="en-US" dirty="0"/>
          </a:p>
        </p:txBody>
      </p:sp>
      <p:sp>
        <p:nvSpPr>
          <p:cNvPr id="3" name="Content Placeholder 2"/>
          <p:cNvSpPr>
            <a:spLocks noGrp="1"/>
          </p:cNvSpPr>
          <p:nvPr>
            <p:ph idx="1"/>
          </p:nvPr>
        </p:nvSpPr>
        <p:spPr>
          <a:xfrm>
            <a:off x="169863" y="2590800"/>
            <a:ext cx="8850312" cy="4191000"/>
          </a:xfrm>
        </p:spPr>
        <p:txBody>
          <a:bodyPr>
            <a:normAutofit/>
          </a:bodyPr>
          <a:lstStyle/>
          <a:p>
            <a:pPr>
              <a:lnSpc>
                <a:spcPct val="100000"/>
              </a:lnSpc>
              <a:spcBef>
                <a:spcPct val="10000"/>
              </a:spcBef>
              <a:tabLst>
                <a:tab pos="7205663" algn="l"/>
              </a:tabLst>
            </a:pPr>
            <a:r>
              <a:rPr lang="en-US" altLang="ko-KR" dirty="0">
                <a:ea typeface="굴림" panose="020B0600000101010101" pitchFamily="34" charset="-127"/>
              </a:rPr>
              <a:t>Can messages over an unreliable network be used to guarantee two entities do something simultaneously?</a:t>
            </a:r>
          </a:p>
          <a:p>
            <a:pPr lvl="1">
              <a:lnSpc>
                <a:spcPct val="100000"/>
              </a:lnSpc>
              <a:spcBef>
                <a:spcPct val="10000"/>
              </a:spcBef>
              <a:tabLst>
                <a:tab pos="7205663" algn="l"/>
              </a:tabLst>
            </a:pPr>
            <a:r>
              <a:rPr lang="en-US" altLang="ko-KR" sz="2400" dirty="0">
                <a:ea typeface="굴림" panose="020B0600000101010101" pitchFamily="34" charset="-127"/>
              </a:rPr>
              <a:t>Remarkably, “</a:t>
            </a:r>
            <a:r>
              <a:rPr lang="en-US" altLang="ko-KR" sz="2400" dirty="0">
                <a:solidFill>
                  <a:srgbClr val="FF0000"/>
                </a:solidFill>
                <a:ea typeface="굴림" panose="020B0600000101010101" pitchFamily="34" charset="-127"/>
              </a:rPr>
              <a:t>no</a:t>
            </a:r>
            <a:r>
              <a:rPr lang="en-US" altLang="ko-KR" sz="2400" dirty="0">
                <a:ea typeface="굴림" panose="020B0600000101010101" pitchFamily="34" charset="-127"/>
              </a:rPr>
              <a:t>”, even if all messages get through</a:t>
            </a:r>
          </a:p>
          <a:p>
            <a:pPr lvl="1">
              <a:lnSpc>
                <a:spcPct val="100000"/>
              </a:lnSpc>
              <a:spcBef>
                <a:spcPct val="10000"/>
              </a:spcBef>
              <a:tabLst>
                <a:tab pos="7205663" algn="l"/>
              </a:tabLst>
            </a:pPr>
            <a:endParaRPr lang="en-US" altLang="ko-KR" sz="2400" dirty="0">
              <a:ea typeface="굴림" panose="020B0600000101010101" pitchFamily="34" charset="-127"/>
            </a:endParaRPr>
          </a:p>
          <a:p>
            <a:pPr lvl="1">
              <a:lnSpc>
                <a:spcPct val="100000"/>
              </a:lnSpc>
              <a:spcBef>
                <a:spcPct val="10000"/>
              </a:spcBef>
              <a:tabLst>
                <a:tab pos="7205663" algn="l"/>
              </a:tabLst>
            </a:pPr>
            <a:endParaRPr lang="en-US" altLang="ko-KR" sz="2400" dirty="0">
              <a:ea typeface="굴림" panose="020B0600000101010101" pitchFamily="34" charset="-127"/>
            </a:endParaRPr>
          </a:p>
          <a:p>
            <a:pPr lvl="1">
              <a:lnSpc>
                <a:spcPct val="100000"/>
              </a:lnSpc>
              <a:spcBef>
                <a:spcPct val="10000"/>
              </a:spcBef>
              <a:tabLst>
                <a:tab pos="7205663" algn="l"/>
              </a:tabLst>
            </a:pPr>
            <a:endParaRPr lang="en-US" altLang="ko-KR" sz="2400" dirty="0">
              <a:ea typeface="굴림" panose="020B0600000101010101" pitchFamily="34" charset="-127"/>
            </a:endParaRPr>
          </a:p>
          <a:p>
            <a:pPr lvl="1">
              <a:lnSpc>
                <a:spcPct val="100000"/>
              </a:lnSpc>
              <a:spcBef>
                <a:spcPct val="10000"/>
              </a:spcBef>
              <a:tabLst>
                <a:tab pos="7205663" algn="l"/>
              </a:tabLst>
            </a:pPr>
            <a:endParaRPr lang="en-US" altLang="ko-KR" sz="2400" dirty="0">
              <a:ea typeface="굴림" panose="020B0600000101010101" pitchFamily="34" charset="-127"/>
            </a:endParaRPr>
          </a:p>
          <a:p>
            <a:pPr lvl="1">
              <a:lnSpc>
                <a:spcPct val="100000"/>
              </a:lnSpc>
              <a:spcBef>
                <a:spcPct val="10000"/>
              </a:spcBef>
              <a:tabLst>
                <a:tab pos="7205663" algn="l"/>
              </a:tabLst>
            </a:pPr>
            <a:endParaRPr lang="en-US" altLang="ko-KR" sz="2000" dirty="0">
              <a:ea typeface="굴림" panose="020B0600000101010101" pitchFamily="34" charset="-127"/>
            </a:endParaRPr>
          </a:p>
          <a:p>
            <a:pPr lvl="1">
              <a:lnSpc>
                <a:spcPct val="100000"/>
              </a:lnSpc>
              <a:spcBef>
                <a:spcPct val="10000"/>
              </a:spcBef>
              <a:tabLst>
                <a:tab pos="7205663" algn="l"/>
              </a:tabLst>
            </a:pPr>
            <a:endParaRPr lang="en-US" altLang="ko-KR" sz="1800" dirty="0">
              <a:ea typeface="굴림" panose="020B0600000101010101" pitchFamily="34" charset="-127"/>
            </a:endParaRPr>
          </a:p>
          <a:p>
            <a:pPr lvl="1">
              <a:lnSpc>
                <a:spcPct val="100000"/>
              </a:lnSpc>
              <a:spcBef>
                <a:spcPct val="10000"/>
              </a:spcBef>
              <a:tabLst>
                <a:tab pos="7205663" algn="l"/>
              </a:tabLst>
            </a:pPr>
            <a:r>
              <a:rPr lang="en-US" altLang="ko-KR" sz="2400" dirty="0">
                <a:ea typeface="굴림" panose="020B0600000101010101" pitchFamily="34" charset="-127"/>
              </a:rPr>
              <a:t>No way to be sure last message gets through!</a:t>
            </a:r>
          </a:p>
          <a:p>
            <a:pPr lvl="1">
              <a:lnSpc>
                <a:spcPct val="100000"/>
              </a:lnSpc>
              <a:spcBef>
                <a:spcPct val="10000"/>
              </a:spcBef>
              <a:tabLst>
                <a:tab pos="7205663" algn="l"/>
              </a:tabLst>
            </a:pPr>
            <a:endParaRPr lang="en-US" altLang="ko-KR" sz="2400" dirty="0">
              <a:ea typeface="굴림" panose="020B0600000101010101" pitchFamily="34" charset="-127"/>
            </a:endParaRPr>
          </a:p>
        </p:txBody>
      </p:sp>
      <p:pic>
        <p:nvPicPr>
          <p:cNvPr id="4" name="Picture 3"/>
          <p:cNvPicPr>
            <a:picLocks noChangeAspect="1"/>
          </p:cNvPicPr>
          <p:nvPr/>
        </p:nvPicPr>
        <p:blipFill>
          <a:blip r:embed="rId2"/>
          <a:stretch>
            <a:fillRect/>
          </a:stretch>
        </p:blipFill>
        <p:spPr>
          <a:xfrm>
            <a:off x="1016000" y="838200"/>
            <a:ext cx="6756400" cy="1828800"/>
          </a:xfrm>
          <a:prstGeom prst="rect">
            <a:avLst/>
          </a:prstGeom>
        </p:spPr>
      </p:pic>
      <p:grpSp>
        <p:nvGrpSpPr>
          <p:cNvPr id="5" name="Group 24"/>
          <p:cNvGrpSpPr>
            <a:grpSpLocks/>
          </p:cNvGrpSpPr>
          <p:nvPr/>
        </p:nvGrpSpPr>
        <p:grpSpPr bwMode="auto">
          <a:xfrm>
            <a:off x="2965450" y="5111749"/>
            <a:ext cx="2552700" cy="755651"/>
            <a:chOff x="1849" y="3464"/>
            <a:chExt cx="1608" cy="476"/>
          </a:xfrm>
        </p:grpSpPr>
        <p:sp>
          <p:nvSpPr>
            <p:cNvPr id="6" name="Line 12"/>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 name="Text Box 19"/>
            <p:cNvSpPr txBox="1">
              <a:spLocks noChangeArrowheads="1"/>
            </p:cNvSpPr>
            <p:nvPr/>
          </p:nvSpPr>
          <p:spPr bwMode="auto">
            <a:xfrm rot="21324669">
              <a:off x="1968" y="3496"/>
              <a:ext cx="1463"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b="0">
                  <a:latin typeface="Gill Sans" charset="0"/>
                  <a:ea typeface="Gill Sans" charset="0"/>
                  <a:cs typeface="Gill Sans" charset="0"/>
                </a:rPr>
                <a:t>Yeah, but what if you</a:t>
              </a:r>
            </a:p>
            <a:p>
              <a:pPr>
                <a:spcBef>
                  <a:spcPct val="0"/>
                </a:spcBef>
              </a:pPr>
              <a:r>
                <a:rPr lang="en-US" altLang="ko-KR" sz="2000" b="0">
                  <a:latin typeface="Gill Sans" charset="0"/>
                  <a:ea typeface="Gill Sans" charset="0"/>
                  <a:cs typeface="Gill Sans" charset="0"/>
                </a:rPr>
                <a:t>Don’t get this ack?</a:t>
              </a:r>
            </a:p>
          </p:txBody>
        </p:sp>
      </p:grpSp>
      <p:grpSp>
        <p:nvGrpSpPr>
          <p:cNvPr id="8" name="Group 25"/>
          <p:cNvGrpSpPr>
            <a:grpSpLocks/>
          </p:cNvGrpSpPr>
          <p:nvPr/>
        </p:nvGrpSpPr>
        <p:grpSpPr bwMode="auto">
          <a:xfrm>
            <a:off x="1782762" y="4032242"/>
            <a:ext cx="5151438" cy="1509713"/>
            <a:chOff x="1104" y="2784"/>
            <a:chExt cx="3245" cy="951"/>
          </a:xfrm>
        </p:grpSpPr>
        <p:pic>
          <p:nvPicPr>
            <p:cNvPr id="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2" y="2784"/>
              <a:ext cx="637" cy="95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04" y="2784"/>
              <a:ext cx="637" cy="95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1" name="Group 21"/>
          <p:cNvGrpSpPr>
            <a:grpSpLocks/>
          </p:cNvGrpSpPr>
          <p:nvPr/>
        </p:nvGrpSpPr>
        <p:grpSpPr bwMode="auto">
          <a:xfrm>
            <a:off x="2965450" y="4057647"/>
            <a:ext cx="2651125" cy="477838"/>
            <a:chOff x="1849" y="2800"/>
            <a:chExt cx="1670" cy="301"/>
          </a:xfrm>
        </p:grpSpPr>
        <p:sp>
          <p:nvSpPr>
            <p:cNvPr id="12" name="Line 9"/>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3" name="Text Box 14"/>
            <p:cNvSpPr txBox="1">
              <a:spLocks noChangeArrowheads="1"/>
            </p:cNvSpPr>
            <p:nvPr/>
          </p:nvSpPr>
          <p:spPr bwMode="auto">
            <a:xfrm rot="460914">
              <a:off x="2558" y="2800"/>
              <a:ext cx="77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11 am ok?</a:t>
              </a:r>
            </a:p>
          </p:txBody>
        </p:sp>
      </p:grpSp>
      <p:grpSp>
        <p:nvGrpSpPr>
          <p:cNvPr id="14" name="Group 23"/>
          <p:cNvGrpSpPr>
            <a:grpSpLocks/>
          </p:cNvGrpSpPr>
          <p:nvPr/>
        </p:nvGrpSpPr>
        <p:grpSpPr bwMode="auto">
          <a:xfrm>
            <a:off x="2965450" y="4619614"/>
            <a:ext cx="2651125" cy="492124"/>
            <a:chOff x="1849" y="3154"/>
            <a:chExt cx="1670" cy="310"/>
          </a:xfrm>
        </p:grpSpPr>
        <p:sp>
          <p:nvSpPr>
            <p:cNvPr id="15" name="Line 11"/>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6" name="Text Box 16"/>
            <p:cNvSpPr txBox="1">
              <a:spLocks noChangeArrowheads="1"/>
            </p:cNvSpPr>
            <p:nvPr/>
          </p:nvSpPr>
          <p:spPr bwMode="auto">
            <a:xfrm rot="460914">
              <a:off x="2474" y="3154"/>
              <a:ext cx="8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So, 11 it is?</a:t>
              </a:r>
            </a:p>
          </p:txBody>
        </p:sp>
      </p:grpSp>
      <p:grpSp>
        <p:nvGrpSpPr>
          <p:cNvPr id="17" name="Group 22"/>
          <p:cNvGrpSpPr>
            <a:grpSpLocks/>
          </p:cNvGrpSpPr>
          <p:nvPr/>
        </p:nvGrpSpPr>
        <p:grpSpPr bwMode="auto">
          <a:xfrm>
            <a:off x="2965450" y="4322767"/>
            <a:ext cx="2552700" cy="428626"/>
            <a:chOff x="1849" y="2967"/>
            <a:chExt cx="1608" cy="270"/>
          </a:xfrm>
        </p:grpSpPr>
        <p:sp>
          <p:nvSpPr>
            <p:cNvPr id="18" name="Line 10"/>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19" name="Text Box 17"/>
            <p:cNvSpPr txBox="1">
              <a:spLocks noChangeArrowheads="1"/>
            </p:cNvSpPr>
            <p:nvPr/>
          </p:nvSpPr>
          <p:spPr bwMode="auto">
            <a:xfrm rot="21324669">
              <a:off x="2015" y="2967"/>
              <a:ext cx="1008"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Yes, 11 works</a:t>
              </a:r>
            </a:p>
          </p:txBody>
        </p:sp>
      </p:grpSp>
      <p:grpSp>
        <p:nvGrpSpPr>
          <p:cNvPr id="20" name="Group 19"/>
          <p:cNvGrpSpPr/>
          <p:nvPr/>
        </p:nvGrpSpPr>
        <p:grpSpPr>
          <a:xfrm>
            <a:off x="3459162" y="5022842"/>
            <a:ext cx="1219200" cy="609600"/>
            <a:chOff x="3429000" y="5410200"/>
            <a:chExt cx="1219200" cy="609600"/>
          </a:xfrm>
        </p:grpSpPr>
        <p:cxnSp>
          <p:nvCxnSpPr>
            <p:cNvPr id="21" name="Straight Connector 20"/>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Connector 21"/>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3" name="Group 22"/>
          <p:cNvGrpSpPr/>
          <p:nvPr/>
        </p:nvGrpSpPr>
        <p:grpSpPr>
          <a:xfrm>
            <a:off x="3763962" y="4641842"/>
            <a:ext cx="1219200" cy="609600"/>
            <a:chOff x="3429000" y="5410200"/>
            <a:chExt cx="1219200" cy="609600"/>
          </a:xfrm>
        </p:grpSpPr>
        <p:cxnSp>
          <p:nvCxnSpPr>
            <p:cNvPr id="24" name="Straight Connector 23"/>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Connector 24"/>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63080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a:ea typeface="굴림" panose="020B0600000101010101" pitchFamily="34" charset="-127"/>
              </a:rPr>
              <a:t>Two-Phase Commit</a:t>
            </a:r>
          </a:p>
        </p:txBody>
      </p:sp>
      <p:sp>
        <p:nvSpPr>
          <p:cNvPr id="980997" name="Rectangle 5"/>
          <p:cNvSpPr>
            <a:spLocks noGrp="1" noChangeArrowheads="1"/>
          </p:cNvSpPr>
          <p:nvPr>
            <p:ph type="body" idx="1"/>
          </p:nvPr>
        </p:nvSpPr>
        <p:spPr>
          <a:xfrm>
            <a:off x="0" y="838200"/>
            <a:ext cx="8991600" cy="6096000"/>
          </a:xfrm>
        </p:spPr>
        <p:txBody>
          <a:bodyPr>
            <a:normAutofit/>
          </a:bodyPr>
          <a:lstStyle/>
          <a:p>
            <a:pPr>
              <a:lnSpc>
                <a:spcPct val="100000"/>
              </a:lnSpc>
              <a:spcBef>
                <a:spcPct val="0"/>
              </a:spcBef>
            </a:pPr>
            <a:r>
              <a:rPr lang="en-US" altLang="ko-KR" sz="2800" dirty="0">
                <a:ea typeface="굴림" panose="020B0600000101010101" pitchFamily="34" charset="-127"/>
              </a:rPr>
              <a:t>Since we can’t solve the General’s Paradox (i.e. simultaneous action), let’s solve a related problem</a:t>
            </a:r>
          </a:p>
          <a:p>
            <a:pPr lvl="1">
              <a:lnSpc>
                <a:spcPct val="100000"/>
              </a:lnSpc>
              <a:spcBef>
                <a:spcPct val="0"/>
              </a:spcBef>
            </a:pPr>
            <a:endParaRPr lang="en-US" altLang="ko-KR" sz="2400" dirty="0">
              <a:ea typeface="굴림" panose="020B0600000101010101" pitchFamily="34" charset="-127"/>
            </a:endParaRPr>
          </a:p>
          <a:p>
            <a:pPr>
              <a:lnSpc>
                <a:spcPct val="100000"/>
              </a:lnSpc>
              <a:spcBef>
                <a:spcPct val="0"/>
              </a:spcBef>
            </a:pPr>
            <a:r>
              <a:rPr lang="en-US" altLang="ko-KR" sz="2600" dirty="0">
                <a:solidFill>
                  <a:srgbClr val="FF0000"/>
                </a:solidFill>
                <a:ea typeface="굴림" panose="020B0600000101010101" pitchFamily="34" charset="-127"/>
              </a:rPr>
              <a:t>Distributed transaction</a:t>
            </a:r>
            <a:r>
              <a:rPr lang="en-US" altLang="ko-KR" sz="2600" dirty="0">
                <a:ea typeface="굴림" panose="020B0600000101010101" pitchFamily="34" charset="-127"/>
              </a:rPr>
              <a:t>: Two or more machines agree to do something, or not do it, </a:t>
            </a:r>
            <a:r>
              <a:rPr lang="en-US" altLang="ko-KR" sz="2600" dirty="0">
                <a:solidFill>
                  <a:srgbClr val="FF0000"/>
                </a:solidFill>
                <a:ea typeface="굴림" panose="020B0600000101010101" pitchFamily="34" charset="-127"/>
              </a:rPr>
              <a:t>atomically </a:t>
            </a:r>
          </a:p>
          <a:p>
            <a:pPr>
              <a:lnSpc>
                <a:spcPct val="100000"/>
              </a:lnSpc>
              <a:spcBef>
                <a:spcPct val="0"/>
              </a:spcBef>
            </a:pPr>
            <a:endParaRPr lang="en-US" altLang="ko-KR" sz="2600" dirty="0">
              <a:solidFill>
                <a:srgbClr val="262626"/>
              </a:solidFill>
              <a:ea typeface="굴림" panose="020B0600000101010101" pitchFamily="34" charset="-127"/>
            </a:endParaRPr>
          </a:p>
          <a:p>
            <a:pPr>
              <a:lnSpc>
                <a:spcPct val="100000"/>
              </a:lnSpc>
              <a:spcBef>
                <a:spcPct val="0"/>
              </a:spcBef>
            </a:pPr>
            <a:r>
              <a:rPr lang="en-US" altLang="ko-KR" sz="2600" dirty="0">
                <a:solidFill>
                  <a:srgbClr val="FF0000"/>
                </a:solidFill>
                <a:ea typeface="굴림" panose="020B0600000101010101" pitchFamily="34" charset="-127"/>
              </a:rPr>
              <a:t>Two-Phase Commit protocol</a:t>
            </a:r>
            <a:r>
              <a:rPr lang="en-US" altLang="ko-KR" sz="2600" dirty="0">
                <a:solidFill>
                  <a:srgbClr val="262626"/>
                </a:solidFill>
                <a:ea typeface="굴림" panose="020B0600000101010101" pitchFamily="34" charset="-127"/>
              </a:rPr>
              <a:t>: </a:t>
            </a:r>
            <a:r>
              <a:rPr lang="sv-SE" sz="2600" dirty="0" err="1"/>
              <a:t>Developed</a:t>
            </a:r>
            <a:r>
              <a:rPr lang="sv-SE" sz="2600" dirty="0"/>
              <a:t> by Turing </a:t>
            </a:r>
            <a:r>
              <a:rPr lang="sv-SE" sz="2600" dirty="0" err="1"/>
              <a:t>award</a:t>
            </a:r>
            <a:r>
              <a:rPr lang="sv-SE" sz="2600" dirty="0"/>
              <a:t> </a:t>
            </a:r>
            <a:r>
              <a:rPr lang="sv-SE" sz="2600" dirty="0" err="1"/>
              <a:t>winner</a:t>
            </a:r>
            <a:r>
              <a:rPr lang="sv-SE" sz="2600" dirty="0"/>
              <a:t> Jim Gray (</a:t>
            </a:r>
            <a:r>
              <a:rPr lang="sv-SE" sz="2600" dirty="0" err="1"/>
              <a:t>first</a:t>
            </a:r>
            <a:r>
              <a:rPr lang="sv-SE" sz="2600" dirty="0"/>
              <a:t> Berkeley CS PhD, 1969)</a:t>
            </a:r>
          </a:p>
        </p:txBody>
      </p:sp>
    </p:spTree>
    <p:extLst>
      <p:ext uri="{BB962C8B-B14F-4D97-AF65-F5344CB8AC3E}">
        <p14:creationId xmlns:p14="http://schemas.microsoft.com/office/powerpoint/2010/main" val="849782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09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09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dirty="0">
                <a:ea typeface="굴림" panose="020B0600000101010101" pitchFamily="34" charset="-127"/>
              </a:rPr>
              <a:t>Two-Phase Commit Protocol</a:t>
            </a:r>
          </a:p>
        </p:txBody>
      </p:sp>
      <p:sp>
        <p:nvSpPr>
          <p:cNvPr id="980997" name="Rectangle 5"/>
          <p:cNvSpPr>
            <a:spLocks noGrp="1" noChangeArrowheads="1"/>
          </p:cNvSpPr>
          <p:nvPr>
            <p:ph type="body" idx="1"/>
          </p:nvPr>
        </p:nvSpPr>
        <p:spPr>
          <a:xfrm>
            <a:off x="76200" y="685800"/>
            <a:ext cx="8991600" cy="62484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Persistent</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stable log</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on each machine</a:t>
            </a:r>
            <a:r>
              <a:rPr lang="en-US" altLang="ko-KR" dirty="0">
                <a:ea typeface="굴림" panose="020B0600000101010101" pitchFamily="34" charset="-127"/>
              </a:rPr>
              <a:t>: keep track of whether commit has happened</a:t>
            </a:r>
          </a:p>
          <a:p>
            <a:pPr lvl="1">
              <a:lnSpc>
                <a:spcPct val="100000"/>
              </a:lnSpc>
              <a:spcBef>
                <a:spcPct val="0"/>
              </a:spcBef>
            </a:pPr>
            <a:r>
              <a:rPr lang="en-US" altLang="ko-KR" dirty="0">
                <a:ea typeface="굴림" panose="020B0600000101010101" pitchFamily="34" charset="-127"/>
              </a:rPr>
              <a:t>If a machine crashes, when it wakes up it first checks its log to recover state of world at time of crash</a:t>
            </a:r>
          </a:p>
          <a:p>
            <a:pPr>
              <a:lnSpc>
                <a:spcPct val="100000"/>
              </a:lnSpc>
              <a:spcBef>
                <a:spcPct val="0"/>
              </a:spcBef>
            </a:pPr>
            <a:r>
              <a:rPr lang="en-US" altLang="ko-KR" dirty="0">
                <a:solidFill>
                  <a:srgbClr val="FF0000"/>
                </a:solidFill>
                <a:ea typeface="굴림" panose="020B0600000101010101" pitchFamily="34" charset="-127"/>
              </a:rPr>
              <a:t>Prepare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The global coordinator requests that all participants will promise to commit or </a:t>
            </a:r>
            <a:r>
              <a:rPr lang="en-US" altLang="ko-KR" dirty="0">
                <a:solidFill>
                  <a:srgbClr val="FF0000"/>
                </a:solidFill>
                <a:ea typeface="굴림" panose="020B0600000101010101" pitchFamily="34" charset="-127"/>
              </a:rPr>
              <a:t>rollback</a:t>
            </a:r>
            <a:r>
              <a:rPr lang="en-US" altLang="ko-KR" dirty="0">
                <a:ea typeface="굴림" panose="020B0600000101010101" pitchFamily="34" charset="-127"/>
              </a:rPr>
              <a:t> the </a:t>
            </a:r>
            <a:r>
              <a:rPr lang="en-US" altLang="ko-KR" dirty="0">
                <a:solidFill>
                  <a:srgbClr val="FF0000"/>
                </a:solidFill>
                <a:ea typeface="굴림" panose="020B0600000101010101" pitchFamily="34" charset="-127"/>
              </a:rPr>
              <a:t>transaction</a:t>
            </a:r>
          </a:p>
          <a:p>
            <a:pPr lvl="1">
              <a:lnSpc>
                <a:spcPct val="100000"/>
              </a:lnSpc>
              <a:spcBef>
                <a:spcPct val="0"/>
              </a:spcBef>
            </a:pPr>
            <a:r>
              <a:rPr lang="en-US" altLang="ko-KR" dirty="0">
                <a:ea typeface="굴림" panose="020B0600000101010101" pitchFamily="34" charset="-127"/>
              </a:rPr>
              <a:t>Participants record promise in log, then acknowledge</a:t>
            </a:r>
          </a:p>
          <a:p>
            <a:pPr lvl="1">
              <a:lnSpc>
                <a:spcPct val="100000"/>
              </a:lnSpc>
              <a:spcBef>
                <a:spcPct val="0"/>
              </a:spcBef>
            </a:pPr>
            <a:r>
              <a:rPr lang="en-US" altLang="ko-KR" dirty="0">
                <a:ea typeface="굴림" panose="020B0600000101010101" pitchFamily="34" charset="-127"/>
              </a:rPr>
              <a:t>If anyone votes to abort,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 </a:t>
            </a:r>
            <a:r>
              <a:rPr lang="en-US" altLang="ko-KR" dirty="0">
                <a:ea typeface="굴림" panose="020B0600000101010101" pitchFamily="34" charset="-127"/>
              </a:rPr>
              <a:t>in its log and tells everyone to abort; each records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in log</a:t>
            </a:r>
          </a:p>
          <a:p>
            <a:pPr>
              <a:lnSpc>
                <a:spcPct val="100000"/>
              </a:lnSpc>
              <a:spcBef>
                <a:spcPct val="0"/>
              </a:spcBef>
            </a:pPr>
            <a:r>
              <a:rPr lang="en-US" altLang="ko-KR" dirty="0">
                <a:solidFill>
                  <a:srgbClr val="FF0000"/>
                </a:solidFill>
                <a:ea typeface="굴림" panose="020B0600000101010101" pitchFamily="34" charset="-127"/>
              </a:rPr>
              <a:t>Commit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After all participants respond that they are prepared, then the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its log</a:t>
            </a:r>
          </a:p>
          <a:p>
            <a:pPr lvl="1">
              <a:lnSpc>
                <a:spcPct val="100000"/>
              </a:lnSpc>
              <a:spcBef>
                <a:spcPct val="0"/>
              </a:spcBef>
            </a:pPr>
            <a:r>
              <a:rPr lang="en-US" altLang="ko-KR" dirty="0">
                <a:ea typeface="굴림" panose="020B0600000101010101" pitchFamily="34" charset="-127"/>
              </a:rPr>
              <a:t>Then asks all nodes to commit; they respond with ACK</a:t>
            </a:r>
          </a:p>
          <a:p>
            <a:pPr lvl="1">
              <a:lnSpc>
                <a:spcPct val="100000"/>
              </a:lnSpc>
              <a:spcBef>
                <a:spcPct val="0"/>
              </a:spcBef>
            </a:pPr>
            <a:r>
              <a:rPr lang="en-US" altLang="ko-KR" dirty="0">
                <a:ea typeface="굴림" panose="020B0600000101010101" pitchFamily="34" charset="-127"/>
              </a:rPr>
              <a:t>After receive ACKs,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Got 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log</a:t>
            </a:r>
          </a:p>
          <a:p>
            <a:pPr>
              <a:lnSpc>
                <a:spcPct val="100000"/>
              </a:lnSpc>
              <a:spcBef>
                <a:spcPct val="0"/>
              </a:spcBef>
            </a:pPr>
            <a:r>
              <a:rPr lang="en-US" altLang="ko-KR" dirty="0">
                <a:ea typeface="굴림" panose="020B0600000101010101" pitchFamily="34" charset="-127"/>
              </a:rPr>
              <a:t>Log used to guarantee that all machines either commit or don’t</a:t>
            </a:r>
          </a:p>
        </p:txBody>
      </p:sp>
    </p:spTree>
    <p:extLst>
      <p:ext uri="{BB962C8B-B14F-4D97-AF65-F5344CB8AC3E}">
        <p14:creationId xmlns:p14="http://schemas.microsoft.com/office/powerpoint/2010/main" val="1217949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09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09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09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099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099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099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099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099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09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sv-SE">
                <a:ea typeface="MS PGothic" charset="0"/>
              </a:rPr>
              <a:t>2PC Algorithm</a:t>
            </a:r>
            <a:endParaRPr lang="en-US">
              <a:ea typeface="MS PGothic" charset="0"/>
            </a:endParaRPr>
          </a:p>
        </p:txBody>
      </p:sp>
      <p:sp>
        <p:nvSpPr>
          <p:cNvPr id="57346" name="Content Placeholder 2"/>
          <p:cNvSpPr>
            <a:spLocks noGrp="1"/>
          </p:cNvSpPr>
          <p:nvPr>
            <p:ph idx="1"/>
          </p:nvPr>
        </p:nvSpPr>
        <p:spPr>
          <a:xfrm>
            <a:off x="228600" y="914400"/>
            <a:ext cx="8610600" cy="5943600"/>
          </a:xfrm>
        </p:spPr>
        <p:txBody>
          <a:bodyPr>
            <a:normAutofit/>
          </a:bodyPr>
          <a:lstStyle/>
          <a:p>
            <a:r>
              <a:rPr lang="en-US" dirty="0">
                <a:ea typeface="MS PGothic" charset="0"/>
              </a:rPr>
              <a:t>One coordinator </a:t>
            </a:r>
          </a:p>
          <a:p>
            <a:r>
              <a:rPr lang="en-US" dirty="0">
                <a:ea typeface="MS PGothic" charset="0"/>
              </a:rPr>
              <a:t>N workers (replicas) </a:t>
            </a:r>
          </a:p>
          <a:p>
            <a:r>
              <a:rPr lang="en-US" dirty="0">
                <a:ea typeface="MS PGothic" charset="0"/>
              </a:rPr>
              <a:t>High level algorithm description:</a:t>
            </a:r>
          </a:p>
          <a:p>
            <a:pPr lvl="1"/>
            <a:r>
              <a:rPr lang="en-US" dirty="0">
                <a:ea typeface="MS PGothic" charset="0"/>
              </a:rPr>
              <a:t>Coordinator asks all workers if they can commit</a:t>
            </a:r>
          </a:p>
          <a:p>
            <a:pPr lvl="1"/>
            <a:r>
              <a:rPr lang="en-US" dirty="0">
                <a:ea typeface="MS PGothic" charset="0"/>
              </a:rPr>
              <a:t>If all workers reply </a:t>
            </a:r>
            <a:r>
              <a:rPr lang="en-US" sz="2400" dirty="0">
                <a:ea typeface="MS PGothic" charset="0"/>
              </a:rPr>
              <a:t>“</a:t>
            </a:r>
            <a:r>
              <a:rPr lang="en-US" altLang="ja-JP" dirty="0">
                <a:solidFill>
                  <a:srgbClr val="FF0000"/>
                </a:solidFill>
                <a:latin typeface="Calibri"/>
                <a:ea typeface="MS PGothic" charset="0"/>
                <a:cs typeface="Calibri"/>
              </a:rPr>
              <a:t>VOTE-COMMIT</a:t>
            </a:r>
            <a:r>
              <a:rPr lang="en-US" dirty="0">
                <a:ea typeface="MS PGothic" charset="0"/>
              </a:rPr>
              <a:t>”</a:t>
            </a:r>
            <a:r>
              <a:rPr lang="en-US" altLang="ja-JP" dirty="0">
                <a:ea typeface="MS PGothic" charset="0"/>
              </a:rPr>
              <a:t>, then coordinator broadcasts </a:t>
            </a:r>
            <a:r>
              <a:rPr lang="en-US" sz="2400" dirty="0">
                <a:ea typeface="MS PGothic" charset="0"/>
              </a:rPr>
              <a:t>“</a:t>
            </a:r>
            <a:r>
              <a:rPr lang="en-US" altLang="ja-JP" dirty="0">
                <a:solidFill>
                  <a:srgbClr val="FF0000"/>
                </a:solidFill>
                <a:latin typeface="Calibri"/>
                <a:ea typeface="MS PGothic" charset="0"/>
                <a:cs typeface="Calibri"/>
              </a:rPr>
              <a:t>GLOBAL-COMMIT</a:t>
            </a:r>
            <a:r>
              <a:rPr lang="en-US" dirty="0">
                <a:ea typeface="MS PGothic" charset="0"/>
              </a:rPr>
              <a:t>”</a:t>
            </a:r>
            <a:r>
              <a:rPr lang="en-US" altLang="ja-JP" dirty="0">
                <a:ea typeface="MS PGothic" charset="0"/>
              </a:rPr>
              <a:t> </a:t>
            </a:r>
          </a:p>
          <a:p>
            <a:pPr lvl="1">
              <a:buFontTx/>
              <a:buNone/>
            </a:pPr>
            <a:r>
              <a:rPr lang="en-US" dirty="0">
                <a:ea typeface="MS PGothic" charset="0"/>
              </a:rPr>
              <a:t>	Otherwise coordinator broadcasts </a:t>
            </a:r>
            <a:r>
              <a:rPr lang="en-US" sz="2400" dirty="0">
                <a:ea typeface="MS PGothic" charset="0"/>
              </a:rPr>
              <a:t>“</a:t>
            </a:r>
            <a:r>
              <a:rPr lang="en-US" altLang="ja-JP" dirty="0">
                <a:solidFill>
                  <a:srgbClr val="FF0000"/>
                </a:solidFill>
                <a:latin typeface="Calibri"/>
                <a:ea typeface="MS PGothic" charset="0"/>
                <a:cs typeface="Calibri"/>
              </a:rPr>
              <a:t>GLOBAL-ABORT</a:t>
            </a:r>
            <a:r>
              <a:rPr lang="en-US" dirty="0">
                <a:ea typeface="MS PGothic" charset="0"/>
              </a:rPr>
              <a:t>”</a:t>
            </a:r>
            <a:endParaRPr lang="en-US" altLang="ja-JP" dirty="0">
              <a:ea typeface="MS PGothic" charset="0"/>
            </a:endParaRPr>
          </a:p>
          <a:p>
            <a:pPr lvl="1"/>
            <a:r>
              <a:rPr lang="en-US" dirty="0">
                <a:ea typeface="MS PGothic" charset="0"/>
              </a:rPr>
              <a:t>Workers obey the </a:t>
            </a:r>
            <a:r>
              <a:rPr lang="en-US" dirty="0">
                <a:solidFill>
                  <a:srgbClr val="FF0000"/>
                </a:solidFill>
                <a:latin typeface="Calibri"/>
                <a:ea typeface="MS PGothic" charset="0"/>
                <a:cs typeface="Calibri"/>
              </a:rPr>
              <a:t>GLOBAL</a:t>
            </a:r>
            <a:r>
              <a:rPr lang="en-US" dirty="0">
                <a:ea typeface="MS PGothic" charset="0"/>
              </a:rPr>
              <a:t> messages</a:t>
            </a:r>
          </a:p>
          <a:p>
            <a:r>
              <a:rPr lang="en-US" altLang="ko-KR" dirty="0">
                <a:ea typeface="굴림" panose="020B0600000101010101" pitchFamily="34" charset="-127"/>
              </a:rPr>
              <a:t>Use a persistent, stable log on each machine to keep track of what you are doing</a:t>
            </a:r>
          </a:p>
          <a:p>
            <a:pPr lvl="1"/>
            <a:r>
              <a:rPr lang="en-US" altLang="ko-KR" dirty="0">
                <a:solidFill>
                  <a:srgbClr val="FF0000"/>
                </a:solidFill>
                <a:ea typeface="굴림" panose="020B0600000101010101" pitchFamily="34" charset="-127"/>
              </a:rPr>
              <a:t>If a machine crashes, when it wakes up it first checks its log to recover state of world at time of crash</a:t>
            </a:r>
            <a:endParaRPr lang="sv-SE" dirty="0">
              <a:solidFill>
                <a:srgbClr val="FF0000"/>
              </a:solidFill>
            </a:endParaRPr>
          </a:p>
          <a:p>
            <a:endParaRPr lang="en-US" dirty="0">
              <a:ea typeface="MS PGothic" charset="0"/>
            </a:endParaRPr>
          </a:p>
        </p:txBody>
      </p:sp>
    </p:spTree>
    <p:extLst>
      <p:ext uri="{BB962C8B-B14F-4D97-AF65-F5344CB8AC3E}">
        <p14:creationId xmlns:p14="http://schemas.microsoft.com/office/powerpoint/2010/main" val="3879868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6">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ea typeface="MS PGothic" charset="0"/>
              </a:rPr>
              <a:t>Detailed Algorithm</a:t>
            </a:r>
          </a:p>
        </p:txBody>
      </p:sp>
      <p:cxnSp>
        <p:nvCxnSpPr>
          <p:cNvPr id="5" name="Straight Connector 4"/>
          <p:cNvCxnSpPr/>
          <p:nvPr/>
        </p:nvCxnSpPr>
        <p:spPr bwMode="auto">
          <a:xfrm>
            <a:off x="4495800" y="990600"/>
            <a:ext cx="0" cy="54102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76200" y="1219200"/>
            <a:ext cx="4267200" cy="9144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2000" b="0" dirty="0">
                <a:latin typeface="Gill Sans" charset="0"/>
                <a:ea typeface="Gill Sans" charset="0"/>
                <a:cs typeface="Gill Sans" charset="0"/>
              </a:rPr>
              <a:t>Coordinator sends </a:t>
            </a:r>
            <a:r>
              <a:rPr lang="en-US" sz="2000" dirty="0">
                <a:solidFill>
                  <a:srgbClr val="FF0000"/>
                </a:solidFill>
                <a:latin typeface="Calibri"/>
                <a:ea typeface="ＭＳ Ｐゴシック" charset="0"/>
                <a:cs typeface="Calibri"/>
              </a:rPr>
              <a:t>VOTE-REQ</a:t>
            </a:r>
            <a:r>
              <a:rPr lang="en-US" sz="2000" dirty="0">
                <a:solidFill>
                  <a:schemeClr val="accent3">
                    <a:lumMod val="50000"/>
                  </a:schemeClr>
                </a:solidFill>
                <a:latin typeface="Calibri"/>
                <a:ea typeface="ＭＳ Ｐゴシック" charset="0"/>
                <a:cs typeface="Calibri"/>
              </a:rPr>
              <a:t> </a:t>
            </a:r>
            <a:r>
              <a:rPr lang="en-US" sz="2000" b="0" dirty="0">
                <a:latin typeface="Gill Sans" charset="0"/>
                <a:ea typeface="Gill Sans" charset="0"/>
                <a:cs typeface="Gill Sans" charset="0"/>
              </a:rPr>
              <a:t>to all workers</a:t>
            </a:r>
          </a:p>
        </p:txBody>
      </p:sp>
      <p:sp>
        <p:nvSpPr>
          <p:cNvPr id="7" name="Rectangle 6"/>
          <p:cNvSpPr>
            <a:spLocks noChangeArrowheads="1"/>
          </p:cNvSpPr>
          <p:nvPr/>
        </p:nvSpPr>
        <p:spPr bwMode="auto">
          <a:xfrm>
            <a:off x="4648200" y="1981200"/>
            <a:ext cx="4419600" cy="22098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Wait for </a:t>
            </a:r>
            <a:r>
              <a:rPr lang="en-US" sz="2000" dirty="0">
                <a:solidFill>
                  <a:srgbClr val="FF0000"/>
                </a:solidFill>
                <a:latin typeface="Calibri"/>
                <a:cs typeface="Calibri"/>
              </a:rPr>
              <a:t>VOTE-REQ </a:t>
            </a:r>
            <a:r>
              <a:rPr lang="en-US" sz="2000" b="0" dirty="0">
                <a:latin typeface="Gill Sans" charset="0"/>
                <a:ea typeface="Gill Sans" charset="0"/>
                <a:cs typeface="Gill Sans" charset="0"/>
              </a:rPr>
              <a:t>from coordinator</a:t>
            </a:r>
          </a:p>
          <a:p>
            <a:pPr marL="285750" indent="-285750">
              <a:spcBef>
                <a:spcPct val="20000"/>
              </a:spcBef>
              <a:buFont typeface="Arial" charset="0"/>
              <a:buChar char="–"/>
            </a:pPr>
            <a:r>
              <a:rPr lang="en-US" sz="2000" b="0" dirty="0">
                <a:latin typeface="Gill Sans" charset="0"/>
                <a:ea typeface="Gill Sans" charset="0"/>
                <a:cs typeface="Gill Sans" charset="0"/>
              </a:rPr>
              <a:t>If ready, send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to coordinator</a:t>
            </a:r>
          </a:p>
          <a:p>
            <a:pPr marL="285750" indent="-285750">
              <a:spcBef>
                <a:spcPct val="20000"/>
              </a:spcBef>
              <a:buFont typeface="Arial" charset="0"/>
              <a:buChar char="–"/>
            </a:pPr>
            <a:r>
              <a:rPr lang="en-US" sz="2000" b="0" dirty="0">
                <a:latin typeface="Gill Sans" charset="0"/>
                <a:ea typeface="Gill Sans" charset="0"/>
                <a:cs typeface="Gill Sans" charset="0"/>
              </a:rPr>
              <a:t>If not ready, send </a:t>
            </a:r>
            <a:r>
              <a:rPr lang="en-US" sz="2000" dirty="0">
                <a:solidFill>
                  <a:srgbClr val="FF0000"/>
                </a:solidFill>
                <a:latin typeface="Calibri"/>
                <a:cs typeface="Calibri"/>
              </a:rPr>
              <a:t>VOTE-ABORT </a:t>
            </a:r>
            <a:r>
              <a:rPr lang="en-US" sz="2000" b="0" dirty="0">
                <a:latin typeface="Gill Sans" charset="0"/>
                <a:ea typeface="Gill Sans" charset="0"/>
                <a:cs typeface="Gill Sans" charset="0"/>
              </a:rPr>
              <a:t>to coordinator</a:t>
            </a:r>
          </a:p>
          <a:p>
            <a:pPr marL="742950" lvl="1" indent="-285750">
              <a:spcBef>
                <a:spcPct val="20000"/>
              </a:spcBef>
              <a:buFont typeface="Arial" charset="0"/>
              <a:buChar char="–"/>
            </a:pPr>
            <a:r>
              <a:rPr lang="en-US" sz="2000" b="0" dirty="0">
                <a:latin typeface="Gill Sans" charset="0"/>
                <a:ea typeface="Gill Sans" charset="0"/>
                <a:cs typeface="Gill Sans" charset="0"/>
              </a:rPr>
              <a:t>And immediately abort</a:t>
            </a:r>
          </a:p>
        </p:txBody>
      </p:sp>
      <p:sp>
        <p:nvSpPr>
          <p:cNvPr id="10" name="Rectangle 9"/>
          <p:cNvSpPr>
            <a:spLocks noChangeArrowheads="1"/>
          </p:cNvSpPr>
          <p:nvPr/>
        </p:nvSpPr>
        <p:spPr bwMode="auto">
          <a:xfrm>
            <a:off x="76200" y="3276600"/>
            <a:ext cx="4267200" cy="2209800"/>
          </a:xfrm>
          <a:prstGeom prst="rect">
            <a:avLst/>
          </a:prstGeom>
          <a:solidFill>
            <a:srgbClr val="FFFFAA"/>
          </a:solidFill>
          <a:ln w="25400">
            <a:solidFill>
              <a:schemeClr val="tx1"/>
            </a:solidFill>
            <a:round/>
            <a:headEnd type="triangle" w="med" len="med"/>
            <a:tailEnd/>
          </a:ln>
        </p:spPr>
        <p:txBody>
          <a:bodyPr anchor="ctr"/>
          <a:lstStyle/>
          <a:p>
            <a:pPr marL="285750" lvl="1"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from all N workers, send </a:t>
            </a:r>
            <a:r>
              <a:rPr lang="en-US" sz="2000" dirty="0">
                <a:solidFill>
                  <a:srgbClr val="FF0000"/>
                </a:solidFill>
                <a:latin typeface="Calibri" charset="0"/>
                <a:ea typeface="Calibri" charset="0"/>
                <a:cs typeface="Calibri" charset="0"/>
              </a:rPr>
              <a:t>GLOBAL-COMMIT</a:t>
            </a:r>
            <a:r>
              <a:rPr lang="en-US" sz="2000" b="0" dirty="0">
                <a:latin typeface="Gill Sans" charset="0"/>
                <a:ea typeface="Gill Sans" charset="0"/>
                <a:cs typeface="Gill Sans" charset="0"/>
              </a:rPr>
              <a:t> to all workers</a:t>
            </a:r>
          </a:p>
          <a:p>
            <a:pPr marL="285750" lvl="1" indent="-285750">
              <a:spcBef>
                <a:spcPct val="20000"/>
              </a:spcBef>
              <a:buFont typeface="Arial" charset="0"/>
              <a:buChar char="–"/>
            </a:pPr>
            <a:r>
              <a:rPr lang="en-US" sz="2000" b="0" dirty="0">
                <a:latin typeface="Gill Sans" charset="0"/>
                <a:ea typeface="Gill Sans" charset="0"/>
                <a:cs typeface="Gill Sans" charset="0"/>
              </a:rPr>
              <a:t>If doesn’t receive </a:t>
            </a:r>
            <a:r>
              <a:rPr lang="en-US" sz="2000" dirty="0">
                <a:solidFill>
                  <a:srgbClr val="FF0000"/>
                </a:solidFill>
                <a:latin typeface="Calibri"/>
                <a:cs typeface="Calibri"/>
              </a:rPr>
              <a:t>VOTE-COMMIT</a:t>
            </a:r>
            <a:r>
              <a:rPr lang="en-US" sz="2000" dirty="0">
                <a:solidFill>
                  <a:srgbClr val="7F7F7F"/>
                </a:solidFill>
                <a:latin typeface="Calibri"/>
                <a:cs typeface="Calibri"/>
              </a:rPr>
              <a:t> </a:t>
            </a:r>
            <a:r>
              <a:rPr lang="en-US" sz="2000" b="0" dirty="0">
                <a:latin typeface="Gill Sans" charset="0"/>
                <a:ea typeface="Gill Sans" charset="0"/>
                <a:cs typeface="Gill Sans" charset="0"/>
              </a:rPr>
              <a:t>from all N workers, send</a:t>
            </a:r>
            <a:r>
              <a:rPr lang="en-US" sz="2000" dirty="0">
                <a:latin typeface="Gill Sans Light"/>
                <a:cs typeface="Gill Sans Light"/>
              </a:rPr>
              <a:t> </a:t>
            </a:r>
            <a:r>
              <a:rPr lang="en-US" sz="2000" dirty="0">
                <a:solidFill>
                  <a:srgbClr val="FF0000"/>
                </a:solidFill>
                <a:latin typeface="Calibri"/>
                <a:cs typeface="Calibri"/>
              </a:rPr>
              <a:t>GLOBAL-ABORT</a:t>
            </a:r>
            <a:r>
              <a:rPr lang="en-US" sz="2000" dirty="0">
                <a:latin typeface="Gill Sans Light"/>
                <a:cs typeface="Gill Sans Light"/>
              </a:rPr>
              <a:t> </a:t>
            </a:r>
            <a:r>
              <a:rPr lang="en-US" sz="2000" b="0" dirty="0">
                <a:latin typeface="Gill Sans" charset="0"/>
                <a:ea typeface="Gill Sans" charset="0"/>
                <a:cs typeface="Gill Sans" charset="0"/>
              </a:rPr>
              <a:t>to all workers</a:t>
            </a:r>
          </a:p>
        </p:txBody>
      </p:sp>
      <p:sp>
        <p:nvSpPr>
          <p:cNvPr id="12" name="Rectangle 11"/>
          <p:cNvSpPr>
            <a:spLocks noChangeArrowheads="1"/>
          </p:cNvSpPr>
          <p:nvPr/>
        </p:nvSpPr>
        <p:spPr bwMode="auto">
          <a:xfrm>
            <a:off x="4648200" y="5029200"/>
            <a:ext cx="4419600" cy="13716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charset="0"/>
                <a:ea typeface="Calibri" charset="0"/>
                <a:cs typeface="Calibri" charset="0"/>
              </a:rPr>
              <a:t>GLOBAL-COMMIT</a:t>
            </a:r>
            <a:r>
              <a:rPr lang="en-US" sz="2000" b="0" dirty="0">
                <a:solidFill>
                  <a:srgbClr val="FF0000"/>
                </a:solidFill>
                <a:latin typeface="Gill Sans" charset="0"/>
                <a:ea typeface="Gill Sans" charset="0"/>
                <a:cs typeface="Gill Sans" charset="0"/>
              </a:rPr>
              <a:t> </a:t>
            </a:r>
            <a:r>
              <a:rPr lang="en-US" sz="2000" b="0" dirty="0">
                <a:latin typeface="Gill Sans" charset="0"/>
                <a:ea typeface="Gill Sans" charset="0"/>
                <a:cs typeface="Gill Sans" charset="0"/>
              </a:rPr>
              <a:t>then commit</a:t>
            </a:r>
          </a:p>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GLOBAL-ABORT </a:t>
            </a:r>
            <a:r>
              <a:rPr lang="en-US" sz="2000" b="0" dirty="0">
                <a:latin typeface="Gill Sans" charset="0"/>
                <a:ea typeface="Gill Sans" charset="0"/>
                <a:cs typeface="Gill Sans" charset="0"/>
              </a:rPr>
              <a:t>then abort</a:t>
            </a:r>
            <a:endParaRPr lang="en-US" sz="2000" b="0" dirty="0">
              <a:solidFill>
                <a:srgbClr val="7F7F7F"/>
              </a:solidFill>
              <a:latin typeface="Gill Sans" charset="0"/>
              <a:ea typeface="Gill Sans" charset="0"/>
              <a:cs typeface="Gill Sans" charset="0"/>
            </a:endParaRPr>
          </a:p>
        </p:txBody>
      </p:sp>
      <p:sp>
        <p:nvSpPr>
          <p:cNvPr id="63495" name="TextBox 15"/>
          <p:cNvSpPr txBox="1">
            <a:spLocks noChangeArrowheads="1"/>
          </p:cNvSpPr>
          <p:nvPr/>
        </p:nvSpPr>
        <p:spPr bwMode="auto">
          <a:xfrm>
            <a:off x="685800" y="685800"/>
            <a:ext cx="30719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Coordinator Algorithm</a:t>
            </a:r>
          </a:p>
        </p:txBody>
      </p:sp>
      <p:sp>
        <p:nvSpPr>
          <p:cNvPr id="63496" name="TextBox 16"/>
          <p:cNvSpPr txBox="1">
            <a:spLocks noChangeArrowheads="1"/>
          </p:cNvSpPr>
          <p:nvPr/>
        </p:nvSpPr>
        <p:spPr bwMode="auto">
          <a:xfrm>
            <a:off x="5638800" y="685800"/>
            <a:ext cx="24856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4343400" y="1676400"/>
            <a:ext cx="304800" cy="3048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4343400" y="3086100"/>
            <a:ext cx="304800" cy="266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4343400" y="4381500"/>
            <a:ext cx="3048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74432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Failure Free Example Execution</a:t>
            </a:r>
            <a:endParaRPr lang="en-US" dirty="0">
              <a:ea typeface="MS PGothic" charset="0"/>
            </a:endParaRPr>
          </a:p>
        </p:txBody>
      </p:sp>
      <p:cxnSp>
        <p:nvCxnSpPr>
          <p:cNvPr id="5" name="Straight Arrow Connector 4"/>
          <p:cNvCxnSpPr/>
          <p:nvPr/>
        </p:nvCxnSpPr>
        <p:spPr>
          <a:xfrm>
            <a:off x="1447800" y="174148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447800" y="2806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47800" y="3873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47800" y="49403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304800" y="12192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64519" name="TextBox 12"/>
          <p:cNvSpPr txBox="1">
            <a:spLocks noChangeArrowheads="1"/>
          </p:cNvSpPr>
          <p:nvPr/>
        </p:nvSpPr>
        <p:spPr bwMode="auto">
          <a:xfrm>
            <a:off x="304800" y="2362200"/>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4520" name="TextBox 15"/>
          <p:cNvSpPr txBox="1">
            <a:spLocks noChangeArrowheads="1"/>
          </p:cNvSpPr>
          <p:nvPr/>
        </p:nvSpPr>
        <p:spPr bwMode="auto">
          <a:xfrm>
            <a:off x="7924800" y="5029200"/>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dirty="0" err="1">
                <a:latin typeface="Gill Sans" charset="0"/>
                <a:ea typeface="Gill Sans" charset="0"/>
                <a:cs typeface="Gill Sans" charset="0"/>
              </a:rPr>
              <a:t>time</a:t>
            </a:r>
            <a:endParaRPr lang="en-US" b="0" dirty="0">
              <a:latin typeface="Gill Sans" charset="0"/>
              <a:ea typeface="Gill Sans" charset="0"/>
              <a:cs typeface="Gill Sans" charset="0"/>
            </a:endParaRPr>
          </a:p>
        </p:txBody>
      </p:sp>
      <p:grpSp>
        <p:nvGrpSpPr>
          <p:cNvPr id="2" name="Group 1"/>
          <p:cNvGrpSpPr/>
          <p:nvPr/>
        </p:nvGrpSpPr>
        <p:grpSpPr>
          <a:xfrm>
            <a:off x="2209800" y="1741488"/>
            <a:ext cx="1676400" cy="32004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dirty="0">
                  <a:solidFill>
                    <a:srgbClr val="FF0000"/>
                  </a:solidFill>
                  <a:latin typeface="Calibri" charset="0"/>
                </a:rPr>
                <a:t>VOTE-REQ</a:t>
              </a:r>
              <a:endParaRPr lang="en-US" dirty="0">
                <a:solidFill>
                  <a:srgbClr val="FF0000"/>
                </a:solidFill>
                <a:latin typeface="Calibri" charset="0"/>
              </a:endParaRPr>
            </a:p>
          </p:txBody>
        </p:sp>
      </p:grpSp>
      <p:grpSp>
        <p:nvGrpSpPr>
          <p:cNvPr id="3" name="Group 2"/>
          <p:cNvGrpSpPr/>
          <p:nvPr/>
        </p:nvGrpSpPr>
        <p:grpSpPr>
          <a:xfrm>
            <a:off x="3505200" y="1741488"/>
            <a:ext cx="1676400" cy="32004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VOTE-COMMIT</a:t>
              </a:r>
              <a:endParaRPr lang="en-US">
                <a:solidFill>
                  <a:srgbClr val="FF0000"/>
                </a:solidFill>
                <a:latin typeface="Calibri" charset="0"/>
              </a:endParaRPr>
            </a:p>
          </p:txBody>
        </p:sp>
      </p:grpSp>
      <p:grpSp>
        <p:nvGrpSpPr>
          <p:cNvPr id="4" name="Group 3"/>
          <p:cNvGrpSpPr/>
          <p:nvPr/>
        </p:nvGrpSpPr>
        <p:grpSpPr>
          <a:xfrm>
            <a:off x="6096000" y="1741488"/>
            <a:ext cx="2209800" cy="32004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GLOBAL-COMMIT</a:t>
              </a:r>
              <a:endParaRPr lang="en-US">
                <a:solidFill>
                  <a:srgbClr val="FF0000"/>
                </a:solidFill>
                <a:latin typeface="Calibri" charset="0"/>
              </a:endParaRPr>
            </a:p>
          </p:txBody>
        </p:sp>
      </p:grpSp>
      <p:sp>
        <p:nvSpPr>
          <p:cNvPr id="64533" name="TextBox 23"/>
          <p:cNvSpPr txBox="1">
            <a:spLocks noChangeArrowheads="1"/>
          </p:cNvSpPr>
          <p:nvPr/>
        </p:nvSpPr>
        <p:spPr bwMode="auto">
          <a:xfrm>
            <a:off x="304800" y="34242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4534" name="TextBox 24"/>
          <p:cNvSpPr txBox="1">
            <a:spLocks noChangeArrowheads="1"/>
          </p:cNvSpPr>
          <p:nvPr/>
        </p:nvSpPr>
        <p:spPr bwMode="auto">
          <a:xfrm>
            <a:off x="304800" y="44910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233045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sv-SE" dirty="0">
                <a:ea typeface="MS PGothic" charset="0"/>
              </a:rPr>
              <a:t>State Machine of Coordinator</a:t>
            </a:r>
            <a:endParaRPr lang="en-US" dirty="0">
              <a:ea typeface="MS PGothic" charset="0"/>
            </a:endParaRPr>
          </a:p>
        </p:txBody>
      </p:sp>
      <p:sp>
        <p:nvSpPr>
          <p:cNvPr id="65538" name="Content Placeholder 2"/>
          <p:cNvSpPr>
            <a:spLocks noGrp="1"/>
          </p:cNvSpPr>
          <p:nvPr>
            <p:ph idx="1"/>
          </p:nvPr>
        </p:nvSpPr>
        <p:spPr>
          <a:xfrm>
            <a:off x="304800" y="1600200"/>
            <a:ext cx="8229600" cy="4525963"/>
          </a:xfrm>
        </p:spPr>
        <p:txBody>
          <a:bodyPr/>
          <a:lstStyle/>
          <a:p>
            <a:r>
              <a:rPr lang="sv-SE" sz="2800" dirty="0">
                <a:ea typeface="MS PGothic" charset="0"/>
              </a:rPr>
              <a:t>Coordinator implements simple state machine:</a:t>
            </a:r>
          </a:p>
          <a:p>
            <a:endParaRPr lang="sv-SE" dirty="0">
              <a:ea typeface="MS PGothic" charset="0"/>
            </a:endParaRPr>
          </a:p>
        </p:txBody>
      </p:sp>
      <p:sp>
        <p:nvSpPr>
          <p:cNvPr id="4" name="Rounded Rectangle 3"/>
          <p:cNvSpPr/>
          <p:nvPr/>
        </p:nvSpPr>
        <p:spPr>
          <a:xfrm>
            <a:off x="3810000" y="27432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dirty="0">
                <a:solidFill>
                  <a:schemeClr val="tx1"/>
                </a:solidFill>
                <a:latin typeface="Calibri"/>
                <a:ea typeface="ＭＳ Ｐゴシック" charset="0"/>
                <a:cs typeface="Calibri"/>
              </a:rPr>
              <a:t>INIT</a:t>
            </a:r>
            <a:endParaRPr lang="en-US" sz="2000" dirty="0">
              <a:solidFill>
                <a:schemeClr val="tx1"/>
              </a:solidFill>
              <a:latin typeface="Calibri"/>
              <a:ea typeface="ＭＳ Ｐゴシック" charset="0"/>
              <a:cs typeface="Calibri"/>
            </a:endParaRPr>
          </a:p>
        </p:txBody>
      </p:sp>
      <p:sp>
        <p:nvSpPr>
          <p:cNvPr id="5" name="Rounded Rectangle 4"/>
          <p:cNvSpPr/>
          <p:nvPr/>
        </p:nvSpPr>
        <p:spPr>
          <a:xfrm>
            <a:off x="3810000" y="3962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WAIT</a:t>
            </a:r>
            <a:endParaRPr lang="en-US" sz="2000">
              <a:solidFill>
                <a:schemeClr val="tx1"/>
              </a:solidFill>
              <a:latin typeface="Calibri"/>
              <a:ea typeface="ＭＳ Ｐゴシック" charset="0"/>
              <a:cs typeface="Calibri"/>
            </a:endParaRPr>
          </a:p>
        </p:txBody>
      </p:sp>
      <p:sp>
        <p:nvSpPr>
          <p:cNvPr id="8" name="Rounded Rectangle 7"/>
          <p:cNvSpPr/>
          <p:nvPr/>
        </p:nvSpPr>
        <p:spPr>
          <a:xfrm>
            <a:off x="2819400" y="5181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9" name="Rounded Rectangle 8"/>
          <p:cNvSpPr/>
          <p:nvPr/>
        </p:nvSpPr>
        <p:spPr>
          <a:xfrm>
            <a:off x="4800600" y="5181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4229101" y="36195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733800" y="43434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724400" y="43434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546" name="TextBox 29"/>
          <p:cNvSpPr txBox="1">
            <a:spLocks noChangeArrowheads="1"/>
          </p:cNvSpPr>
          <p:nvPr/>
        </p:nvSpPr>
        <p:spPr bwMode="auto">
          <a:xfrm>
            <a:off x="4648200" y="3254514"/>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START</a:t>
            </a:r>
          </a:p>
          <a:p>
            <a:pPr eaLnBrk="1" hangingPunct="1"/>
            <a:r>
              <a:rPr lang="sv-SE" sz="2000" dirty="0" err="1">
                <a:latin typeface="Calibri" charset="0"/>
              </a:rPr>
              <a:t>Send</a:t>
            </a:r>
            <a:r>
              <a:rPr lang="sv-SE" sz="2000" dirty="0">
                <a:latin typeface="Calibri" charset="0"/>
              </a:rPr>
              <a:t>: VOTE-REQ</a:t>
            </a:r>
            <a:endParaRPr lang="en-US" sz="2000" dirty="0">
              <a:latin typeface="Calibri" charset="0"/>
            </a:endParaRPr>
          </a:p>
        </p:txBody>
      </p:sp>
      <p:sp>
        <p:nvSpPr>
          <p:cNvPr id="65547" name="TextBox 30"/>
          <p:cNvSpPr txBox="1">
            <a:spLocks noChangeArrowheads="1"/>
          </p:cNvSpPr>
          <p:nvPr/>
        </p:nvSpPr>
        <p:spPr bwMode="auto">
          <a:xfrm>
            <a:off x="1371600" y="4397514"/>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VOTE-ABORT</a:t>
            </a:r>
          </a:p>
          <a:p>
            <a:pPr eaLnBrk="1" hangingPunct="1"/>
            <a:r>
              <a:rPr lang="sv-SE" sz="2000" dirty="0" err="1">
                <a:latin typeface="Calibri" charset="0"/>
              </a:rPr>
              <a:t>Send</a:t>
            </a:r>
            <a:r>
              <a:rPr lang="sv-SE" sz="2000" dirty="0">
                <a:latin typeface="Calibri" charset="0"/>
              </a:rPr>
              <a:t>: GLOBAL-ABORT</a:t>
            </a:r>
            <a:endParaRPr lang="en-US" sz="2000" dirty="0">
              <a:latin typeface="Calibri" charset="0"/>
            </a:endParaRPr>
          </a:p>
        </p:txBody>
      </p:sp>
      <p:sp>
        <p:nvSpPr>
          <p:cNvPr id="65548" name="TextBox 31"/>
          <p:cNvSpPr txBox="1">
            <a:spLocks noChangeArrowheads="1"/>
          </p:cNvSpPr>
          <p:nvPr/>
        </p:nvSpPr>
        <p:spPr bwMode="auto">
          <a:xfrm>
            <a:off x="5334000" y="4343400"/>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all VOTE-COMMIT</a:t>
            </a:r>
          </a:p>
          <a:p>
            <a:pPr eaLnBrk="1" hangingPunct="1"/>
            <a:r>
              <a:rPr lang="sv-SE" sz="2000" dirty="0" err="1">
                <a:latin typeface="Calibri" charset="0"/>
              </a:rPr>
              <a:t>Send</a:t>
            </a:r>
            <a:r>
              <a:rPr lang="sv-SE" sz="2000" dirty="0">
                <a:latin typeface="Calibri" charset="0"/>
              </a:rPr>
              <a:t>: GLOBAL-COMMIT</a:t>
            </a:r>
            <a:endParaRPr lang="en-US" sz="2000" dirty="0">
              <a:latin typeface="Calibri" charset="0"/>
            </a:endParaRPr>
          </a:p>
        </p:txBody>
      </p:sp>
    </p:spTree>
    <p:extLst>
      <p:ext uri="{BB962C8B-B14F-4D97-AF65-F5344CB8AC3E}">
        <p14:creationId xmlns:p14="http://schemas.microsoft.com/office/powerpoint/2010/main" val="40647926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sv-SE" dirty="0">
                <a:ea typeface="MS PGothic" charset="0"/>
              </a:rPr>
              <a:t>State Machine of </a:t>
            </a:r>
            <a:r>
              <a:rPr lang="en-US" dirty="0">
                <a:ea typeface="MS PGothic" charset="0"/>
              </a:rPr>
              <a:t>Worker</a:t>
            </a:r>
            <a:r>
              <a:rPr lang="sv-SE" dirty="0">
                <a:ea typeface="MS PGothic" charset="0"/>
              </a:rPr>
              <a:t>s</a:t>
            </a:r>
            <a:endParaRPr lang="en-US" dirty="0">
              <a:ea typeface="MS PGothic" charset="0"/>
            </a:endParaRPr>
          </a:p>
        </p:txBody>
      </p:sp>
      <p:sp>
        <p:nvSpPr>
          <p:cNvPr id="16" name="Rounded Rectangle 15"/>
          <p:cNvSpPr/>
          <p:nvPr/>
        </p:nvSpPr>
        <p:spPr>
          <a:xfrm>
            <a:off x="3810000" y="2667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INIT</a:t>
            </a:r>
            <a:endParaRPr lang="en-US" sz="2000">
              <a:solidFill>
                <a:schemeClr val="tx1"/>
              </a:solidFill>
              <a:latin typeface="Calibri"/>
              <a:ea typeface="ＭＳ Ｐゴシック" charset="0"/>
              <a:cs typeface="Calibri"/>
            </a:endParaRPr>
          </a:p>
        </p:txBody>
      </p:sp>
      <p:sp>
        <p:nvSpPr>
          <p:cNvPr id="17" name="Rounded Rectangle 16"/>
          <p:cNvSpPr/>
          <p:nvPr/>
        </p:nvSpPr>
        <p:spPr>
          <a:xfrm>
            <a:off x="3810000" y="38862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READY</a:t>
            </a:r>
            <a:endParaRPr lang="en-US" sz="2000">
              <a:solidFill>
                <a:schemeClr val="tx1"/>
              </a:solidFill>
              <a:latin typeface="Calibri"/>
              <a:ea typeface="ＭＳ Ｐゴシック" charset="0"/>
              <a:cs typeface="Calibri"/>
            </a:endParaRPr>
          </a:p>
        </p:txBody>
      </p:sp>
      <p:sp>
        <p:nvSpPr>
          <p:cNvPr id="18" name="Rounded Rectangle 17"/>
          <p:cNvSpPr/>
          <p:nvPr/>
        </p:nvSpPr>
        <p:spPr>
          <a:xfrm>
            <a:off x="2819400" y="510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19" name="Rounded Rectangle 18"/>
          <p:cNvSpPr/>
          <p:nvPr/>
        </p:nvSpPr>
        <p:spPr>
          <a:xfrm>
            <a:off x="4800600" y="510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4229101" y="35433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18" idx="0"/>
          </p:cNvCxnSpPr>
          <p:nvPr/>
        </p:nvCxnSpPr>
        <p:spPr>
          <a:xfrm rot="5400000">
            <a:off x="3733800" y="4267200"/>
            <a:ext cx="685800" cy="990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9" idx="0"/>
          </p:cNvCxnSpPr>
          <p:nvPr/>
        </p:nvCxnSpPr>
        <p:spPr>
          <a:xfrm rot="16200000" flipH="1">
            <a:off x="4724400" y="42672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2609850" y="3409950"/>
            <a:ext cx="2171700" cy="1752600"/>
          </a:xfrm>
          <a:prstGeom prst="curvedConnector4">
            <a:avLst>
              <a:gd name="adj1" fmla="val 24386"/>
              <a:gd name="adj2" fmla="val 14004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571" name="TextBox 23"/>
          <p:cNvSpPr txBox="1">
            <a:spLocks noChangeArrowheads="1"/>
          </p:cNvSpPr>
          <p:nvPr/>
        </p:nvSpPr>
        <p:spPr bwMode="auto">
          <a:xfrm>
            <a:off x="1600200" y="304800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VOTE-ABORT</a:t>
            </a:r>
            <a:endParaRPr lang="en-US" sz="2000" dirty="0">
              <a:latin typeface="Calibri" charset="0"/>
            </a:endParaRPr>
          </a:p>
        </p:txBody>
      </p:sp>
      <p:sp>
        <p:nvSpPr>
          <p:cNvPr id="66572" name="TextBox 24"/>
          <p:cNvSpPr txBox="1">
            <a:spLocks noChangeArrowheads="1"/>
          </p:cNvSpPr>
          <p:nvPr/>
        </p:nvSpPr>
        <p:spPr bwMode="auto">
          <a:xfrm>
            <a:off x="4572000" y="3200400"/>
            <a:ext cx="3124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VOTE-COMMIT</a:t>
            </a:r>
            <a:endParaRPr lang="en-US" sz="2000" dirty="0">
              <a:latin typeface="Calibri" charset="0"/>
            </a:endParaRPr>
          </a:p>
        </p:txBody>
      </p:sp>
      <p:sp>
        <p:nvSpPr>
          <p:cNvPr id="66573" name="TextBox 25"/>
          <p:cNvSpPr txBox="1">
            <a:spLocks noChangeArrowheads="1"/>
          </p:cNvSpPr>
          <p:nvPr/>
        </p:nvSpPr>
        <p:spPr bwMode="auto">
          <a:xfrm>
            <a:off x="2514600" y="441960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GLOBAL-ABORT</a:t>
            </a:r>
          </a:p>
        </p:txBody>
      </p:sp>
      <p:sp>
        <p:nvSpPr>
          <p:cNvPr id="66574" name="TextBox 26"/>
          <p:cNvSpPr txBox="1">
            <a:spLocks noChangeArrowheads="1"/>
          </p:cNvSpPr>
          <p:nvPr/>
        </p:nvSpPr>
        <p:spPr bwMode="auto">
          <a:xfrm>
            <a:off x="5257800" y="4552890"/>
            <a:ext cx="3352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GLOBAL-COMMIT</a:t>
            </a:r>
          </a:p>
        </p:txBody>
      </p:sp>
    </p:spTree>
    <p:extLst>
      <p:ext uri="{BB962C8B-B14F-4D97-AF65-F5344CB8AC3E}">
        <p14:creationId xmlns:p14="http://schemas.microsoft.com/office/powerpoint/2010/main" val="15236567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sv-SE" dirty="0"/>
              <a:t>Dealing with </a:t>
            </a:r>
            <a:r>
              <a:rPr lang="en-US" dirty="0"/>
              <a:t>Worker </a:t>
            </a:r>
            <a:r>
              <a:rPr lang="sv-SE" dirty="0"/>
              <a:t>Failures</a:t>
            </a:r>
            <a:endParaRPr lang="en-US" dirty="0"/>
          </a:p>
        </p:txBody>
      </p:sp>
      <p:sp>
        <p:nvSpPr>
          <p:cNvPr id="67586" name="Content Placeholder 2"/>
          <p:cNvSpPr>
            <a:spLocks noGrp="1"/>
          </p:cNvSpPr>
          <p:nvPr>
            <p:ph idx="1"/>
          </p:nvPr>
        </p:nvSpPr>
        <p:spPr>
          <a:xfrm>
            <a:off x="228600" y="762000"/>
            <a:ext cx="7924800" cy="5105400"/>
          </a:xfrm>
        </p:spPr>
        <p:txBody>
          <a:bodyPr>
            <a:normAutofit/>
          </a:bodyPr>
          <a:lstStyle/>
          <a:p>
            <a:r>
              <a:rPr lang="en-US" sz="2800" dirty="0"/>
              <a:t>Failure only affects states in which the coordinator is waiting for messages</a:t>
            </a:r>
          </a:p>
          <a:p>
            <a:r>
              <a:rPr lang="en-US" sz="2800" dirty="0"/>
              <a:t>Coordinator only waits for votes in “</a:t>
            </a:r>
            <a:r>
              <a:rPr lang="en-US" sz="2800" dirty="0">
                <a:latin typeface="Calibri"/>
                <a:cs typeface="Calibri"/>
              </a:rPr>
              <a:t>WAIT</a:t>
            </a:r>
            <a:r>
              <a:rPr lang="en-US" sz="2800" dirty="0"/>
              <a:t>” state</a:t>
            </a:r>
          </a:p>
          <a:p>
            <a:r>
              <a:rPr lang="en-US" sz="2800" dirty="0"/>
              <a:t>In </a:t>
            </a:r>
            <a:r>
              <a:rPr lang="en-US" sz="2800" dirty="0">
                <a:latin typeface="Calibri"/>
                <a:cs typeface="Calibri"/>
              </a:rPr>
              <a:t>WAIT</a:t>
            </a:r>
            <a:r>
              <a:rPr lang="en-US" sz="2800" dirty="0"/>
              <a:t>, if doesn’t receive N votes, it times out and sends </a:t>
            </a:r>
            <a:r>
              <a:rPr lang="en-US" sz="2800" dirty="0">
                <a:latin typeface="Calibri"/>
                <a:cs typeface="Calibri"/>
              </a:rPr>
              <a:t>GLOBAL-ABORT</a:t>
            </a:r>
          </a:p>
          <a:p>
            <a:endParaRPr lang="en-US" sz="2800" dirty="0"/>
          </a:p>
        </p:txBody>
      </p:sp>
      <p:sp>
        <p:nvSpPr>
          <p:cNvPr id="4" name="Rounded Rectangle 3"/>
          <p:cNvSpPr/>
          <p:nvPr/>
        </p:nvSpPr>
        <p:spPr>
          <a:xfrm>
            <a:off x="3352800" y="3048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 name="Rounded Rectangle 4"/>
          <p:cNvSpPr/>
          <p:nvPr/>
        </p:nvSpPr>
        <p:spPr>
          <a:xfrm>
            <a:off x="3352800" y="42672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8" name="Rounded Rectangle 7"/>
          <p:cNvSpPr/>
          <p:nvPr/>
        </p:nvSpPr>
        <p:spPr>
          <a:xfrm>
            <a:off x="2362200" y="5486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9" name="Rounded Rectangle 8"/>
          <p:cNvSpPr/>
          <p:nvPr/>
        </p:nvSpPr>
        <p:spPr>
          <a:xfrm>
            <a:off x="4343400" y="5486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3771901" y="39243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8" idx="0"/>
          </p:cNvCxnSpPr>
          <p:nvPr/>
        </p:nvCxnSpPr>
        <p:spPr>
          <a:xfrm rot="5400000">
            <a:off x="3276600" y="46482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0"/>
          </p:cNvCxnSpPr>
          <p:nvPr/>
        </p:nvCxnSpPr>
        <p:spPr>
          <a:xfrm rot="16200000" flipH="1">
            <a:off x="4267200" y="46482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594" name="TextBox 29"/>
          <p:cNvSpPr txBox="1">
            <a:spLocks noChangeArrowheads="1"/>
          </p:cNvSpPr>
          <p:nvPr/>
        </p:nvSpPr>
        <p:spPr bwMode="auto">
          <a:xfrm>
            <a:off x="4191000" y="36068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START</a:t>
            </a:r>
          </a:p>
          <a:p>
            <a:pPr eaLnBrk="1" hangingPunct="1"/>
            <a:r>
              <a:rPr lang="sv-SE" sz="1800">
                <a:latin typeface="Calibri" charset="0"/>
              </a:rPr>
              <a:t>Send: VOTE-REQ</a:t>
            </a:r>
            <a:endParaRPr lang="en-US" sz="1800">
              <a:latin typeface="Calibri" charset="0"/>
            </a:endParaRPr>
          </a:p>
        </p:txBody>
      </p:sp>
      <p:sp>
        <p:nvSpPr>
          <p:cNvPr id="67595" name="TextBox 30"/>
          <p:cNvSpPr txBox="1">
            <a:spLocks noChangeArrowheads="1"/>
          </p:cNvSpPr>
          <p:nvPr/>
        </p:nvSpPr>
        <p:spPr bwMode="auto">
          <a:xfrm>
            <a:off x="1524000" y="4764088"/>
            <a:ext cx="2286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VOTE-ABORT</a:t>
            </a:r>
          </a:p>
          <a:p>
            <a:pPr eaLnBrk="1" hangingPunct="1"/>
            <a:r>
              <a:rPr lang="sv-SE" sz="1800">
                <a:latin typeface="Calibri" charset="0"/>
              </a:rPr>
              <a:t>Send: GLOBAL-ABORT</a:t>
            </a:r>
            <a:endParaRPr lang="en-US" sz="1800">
              <a:latin typeface="Calibri" charset="0"/>
            </a:endParaRPr>
          </a:p>
        </p:txBody>
      </p:sp>
      <p:sp>
        <p:nvSpPr>
          <p:cNvPr id="67596" name="TextBox 31"/>
          <p:cNvSpPr txBox="1">
            <a:spLocks noChangeArrowheads="1"/>
          </p:cNvSpPr>
          <p:nvPr/>
        </p:nvSpPr>
        <p:spPr bwMode="auto">
          <a:xfrm>
            <a:off x="4495800" y="4764088"/>
            <a:ext cx="2514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VOTE-COMMIT</a:t>
            </a:r>
          </a:p>
          <a:p>
            <a:pPr eaLnBrk="1" hangingPunct="1"/>
            <a:r>
              <a:rPr lang="sv-SE" sz="1800">
                <a:latin typeface="Calibri" charset="0"/>
              </a:rPr>
              <a:t>Send: GLOBAL-COMMIT</a:t>
            </a:r>
            <a:endParaRPr lang="en-US" sz="1800">
              <a:latin typeface="Calibri" charset="0"/>
            </a:endParaRPr>
          </a:p>
        </p:txBody>
      </p:sp>
    </p:spTree>
    <p:extLst>
      <p:ext uri="{BB962C8B-B14F-4D97-AF65-F5344CB8AC3E}">
        <p14:creationId xmlns:p14="http://schemas.microsoft.com/office/powerpoint/2010/main" val="3995507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Oval 2"/>
          <p:cNvSpPr>
            <a:spLocks noChangeArrowheads="1"/>
          </p:cNvSpPr>
          <p:nvPr/>
        </p:nvSpPr>
        <p:spPr bwMode="auto">
          <a:xfrm>
            <a:off x="2362200" y="1981200"/>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02" name="Rectangle 3"/>
          <p:cNvSpPr>
            <a:spLocks noGrp="1" noChangeArrowheads="1"/>
          </p:cNvSpPr>
          <p:nvPr>
            <p:ph type="title"/>
          </p:nvPr>
        </p:nvSpPr>
        <p:spPr/>
        <p:txBody>
          <a:bodyPr/>
          <a:lstStyle/>
          <a:p>
            <a:r>
              <a:rPr lang="en-US">
                <a:latin typeface="Helvetica" charset="0"/>
                <a:ea typeface="ＭＳ Ｐゴシック" charset="0"/>
                <a:cs typeface="ＭＳ Ｐゴシック" charset="0"/>
              </a:rPr>
              <a:t>Example: Reliable File Transfer</a:t>
            </a:r>
          </a:p>
        </p:txBody>
      </p:sp>
      <p:sp>
        <p:nvSpPr>
          <p:cNvPr id="1307652" name="Rectangle 4"/>
          <p:cNvSpPr>
            <a:spLocks noGrp="1" noChangeArrowheads="1"/>
          </p:cNvSpPr>
          <p:nvPr>
            <p:ph type="body" idx="1"/>
          </p:nvPr>
        </p:nvSpPr>
        <p:spPr>
          <a:xfrm>
            <a:off x="533400" y="4048125"/>
            <a:ext cx="8229600" cy="1776413"/>
          </a:xfrm>
        </p:spPr>
        <p:txBody>
          <a:bodyPr>
            <a:normAutofit/>
          </a:bodyPr>
          <a:lstStyle/>
          <a:p>
            <a:r>
              <a:rPr lang="en-US" dirty="0">
                <a:latin typeface="Gill Sans Light"/>
                <a:ea typeface="ＭＳ Ｐゴシック" charset="0"/>
                <a:cs typeface="Gill Sans Light"/>
              </a:rPr>
              <a:t>Solution 1: make each step reliable, and then </a:t>
            </a:r>
            <a:r>
              <a:rPr lang="en-US" dirty="0">
                <a:solidFill>
                  <a:srgbClr val="FF0000"/>
                </a:solidFill>
                <a:latin typeface="Gill Sans Light"/>
                <a:ea typeface="ＭＳ Ｐゴシック" charset="0"/>
                <a:cs typeface="Gill Sans Light"/>
              </a:rPr>
              <a:t>concatenate</a:t>
            </a:r>
            <a:r>
              <a:rPr lang="en-US" dirty="0">
                <a:latin typeface="Gill Sans Light"/>
                <a:ea typeface="ＭＳ Ｐゴシック" charset="0"/>
                <a:cs typeface="Gill Sans Light"/>
              </a:rPr>
              <a:t> them</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end-to-end </a:t>
            </a:r>
            <a:r>
              <a:rPr lang="en-US" b="1" dirty="0">
                <a:latin typeface="Gill Sans Light"/>
                <a:ea typeface="ＭＳ Ｐゴシック" charset="0"/>
                <a:cs typeface="Gill Sans Light"/>
              </a:rPr>
              <a:t>check</a:t>
            </a:r>
            <a:r>
              <a:rPr lang="en-US" dirty="0">
                <a:latin typeface="Gill Sans Light"/>
                <a:ea typeface="ＭＳ Ｐゴシック" charset="0"/>
                <a:cs typeface="Gill Sans Light"/>
              </a:rPr>
              <a:t> and try again if necessary</a:t>
            </a:r>
          </a:p>
        </p:txBody>
      </p:sp>
      <p:sp>
        <p:nvSpPr>
          <p:cNvPr id="76804" name="Oval 5"/>
          <p:cNvSpPr>
            <a:spLocks noChangeArrowheads="1"/>
          </p:cNvSpPr>
          <p:nvPr/>
        </p:nvSpPr>
        <p:spPr bwMode="auto">
          <a:xfrm>
            <a:off x="15240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5" name="Rectangle 6"/>
          <p:cNvSpPr>
            <a:spLocks noChangeArrowheads="1"/>
          </p:cNvSpPr>
          <p:nvPr/>
        </p:nvSpPr>
        <p:spPr bwMode="auto">
          <a:xfrm>
            <a:off x="1524000" y="33528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6" name="Oval 7"/>
          <p:cNvSpPr>
            <a:spLocks noChangeArrowheads="1"/>
          </p:cNvSpPr>
          <p:nvPr/>
        </p:nvSpPr>
        <p:spPr bwMode="auto">
          <a:xfrm>
            <a:off x="1524000" y="3276600"/>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07" name="Oval 8"/>
          <p:cNvSpPr>
            <a:spLocks noChangeArrowheads="1"/>
          </p:cNvSpPr>
          <p:nvPr/>
        </p:nvSpPr>
        <p:spPr bwMode="auto">
          <a:xfrm>
            <a:off x="70866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8" name="Rectangle 9"/>
          <p:cNvSpPr>
            <a:spLocks noChangeArrowheads="1"/>
          </p:cNvSpPr>
          <p:nvPr/>
        </p:nvSpPr>
        <p:spPr bwMode="auto">
          <a:xfrm>
            <a:off x="7086600" y="33528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9" name="Oval 10"/>
          <p:cNvSpPr>
            <a:spLocks noChangeArrowheads="1"/>
          </p:cNvSpPr>
          <p:nvPr/>
        </p:nvSpPr>
        <p:spPr bwMode="auto">
          <a:xfrm>
            <a:off x="7086600" y="3276600"/>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10" name="Rectangle 11"/>
          <p:cNvSpPr>
            <a:spLocks noChangeArrowheads="1"/>
          </p:cNvSpPr>
          <p:nvPr/>
        </p:nvSpPr>
        <p:spPr bwMode="auto">
          <a:xfrm>
            <a:off x="22860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sp>
        <p:nvSpPr>
          <p:cNvPr id="76811" name="Oval 12"/>
          <p:cNvSpPr>
            <a:spLocks noChangeArrowheads="1"/>
          </p:cNvSpPr>
          <p:nvPr/>
        </p:nvSpPr>
        <p:spPr bwMode="auto">
          <a:xfrm>
            <a:off x="2514600" y="2743200"/>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2" name="Text Box 13"/>
          <p:cNvSpPr txBox="1">
            <a:spLocks noChangeArrowheads="1"/>
          </p:cNvSpPr>
          <p:nvPr/>
        </p:nvSpPr>
        <p:spPr bwMode="auto">
          <a:xfrm>
            <a:off x="2498725" y="2144713"/>
            <a:ext cx="710756"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3" name="Oval 14"/>
          <p:cNvSpPr>
            <a:spLocks noChangeArrowheads="1"/>
          </p:cNvSpPr>
          <p:nvPr/>
        </p:nvSpPr>
        <p:spPr bwMode="auto">
          <a:xfrm>
            <a:off x="5715000" y="1981200"/>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14" name="Rectangle 15"/>
          <p:cNvSpPr>
            <a:spLocks noChangeArrowheads="1"/>
          </p:cNvSpPr>
          <p:nvPr/>
        </p:nvSpPr>
        <p:spPr bwMode="auto">
          <a:xfrm>
            <a:off x="56388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sp>
        <p:nvSpPr>
          <p:cNvPr id="76815" name="Oval 16"/>
          <p:cNvSpPr>
            <a:spLocks noChangeArrowheads="1"/>
          </p:cNvSpPr>
          <p:nvPr/>
        </p:nvSpPr>
        <p:spPr bwMode="auto">
          <a:xfrm>
            <a:off x="5791200" y="2743200"/>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6" name="Text Box 17"/>
          <p:cNvSpPr txBox="1">
            <a:spLocks noChangeArrowheads="1"/>
          </p:cNvSpPr>
          <p:nvPr/>
        </p:nvSpPr>
        <p:spPr bwMode="auto">
          <a:xfrm>
            <a:off x="5851525" y="2144713"/>
            <a:ext cx="710756"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7" name="Line 18"/>
          <p:cNvSpPr>
            <a:spLocks noChangeShapeType="1"/>
          </p:cNvSpPr>
          <p:nvPr/>
        </p:nvSpPr>
        <p:spPr bwMode="auto">
          <a:xfrm>
            <a:off x="2743200" y="3505200"/>
            <a:ext cx="3886200"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18" name="Line 19"/>
          <p:cNvSpPr>
            <a:spLocks noChangeShapeType="1"/>
          </p:cNvSpPr>
          <p:nvPr/>
        </p:nvSpPr>
        <p:spPr bwMode="auto">
          <a:xfrm>
            <a:off x="2971800" y="3352800"/>
            <a:ext cx="0" cy="15240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19" name="Line 20"/>
          <p:cNvSpPr>
            <a:spLocks noChangeShapeType="1"/>
          </p:cNvSpPr>
          <p:nvPr/>
        </p:nvSpPr>
        <p:spPr bwMode="auto">
          <a:xfrm>
            <a:off x="6248400" y="3352800"/>
            <a:ext cx="0" cy="15240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1307669" name="Freeform 21"/>
          <p:cNvSpPr>
            <a:spLocks/>
          </p:cNvSpPr>
          <p:nvPr/>
        </p:nvSpPr>
        <p:spPr bwMode="auto">
          <a:xfrm>
            <a:off x="2132013" y="2513013"/>
            <a:ext cx="612775" cy="758825"/>
          </a:xfrm>
          <a:custGeom>
            <a:avLst/>
            <a:gdLst>
              <a:gd name="T0" fmla="*/ 0 w 384"/>
              <a:gd name="T1" fmla="*/ 2147483647 h 480"/>
              <a:gd name="T2" fmla="*/ 2147483647 w 384"/>
              <a:gd name="T3" fmla="*/ 2147483647 h 480"/>
              <a:gd name="T4" fmla="*/ 2147483647 w 384"/>
              <a:gd name="T5" fmla="*/ 2147483647 h 480"/>
              <a:gd name="T6" fmla="*/ 2147483647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sp>
        <p:nvSpPr>
          <p:cNvPr id="1307670" name="Line 22"/>
          <p:cNvSpPr>
            <a:spLocks noChangeShapeType="1"/>
          </p:cNvSpPr>
          <p:nvPr/>
        </p:nvSpPr>
        <p:spPr bwMode="auto">
          <a:xfrm>
            <a:off x="31242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1307671" name="Freeform 23"/>
          <p:cNvSpPr>
            <a:spLocks/>
          </p:cNvSpPr>
          <p:nvPr/>
        </p:nvSpPr>
        <p:spPr bwMode="auto">
          <a:xfrm>
            <a:off x="3200400" y="2971800"/>
            <a:ext cx="2819400" cy="457200"/>
          </a:xfrm>
          <a:custGeom>
            <a:avLst/>
            <a:gdLst>
              <a:gd name="T0" fmla="*/ 0 w 1776"/>
              <a:gd name="T1" fmla="*/ 2147483647 h 288"/>
              <a:gd name="T2" fmla="*/ 0 w 1776"/>
              <a:gd name="T3" fmla="*/ 2147483647 h 288"/>
              <a:gd name="T4" fmla="*/ 2147483647 w 1776"/>
              <a:gd name="T5" fmla="*/ 2147483647 h 288"/>
              <a:gd name="T6" fmla="*/ 2147483647 w 1776"/>
              <a:gd name="T7" fmla="*/ 0 h 288"/>
              <a:gd name="T8" fmla="*/ 0 60000 65536"/>
              <a:gd name="T9" fmla="*/ 0 60000 65536"/>
              <a:gd name="T10" fmla="*/ 0 60000 65536"/>
              <a:gd name="T11" fmla="*/ 0 60000 65536"/>
              <a:gd name="T12" fmla="*/ 0 w 1776"/>
              <a:gd name="T13" fmla="*/ 0 h 288"/>
              <a:gd name="T14" fmla="*/ 1776 w 1776"/>
              <a:gd name="T15" fmla="*/ 288 h 288"/>
            </a:gdLst>
            <a:ahLst/>
            <a:cxnLst>
              <a:cxn ang="T8">
                <a:pos x="T0" y="T1"/>
              </a:cxn>
              <a:cxn ang="T9">
                <a:pos x="T2" y="T3"/>
              </a:cxn>
              <a:cxn ang="T10">
                <a:pos x="T4" y="T5"/>
              </a:cxn>
              <a:cxn ang="T11">
                <a:pos x="T6" y="T7"/>
              </a:cxn>
            </a:cxnLst>
            <a:rect l="T12" t="T13" r="T14" b="T15"/>
            <a:pathLst>
              <a:path w="1776" h="288">
                <a:moveTo>
                  <a:pt x="0" y="96"/>
                </a:moveTo>
                <a:lnTo>
                  <a:pt x="0" y="288"/>
                </a:lnTo>
                <a:lnTo>
                  <a:pt x="1776" y="288"/>
                </a:lnTo>
                <a:lnTo>
                  <a:pt x="1776" y="0"/>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sp>
        <p:nvSpPr>
          <p:cNvPr id="1307672" name="Line 24"/>
          <p:cNvSpPr>
            <a:spLocks noChangeShapeType="1"/>
          </p:cNvSpPr>
          <p:nvPr/>
        </p:nvSpPr>
        <p:spPr bwMode="auto">
          <a:xfrm flipV="1">
            <a:off x="60198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1307673" name="Freeform 25"/>
          <p:cNvSpPr>
            <a:spLocks/>
          </p:cNvSpPr>
          <p:nvPr/>
        </p:nvSpPr>
        <p:spPr bwMode="auto">
          <a:xfrm>
            <a:off x="6400800" y="2590800"/>
            <a:ext cx="685800" cy="685800"/>
          </a:xfrm>
          <a:custGeom>
            <a:avLst/>
            <a:gdLst>
              <a:gd name="T0" fmla="*/ 0 w 432"/>
              <a:gd name="T1" fmla="*/ 0 h 432"/>
              <a:gd name="T2" fmla="*/ 2147483647 w 432"/>
              <a:gd name="T3" fmla="*/ 2147483647 h 432"/>
              <a:gd name="T4" fmla="*/ 2147483647 w 432"/>
              <a:gd name="T5" fmla="*/ 2147483647 h 432"/>
              <a:gd name="T6" fmla="*/ 2147483647 w 432"/>
              <a:gd name="T7" fmla="*/ 2147483647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sp>
        <p:nvSpPr>
          <p:cNvPr id="76825" name="Text Box 26"/>
          <p:cNvSpPr txBox="1">
            <a:spLocks noChangeArrowheads="1"/>
          </p:cNvSpPr>
          <p:nvPr/>
        </p:nvSpPr>
        <p:spPr bwMode="auto">
          <a:xfrm>
            <a:off x="2193925" y="1508125"/>
            <a:ext cx="915615"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A</a:t>
            </a:r>
          </a:p>
        </p:txBody>
      </p:sp>
      <p:sp>
        <p:nvSpPr>
          <p:cNvPr id="76826" name="Text Box 27"/>
          <p:cNvSpPr txBox="1">
            <a:spLocks noChangeArrowheads="1"/>
          </p:cNvSpPr>
          <p:nvPr/>
        </p:nvSpPr>
        <p:spPr bwMode="auto">
          <a:xfrm>
            <a:off x="5549900" y="1508125"/>
            <a:ext cx="88996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B</a:t>
            </a:r>
          </a:p>
        </p:txBody>
      </p:sp>
      <p:sp>
        <p:nvSpPr>
          <p:cNvPr id="1307676" name="Freeform 28"/>
          <p:cNvSpPr>
            <a:spLocks/>
          </p:cNvSpPr>
          <p:nvPr/>
        </p:nvSpPr>
        <p:spPr bwMode="auto">
          <a:xfrm>
            <a:off x="3200400" y="2438400"/>
            <a:ext cx="2819400" cy="914400"/>
          </a:xfrm>
          <a:custGeom>
            <a:avLst/>
            <a:gdLst>
              <a:gd name="T0" fmla="*/ 2147483647 w 1776"/>
              <a:gd name="T1" fmla="*/ 2147483647 h 576"/>
              <a:gd name="T2" fmla="*/ 2147483647 w 1776"/>
              <a:gd name="T3" fmla="*/ 2147483647 h 576"/>
              <a:gd name="T4" fmla="*/ 2147483647 w 1776"/>
              <a:gd name="T5" fmla="*/ 2147483647 h 576"/>
              <a:gd name="T6" fmla="*/ 2147483647 w 1776"/>
              <a:gd name="T7" fmla="*/ 2147483647 h 576"/>
              <a:gd name="T8" fmla="*/ 2147483647 w 1776"/>
              <a:gd name="T9" fmla="*/ 2147483647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cs typeface="Gill Sans Light"/>
            </a:endParaRPr>
          </a:p>
        </p:txBody>
      </p:sp>
      <p:grpSp>
        <p:nvGrpSpPr>
          <p:cNvPr id="2" name="Group 29"/>
          <p:cNvGrpSpPr>
            <a:grpSpLocks/>
          </p:cNvGrpSpPr>
          <p:nvPr/>
        </p:nvGrpSpPr>
        <p:grpSpPr bwMode="auto">
          <a:xfrm>
            <a:off x="3276600" y="2438400"/>
            <a:ext cx="1387475" cy="865188"/>
            <a:chOff x="2064" y="1392"/>
            <a:chExt cx="874" cy="545"/>
          </a:xfrm>
        </p:grpSpPr>
        <p:sp>
          <p:nvSpPr>
            <p:cNvPr id="76831" name="Freeform 30"/>
            <p:cNvSpPr>
              <a:spLocks/>
            </p:cNvSpPr>
            <p:nvPr/>
          </p:nvSpPr>
          <p:spPr bwMode="auto">
            <a:xfrm>
              <a:off x="2064" y="1392"/>
              <a:ext cx="116" cy="233"/>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 name="T18" fmla="*/ 0 w 1680"/>
                <a:gd name="T19" fmla="*/ 0 h 528"/>
                <a:gd name="T20" fmla="*/ 1680 w 168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680" h="528">
                  <a:moveTo>
                    <a:pt x="0" y="0"/>
                  </a:moveTo>
                  <a:lnTo>
                    <a:pt x="48" y="288"/>
                  </a:lnTo>
                  <a:lnTo>
                    <a:pt x="48" y="528"/>
                  </a:lnTo>
                  <a:lnTo>
                    <a:pt x="1632" y="528"/>
                  </a:lnTo>
                  <a:lnTo>
                    <a:pt x="1632" y="336"/>
                  </a:lnTo>
                  <a:lnTo>
                    <a:pt x="1680" y="0"/>
                  </a:lnTo>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1430" tIns="45716" rIns="91430" bIns="45716">
              <a:spAutoFit/>
            </a:bodyPr>
            <a:lstStyle/>
            <a:p>
              <a:endParaRPr lang="en-US">
                <a:latin typeface="Gill Sans Light"/>
                <a:cs typeface="Gill Sans Light"/>
              </a:endParaRPr>
            </a:p>
          </p:txBody>
        </p:sp>
        <p:sp>
          <p:nvSpPr>
            <p:cNvPr id="76832" name="Text Box 31"/>
            <p:cNvSpPr txBox="1">
              <a:spLocks noChangeArrowheads="1"/>
            </p:cNvSpPr>
            <p:nvPr/>
          </p:nvSpPr>
          <p:spPr bwMode="auto">
            <a:xfrm>
              <a:off x="2582" y="1687"/>
              <a:ext cx="35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OK</a:t>
              </a:r>
            </a:p>
          </p:txBody>
        </p:sp>
      </p:grpSp>
      <p:cxnSp>
        <p:nvCxnSpPr>
          <p:cNvPr id="1307680" name="AutoShape 32"/>
          <p:cNvCxnSpPr>
            <a:cxnSpLocks noChangeShapeType="1"/>
            <a:stCxn id="76809" idx="1"/>
            <a:endCxn id="76816" idx="2"/>
          </p:cNvCxnSpPr>
          <p:nvPr/>
        </p:nvCxnSpPr>
        <p:spPr bwMode="auto">
          <a:xfrm rot="16200000" flipV="1">
            <a:off x="6314337" y="2437380"/>
            <a:ext cx="754104" cy="968971"/>
          </a:xfrm>
          <a:prstGeom prst="curvedConnector3">
            <a:avLst>
              <a:gd name="adj1" fmla="val 50000"/>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307681" name="AutoShape 33"/>
          <p:cNvCxnSpPr>
            <a:cxnSpLocks noChangeShapeType="1"/>
            <a:stCxn id="76806" idx="4"/>
            <a:endCxn id="1307669" idx="3"/>
          </p:cNvCxnSpPr>
          <p:nvPr/>
        </p:nvCxnSpPr>
        <p:spPr bwMode="auto">
          <a:xfrm rot="5400000" flipH="1" flipV="1">
            <a:off x="1814513" y="2508250"/>
            <a:ext cx="944562" cy="915988"/>
          </a:xfrm>
          <a:prstGeom prst="curvedConnector5">
            <a:avLst>
              <a:gd name="adj1" fmla="val -23194"/>
              <a:gd name="adj2" fmla="val 124958"/>
              <a:gd name="adj3" fmla="val 143023"/>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112620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7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76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76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76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76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7652">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7652">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076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076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076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2" grpId="0" build="p" autoUpdateAnimBg="0"/>
      <p:bldP spid="1307669" grpId="0" animBg="1"/>
      <p:bldP spid="1307670" grpId="0" animBg="1"/>
      <p:bldP spid="1307671" grpId="0" animBg="1"/>
      <p:bldP spid="1307672" grpId="0" animBg="1"/>
      <p:bldP spid="1307673" grpId="0" animBg="1"/>
      <p:bldP spid="13076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1143000" y="2714625"/>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43000" y="377983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3000" y="4846638"/>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5903913"/>
            <a:ext cx="3657600" cy="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152400" y="22860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coordinator</a:t>
            </a:r>
          </a:p>
        </p:txBody>
      </p:sp>
      <p:sp>
        <p:nvSpPr>
          <p:cNvPr id="68615" name="TextBox 12"/>
          <p:cNvSpPr txBox="1">
            <a:spLocks noChangeArrowheads="1"/>
          </p:cNvSpPr>
          <p:nvPr/>
        </p:nvSpPr>
        <p:spPr bwMode="auto">
          <a:xfrm>
            <a:off x="152400" y="3352800"/>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8616" name="TextBox 15"/>
          <p:cNvSpPr txBox="1">
            <a:spLocks noChangeArrowheads="1"/>
          </p:cNvSpPr>
          <p:nvPr/>
        </p:nvSpPr>
        <p:spPr bwMode="auto">
          <a:xfrm>
            <a:off x="4876800" y="5599113"/>
            <a:ext cx="83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1676400" y="2943225"/>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181100" y="3362325"/>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495300" y="3971925"/>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771900" y="3057525"/>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390900" y="3590925"/>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2362200" y="3119438"/>
            <a:ext cx="1600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2971800" y="4010025"/>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grpSp>
        <p:nvGrpSpPr>
          <p:cNvPr id="3" name="Group 60"/>
          <p:cNvGrpSpPr>
            <a:grpSpLocks/>
          </p:cNvGrpSpPr>
          <p:nvPr/>
        </p:nvGrpSpPr>
        <p:grpSpPr bwMode="auto">
          <a:xfrm>
            <a:off x="6248400" y="2714625"/>
            <a:ext cx="2590800" cy="2133600"/>
            <a:chOff x="5715000" y="2678668"/>
            <a:chExt cx="2590800"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30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grpSp>
      <p:grpSp>
        <p:nvGrpSpPr>
          <p:cNvPr id="4" name="Group 59"/>
          <p:cNvGrpSpPr>
            <a:grpSpLocks/>
          </p:cNvGrpSpPr>
          <p:nvPr/>
        </p:nvGrpSpPr>
        <p:grpSpPr bwMode="auto">
          <a:xfrm>
            <a:off x="4343400" y="5229225"/>
            <a:ext cx="304800" cy="6858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3200400" y="990600"/>
            <a:ext cx="1752600" cy="1592263"/>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WAIT</a:t>
              </a:r>
              <a:endParaRPr lang="en-US" sz="1800">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5257800" y="22050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68628" name="TextBox 12"/>
          <p:cNvSpPr txBox="1">
            <a:spLocks noChangeArrowheads="1"/>
          </p:cNvSpPr>
          <p:nvPr/>
        </p:nvSpPr>
        <p:spPr bwMode="auto">
          <a:xfrm>
            <a:off x="152400" y="44148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8629" name="TextBox 12"/>
          <p:cNvSpPr txBox="1">
            <a:spLocks noChangeArrowheads="1"/>
          </p:cNvSpPr>
          <p:nvPr/>
        </p:nvSpPr>
        <p:spPr bwMode="auto">
          <a:xfrm>
            <a:off x="152400" y="54816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29305416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sv-SE" dirty="0">
                <a:ea typeface="MS PGothic" charset="0"/>
              </a:rPr>
              <a:t>Dealing with Coordinator Failure</a:t>
            </a:r>
            <a:endParaRPr lang="en-US" dirty="0">
              <a:ea typeface="MS PGothic" charset="0"/>
            </a:endParaRPr>
          </a:p>
        </p:txBody>
      </p:sp>
      <p:sp>
        <p:nvSpPr>
          <p:cNvPr id="65538" name="Content Placeholder 2"/>
          <p:cNvSpPr>
            <a:spLocks noGrp="1"/>
          </p:cNvSpPr>
          <p:nvPr>
            <p:ph idx="1"/>
          </p:nvPr>
        </p:nvSpPr>
        <p:spPr>
          <a:xfrm>
            <a:off x="152400" y="942036"/>
            <a:ext cx="8686800" cy="4525963"/>
          </a:xfrm>
        </p:spPr>
        <p:txBody>
          <a:bodyPr>
            <a:normAutofit/>
          </a:bodyPr>
          <a:lstStyle/>
          <a:p>
            <a:pPr>
              <a:defRPr/>
            </a:pPr>
            <a:r>
              <a:rPr lang="en-US" sz="2800" dirty="0">
                <a:ea typeface="ＭＳ Ｐゴシック" charset="0"/>
              </a:rPr>
              <a:t>Worker waits for </a:t>
            </a:r>
            <a:r>
              <a:rPr lang="en-US" sz="2800" dirty="0">
                <a:latin typeface="Calibri"/>
                <a:ea typeface="ＭＳ Ｐゴシック" charset="0"/>
                <a:cs typeface="Calibri"/>
              </a:rPr>
              <a:t>VOTE-REQ </a:t>
            </a:r>
            <a:r>
              <a:rPr lang="en-US" sz="2800" dirty="0">
                <a:ea typeface="ＭＳ Ｐゴシック" charset="0"/>
              </a:rPr>
              <a:t>in </a:t>
            </a:r>
            <a:r>
              <a:rPr lang="en-US" sz="2800" dirty="0">
                <a:latin typeface="Calibri"/>
                <a:ea typeface="ＭＳ Ｐゴシック" charset="0"/>
                <a:cs typeface="Calibri"/>
              </a:rPr>
              <a:t>INIT</a:t>
            </a:r>
          </a:p>
          <a:p>
            <a:pPr lvl="1">
              <a:defRPr/>
            </a:pPr>
            <a:r>
              <a:rPr lang="en-US" sz="2400" dirty="0">
                <a:ea typeface="ＭＳ Ｐゴシック" charset="0"/>
              </a:rPr>
              <a:t>Worker can time out and abort (coordinator handles it)</a:t>
            </a:r>
          </a:p>
          <a:p>
            <a:pPr>
              <a:defRPr/>
            </a:pPr>
            <a:r>
              <a:rPr lang="en-US" sz="2800" dirty="0">
                <a:ea typeface="ＭＳ Ｐゴシック" charset="0"/>
              </a:rPr>
              <a:t>Worker waits for </a:t>
            </a:r>
            <a:r>
              <a:rPr lang="en-US" sz="2800" dirty="0">
                <a:latin typeface="Calibri"/>
                <a:ea typeface="ＭＳ Ｐゴシック" charset="0"/>
                <a:cs typeface="Calibri"/>
              </a:rPr>
              <a:t>GLOBAL-*</a:t>
            </a:r>
            <a:r>
              <a:rPr lang="en-US" sz="2800" dirty="0">
                <a:ea typeface="ＭＳ Ｐゴシック" charset="0"/>
              </a:rPr>
              <a:t> message in </a:t>
            </a:r>
            <a:r>
              <a:rPr lang="en-US" sz="2800" dirty="0">
                <a:latin typeface="Calibri"/>
                <a:ea typeface="ＭＳ Ｐゴシック" charset="0"/>
                <a:cs typeface="Calibri"/>
              </a:rPr>
              <a:t>READY</a:t>
            </a:r>
          </a:p>
          <a:p>
            <a:pPr lvl="1">
              <a:defRPr/>
            </a:pPr>
            <a:r>
              <a:rPr lang="en-US" sz="2400" dirty="0">
                <a:ea typeface="ＭＳ Ｐゴシック" charset="0"/>
              </a:rPr>
              <a:t>If coordinator fails, workers must </a:t>
            </a:r>
            <a:r>
              <a:rPr lang="en-US" sz="2400" b="1" dirty="0">
                <a:solidFill>
                  <a:srgbClr val="FF0000"/>
                </a:solidFill>
                <a:latin typeface="Calibri"/>
                <a:ea typeface="ＭＳ Ｐゴシック" charset="0"/>
                <a:cs typeface="Calibri"/>
              </a:rPr>
              <a:t>BLOCK</a:t>
            </a:r>
            <a:r>
              <a:rPr lang="en-US" sz="2400" dirty="0">
                <a:ea typeface="ＭＳ Ｐゴシック" charset="0"/>
              </a:rPr>
              <a:t> waiting for coordinator to recover and send </a:t>
            </a:r>
            <a:r>
              <a:rPr lang="en-US" sz="2400" dirty="0">
                <a:latin typeface="Calibri"/>
                <a:ea typeface="ＭＳ Ｐゴシック" charset="0"/>
                <a:cs typeface="Calibri"/>
              </a:rPr>
              <a:t>GLOBAL_*</a:t>
            </a:r>
            <a:r>
              <a:rPr lang="en-US" sz="2400" dirty="0">
                <a:ea typeface="ＭＳ Ｐゴシック" charset="0"/>
              </a:rPr>
              <a:t> message</a:t>
            </a:r>
          </a:p>
          <a:p>
            <a:pPr marL="0" indent="0">
              <a:buFontTx/>
              <a:buNone/>
              <a:defRPr/>
            </a:pPr>
            <a:endParaRPr lang="en-US" sz="2800" dirty="0">
              <a:ea typeface="ＭＳ Ｐゴシック" charset="0"/>
            </a:endParaRPr>
          </a:p>
        </p:txBody>
      </p:sp>
      <p:sp>
        <p:nvSpPr>
          <p:cNvPr id="16" name="Rounded Rectangle 15"/>
          <p:cNvSpPr/>
          <p:nvPr/>
        </p:nvSpPr>
        <p:spPr>
          <a:xfrm>
            <a:off x="3581400" y="3352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7" name="Rounded Rectangle 16"/>
          <p:cNvSpPr/>
          <p:nvPr/>
        </p:nvSpPr>
        <p:spPr>
          <a:xfrm>
            <a:off x="3581400" y="45720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8" name="Rounded Rectangle 17"/>
          <p:cNvSpPr/>
          <p:nvPr/>
        </p:nvSpPr>
        <p:spPr>
          <a:xfrm>
            <a:off x="2590800" y="57912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9" name="Rounded Rectangle 18"/>
          <p:cNvSpPr/>
          <p:nvPr/>
        </p:nvSpPr>
        <p:spPr>
          <a:xfrm>
            <a:off x="4572000" y="57912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4000501" y="4229100"/>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352800" y="49530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4343400" y="49530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2381250" y="4095750"/>
            <a:ext cx="2171700"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643" name="TextBox 23"/>
          <p:cNvSpPr txBox="1">
            <a:spLocks noChangeArrowheads="1"/>
          </p:cNvSpPr>
          <p:nvPr/>
        </p:nvSpPr>
        <p:spPr bwMode="auto">
          <a:xfrm>
            <a:off x="2133600" y="38100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VOTE-REQ</a:t>
            </a:r>
          </a:p>
          <a:p>
            <a:pPr eaLnBrk="1" hangingPunct="1"/>
            <a:r>
              <a:rPr lang="sv-SE" sz="1800">
                <a:latin typeface="Calibri" charset="0"/>
              </a:rPr>
              <a:t>Send: VOTE-ABORT</a:t>
            </a:r>
            <a:endParaRPr lang="en-US" sz="1800">
              <a:latin typeface="Calibri" charset="0"/>
            </a:endParaRPr>
          </a:p>
        </p:txBody>
      </p:sp>
      <p:sp>
        <p:nvSpPr>
          <p:cNvPr id="69644" name="TextBox 24"/>
          <p:cNvSpPr txBox="1">
            <a:spLocks noChangeArrowheads="1"/>
          </p:cNvSpPr>
          <p:nvPr/>
        </p:nvSpPr>
        <p:spPr bwMode="auto">
          <a:xfrm>
            <a:off x="4343400" y="3911600"/>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VOTE-REQ</a:t>
            </a:r>
          </a:p>
          <a:p>
            <a:pPr eaLnBrk="1" hangingPunct="1"/>
            <a:r>
              <a:rPr lang="sv-SE" sz="1800">
                <a:latin typeface="Calibri" charset="0"/>
              </a:rPr>
              <a:t>Send: VOTE-COMMIT</a:t>
            </a:r>
            <a:endParaRPr lang="en-US" sz="1800">
              <a:latin typeface="Calibri" charset="0"/>
            </a:endParaRPr>
          </a:p>
        </p:txBody>
      </p:sp>
      <p:sp>
        <p:nvSpPr>
          <p:cNvPr id="69645" name="TextBox 25"/>
          <p:cNvSpPr txBox="1">
            <a:spLocks noChangeArrowheads="1"/>
          </p:cNvSpPr>
          <p:nvPr/>
        </p:nvSpPr>
        <p:spPr bwMode="auto">
          <a:xfrm>
            <a:off x="2133600" y="5300663"/>
            <a:ext cx="2286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GLOBAL-ABORT</a:t>
            </a:r>
          </a:p>
        </p:txBody>
      </p:sp>
      <p:sp>
        <p:nvSpPr>
          <p:cNvPr id="69646" name="TextBox 26"/>
          <p:cNvSpPr txBox="1">
            <a:spLocks noChangeArrowheads="1"/>
          </p:cNvSpPr>
          <p:nvPr/>
        </p:nvSpPr>
        <p:spPr bwMode="auto">
          <a:xfrm>
            <a:off x="4419600" y="5300663"/>
            <a:ext cx="2514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GLOBAL-COMMIT</a:t>
            </a:r>
          </a:p>
        </p:txBody>
      </p:sp>
    </p:spTree>
    <p:extLst>
      <p:ext uri="{BB962C8B-B14F-4D97-AF65-F5344CB8AC3E}">
        <p14:creationId xmlns:p14="http://schemas.microsoft.com/office/powerpoint/2010/main" val="212139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1905000" y="2655888"/>
            <a:ext cx="13700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05000" y="37211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05000" y="47879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05000" y="58547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228600" y="2362200"/>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0663" name="TextBox 12"/>
          <p:cNvSpPr txBox="1">
            <a:spLocks noChangeArrowheads="1"/>
          </p:cNvSpPr>
          <p:nvPr/>
        </p:nvSpPr>
        <p:spPr bwMode="auto">
          <a:xfrm>
            <a:off x="533400" y="35052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2578894" y="2743994"/>
            <a:ext cx="40481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409825" y="2836863"/>
            <a:ext cx="596900" cy="234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2220119" y="2950369"/>
            <a:ext cx="749300" cy="160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872956" y="3042444"/>
            <a:ext cx="1055688"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5404644" y="3423444"/>
            <a:ext cx="214471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3124200" y="2960688"/>
            <a:ext cx="1219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6629400" y="39624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VOTE-ABORT</a:t>
            </a:r>
            <a:endParaRPr lang="en-US">
              <a:latin typeface="Calibri" charset="0"/>
            </a:endParaRPr>
          </a:p>
        </p:txBody>
      </p:sp>
      <p:cxnSp>
        <p:nvCxnSpPr>
          <p:cNvPr id="30" name="Straight Arrow Connector 29"/>
          <p:cNvCxnSpPr/>
          <p:nvPr/>
        </p:nvCxnSpPr>
        <p:spPr>
          <a:xfrm rot="5400000" flipH="1" flipV="1">
            <a:off x="4953000" y="3810000"/>
            <a:ext cx="32004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4724400" y="54102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grpSp>
        <p:nvGrpSpPr>
          <p:cNvPr id="70673" name="Group 30"/>
          <p:cNvGrpSpPr>
            <a:grpSpLocks/>
          </p:cNvGrpSpPr>
          <p:nvPr/>
        </p:nvGrpSpPr>
        <p:grpSpPr bwMode="auto">
          <a:xfrm>
            <a:off x="2895600" y="3252788"/>
            <a:ext cx="304800" cy="3048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4114800" y="838200"/>
            <a:ext cx="2057400" cy="19050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READY</a:t>
              </a:r>
              <a:endParaRPr lang="en-US" sz="1800">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4724400" y="44196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85" name="TextBox 84"/>
          <p:cNvSpPr txBox="1">
            <a:spLocks noChangeArrowheads="1"/>
          </p:cNvSpPr>
          <p:nvPr/>
        </p:nvSpPr>
        <p:spPr bwMode="auto">
          <a:xfrm>
            <a:off x="4724400" y="3352800"/>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70677" name="TextBox 12"/>
          <p:cNvSpPr txBox="1">
            <a:spLocks noChangeArrowheads="1"/>
          </p:cNvSpPr>
          <p:nvPr/>
        </p:nvSpPr>
        <p:spPr bwMode="auto">
          <a:xfrm>
            <a:off x="533400" y="44958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0678" name="TextBox 12"/>
          <p:cNvSpPr txBox="1">
            <a:spLocks noChangeArrowheads="1"/>
          </p:cNvSpPr>
          <p:nvPr/>
        </p:nvSpPr>
        <p:spPr bwMode="auto">
          <a:xfrm>
            <a:off x="533400" y="55578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70711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a:ea typeface="MS PGothic" charset="0"/>
              </a:rPr>
              <a:t>Example of Coordinator Failure #2</a:t>
            </a:r>
            <a:endParaRPr lang="en-US">
              <a:ea typeface="MS PGothic" charset="0"/>
            </a:endParaRPr>
          </a:p>
        </p:txBody>
      </p:sp>
      <p:cxnSp>
        <p:nvCxnSpPr>
          <p:cNvPr id="5" name="Straight Arrow Connector 4"/>
          <p:cNvCxnSpPr/>
          <p:nvPr/>
        </p:nvCxnSpPr>
        <p:spPr>
          <a:xfrm>
            <a:off x="1295400" y="2960688"/>
            <a:ext cx="3654425"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295400" y="40259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95400" y="5092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95400" y="6159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1524000" y="3173413"/>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1028700" y="3592513"/>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342900" y="4202113"/>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3467100" y="3287713"/>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3086100" y="3821113"/>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2133600" y="3249613"/>
            <a:ext cx="1524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109" name="TextBox 108"/>
          <p:cNvSpPr txBox="1">
            <a:spLocks noChangeArrowheads="1"/>
          </p:cNvSpPr>
          <p:nvPr/>
        </p:nvSpPr>
        <p:spPr bwMode="auto">
          <a:xfrm>
            <a:off x="2743200" y="4240213"/>
            <a:ext cx="1600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cxnSp>
        <p:nvCxnSpPr>
          <p:cNvPr id="111" name="Straight Arrow Connector 110"/>
          <p:cNvCxnSpPr/>
          <p:nvPr/>
        </p:nvCxnSpPr>
        <p:spPr>
          <a:xfrm rot="5400000" flipH="1" flipV="1">
            <a:off x="2718593" y="4368007"/>
            <a:ext cx="3173413"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4572000" y="2819400"/>
            <a:ext cx="304800" cy="3048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3730625" y="762000"/>
            <a:ext cx="1984376" cy="17526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INIT</a:t>
              </a:r>
              <a:endParaRPr lang="en-US" sz="1800">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READY</a:t>
              </a:r>
              <a:endParaRPr lang="en-US" sz="1800">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ABORT</a:t>
              </a:r>
              <a:endParaRPr lang="en-US" sz="1800">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800">
                  <a:solidFill>
                    <a:schemeClr val="tx1"/>
                  </a:solidFill>
                  <a:latin typeface="Calibri"/>
                  <a:ea typeface="ＭＳ Ｐゴシック" charset="0"/>
                  <a:cs typeface="Calibri"/>
                </a:rPr>
                <a:t>COMM</a:t>
              </a:r>
              <a:endParaRPr lang="en-US" sz="1800">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3962400" y="5334000"/>
            <a:ext cx="327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block waiting for coordinator</a:t>
            </a:r>
            <a:endParaRPr lang="en-US" b="0">
              <a:latin typeface="Gill Sans" charset="0"/>
              <a:ea typeface="Gill Sans" charset="0"/>
              <a:cs typeface="Gill Sans" charset="0"/>
            </a:endParaRPr>
          </a:p>
        </p:txBody>
      </p:sp>
      <p:cxnSp>
        <p:nvCxnSpPr>
          <p:cNvPr id="128" name="Straight Arrow Connector 127"/>
          <p:cNvCxnSpPr/>
          <p:nvPr/>
        </p:nvCxnSpPr>
        <p:spPr>
          <a:xfrm>
            <a:off x="5957888" y="2971800"/>
            <a:ext cx="23479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5257800" y="2514600"/>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restarted</a:t>
            </a:r>
            <a:endParaRPr lang="en-US" b="0">
              <a:latin typeface="Gill Sans" charset="0"/>
              <a:ea typeface="Gill Sans" charset="0"/>
              <a:cs typeface="Gill Sans" charset="0"/>
            </a:endParaRPr>
          </a:p>
        </p:txBody>
      </p:sp>
      <p:cxnSp>
        <p:nvCxnSpPr>
          <p:cNvPr id="134" name="Straight Arrow Connector 133"/>
          <p:cNvCxnSpPr/>
          <p:nvPr/>
        </p:nvCxnSpPr>
        <p:spPr>
          <a:xfrm rot="16200000" flipH="1">
            <a:off x="6324600" y="3200400"/>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5676900" y="3619500"/>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6934200" y="4267200"/>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cxnSp>
        <p:nvCxnSpPr>
          <p:cNvPr id="138" name="Straight Arrow Connector 137"/>
          <p:cNvCxnSpPr/>
          <p:nvPr/>
        </p:nvCxnSpPr>
        <p:spPr>
          <a:xfrm rot="16200000" flipH="1">
            <a:off x="4953000" y="4191000"/>
            <a:ext cx="3276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76200" y="2514600"/>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1704" name="TextBox 12"/>
          <p:cNvSpPr txBox="1">
            <a:spLocks noChangeArrowheads="1"/>
          </p:cNvSpPr>
          <p:nvPr/>
        </p:nvSpPr>
        <p:spPr bwMode="auto">
          <a:xfrm>
            <a:off x="228600" y="36576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71705" name="TextBox 12"/>
          <p:cNvSpPr txBox="1">
            <a:spLocks noChangeArrowheads="1"/>
          </p:cNvSpPr>
          <p:nvPr/>
        </p:nvSpPr>
        <p:spPr bwMode="auto">
          <a:xfrm>
            <a:off x="228600" y="4648200"/>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1706" name="TextBox 12"/>
          <p:cNvSpPr txBox="1">
            <a:spLocks noChangeArrowheads="1"/>
          </p:cNvSpPr>
          <p:nvPr/>
        </p:nvSpPr>
        <p:spPr bwMode="auto">
          <a:xfrm>
            <a:off x="228600" y="57102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4140037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sv-SE"/>
              <a:t>Durability</a:t>
            </a:r>
            <a:endParaRPr lang="en-US" dirty="0"/>
          </a:p>
        </p:txBody>
      </p:sp>
      <p:sp>
        <p:nvSpPr>
          <p:cNvPr id="46083" name="Content Placeholder 2"/>
          <p:cNvSpPr>
            <a:spLocks noGrp="1"/>
          </p:cNvSpPr>
          <p:nvPr>
            <p:ph idx="1"/>
          </p:nvPr>
        </p:nvSpPr>
        <p:spPr>
          <a:xfrm>
            <a:off x="304800" y="1066800"/>
            <a:ext cx="8229600" cy="4953000"/>
          </a:xfrm>
        </p:spPr>
        <p:txBody>
          <a:bodyPr>
            <a:normAutofit/>
          </a:bodyPr>
          <a:lstStyle/>
          <a:p>
            <a:r>
              <a:rPr lang="en-US" sz="2800" dirty="0"/>
              <a:t>All nodes use </a:t>
            </a:r>
            <a:r>
              <a:rPr lang="en-US" sz="2800" dirty="0">
                <a:solidFill>
                  <a:srgbClr val="FF0000"/>
                </a:solidFill>
              </a:rPr>
              <a:t>stable storage </a:t>
            </a:r>
            <a:r>
              <a:rPr lang="en-US" sz="2800" dirty="0"/>
              <a:t>to store current state</a:t>
            </a:r>
          </a:p>
          <a:p>
            <a:pPr lvl="1"/>
            <a:r>
              <a:rPr lang="en-US" sz="2400" dirty="0"/>
              <a:t>stable storage is non-volatile storage (e.g. backed by disk) that guarantees atomic writes. </a:t>
            </a:r>
          </a:p>
          <a:p>
            <a:endParaRPr lang="en-US" sz="2800" dirty="0"/>
          </a:p>
          <a:p>
            <a:r>
              <a:rPr lang="en-US" sz="2800" dirty="0"/>
              <a:t>Upon recovery, it can restore state and resume:</a:t>
            </a:r>
          </a:p>
          <a:p>
            <a:pPr lvl="1"/>
            <a:r>
              <a:rPr lang="en-US" sz="2400" dirty="0"/>
              <a:t>Coordinator aborts in </a:t>
            </a:r>
            <a:r>
              <a:rPr lang="en-US" sz="2400" dirty="0">
                <a:latin typeface="Calibri"/>
                <a:cs typeface="Calibri"/>
              </a:rPr>
              <a:t>INIT</a:t>
            </a:r>
            <a:r>
              <a:rPr lang="en-US" sz="2400" dirty="0"/>
              <a:t>, </a:t>
            </a:r>
            <a:r>
              <a:rPr lang="en-US" sz="2400" dirty="0">
                <a:latin typeface="Calibri"/>
                <a:cs typeface="Calibri"/>
              </a:rPr>
              <a:t>WAIT</a:t>
            </a:r>
            <a:r>
              <a:rPr lang="en-US" sz="2400" dirty="0"/>
              <a:t>, or </a:t>
            </a:r>
            <a:r>
              <a:rPr lang="en-US" sz="2400" dirty="0">
                <a:latin typeface="Calibri"/>
                <a:cs typeface="Calibri"/>
              </a:rPr>
              <a:t>ABORT</a:t>
            </a:r>
          </a:p>
          <a:p>
            <a:pPr lvl="1"/>
            <a:r>
              <a:rPr lang="en-US" sz="2400" dirty="0"/>
              <a:t>Coordinator commits in </a:t>
            </a:r>
            <a:r>
              <a:rPr lang="en-US" sz="2400" dirty="0">
                <a:latin typeface="Calibri"/>
                <a:cs typeface="Calibri"/>
              </a:rPr>
              <a:t>COMMIT</a:t>
            </a:r>
          </a:p>
          <a:p>
            <a:pPr lvl="1"/>
            <a:r>
              <a:rPr lang="en-US" sz="2400" dirty="0"/>
              <a:t>Worker aborts in </a:t>
            </a:r>
            <a:r>
              <a:rPr lang="en-US" sz="2400" dirty="0">
                <a:latin typeface="Calibri"/>
                <a:cs typeface="Calibri"/>
              </a:rPr>
              <a:t>INIT</a:t>
            </a:r>
            <a:r>
              <a:rPr lang="en-US" sz="2400" dirty="0"/>
              <a:t>, </a:t>
            </a:r>
            <a:r>
              <a:rPr lang="en-US" sz="2400" dirty="0">
                <a:latin typeface="Calibri"/>
                <a:cs typeface="Calibri"/>
              </a:rPr>
              <a:t>ABORT</a:t>
            </a:r>
          </a:p>
          <a:p>
            <a:pPr lvl="1"/>
            <a:r>
              <a:rPr lang="en-US" sz="2400" dirty="0"/>
              <a:t>Worker commits in </a:t>
            </a:r>
            <a:r>
              <a:rPr lang="en-US" sz="2400" dirty="0">
                <a:latin typeface="Calibri"/>
                <a:cs typeface="Calibri"/>
              </a:rPr>
              <a:t>COMMIT</a:t>
            </a:r>
          </a:p>
          <a:p>
            <a:pPr lvl="1"/>
            <a:r>
              <a:rPr lang="en-US" sz="2400" dirty="0"/>
              <a:t>Worker asks Coordinator in </a:t>
            </a:r>
            <a:r>
              <a:rPr lang="en-US" sz="2400" dirty="0">
                <a:latin typeface="Calibri"/>
                <a:cs typeface="Calibri"/>
              </a:rPr>
              <a:t>READY</a:t>
            </a:r>
          </a:p>
          <a:p>
            <a:pPr lvl="1"/>
            <a:endParaRPr lang="en-US" sz="2400" dirty="0"/>
          </a:p>
          <a:p>
            <a:pPr lvl="1"/>
            <a:endParaRPr lang="en-US" sz="2400" dirty="0"/>
          </a:p>
          <a:p>
            <a:endParaRPr lang="en-US" sz="2800" dirty="0"/>
          </a:p>
          <a:p>
            <a:endParaRPr lang="en-US" sz="2800" dirty="0"/>
          </a:p>
        </p:txBody>
      </p:sp>
    </p:spTree>
    <p:extLst>
      <p:ext uri="{BB962C8B-B14F-4D97-AF65-F5344CB8AC3E}">
        <p14:creationId xmlns:p14="http://schemas.microsoft.com/office/powerpoint/2010/main" val="520281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sv-SE" dirty="0">
                <a:ea typeface="ＭＳ Ｐゴシック" charset="-128"/>
                <a:cs typeface="ＭＳ Ｐゴシック" charset="-128"/>
              </a:rPr>
              <a:t>Blocking for Coordinator to Recover</a:t>
            </a:r>
            <a:endParaRPr lang="en-US" dirty="0">
              <a:ea typeface="ＭＳ Ｐゴシック" charset="-128"/>
              <a:cs typeface="ＭＳ Ｐゴシック" charset="-128"/>
            </a:endParaRPr>
          </a:p>
        </p:txBody>
      </p:sp>
      <p:sp>
        <p:nvSpPr>
          <p:cNvPr id="73730" name="Content Placeholder 2"/>
          <p:cNvSpPr>
            <a:spLocks noGrp="1"/>
          </p:cNvSpPr>
          <p:nvPr>
            <p:ph idx="1"/>
          </p:nvPr>
        </p:nvSpPr>
        <p:spPr>
          <a:xfrm>
            <a:off x="76200" y="914400"/>
            <a:ext cx="8839200" cy="5791200"/>
          </a:xfrm>
        </p:spPr>
        <p:txBody>
          <a:bodyPr>
            <a:normAutofit/>
          </a:bodyPr>
          <a:lstStyle/>
          <a:p>
            <a:r>
              <a:rPr lang="en-US" sz="2800" dirty="0">
                <a:ea typeface="MS PGothic" charset="0"/>
              </a:rPr>
              <a:t>A worker waiting for global decision can ask fellow workers about their state</a:t>
            </a:r>
          </a:p>
          <a:p>
            <a:pPr lvl="1"/>
            <a:r>
              <a:rPr lang="en-US" sz="2400" dirty="0">
                <a:ea typeface="MS PGothic" charset="0"/>
              </a:rPr>
              <a:t>If another worker is in </a:t>
            </a:r>
            <a:r>
              <a:rPr lang="en-US" sz="2400" dirty="0">
                <a:latin typeface="Calibri"/>
                <a:ea typeface="MS PGothic" charset="0"/>
                <a:cs typeface="Calibri"/>
              </a:rPr>
              <a:t>ABORT</a:t>
            </a:r>
            <a:r>
              <a:rPr lang="en-US" sz="2400" dirty="0">
                <a:ea typeface="MS PGothic" charset="0"/>
              </a:rPr>
              <a:t> or </a:t>
            </a:r>
            <a:br>
              <a:rPr lang="en-US" sz="2400" dirty="0">
                <a:ea typeface="MS PGothic" charset="0"/>
              </a:rPr>
            </a:br>
            <a:r>
              <a:rPr lang="en-US" sz="2400" dirty="0">
                <a:latin typeface="Calibri"/>
                <a:ea typeface="MS PGothic" charset="0"/>
                <a:cs typeface="Calibri"/>
              </a:rPr>
              <a:t>COMMIT</a:t>
            </a:r>
            <a:r>
              <a:rPr lang="en-US" sz="2400" dirty="0">
                <a:ea typeface="MS PGothic" charset="0"/>
              </a:rPr>
              <a:t> state then coordinator </a:t>
            </a:r>
            <a:br>
              <a:rPr lang="en-US" sz="2400" dirty="0">
                <a:ea typeface="MS PGothic" charset="0"/>
              </a:rPr>
            </a:br>
            <a:r>
              <a:rPr lang="en-US" sz="2400" dirty="0">
                <a:ea typeface="MS PGothic" charset="0"/>
              </a:rPr>
              <a:t>must have sent </a:t>
            </a:r>
            <a:r>
              <a:rPr lang="en-US" sz="2400" dirty="0">
                <a:latin typeface="Calibri"/>
                <a:ea typeface="MS PGothic" charset="0"/>
                <a:cs typeface="Calibri"/>
              </a:rPr>
              <a:t>GLOBAL-*</a:t>
            </a:r>
          </a:p>
          <a:p>
            <a:pPr lvl="2"/>
            <a:r>
              <a:rPr lang="en-US" sz="2400" dirty="0">
                <a:ea typeface="MS PGothic" charset="0"/>
              </a:rPr>
              <a:t>Thus, worker can safely </a:t>
            </a:r>
            <a:br>
              <a:rPr lang="en-US" sz="2400" dirty="0">
                <a:ea typeface="MS PGothic" charset="0"/>
              </a:rPr>
            </a:br>
            <a:r>
              <a:rPr lang="en-US" sz="2400" dirty="0">
                <a:ea typeface="MS PGothic" charset="0"/>
              </a:rPr>
              <a:t>abort or commit, respectively</a:t>
            </a:r>
          </a:p>
          <a:p>
            <a:pPr lvl="1"/>
            <a:endParaRPr lang="en-US" sz="2400" dirty="0">
              <a:ea typeface="MS PGothic" charset="0"/>
            </a:endParaRPr>
          </a:p>
          <a:p>
            <a:pPr lvl="1"/>
            <a:r>
              <a:rPr lang="en-US" sz="2400" dirty="0">
                <a:ea typeface="MS PGothic" charset="0"/>
              </a:rPr>
              <a:t>If another worker is still in </a:t>
            </a:r>
            <a:br>
              <a:rPr lang="en-US" sz="2400" dirty="0">
                <a:ea typeface="MS PGothic" charset="0"/>
              </a:rPr>
            </a:br>
            <a:r>
              <a:rPr lang="en-US" sz="2400" dirty="0">
                <a:latin typeface="Calibri"/>
                <a:ea typeface="MS PGothic" charset="0"/>
                <a:cs typeface="Calibri"/>
              </a:rPr>
              <a:t>INIT</a:t>
            </a:r>
            <a:r>
              <a:rPr lang="en-US" sz="2400" dirty="0">
                <a:ea typeface="MS PGothic" charset="0"/>
              </a:rPr>
              <a:t> state then both workers </a:t>
            </a:r>
            <a:br>
              <a:rPr lang="en-US" sz="2400" dirty="0">
                <a:ea typeface="MS PGothic" charset="0"/>
              </a:rPr>
            </a:br>
            <a:r>
              <a:rPr lang="en-US" sz="2400" dirty="0">
                <a:ea typeface="MS PGothic" charset="0"/>
              </a:rPr>
              <a:t>can decide to abort </a:t>
            </a:r>
          </a:p>
          <a:p>
            <a:pPr lvl="1"/>
            <a:endParaRPr lang="en-US" sz="2400" dirty="0">
              <a:ea typeface="MS PGothic" charset="0"/>
            </a:endParaRPr>
          </a:p>
          <a:p>
            <a:pPr lvl="1"/>
            <a:r>
              <a:rPr lang="en-US" sz="2400" dirty="0">
                <a:ea typeface="MS PGothic" charset="0"/>
              </a:rPr>
              <a:t>If all workers are in ready, need to </a:t>
            </a:r>
            <a:r>
              <a:rPr lang="en-US" sz="2400" b="1" dirty="0">
                <a:solidFill>
                  <a:srgbClr val="FF0000"/>
                </a:solidFill>
                <a:latin typeface="Calibri"/>
                <a:ea typeface="MS PGothic" charset="0"/>
                <a:cs typeface="Calibri"/>
              </a:rPr>
              <a:t>BLOCK</a:t>
            </a:r>
            <a:r>
              <a:rPr lang="en-US" sz="2400" b="1" dirty="0">
                <a:solidFill>
                  <a:srgbClr val="FF0000"/>
                </a:solidFill>
                <a:ea typeface="MS PGothic" charset="0"/>
              </a:rPr>
              <a:t> </a:t>
            </a:r>
            <a:r>
              <a:rPr lang="en-US" sz="2400" dirty="0">
                <a:ea typeface="MS PGothic" charset="0"/>
              </a:rPr>
              <a:t>(don’t know if coordinator wanted to abort or commit)</a:t>
            </a:r>
          </a:p>
        </p:txBody>
      </p:sp>
      <p:grpSp>
        <p:nvGrpSpPr>
          <p:cNvPr id="73731" name="Group 15"/>
          <p:cNvGrpSpPr>
            <a:grpSpLocks/>
          </p:cNvGrpSpPr>
          <p:nvPr/>
        </p:nvGrpSpPr>
        <p:grpSpPr bwMode="auto">
          <a:xfrm>
            <a:off x="4876800" y="1828800"/>
            <a:ext cx="4267200" cy="25146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INIT</a:t>
              </a:r>
              <a:endParaRPr lang="en-US"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READY</a:t>
              </a:r>
              <a:endParaRPr lang="en-US"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ABORT</a:t>
              </a:r>
              <a:endParaRPr lang="en-US"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COMMIT</a:t>
              </a:r>
              <a:endParaRPr lang="en-US"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8"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dirty="0" err="1">
                  <a:latin typeface="Calibri" charset="0"/>
                </a:rPr>
                <a:t>Recv</a:t>
              </a:r>
              <a:r>
                <a:rPr lang="sv-SE" sz="1600" dirty="0">
                  <a:latin typeface="Calibri" charset="0"/>
                </a:rPr>
                <a:t>: VOTE-REQ</a:t>
              </a:r>
            </a:p>
            <a:p>
              <a:pPr eaLnBrk="1" hangingPunct="1"/>
              <a:r>
                <a:rPr lang="sv-SE" sz="1600" dirty="0" err="1">
                  <a:latin typeface="Calibri" charset="0"/>
                </a:rPr>
                <a:t>Send</a:t>
              </a:r>
              <a:r>
                <a:rPr lang="sv-SE" sz="1600" dirty="0">
                  <a:latin typeface="Calibri" charset="0"/>
                </a:rPr>
                <a:t>: VOTE-ABORT</a:t>
              </a:r>
              <a:endParaRPr lang="en-US" sz="1600" dirty="0">
                <a:latin typeface="Calibri" charset="0"/>
              </a:endParaRPr>
            </a:p>
          </p:txBody>
        </p:sp>
        <p:sp>
          <p:nvSpPr>
            <p:cNvPr id="73741" name="TextBox 12"/>
            <p:cNvSpPr txBox="1">
              <a:spLocks noChangeArrowheads="1"/>
            </p:cNvSpPr>
            <p:nvPr/>
          </p:nvSpPr>
          <p:spPr bwMode="auto">
            <a:xfrm>
              <a:off x="7405256" y="4368225"/>
              <a:ext cx="2556163"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VOTE-REQ</a:t>
              </a:r>
            </a:p>
            <a:p>
              <a:pPr eaLnBrk="1" hangingPunct="1"/>
              <a:r>
                <a:rPr lang="sv-SE" sz="1600">
                  <a:latin typeface="Calibri" charset="0"/>
                </a:rPr>
                <a:t>Send: VOTE-COMMIT</a:t>
              </a:r>
              <a:endParaRPr lang="en-US" sz="1600">
                <a:latin typeface="Calibri" charset="0"/>
              </a:endParaRPr>
            </a:p>
          </p:txBody>
        </p:sp>
        <p:sp>
          <p:nvSpPr>
            <p:cNvPr id="73742" name="TextBox 13"/>
            <p:cNvSpPr txBox="1">
              <a:spLocks noChangeArrowheads="1"/>
            </p:cNvSpPr>
            <p:nvPr/>
          </p:nvSpPr>
          <p:spPr bwMode="auto">
            <a:xfrm>
              <a:off x="5008418" y="5757446"/>
              <a:ext cx="253538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GLOBAL-ABORT</a:t>
              </a:r>
            </a:p>
          </p:txBody>
        </p:sp>
        <p:sp>
          <p:nvSpPr>
            <p:cNvPr id="73743" name="TextBox 14"/>
            <p:cNvSpPr txBox="1">
              <a:spLocks noChangeArrowheads="1"/>
            </p:cNvSpPr>
            <p:nvPr/>
          </p:nvSpPr>
          <p:spPr bwMode="auto">
            <a:xfrm>
              <a:off x="7315200" y="5757446"/>
              <a:ext cx="2646219"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GLOBAL-COMMIT</a:t>
              </a:r>
            </a:p>
          </p:txBody>
        </p:sp>
      </p:grpSp>
    </p:spTree>
    <p:extLst>
      <p:ext uri="{BB962C8B-B14F-4D97-AF65-F5344CB8AC3E}">
        <p14:creationId xmlns:p14="http://schemas.microsoft.com/office/powerpoint/2010/main" val="1163929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152400"/>
            <a:ext cx="7924800" cy="533400"/>
          </a:xfrm>
        </p:spPr>
        <p:txBody>
          <a:bodyPr/>
          <a:lstStyle/>
          <a:p>
            <a:r>
              <a:rPr lang="en-US" altLang="ko-KR" dirty="0">
                <a:ea typeface="굴림" panose="020B0600000101010101" pitchFamily="34" charset="-127"/>
              </a:rPr>
              <a:t>Distributed Decision Making Discussion (1/2)</a:t>
            </a:r>
          </a:p>
        </p:txBody>
      </p:sp>
      <p:sp>
        <p:nvSpPr>
          <p:cNvPr id="983043" name="Rectangle 3"/>
          <p:cNvSpPr>
            <a:spLocks noGrp="1" noChangeArrowheads="1"/>
          </p:cNvSpPr>
          <p:nvPr>
            <p:ph type="body" idx="1"/>
          </p:nvPr>
        </p:nvSpPr>
        <p:spPr>
          <a:xfrm>
            <a:off x="125413" y="762000"/>
            <a:ext cx="8866187" cy="6019800"/>
          </a:xfrm>
        </p:spPr>
        <p:txBody>
          <a:bodyPr>
            <a:normAutofit/>
          </a:bodyPr>
          <a:lstStyle/>
          <a:p>
            <a:pPr>
              <a:lnSpc>
                <a:spcPct val="100000"/>
              </a:lnSpc>
              <a:spcBef>
                <a:spcPct val="0"/>
              </a:spcBef>
            </a:pPr>
            <a:r>
              <a:rPr lang="en-US" altLang="ko-KR" dirty="0">
                <a:ea typeface="굴림" panose="020B0600000101010101" pitchFamily="34" charset="-127"/>
              </a:rPr>
              <a:t>Why is distributed decision making desirable?</a:t>
            </a:r>
          </a:p>
          <a:p>
            <a:pPr lvl="1">
              <a:lnSpc>
                <a:spcPct val="100000"/>
              </a:lnSpc>
              <a:spcBef>
                <a:spcPct val="0"/>
              </a:spcBef>
            </a:pPr>
            <a:r>
              <a:rPr lang="en-US" altLang="ko-KR" sz="2400" dirty="0">
                <a:ea typeface="굴림" panose="020B0600000101010101" pitchFamily="34" charset="-127"/>
              </a:rPr>
              <a:t>Fault Tolerance!</a:t>
            </a:r>
          </a:p>
          <a:p>
            <a:pPr lvl="1">
              <a:lnSpc>
                <a:spcPct val="100000"/>
              </a:lnSpc>
              <a:spcBef>
                <a:spcPct val="0"/>
              </a:spcBef>
            </a:pPr>
            <a:r>
              <a:rPr lang="en-US" altLang="ko-KR" sz="2400" dirty="0">
                <a:ea typeface="굴림" panose="020B0600000101010101" pitchFamily="34" charset="-127"/>
              </a:rPr>
              <a:t>A group of machines can come to a decision even if one or more of them fail during the process</a:t>
            </a:r>
          </a:p>
          <a:p>
            <a:pPr lvl="2">
              <a:lnSpc>
                <a:spcPct val="100000"/>
              </a:lnSpc>
              <a:spcBef>
                <a:spcPct val="0"/>
              </a:spcBef>
            </a:pPr>
            <a:r>
              <a:rPr lang="en-US" altLang="ko-KR" sz="2400" dirty="0">
                <a:ea typeface="굴림" panose="020B0600000101010101" pitchFamily="34" charset="-127"/>
              </a:rPr>
              <a:t>Simple failure mode called “</a:t>
            </a:r>
            <a:r>
              <a:rPr lang="en-US" altLang="ko-KR" sz="2400" dirty="0" err="1">
                <a:ea typeface="굴림" panose="020B0600000101010101" pitchFamily="34" charset="-127"/>
              </a:rPr>
              <a:t>failstop</a:t>
            </a:r>
            <a:r>
              <a:rPr lang="en-US" altLang="ko-KR" sz="2400" dirty="0">
                <a:ea typeface="굴림" panose="020B0600000101010101" pitchFamily="34" charset="-127"/>
              </a:rPr>
              <a:t>” (different modes later)</a:t>
            </a:r>
          </a:p>
          <a:p>
            <a:pPr lvl="1">
              <a:lnSpc>
                <a:spcPct val="100000"/>
              </a:lnSpc>
              <a:spcBef>
                <a:spcPct val="0"/>
              </a:spcBef>
            </a:pPr>
            <a:r>
              <a:rPr lang="en-US" altLang="ko-KR" sz="2400" dirty="0">
                <a:ea typeface="굴림" panose="020B0600000101010101" pitchFamily="34" charset="-127"/>
              </a:rPr>
              <a:t>After decision made, result recorded in multiple places</a:t>
            </a:r>
          </a:p>
        </p:txBody>
      </p:sp>
    </p:spTree>
    <p:extLst>
      <p:ext uri="{BB962C8B-B14F-4D97-AF65-F5344CB8AC3E}">
        <p14:creationId xmlns:p14="http://schemas.microsoft.com/office/powerpoint/2010/main" val="2115430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152400"/>
            <a:ext cx="7696200" cy="533400"/>
          </a:xfrm>
        </p:spPr>
        <p:txBody>
          <a:bodyPr/>
          <a:lstStyle/>
          <a:p>
            <a:r>
              <a:rPr lang="en-US" altLang="ko-KR" dirty="0">
                <a:ea typeface="굴림" panose="020B0600000101010101" pitchFamily="34" charset="-127"/>
              </a:rPr>
              <a:t>Distributed Decision Making Discussion (2/2)</a:t>
            </a:r>
          </a:p>
        </p:txBody>
      </p:sp>
      <p:sp>
        <p:nvSpPr>
          <p:cNvPr id="983043" name="Rectangle 3"/>
          <p:cNvSpPr>
            <a:spLocks noGrp="1" noChangeArrowheads="1"/>
          </p:cNvSpPr>
          <p:nvPr>
            <p:ph type="body" idx="1"/>
          </p:nvPr>
        </p:nvSpPr>
        <p:spPr>
          <a:xfrm>
            <a:off x="125413" y="762000"/>
            <a:ext cx="8866187" cy="6019800"/>
          </a:xfrm>
        </p:spPr>
        <p:txBody>
          <a:bodyPr>
            <a:normAutofit/>
          </a:bodyPr>
          <a:lstStyle/>
          <a:p>
            <a:pPr>
              <a:lnSpc>
                <a:spcPct val="100000"/>
              </a:lnSpc>
              <a:spcBef>
                <a:spcPct val="0"/>
              </a:spcBef>
            </a:pPr>
            <a:r>
              <a:rPr lang="en-US" altLang="ko-KR" dirty="0">
                <a:ea typeface="굴림" panose="020B0600000101010101" pitchFamily="34" charset="-127"/>
              </a:rPr>
              <a:t>Undesirable feature of Two-Phase Commit: Blocking</a:t>
            </a:r>
          </a:p>
          <a:p>
            <a:pPr lvl="1">
              <a:lnSpc>
                <a:spcPct val="100000"/>
              </a:lnSpc>
              <a:spcBef>
                <a:spcPct val="0"/>
              </a:spcBef>
            </a:pPr>
            <a:r>
              <a:rPr lang="en-US" altLang="ko-KR" sz="2400" dirty="0">
                <a:ea typeface="굴림" panose="020B0600000101010101" pitchFamily="34" charset="-127"/>
              </a:rPr>
              <a:t>One machine can be stalled until another site recovers:</a:t>
            </a:r>
          </a:p>
          <a:p>
            <a:pPr lvl="2">
              <a:lnSpc>
                <a:spcPct val="100000"/>
              </a:lnSpc>
              <a:spcBef>
                <a:spcPct val="0"/>
              </a:spcBef>
            </a:pPr>
            <a:r>
              <a:rPr lang="en-US" altLang="ko-KR" sz="2400" dirty="0">
                <a:ea typeface="굴림" panose="020B0600000101010101" pitchFamily="34" charset="-127"/>
              </a:rPr>
              <a:t>Site B writes </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prepared to commit</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 </a:t>
            </a:r>
            <a:r>
              <a:rPr lang="en-US" altLang="ko-KR" sz="2400" dirty="0">
                <a:ea typeface="굴림" panose="020B0600000101010101" pitchFamily="34" charset="-127"/>
              </a:rPr>
              <a:t>record to its log, sends a </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yes</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 </a:t>
            </a:r>
            <a:r>
              <a:rPr lang="en-US" altLang="ko-KR" sz="2400" dirty="0">
                <a:ea typeface="굴림" panose="020B0600000101010101" pitchFamily="34" charset="-127"/>
              </a:rPr>
              <a:t>vote to the coordinator (site A) and crashes</a:t>
            </a:r>
          </a:p>
          <a:p>
            <a:pPr lvl="2">
              <a:lnSpc>
                <a:spcPct val="100000"/>
              </a:lnSpc>
              <a:spcBef>
                <a:spcPct val="0"/>
              </a:spcBef>
            </a:pPr>
            <a:r>
              <a:rPr lang="en-US" altLang="ko-KR" sz="2400" dirty="0">
                <a:ea typeface="굴림" panose="020B0600000101010101" pitchFamily="34" charset="-127"/>
              </a:rPr>
              <a:t>Site A crashes</a:t>
            </a:r>
          </a:p>
          <a:p>
            <a:pPr lvl="2">
              <a:lnSpc>
                <a:spcPct val="100000"/>
              </a:lnSpc>
              <a:spcBef>
                <a:spcPct val="0"/>
              </a:spcBef>
            </a:pPr>
            <a:r>
              <a:rPr lang="en-US" altLang="ko-KR" sz="2400" dirty="0">
                <a:ea typeface="굴림" panose="020B0600000101010101" pitchFamily="34" charset="-127"/>
              </a:rPr>
              <a:t>Site B wakes up, check its log, and realizes that it has voted </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yes</a:t>
            </a:r>
            <a:r>
              <a:rPr lang="en-US" sz="2400" dirty="0">
                <a:latin typeface="Consolas" charset="0"/>
                <a:ea typeface="Consolas" charset="0"/>
                <a:cs typeface="Consolas" charset="0"/>
              </a:rPr>
              <a:t>"</a:t>
            </a:r>
            <a:r>
              <a:rPr lang="en-US" altLang="ko-KR" sz="2400" dirty="0">
                <a:latin typeface="Consolas" charset="0"/>
                <a:ea typeface="Consolas" charset="0"/>
                <a:cs typeface="Consolas" charset="0"/>
              </a:rPr>
              <a:t> </a:t>
            </a:r>
            <a:r>
              <a:rPr lang="en-US" altLang="ko-KR" sz="2400" dirty="0">
                <a:ea typeface="굴림" panose="020B0600000101010101" pitchFamily="34" charset="-127"/>
              </a:rPr>
              <a:t>on the update. It sends a message to site A asking what happened. At this point, B cannot decide to abort, because update may have committed</a:t>
            </a:r>
          </a:p>
          <a:p>
            <a:pPr lvl="2">
              <a:lnSpc>
                <a:spcPct val="100000"/>
              </a:lnSpc>
              <a:spcBef>
                <a:spcPct val="0"/>
              </a:spcBef>
            </a:pPr>
            <a:r>
              <a:rPr lang="en-US" altLang="ko-KR" sz="2400" dirty="0">
                <a:ea typeface="굴림" panose="020B0600000101010101" pitchFamily="34" charset="-127"/>
              </a:rPr>
              <a:t>B is blocked until A comes back</a:t>
            </a:r>
          </a:p>
          <a:p>
            <a:pPr lvl="1">
              <a:lnSpc>
                <a:spcPct val="100000"/>
              </a:lnSpc>
              <a:spcBef>
                <a:spcPct val="0"/>
              </a:spcBef>
            </a:pPr>
            <a:r>
              <a:rPr lang="en-US" altLang="ko-KR" sz="2400" dirty="0">
                <a:ea typeface="굴림" panose="020B0600000101010101" pitchFamily="34" charset="-127"/>
              </a:rPr>
              <a:t>A blocked site holds resources (locks on updated items, pages pinned in memory, </a:t>
            </a:r>
            <a:r>
              <a:rPr lang="en-US" altLang="ko-KR" sz="2400" dirty="0" err="1">
                <a:ea typeface="굴림" panose="020B0600000101010101" pitchFamily="34" charset="-127"/>
              </a:rPr>
              <a:t>etc</a:t>
            </a:r>
            <a:r>
              <a:rPr lang="en-US" altLang="ko-KR" sz="2400" dirty="0">
                <a:ea typeface="굴림" panose="020B0600000101010101" pitchFamily="34" charset="-127"/>
              </a:rPr>
              <a:t>) until learns fate of update</a:t>
            </a:r>
          </a:p>
        </p:txBody>
      </p:sp>
    </p:spTree>
    <p:extLst>
      <p:ext uri="{BB962C8B-B14F-4D97-AF65-F5344CB8AC3E}">
        <p14:creationId xmlns:p14="http://schemas.microsoft.com/office/powerpoint/2010/main" val="1132383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ea typeface="굴림" panose="020B0600000101010101" pitchFamily="34" charset="-127"/>
              </a:rPr>
              <a:t>PAXOS</a:t>
            </a:r>
          </a:p>
        </p:txBody>
      </p:sp>
      <p:sp>
        <p:nvSpPr>
          <p:cNvPr id="983043" name="Rectangle 3"/>
          <p:cNvSpPr>
            <a:spLocks noGrp="1" noChangeArrowheads="1"/>
          </p:cNvSpPr>
          <p:nvPr>
            <p:ph type="body" idx="1"/>
          </p:nvPr>
        </p:nvSpPr>
        <p:spPr>
          <a:xfrm>
            <a:off x="125413" y="762000"/>
            <a:ext cx="8866187" cy="60198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PAXOS</a:t>
            </a:r>
            <a:r>
              <a:rPr lang="en-US" altLang="ko-KR" dirty="0">
                <a:ea typeface="굴림" panose="020B0600000101010101" pitchFamily="34" charset="-127"/>
              </a:rPr>
              <a:t>: An alternative used by Google and others that does not have this blocking problem</a:t>
            </a:r>
          </a:p>
          <a:p>
            <a:pPr lvl="1">
              <a:lnSpc>
                <a:spcPct val="100000"/>
              </a:lnSpc>
              <a:spcBef>
                <a:spcPct val="0"/>
              </a:spcBef>
            </a:pPr>
            <a:r>
              <a:rPr lang="en-US" altLang="ko-KR" dirty="0">
                <a:ea typeface="굴림" panose="020B0600000101010101" pitchFamily="34" charset="-127"/>
              </a:rPr>
              <a:t>Develop by Leslie </a:t>
            </a:r>
            <a:r>
              <a:rPr lang="en-US" altLang="ko-KR" dirty="0" err="1">
                <a:ea typeface="굴림" panose="020B0600000101010101" pitchFamily="34" charset="-127"/>
              </a:rPr>
              <a:t>Lamport</a:t>
            </a:r>
            <a:r>
              <a:rPr lang="en-US" altLang="ko-KR" dirty="0">
                <a:ea typeface="굴림" panose="020B0600000101010101" pitchFamily="34" charset="-127"/>
              </a:rPr>
              <a:t> (Turing Award Winner)</a:t>
            </a:r>
          </a:p>
          <a:p>
            <a:pPr lvl="1">
              <a:lnSpc>
                <a:spcPct val="100000"/>
              </a:lnSpc>
              <a:spcBef>
                <a:spcPct val="0"/>
              </a:spcBef>
            </a:pPr>
            <a:endParaRPr lang="en-US" altLang="ko-KR" dirty="0">
              <a:ea typeface="굴림" panose="020B0600000101010101" pitchFamily="34" charset="-127"/>
            </a:endParaRPr>
          </a:p>
          <a:p>
            <a:pPr>
              <a:lnSpc>
                <a:spcPct val="100000"/>
              </a:lnSpc>
              <a:spcBef>
                <a:spcPct val="0"/>
              </a:spcBef>
            </a:pPr>
            <a:r>
              <a:rPr lang="en-US" altLang="ko-KR" dirty="0">
                <a:ea typeface="굴림" panose="020B0600000101010101" pitchFamily="34" charset="-127"/>
              </a:rPr>
              <a:t>What happens if one or more of the nodes is malicious?</a:t>
            </a:r>
          </a:p>
          <a:p>
            <a:pPr lvl="1">
              <a:lnSpc>
                <a:spcPct val="100000"/>
              </a:lnSpc>
              <a:spcBef>
                <a:spcPct val="0"/>
              </a:spcBef>
            </a:pPr>
            <a:r>
              <a:rPr lang="en-US" altLang="ko-KR" sz="2400" dirty="0">
                <a:solidFill>
                  <a:schemeClr val="hlink"/>
                </a:solidFill>
                <a:ea typeface="굴림" panose="020B0600000101010101" pitchFamily="34" charset="-127"/>
              </a:rPr>
              <a:t>Malicious:</a:t>
            </a:r>
            <a:r>
              <a:rPr lang="en-US" altLang="ko-KR" sz="2400" dirty="0">
                <a:ea typeface="굴림" panose="020B0600000101010101" pitchFamily="34" charset="-127"/>
              </a:rPr>
              <a:t> attempting to compromise the decision making</a:t>
            </a:r>
          </a:p>
        </p:txBody>
      </p:sp>
    </p:spTree>
    <p:extLst>
      <p:ext uri="{BB962C8B-B14F-4D97-AF65-F5344CB8AC3E}">
        <p14:creationId xmlns:p14="http://schemas.microsoft.com/office/powerpoint/2010/main" val="798414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0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30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990600" y="152400"/>
            <a:ext cx="7162800" cy="509393"/>
          </a:xfrm>
        </p:spPr>
        <p:txBody>
          <a:bodyPr/>
          <a:lstStyle/>
          <a:p>
            <a:r>
              <a:rPr lang="en-US" altLang="ko-KR">
                <a:ea typeface="굴림" panose="020B0600000101010101" pitchFamily="34" charset="-127"/>
              </a:rPr>
              <a:t>Byzantine General’s Problem</a:t>
            </a:r>
          </a:p>
        </p:txBody>
      </p:sp>
      <p:sp>
        <p:nvSpPr>
          <p:cNvPr id="986117" name="Rectangle 5"/>
          <p:cNvSpPr>
            <a:spLocks noGrp="1" noChangeArrowheads="1"/>
          </p:cNvSpPr>
          <p:nvPr>
            <p:ph type="body" idx="1"/>
          </p:nvPr>
        </p:nvSpPr>
        <p:spPr>
          <a:xfrm>
            <a:off x="76200" y="3825875"/>
            <a:ext cx="9067800" cy="2651125"/>
          </a:xfrm>
          <a:noFill/>
        </p:spPr>
        <p:txBody>
          <a:bodyPr>
            <a:noAutofit/>
          </a:bodyPr>
          <a:lstStyle/>
          <a:p>
            <a:pPr>
              <a:spcBef>
                <a:spcPct val="0"/>
              </a:spcBef>
            </a:pPr>
            <a:r>
              <a:rPr lang="en-US" altLang="ko-KR" sz="2800" dirty="0" err="1">
                <a:ea typeface="굴림" panose="020B0600000101010101" pitchFamily="34" charset="-127"/>
              </a:rPr>
              <a:t>Byazantine</a:t>
            </a:r>
            <a:r>
              <a:rPr lang="en-US" altLang="ko-KR" sz="2800" dirty="0">
                <a:ea typeface="굴림" panose="020B0600000101010101" pitchFamily="34" charset="-127"/>
              </a:rPr>
              <a:t> General’s Problem (n players):</a:t>
            </a:r>
          </a:p>
          <a:p>
            <a:pPr lvl="1">
              <a:spcBef>
                <a:spcPct val="0"/>
              </a:spcBef>
            </a:pPr>
            <a:r>
              <a:rPr lang="en-US" altLang="ko-KR" sz="2400" dirty="0">
                <a:ea typeface="굴림" panose="020B0600000101010101" pitchFamily="34" charset="-127"/>
              </a:rPr>
              <a:t>One General and n-1 Lieutenants</a:t>
            </a:r>
          </a:p>
          <a:p>
            <a:pPr lvl="1">
              <a:spcBef>
                <a:spcPct val="0"/>
              </a:spcBef>
            </a:pPr>
            <a:r>
              <a:rPr lang="en-US" altLang="ko-KR" sz="2400" dirty="0">
                <a:ea typeface="굴림" panose="020B0600000101010101" pitchFamily="34" charset="-127"/>
              </a:rPr>
              <a:t>Some number of these (</a:t>
            </a:r>
            <a:r>
              <a:rPr lang="en-US" altLang="ko-KR" sz="2400" i="1" dirty="0">
                <a:ea typeface="굴림" panose="020B0600000101010101" pitchFamily="34" charset="-127"/>
              </a:rPr>
              <a:t>f</a:t>
            </a:r>
            <a:r>
              <a:rPr lang="en-US" altLang="ko-KR" sz="2400" dirty="0">
                <a:ea typeface="굴림" panose="020B0600000101010101" pitchFamily="34" charset="-127"/>
              </a:rPr>
              <a:t>) can be insane or malicious</a:t>
            </a:r>
          </a:p>
          <a:p>
            <a:pPr>
              <a:spcBef>
                <a:spcPct val="0"/>
              </a:spcBef>
            </a:pPr>
            <a:r>
              <a:rPr lang="en-US" altLang="ko-KR" sz="2800" dirty="0">
                <a:ea typeface="굴림" panose="020B0600000101010101" pitchFamily="34" charset="-127"/>
              </a:rPr>
              <a:t>The commanding general must send an order to his n-1 lieutenants such that the following Integrity Constraints apply:</a:t>
            </a:r>
          </a:p>
          <a:p>
            <a:pPr lvl="1">
              <a:spcBef>
                <a:spcPct val="0"/>
              </a:spcBef>
            </a:pPr>
            <a:r>
              <a:rPr lang="en-US" altLang="ko-KR" sz="2400" dirty="0">
                <a:ea typeface="굴림" panose="020B0600000101010101" pitchFamily="34" charset="-127"/>
              </a:rPr>
              <a:t>IC1: All loyal lieutenants obey the same order</a:t>
            </a:r>
          </a:p>
          <a:p>
            <a:pPr lvl="1">
              <a:spcBef>
                <a:spcPct val="0"/>
              </a:spcBef>
            </a:pPr>
            <a:r>
              <a:rPr lang="en-US" altLang="ko-KR" sz="2400" dirty="0">
                <a:ea typeface="굴림" panose="020B0600000101010101" pitchFamily="34" charset="-127"/>
              </a:rPr>
              <a:t>IC2: If the commanding general is loyal, then all loyal lieutenants obey the order he sends</a:t>
            </a:r>
          </a:p>
        </p:txBody>
      </p:sp>
      <p:grpSp>
        <p:nvGrpSpPr>
          <p:cNvPr id="986148" name="Group 36"/>
          <p:cNvGrpSpPr>
            <a:grpSpLocks/>
          </p:cNvGrpSpPr>
          <p:nvPr/>
        </p:nvGrpSpPr>
        <p:grpSpPr bwMode="auto">
          <a:xfrm>
            <a:off x="1828800" y="1208089"/>
            <a:ext cx="1122363" cy="1916288"/>
            <a:chOff x="1152" y="734"/>
            <a:chExt cx="707" cy="1264"/>
          </a:xfrm>
        </p:grpSpPr>
        <p:pic>
          <p:nvPicPr>
            <p:cNvPr id="2769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734"/>
              <a:ext cx="659"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96" name="Text Box 16"/>
            <p:cNvSpPr txBox="1">
              <a:spLocks noChangeArrowheads="1"/>
            </p:cNvSpPr>
            <p:nvPr/>
          </p:nvSpPr>
          <p:spPr bwMode="auto">
            <a:xfrm>
              <a:off x="1152" y="1728"/>
              <a:ext cx="691"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General</a:t>
              </a:r>
            </a:p>
          </p:txBody>
        </p:sp>
      </p:grpSp>
      <p:grpSp>
        <p:nvGrpSpPr>
          <p:cNvPr id="986164" name="Group 52"/>
          <p:cNvGrpSpPr>
            <a:grpSpLocks/>
          </p:cNvGrpSpPr>
          <p:nvPr/>
        </p:nvGrpSpPr>
        <p:grpSpPr bwMode="auto">
          <a:xfrm>
            <a:off x="2955926" y="1236663"/>
            <a:ext cx="3140076" cy="1431152"/>
            <a:chOff x="1862" y="779"/>
            <a:chExt cx="1978" cy="944"/>
          </a:xfrm>
        </p:grpSpPr>
        <p:grpSp>
          <p:nvGrpSpPr>
            <p:cNvPr id="27686" name="Group 51"/>
            <p:cNvGrpSpPr>
              <a:grpSpLocks/>
            </p:cNvGrpSpPr>
            <p:nvPr/>
          </p:nvGrpSpPr>
          <p:grpSpPr bwMode="auto">
            <a:xfrm>
              <a:off x="1920" y="1128"/>
              <a:ext cx="1920" cy="456"/>
              <a:chOff x="1920" y="1128"/>
              <a:chExt cx="1920" cy="456"/>
            </a:xfrm>
          </p:grpSpPr>
          <p:sp>
            <p:nvSpPr>
              <p:cNvPr id="27693" name="Line 11"/>
              <p:cNvSpPr>
                <a:spLocks noChangeShapeType="1"/>
              </p:cNvSpPr>
              <p:nvPr/>
            </p:nvSpPr>
            <p:spPr bwMode="auto">
              <a:xfrm>
                <a:off x="1920" y="1227"/>
                <a:ext cx="1920" cy="35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4" name="Text Box 22"/>
              <p:cNvSpPr txBox="1">
                <a:spLocks noChangeArrowheads="1"/>
              </p:cNvSpPr>
              <p:nvPr/>
            </p:nvSpPr>
            <p:spPr bwMode="auto">
              <a:xfrm rot="345725">
                <a:off x="2147" y="1128"/>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7" name="Group 42"/>
            <p:cNvGrpSpPr>
              <a:grpSpLocks/>
            </p:cNvGrpSpPr>
            <p:nvPr/>
          </p:nvGrpSpPr>
          <p:grpSpPr bwMode="auto">
            <a:xfrm>
              <a:off x="1920" y="779"/>
              <a:ext cx="689" cy="352"/>
              <a:chOff x="1920" y="779"/>
              <a:chExt cx="689" cy="352"/>
            </a:xfrm>
          </p:grpSpPr>
          <p:sp>
            <p:nvSpPr>
              <p:cNvPr id="27691" name="Line 10"/>
              <p:cNvSpPr>
                <a:spLocks noChangeShapeType="1"/>
              </p:cNvSpPr>
              <p:nvPr/>
            </p:nvSpPr>
            <p:spPr bwMode="auto">
              <a:xfrm flipV="1">
                <a:off x="1920" y="795"/>
                <a:ext cx="689" cy="336"/>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2" name="Text Box 34"/>
              <p:cNvSpPr txBox="1">
                <a:spLocks noChangeArrowheads="1"/>
              </p:cNvSpPr>
              <p:nvPr/>
            </p:nvSpPr>
            <p:spPr bwMode="auto">
              <a:xfrm rot="20108178">
                <a:off x="1954" y="779"/>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8" name="Group 45"/>
            <p:cNvGrpSpPr>
              <a:grpSpLocks/>
            </p:cNvGrpSpPr>
            <p:nvPr/>
          </p:nvGrpSpPr>
          <p:grpSpPr bwMode="auto">
            <a:xfrm>
              <a:off x="1862" y="1296"/>
              <a:ext cx="698" cy="427"/>
              <a:chOff x="1862" y="1296"/>
              <a:chExt cx="698" cy="427"/>
            </a:xfrm>
          </p:grpSpPr>
          <p:sp>
            <p:nvSpPr>
              <p:cNvPr id="27689" name="Line 13"/>
              <p:cNvSpPr>
                <a:spLocks noChangeShapeType="1"/>
              </p:cNvSpPr>
              <p:nvPr/>
            </p:nvSpPr>
            <p:spPr bwMode="auto">
              <a:xfrm>
                <a:off x="1900" y="1296"/>
                <a:ext cx="660" cy="42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0" name="Text Box 35"/>
              <p:cNvSpPr txBox="1">
                <a:spLocks noChangeArrowheads="1"/>
              </p:cNvSpPr>
              <p:nvPr/>
            </p:nvSpPr>
            <p:spPr bwMode="auto">
              <a:xfrm rot="1798899">
                <a:off x="1862" y="1436"/>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grpSp>
        <p:nvGrpSpPr>
          <p:cNvPr id="986186" name="Group 74"/>
          <p:cNvGrpSpPr>
            <a:grpSpLocks/>
          </p:cNvGrpSpPr>
          <p:nvPr/>
        </p:nvGrpSpPr>
        <p:grpSpPr bwMode="auto">
          <a:xfrm>
            <a:off x="4800600" y="2576513"/>
            <a:ext cx="1143000" cy="418430"/>
            <a:chOff x="3024" y="1623"/>
            <a:chExt cx="720" cy="276"/>
          </a:xfrm>
        </p:grpSpPr>
        <p:sp>
          <p:nvSpPr>
            <p:cNvPr id="27684" name="Text Box 60"/>
            <p:cNvSpPr txBox="1">
              <a:spLocks noChangeArrowheads="1"/>
            </p:cNvSpPr>
            <p:nvPr/>
          </p:nvSpPr>
          <p:spPr bwMode="auto">
            <a:xfrm rot="20835745">
              <a:off x="3096" y="1623"/>
              <a:ext cx="543"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5" name="Line 27"/>
            <p:cNvSpPr>
              <a:spLocks noChangeShapeType="1"/>
            </p:cNvSpPr>
            <p:nvPr/>
          </p:nvSpPr>
          <p:spPr bwMode="auto">
            <a:xfrm flipV="1">
              <a:off x="3024" y="1728"/>
              <a:ext cx="720" cy="17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7" name="Group 75"/>
          <p:cNvGrpSpPr>
            <a:grpSpLocks/>
          </p:cNvGrpSpPr>
          <p:nvPr/>
        </p:nvGrpSpPr>
        <p:grpSpPr bwMode="auto">
          <a:xfrm>
            <a:off x="4800600" y="2852742"/>
            <a:ext cx="1143000" cy="410850"/>
            <a:chOff x="3024" y="1797"/>
            <a:chExt cx="720" cy="271"/>
          </a:xfrm>
        </p:grpSpPr>
        <p:sp>
          <p:nvSpPr>
            <p:cNvPr id="27682" name="Text Box 40"/>
            <p:cNvSpPr txBox="1">
              <a:spLocks noChangeArrowheads="1"/>
            </p:cNvSpPr>
            <p:nvPr/>
          </p:nvSpPr>
          <p:spPr bwMode="auto">
            <a:xfrm rot="20901608">
              <a:off x="3202" y="1856"/>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sp>
          <p:nvSpPr>
            <p:cNvPr id="27683" name="Line 59"/>
            <p:cNvSpPr>
              <a:spLocks noChangeShapeType="1"/>
            </p:cNvSpPr>
            <p:nvPr/>
          </p:nvSpPr>
          <p:spPr bwMode="auto">
            <a:xfrm flipV="1">
              <a:off x="3024" y="1797"/>
              <a:ext cx="720" cy="171"/>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5" name="Group 73"/>
          <p:cNvGrpSpPr>
            <a:grpSpLocks/>
          </p:cNvGrpSpPr>
          <p:nvPr/>
        </p:nvGrpSpPr>
        <p:grpSpPr bwMode="auto">
          <a:xfrm>
            <a:off x="4724400" y="1752600"/>
            <a:ext cx="1243013" cy="1018786"/>
            <a:chOff x="2976" y="1104"/>
            <a:chExt cx="783" cy="672"/>
          </a:xfrm>
        </p:grpSpPr>
        <p:sp>
          <p:nvSpPr>
            <p:cNvPr id="27680" name="Text Box 41"/>
            <p:cNvSpPr txBox="1">
              <a:spLocks noChangeArrowheads="1"/>
            </p:cNvSpPr>
            <p:nvPr/>
          </p:nvSpPr>
          <p:spPr bwMode="auto">
            <a:xfrm>
              <a:off x="3216" y="1248"/>
              <a:ext cx="543"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1" name="Freeform 64"/>
            <p:cNvSpPr>
              <a:spLocks/>
            </p:cNvSpPr>
            <p:nvPr/>
          </p:nvSpPr>
          <p:spPr bwMode="auto">
            <a:xfrm>
              <a:off x="2976" y="1104"/>
              <a:ext cx="240" cy="672"/>
            </a:xfrm>
            <a:custGeom>
              <a:avLst/>
              <a:gdLst>
                <a:gd name="T0" fmla="*/ 0 w 240"/>
                <a:gd name="T1" fmla="*/ 672 h 672"/>
                <a:gd name="T2" fmla="*/ 144 w 240"/>
                <a:gd name="T3" fmla="*/ 528 h 672"/>
                <a:gd name="T4" fmla="*/ 240 w 240"/>
                <a:gd name="T5" fmla="*/ 240 h 672"/>
                <a:gd name="T6" fmla="*/ 144 w 240"/>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672">
                  <a:moveTo>
                    <a:pt x="0" y="672"/>
                  </a:moveTo>
                  <a:cubicBezTo>
                    <a:pt x="52" y="636"/>
                    <a:pt x="104" y="600"/>
                    <a:pt x="144" y="528"/>
                  </a:cubicBezTo>
                  <a:cubicBezTo>
                    <a:pt x="184" y="456"/>
                    <a:pt x="240" y="328"/>
                    <a:pt x="240" y="240"/>
                  </a:cubicBezTo>
                  <a:cubicBezTo>
                    <a:pt x="240" y="152"/>
                    <a:pt x="192" y="76"/>
                    <a:pt x="144"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4" name="Group 72"/>
          <p:cNvGrpSpPr>
            <a:grpSpLocks/>
          </p:cNvGrpSpPr>
          <p:nvPr/>
        </p:nvGrpSpPr>
        <p:grpSpPr bwMode="auto">
          <a:xfrm>
            <a:off x="3963988" y="1828800"/>
            <a:ext cx="989012" cy="873246"/>
            <a:chOff x="2496" y="1154"/>
            <a:chExt cx="623" cy="576"/>
          </a:xfrm>
        </p:grpSpPr>
        <p:sp>
          <p:nvSpPr>
            <p:cNvPr id="27678" name="Freeform 61"/>
            <p:cNvSpPr>
              <a:spLocks/>
            </p:cNvSpPr>
            <p:nvPr/>
          </p:nvSpPr>
          <p:spPr bwMode="auto">
            <a:xfrm rot="406774">
              <a:off x="2975" y="1154"/>
              <a:ext cx="144" cy="576"/>
            </a:xfrm>
            <a:custGeom>
              <a:avLst/>
              <a:gdLst>
                <a:gd name="T0" fmla="*/ 26 w 264"/>
                <a:gd name="T1" fmla="*/ 0 h 576"/>
                <a:gd name="T2" fmla="*/ 131 w 264"/>
                <a:gd name="T3" fmla="*/ 192 h 576"/>
                <a:gd name="T4" fmla="*/ 105 w 264"/>
                <a:gd name="T5" fmla="*/ 432 h 576"/>
                <a:gd name="T6" fmla="*/ 0 w 264"/>
                <a:gd name="T7" fmla="*/ 576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576">
                  <a:moveTo>
                    <a:pt x="48" y="0"/>
                  </a:moveTo>
                  <a:cubicBezTo>
                    <a:pt x="132" y="60"/>
                    <a:pt x="216" y="120"/>
                    <a:pt x="240" y="192"/>
                  </a:cubicBezTo>
                  <a:cubicBezTo>
                    <a:pt x="264" y="264"/>
                    <a:pt x="232" y="368"/>
                    <a:pt x="192" y="432"/>
                  </a:cubicBezTo>
                  <a:cubicBezTo>
                    <a:pt x="152" y="496"/>
                    <a:pt x="76" y="536"/>
                    <a:pt x="0" y="576"/>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9" name="Text Box 65"/>
            <p:cNvSpPr txBox="1">
              <a:spLocks noChangeArrowheads="1"/>
            </p:cNvSpPr>
            <p:nvPr/>
          </p:nvSpPr>
          <p:spPr bwMode="auto">
            <a:xfrm>
              <a:off x="2496" y="1440"/>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986188" name="Group 76"/>
          <p:cNvGrpSpPr>
            <a:grpSpLocks/>
          </p:cNvGrpSpPr>
          <p:nvPr/>
        </p:nvGrpSpPr>
        <p:grpSpPr bwMode="auto">
          <a:xfrm>
            <a:off x="4876800" y="1219200"/>
            <a:ext cx="1524000" cy="660998"/>
            <a:chOff x="3072" y="768"/>
            <a:chExt cx="960" cy="436"/>
          </a:xfrm>
        </p:grpSpPr>
        <p:grpSp>
          <p:nvGrpSpPr>
            <p:cNvPr id="27672" name="Group 71"/>
            <p:cNvGrpSpPr>
              <a:grpSpLocks/>
            </p:cNvGrpSpPr>
            <p:nvPr/>
          </p:nvGrpSpPr>
          <p:grpSpPr bwMode="auto">
            <a:xfrm>
              <a:off x="3120" y="768"/>
              <a:ext cx="912" cy="357"/>
              <a:chOff x="3120" y="768"/>
              <a:chExt cx="912" cy="357"/>
            </a:xfrm>
          </p:grpSpPr>
          <p:sp>
            <p:nvSpPr>
              <p:cNvPr id="27676" name="Line 66"/>
              <p:cNvSpPr>
                <a:spLocks noChangeShapeType="1"/>
              </p:cNvSpPr>
              <p:nvPr/>
            </p:nvSpPr>
            <p:spPr bwMode="auto">
              <a:xfrm>
                <a:off x="3120" y="768"/>
                <a:ext cx="912" cy="3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7" name="Text Box 67"/>
              <p:cNvSpPr txBox="1">
                <a:spLocks noChangeArrowheads="1"/>
              </p:cNvSpPr>
              <p:nvPr/>
            </p:nvSpPr>
            <p:spPr bwMode="auto">
              <a:xfrm rot="1183538">
                <a:off x="3490" y="800"/>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27673" name="Group 70"/>
            <p:cNvGrpSpPr>
              <a:grpSpLocks/>
            </p:cNvGrpSpPr>
            <p:nvPr/>
          </p:nvGrpSpPr>
          <p:grpSpPr bwMode="auto">
            <a:xfrm>
              <a:off x="3072" y="843"/>
              <a:ext cx="912" cy="361"/>
              <a:chOff x="3072" y="843"/>
              <a:chExt cx="912" cy="361"/>
            </a:xfrm>
          </p:grpSpPr>
          <p:sp>
            <p:nvSpPr>
              <p:cNvPr id="27674" name="Line 23"/>
              <p:cNvSpPr>
                <a:spLocks noChangeShapeType="1"/>
              </p:cNvSpPr>
              <p:nvPr/>
            </p:nvSpPr>
            <p:spPr bwMode="auto">
              <a:xfrm>
                <a:off x="3072" y="843"/>
                <a:ext cx="912" cy="35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5" name="Text Box 68"/>
              <p:cNvSpPr txBox="1">
                <a:spLocks noChangeArrowheads="1"/>
              </p:cNvSpPr>
              <p:nvPr/>
            </p:nvSpPr>
            <p:spPr bwMode="auto">
              <a:xfrm rot="1183538">
                <a:off x="3250" y="992"/>
                <a:ext cx="497"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grpSp>
        <p:nvGrpSpPr>
          <p:cNvPr id="986181" name="Group 69"/>
          <p:cNvGrpSpPr>
            <a:grpSpLocks/>
          </p:cNvGrpSpPr>
          <p:nvPr/>
        </p:nvGrpSpPr>
        <p:grpSpPr bwMode="auto">
          <a:xfrm>
            <a:off x="4038600" y="576263"/>
            <a:ext cx="4298950" cy="3233737"/>
            <a:chOff x="2544" y="363"/>
            <a:chExt cx="2708" cy="2133"/>
          </a:xfrm>
        </p:grpSpPr>
        <p:grpSp>
          <p:nvGrpSpPr>
            <p:cNvPr id="27663" name="Group 24"/>
            <p:cNvGrpSpPr>
              <a:grpSpLocks/>
            </p:cNvGrpSpPr>
            <p:nvPr/>
          </p:nvGrpSpPr>
          <p:grpSpPr bwMode="auto">
            <a:xfrm>
              <a:off x="2544" y="363"/>
              <a:ext cx="1448" cy="933"/>
              <a:chOff x="2784" y="384"/>
              <a:chExt cx="1448" cy="933"/>
            </a:xfrm>
          </p:grpSpPr>
          <p:pic>
            <p:nvPicPr>
              <p:cNvPr id="2767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84" y="384"/>
                <a:ext cx="543" cy="93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71" name="Text Box 17"/>
              <p:cNvSpPr txBox="1">
                <a:spLocks noChangeArrowheads="1"/>
              </p:cNvSpPr>
              <p:nvPr/>
            </p:nvSpPr>
            <p:spPr bwMode="auto">
              <a:xfrm>
                <a:off x="3360" y="576"/>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4" name="Group 25"/>
            <p:cNvGrpSpPr>
              <a:grpSpLocks/>
            </p:cNvGrpSpPr>
            <p:nvPr/>
          </p:nvGrpSpPr>
          <p:grpSpPr bwMode="auto">
            <a:xfrm>
              <a:off x="3840" y="1104"/>
              <a:ext cx="1412" cy="932"/>
              <a:chOff x="3792" y="960"/>
              <a:chExt cx="1412" cy="932"/>
            </a:xfrm>
          </p:grpSpPr>
          <p:pic>
            <p:nvPicPr>
              <p:cNvPr id="2766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92" y="960"/>
                <a:ext cx="543"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69" name="Text Box 20"/>
              <p:cNvSpPr txBox="1">
                <a:spLocks noChangeArrowheads="1"/>
              </p:cNvSpPr>
              <p:nvPr/>
            </p:nvSpPr>
            <p:spPr bwMode="auto">
              <a:xfrm>
                <a:off x="4332" y="1311"/>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5" name="Group 58"/>
            <p:cNvGrpSpPr>
              <a:grpSpLocks/>
            </p:cNvGrpSpPr>
            <p:nvPr/>
          </p:nvGrpSpPr>
          <p:grpSpPr bwMode="auto">
            <a:xfrm>
              <a:off x="2556" y="1584"/>
              <a:ext cx="1256" cy="912"/>
              <a:chOff x="2640" y="1488"/>
              <a:chExt cx="1256" cy="912"/>
            </a:xfrm>
          </p:grpSpPr>
          <p:sp>
            <p:nvSpPr>
              <p:cNvPr id="27666" name="Text Box 21"/>
              <p:cNvSpPr txBox="1">
                <a:spLocks noChangeArrowheads="1"/>
              </p:cNvSpPr>
              <p:nvPr/>
            </p:nvSpPr>
            <p:spPr bwMode="auto">
              <a:xfrm>
                <a:off x="3024" y="2064"/>
                <a:ext cx="872"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pic>
            <p:nvPicPr>
              <p:cNvPr id="2766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0" y="1488"/>
                <a:ext cx="427" cy="9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986191" name="Group 79"/>
          <p:cNvGrpSpPr>
            <a:grpSpLocks/>
          </p:cNvGrpSpPr>
          <p:nvPr/>
        </p:nvGrpSpPr>
        <p:grpSpPr bwMode="auto">
          <a:xfrm>
            <a:off x="2127250" y="3200402"/>
            <a:ext cx="1987550" cy="723157"/>
            <a:chOff x="1340" y="2016"/>
            <a:chExt cx="1252" cy="477"/>
          </a:xfrm>
        </p:grpSpPr>
        <p:sp>
          <p:nvSpPr>
            <p:cNvPr id="27661" name="Text Box 77"/>
            <p:cNvSpPr txBox="1">
              <a:spLocks noChangeArrowheads="1"/>
            </p:cNvSpPr>
            <p:nvPr/>
          </p:nvSpPr>
          <p:spPr bwMode="auto">
            <a:xfrm>
              <a:off x="1340" y="2223"/>
              <a:ext cx="82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solidFill>
                    <a:schemeClr val="hlink"/>
                  </a:solidFill>
                  <a:latin typeface="Gill Sans" charset="0"/>
                  <a:ea typeface="Gill Sans" charset="0"/>
                  <a:cs typeface="Gill Sans" charset="0"/>
                </a:rPr>
                <a:t>Malicious!</a:t>
              </a:r>
            </a:p>
          </p:txBody>
        </p:sp>
        <p:sp>
          <p:nvSpPr>
            <p:cNvPr id="27662" name="AutoShape 78"/>
            <p:cNvSpPr>
              <a:spLocks noChangeArrowheads="1"/>
            </p:cNvSpPr>
            <p:nvPr/>
          </p:nvSpPr>
          <p:spPr bwMode="auto">
            <a:xfrm rot="-1979047">
              <a:off x="2208" y="2016"/>
              <a:ext cx="384" cy="336"/>
            </a:xfrm>
            <a:prstGeom prst="rightArrow">
              <a:avLst>
                <a:gd name="adj1" fmla="val 50000"/>
                <a:gd name="adj2" fmla="val 28571"/>
              </a:avLst>
            </a:prstGeom>
            <a:solidFill>
              <a:srgbClr val="FC0128"/>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2487949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611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6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6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6117">
                                            <p:txEl>
                                              <p:pRg st="2" end="2"/>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986191"/>
                                        </p:tgtEl>
                                        <p:attrNameLst>
                                          <p:attrName>style.visibility</p:attrName>
                                        </p:attrNameLst>
                                      </p:cBhvr>
                                      <p:to>
                                        <p:strVal val="visible"/>
                                      </p:to>
                                    </p:set>
                                    <p:animEffect transition="in" filter="wipe(left)">
                                      <p:cBhvr>
                                        <p:cTn id="21" dur="500"/>
                                        <p:tgtEl>
                                          <p:spTgt spid="9861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86117">
                                            <p:txEl>
                                              <p:pRg st="3" end="3"/>
                                            </p:txEl>
                                          </p:spTgt>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86164"/>
                                        </p:tgtEl>
                                        <p:attrNameLst>
                                          <p:attrName>style.visibility</p:attrName>
                                        </p:attrNameLst>
                                      </p:cBhvr>
                                      <p:to>
                                        <p:strVal val="visible"/>
                                      </p:to>
                                    </p:set>
                                    <p:animEffect transition="in" filter="wipe(left)">
                                      <p:cBhvr>
                                        <p:cTn id="28" dur="500"/>
                                        <p:tgtEl>
                                          <p:spTgt spid="9861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6117">
                                            <p:txEl>
                                              <p:pRg st="4" end="4"/>
                                            </p:txEl>
                                          </p:spTgt>
                                        </p:tgtEl>
                                        <p:attrNameLst>
                                          <p:attrName>style.visibility</p:attrName>
                                        </p:attrNameLst>
                                      </p:cBhvr>
                                      <p:to>
                                        <p:strVal val="visible"/>
                                      </p:to>
                                    </p:set>
                                  </p:childTnLst>
                                </p:cTn>
                              </p:par>
                              <p:par>
                                <p:cTn id="33" presetID="4" presetClass="entr" presetSubtype="32" fill="hold" nodeType="withEffect">
                                  <p:stCondLst>
                                    <p:cond delay="0"/>
                                  </p:stCondLst>
                                  <p:childTnLst>
                                    <p:set>
                                      <p:cBhvr>
                                        <p:cTn id="34" dur="1" fill="hold">
                                          <p:stCondLst>
                                            <p:cond delay="0"/>
                                          </p:stCondLst>
                                        </p:cTn>
                                        <p:tgtEl>
                                          <p:spTgt spid="986188"/>
                                        </p:tgtEl>
                                        <p:attrNameLst>
                                          <p:attrName>style.visibility</p:attrName>
                                        </p:attrNameLst>
                                      </p:cBhvr>
                                      <p:to>
                                        <p:strVal val="visible"/>
                                      </p:to>
                                    </p:set>
                                    <p:animEffect transition="in" filter="box(out)">
                                      <p:cBhvr>
                                        <p:cTn id="35" dur="500"/>
                                        <p:tgtEl>
                                          <p:spTgt spid="986188"/>
                                        </p:tgtEl>
                                      </p:cBhvr>
                                    </p:animEffect>
                                  </p:childTnLst>
                                </p:cTn>
                              </p:par>
                              <p:par>
                                <p:cTn id="36" presetID="22" presetClass="entr" presetSubtype="2" fill="hold" nodeType="withEffect">
                                  <p:stCondLst>
                                    <p:cond delay="0"/>
                                  </p:stCondLst>
                                  <p:childTnLst>
                                    <p:set>
                                      <p:cBhvr>
                                        <p:cTn id="37" dur="1" fill="hold">
                                          <p:stCondLst>
                                            <p:cond delay="0"/>
                                          </p:stCondLst>
                                        </p:cTn>
                                        <p:tgtEl>
                                          <p:spTgt spid="986184"/>
                                        </p:tgtEl>
                                        <p:attrNameLst>
                                          <p:attrName>style.visibility</p:attrName>
                                        </p:attrNameLst>
                                      </p:cBhvr>
                                      <p:to>
                                        <p:strVal val="visible"/>
                                      </p:to>
                                    </p:set>
                                    <p:animEffect transition="in" filter="wipe(right)">
                                      <p:cBhvr>
                                        <p:cTn id="38" dur="500"/>
                                        <p:tgtEl>
                                          <p:spTgt spid="986184"/>
                                        </p:tgtEl>
                                      </p:cBhvr>
                                    </p:animEffect>
                                  </p:childTnLst>
                                </p:cTn>
                              </p:par>
                              <p:par>
                                <p:cTn id="39" presetID="22" presetClass="entr" presetSubtype="2" fill="hold" nodeType="withEffect">
                                  <p:stCondLst>
                                    <p:cond delay="0"/>
                                  </p:stCondLst>
                                  <p:childTnLst>
                                    <p:set>
                                      <p:cBhvr>
                                        <p:cTn id="40" dur="1" fill="hold">
                                          <p:stCondLst>
                                            <p:cond delay="0"/>
                                          </p:stCondLst>
                                        </p:cTn>
                                        <p:tgtEl>
                                          <p:spTgt spid="986187"/>
                                        </p:tgtEl>
                                        <p:attrNameLst>
                                          <p:attrName>style.visibility</p:attrName>
                                        </p:attrNameLst>
                                      </p:cBhvr>
                                      <p:to>
                                        <p:strVal val="visible"/>
                                      </p:to>
                                    </p:set>
                                    <p:animEffect transition="in" filter="wipe(right)">
                                      <p:cBhvr>
                                        <p:cTn id="41" dur="500"/>
                                        <p:tgtEl>
                                          <p:spTgt spid="986187"/>
                                        </p:tgtEl>
                                      </p:cBhvr>
                                    </p:animEffect>
                                  </p:childTnLst>
                                </p:cTn>
                              </p:par>
                              <p:par>
                                <p:cTn id="42" presetID="22" presetClass="entr" presetSubtype="8" fill="hold" nodeType="withEffect">
                                  <p:stCondLst>
                                    <p:cond delay="0"/>
                                  </p:stCondLst>
                                  <p:childTnLst>
                                    <p:set>
                                      <p:cBhvr>
                                        <p:cTn id="43" dur="1" fill="hold">
                                          <p:stCondLst>
                                            <p:cond delay="0"/>
                                          </p:stCondLst>
                                        </p:cTn>
                                        <p:tgtEl>
                                          <p:spTgt spid="986185"/>
                                        </p:tgtEl>
                                        <p:attrNameLst>
                                          <p:attrName>style.visibility</p:attrName>
                                        </p:attrNameLst>
                                      </p:cBhvr>
                                      <p:to>
                                        <p:strVal val="visible"/>
                                      </p:to>
                                    </p:set>
                                    <p:animEffect transition="in" filter="wipe(left)">
                                      <p:cBhvr>
                                        <p:cTn id="44" dur="500"/>
                                        <p:tgtEl>
                                          <p:spTgt spid="986185"/>
                                        </p:tgtEl>
                                      </p:cBhvr>
                                    </p:animEffect>
                                  </p:childTnLst>
                                </p:cTn>
                              </p:par>
                              <p:par>
                                <p:cTn id="45" presetID="22" presetClass="entr" presetSubtype="8" fill="hold" nodeType="withEffect">
                                  <p:stCondLst>
                                    <p:cond delay="0"/>
                                  </p:stCondLst>
                                  <p:childTnLst>
                                    <p:set>
                                      <p:cBhvr>
                                        <p:cTn id="46" dur="1" fill="hold">
                                          <p:stCondLst>
                                            <p:cond delay="0"/>
                                          </p:stCondLst>
                                        </p:cTn>
                                        <p:tgtEl>
                                          <p:spTgt spid="986186"/>
                                        </p:tgtEl>
                                        <p:attrNameLst>
                                          <p:attrName>style.visibility</p:attrName>
                                        </p:attrNameLst>
                                      </p:cBhvr>
                                      <p:to>
                                        <p:strVal val="visible"/>
                                      </p:to>
                                    </p:set>
                                    <p:animEffect transition="in" filter="wipe(left)">
                                      <p:cBhvr>
                                        <p:cTn id="47" dur="500"/>
                                        <p:tgtEl>
                                          <p:spTgt spid="9861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861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Discussion</a:t>
            </a:r>
          </a:p>
        </p:txBody>
      </p:sp>
      <p:sp>
        <p:nvSpPr>
          <p:cNvPr id="1309699" name="Rectangle 3"/>
          <p:cNvSpPr>
            <a:spLocks noGrp="1" noChangeArrowheads="1"/>
          </p:cNvSpPr>
          <p:nvPr>
            <p:ph type="body" idx="1"/>
          </p:nvPr>
        </p:nvSpPr>
        <p:spPr>
          <a:xfrm>
            <a:off x="679450" y="1219200"/>
            <a:ext cx="8007350" cy="4637088"/>
          </a:xfrm>
        </p:spPr>
        <p:txBody>
          <a:bodyPr>
            <a:normAutofit/>
          </a:bodyPr>
          <a:lstStyle/>
          <a:p>
            <a:r>
              <a:rPr lang="en-US" dirty="0">
                <a:latin typeface="Gill Sans Light"/>
                <a:ea typeface="ＭＳ Ｐゴシック" charset="0"/>
                <a:cs typeface="Gill Sans Light"/>
              </a:rPr>
              <a:t>Solution 1 is </a:t>
            </a:r>
            <a:r>
              <a:rPr lang="en-US" dirty="0">
                <a:solidFill>
                  <a:srgbClr val="FF0000"/>
                </a:solidFill>
                <a:latin typeface="Gill Sans Light"/>
                <a:ea typeface="ＭＳ Ｐゴシック" charset="0"/>
                <a:cs typeface="Gill Sans Light"/>
              </a:rPr>
              <a:t>incomplete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What happens if memory is corrupted?</a:t>
            </a:r>
          </a:p>
          <a:p>
            <a:pPr lvl="1"/>
            <a:r>
              <a:rPr lang="en-US" dirty="0">
                <a:latin typeface="Gill Sans Light"/>
                <a:ea typeface="ＭＳ Ｐゴシック" charset="0"/>
                <a:cs typeface="Gill Sans Light"/>
              </a:rPr>
              <a:t>Receiver has to do the check anyway!</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is </a:t>
            </a:r>
            <a:r>
              <a:rPr lang="en-US" dirty="0">
                <a:solidFill>
                  <a:srgbClr val="FF0000"/>
                </a:solidFill>
                <a:latin typeface="Gill Sans Light"/>
                <a:ea typeface="ＭＳ Ｐゴシック" charset="0"/>
                <a:cs typeface="Gill Sans Light"/>
              </a:rPr>
              <a:t>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Full functionality can be entirely implemented at application layer with </a:t>
            </a:r>
            <a:r>
              <a:rPr lang="en-US" dirty="0">
                <a:solidFill>
                  <a:srgbClr val="FF0000"/>
                </a:solidFill>
                <a:latin typeface="Gill Sans Light"/>
                <a:ea typeface="ＭＳ Ｐゴシック" charset="0"/>
                <a:cs typeface="Gill Sans Light"/>
              </a:rPr>
              <a:t>no</a:t>
            </a:r>
            <a:r>
              <a:rPr lang="en-US" dirty="0">
                <a:latin typeface="Gill Sans Light"/>
                <a:ea typeface="ＭＳ Ｐゴシック" charset="0"/>
                <a:cs typeface="Gill Sans Light"/>
              </a:rPr>
              <a:t> need for reliability from lower layers</a:t>
            </a:r>
          </a:p>
          <a:p>
            <a:endParaRPr lang="en-US" i="1" dirty="0">
              <a:latin typeface="Gill Sans Light"/>
              <a:ea typeface="ＭＳ Ｐゴシック" charset="0"/>
              <a:cs typeface="Gill Sans Light"/>
            </a:endParaRPr>
          </a:p>
          <a:p>
            <a:r>
              <a:rPr lang="en-US" i="1" dirty="0">
                <a:latin typeface="Gill Sans Light"/>
                <a:ea typeface="ＭＳ Ｐゴシック" charset="0"/>
                <a:cs typeface="Gill Sans Light"/>
              </a:rPr>
              <a:t>Is there any need to implement reliability at lower layers?</a:t>
            </a:r>
          </a:p>
          <a:p>
            <a:pPr lvl="1"/>
            <a:r>
              <a:rPr lang="en-US" dirty="0">
                <a:latin typeface="Gill Sans Light"/>
                <a:ea typeface="ＭＳ Ｐゴシック" charset="0"/>
                <a:cs typeface="Gill Sans Light"/>
              </a:rPr>
              <a:t>Well, it could be </a:t>
            </a:r>
            <a:r>
              <a:rPr lang="en-US" dirty="0">
                <a:solidFill>
                  <a:srgbClr val="0000FF"/>
                </a:solidFill>
                <a:latin typeface="Gill Sans Light"/>
                <a:ea typeface="ＭＳ Ｐゴシック" charset="0"/>
                <a:cs typeface="Gill Sans Light"/>
              </a:rPr>
              <a:t>more efficient</a:t>
            </a:r>
            <a:endParaRPr lang="en-US" i="1" dirty="0">
              <a:latin typeface="Gill Sans Light"/>
              <a:ea typeface="ＭＳ Ｐゴシック" charset="0"/>
              <a:cs typeface="Gill Sans Light"/>
            </a:endParaRPr>
          </a:p>
        </p:txBody>
      </p:sp>
    </p:spTree>
    <p:extLst>
      <p:ext uri="{BB962C8B-B14F-4D97-AF65-F5344CB8AC3E}">
        <p14:creationId xmlns:p14="http://schemas.microsoft.com/office/powerpoint/2010/main" val="4046968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9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9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969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0969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ea typeface="굴림" panose="020B0600000101010101" pitchFamily="34" charset="-127"/>
              </a:rPr>
              <a:t>Byzantine General’s Problem (con’t)</a:t>
            </a:r>
          </a:p>
        </p:txBody>
      </p:sp>
      <p:sp>
        <p:nvSpPr>
          <p:cNvPr id="987139" name="Rectangle 3"/>
          <p:cNvSpPr>
            <a:spLocks noGrp="1" noChangeArrowheads="1"/>
          </p:cNvSpPr>
          <p:nvPr>
            <p:ph type="body" idx="1"/>
          </p:nvPr>
        </p:nvSpPr>
        <p:spPr>
          <a:xfrm>
            <a:off x="241300" y="762000"/>
            <a:ext cx="8674100" cy="5410200"/>
          </a:xfrm>
        </p:spPr>
        <p:txBody>
          <a:bodyPr/>
          <a:lstStyle/>
          <a:p>
            <a:pPr>
              <a:spcBef>
                <a:spcPct val="5000"/>
              </a:spcBef>
            </a:pPr>
            <a:r>
              <a:rPr lang="en-US" altLang="ko-KR" dirty="0">
                <a:ea typeface="굴림" panose="020B0600000101010101" pitchFamily="34" charset="-127"/>
              </a:rPr>
              <a:t>Impossibility Results:</a:t>
            </a:r>
          </a:p>
          <a:p>
            <a:pPr lvl="1">
              <a:spcBef>
                <a:spcPct val="5000"/>
              </a:spcBef>
            </a:pPr>
            <a:r>
              <a:rPr lang="en-US" altLang="ko-KR" dirty="0">
                <a:ea typeface="굴림" panose="020B0600000101010101" pitchFamily="34" charset="-127"/>
              </a:rPr>
              <a:t>Cannot solve Byzantine General’s Problem with </a:t>
            </a:r>
            <a:r>
              <a:rPr lang="en-US" altLang="ko-KR" i="1" dirty="0">
                <a:ea typeface="굴림" panose="020B0600000101010101" pitchFamily="34" charset="-127"/>
              </a:rPr>
              <a:t>n=3</a:t>
            </a:r>
            <a:r>
              <a:rPr lang="en-US" altLang="ko-KR" dirty="0">
                <a:ea typeface="굴림" panose="020B0600000101010101" pitchFamily="34" charset="-127"/>
              </a:rPr>
              <a:t> because one malicious player can mess up things</a:t>
            </a:r>
          </a:p>
          <a:p>
            <a:pPr lvl="1">
              <a:spcBef>
                <a:spcPct val="5000"/>
              </a:spcBef>
            </a:pPr>
            <a:endParaRPr lang="en-US" altLang="ko-KR" dirty="0">
              <a:ea typeface="굴림" panose="020B0600000101010101" pitchFamily="34" charset="-127"/>
            </a:endParaRPr>
          </a:p>
          <a:p>
            <a:pPr lvl="1">
              <a:spcBef>
                <a:spcPct val="5000"/>
              </a:spcBef>
            </a:pPr>
            <a:endParaRPr lang="en-US" altLang="ko-KR" dirty="0">
              <a:ea typeface="굴림" panose="020B0600000101010101" pitchFamily="34" charset="-127"/>
            </a:endParaRPr>
          </a:p>
          <a:p>
            <a:pPr lvl="1">
              <a:spcBef>
                <a:spcPct val="5000"/>
              </a:spcBef>
            </a:pPr>
            <a:endParaRPr lang="en-US" altLang="ko-KR" dirty="0">
              <a:ea typeface="굴림" panose="020B0600000101010101" pitchFamily="34" charset="-127"/>
            </a:endParaRPr>
          </a:p>
          <a:p>
            <a:pPr lvl="1">
              <a:spcBef>
                <a:spcPct val="5000"/>
              </a:spcBef>
            </a:pPr>
            <a:endParaRPr lang="en-US" altLang="ko-KR" dirty="0">
              <a:ea typeface="굴림" panose="020B0600000101010101" pitchFamily="34" charset="-127"/>
            </a:endParaRPr>
          </a:p>
          <a:p>
            <a:pPr marL="457200" lvl="1" indent="0">
              <a:spcBef>
                <a:spcPct val="15000"/>
              </a:spcBef>
              <a:buNone/>
            </a:pPr>
            <a:endParaRPr lang="en-US" altLang="ko-KR" dirty="0">
              <a:ea typeface="굴림" panose="020B0600000101010101" pitchFamily="34" charset="-127"/>
            </a:endParaRPr>
          </a:p>
          <a:p>
            <a:pPr lvl="1">
              <a:spcBef>
                <a:spcPct val="5000"/>
              </a:spcBef>
            </a:pPr>
            <a:r>
              <a:rPr lang="en-US" altLang="ko-KR" dirty="0">
                <a:ea typeface="굴림" panose="020B0600000101010101" pitchFamily="34" charset="-127"/>
              </a:rPr>
              <a:t>With </a:t>
            </a:r>
            <a:r>
              <a:rPr lang="en-US" altLang="ko-KR" i="1" dirty="0">
                <a:ea typeface="굴림" panose="020B0600000101010101" pitchFamily="34" charset="-127"/>
              </a:rPr>
              <a:t>f</a:t>
            </a:r>
            <a:r>
              <a:rPr lang="en-US" altLang="ko-KR" dirty="0">
                <a:ea typeface="굴림" panose="020B0600000101010101" pitchFamily="34" charset="-127"/>
              </a:rPr>
              <a:t> faults, need </a:t>
            </a:r>
            <a:r>
              <a:rPr lang="en-US" altLang="ko-KR" i="1" dirty="0">
                <a:ea typeface="굴림" panose="020B0600000101010101" pitchFamily="34" charset="-127"/>
              </a:rPr>
              <a:t>n &gt; 3f</a:t>
            </a:r>
            <a:r>
              <a:rPr lang="en-US" altLang="ko-KR" dirty="0">
                <a:ea typeface="굴림" panose="020B0600000101010101" pitchFamily="34" charset="-127"/>
              </a:rPr>
              <a:t> to solve problem</a:t>
            </a:r>
          </a:p>
          <a:p>
            <a:pPr>
              <a:spcBef>
                <a:spcPct val="5000"/>
              </a:spcBef>
            </a:pPr>
            <a:r>
              <a:rPr lang="en-US" altLang="ko-KR" dirty="0">
                <a:ea typeface="굴림" panose="020B0600000101010101" pitchFamily="34" charset="-127"/>
              </a:rPr>
              <a:t>Various algorithms exist to solve problem</a:t>
            </a:r>
          </a:p>
          <a:p>
            <a:pPr lvl="1">
              <a:spcBef>
                <a:spcPct val="5000"/>
              </a:spcBef>
            </a:pPr>
            <a:r>
              <a:rPr lang="en-US" altLang="ko-KR" dirty="0">
                <a:ea typeface="굴림" panose="020B0600000101010101" pitchFamily="34" charset="-127"/>
              </a:rPr>
              <a:t>Original algorithm has #messages exponential in n</a:t>
            </a:r>
          </a:p>
          <a:p>
            <a:pPr lvl="1">
              <a:spcBef>
                <a:spcPct val="5000"/>
              </a:spcBef>
            </a:pPr>
            <a:r>
              <a:rPr lang="en-US" altLang="ko-KR" dirty="0">
                <a:ea typeface="굴림" panose="020B0600000101010101" pitchFamily="34" charset="-127"/>
              </a:rPr>
              <a:t>Newer algorithms have message complexity O(</a:t>
            </a:r>
            <a:r>
              <a:rPr lang="en-US" altLang="ko-KR" i="1" dirty="0">
                <a:ea typeface="굴림" panose="020B0600000101010101" pitchFamily="34" charset="-127"/>
              </a:rPr>
              <a:t>n</a:t>
            </a:r>
            <a:r>
              <a:rPr lang="en-US" altLang="ko-KR" i="1" baseline="30000" dirty="0">
                <a:ea typeface="굴림" panose="020B0600000101010101" pitchFamily="34" charset="-127"/>
              </a:rPr>
              <a:t>2</a:t>
            </a:r>
            <a:r>
              <a:rPr lang="en-US" altLang="ko-KR" dirty="0">
                <a:ea typeface="굴림" panose="020B0600000101010101" pitchFamily="34" charset="-127"/>
              </a:rPr>
              <a:t>)</a:t>
            </a:r>
          </a:p>
          <a:p>
            <a:pPr lvl="2">
              <a:spcBef>
                <a:spcPct val="5000"/>
              </a:spcBef>
            </a:pPr>
            <a:r>
              <a:rPr lang="en-US" altLang="ko-KR" dirty="0">
                <a:ea typeface="굴림" panose="020B0600000101010101" pitchFamily="34" charset="-127"/>
              </a:rPr>
              <a:t>One from MIT, for instance (Castro and </a:t>
            </a:r>
            <a:r>
              <a:rPr lang="en-US" altLang="ko-KR" dirty="0" err="1">
                <a:ea typeface="굴림" panose="020B0600000101010101" pitchFamily="34" charset="-127"/>
              </a:rPr>
              <a:t>Liskov</a:t>
            </a:r>
            <a:r>
              <a:rPr lang="en-US" altLang="ko-KR" dirty="0">
                <a:ea typeface="굴림" panose="020B0600000101010101" pitchFamily="34" charset="-127"/>
              </a:rPr>
              <a:t>, 1999)</a:t>
            </a:r>
          </a:p>
          <a:p>
            <a:pPr>
              <a:spcBef>
                <a:spcPct val="5000"/>
              </a:spcBef>
            </a:pPr>
            <a:r>
              <a:rPr lang="en-US" altLang="ko-KR" dirty="0">
                <a:ea typeface="굴림" panose="020B0600000101010101" pitchFamily="34" charset="-127"/>
              </a:rPr>
              <a:t>Use of BFT (Byzantine Fault Tolerance) algorithm</a:t>
            </a:r>
          </a:p>
          <a:p>
            <a:pPr lvl="1">
              <a:spcBef>
                <a:spcPct val="5000"/>
              </a:spcBef>
            </a:pPr>
            <a:r>
              <a:rPr lang="en-US" altLang="ko-KR" dirty="0">
                <a:ea typeface="굴림" panose="020B0600000101010101" pitchFamily="34" charset="-127"/>
              </a:rPr>
              <a:t>Allow multiple machines to make a coordinated decision even if some subset of them (</a:t>
            </a:r>
            <a:r>
              <a:rPr lang="en-US" altLang="ko-KR" i="1" dirty="0">
                <a:ea typeface="굴림" panose="020B0600000101010101" pitchFamily="34" charset="-127"/>
              </a:rPr>
              <a:t>&lt; n/3</a:t>
            </a:r>
            <a:r>
              <a:rPr lang="en-US" altLang="ko-KR" dirty="0">
                <a:ea typeface="굴림" panose="020B0600000101010101" pitchFamily="34" charset="-127"/>
              </a:rPr>
              <a:t> ) are malicious</a:t>
            </a:r>
          </a:p>
        </p:txBody>
      </p:sp>
      <p:grpSp>
        <p:nvGrpSpPr>
          <p:cNvPr id="987169" name="Group 33"/>
          <p:cNvGrpSpPr>
            <a:grpSpLocks/>
          </p:cNvGrpSpPr>
          <p:nvPr/>
        </p:nvGrpSpPr>
        <p:grpSpPr bwMode="auto">
          <a:xfrm>
            <a:off x="1447800" y="1952638"/>
            <a:ext cx="6176338" cy="1323962"/>
            <a:chOff x="576" y="432"/>
            <a:chExt cx="4464" cy="1111"/>
          </a:xfrm>
        </p:grpSpPr>
        <p:grpSp>
          <p:nvGrpSpPr>
            <p:cNvPr id="28700" name="Group 26"/>
            <p:cNvGrpSpPr>
              <a:grpSpLocks/>
            </p:cNvGrpSpPr>
            <p:nvPr/>
          </p:nvGrpSpPr>
          <p:grpSpPr bwMode="auto">
            <a:xfrm>
              <a:off x="576" y="432"/>
              <a:ext cx="2160" cy="1111"/>
              <a:chOff x="432" y="576"/>
              <a:chExt cx="2160" cy="1113"/>
            </a:xfrm>
          </p:grpSpPr>
          <p:grpSp>
            <p:nvGrpSpPr>
              <p:cNvPr id="28712" name="Group 11"/>
              <p:cNvGrpSpPr>
                <a:grpSpLocks/>
              </p:cNvGrpSpPr>
              <p:nvPr/>
            </p:nvGrpSpPr>
            <p:grpSpPr bwMode="auto">
              <a:xfrm>
                <a:off x="432" y="576"/>
                <a:ext cx="2160" cy="1008"/>
                <a:chOff x="1824" y="528"/>
                <a:chExt cx="2160" cy="1008"/>
              </a:xfrm>
            </p:grpSpPr>
            <p:sp>
              <p:nvSpPr>
                <p:cNvPr id="28716" name="Oval 4"/>
                <p:cNvSpPr>
                  <a:spLocks noChangeArrowheads="1"/>
                </p:cNvSpPr>
                <p:nvPr/>
              </p:nvSpPr>
              <p:spPr bwMode="auto">
                <a:xfrm>
                  <a:off x="2496" y="528"/>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17" name="Oval 5"/>
                <p:cNvSpPr>
                  <a:spLocks noChangeArrowheads="1"/>
                </p:cNvSpPr>
                <p:nvPr/>
              </p:nvSpPr>
              <p:spPr bwMode="auto">
                <a:xfrm>
                  <a:off x="3168" y="1104"/>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8" name="Oval 7"/>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9" name="Line 8"/>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0" name="Line 9"/>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1" name="Line 10"/>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13" name="Text Box 19"/>
              <p:cNvSpPr txBox="1">
                <a:spLocks noChangeArrowheads="1"/>
              </p:cNvSpPr>
              <p:nvPr/>
            </p:nvSpPr>
            <p:spPr bwMode="auto">
              <a:xfrm>
                <a:off x="486" y="868"/>
                <a:ext cx="678" cy="3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Attack!</a:t>
                </a:r>
              </a:p>
            </p:txBody>
          </p:sp>
          <p:sp>
            <p:nvSpPr>
              <p:cNvPr id="28714" name="Text Box 20"/>
              <p:cNvSpPr txBox="1">
                <a:spLocks noChangeArrowheads="1"/>
              </p:cNvSpPr>
              <p:nvPr/>
            </p:nvSpPr>
            <p:spPr bwMode="auto">
              <a:xfrm>
                <a:off x="1874" y="868"/>
                <a:ext cx="62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15" name="Text Box 21"/>
              <p:cNvSpPr txBox="1">
                <a:spLocks noChangeArrowheads="1"/>
              </p:cNvSpPr>
              <p:nvPr/>
            </p:nvSpPr>
            <p:spPr bwMode="auto">
              <a:xfrm>
                <a:off x="1165" y="1381"/>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nvGrpSpPr>
            <p:cNvPr id="28701" name="Group 25"/>
            <p:cNvGrpSpPr>
              <a:grpSpLocks/>
            </p:cNvGrpSpPr>
            <p:nvPr/>
          </p:nvGrpSpPr>
          <p:grpSpPr bwMode="auto">
            <a:xfrm>
              <a:off x="2880" y="432"/>
              <a:ext cx="2160" cy="1111"/>
              <a:chOff x="2928" y="576"/>
              <a:chExt cx="2160" cy="1111"/>
            </a:xfrm>
          </p:grpSpPr>
          <p:grpSp>
            <p:nvGrpSpPr>
              <p:cNvPr id="28702" name="Group 12"/>
              <p:cNvGrpSpPr>
                <a:grpSpLocks/>
              </p:cNvGrpSpPr>
              <p:nvPr/>
            </p:nvGrpSpPr>
            <p:grpSpPr bwMode="auto">
              <a:xfrm>
                <a:off x="2928" y="576"/>
                <a:ext cx="2160" cy="1008"/>
                <a:chOff x="1824" y="528"/>
                <a:chExt cx="2160" cy="1008"/>
              </a:xfrm>
            </p:grpSpPr>
            <p:sp>
              <p:nvSpPr>
                <p:cNvPr id="28706" name="Oval 13"/>
                <p:cNvSpPr>
                  <a:spLocks noChangeArrowheads="1"/>
                </p:cNvSpPr>
                <p:nvPr/>
              </p:nvSpPr>
              <p:spPr bwMode="auto">
                <a:xfrm>
                  <a:off x="2496" y="528"/>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07" name="Oval 14"/>
                <p:cNvSpPr>
                  <a:spLocks noChangeArrowheads="1"/>
                </p:cNvSpPr>
                <p:nvPr/>
              </p:nvSpPr>
              <p:spPr bwMode="auto">
                <a:xfrm>
                  <a:off x="3168"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8" name="Oval 15"/>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9" name="Line 16"/>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0" name="Line 17"/>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1" name="Line 18"/>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03" name="Text Box 22"/>
              <p:cNvSpPr txBox="1">
                <a:spLocks noChangeArrowheads="1"/>
              </p:cNvSpPr>
              <p:nvPr/>
            </p:nvSpPr>
            <p:spPr bwMode="auto">
              <a:xfrm>
                <a:off x="2980" y="868"/>
                <a:ext cx="62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04" name="Text Box 23"/>
              <p:cNvSpPr txBox="1">
                <a:spLocks noChangeArrowheads="1"/>
              </p:cNvSpPr>
              <p:nvPr/>
            </p:nvSpPr>
            <p:spPr bwMode="auto">
              <a:xfrm>
                <a:off x="4367" y="868"/>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sp>
            <p:nvSpPr>
              <p:cNvPr id="28705" name="Text Box 24"/>
              <p:cNvSpPr txBox="1">
                <a:spLocks noChangeArrowheads="1"/>
              </p:cNvSpPr>
              <p:nvPr/>
            </p:nvSpPr>
            <p:spPr bwMode="auto">
              <a:xfrm>
                <a:off x="3708" y="1379"/>
                <a:ext cx="683"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grpSp>
        <p:nvGrpSpPr>
          <p:cNvPr id="987190" name="Group 54"/>
          <p:cNvGrpSpPr>
            <a:grpSpLocks/>
          </p:cNvGrpSpPr>
          <p:nvPr/>
        </p:nvGrpSpPr>
        <p:grpSpPr bwMode="auto">
          <a:xfrm>
            <a:off x="4648200" y="5715000"/>
            <a:ext cx="4508588" cy="914400"/>
            <a:chOff x="569" y="3312"/>
            <a:chExt cx="4511" cy="960"/>
          </a:xfrm>
        </p:grpSpPr>
        <p:sp>
          <p:nvSpPr>
            <p:cNvPr id="28678" name="Line 28"/>
            <p:cNvSpPr>
              <a:spLocks noChangeShapeType="1"/>
            </p:cNvSpPr>
            <p:nvPr/>
          </p:nvSpPr>
          <p:spPr bwMode="auto">
            <a:xfrm>
              <a:off x="1536" y="3792"/>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79" name="Text Box 29"/>
            <p:cNvSpPr txBox="1">
              <a:spLocks noChangeArrowheads="1"/>
            </p:cNvSpPr>
            <p:nvPr/>
          </p:nvSpPr>
          <p:spPr bwMode="auto">
            <a:xfrm>
              <a:off x="569" y="3552"/>
              <a:ext cx="940" cy="38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Request</a:t>
              </a:r>
            </a:p>
          </p:txBody>
        </p:sp>
        <p:sp>
          <p:nvSpPr>
            <p:cNvPr id="28680" name="Text Box 30"/>
            <p:cNvSpPr txBox="1">
              <a:spLocks noChangeArrowheads="1"/>
            </p:cNvSpPr>
            <p:nvPr/>
          </p:nvSpPr>
          <p:spPr bwMode="auto">
            <a:xfrm>
              <a:off x="3829" y="3552"/>
              <a:ext cx="1251" cy="67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00" b="0" dirty="0">
                  <a:latin typeface="Gill Sans" charset="0"/>
                  <a:ea typeface="Gill Sans" charset="0"/>
                  <a:cs typeface="Gill Sans" charset="0"/>
                </a:rPr>
                <a:t>Distributed</a:t>
              </a:r>
            </a:p>
            <a:p>
              <a:pPr>
                <a:spcBef>
                  <a:spcPct val="0"/>
                </a:spcBef>
              </a:pPr>
              <a:r>
                <a:rPr lang="en-US" altLang="en-US" sz="1800" b="0" dirty="0">
                  <a:latin typeface="Gill Sans" charset="0"/>
                  <a:ea typeface="Gill Sans" charset="0"/>
                  <a:cs typeface="Gill Sans" charset="0"/>
                </a:rPr>
                <a:t>Decision</a:t>
              </a:r>
            </a:p>
          </p:txBody>
        </p:sp>
        <p:sp>
          <p:nvSpPr>
            <p:cNvPr id="28681" name="Line 31"/>
            <p:cNvSpPr>
              <a:spLocks noChangeShapeType="1"/>
            </p:cNvSpPr>
            <p:nvPr/>
          </p:nvSpPr>
          <p:spPr bwMode="auto">
            <a:xfrm>
              <a:off x="3456" y="3840"/>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8682" name="Group 53"/>
            <p:cNvGrpSpPr>
              <a:grpSpLocks/>
            </p:cNvGrpSpPr>
            <p:nvPr/>
          </p:nvGrpSpPr>
          <p:grpSpPr bwMode="auto">
            <a:xfrm>
              <a:off x="1920" y="3312"/>
              <a:ext cx="1536" cy="960"/>
              <a:chOff x="1920" y="3312"/>
              <a:chExt cx="1536" cy="960"/>
            </a:xfrm>
          </p:grpSpPr>
          <p:sp>
            <p:nvSpPr>
              <p:cNvPr id="28683" name="Rectangle 27"/>
              <p:cNvSpPr>
                <a:spLocks noChangeArrowheads="1"/>
              </p:cNvSpPr>
              <p:nvPr/>
            </p:nvSpPr>
            <p:spPr bwMode="auto">
              <a:xfrm>
                <a:off x="1920" y="3312"/>
                <a:ext cx="1536" cy="960"/>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4" name="Oval 34"/>
              <p:cNvSpPr>
                <a:spLocks noChangeArrowheads="1"/>
              </p:cNvSpPr>
              <p:nvPr/>
            </p:nvSpPr>
            <p:spPr bwMode="auto">
              <a:xfrm>
                <a:off x="2880" y="364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5" name="Oval 35"/>
              <p:cNvSpPr>
                <a:spLocks noChangeArrowheads="1"/>
              </p:cNvSpPr>
              <p:nvPr/>
            </p:nvSpPr>
            <p:spPr bwMode="auto">
              <a:xfrm>
                <a:off x="3120" y="340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6" name="Oval 36"/>
              <p:cNvSpPr>
                <a:spLocks noChangeArrowheads="1"/>
              </p:cNvSpPr>
              <p:nvPr/>
            </p:nvSpPr>
            <p:spPr bwMode="auto">
              <a:xfrm>
                <a:off x="2352" y="360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7" name="Oval 37"/>
              <p:cNvSpPr>
                <a:spLocks noChangeArrowheads="1"/>
              </p:cNvSpPr>
              <p:nvPr/>
            </p:nvSpPr>
            <p:spPr bwMode="auto">
              <a:xfrm>
                <a:off x="2400" y="384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8" name="Oval 38"/>
              <p:cNvSpPr>
                <a:spLocks noChangeArrowheads="1"/>
              </p:cNvSpPr>
              <p:nvPr/>
            </p:nvSpPr>
            <p:spPr bwMode="auto">
              <a:xfrm>
                <a:off x="2544"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9" name="Oval 39"/>
              <p:cNvSpPr>
                <a:spLocks noChangeArrowheads="1"/>
              </p:cNvSpPr>
              <p:nvPr/>
            </p:nvSpPr>
            <p:spPr bwMode="auto">
              <a:xfrm>
                <a:off x="3168" y="369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0" name="Oval 40"/>
              <p:cNvSpPr>
                <a:spLocks noChangeArrowheads="1"/>
              </p:cNvSpPr>
              <p:nvPr/>
            </p:nvSpPr>
            <p:spPr bwMode="auto">
              <a:xfrm>
                <a:off x="2832"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1" name="Oval 41"/>
              <p:cNvSpPr>
                <a:spLocks noChangeArrowheads="1"/>
              </p:cNvSpPr>
              <p:nvPr/>
            </p:nvSpPr>
            <p:spPr bwMode="auto">
              <a:xfrm>
                <a:off x="2832"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2" name="Oval 42"/>
              <p:cNvSpPr>
                <a:spLocks noChangeArrowheads="1"/>
              </p:cNvSpPr>
              <p:nvPr/>
            </p:nvSpPr>
            <p:spPr bwMode="auto">
              <a:xfrm>
                <a:off x="2208"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3" name="Oval 43"/>
              <p:cNvSpPr>
                <a:spLocks noChangeArrowheads="1"/>
              </p:cNvSpPr>
              <p:nvPr/>
            </p:nvSpPr>
            <p:spPr bwMode="auto">
              <a:xfrm>
                <a:off x="2112" y="374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4" name="Oval 44"/>
              <p:cNvSpPr>
                <a:spLocks noChangeArrowheads="1"/>
              </p:cNvSpPr>
              <p:nvPr/>
            </p:nvSpPr>
            <p:spPr bwMode="auto">
              <a:xfrm>
                <a:off x="2592" y="3648"/>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5" name="Oval 46"/>
              <p:cNvSpPr>
                <a:spLocks noChangeArrowheads="1"/>
              </p:cNvSpPr>
              <p:nvPr/>
            </p:nvSpPr>
            <p:spPr bwMode="auto">
              <a:xfrm>
                <a:off x="2208"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6" name="Oval 47"/>
              <p:cNvSpPr>
                <a:spLocks noChangeArrowheads="1"/>
              </p:cNvSpPr>
              <p:nvPr/>
            </p:nvSpPr>
            <p:spPr bwMode="auto">
              <a:xfrm>
                <a:off x="2016" y="350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7" name="Oval 48"/>
              <p:cNvSpPr>
                <a:spLocks noChangeArrowheads="1"/>
              </p:cNvSpPr>
              <p:nvPr/>
            </p:nvSpPr>
            <p:spPr bwMode="auto">
              <a:xfrm>
                <a:off x="3120" y="398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8" name="Oval 49"/>
              <p:cNvSpPr>
                <a:spLocks noChangeArrowheads="1"/>
              </p:cNvSpPr>
              <p:nvPr/>
            </p:nvSpPr>
            <p:spPr bwMode="auto">
              <a:xfrm>
                <a:off x="2592"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9" name="Oval 52"/>
              <p:cNvSpPr>
                <a:spLocks noChangeArrowheads="1"/>
              </p:cNvSpPr>
              <p:nvPr/>
            </p:nvSpPr>
            <p:spPr bwMode="auto">
              <a:xfrm>
                <a:off x="1968"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grpSp>
      </p:grpSp>
    </p:spTree>
    <p:extLst>
      <p:ext uri="{BB962C8B-B14F-4D97-AF65-F5344CB8AC3E}">
        <p14:creationId xmlns:p14="http://schemas.microsoft.com/office/powerpoint/2010/main" val="2471210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71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7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713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713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713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713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7139">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7139">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7139">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87190"/>
                                        </p:tgtEl>
                                        <p:attrNameLst>
                                          <p:attrName>style.visibility</p:attrName>
                                        </p:attrNameLst>
                                      </p:cBhvr>
                                      <p:to>
                                        <p:strVal val="visible"/>
                                      </p:to>
                                    </p:set>
                                    <p:animEffect transition="in" filter="wipe(left)">
                                      <p:cBhvr>
                                        <p:cTn id="35" dur="500"/>
                                        <p:tgtEl>
                                          <p:spTgt spid="98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152400"/>
            <a:ext cx="7162800" cy="533400"/>
          </a:xfrm>
        </p:spPr>
        <p:txBody>
          <a:bodyPr/>
          <a:lstStyle/>
          <a:p>
            <a:r>
              <a:rPr lang="en-US" altLang="ko-KR" dirty="0">
                <a:ea typeface="굴림" panose="020B0600000101010101" pitchFamily="34" charset="-127"/>
              </a:rPr>
              <a:t>Summary</a:t>
            </a:r>
          </a:p>
        </p:txBody>
      </p:sp>
      <p:sp>
        <p:nvSpPr>
          <p:cNvPr id="979971" name="Rectangle 3"/>
          <p:cNvSpPr>
            <a:spLocks noGrp="1" noChangeArrowheads="1"/>
          </p:cNvSpPr>
          <p:nvPr>
            <p:ph type="body" idx="1"/>
          </p:nvPr>
        </p:nvSpPr>
        <p:spPr>
          <a:xfrm>
            <a:off x="0" y="685800"/>
            <a:ext cx="9144000" cy="6537960"/>
          </a:xfrm>
        </p:spPr>
        <p:txBody>
          <a:bodyPr>
            <a:noAutofit/>
          </a:bodyPr>
          <a:lstStyle/>
          <a:p>
            <a:pPr>
              <a:defRPr/>
            </a:pPr>
            <a:r>
              <a:rPr lang="en-US" altLang="ko-KR" dirty="0"/>
              <a:t>Remote Procedure Call (RPC): Call procedure on remote machine</a:t>
            </a:r>
          </a:p>
          <a:p>
            <a:pPr lvl="1">
              <a:defRPr/>
            </a:pPr>
            <a:r>
              <a:rPr lang="en-US" altLang="ko-KR" sz="2400" dirty="0"/>
              <a:t>Provides same interface as procedure</a:t>
            </a:r>
          </a:p>
          <a:p>
            <a:pPr lvl="1">
              <a:defRPr/>
            </a:pPr>
            <a:r>
              <a:rPr lang="en-US" altLang="ko-KR" sz="2400" dirty="0"/>
              <a:t>Automatic packing/unpacking of </a:t>
            </a:r>
            <a:r>
              <a:rPr lang="en-US" altLang="ko-KR" sz="2400" dirty="0" err="1"/>
              <a:t>args</a:t>
            </a:r>
            <a:r>
              <a:rPr lang="en-US" altLang="ko-KR" sz="2400" dirty="0"/>
              <a:t> without user programming</a:t>
            </a:r>
          </a:p>
          <a:p>
            <a:pPr>
              <a:defRPr/>
            </a:pPr>
            <a:r>
              <a:rPr lang="en-US" altLang="ko-KR" dirty="0"/>
              <a:t>Two-phase commit: distributed decision making</a:t>
            </a:r>
          </a:p>
          <a:p>
            <a:pPr lvl="1">
              <a:defRPr/>
            </a:pPr>
            <a:r>
              <a:rPr lang="en-US" altLang="ko-KR" sz="2400" dirty="0"/>
              <a:t>First, make sure everyone guarantees they will commit if asked (prepare)</a:t>
            </a:r>
          </a:p>
          <a:p>
            <a:pPr lvl="1">
              <a:defRPr/>
            </a:pPr>
            <a:r>
              <a:rPr lang="en-US" altLang="ko-KR" sz="2400" dirty="0"/>
              <a:t>Next, ask everyone to commit</a:t>
            </a:r>
          </a:p>
          <a:p>
            <a:pPr>
              <a:defRPr/>
            </a:pPr>
            <a:r>
              <a:rPr lang="en-US" altLang="ko-KR" dirty="0"/>
              <a:t>Byzantine General’s Problem: distributed decision making with malicious failures</a:t>
            </a:r>
          </a:p>
          <a:p>
            <a:pPr lvl="1">
              <a:defRPr/>
            </a:pPr>
            <a:r>
              <a:rPr lang="en-US" altLang="ko-KR" sz="2400" dirty="0"/>
              <a:t>One general, n-1 lieutenants: some number of them may be malicious (often “f” of them)</a:t>
            </a:r>
          </a:p>
          <a:p>
            <a:pPr lvl="1">
              <a:defRPr/>
            </a:pPr>
            <a:r>
              <a:rPr lang="en-US" altLang="ko-KR" sz="2400" dirty="0"/>
              <a:t>All non-malicious lieutenants must come to same decision</a:t>
            </a:r>
          </a:p>
          <a:p>
            <a:pPr lvl="1">
              <a:defRPr/>
            </a:pPr>
            <a:r>
              <a:rPr lang="en-US" altLang="ko-KR" sz="2400" dirty="0"/>
              <a:t>If general not malicious, lieutenants must follow general</a:t>
            </a:r>
          </a:p>
          <a:p>
            <a:pPr lvl="1">
              <a:defRPr/>
            </a:pPr>
            <a:r>
              <a:rPr lang="en-US" altLang="ko-KR" sz="2400" dirty="0"/>
              <a:t>Only solvable if n </a:t>
            </a:r>
            <a:r>
              <a:rPr lang="en-US" altLang="ko-KR" sz="2400" dirty="0">
                <a:sym typeface="Symbol" pitchFamily="18" charset="2"/>
              </a:rPr>
              <a:t> 3f+1</a:t>
            </a:r>
          </a:p>
        </p:txBody>
      </p:sp>
    </p:spTree>
    <p:extLst>
      <p:ext uri="{BB962C8B-B14F-4D97-AF65-F5344CB8AC3E}">
        <p14:creationId xmlns:p14="http://schemas.microsoft.com/office/powerpoint/2010/main" val="4239057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99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99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9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9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9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9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End-to-End Principle</a:t>
            </a:r>
          </a:p>
        </p:txBody>
      </p:sp>
      <p:sp>
        <p:nvSpPr>
          <p:cNvPr id="1311747" name="Rectangle 3"/>
          <p:cNvSpPr>
            <a:spLocks noGrp="1" noChangeArrowheads="1"/>
          </p:cNvSpPr>
          <p:nvPr>
            <p:ph type="body" idx="1"/>
          </p:nvPr>
        </p:nvSpPr>
        <p:spPr>
          <a:xfrm>
            <a:off x="609600" y="1219200"/>
            <a:ext cx="7924800" cy="5105400"/>
          </a:xfrm>
        </p:spPr>
        <p:txBody>
          <a:bodyPr>
            <a:normAutofit/>
          </a:bodyPr>
          <a:lstStyle/>
          <a:p>
            <a:pPr>
              <a:buFontTx/>
              <a:buNone/>
            </a:pPr>
            <a:r>
              <a:rPr lang="en-US" dirty="0">
                <a:latin typeface="Gill Sans Light"/>
                <a:ea typeface="ＭＳ Ｐゴシック" charset="0"/>
                <a:cs typeface="Gill Sans Light"/>
              </a:rPr>
              <a:t>Implementing this functionality in the network:</a:t>
            </a:r>
          </a:p>
          <a:p>
            <a:r>
              <a:rPr lang="en-US" dirty="0">
                <a:latin typeface="Gill Sans Light"/>
                <a:ea typeface="ＭＳ Ｐゴシック" charset="0"/>
                <a:cs typeface="Gill Sans Light"/>
              </a:rPr>
              <a:t>Doesn’</a:t>
            </a:r>
            <a:r>
              <a:rPr lang="en-US" altLang="ja-JP" dirty="0">
                <a:latin typeface="Gill Sans Light"/>
                <a:ea typeface="ＭＳ Ｐゴシック" charset="0"/>
                <a:cs typeface="Gill Sans Light"/>
              </a:rPr>
              <a:t>t reduce host implementation complexity</a:t>
            </a:r>
          </a:p>
          <a:p>
            <a:r>
              <a:rPr lang="en-US" dirty="0">
                <a:latin typeface="Gill Sans Light"/>
                <a:ea typeface="ＭＳ Ｐゴシック" charset="0"/>
                <a:cs typeface="Gill Sans Light"/>
              </a:rPr>
              <a:t>Does increase network complexity</a:t>
            </a:r>
          </a:p>
          <a:p>
            <a:r>
              <a:rPr lang="en-US" dirty="0">
                <a:latin typeface="Gill Sans Light"/>
                <a:ea typeface="ＭＳ Ｐゴシック" charset="0"/>
                <a:cs typeface="Gill Sans Light"/>
              </a:rPr>
              <a:t>Probably imposes delay and overhead on all applications, </a:t>
            </a:r>
            <a:r>
              <a:rPr lang="en-US" dirty="0">
                <a:solidFill>
                  <a:srgbClr val="FF0000"/>
                </a:solidFill>
                <a:latin typeface="Gill Sans Light"/>
                <a:ea typeface="ＭＳ Ｐゴシック" charset="0"/>
                <a:cs typeface="Gill Sans Light"/>
              </a:rPr>
              <a:t>even if they don’</a:t>
            </a:r>
            <a:r>
              <a:rPr lang="en-US" altLang="ja-JP" dirty="0">
                <a:solidFill>
                  <a:srgbClr val="FF0000"/>
                </a:solidFill>
                <a:latin typeface="Gill Sans Light"/>
                <a:ea typeface="ＭＳ Ｐゴシック" charset="0"/>
                <a:cs typeface="Gill Sans Light"/>
              </a:rPr>
              <a:t>t need functionality</a:t>
            </a:r>
            <a:endParaRPr lang="en-US" altLang="ja-JP" dirty="0">
              <a:latin typeface="Gill Sans Light"/>
              <a:ea typeface="ＭＳ Ｐゴシック" charset="0"/>
              <a:cs typeface="Gill Sans Light"/>
            </a:endParaRP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However, implementing in network </a:t>
            </a:r>
            <a:r>
              <a:rPr lang="en-US" dirty="0">
                <a:solidFill>
                  <a:srgbClr val="FF0000"/>
                </a:solidFill>
                <a:latin typeface="Gill Sans Light"/>
                <a:ea typeface="ＭＳ Ｐゴシック" charset="0"/>
                <a:cs typeface="Gill Sans Light"/>
              </a:rPr>
              <a:t>can</a:t>
            </a:r>
            <a:r>
              <a:rPr lang="en-US" dirty="0">
                <a:latin typeface="Gill Sans Light"/>
                <a:ea typeface="ＭＳ Ｐゴシック" charset="0"/>
                <a:cs typeface="Gill Sans Light"/>
              </a:rPr>
              <a:t> enhance performance in some cases</a:t>
            </a:r>
          </a:p>
          <a:p>
            <a:pPr lvl="1"/>
            <a:r>
              <a:rPr lang="en-US" sz="2400" dirty="0">
                <a:latin typeface="Gill Sans Light"/>
                <a:ea typeface="ＭＳ Ｐゴシック" charset="0"/>
                <a:cs typeface="Gill Sans Light"/>
              </a:rPr>
              <a:t>e.g., very lossy link</a:t>
            </a:r>
          </a:p>
        </p:txBody>
      </p:sp>
    </p:spTree>
    <p:extLst>
      <p:ext uri="{BB962C8B-B14F-4D97-AF65-F5344CB8AC3E}">
        <p14:creationId xmlns:p14="http://schemas.microsoft.com/office/powerpoint/2010/main" val="932909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Conservative Interpretation of E2E</a:t>
            </a:r>
          </a:p>
        </p:txBody>
      </p:sp>
      <p:sp>
        <p:nvSpPr>
          <p:cNvPr id="82946" name="Rectangle 3"/>
          <p:cNvSpPr>
            <a:spLocks noGrp="1" noChangeArrowheads="1"/>
          </p:cNvSpPr>
          <p:nvPr>
            <p:ph type="body" idx="1"/>
          </p:nvPr>
        </p:nvSpPr>
        <p:spPr/>
        <p:txBody>
          <a:bodyPr/>
          <a:lstStyle/>
          <a:p>
            <a:endParaRPr lang="en-US" dirty="0">
              <a:latin typeface="Gill Sans Light"/>
              <a:ea typeface="ＭＳ Ｐゴシック" charset="0"/>
              <a:cs typeface="Gill Sans Light"/>
            </a:endParaRPr>
          </a:p>
          <a:p>
            <a:pPr marL="0" indent="0">
              <a:buNone/>
            </a:pPr>
            <a:r>
              <a:rPr lang="en-US" dirty="0">
                <a:latin typeface="Gill Sans Light"/>
                <a:ea typeface="ＭＳ Ｐゴシック" charset="0"/>
                <a:cs typeface="Gill Sans Light"/>
              </a:rPr>
              <a:t>Don’</a:t>
            </a:r>
            <a:r>
              <a:rPr lang="en-US" altLang="ja-JP" dirty="0">
                <a:latin typeface="Gill Sans Light"/>
                <a:ea typeface="ＭＳ Ｐゴシック" charset="0"/>
                <a:cs typeface="Gill Sans Light"/>
              </a:rPr>
              <a:t>t implement a function at the lower levels of the system unless it can be completely implemented at this level</a:t>
            </a:r>
          </a:p>
          <a:p>
            <a:pPr marL="0" indent="0">
              <a:buNone/>
            </a:pPr>
            <a:endParaRPr lang="en-US" dirty="0">
              <a:latin typeface="Gill Sans Light"/>
              <a:ea typeface="ＭＳ Ｐゴシック" charset="0"/>
              <a:cs typeface="Gill Sans Light"/>
            </a:endParaRPr>
          </a:p>
          <a:p>
            <a:pPr marL="0" indent="0">
              <a:buNone/>
            </a:pPr>
            <a:r>
              <a:rPr lang="en-US" dirty="0">
                <a:latin typeface="Gill Sans Light"/>
                <a:ea typeface="ＭＳ Ｐゴシック" charset="0"/>
                <a:cs typeface="Gill Sans Light"/>
              </a:rPr>
              <a:t>Or,</a:t>
            </a:r>
          </a:p>
          <a:p>
            <a:pPr marL="0" indent="0">
              <a:buNone/>
            </a:pPr>
            <a:r>
              <a:rPr lang="en-US" dirty="0">
                <a:latin typeface="Gill Sans Light"/>
                <a:ea typeface="ＭＳ Ｐゴシック" charset="0"/>
                <a:cs typeface="Gill Sans Light"/>
              </a:rPr>
              <a:t>Unless you can relieve the burden from hosts, don’</a:t>
            </a:r>
            <a:r>
              <a:rPr lang="en-US" altLang="ja-JP" dirty="0">
                <a:latin typeface="Gill Sans Light"/>
                <a:ea typeface="ＭＳ Ｐゴシック" charset="0"/>
                <a:cs typeface="Gill Sans Light"/>
              </a:rPr>
              <a:t>t bother</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148851841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Moderate Interpretation</a:t>
            </a:r>
          </a:p>
        </p:txBody>
      </p:sp>
      <p:sp>
        <p:nvSpPr>
          <p:cNvPr id="84994" name="Rectangle 3"/>
          <p:cNvSpPr>
            <a:spLocks noGrp="1" noChangeArrowheads="1"/>
          </p:cNvSpPr>
          <p:nvPr>
            <p:ph type="body" idx="1"/>
          </p:nvPr>
        </p:nvSpPr>
        <p:spPr/>
        <p:txBody>
          <a:bodyPr/>
          <a:lstStyle/>
          <a:p>
            <a:endParaRPr lang="en-US">
              <a:latin typeface="Gill Sans Light"/>
              <a:ea typeface="ＭＳ Ｐゴシック" charset="0"/>
              <a:cs typeface="Gill Sans Light"/>
            </a:endParaRPr>
          </a:p>
          <a:p>
            <a:r>
              <a:rPr lang="en-US">
                <a:latin typeface="Gill Sans Light"/>
                <a:ea typeface="ＭＳ Ｐゴシック" charset="0"/>
                <a:cs typeface="Gill Sans Light"/>
              </a:rPr>
              <a:t>Think twice before implementing functionality in the network</a:t>
            </a:r>
          </a:p>
          <a:p>
            <a:endParaRPr lang="en-US">
              <a:latin typeface="Gill Sans Light"/>
              <a:ea typeface="ＭＳ Ｐゴシック" charset="0"/>
              <a:cs typeface="Gill Sans Light"/>
            </a:endParaRPr>
          </a:p>
          <a:p>
            <a:r>
              <a:rPr lang="en-US">
                <a:latin typeface="Gill Sans Light"/>
                <a:ea typeface="ＭＳ Ｐゴシック" charset="0"/>
                <a:cs typeface="Gill Sans Light"/>
              </a:rPr>
              <a:t>If hosts can implement functionality correctly, implement it in a lower layer </a:t>
            </a:r>
            <a:r>
              <a:rPr lang="en-US">
                <a:solidFill>
                  <a:srgbClr val="FF3300"/>
                </a:solidFill>
                <a:latin typeface="Gill Sans Light"/>
                <a:ea typeface="ＭＳ Ｐゴシック" charset="0"/>
                <a:cs typeface="Gill Sans Light"/>
              </a:rPr>
              <a:t>only </a:t>
            </a:r>
            <a:r>
              <a:rPr lang="en-US">
                <a:latin typeface="Gill Sans Light"/>
                <a:ea typeface="ＭＳ Ｐゴシック" charset="0"/>
                <a:cs typeface="Gill Sans Light"/>
              </a:rPr>
              <a:t>as a performance enhancement</a:t>
            </a:r>
          </a:p>
          <a:p>
            <a:endParaRPr lang="en-US">
              <a:latin typeface="Gill Sans Light"/>
              <a:ea typeface="ＭＳ Ｐゴシック" charset="0"/>
              <a:cs typeface="Gill Sans Light"/>
            </a:endParaRPr>
          </a:p>
          <a:p>
            <a:r>
              <a:rPr lang="en-US">
                <a:latin typeface="Gill Sans Light"/>
                <a:ea typeface="ＭＳ Ｐゴシック" charset="0"/>
                <a:cs typeface="Gill Sans Light"/>
              </a:rPr>
              <a:t>But do so only if it </a:t>
            </a:r>
            <a:r>
              <a:rPr lang="en-US">
                <a:solidFill>
                  <a:srgbClr val="FF0000"/>
                </a:solidFill>
                <a:latin typeface="Gill Sans Light"/>
                <a:ea typeface="ＭＳ Ｐゴシック" charset="0"/>
                <a:cs typeface="Gill Sans Light"/>
              </a:rPr>
              <a:t>does not impose burden</a:t>
            </a:r>
            <a:r>
              <a:rPr lang="en-US">
                <a:latin typeface="Gill Sans Light"/>
                <a:ea typeface="ＭＳ Ｐゴシック" charset="0"/>
                <a:cs typeface="Gill Sans Light"/>
              </a:rPr>
              <a:t> on applications that do not require that functionality</a:t>
            </a:r>
          </a:p>
          <a:p>
            <a:endParaRPr lang="en-US">
              <a:latin typeface="Gill Sans Light"/>
              <a:ea typeface="ＭＳ Ｐゴシック" charset="0"/>
              <a:cs typeface="Gill Sans Light"/>
            </a:endParaRPr>
          </a:p>
          <a:p>
            <a:r>
              <a:rPr lang="en-US">
                <a:latin typeface="Gill Sans Light"/>
                <a:ea typeface="ＭＳ Ｐゴシック" charset="0"/>
                <a:cs typeface="Gill Sans Light"/>
              </a:rPr>
              <a:t>This is the interpretation we are using</a:t>
            </a:r>
          </a:p>
        </p:txBody>
      </p:sp>
    </p:spTree>
    <p:extLst>
      <p:ext uri="{BB962C8B-B14F-4D97-AF65-F5344CB8AC3E}">
        <p14:creationId xmlns:p14="http://schemas.microsoft.com/office/powerpoint/2010/main" val="284303955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a:latin typeface="Helvetica" charset="0"/>
                <a:ea typeface="ＭＳ Ｐゴシック" charset="0"/>
                <a:cs typeface="ＭＳ Ｐゴシック" charset="0"/>
              </a:rPr>
              <a:t>Goals of Today’s Lecture</a:t>
            </a:r>
          </a:p>
        </p:txBody>
      </p:sp>
      <p:sp>
        <p:nvSpPr>
          <p:cNvPr id="6146" name="Content Placeholder 2"/>
          <p:cNvSpPr>
            <a:spLocks noGrp="1"/>
          </p:cNvSpPr>
          <p:nvPr>
            <p:ph idx="1"/>
          </p:nvPr>
        </p:nvSpPr>
        <p:spPr/>
        <p:txBody>
          <a:bodyPr>
            <a:normAutofit/>
          </a:bodyPr>
          <a:lstStyle/>
          <a:p>
            <a:r>
              <a:rPr lang="en-US" sz="2800" dirty="0">
                <a:solidFill>
                  <a:srgbClr val="FF0000"/>
                </a:solidFill>
                <a:latin typeface="Gill Sans Light"/>
                <a:ea typeface="ＭＳ Ｐゴシック" charset="0"/>
                <a:cs typeface="Gill Sans Light"/>
              </a:rPr>
              <a:t>Reliable Messaging</a:t>
            </a:r>
          </a:p>
          <a:p>
            <a:endParaRPr lang="en-US" sz="2800" dirty="0">
              <a:latin typeface="Gill Sans Light"/>
              <a:ea typeface="ＭＳ Ｐゴシック" charset="0"/>
              <a:cs typeface="Gill Sans Light"/>
            </a:endParaRPr>
          </a:p>
          <a:p>
            <a:r>
              <a:rPr lang="en-US" sz="2800" dirty="0">
                <a:latin typeface="Gill Sans Light"/>
                <a:ea typeface="ＭＳ Ｐゴシック" charset="0"/>
                <a:cs typeface="Gill Sans Light"/>
              </a:rPr>
              <a:t>RPCs</a:t>
            </a:r>
          </a:p>
          <a:p>
            <a:endParaRPr lang="en-US" sz="2800" dirty="0">
              <a:latin typeface="Gill Sans Light"/>
              <a:ea typeface="ＭＳ Ｐゴシック" charset="0"/>
              <a:cs typeface="Gill Sans Light"/>
            </a:endParaRPr>
          </a:p>
          <a:p>
            <a:r>
              <a:rPr lang="en-US" sz="2800" dirty="0">
                <a:latin typeface="Gill Sans Light"/>
                <a:ea typeface="ＭＳ Ｐゴシック" charset="0"/>
                <a:cs typeface="Gill Sans Light"/>
              </a:rPr>
              <a:t>Two-Phase Commit</a:t>
            </a:r>
          </a:p>
          <a:p>
            <a:endParaRPr lang="en-US" sz="2800" dirty="0">
              <a:latin typeface="Gill Sans Light"/>
              <a:ea typeface="ＭＳ Ｐゴシック" charset="0"/>
              <a:cs typeface="Gill Sans Light"/>
            </a:endParaRPr>
          </a:p>
        </p:txBody>
      </p:sp>
    </p:spTree>
    <p:extLst>
      <p:ext uri="{BB962C8B-B14F-4D97-AF65-F5344CB8AC3E}">
        <p14:creationId xmlns:p14="http://schemas.microsoft.com/office/powerpoint/2010/main" val="696740818"/>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79846</TotalTime>
  <Pages>60</Pages>
  <Words>3452</Words>
  <Application>Microsoft Office PowerPoint</Application>
  <PresentationFormat>On-screen Show (4:3)</PresentationFormat>
  <Paragraphs>683</Paragraphs>
  <Slides>51</Slides>
  <Notes>32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vt:lpstr>
      <vt:lpstr>CS162 Operating Systems and Systems Programming Lecture 22   Reliable Messaging,  Remote Procedure Calls (RPC), Distributed Decision Making </vt:lpstr>
      <vt:lpstr>Placing Network Functionality</vt:lpstr>
      <vt:lpstr>Basic Observation</vt:lpstr>
      <vt:lpstr>Example: Reliable File Transfer</vt:lpstr>
      <vt:lpstr>Discussion</vt:lpstr>
      <vt:lpstr>End-to-End Principle</vt:lpstr>
      <vt:lpstr>Conservative Interpretation of E2E</vt:lpstr>
      <vt:lpstr>Moderate Interpretation</vt:lpstr>
      <vt:lpstr>Goals of Today’s Lecture</vt:lpstr>
      <vt:lpstr>Reliable Message Delivery: the Problem</vt:lpstr>
      <vt:lpstr>Using Acknowledgements</vt:lpstr>
      <vt:lpstr>How to Deal with Message Duplication?</vt:lpstr>
      <vt:lpstr>Better Messaging: Window-based Acknowledgements</vt:lpstr>
      <vt:lpstr>Transmission Control Protocol (TCP)</vt:lpstr>
      <vt:lpstr>TCP Windows and Sequence Numbers</vt:lpstr>
      <vt:lpstr>Window-Based Acknowledgements (TCP)</vt:lpstr>
      <vt:lpstr>Congestion Avoidance</vt:lpstr>
      <vt:lpstr>Goals of Today’s Lecture</vt:lpstr>
      <vt:lpstr>Remote Procedure Call (RPC)</vt:lpstr>
      <vt:lpstr>RPC Implementation</vt:lpstr>
      <vt:lpstr>RPC Information Flow</vt:lpstr>
      <vt:lpstr>RPC Details (1/3)</vt:lpstr>
      <vt:lpstr>RPC Details (2/3)</vt:lpstr>
      <vt:lpstr>RPC Details (3/3)</vt:lpstr>
      <vt:lpstr>Problems with RPC: Non-Atomic Failures</vt:lpstr>
      <vt:lpstr>Problems with RPC: Performance</vt:lpstr>
      <vt:lpstr>Administrivia</vt:lpstr>
      <vt:lpstr>Break</vt:lpstr>
      <vt:lpstr>Goals of Today’s Lecture</vt:lpstr>
      <vt:lpstr>General’s Paradox</vt:lpstr>
      <vt:lpstr>General’s Paradox</vt:lpstr>
      <vt:lpstr>Two-Phase Commit</vt:lpstr>
      <vt:lpstr>Two-Phase Commit Protocol</vt:lpstr>
      <vt:lpstr>2PC Algorithm</vt:lpstr>
      <vt:lpstr>Detailed Algorithm</vt:lpstr>
      <vt:lpstr>Failure Free Example Execution</vt:lpstr>
      <vt:lpstr>State Machine of Coordinator</vt:lpstr>
      <vt:lpstr>State Machine of Workers</vt:lpstr>
      <vt:lpstr>Dealing with Worker Failures</vt:lpstr>
      <vt:lpstr>Example of Worker Failure</vt:lpstr>
      <vt:lpstr>Dealing with Coordinator Failure</vt:lpstr>
      <vt:lpstr>Example of Coordinator Failure #1</vt:lpstr>
      <vt:lpstr>Example of Coordinator Failure #2</vt:lpstr>
      <vt:lpstr>Durability</vt:lpstr>
      <vt:lpstr>Blocking for Coordinator to Recover</vt:lpstr>
      <vt:lpstr>Distributed Decision Making Discussion (1/2)</vt:lpstr>
      <vt:lpstr>Distributed Decision Making Discussion (2/2)</vt:lpstr>
      <vt:lpstr>PAXOS</vt:lpstr>
      <vt:lpstr>Byzantine General’s Problem</vt:lpstr>
      <vt:lpstr>Byzantine General’s Problem (con’t)</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Joseph</cp:lastModifiedBy>
  <cp:revision>1003</cp:revision>
  <cp:lastPrinted>2016-04-08T18:48:31Z</cp:lastPrinted>
  <dcterms:created xsi:type="dcterms:W3CDTF">1995-08-12T11:37:26Z</dcterms:created>
  <dcterms:modified xsi:type="dcterms:W3CDTF">2018-04-16T08:39:32Z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