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1797" r:id="rId3"/>
    <p:sldId id="1798" r:id="rId4"/>
    <p:sldId id="1799" r:id="rId5"/>
    <p:sldId id="1800" r:id="rId6"/>
    <p:sldId id="1801" r:id="rId7"/>
    <p:sldId id="1802" r:id="rId8"/>
    <p:sldId id="1664" r:id="rId9"/>
    <p:sldId id="1660" r:id="rId10"/>
    <p:sldId id="1669" r:id="rId11"/>
    <p:sldId id="1772" r:id="rId12"/>
    <p:sldId id="1672" r:id="rId13"/>
    <p:sldId id="1673" r:id="rId14"/>
    <p:sldId id="1674" r:id="rId15"/>
    <p:sldId id="1851" r:id="rId16"/>
    <p:sldId id="1852" r:id="rId17"/>
    <p:sldId id="1853" r:id="rId18"/>
    <p:sldId id="1854" r:id="rId19"/>
    <p:sldId id="1855" r:id="rId20"/>
    <p:sldId id="1856" r:id="rId21"/>
    <p:sldId id="1857" r:id="rId22"/>
    <p:sldId id="1858" r:id="rId23"/>
    <p:sldId id="1859" r:id="rId24"/>
    <p:sldId id="1860" r:id="rId25"/>
    <p:sldId id="1850" r:id="rId26"/>
    <p:sldId id="1808" r:id="rId27"/>
    <p:sldId id="1861" r:id="rId28"/>
    <p:sldId id="1862" r:id="rId29"/>
    <p:sldId id="1863" r:id="rId30"/>
    <p:sldId id="1864" r:id="rId31"/>
    <p:sldId id="1865" r:id="rId32"/>
    <p:sldId id="1866" r:id="rId33"/>
    <p:sldId id="1867" r:id="rId34"/>
    <p:sldId id="1868" r:id="rId35"/>
    <p:sldId id="1869" r:id="rId36"/>
    <p:sldId id="1870" r:id="rId37"/>
    <p:sldId id="1871" r:id="rId38"/>
    <p:sldId id="1872" r:id="rId39"/>
    <p:sldId id="1873" r:id="rId40"/>
    <p:sldId id="1874" r:id="rId41"/>
    <p:sldId id="1875" r:id="rId42"/>
    <p:sldId id="1876" r:id="rId43"/>
    <p:sldId id="1877" r:id="rId44"/>
    <p:sldId id="1878" r:id="rId45"/>
    <p:sldId id="1879" r:id="rId46"/>
    <p:sldId id="1880" r:id="rId47"/>
    <p:sldId id="1881" r:id="rId48"/>
    <p:sldId id="1882" r:id="rId49"/>
    <p:sldId id="1883" r:id="rId50"/>
    <p:sldId id="1843" r:id="rId51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CE21C"/>
    <a:srgbClr val="FF6935"/>
    <a:srgbClr val="FF79DC"/>
    <a:srgbClr val="FFFFBD"/>
    <a:srgbClr val="9933FF"/>
    <a:srgbClr val="FFC5F0"/>
    <a:srgbClr val="FF33CC"/>
    <a:srgbClr val="FF99FF"/>
    <a:srgbClr val="29C6D7"/>
    <a:srgbClr val="FC2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 autoAdjust="0"/>
    <p:restoredTop sz="96058" autoAdjust="0"/>
  </p:normalViewPr>
  <p:slideViewPr>
    <p:cSldViewPr>
      <p:cViewPr varScale="1">
        <p:scale>
          <a:sx n="82" d="100"/>
          <a:sy n="82" d="100"/>
        </p:scale>
        <p:origin x="176" y="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18448"/>
    </p:cViewPr>
  </p:sorterViewPr>
  <p:notesViewPr>
    <p:cSldViewPr>
      <p:cViewPr varScale="1">
        <p:scale>
          <a:sx n="72" d="100"/>
          <a:sy n="72" d="100"/>
        </p:scale>
        <p:origin x="179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ertificate_authority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DigiNotar#cite_note-gc1-1" TargetMode="External"/><Relationship Id="rId5" Type="http://schemas.openxmlformats.org/officeDocument/2006/relationships/hyperlink" Target="http://en.wikipedia.org/wiki/DigiNotar#cite_note-vasco-acquisition-0" TargetMode="External"/><Relationship Id="rId4" Type="http://schemas.openxmlformats.org/officeDocument/2006/relationships/hyperlink" Target="http://en.wikipedia.org/wiki/VASCO_Data_Security_Internationa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366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048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84C0F99-46AB-4A75-8E12-1099C0EA776A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315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643D244-262A-48AE-A2AD-B526F1D650AC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22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CB68B82-ECB8-40B8-A7E9-98F4317A887B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296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52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07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586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57B6D22-95AC-4AA2-A7C6-A5047A050B1E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sp>
        <p:nvSpPr>
          <p:cNvPr id="450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04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249F49C-8DE0-4578-BA55-A95161281DFF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4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569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7394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17B6F8A-55BF-4395-A8EE-D66226F57700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341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2DB9D40-10E7-4054-A75C-4EA0D290729F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altLang="en-US">
                <a:latin typeface="Comic Sans MS" panose="030F0702030302020204" pitchFamily="66" charset="0"/>
              </a:rPr>
              <a:t>Shor</a:t>
            </a:r>
            <a:r>
              <a:rPr lang="ja-JP" altLang="en-US">
                <a:latin typeface="Comic Sans MS" panose="030F0702030302020204" pitchFamily="66" charset="0"/>
              </a:rPr>
              <a:t>’</a:t>
            </a:r>
            <a:r>
              <a:rPr lang="en-US" altLang="ja-JP">
                <a:latin typeface="Comic Sans MS" panose="030F0702030302020204" pitchFamily="66" charset="0"/>
              </a:rPr>
              <a:t>s algorithm is polynomial in log N</a:t>
            </a:r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7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CA657C6-D4E5-449B-A0BB-267007232C46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0307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F8529D1-F497-40A0-86E4-3EE10CE36E20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2064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CF678A9-9E88-4EA2-AAED-04CD6B3CDC79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1064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51E062E-FCE4-48EE-9ABB-D606DCE0BF3E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47085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B6A68F-6304-4455-A19B-9DAAA45C898F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  <p:sp>
        <p:nvSpPr>
          <p:cNvPr id="706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0003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8D130E2-C0BD-4046-A4FF-3F06E0B4D12B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96903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65D93EE-A462-4EA3-BE04-6406EC552B96}" type="slidenum">
              <a:rPr lang="en-US" altLang="en-US"/>
              <a:pPr eaLnBrk="1" hangingPunct="1"/>
              <a:t>47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b="1">
                <a:latin typeface="Comic Sans MS" panose="030F0702030302020204" pitchFamily="66" charset="0"/>
                <a:ea typeface="ＭＳ Ｐゴシック" panose="020B0600070205080204" pitchFamily="34" charset="-128"/>
              </a:rPr>
              <a:t>Wikipedia: DigiNotar</a:t>
            </a:r>
            <a:r>
              <a:rPr lang="en-US" altLang="en-US">
                <a:latin typeface="Comic Sans MS" panose="030F0702030302020204" pitchFamily="66" charset="0"/>
                <a:ea typeface="ＭＳ Ｐゴシック" panose="020B0600070205080204" pitchFamily="34" charset="-128"/>
              </a:rPr>
              <a:t> was a Dutch </a:t>
            </a:r>
            <a:r>
              <a:rPr lang="en-US" altLang="en-US">
                <a:latin typeface="Comic Sans MS" panose="030F0702030302020204" pitchFamily="66" charset="0"/>
                <a:ea typeface="ＭＳ Ｐゴシック" panose="020B0600070205080204" pitchFamily="34" charset="-128"/>
                <a:hlinkClick r:id="rId3" tooltip="Certificate authority"/>
              </a:rPr>
              <a:t>certificate authority</a:t>
            </a:r>
            <a:r>
              <a:rPr lang="en-US" altLang="en-US">
                <a:latin typeface="Comic Sans MS" panose="030F0702030302020204" pitchFamily="66" charset="0"/>
                <a:ea typeface="ＭＳ Ｐゴシック" panose="020B0600070205080204" pitchFamily="34" charset="-128"/>
              </a:rPr>
              <a:t> owned by </a:t>
            </a:r>
            <a:r>
              <a:rPr lang="en-US" altLang="en-US">
                <a:latin typeface="Comic Sans MS" panose="030F0702030302020204" pitchFamily="66" charset="0"/>
                <a:ea typeface="ＭＳ Ｐゴシック" panose="020B0600070205080204" pitchFamily="34" charset="-128"/>
                <a:hlinkClick r:id="rId4" tooltip="VASCO Data Security International"/>
              </a:rPr>
              <a:t>VASCO Data Security International</a:t>
            </a:r>
            <a:r>
              <a:rPr lang="en-US" altLang="en-US">
                <a:latin typeface="Comic Sans MS" panose="030F0702030302020204" pitchFamily="66" charset="0"/>
                <a:ea typeface="ＭＳ Ｐゴシック" panose="020B0600070205080204" pitchFamily="34" charset="-128"/>
              </a:rPr>
              <a:t>.</a:t>
            </a:r>
            <a:r>
              <a:rPr lang="en-US" altLang="en-US" baseline="30000">
                <a:latin typeface="Comic Sans MS" panose="030F0702030302020204" pitchFamily="66" charset="0"/>
                <a:ea typeface="ＭＳ Ｐゴシック" panose="020B0600070205080204" pitchFamily="34" charset="-128"/>
                <a:hlinkClick r:id="rId5"/>
              </a:rPr>
              <a:t>[1]</a:t>
            </a:r>
            <a:r>
              <a:rPr lang="en-US" altLang="en-US">
                <a:latin typeface="Comic Sans MS" panose="030F0702030302020204" pitchFamily="66" charset="0"/>
                <a:ea typeface="ＭＳ Ｐゴシック" panose="020B0600070205080204" pitchFamily="34" charset="-128"/>
              </a:rPr>
              <a:t> On September 3, 2011, after it had become clear that a security breach had resulted in the fraudulent issuing of certificates, the Dutch government took over operational management of DigiNotar's systems.</a:t>
            </a:r>
            <a:r>
              <a:rPr lang="en-US" altLang="en-US" baseline="30000">
                <a:latin typeface="Comic Sans MS" panose="030F0702030302020204" pitchFamily="66" charset="0"/>
                <a:ea typeface="ＭＳ Ｐゴシック" panose="020B0600070205080204" pitchFamily="34" charset="-128"/>
                <a:hlinkClick r:id="rId6"/>
              </a:rPr>
              <a:t>[2]</a:t>
            </a:r>
            <a:r>
              <a:rPr lang="en-US" altLang="en-US">
                <a:latin typeface="Comic Sans MS" panose="030F0702030302020204" pitchFamily="66" charset="0"/>
                <a:ea typeface="ＭＳ Ｐゴシック" panose="020B0600070205080204" pitchFamily="34" charset="-128"/>
              </a:rPr>
              <a:t> That same month, the company was declared bankrupt. (Wikipedia)</a:t>
            </a:r>
          </a:p>
        </p:txBody>
      </p:sp>
    </p:spTree>
    <p:extLst>
      <p:ext uri="{BB962C8B-B14F-4D97-AF65-F5344CB8AC3E}">
        <p14:creationId xmlns:p14="http://schemas.microsoft.com/office/powerpoint/2010/main" val="4287817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6665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2B85270-6C85-4F46-8358-1D2E785226D9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47214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101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E930610-01B1-4E78-8841-95CB4C06A0BA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265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30B333F-F504-496C-ACD4-0B68A770F940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4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A4F3478-D8C3-40B2-B914-2ED3CCD4E64D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216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7FA9825-D102-4301-9B7A-69725CE6999C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54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D225E23-0599-472C-8D59-27DDCD4AB111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337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529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44AC5EC-61CA-44A9-ADF7-8EE9F9AEAC08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89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987091" y="6551613"/>
            <a:ext cx="908884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 23.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3287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4/18/18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i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429000" y="6550236"/>
            <a:ext cx="2093500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CS162 ©UCB Spring</a:t>
            </a:r>
            <a:r>
              <a:rPr lang="en-US" sz="1400" b="0" i="0" baseline="0" dirty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 2018</a:t>
            </a:r>
            <a:endParaRPr lang="en-US" sz="1400" b="0" i="0" dirty="0">
              <a:solidFill>
                <a:srgbClr val="2A40E2"/>
              </a:solidFill>
              <a:latin typeface="Gill Sans Light" charset="0"/>
              <a:ea typeface="Gill Sans Light" charset="0"/>
              <a:cs typeface="Gill Sans Ligh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ff.org/observatory" TargetMode="External"/><Relationship Id="rId2" Type="http://schemas.openxmlformats.org/officeDocument/2006/relationships/hyperlink" Target="http://www.amazon.com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38200"/>
            <a:ext cx="7848600" cy="3048000"/>
          </a:xfrm>
          <a:noFill/>
        </p:spPr>
        <p:txBody>
          <a:bodyPr/>
          <a:lstStyle/>
          <a:p>
            <a:r>
              <a:rPr lang="en-US" altLang="en-US" sz="3000" dirty="0"/>
              <a:t>CS162</a:t>
            </a:r>
            <a:br>
              <a:rPr lang="en-US" altLang="en-US" sz="3000" dirty="0"/>
            </a:br>
            <a:r>
              <a:rPr lang="en-US" altLang="en-US" sz="3000" dirty="0"/>
              <a:t>Operating Systems and</a:t>
            </a:r>
            <a:br>
              <a:rPr lang="en-US" altLang="en-US" sz="3000" dirty="0"/>
            </a:br>
            <a:r>
              <a:rPr lang="en-US" altLang="en-US" sz="3000" dirty="0"/>
              <a:t>Systems Programming</a:t>
            </a:r>
            <a:br>
              <a:rPr lang="en-US" altLang="en-US" sz="3000" dirty="0"/>
            </a:br>
            <a:r>
              <a:rPr lang="en-US" altLang="en-US" sz="3000" dirty="0"/>
              <a:t>Lecture 23</a:t>
            </a:r>
            <a:br>
              <a:rPr lang="en-US" altLang="en-US" sz="3000" dirty="0"/>
            </a:br>
            <a:r>
              <a:rPr lang="en-US" altLang="en-US" sz="3000" dirty="0"/>
              <a:t> </a:t>
            </a:r>
            <a:br>
              <a:rPr lang="en-US" altLang="en-US" sz="3000" dirty="0"/>
            </a:br>
            <a:r>
              <a:rPr lang="en-US" altLang="en-US" sz="3000" dirty="0"/>
              <a:t>Key-Value Stores,</a:t>
            </a:r>
            <a:br>
              <a:rPr lang="en-US" altLang="en-US" sz="3000" dirty="0"/>
            </a:br>
            <a:r>
              <a:rPr lang="en-US" altLang="en-US" sz="3000" dirty="0"/>
              <a:t>Security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/>
              <a:t>April 18</a:t>
            </a:r>
            <a:r>
              <a:rPr lang="en-US" altLang="en-US" baseline="30000" dirty="0"/>
              <a:t>th</a:t>
            </a:r>
            <a:r>
              <a:rPr lang="en-US" altLang="en-US" dirty="0"/>
              <a:t>, 2018</a:t>
            </a:r>
          </a:p>
          <a:p>
            <a:pPr marL="285750" indent="-285750"/>
            <a:r>
              <a:rPr lang="en-US" altLang="en-US" dirty="0"/>
              <a:t>Profs. Anthony D. Joseph &amp; Jonathan Ragan-Kelley</a:t>
            </a:r>
          </a:p>
          <a:p>
            <a:pPr marL="285750" indent="-285750"/>
            <a:r>
              <a:rPr lang="en-US" altLang="en-US" dirty="0"/>
              <a:t>http://cs162.eecs.Berkeley.edu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dirty="0"/>
              <a:t>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562600"/>
          </a:xfrm>
        </p:spPr>
        <p:txBody>
          <a:bodyPr>
            <a:noAutofit/>
          </a:bodyPr>
          <a:lstStyle/>
          <a:p>
            <a:r>
              <a:rPr lang="en-US" sz="2800" dirty="0"/>
              <a:t>Need to make sure that a value is replicated correctly</a:t>
            </a:r>
          </a:p>
          <a:p>
            <a:pPr lvl="1"/>
            <a:endParaRPr lang="en-US" sz="1200" dirty="0"/>
          </a:p>
          <a:p>
            <a:r>
              <a:rPr lang="en-US" sz="2800" dirty="0"/>
              <a:t>How do you know a value has been replicated on every node? </a:t>
            </a:r>
          </a:p>
          <a:p>
            <a:pPr lvl="1"/>
            <a:r>
              <a:rPr lang="en-US" sz="2400" dirty="0"/>
              <a:t>Wait for acknowledgements from every node</a:t>
            </a:r>
          </a:p>
          <a:p>
            <a:pPr lvl="1"/>
            <a:endParaRPr lang="en-US" sz="1200" dirty="0"/>
          </a:p>
          <a:p>
            <a:r>
              <a:rPr lang="en-US" sz="2800" dirty="0"/>
              <a:t>What happens if a node fails during replication?</a:t>
            </a:r>
          </a:p>
          <a:p>
            <a:pPr lvl="1"/>
            <a:r>
              <a:rPr lang="en-US" sz="2400" dirty="0"/>
              <a:t>Pick another node and try again</a:t>
            </a:r>
          </a:p>
          <a:p>
            <a:pPr lvl="1"/>
            <a:endParaRPr lang="en-US" sz="1200" dirty="0"/>
          </a:p>
          <a:p>
            <a:r>
              <a:rPr lang="en-US" sz="2800" dirty="0"/>
              <a:t>What happens if a node is slow?</a:t>
            </a:r>
          </a:p>
          <a:p>
            <a:pPr lvl="1"/>
            <a:r>
              <a:rPr lang="en-US" sz="2400" dirty="0"/>
              <a:t>Slow down the entire put()? Pick another node?</a:t>
            </a:r>
          </a:p>
          <a:p>
            <a:pPr lvl="1"/>
            <a:endParaRPr lang="en-US" sz="1200" dirty="0"/>
          </a:p>
          <a:p>
            <a:r>
              <a:rPr lang="en-US" sz="2800" dirty="0"/>
              <a:t>In general, with multiple replicas</a:t>
            </a:r>
          </a:p>
          <a:p>
            <a:pPr lvl="1"/>
            <a:r>
              <a:rPr lang="en-US" sz="2400" dirty="0"/>
              <a:t>Slow puts and fast gets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3460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Variety of Consistency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5943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Atomic consistency (</a:t>
            </a:r>
            <a:r>
              <a:rPr lang="en-US" sz="2800" dirty="0" err="1"/>
              <a:t>linearizability</a:t>
            </a:r>
            <a:r>
              <a:rPr lang="en-US" sz="2800" dirty="0"/>
              <a:t>): reads/writes (gets/puts) to replicas appear as if there was a single underlying replica (single system image)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Think “one updated at a time”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Transactions</a:t>
            </a:r>
          </a:p>
          <a:p>
            <a:pPr lvl="1">
              <a:lnSpc>
                <a:spcPct val="100000"/>
              </a:lnSpc>
            </a:pPr>
            <a:endParaRPr lang="en-US" sz="1050" dirty="0"/>
          </a:p>
          <a:p>
            <a:pPr>
              <a:lnSpc>
                <a:spcPct val="100000"/>
              </a:lnSpc>
            </a:pPr>
            <a:r>
              <a:rPr lang="en-US" sz="2800" dirty="0"/>
              <a:t>Eventual consistency: given enough time all updates will propagate through the system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One of the weakest form of consistency; used by many systems in practice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Must eventually converge on single value/key (coherence)</a:t>
            </a:r>
          </a:p>
          <a:p>
            <a:pPr lvl="1">
              <a:lnSpc>
                <a:spcPct val="100000"/>
              </a:lnSpc>
            </a:pPr>
            <a:endParaRPr lang="en-US" sz="1050" dirty="0"/>
          </a:p>
          <a:p>
            <a:pPr>
              <a:lnSpc>
                <a:spcPct val="100000"/>
              </a:lnSpc>
            </a:pPr>
            <a:r>
              <a:rPr lang="en-US" sz="2800" i="1" dirty="0"/>
              <a:t>And many others: causal consistency, sequential consistency, strong consistency, …</a:t>
            </a:r>
          </a:p>
        </p:txBody>
      </p:sp>
    </p:spTree>
    <p:extLst>
      <p:ext uri="{BB962C8B-B14F-4D97-AF65-F5344CB8AC3E}">
        <p14:creationId xmlns:p14="http://schemas.microsoft.com/office/powerpoint/2010/main" val="19885080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dirty="0"/>
              <a:t>Quorum 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257800"/>
          </a:xfrm>
        </p:spPr>
        <p:txBody>
          <a:bodyPr>
            <a:normAutofit/>
          </a:bodyPr>
          <a:lstStyle/>
          <a:p>
            <a:r>
              <a:rPr lang="en-US" sz="2800" dirty="0"/>
              <a:t>Improve put() and get() operation performance</a:t>
            </a:r>
          </a:p>
          <a:p>
            <a:endParaRPr lang="en-US" sz="2800" dirty="0"/>
          </a:p>
          <a:p>
            <a:r>
              <a:rPr lang="en-US" sz="2800" dirty="0"/>
              <a:t>Define a replica set of size N</a:t>
            </a:r>
          </a:p>
          <a:p>
            <a:pPr lvl="1"/>
            <a:r>
              <a:rPr lang="en-US" sz="2400" dirty="0"/>
              <a:t>put() waits for acknowledgements from at least W replicas</a:t>
            </a:r>
          </a:p>
          <a:p>
            <a:pPr lvl="1"/>
            <a:r>
              <a:rPr lang="en-US" sz="2400" dirty="0"/>
              <a:t>get() waits for responses from at least R replicas</a:t>
            </a:r>
          </a:p>
          <a:p>
            <a:pPr lvl="1"/>
            <a:r>
              <a:rPr lang="en-US" sz="2400" dirty="0"/>
              <a:t>W+R &gt; N</a:t>
            </a:r>
          </a:p>
          <a:p>
            <a:pPr lvl="1"/>
            <a:endParaRPr lang="en-US" sz="2400" dirty="0"/>
          </a:p>
          <a:p>
            <a:r>
              <a:rPr lang="en-US" sz="2800" dirty="0"/>
              <a:t>Why does it work?</a:t>
            </a:r>
          </a:p>
          <a:p>
            <a:pPr lvl="1"/>
            <a:r>
              <a:rPr lang="en-US" sz="2400" dirty="0"/>
              <a:t>There is at least one node that contains the update</a:t>
            </a:r>
          </a:p>
          <a:p>
            <a:pPr lvl="1"/>
            <a:endParaRPr lang="en-US" sz="2400" dirty="0"/>
          </a:p>
          <a:p>
            <a:r>
              <a:rPr lang="en-US" sz="2800" dirty="0"/>
              <a:t>Why might you use W+R &gt; N+1? 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0730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057400"/>
            <a:ext cx="6858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Quorum Consensus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8305800" cy="1295400"/>
          </a:xfrm>
        </p:spPr>
        <p:txBody>
          <a:bodyPr>
            <a:noAutofit/>
          </a:bodyPr>
          <a:lstStyle/>
          <a:p>
            <a:r>
              <a:rPr lang="en-US" sz="2800" dirty="0"/>
              <a:t>N=3, W=2, R=2</a:t>
            </a:r>
          </a:p>
          <a:p>
            <a:r>
              <a:rPr lang="en-US" sz="2800" dirty="0"/>
              <a:t>Replica set for K14: {N</a:t>
            </a:r>
            <a:r>
              <a:rPr lang="en-US" sz="2800" baseline="-25000" dirty="0"/>
              <a:t>1</a:t>
            </a:r>
            <a:r>
              <a:rPr lang="en-US" sz="2800" dirty="0"/>
              <a:t>, N</a:t>
            </a:r>
            <a:r>
              <a:rPr lang="en-US" sz="2800" baseline="-25000" dirty="0"/>
              <a:t>3</a:t>
            </a:r>
            <a:r>
              <a:rPr lang="en-US" sz="2800" dirty="0"/>
              <a:t>, N</a:t>
            </a:r>
            <a:r>
              <a:rPr lang="en-US" sz="2800" baseline="-25000" dirty="0"/>
              <a:t>4</a:t>
            </a:r>
            <a:r>
              <a:rPr lang="en-US" sz="2800" dirty="0"/>
              <a:t>}</a:t>
            </a:r>
          </a:p>
          <a:p>
            <a:r>
              <a:rPr lang="en-US" sz="2800" dirty="0"/>
              <a:t>Assume put() on N</a:t>
            </a:r>
            <a:r>
              <a:rPr lang="en-US" sz="2800" baseline="-25000" dirty="0"/>
              <a:t>3</a:t>
            </a:r>
            <a:r>
              <a:rPr lang="en-US" sz="2800" dirty="0"/>
              <a:t> fails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5715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428871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>
                <a:latin typeface="Helvetica"/>
                <a:cs typeface="Helvetica"/>
              </a:rPr>
              <a:t>4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698650" y="4766846"/>
            <a:ext cx="1145135" cy="369332"/>
            <a:chOff x="5698650" y="4766846"/>
            <a:chExt cx="1145135" cy="369332"/>
          </a:xfrm>
        </p:grpSpPr>
        <p:sp>
          <p:nvSpPr>
            <p:cNvPr id="77" name="TextBox 76"/>
            <p:cNvSpPr txBox="1"/>
            <p:nvPr/>
          </p:nvSpPr>
          <p:spPr>
            <a:xfrm>
              <a:off x="569865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2484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219200" y="4766846"/>
            <a:ext cx="1144839" cy="369332"/>
            <a:chOff x="4114800" y="4766846"/>
            <a:chExt cx="1144839" cy="369332"/>
          </a:xfrm>
        </p:grpSpPr>
        <p:sp>
          <p:nvSpPr>
            <p:cNvPr id="101" name="TextBox 100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642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544419" y="2800723"/>
            <a:ext cx="1773260" cy="1648291"/>
            <a:chOff x="1544419" y="2800723"/>
            <a:chExt cx="1773260" cy="1648291"/>
          </a:xfrm>
        </p:grpSpPr>
        <p:cxnSp>
          <p:nvCxnSpPr>
            <p:cNvPr id="105" name="Straight Arrow Connector 104"/>
            <p:cNvCxnSpPr/>
            <p:nvPr/>
          </p:nvCxnSpPr>
          <p:spPr bwMode="auto">
            <a:xfrm flipH="1">
              <a:off x="1620687" y="2800723"/>
              <a:ext cx="1696992" cy="164829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 rot="18916584">
              <a:off x="1544419" y="3383026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put(K14, V14)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81200" y="2819400"/>
            <a:ext cx="1752600" cy="1648295"/>
            <a:chOff x="2057400" y="2819400"/>
            <a:chExt cx="1752600" cy="1648295"/>
          </a:xfrm>
        </p:grpSpPr>
        <p:cxnSp>
          <p:nvCxnSpPr>
            <p:cNvPr id="113" name="Straight Arrow Connector 112"/>
            <p:cNvCxnSpPr/>
            <p:nvPr/>
          </p:nvCxnSpPr>
          <p:spPr bwMode="auto">
            <a:xfrm flipH="1">
              <a:off x="2057400" y="2819400"/>
              <a:ext cx="1752600" cy="164829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 rot="19079691">
              <a:off x="2371195" y="3496874"/>
              <a:ext cx="659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ACK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638800" y="2734266"/>
            <a:ext cx="838200" cy="1733425"/>
            <a:chOff x="5638800" y="2734266"/>
            <a:chExt cx="838200" cy="1733425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5638800" y="2819400"/>
              <a:ext cx="838200" cy="164829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25" name="TextBox 124"/>
            <p:cNvSpPr txBox="1"/>
            <p:nvPr/>
          </p:nvSpPr>
          <p:spPr>
            <a:xfrm rot="3841361">
              <a:off x="5383270" y="3354099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put(K14, V14)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88717" y="2616374"/>
            <a:ext cx="369332" cy="1650826"/>
            <a:chOff x="4088717" y="2616374"/>
            <a:chExt cx="369332" cy="1650826"/>
          </a:xfrm>
        </p:grpSpPr>
        <p:cxnSp>
          <p:nvCxnSpPr>
            <p:cNvPr id="121" name="Straight Arrow Connector 120"/>
            <p:cNvCxnSpPr/>
            <p:nvPr/>
          </p:nvCxnSpPr>
          <p:spPr bwMode="auto">
            <a:xfrm>
              <a:off x="4419600" y="2819400"/>
              <a:ext cx="0" cy="14478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 rot="16200000">
              <a:off x="3468884" y="3236207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put(K14, V14)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181600" y="2819400"/>
            <a:ext cx="838200" cy="1648295"/>
            <a:chOff x="5181600" y="2819400"/>
            <a:chExt cx="838200" cy="1648295"/>
          </a:xfrm>
        </p:grpSpPr>
        <p:cxnSp>
          <p:nvCxnSpPr>
            <p:cNvPr id="124" name="Straight Arrow Connector 123"/>
            <p:cNvCxnSpPr/>
            <p:nvPr/>
          </p:nvCxnSpPr>
          <p:spPr bwMode="auto">
            <a:xfrm>
              <a:off x="5181600" y="2819400"/>
              <a:ext cx="838200" cy="164829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 rot="3824197">
              <a:off x="5442757" y="3362610"/>
              <a:ext cx="659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ACK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267200" y="4191000"/>
            <a:ext cx="304800" cy="304800"/>
            <a:chOff x="7391400" y="3581400"/>
            <a:chExt cx="304800" cy="304800"/>
          </a:xfrm>
        </p:grpSpPr>
        <p:cxnSp>
          <p:nvCxnSpPr>
            <p:cNvPr id="42" name="Straight Connector 41"/>
            <p:cNvCxnSpPr/>
            <p:nvPr/>
          </p:nvCxnSpPr>
          <p:spPr bwMode="auto">
            <a:xfrm flipH="1">
              <a:off x="7391400" y="3581400"/>
              <a:ext cx="304800" cy="3048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0" name="Straight Connector 129"/>
            <p:cNvCxnSpPr/>
            <p:nvPr/>
          </p:nvCxnSpPr>
          <p:spPr bwMode="auto">
            <a:xfrm flipH="1" flipV="1">
              <a:off x="7391400" y="3581400"/>
              <a:ext cx="304800" cy="3048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51310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Quorum Consensus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295400"/>
          </a:xfrm>
        </p:spPr>
        <p:txBody>
          <a:bodyPr>
            <a:normAutofit/>
          </a:bodyPr>
          <a:lstStyle/>
          <a:p>
            <a:r>
              <a:rPr lang="en-US" sz="2800" dirty="0"/>
              <a:t>Now, issuing get() to any two nodes out of three will return the answer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5715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428871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>
                <a:latin typeface="Helvetica"/>
                <a:cs typeface="Helvetica"/>
              </a:rPr>
              <a:t>4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698650" y="4766846"/>
            <a:ext cx="1145135" cy="369332"/>
            <a:chOff x="5698650" y="4766846"/>
            <a:chExt cx="1145135" cy="369332"/>
          </a:xfrm>
        </p:grpSpPr>
        <p:sp>
          <p:nvSpPr>
            <p:cNvPr id="77" name="TextBox 76"/>
            <p:cNvSpPr txBox="1"/>
            <p:nvPr/>
          </p:nvSpPr>
          <p:spPr>
            <a:xfrm>
              <a:off x="569865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2484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219200" y="4766846"/>
            <a:ext cx="1144839" cy="369332"/>
            <a:chOff x="4114800" y="4766846"/>
            <a:chExt cx="1144839" cy="369332"/>
          </a:xfrm>
        </p:grpSpPr>
        <p:sp>
          <p:nvSpPr>
            <p:cNvPr id="101" name="TextBox 100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642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20687" y="2800723"/>
            <a:ext cx="1696992" cy="1648291"/>
            <a:chOff x="1620687" y="2800723"/>
            <a:chExt cx="1696992" cy="1648291"/>
          </a:xfrm>
        </p:grpSpPr>
        <p:cxnSp>
          <p:nvCxnSpPr>
            <p:cNvPr id="105" name="Straight Arrow Connector 104"/>
            <p:cNvCxnSpPr/>
            <p:nvPr/>
          </p:nvCxnSpPr>
          <p:spPr bwMode="auto">
            <a:xfrm flipH="1">
              <a:off x="1620687" y="2800723"/>
              <a:ext cx="1696992" cy="164829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 rot="18916584">
              <a:off x="1813910" y="3383026"/>
              <a:ext cx="1070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get(K14)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81200" y="2819400"/>
            <a:ext cx="1752600" cy="1648295"/>
            <a:chOff x="2057400" y="2819400"/>
            <a:chExt cx="1752600" cy="1648295"/>
          </a:xfrm>
        </p:grpSpPr>
        <p:cxnSp>
          <p:nvCxnSpPr>
            <p:cNvPr id="113" name="Straight Arrow Connector 112"/>
            <p:cNvCxnSpPr/>
            <p:nvPr/>
          </p:nvCxnSpPr>
          <p:spPr bwMode="auto">
            <a:xfrm flipH="1">
              <a:off x="2057400" y="2819400"/>
              <a:ext cx="1752600" cy="164829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 rot="19079691">
              <a:off x="2403149" y="3496874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317315" y="2819400"/>
            <a:ext cx="369332" cy="1648291"/>
            <a:chOff x="4393515" y="2819400"/>
            <a:chExt cx="369332" cy="1648291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4419600" y="2819400"/>
              <a:ext cx="0" cy="164829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25" name="TextBox 124"/>
            <p:cNvSpPr txBox="1"/>
            <p:nvPr/>
          </p:nvSpPr>
          <p:spPr>
            <a:xfrm rot="5400000">
              <a:off x="4043175" y="3481062"/>
              <a:ext cx="1070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get(K14)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24400" y="2819400"/>
            <a:ext cx="396390" cy="1648295"/>
            <a:chOff x="6019800" y="2819400"/>
            <a:chExt cx="396390" cy="1648295"/>
          </a:xfrm>
        </p:grpSpPr>
        <p:cxnSp>
          <p:nvCxnSpPr>
            <p:cNvPr id="124" name="Straight Arrow Connector 123"/>
            <p:cNvCxnSpPr/>
            <p:nvPr/>
          </p:nvCxnSpPr>
          <p:spPr bwMode="auto">
            <a:xfrm>
              <a:off x="6019800" y="2819400"/>
              <a:ext cx="0" cy="164829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 rot="5400000">
              <a:off x="5959586" y="3483766"/>
              <a:ext cx="5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NIL</a:t>
              </a:r>
            </a:p>
          </p:txBody>
        </p:sp>
      </p:grpSp>
      <p:pic>
        <p:nvPicPr>
          <p:cNvPr id="129" name="Picture 1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0574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14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Computer Security Today?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Computing in the presence of an adversary!</a:t>
            </a:r>
          </a:p>
          <a:p>
            <a:pPr lvl="1"/>
            <a:r>
              <a:rPr lang="en-US" altLang="en-US" dirty="0"/>
              <a:t>Adversary is the security field’</a:t>
            </a:r>
            <a:r>
              <a:rPr lang="en-US" altLang="ja-JP" dirty="0"/>
              <a:t>s defining characteristic</a:t>
            </a:r>
          </a:p>
          <a:p>
            <a:r>
              <a:rPr lang="en-US" altLang="en-US" dirty="0"/>
              <a:t>Reliability, robustness, and fault tolerance</a:t>
            </a:r>
          </a:p>
          <a:p>
            <a:pPr lvl="1"/>
            <a:r>
              <a:rPr lang="en-US" altLang="en-US" dirty="0"/>
              <a:t>Dealing with Mother Nature (random failures)</a:t>
            </a:r>
          </a:p>
          <a:p>
            <a:r>
              <a:rPr lang="en-US" altLang="en-US" dirty="0"/>
              <a:t>Security</a:t>
            </a:r>
          </a:p>
          <a:p>
            <a:pPr lvl="1"/>
            <a:r>
              <a:rPr lang="en-US" altLang="en-US" dirty="0"/>
              <a:t>Dealing with actions of a knowledgeable attacker dedicated to causing harm</a:t>
            </a:r>
          </a:p>
          <a:p>
            <a:pPr lvl="1"/>
            <a:r>
              <a:rPr lang="en-US" altLang="en-US" dirty="0"/>
              <a:t>Surviving malice, and not just mischance</a:t>
            </a:r>
          </a:p>
          <a:p>
            <a:r>
              <a:rPr lang="en-US" altLang="en-US" dirty="0"/>
              <a:t>Wherever there is an adversary, there is a computer security problem!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91646" y="5043706"/>
            <a:ext cx="7637178" cy="1176816"/>
            <a:chOff x="891646" y="5043706"/>
            <a:chExt cx="7637178" cy="1176816"/>
          </a:xfrm>
        </p:grpSpPr>
        <p:grpSp>
          <p:nvGrpSpPr>
            <p:cNvPr id="4" name="Group 3"/>
            <p:cNvGrpSpPr/>
            <p:nvPr/>
          </p:nvGrpSpPr>
          <p:grpSpPr>
            <a:xfrm>
              <a:off x="891646" y="5237861"/>
              <a:ext cx="2284867" cy="863815"/>
              <a:chOff x="1448185" y="1760435"/>
              <a:chExt cx="2284867" cy="86381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8185" y="1760435"/>
                <a:ext cx="647862" cy="863815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2245145" y="1810154"/>
                <a:ext cx="14879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0" dirty="0">
                    <a:latin typeface="Gill Sans Light" charset="0"/>
                    <a:ea typeface="Gill Sans Light" charset="0"/>
                    <a:cs typeface="Gill Sans Light" charset="0"/>
                  </a:rPr>
                  <a:t>70-110 million</a:t>
                </a:r>
                <a:br>
                  <a:rPr lang="en-US" b="0" dirty="0">
                    <a:latin typeface="Gill Sans Light" charset="0"/>
                    <a:ea typeface="Gill Sans Light" charset="0"/>
                    <a:cs typeface="Gill Sans Light" charset="0"/>
                  </a:rPr>
                </a:br>
                <a:r>
                  <a:rPr lang="en-US" b="0" dirty="0">
                    <a:latin typeface="Gill Sans Light" charset="0"/>
                    <a:ea typeface="Gill Sans Light" charset="0"/>
                    <a:cs typeface="Gill Sans Light" charset="0"/>
                  </a:rPr>
                  <a:t>users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701540" y="5237861"/>
              <a:ext cx="1841917" cy="965382"/>
              <a:chOff x="4258079" y="1760435"/>
              <a:chExt cx="1841917" cy="96538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105813" y="1790464"/>
                <a:ext cx="9941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0" dirty="0">
                    <a:latin typeface="Gill Sans Light" charset="0"/>
                    <a:ea typeface="Gill Sans Light" charset="0"/>
                    <a:cs typeface="Gill Sans Light" charset="0"/>
                  </a:rPr>
                  <a:t>.5 million</a:t>
                </a:r>
              </a:p>
              <a:p>
                <a:pPr algn="ctr"/>
                <a:r>
                  <a:rPr lang="en-US" b="0" dirty="0">
                    <a:latin typeface="Gill Sans Light" charset="0"/>
                    <a:ea typeface="Gill Sans Light" charset="0"/>
                    <a:cs typeface="Gill Sans Light" charset="0"/>
                  </a:rPr>
                  <a:t>hosts</a:t>
                </a: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8079" y="1760435"/>
                <a:ext cx="797083" cy="965382"/>
              </a:xfrm>
              <a:prstGeom prst="rect">
                <a:avLst/>
              </a:prstGeom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5945641" y="5043706"/>
              <a:ext cx="1558763" cy="1176816"/>
              <a:chOff x="6502180" y="1361131"/>
              <a:chExt cx="1558763" cy="1176816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502180" y="1706950"/>
                <a:ext cx="12891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0" dirty="0">
                    <a:latin typeface="Gill Sans Light" charset="0"/>
                    <a:ea typeface="Gill Sans Light" charset="0"/>
                    <a:cs typeface="Gill Sans Light" charset="0"/>
                  </a:rPr>
                  <a:t>?</a:t>
                </a:r>
                <a:r>
                  <a:rPr lang="en-US" sz="2400" b="0" dirty="0">
                    <a:latin typeface="Gill Sans Light" charset="0"/>
                    <a:ea typeface="Gill Sans Light" charset="0"/>
                    <a:cs typeface="Gill Sans Light" charset="0"/>
                  </a:rPr>
                  <a:t> </a:t>
                </a:r>
                <a:r>
                  <a:rPr lang="en-US" b="0" dirty="0">
                    <a:latin typeface="Gill Sans Light" charset="0"/>
                    <a:ea typeface="Gill Sans Light" charset="0"/>
                    <a:cs typeface="Gill Sans Light" charset="0"/>
                  </a:rPr>
                  <a:t>??? million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654580" y="1517435"/>
                <a:ext cx="12891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0" dirty="0">
                    <a:latin typeface="Gill Sans Light" charset="0"/>
                    <a:ea typeface="Gill Sans Light" charset="0"/>
                    <a:cs typeface="Gill Sans Light" charset="0"/>
                  </a:rPr>
                  <a:t>?</a:t>
                </a:r>
                <a:r>
                  <a:rPr lang="en-US" sz="2400" b="0" dirty="0">
                    <a:latin typeface="Gill Sans Light" charset="0"/>
                    <a:ea typeface="Gill Sans Light" charset="0"/>
                    <a:cs typeface="Gill Sans Light" charset="0"/>
                  </a:rPr>
                  <a:t> </a:t>
                </a:r>
                <a:r>
                  <a:rPr lang="en-US" b="0" dirty="0">
                    <a:latin typeface="Gill Sans Light" charset="0"/>
                    <a:ea typeface="Gill Sans Light" charset="0"/>
                    <a:cs typeface="Gill Sans Light" charset="0"/>
                  </a:rPr>
                  <a:t>??? million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771808" y="1361131"/>
                <a:ext cx="12891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0" dirty="0">
                    <a:latin typeface="Gill Sans Light" charset="0"/>
                    <a:ea typeface="Gill Sans Light" charset="0"/>
                    <a:cs typeface="Gill Sans Light" charset="0"/>
                  </a:rPr>
                  <a:t>?</a:t>
                </a:r>
                <a:r>
                  <a:rPr lang="en-US" sz="2400" b="0" dirty="0">
                    <a:latin typeface="Gill Sans Light" charset="0"/>
                    <a:ea typeface="Gill Sans Light" charset="0"/>
                    <a:cs typeface="Gill Sans Light" charset="0"/>
                  </a:rPr>
                  <a:t> </a:t>
                </a:r>
                <a:r>
                  <a:rPr lang="en-US" b="0" dirty="0">
                    <a:latin typeface="Gill Sans Light" charset="0"/>
                    <a:ea typeface="Gill Sans Light" charset="0"/>
                    <a:cs typeface="Gill Sans Light" charset="0"/>
                  </a:rPr>
                  <a:t>??? million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840069" y="5158855"/>
              <a:ext cx="2688755" cy="1057970"/>
              <a:chOff x="6654580" y="1681429"/>
              <a:chExt cx="2688755" cy="1057970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6654580" y="1681429"/>
                <a:ext cx="2688755" cy="1057970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charset="0"/>
                  <a:ea typeface="Gill Sans Light" charset="0"/>
                  <a:cs typeface="Gill Sans Light" charset="0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6654580" y="1722584"/>
                <a:ext cx="2272730" cy="927100"/>
                <a:chOff x="6603731" y="1722584"/>
                <a:chExt cx="2272730" cy="927100"/>
              </a:xfrm>
              <a:solidFill>
                <a:srgbClr val="FFFFFF"/>
              </a:solidFill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5"/>
                <a:srcRect r="52707"/>
                <a:stretch/>
              </p:blipFill>
              <p:spPr>
                <a:xfrm>
                  <a:off x="6603731" y="1722584"/>
                  <a:ext cx="906925" cy="927100"/>
                </a:xfrm>
                <a:prstGeom prst="rect">
                  <a:avLst/>
                </a:prstGeom>
                <a:grpFill/>
                <a:ln>
                  <a:solidFill>
                    <a:srgbClr val="FFFFFF"/>
                  </a:solidFill>
                </a:ln>
              </p:spPr>
            </p:pic>
            <p:sp>
              <p:nvSpPr>
                <p:cNvPr id="18" name="TextBox 17"/>
                <p:cNvSpPr txBox="1"/>
                <p:nvPr/>
              </p:nvSpPr>
              <p:spPr>
                <a:xfrm>
                  <a:off x="7806937" y="1810154"/>
                  <a:ext cx="1069524" cy="646331"/>
                </a:xfrm>
                <a:prstGeom prst="rect">
                  <a:avLst/>
                </a:prstGeom>
                <a:grpFill/>
                <a:ln>
                  <a:solidFill>
                    <a:srgbClr val="FFFFFF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0">
                      <a:latin typeface="Gill Sans Light" charset="0"/>
                      <a:ea typeface="Gill Sans Light" charset="0"/>
                      <a:cs typeface="Gill Sans Light" charset="0"/>
                    </a:rPr>
                    <a:t>56 </a:t>
                  </a:r>
                  <a:r>
                    <a:rPr lang="en-US" b="0" dirty="0">
                      <a:latin typeface="Gill Sans Light" charset="0"/>
                      <a:ea typeface="Gill Sans Light" charset="0"/>
                      <a:cs typeface="Gill Sans Light" charset="0"/>
                    </a:rPr>
                    <a:t>million</a:t>
                  </a:r>
                  <a:br>
                    <a:rPr lang="en-US" b="0" dirty="0">
                      <a:latin typeface="Gill Sans Light" charset="0"/>
                      <a:ea typeface="Gill Sans Light" charset="0"/>
                      <a:cs typeface="Gill Sans Light" charset="0"/>
                    </a:rPr>
                  </a:br>
                  <a:r>
                    <a:rPr lang="en-US" b="0" dirty="0">
                      <a:latin typeface="Gill Sans Light" charset="0"/>
                      <a:ea typeface="Gill Sans Light" charset="0"/>
                      <a:cs typeface="Gill Sans Light" charset="0"/>
                    </a:rPr>
                    <a:t>users</a:t>
                  </a:r>
                </a:p>
              </p:txBody>
            </p:sp>
          </p:grpSp>
        </p:grpSp>
        <p:grpSp>
          <p:nvGrpSpPr>
            <p:cNvPr id="19" name="Group 18"/>
            <p:cNvGrpSpPr/>
            <p:nvPr/>
          </p:nvGrpSpPr>
          <p:grpSpPr>
            <a:xfrm>
              <a:off x="5840069" y="5190343"/>
              <a:ext cx="2427593" cy="923005"/>
              <a:chOff x="6396608" y="1712917"/>
              <a:chExt cx="2427593" cy="923005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96608" y="1712917"/>
                <a:ext cx="2427593" cy="646721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6396608" y="2266590"/>
                <a:ext cx="16077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latin typeface="Gill Sans Light" charset="0"/>
                    <a:ea typeface="Gill Sans Light" charset="0"/>
                    <a:cs typeface="Gill Sans Light" charset="0"/>
                  </a:rPr>
                  <a:t>83 million users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559586" y="5221918"/>
            <a:ext cx="7878074" cy="1026482"/>
            <a:chOff x="433601" y="5190343"/>
            <a:chExt cx="7878074" cy="1026482"/>
          </a:xfrm>
        </p:grpSpPr>
        <p:grpSp>
          <p:nvGrpSpPr>
            <p:cNvPr id="22" name="Group 21"/>
            <p:cNvGrpSpPr/>
            <p:nvPr/>
          </p:nvGrpSpPr>
          <p:grpSpPr>
            <a:xfrm>
              <a:off x="433601" y="5190343"/>
              <a:ext cx="7878074" cy="1026482"/>
              <a:chOff x="990140" y="1712917"/>
              <a:chExt cx="7878074" cy="1026482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990140" y="1712917"/>
                <a:ext cx="7878074" cy="102648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charset="0"/>
                  <a:ea typeface="Gill Sans Light" charset="0"/>
                  <a:cs typeface="Gill Sans Light" charset="0"/>
                </a:endParaRP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9110" y="1744108"/>
                <a:ext cx="1061312" cy="940403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4480611" y="2003353"/>
                <a:ext cx="1824388" cy="64633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0" dirty="0" err="1">
                    <a:latin typeface="Gill Sans Light" charset="0"/>
                    <a:ea typeface="Gill Sans Light" charset="0"/>
                    <a:cs typeface="Gill Sans Light" charset="0"/>
                  </a:rPr>
                  <a:t>BlackEnergy</a:t>
                </a:r>
                <a:r>
                  <a:rPr lang="en-US" b="0" dirty="0">
                    <a:latin typeface="Gill Sans Light" charset="0"/>
                    <a:ea typeface="Gill Sans Light" charset="0"/>
                    <a:cs typeface="Gill Sans Light" charset="0"/>
                  </a:rPr>
                  <a:t> </a:t>
                </a:r>
              </a:p>
              <a:p>
                <a:r>
                  <a:rPr lang="en-US" b="0" dirty="0">
                    <a:latin typeface="Gill Sans Light" charset="0"/>
                    <a:ea typeface="Gill Sans Light" charset="0"/>
                    <a:cs typeface="Gill Sans Light" charset="0"/>
                  </a:rPr>
                  <a:t>SCADA  malware</a:t>
                </a: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13867" y="1712918"/>
                <a:ext cx="971594" cy="971594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03090" y="1744108"/>
                <a:ext cx="1534613" cy="412427"/>
              </a:xfrm>
              <a:prstGeom prst="rect">
                <a:avLst/>
              </a:prstGeom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5867400" y="5498068"/>
              <a:ext cx="1669752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 Light" charset="0"/>
                  <a:ea typeface="Gill Sans Light" charset="0"/>
                  <a:cs typeface="Gill Sans Light" charset="0"/>
                </a:rPr>
                <a:t>Mirai</a:t>
              </a:r>
              <a:r>
                <a:rPr lang="en-US" b="0" dirty="0">
                  <a:latin typeface="Gill Sans Light" charset="0"/>
                  <a:ea typeface="Gill Sans Light" charset="0"/>
                  <a:cs typeface="Gill Sans Light" charset="0"/>
                </a:rPr>
                <a:t> </a:t>
              </a:r>
              <a:r>
                <a:rPr lang="en-US" b="0" dirty="0" err="1">
                  <a:latin typeface="Gill Sans Light" charset="0"/>
                  <a:ea typeface="Gill Sans Light" charset="0"/>
                  <a:cs typeface="Gill Sans Light" charset="0"/>
                </a:rPr>
                <a:t>IoT</a:t>
              </a:r>
              <a:r>
                <a:rPr lang="en-US" b="0" dirty="0">
                  <a:latin typeface="Gill Sans Light" charset="0"/>
                  <a:ea typeface="Gill Sans Light" charset="0"/>
                  <a:cs typeface="Gill Sans Light" charset="0"/>
                </a:rPr>
                <a:t> botnet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0080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Protection vs. Security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610600" cy="563880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Protection</a:t>
            </a:r>
            <a:r>
              <a:rPr lang="en-US" altLang="ko-KR" sz="2800" dirty="0"/>
              <a:t>: mechanisms for controlling access of programs, processes, or users to resources</a:t>
            </a:r>
          </a:p>
          <a:p>
            <a:pPr lvl="1"/>
            <a:r>
              <a:rPr lang="en-US" altLang="ko-KR" sz="2400" dirty="0"/>
              <a:t>Page table mechanism</a:t>
            </a:r>
          </a:p>
          <a:p>
            <a:pPr lvl="1"/>
            <a:r>
              <a:rPr lang="en-US" altLang="ko-KR" sz="2400" dirty="0"/>
              <a:t>Round-robin schedule</a:t>
            </a:r>
          </a:p>
          <a:p>
            <a:pPr lvl="1"/>
            <a:r>
              <a:rPr lang="en-US" altLang="ko-KR" sz="2400" dirty="0"/>
              <a:t>Data encryption</a:t>
            </a:r>
          </a:p>
          <a:p>
            <a:pPr lvl="1"/>
            <a:endParaRPr lang="en-US" altLang="ko-KR" sz="1000" dirty="0"/>
          </a:p>
          <a:p>
            <a:r>
              <a:rPr lang="en-US" altLang="ko-KR" sz="2800" dirty="0">
                <a:solidFill>
                  <a:srgbClr val="FF0000"/>
                </a:solidFill>
              </a:rPr>
              <a:t>Security</a:t>
            </a:r>
            <a:r>
              <a:rPr lang="en-US" altLang="ko-KR" sz="2800" dirty="0"/>
              <a:t>: use of protection mech. to prevent misuse of resources</a:t>
            </a:r>
          </a:p>
          <a:p>
            <a:pPr lvl="1"/>
            <a:r>
              <a:rPr lang="en-US" altLang="ko-KR" sz="2400" dirty="0"/>
              <a:t>Misuse defined with respect to policy</a:t>
            </a:r>
          </a:p>
          <a:p>
            <a:pPr lvl="2"/>
            <a:r>
              <a:rPr lang="en-US" altLang="ko-KR" sz="2400" dirty="0"/>
              <a:t>E.g.: prevent exposure of certain sensitive information</a:t>
            </a:r>
          </a:p>
          <a:p>
            <a:pPr lvl="2"/>
            <a:r>
              <a:rPr lang="en-US" altLang="ko-KR" sz="2400" dirty="0"/>
              <a:t>E.g.: prevent unauthorized modification/deletion of data</a:t>
            </a:r>
          </a:p>
          <a:p>
            <a:pPr lvl="1"/>
            <a:r>
              <a:rPr lang="en-US" altLang="ko-KR" sz="2400" dirty="0"/>
              <a:t>Need to consider external environment the system operates in</a:t>
            </a:r>
          </a:p>
          <a:p>
            <a:pPr lvl="2"/>
            <a:r>
              <a:rPr lang="en-US" altLang="ko-KR" sz="2400" dirty="0"/>
              <a:t>Most well-constructed system cannot protect information if user accidentally reveals password – social engineering challenge</a:t>
            </a:r>
          </a:p>
        </p:txBody>
      </p:sp>
    </p:spTree>
    <p:extLst>
      <p:ext uri="{BB962C8B-B14F-4D97-AF65-F5344CB8AC3E}">
        <p14:creationId xmlns:p14="http://schemas.microsoft.com/office/powerpoint/2010/main" val="509968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Requirements</a:t>
            </a:r>
          </a:p>
        </p:txBody>
      </p:sp>
      <p:sp>
        <p:nvSpPr>
          <p:cNvPr id="294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382000" cy="5867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Authentication </a:t>
            </a:r>
          </a:p>
          <a:p>
            <a:pPr lvl="1"/>
            <a:r>
              <a:rPr lang="en-US" altLang="en-US" sz="2400" dirty="0"/>
              <a:t>Ensures that a user is who is claiming to be</a:t>
            </a:r>
          </a:p>
          <a:p>
            <a:pPr lvl="3"/>
            <a:endParaRPr lang="en-US" altLang="en-US" sz="2400" dirty="0"/>
          </a:p>
          <a:p>
            <a:r>
              <a:rPr lang="en-US" altLang="en-US" sz="2800" dirty="0"/>
              <a:t>Data integrity </a:t>
            </a:r>
          </a:p>
          <a:p>
            <a:pPr lvl="1"/>
            <a:r>
              <a:rPr lang="en-US" altLang="en-US" sz="2400" dirty="0"/>
              <a:t>Ensure that data is not changed from source to destination or after being written on a storage device </a:t>
            </a:r>
          </a:p>
          <a:p>
            <a:pPr lvl="3"/>
            <a:endParaRPr lang="en-US" altLang="en-US" sz="2400" dirty="0"/>
          </a:p>
          <a:p>
            <a:r>
              <a:rPr lang="en-US" altLang="en-US" sz="2800" dirty="0"/>
              <a:t>Confidentiality </a:t>
            </a:r>
          </a:p>
          <a:p>
            <a:pPr lvl="1"/>
            <a:r>
              <a:rPr lang="en-US" altLang="en-US" sz="2400" dirty="0"/>
              <a:t>Ensures that data is read only by authorized users</a:t>
            </a:r>
          </a:p>
          <a:p>
            <a:pPr lvl="2"/>
            <a:endParaRPr lang="en-US" altLang="en-US" sz="2400" dirty="0"/>
          </a:p>
          <a:p>
            <a:r>
              <a:rPr lang="en-US" altLang="en-US" sz="2800" dirty="0"/>
              <a:t>Non-repudiation</a:t>
            </a:r>
          </a:p>
          <a:p>
            <a:pPr lvl="1"/>
            <a:r>
              <a:rPr lang="en-US" altLang="en-US" sz="2400" dirty="0"/>
              <a:t>Sender/client can’</a:t>
            </a:r>
            <a:r>
              <a:rPr lang="en-US" altLang="ja-JP" sz="2400" dirty="0"/>
              <a:t>t later claim didn’t send/write data</a:t>
            </a:r>
          </a:p>
          <a:p>
            <a:pPr lvl="1"/>
            <a:r>
              <a:rPr lang="en-US" altLang="en-US" sz="2400" dirty="0"/>
              <a:t>Receiver/server can’</a:t>
            </a:r>
            <a:r>
              <a:rPr lang="en-US" altLang="ja-JP" sz="2400" dirty="0"/>
              <a:t>t claim didn’t receive/write data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353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502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Securing Communication: Cryptography 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55626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Cryptography: communication in the presence of adversaries</a:t>
            </a:r>
          </a:p>
          <a:p>
            <a:pPr lvl="2"/>
            <a:endParaRPr lang="en-US" altLang="en-US" sz="1000" dirty="0"/>
          </a:p>
          <a:p>
            <a:r>
              <a:rPr lang="en-US" altLang="en-US" sz="2800" dirty="0"/>
              <a:t>Studied for thousands of years</a:t>
            </a:r>
          </a:p>
          <a:p>
            <a:pPr lvl="1"/>
            <a:r>
              <a:rPr lang="en-US" altLang="en-US" sz="2400" dirty="0"/>
              <a:t>See the Simon Singh’</a:t>
            </a:r>
            <a:r>
              <a:rPr lang="en-US" altLang="ja-JP" sz="2400" dirty="0"/>
              <a:t>s </a:t>
            </a:r>
            <a:r>
              <a:rPr lang="en-US" altLang="ja-JP" sz="2400" dirty="0">
                <a:solidFill>
                  <a:srgbClr val="FF0000"/>
                </a:solidFill>
              </a:rPr>
              <a:t>The Code Book </a:t>
            </a:r>
            <a:r>
              <a:rPr lang="en-US" altLang="ja-JP" sz="2400" dirty="0"/>
              <a:t>for an excellent, highly readable history</a:t>
            </a:r>
          </a:p>
          <a:p>
            <a:pPr lvl="2"/>
            <a:endParaRPr lang="en-US" altLang="en-US" sz="1000" dirty="0"/>
          </a:p>
          <a:p>
            <a:r>
              <a:rPr lang="en-US" altLang="en-US" sz="2800" dirty="0"/>
              <a:t>Central goal: confidentiality</a:t>
            </a:r>
          </a:p>
          <a:p>
            <a:pPr lvl="1"/>
            <a:r>
              <a:rPr lang="en-US" altLang="en-US" sz="2400" dirty="0"/>
              <a:t>How to encode information so that an adversary can’</a:t>
            </a:r>
            <a:r>
              <a:rPr lang="en-US" altLang="ja-JP" sz="2400" dirty="0"/>
              <a:t>t extract it, but a friend can</a:t>
            </a:r>
          </a:p>
          <a:p>
            <a:pPr lvl="2"/>
            <a:endParaRPr lang="en-US" altLang="en-US" sz="1000" dirty="0"/>
          </a:p>
          <a:p>
            <a:r>
              <a:rPr lang="en-US" altLang="en-US" sz="2800" dirty="0"/>
              <a:t>General premise: there is a key, possession of which allows decoding, but without which decoding is infeasible</a:t>
            </a:r>
          </a:p>
          <a:p>
            <a:pPr lvl="1"/>
            <a:r>
              <a:rPr lang="en-US" altLang="en-US" sz="2400" dirty="0"/>
              <a:t>Thus, key must be kept secret and not guessable</a:t>
            </a:r>
          </a:p>
        </p:txBody>
      </p:sp>
    </p:spTree>
    <p:extLst>
      <p:ext uri="{BB962C8B-B14F-4D97-AF65-F5344CB8AC3E}">
        <p14:creationId xmlns:p14="http://schemas.microsoft.com/office/powerpoint/2010/main" val="174838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Symmetric Keys 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Same key for encryption and decryption</a:t>
            </a:r>
          </a:p>
          <a:p>
            <a:r>
              <a:rPr lang="en-US" altLang="en-US" sz="2800" dirty="0"/>
              <a:t>Achieves confidentiality</a:t>
            </a:r>
          </a:p>
          <a:p>
            <a:r>
              <a:rPr lang="en-US" altLang="en-US" sz="2800" dirty="0"/>
              <a:t>Vulnerable to tampering and replay attacks</a:t>
            </a:r>
          </a:p>
        </p:txBody>
      </p:sp>
      <p:grpSp>
        <p:nvGrpSpPr>
          <p:cNvPr id="28675" name="Group 4"/>
          <p:cNvGrpSpPr>
            <a:grpSpLocks/>
          </p:cNvGrpSpPr>
          <p:nvPr/>
        </p:nvGrpSpPr>
        <p:grpSpPr bwMode="auto">
          <a:xfrm>
            <a:off x="990600" y="2819400"/>
            <a:ext cx="7315200" cy="2881313"/>
            <a:chOff x="720" y="1584"/>
            <a:chExt cx="4320" cy="1527"/>
          </a:xfrm>
        </p:grpSpPr>
        <p:sp>
          <p:nvSpPr>
            <p:cNvPr id="28676" name="Oval 5"/>
            <p:cNvSpPr>
              <a:spLocks noChangeArrowheads="1"/>
            </p:cNvSpPr>
            <p:nvPr/>
          </p:nvSpPr>
          <p:spPr bwMode="auto">
            <a:xfrm>
              <a:off x="720" y="2247"/>
              <a:ext cx="1008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28677" name="Group 6"/>
            <p:cNvGrpSpPr>
              <a:grpSpLocks/>
            </p:cNvGrpSpPr>
            <p:nvPr/>
          </p:nvGrpSpPr>
          <p:grpSpPr bwMode="auto">
            <a:xfrm>
              <a:off x="1968" y="2151"/>
              <a:ext cx="1920" cy="960"/>
              <a:chOff x="1719" y="1709"/>
              <a:chExt cx="1775" cy="1123"/>
            </a:xfrm>
          </p:grpSpPr>
          <p:sp>
            <p:nvSpPr>
              <p:cNvPr id="28688" name="Oval 7"/>
              <p:cNvSpPr>
                <a:spLocks noChangeArrowheads="1"/>
              </p:cNvSpPr>
              <p:nvPr/>
            </p:nvSpPr>
            <p:spPr bwMode="auto">
              <a:xfrm>
                <a:off x="2109" y="1709"/>
                <a:ext cx="736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89" name="Oval 8"/>
              <p:cNvSpPr>
                <a:spLocks noChangeArrowheads="1"/>
              </p:cNvSpPr>
              <p:nvPr/>
            </p:nvSpPr>
            <p:spPr bwMode="auto">
              <a:xfrm>
                <a:off x="2542" y="1752"/>
                <a:ext cx="692" cy="346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90" name="Oval 9"/>
              <p:cNvSpPr>
                <a:spLocks noChangeArrowheads="1"/>
              </p:cNvSpPr>
              <p:nvPr/>
            </p:nvSpPr>
            <p:spPr bwMode="auto">
              <a:xfrm>
                <a:off x="2715" y="1925"/>
                <a:ext cx="692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91" name="Oval 10"/>
              <p:cNvSpPr>
                <a:spLocks noChangeArrowheads="1"/>
              </p:cNvSpPr>
              <p:nvPr/>
            </p:nvSpPr>
            <p:spPr bwMode="auto">
              <a:xfrm>
                <a:off x="2801" y="2141"/>
                <a:ext cx="693" cy="51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92" name="Oval 11"/>
              <p:cNvSpPr>
                <a:spLocks noChangeArrowheads="1"/>
              </p:cNvSpPr>
              <p:nvPr/>
            </p:nvSpPr>
            <p:spPr bwMode="auto">
              <a:xfrm>
                <a:off x="2412" y="2270"/>
                <a:ext cx="692" cy="56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93" name="Oval 12"/>
              <p:cNvSpPr>
                <a:spLocks noChangeArrowheads="1"/>
              </p:cNvSpPr>
              <p:nvPr/>
            </p:nvSpPr>
            <p:spPr bwMode="auto">
              <a:xfrm>
                <a:off x="1935" y="2141"/>
                <a:ext cx="693" cy="64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94" name="Oval 13"/>
              <p:cNvSpPr>
                <a:spLocks noChangeArrowheads="1"/>
              </p:cNvSpPr>
              <p:nvPr/>
            </p:nvSpPr>
            <p:spPr bwMode="auto">
              <a:xfrm>
                <a:off x="1719" y="1838"/>
                <a:ext cx="693" cy="60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95" name="Freeform 14"/>
              <p:cNvSpPr>
                <a:spLocks/>
              </p:cNvSpPr>
              <p:nvPr/>
            </p:nvSpPr>
            <p:spPr bwMode="auto">
              <a:xfrm>
                <a:off x="1893" y="1753"/>
                <a:ext cx="1470" cy="1037"/>
              </a:xfrm>
              <a:custGeom>
                <a:avLst/>
                <a:gdLst>
                  <a:gd name="T0" fmla="*/ 8 w 1632"/>
                  <a:gd name="T1" fmla="*/ 30 h 1152"/>
                  <a:gd name="T2" fmla="*/ 59 w 1632"/>
                  <a:gd name="T3" fmla="*/ 8 h 1152"/>
                  <a:gd name="T4" fmla="*/ 102 w 1632"/>
                  <a:gd name="T5" fmla="*/ 0 h 1152"/>
                  <a:gd name="T6" fmla="*/ 190 w 1632"/>
                  <a:gd name="T7" fmla="*/ 8 h 1152"/>
                  <a:gd name="T8" fmla="*/ 219 w 1632"/>
                  <a:gd name="T9" fmla="*/ 22 h 1152"/>
                  <a:gd name="T10" fmla="*/ 234 w 1632"/>
                  <a:gd name="T11" fmla="*/ 50 h 1152"/>
                  <a:gd name="T12" fmla="*/ 249 w 1632"/>
                  <a:gd name="T13" fmla="*/ 58 h 1152"/>
                  <a:gd name="T14" fmla="*/ 234 w 1632"/>
                  <a:gd name="T15" fmla="*/ 137 h 1152"/>
                  <a:gd name="T16" fmla="*/ 139 w 1632"/>
                  <a:gd name="T17" fmla="*/ 174 h 1152"/>
                  <a:gd name="T18" fmla="*/ 44 w 1632"/>
                  <a:gd name="T19" fmla="*/ 145 h 1152"/>
                  <a:gd name="T20" fmla="*/ 14 w 1632"/>
                  <a:gd name="T21" fmla="*/ 115 h 1152"/>
                  <a:gd name="T22" fmla="*/ 0 w 1632"/>
                  <a:gd name="T23" fmla="*/ 109 h 1152"/>
                  <a:gd name="T24" fmla="*/ 8 w 1632"/>
                  <a:gd name="T25" fmla="*/ 30 h 115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32"/>
                  <a:gd name="T40" fmla="*/ 0 h 1152"/>
                  <a:gd name="T41" fmla="*/ 1632 w 1632"/>
                  <a:gd name="T42" fmla="*/ 1152 h 115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32" h="1152">
                    <a:moveTo>
                      <a:pt x="48" y="192"/>
                    </a:moveTo>
                    <a:lnTo>
                      <a:pt x="384" y="48"/>
                    </a:lnTo>
                    <a:lnTo>
                      <a:pt x="672" y="0"/>
                    </a:lnTo>
                    <a:lnTo>
                      <a:pt x="1248" y="48"/>
                    </a:lnTo>
                    <a:lnTo>
                      <a:pt x="1440" y="144"/>
                    </a:lnTo>
                    <a:lnTo>
                      <a:pt x="1536" y="336"/>
                    </a:lnTo>
                    <a:lnTo>
                      <a:pt x="1632" y="384"/>
                    </a:lnTo>
                    <a:lnTo>
                      <a:pt x="1536" y="912"/>
                    </a:lnTo>
                    <a:lnTo>
                      <a:pt x="912" y="1152"/>
                    </a:lnTo>
                    <a:lnTo>
                      <a:pt x="288" y="960"/>
                    </a:lnTo>
                    <a:lnTo>
                      <a:pt x="96" y="768"/>
                    </a:lnTo>
                    <a:lnTo>
                      <a:pt x="0" y="720"/>
                    </a:lnTo>
                    <a:lnTo>
                      <a:pt x="48" y="192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78" name="Text Box 15"/>
            <p:cNvSpPr txBox="1">
              <a:spLocks noChangeArrowheads="1"/>
            </p:cNvSpPr>
            <p:nvPr/>
          </p:nvSpPr>
          <p:spPr bwMode="auto">
            <a:xfrm>
              <a:off x="2499" y="2199"/>
              <a:ext cx="71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Helvetica" panose="020B0604020202020204" pitchFamily="34" charset="0"/>
                  <a:cs typeface="Helvetica" panose="020B0604020202020204" pitchFamily="34" charset="0"/>
                </a:rPr>
                <a:t>Internet</a:t>
              </a:r>
            </a:p>
          </p:txBody>
        </p:sp>
        <p:sp>
          <p:nvSpPr>
            <p:cNvPr id="28679" name="Text Box 16"/>
            <p:cNvSpPr txBox="1">
              <a:spLocks noChangeArrowheads="1"/>
            </p:cNvSpPr>
            <p:nvPr/>
          </p:nvSpPr>
          <p:spPr bwMode="auto">
            <a:xfrm>
              <a:off x="796" y="2319"/>
              <a:ext cx="850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Encrypt with</a:t>
              </a:r>
            </a:p>
            <a:p>
              <a:pPr eaLnBrk="1" hangingPunct="1"/>
              <a:r>
                <a:rPr lang="en-US" altLang="en-US" sz="180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secret</a:t>
              </a:r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 key</a:t>
              </a:r>
            </a:p>
          </p:txBody>
        </p:sp>
        <p:sp>
          <p:nvSpPr>
            <p:cNvPr id="28680" name="Oval 17"/>
            <p:cNvSpPr>
              <a:spLocks noChangeArrowheads="1"/>
            </p:cNvSpPr>
            <p:nvPr/>
          </p:nvSpPr>
          <p:spPr bwMode="auto">
            <a:xfrm>
              <a:off x="4032" y="2247"/>
              <a:ext cx="1008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8681" name="Text Box 18"/>
            <p:cNvSpPr txBox="1">
              <a:spLocks noChangeArrowheads="1"/>
            </p:cNvSpPr>
            <p:nvPr/>
          </p:nvSpPr>
          <p:spPr bwMode="auto">
            <a:xfrm>
              <a:off x="4104" y="2319"/>
              <a:ext cx="85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Decrypt with</a:t>
              </a:r>
            </a:p>
            <a:p>
              <a:pPr eaLnBrk="1" hangingPunct="1"/>
              <a:r>
                <a:rPr lang="en-US" altLang="en-US" sz="180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secret</a:t>
              </a:r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 key</a:t>
              </a:r>
            </a:p>
          </p:txBody>
        </p:sp>
        <p:sp>
          <p:nvSpPr>
            <p:cNvPr id="28682" name="Text Box 19"/>
            <p:cNvSpPr txBox="1">
              <a:spLocks noChangeArrowheads="1"/>
            </p:cNvSpPr>
            <p:nvPr/>
          </p:nvSpPr>
          <p:spPr bwMode="auto">
            <a:xfrm>
              <a:off x="885" y="1586"/>
              <a:ext cx="1128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Helvetica" panose="020B0604020202020204" pitchFamily="34" charset="0"/>
                  <a:cs typeface="Helvetica" panose="020B0604020202020204" pitchFamily="34" charset="0"/>
                </a:rPr>
                <a:t>Plaintext (m)</a:t>
              </a:r>
              <a:endParaRPr lang="en-US" altLang="en-US" sz="1800" b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8683" name="Text Box 20"/>
            <p:cNvSpPr txBox="1">
              <a:spLocks noChangeArrowheads="1"/>
            </p:cNvSpPr>
            <p:nvPr/>
          </p:nvSpPr>
          <p:spPr bwMode="auto">
            <a:xfrm>
              <a:off x="4230" y="1584"/>
              <a:ext cx="44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      m</a:t>
              </a:r>
            </a:p>
          </p:txBody>
        </p:sp>
        <p:sp>
          <p:nvSpPr>
            <p:cNvPr id="28684" name="Line 21"/>
            <p:cNvSpPr>
              <a:spLocks noChangeShapeType="1"/>
            </p:cNvSpPr>
            <p:nvPr/>
          </p:nvSpPr>
          <p:spPr bwMode="auto">
            <a:xfrm>
              <a:off x="1200" y="18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8685" name="Freeform 22"/>
            <p:cNvSpPr>
              <a:spLocks/>
            </p:cNvSpPr>
            <p:nvPr/>
          </p:nvSpPr>
          <p:spPr bwMode="auto">
            <a:xfrm>
              <a:off x="1200" y="2775"/>
              <a:ext cx="3360" cy="144"/>
            </a:xfrm>
            <a:custGeom>
              <a:avLst/>
              <a:gdLst>
                <a:gd name="T0" fmla="*/ 0 w 3360"/>
                <a:gd name="T1" fmla="*/ 0 h 144"/>
                <a:gd name="T2" fmla="*/ 0 w 3360"/>
                <a:gd name="T3" fmla="*/ 144 h 144"/>
                <a:gd name="T4" fmla="*/ 3360 w 3360"/>
                <a:gd name="T5" fmla="*/ 144 h 144"/>
                <a:gd name="T6" fmla="*/ 3360 w 3360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0"/>
                <a:gd name="T13" fmla="*/ 0 h 144"/>
                <a:gd name="T14" fmla="*/ 3360 w 3360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0" h="144">
                  <a:moveTo>
                    <a:pt x="0" y="0"/>
                  </a:moveTo>
                  <a:lnTo>
                    <a:pt x="0" y="144"/>
                  </a:lnTo>
                  <a:lnTo>
                    <a:pt x="3360" y="144"/>
                  </a:lnTo>
                  <a:lnTo>
                    <a:pt x="336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8686" name="Line 23"/>
            <p:cNvSpPr>
              <a:spLocks noChangeShapeType="1"/>
            </p:cNvSpPr>
            <p:nvPr/>
          </p:nvSpPr>
          <p:spPr bwMode="auto">
            <a:xfrm flipV="1">
              <a:off x="4560" y="1767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8687" name="Text Box 24"/>
            <p:cNvSpPr txBox="1">
              <a:spLocks noChangeArrowheads="1"/>
            </p:cNvSpPr>
            <p:nvPr/>
          </p:nvSpPr>
          <p:spPr bwMode="auto">
            <a:xfrm>
              <a:off x="2439" y="2703"/>
              <a:ext cx="72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Ciphertext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18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Value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Can handle huge volumes of data, e.g., </a:t>
            </a:r>
            <a:r>
              <a:rPr lang="en-US" sz="2800" dirty="0" err="1"/>
              <a:t>PetaBytes</a:t>
            </a:r>
            <a:r>
              <a:rPr lang="en-US" sz="2800" dirty="0"/>
              <a:t>!</a:t>
            </a:r>
          </a:p>
          <a:p>
            <a:pPr lvl="1"/>
            <a:r>
              <a:rPr lang="en-US" sz="2400" dirty="0"/>
              <a:t>Store (key, value) tuples</a:t>
            </a:r>
          </a:p>
          <a:p>
            <a:pPr lvl="2"/>
            <a:endParaRPr lang="en-US" sz="2400" dirty="0"/>
          </a:p>
          <a:p>
            <a:r>
              <a:rPr lang="en-US" sz="2800" dirty="0"/>
              <a:t>Simple interface</a:t>
            </a: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put(key, value); </a:t>
            </a:r>
            <a:r>
              <a:rPr lang="en-US" sz="2400" dirty="0"/>
              <a:t>// insert/write “value” associated with “key”</a:t>
            </a: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value = get(key); </a:t>
            </a:r>
            <a:r>
              <a:rPr lang="en-US" sz="2400" dirty="0"/>
              <a:t>// get/read data associated with “key”</a:t>
            </a:r>
          </a:p>
          <a:p>
            <a:pPr lvl="2"/>
            <a:endParaRPr lang="en-US" sz="2400" dirty="0"/>
          </a:p>
          <a:p>
            <a:r>
              <a:rPr lang="en-US" sz="2800" dirty="0"/>
              <a:t>Used sometimes as a simpler but more scalable “database”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0659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Symmetric Keys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838200"/>
            <a:ext cx="5956300" cy="57912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Can just XOR plaintext with the key</a:t>
            </a:r>
          </a:p>
          <a:p>
            <a:pPr lvl="1"/>
            <a:r>
              <a:rPr lang="en-US" altLang="en-US" sz="2400" dirty="0"/>
              <a:t>Easy to implement, but easy to break using frequency analysis</a:t>
            </a:r>
          </a:p>
          <a:p>
            <a:pPr lvl="1"/>
            <a:r>
              <a:rPr lang="en-US" altLang="en-US" sz="2400" dirty="0"/>
              <a:t>Unbreakable alternative: XOR with one-time pad</a:t>
            </a:r>
          </a:p>
          <a:p>
            <a:pPr lvl="2"/>
            <a:r>
              <a:rPr lang="en-US" altLang="en-US" sz="2400" dirty="0"/>
              <a:t>Use a different key for each message</a:t>
            </a:r>
          </a:p>
        </p:txBody>
      </p:sp>
      <p:pic>
        <p:nvPicPr>
          <p:cNvPr id="30723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957263"/>
            <a:ext cx="3848100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950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Block Ciphers with Symmetric Keys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71525"/>
            <a:ext cx="8839200" cy="20478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More sophisticated (e.g., block cipher) algorithms </a:t>
            </a:r>
          </a:p>
          <a:p>
            <a:pPr lvl="1"/>
            <a:r>
              <a:rPr lang="en-US" altLang="en-US" dirty="0"/>
              <a:t>Works with a block size (e.g., 64 bits)</a:t>
            </a:r>
          </a:p>
          <a:p>
            <a:r>
              <a:rPr lang="en-US" altLang="en-US" dirty="0"/>
              <a:t>Can encrypt blocks separately: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Same </a:t>
            </a:r>
            <a:r>
              <a:rPr lang="en-US" altLang="en-US" dirty="0" err="1">
                <a:sym typeface="Symbol" panose="05050102010706020507" pitchFamily="18" charset="2"/>
              </a:rPr>
              <a:t>plaintextsame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ciphertext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Much better: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Add in counter and/or link </a:t>
            </a:r>
            <a:r>
              <a:rPr lang="en-US" altLang="en-US" dirty="0" err="1">
                <a:sym typeface="Symbol" panose="05050102010706020507" pitchFamily="18" charset="2"/>
              </a:rPr>
              <a:t>ciphertext</a:t>
            </a:r>
            <a:r>
              <a:rPr lang="en-US" altLang="en-US" dirty="0">
                <a:sym typeface="Symbol" panose="05050102010706020507" pitchFamily="18" charset="2"/>
              </a:rPr>
              <a:t> of previous block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4025"/>
            <a:ext cx="40386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949575"/>
            <a:ext cx="3733800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Freeform 6"/>
          <p:cNvSpPr>
            <a:spLocks noChangeArrowheads="1"/>
          </p:cNvSpPr>
          <p:nvPr/>
        </p:nvSpPr>
        <p:spPr bwMode="auto">
          <a:xfrm>
            <a:off x="2641600" y="2794000"/>
            <a:ext cx="4368800" cy="3835400"/>
          </a:xfrm>
          <a:custGeom>
            <a:avLst/>
            <a:gdLst>
              <a:gd name="T0" fmla="*/ 0 w 3124200"/>
              <a:gd name="T1" fmla="*/ 3733800 h 4140200"/>
              <a:gd name="T2" fmla="*/ 0 w 3124200"/>
              <a:gd name="T3" fmla="*/ 4140200 h 4140200"/>
              <a:gd name="T4" fmla="*/ 20797369 w 3124200"/>
              <a:gd name="T5" fmla="*/ 4140200 h 4140200"/>
              <a:gd name="T6" fmla="*/ 20983071 w 3124200"/>
              <a:gd name="T7" fmla="*/ 12700 h 4140200"/>
              <a:gd name="T8" fmla="*/ 45679940 w 3124200"/>
              <a:gd name="T9" fmla="*/ 0 h 4140200"/>
              <a:gd name="T10" fmla="*/ 45679940 w 3124200"/>
              <a:gd name="T11" fmla="*/ 228600 h 4140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24200"/>
              <a:gd name="T19" fmla="*/ 0 h 4140200"/>
              <a:gd name="T20" fmla="*/ 3124200 w 3124200"/>
              <a:gd name="T21" fmla="*/ 4140200 h 41402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24200" h="4140200">
                <a:moveTo>
                  <a:pt x="0" y="3733800"/>
                </a:moveTo>
                <a:lnTo>
                  <a:pt x="0" y="4140200"/>
                </a:lnTo>
                <a:lnTo>
                  <a:pt x="1422400" y="4140200"/>
                </a:lnTo>
                <a:cubicBezTo>
                  <a:pt x="1426633" y="2764367"/>
                  <a:pt x="1435100" y="12700"/>
                  <a:pt x="1435100" y="12700"/>
                </a:cubicBezTo>
                <a:lnTo>
                  <a:pt x="3124200" y="0"/>
                </a:lnTo>
                <a:lnTo>
                  <a:pt x="3124200" y="22860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4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5" grpId="0" build="p"/>
      <p:bldP spid="4199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Symmetric Key Ciphers - DES &amp; AES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763000" cy="6096000"/>
          </a:xfrm>
        </p:spPr>
        <p:txBody>
          <a:bodyPr>
            <a:normAutofit/>
          </a:bodyPr>
          <a:lstStyle/>
          <a:p>
            <a:r>
              <a:rPr lang="en-US" altLang="en-US" dirty="0"/>
              <a:t>Data Encryption Standard (DES)</a:t>
            </a:r>
          </a:p>
          <a:p>
            <a:pPr lvl="1"/>
            <a:r>
              <a:rPr lang="en-US" altLang="en-US" dirty="0"/>
              <a:t>Developed by IBM in 1970s, standardized by NBS/NIST</a:t>
            </a:r>
          </a:p>
          <a:p>
            <a:pPr lvl="1"/>
            <a:r>
              <a:rPr lang="en-US" altLang="en-US" dirty="0"/>
              <a:t>56-bit key (decreased from 64 bits at NSA’</a:t>
            </a:r>
            <a:r>
              <a:rPr lang="en-US" altLang="ja-JP" dirty="0"/>
              <a:t>s request)</a:t>
            </a:r>
          </a:p>
          <a:p>
            <a:pPr lvl="1"/>
            <a:r>
              <a:rPr lang="en-US" altLang="en-US" dirty="0"/>
              <a:t>Still fairly strong other than brute-forcing the key space</a:t>
            </a:r>
          </a:p>
          <a:p>
            <a:pPr lvl="2"/>
            <a:r>
              <a:rPr lang="en-US" altLang="en-US" dirty="0"/>
              <a:t>But custom hardware can crack a key in &lt; 24 hours</a:t>
            </a:r>
          </a:p>
          <a:p>
            <a:pPr lvl="1"/>
            <a:r>
              <a:rPr lang="en-US" altLang="en-US" dirty="0"/>
              <a:t>Today many financial institutions use Triple DES</a:t>
            </a:r>
          </a:p>
          <a:p>
            <a:pPr lvl="2"/>
            <a:r>
              <a:rPr lang="en-US" altLang="en-US" dirty="0"/>
              <a:t>DES applied 3 times, with 3 keys totaling 168 bits</a:t>
            </a:r>
          </a:p>
          <a:p>
            <a:pPr lvl="2"/>
            <a:endParaRPr lang="en-US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Advanced Encryption Standard (AES)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Replacement for DES standardized in 2002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Key size: 128, 192 or 256 bits</a:t>
            </a:r>
          </a:p>
          <a:p>
            <a:pPr lvl="2"/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/>
              <a:t>How fundamentally strong are they?</a:t>
            </a:r>
          </a:p>
          <a:p>
            <a:pPr lvl="1"/>
            <a:r>
              <a:rPr lang="en-US" altLang="en-US" dirty="0"/>
              <a:t>No one knows (no proofs exist)</a:t>
            </a:r>
          </a:p>
        </p:txBody>
      </p:sp>
    </p:spTree>
    <p:extLst>
      <p:ext uri="{BB962C8B-B14F-4D97-AF65-F5344CB8AC3E}">
        <p14:creationId xmlns:p14="http://schemas.microsoft.com/office/powerpoint/2010/main" val="273090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Authentication in Distributed Systems</a:t>
            </a:r>
          </a:p>
        </p:txBody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534400" cy="5791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68275" algn="l"/>
              </a:tabLst>
            </a:pPr>
            <a:r>
              <a:rPr lang="en-US" altLang="ko-KR" sz="2800" dirty="0">
                <a:ea typeface="굴림" panose="020B0600000101010101" pitchFamily="34" charset="-127"/>
                <a:sym typeface="Symbol" panose="05050102010706020507" pitchFamily="18" charset="2"/>
              </a:rPr>
              <a:t>What if identity must be established across network?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68275" algn="l"/>
              </a:tabLst>
            </a:pPr>
            <a:endParaRPr lang="en-US" altLang="ko-KR" sz="24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68275" algn="l"/>
              </a:tabLst>
            </a:pPr>
            <a:endParaRPr lang="en-US" altLang="ko-KR" sz="24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68275" algn="l"/>
              </a:tabLst>
            </a:pPr>
            <a:endParaRPr lang="en-US" altLang="ko-KR" sz="24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68275" algn="l"/>
              </a:tabLst>
            </a:pPr>
            <a:endParaRPr lang="en-US" altLang="ko-KR" sz="24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68275" algn="l"/>
              </a:tabLst>
            </a:pPr>
            <a:endParaRPr lang="en-US" altLang="ko-KR" sz="24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68275" algn="l"/>
              </a:tabLst>
            </a:pPr>
            <a:endParaRPr lang="en-US" altLang="ko-KR" sz="24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68275" algn="l"/>
              </a:tabLst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Need way to prevent exposure of information while still proving identity to remote system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68275" algn="l"/>
              </a:tabLst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Many of the original UNIX tools sent passwords over the wire “in clear text”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168275" algn="l"/>
              </a:tabLst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E.g.: telnet, ftp,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yp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(yellow pages, for distributed login)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168275" algn="l"/>
              </a:tabLst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Result: Snooping programs widespread 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68275" algn="l"/>
              </a:tabLst>
            </a:pPr>
            <a:r>
              <a:rPr lang="en-US" altLang="ko-KR" sz="2800" dirty="0">
                <a:ea typeface="굴림" panose="020B0600000101010101" pitchFamily="34" charset="-127"/>
                <a:sym typeface="Symbol" panose="05050102010706020507" pitchFamily="18" charset="2"/>
              </a:rPr>
              <a:t>What do we need? Cannot rely on physical security!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68275" algn="l"/>
              </a:tabLst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Encryption: Privacy, restrict receivers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68275" algn="l"/>
              </a:tabLst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Authentication: Remote Authenticity, restrict senders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68275" algn="l"/>
              </a:tabLst>
            </a:pPr>
            <a:endParaRPr lang="ko-KR" altLang="en-US" sz="2800" dirty="0">
              <a:ea typeface="굴림" panose="020B0600000101010101" pitchFamily="34" charset="-127"/>
            </a:endParaRPr>
          </a:p>
        </p:txBody>
      </p:sp>
      <p:grpSp>
        <p:nvGrpSpPr>
          <p:cNvPr id="1030157" name="Group 13"/>
          <p:cNvGrpSpPr>
            <a:grpSpLocks/>
          </p:cNvGrpSpPr>
          <p:nvPr/>
        </p:nvGrpSpPr>
        <p:grpSpPr bwMode="auto">
          <a:xfrm>
            <a:off x="1371600" y="1066800"/>
            <a:ext cx="6324600" cy="1562100"/>
            <a:chOff x="864" y="1104"/>
            <a:chExt cx="3984" cy="984"/>
          </a:xfrm>
        </p:grpSpPr>
        <p:grpSp>
          <p:nvGrpSpPr>
            <p:cNvPr id="16392" name="Group 11"/>
            <p:cNvGrpSpPr>
              <a:grpSpLocks/>
            </p:cNvGrpSpPr>
            <p:nvPr/>
          </p:nvGrpSpPr>
          <p:grpSpPr bwMode="auto">
            <a:xfrm>
              <a:off x="864" y="1104"/>
              <a:ext cx="3984" cy="984"/>
              <a:chOff x="864" y="1104"/>
              <a:chExt cx="3984" cy="984"/>
            </a:xfrm>
          </p:grpSpPr>
          <p:pic>
            <p:nvPicPr>
              <p:cNvPr id="16394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2" y="1104"/>
                <a:ext cx="936" cy="9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395" name="Rectangle 6" descr="Dark downward diagonal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2688" cy="192"/>
              </a:xfrm>
              <a:prstGeom prst="rect">
                <a:avLst/>
              </a:prstGeom>
              <a:pattFill prst="dkDnDiag">
                <a:fgClr>
                  <a:srgbClr val="00FFFF"/>
                </a:fgClr>
                <a:bgClr>
                  <a:schemeClr val="bg1"/>
                </a:bgClr>
              </a:patt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 dirty="0">
                  <a:latin typeface="Gill Sans Light" charset="0"/>
                  <a:ea typeface="Gill Sans Light" charset="0"/>
                  <a:cs typeface="Gill Sans Light" charset="0"/>
                </a:endParaRPr>
              </a:p>
            </p:txBody>
          </p:sp>
          <p:pic>
            <p:nvPicPr>
              <p:cNvPr id="16396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" y="1192"/>
                <a:ext cx="768" cy="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6393" name="Text Box 8"/>
            <p:cNvSpPr txBox="1">
              <a:spLocks noChangeArrowheads="1"/>
            </p:cNvSpPr>
            <p:nvPr/>
          </p:nvSpPr>
          <p:spPr bwMode="auto">
            <a:xfrm>
              <a:off x="2484" y="1380"/>
              <a:ext cx="928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800" b="0">
                  <a:latin typeface="Gill Sans Light" charset="0"/>
                  <a:ea typeface="Gill Sans Light" charset="0"/>
                  <a:cs typeface="Gill Sans Light" charset="0"/>
                </a:rPr>
                <a:t>Network</a:t>
              </a:r>
            </a:p>
          </p:txBody>
        </p:sp>
      </p:grpSp>
      <p:grpSp>
        <p:nvGrpSpPr>
          <p:cNvPr id="1030156" name="Group 12"/>
          <p:cNvGrpSpPr>
            <a:grpSpLocks/>
          </p:cNvGrpSpPr>
          <p:nvPr/>
        </p:nvGrpSpPr>
        <p:grpSpPr bwMode="auto">
          <a:xfrm>
            <a:off x="3124201" y="1649414"/>
            <a:ext cx="1570038" cy="1803400"/>
            <a:chOff x="2051" y="1504"/>
            <a:chExt cx="989" cy="1136"/>
          </a:xfrm>
        </p:grpSpPr>
        <p:pic>
          <p:nvPicPr>
            <p:cNvPr id="16390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" y="1504"/>
              <a:ext cx="733" cy="1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91" name="Text Box 10"/>
            <p:cNvSpPr txBox="1">
              <a:spLocks noChangeArrowheads="1"/>
            </p:cNvSpPr>
            <p:nvPr/>
          </p:nvSpPr>
          <p:spPr bwMode="auto">
            <a:xfrm rot="5400000">
              <a:off x="2457" y="2020"/>
              <a:ext cx="87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 dirty="0">
                  <a:latin typeface="Gill Sans Light" charset="0"/>
                  <a:ea typeface="Gill Sans Light" charset="0"/>
                  <a:cs typeface="Gill Sans Light" charset="0"/>
                </a:rPr>
                <a:t>PASS: </a:t>
              </a:r>
              <a:r>
                <a:rPr lang="en-US" altLang="ko-KR" sz="2400" b="0" dirty="0" err="1">
                  <a:latin typeface="Gill Sans Light" charset="0"/>
                  <a:ea typeface="Gill Sans Light" charset="0"/>
                  <a:cs typeface="Gill Sans Light" charset="0"/>
                </a:rPr>
                <a:t>gina</a:t>
              </a:r>
              <a:endParaRPr lang="en-US" altLang="ko-KR" sz="2400" b="0" dirty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55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30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30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0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0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14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via Secret Key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241300" y="774700"/>
            <a:ext cx="8674100" cy="5105400"/>
          </a:xfrm>
        </p:spPr>
        <p:txBody>
          <a:bodyPr/>
          <a:lstStyle/>
          <a:p>
            <a:r>
              <a:rPr lang="en-US" altLang="en-US" dirty="0"/>
              <a:t>Main idea: entity proves identity by decrypting a secret encrypted with its own key</a:t>
            </a:r>
          </a:p>
          <a:p>
            <a:pPr lvl="1"/>
            <a:r>
              <a:rPr lang="en-US" altLang="en-US" dirty="0"/>
              <a:t>K – secret key shared only by A and B</a:t>
            </a:r>
          </a:p>
          <a:p>
            <a:r>
              <a:rPr lang="en-US" altLang="en-US" dirty="0"/>
              <a:t>A can asks B to authenticate itself by decrypting a nonce, i.e., random value, x</a:t>
            </a:r>
          </a:p>
          <a:p>
            <a:pPr lvl="1"/>
            <a:r>
              <a:rPr lang="en-US" altLang="en-US" dirty="0"/>
              <a:t>Avoid replay attacks (attacker impersonating client or server)</a:t>
            </a:r>
          </a:p>
          <a:p>
            <a:r>
              <a:rPr lang="en-US" altLang="en-US" dirty="0"/>
              <a:t>Vulnerable to man-in-the middle attack</a:t>
            </a:r>
          </a:p>
        </p:txBody>
      </p:sp>
      <p:sp>
        <p:nvSpPr>
          <p:cNvPr id="36867" name="Line 4"/>
          <p:cNvSpPr>
            <a:spLocks noChangeShapeType="1"/>
          </p:cNvSpPr>
          <p:nvPr/>
        </p:nvSpPr>
        <p:spPr bwMode="auto">
          <a:xfrm flipH="1">
            <a:off x="2906713" y="4191000"/>
            <a:ext cx="1587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6868" name="Line 5"/>
          <p:cNvSpPr>
            <a:spLocks noChangeShapeType="1"/>
          </p:cNvSpPr>
          <p:nvPr/>
        </p:nvSpPr>
        <p:spPr bwMode="auto">
          <a:xfrm flipH="1">
            <a:off x="5497513" y="4191000"/>
            <a:ext cx="1587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908300" y="4298950"/>
            <a:ext cx="2590800" cy="730250"/>
            <a:chOff x="3072" y="1220"/>
            <a:chExt cx="1632" cy="460"/>
          </a:xfrm>
        </p:grpSpPr>
        <p:sp>
          <p:nvSpPr>
            <p:cNvPr id="36876" name="Line 7"/>
            <p:cNvSpPr>
              <a:spLocks noChangeShapeType="1"/>
            </p:cNvSpPr>
            <p:nvPr/>
          </p:nvSpPr>
          <p:spPr bwMode="auto">
            <a:xfrm>
              <a:off x="3072" y="1296"/>
              <a:ext cx="163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6877" name="Text Box 8"/>
            <p:cNvSpPr txBox="1">
              <a:spLocks noChangeArrowheads="1"/>
            </p:cNvSpPr>
            <p:nvPr/>
          </p:nvSpPr>
          <p:spPr bwMode="auto">
            <a:xfrm rot="765608">
              <a:off x="3425" y="1220"/>
              <a:ext cx="6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E(x, K)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778125" y="5029200"/>
            <a:ext cx="2720975" cy="762000"/>
            <a:chOff x="2990" y="1680"/>
            <a:chExt cx="1714" cy="480"/>
          </a:xfrm>
        </p:grpSpPr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 flipH="1">
              <a:off x="3072" y="1680"/>
              <a:ext cx="163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6875" name="Text Box 11"/>
            <p:cNvSpPr txBox="1">
              <a:spLocks noChangeArrowheads="1"/>
            </p:cNvSpPr>
            <p:nvPr/>
          </p:nvSpPr>
          <p:spPr bwMode="auto">
            <a:xfrm rot="-934980">
              <a:off x="2990" y="1821"/>
              <a:ext cx="10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                  x</a:t>
              </a:r>
            </a:p>
          </p:txBody>
        </p:sp>
      </p:grpSp>
      <p:sp>
        <p:nvSpPr>
          <p:cNvPr id="36871" name="Text Box 12"/>
          <p:cNvSpPr txBox="1">
            <a:spLocks noChangeArrowheads="1"/>
          </p:cNvSpPr>
          <p:nvPr/>
        </p:nvSpPr>
        <p:spPr bwMode="auto">
          <a:xfrm>
            <a:off x="2743200" y="3843338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6872" name="Text Box 13"/>
          <p:cNvSpPr txBox="1">
            <a:spLocks noChangeArrowheads="1"/>
          </p:cNvSpPr>
          <p:nvPr/>
        </p:nvSpPr>
        <p:spPr bwMode="auto">
          <a:xfrm>
            <a:off x="5334000" y="3857625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36873" name="TextBox 13"/>
          <p:cNvSpPr txBox="1">
            <a:spLocks noChangeArrowheads="1"/>
          </p:cNvSpPr>
          <p:nvPr/>
        </p:nvSpPr>
        <p:spPr bwMode="auto">
          <a:xfrm>
            <a:off x="5867400" y="4953000"/>
            <a:ext cx="2743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lvl="1" eaLnBrk="1" hangingPunct="1"/>
            <a:r>
              <a:rPr lang="en-US" altLang="en-US" sz="2000" b="0">
                <a:latin typeface="Helvetica" panose="020B0604020202020204" pitchFamily="34" charset="0"/>
              </a:rPr>
              <a:t>Notation: E(m,k) – encrypt message m with key k</a:t>
            </a:r>
          </a:p>
          <a:p>
            <a:pPr eaLnBrk="1" hangingPunct="1"/>
            <a:endParaRPr lang="en-US" altLang="en-US" sz="180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853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638800"/>
          </a:xfrm>
        </p:spPr>
        <p:txBody>
          <a:bodyPr/>
          <a:lstStyle/>
          <a:p>
            <a:r>
              <a:rPr lang="en-US" sz="2800" dirty="0"/>
              <a:t>Midterm 3 Review: </a:t>
            </a:r>
            <a:r>
              <a:rPr lang="en-US" sz="280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Fri 4/20 7:00-10:00PM (VLSB 2050)</a:t>
            </a:r>
          </a:p>
          <a:p>
            <a:endParaRPr lang="en-US" sz="2800" dirty="0"/>
          </a:p>
          <a:p>
            <a:r>
              <a:rPr lang="en-US" sz="2800" dirty="0"/>
              <a:t>Midterm 3 coming up on </a:t>
            </a:r>
            <a:r>
              <a:rPr lang="en-US" sz="28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Wed 4/25 6:30-8PM</a:t>
            </a:r>
          </a:p>
          <a:p>
            <a:pPr lvl="1"/>
            <a:r>
              <a:rPr lang="en-US" sz="2400" dirty="0"/>
              <a:t>All topics up to and including Lecture 23</a:t>
            </a:r>
          </a:p>
          <a:p>
            <a:pPr lvl="2"/>
            <a:r>
              <a:rPr lang="en-US" sz="2400" dirty="0"/>
              <a:t>Focus will be on Lectures 17 – 23 and associated readings, and Projects 3</a:t>
            </a:r>
          </a:p>
          <a:p>
            <a:pPr lvl="2"/>
            <a:r>
              <a:rPr lang="en-US" sz="2400" dirty="0"/>
              <a:t>But expect 20-30% questions from materials from Lectures 1-16</a:t>
            </a:r>
          </a:p>
          <a:p>
            <a:pPr lvl="1"/>
            <a:r>
              <a:rPr lang="en-US" sz="2600" dirty="0"/>
              <a:t>LKS 245, Hearst Field Annex A1, VLSB 2060, Barrows 20, Wurster 102 </a:t>
            </a:r>
            <a:r>
              <a:rPr lang="en-US" sz="2600" b="1" dirty="0">
                <a:solidFill>
                  <a:srgbClr val="FF0000"/>
                </a:solidFill>
              </a:rPr>
              <a:t>(see Piazza for your room assignment)</a:t>
            </a:r>
          </a:p>
          <a:p>
            <a:pPr lvl="1"/>
            <a:r>
              <a:rPr lang="en-US" sz="2400" dirty="0"/>
              <a:t>Closed book</a:t>
            </a:r>
          </a:p>
          <a:p>
            <a:pPr lvl="1"/>
            <a:r>
              <a:rPr lang="en-US" sz="2400" dirty="0"/>
              <a:t>2 pages hand-written notes both sides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0594997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4882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Secure Hash Function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6172200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endParaRPr lang="ko-KR" altLang="en-US" sz="26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endParaRPr lang="ko-KR" altLang="en-US" sz="26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endParaRPr lang="ko-KR" altLang="en-US" sz="26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endParaRPr lang="en-US" altLang="ko-KR" sz="26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endParaRPr lang="ko-KR" altLang="en-US" sz="26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r>
              <a:rPr lang="en-US" altLang="ko-KR" sz="2800" dirty="0">
                <a:ea typeface="굴림" panose="020B0600000101010101" pitchFamily="34" charset="-127"/>
              </a:rPr>
              <a:t>Hash Function: Short summary of data (message)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For instance, h</a:t>
            </a:r>
            <a:r>
              <a:rPr lang="en-US" altLang="ko-KR" sz="2400" baseline="-25000" dirty="0">
                <a:ea typeface="굴림" panose="020B0600000101010101" pitchFamily="34" charset="-127"/>
              </a:rPr>
              <a:t>1</a:t>
            </a:r>
            <a:r>
              <a:rPr lang="en-US" altLang="ko-KR" sz="2400" dirty="0">
                <a:ea typeface="굴림" panose="020B0600000101010101" pitchFamily="34" charset="-127"/>
              </a:rPr>
              <a:t>=H(M</a:t>
            </a:r>
            <a:r>
              <a:rPr lang="en-US" altLang="ko-KR" sz="2400" baseline="-25000" dirty="0">
                <a:ea typeface="굴림" panose="020B0600000101010101" pitchFamily="34" charset="-127"/>
              </a:rPr>
              <a:t>1</a:t>
            </a:r>
            <a:r>
              <a:rPr lang="en-US" altLang="ko-KR" sz="2400" dirty="0">
                <a:ea typeface="굴림" panose="020B0600000101010101" pitchFamily="34" charset="-127"/>
              </a:rPr>
              <a:t>) is the hash of message M</a:t>
            </a:r>
            <a:r>
              <a:rPr lang="en-US" altLang="ko-KR" sz="2400" baseline="-25000" dirty="0">
                <a:ea typeface="굴림" panose="020B0600000101010101" pitchFamily="34" charset="-127"/>
              </a:rPr>
              <a:t>1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h</a:t>
            </a:r>
            <a:r>
              <a:rPr lang="en-US" altLang="ko-KR" sz="2400" baseline="-25000" dirty="0">
                <a:ea typeface="굴림" panose="020B0600000101010101" pitchFamily="34" charset="-127"/>
              </a:rPr>
              <a:t>1</a:t>
            </a:r>
            <a:r>
              <a:rPr lang="en-US" altLang="ko-KR" sz="2400" dirty="0">
                <a:ea typeface="굴림" panose="020B0600000101010101" pitchFamily="34" charset="-127"/>
              </a:rPr>
              <a:t> fixed length, despite size of message M</a:t>
            </a:r>
            <a:r>
              <a:rPr lang="en-US" altLang="ko-KR" sz="2400" baseline="-25000" dirty="0">
                <a:ea typeface="굴림" panose="020B0600000101010101" pitchFamily="34" charset="-127"/>
              </a:rPr>
              <a:t>1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Often, h</a:t>
            </a:r>
            <a:r>
              <a:rPr lang="en-US" altLang="ko-KR" sz="2400" baseline="-25000" dirty="0">
                <a:ea typeface="굴림" panose="020B0600000101010101" pitchFamily="34" charset="-127"/>
              </a:rPr>
              <a:t>1</a:t>
            </a:r>
            <a:r>
              <a:rPr lang="en-US" altLang="ko-KR" sz="2400" dirty="0">
                <a:ea typeface="굴림" panose="020B0600000101010101" pitchFamily="34" charset="-127"/>
              </a:rPr>
              <a:t> is called the “digest” of M</a:t>
            </a:r>
            <a:r>
              <a:rPr lang="en-US" altLang="ko-KR" sz="2400" baseline="-25000" dirty="0">
                <a:ea typeface="굴림" panose="020B0600000101010101" pitchFamily="34" charset="-127"/>
              </a:rPr>
              <a:t>1</a:t>
            </a:r>
          </a:p>
          <a:p>
            <a:pPr lvl="2"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endParaRPr lang="en-US" altLang="ko-KR" sz="10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r>
              <a:rPr lang="en-US" altLang="ko-KR" sz="2800" dirty="0">
                <a:ea typeface="굴림" panose="020B0600000101010101" pitchFamily="34" charset="-127"/>
              </a:rPr>
              <a:t>Hash function H is considered secure if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It is infeasible to find M</a:t>
            </a:r>
            <a:r>
              <a:rPr lang="en-US" altLang="ko-KR" sz="2400" baseline="-25000" dirty="0">
                <a:ea typeface="굴림" panose="020B0600000101010101" pitchFamily="34" charset="-127"/>
              </a:rPr>
              <a:t>2</a:t>
            </a:r>
            <a:r>
              <a:rPr lang="en-US" altLang="ko-KR" sz="2400" dirty="0">
                <a:ea typeface="굴림" panose="020B0600000101010101" pitchFamily="34" charset="-127"/>
              </a:rPr>
              <a:t> with h</a:t>
            </a:r>
            <a:r>
              <a:rPr lang="en-US" altLang="ko-KR" sz="2400" baseline="-25000" dirty="0">
                <a:ea typeface="굴림" panose="020B0600000101010101" pitchFamily="34" charset="-127"/>
              </a:rPr>
              <a:t>1</a:t>
            </a:r>
            <a:r>
              <a:rPr lang="en-US" altLang="ko-KR" sz="2400" dirty="0">
                <a:ea typeface="굴림" panose="020B0600000101010101" pitchFamily="34" charset="-127"/>
              </a:rPr>
              <a:t>=H(M</a:t>
            </a:r>
            <a:r>
              <a:rPr lang="en-US" altLang="ko-KR" sz="2400" baseline="-25000" dirty="0">
                <a:ea typeface="굴림" panose="020B0600000101010101" pitchFamily="34" charset="-127"/>
              </a:rPr>
              <a:t>2</a:t>
            </a:r>
            <a:r>
              <a:rPr lang="en-US" altLang="ko-KR" sz="2400" dirty="0">
                <a:ea typeface="굴림" panose="020B0600000101010101" pitchFamily="34" charset="-127"/>
              </a:rPr>
              <a:t>); i.e., can’t easily find other message with same digest as given message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It is infeasible to locate two messages, m</a:t>
            </a:r>
            <a:r>
              <a:rPr lang="en-US" altLang="ko-KR" sz="2400" baseline="-25000" dirty="0">
                <a:ea typeface="굴림" panose="020B0600000101010101" pitchFamily="34" charset="-127"/>
              </a:rPr>
              <a:t>1</a:t>
            </a:r>
            <a:r>
              <a:rPr lang="en-US" altLang="ko-KR" sz="2400" dirty="0">
                <a:ea typeface="굴림" panose="020B0600000101010101" pitchFamily="34" charset="-127"/>
              </a:rPr>
              <a:t> and m</a:t>
            </a:r>
            <a:r>
              <a:rPr lang="en-US" altLang="ko-KR" sz="2400" baseline="-25000" dirty="0">
                <a:ea typeface="굴림" panose="020B0600000101010101" pitchFamily="34" charset="-127"/>
              </a:rPr>
              <a:t>2</a:t>
            </a:r>
            <a:r>
              <a:rPr lang="en-US" altLang="ko-KR" sz="2400" dirty="0">
                <a:ea typeface="굴림" panose="020B0600000101010101" pitchFamily="34" charset="-127"/>
              </a:rPr>
              <a:t>, which “collide”, i.e. for which H(m</a:t>
            </a:r>
            <a:r>
              <a:rPr lang="en-US" altLang="ko-KR" sz="2400" baseline="-25000" dirty="0">
                <a:ea typeface="굴림" panose="020B0600000101010101" pitchFamily="34" charset="-127"/>
              </a:rPr>
              <a:t>1</a:t>
            </a:r>
            <a:r>
              <a:rPr lang="en-US" altLang="ko-KR" sz="2400" dirty="0">
                <a:ea typeface="굴림" panose="020B0600000101010101" pitchFamily="34" charset="-127"/>
              </a:rPr>
              <a:t>) = H(m</a:t>
            </a:r>
            <a:r>
              <a:rPr lang="en-US" altLang="ko-KR" sz="2400" baseline="-25000" dirty="0">
                <a:ea typeface="굴림" panose="020B0600000101010101" pitchFamily="34" charset="-127"/>
              </a:rPr>
              <a:t>2</a:t>
            </a:r>
            <a:r>
              <a:rPr lang="en-US" altLang="ko-KR" sz="2400" dirty="0">
                <a:ea typeface="굴림" panose="020B0600000101010101" pitchFamily="34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A small change in a message changes many bits of digest/can’t tell anything about message given its hash</a:t>
            </a:r>
          </a:p>
        </p:txBody>
      </p:sp>
      <p:grpSp>
        <p:nvGrpSpPr>
          <p:cNvPr id="1042438" name="Group 6"/>
          <p:cNvGrpSpPr>
            <a:grpSpLocks/>
          </p:cNvGrpSpPr>
          <p:nvPr/>
        </p:nvGrpSpPr>
        <p:grpSpPr bwMode="auto">
          <a:xfrm>
            <a:off x="1752600" y="762000"/>
            <a:ext cx="5562600" cy="1676400"/>
            <a:chOff x="1104" y="2448"/>
            <a:chExt cx="3504" cy="1056"/>
          </a:xfrm>
        </p:grpSpPr>
        <p:sp>
          <p:nvSpPr>
            <p:cNvPr id="22533" name="Rectangle 7"/>
            <p:cNvSpPr>
              <a:spLocks noChangeArrowheads="1"/>
            </p:cNvSpPr>
            <p:nvPr/>
          </p:nvSpPr>
          <p:spPr bwMode="auto">
            <a:xfrm>
              <a:off x="3216" y="2448"/>
              <a:ext cx="1392" cy="480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DFCD3454BBEA788A</a:t>
              </a:r>
            </a:p>
            <a:p>
              <a:pPr algn="l"/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751A696C24D97009</a:t>
              </a:r>
            </a:p>
            <a:p>
              <a:pPr algn="l"/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CA992D17</a:t>
              </a:r>
            </a:p>
          </p:txBody>
        </p:sp>
        <p:sp>
          <p:nvSpPr>
            <p:cNvPr id="22534" name="Rectangle 8"/>
            <p:cNvSpPr>
              <a:spLocks noChangeArrowheads="1"/>
            </p:cNvSpPr>
            <p:nvPr/>
          </p:nvSpPr>
          <p:spPr bwMode="auto">
            <a:xfrm>
              <a:off x="1104" y="3072"/>
              <a:ext cx="912" cy="384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1400" b="0">
                  <a:latin typeface="Consolas" charset="0"/>
                  <a:ea typeface="Consolas" charset="0"/>
                  <a:cs typeface="Consolas" charset="0"/>
                </a:rPr>
                <a:t>The red fox</a:t>
              </a:r>
            </a:p>
            <a:p>
              <a:pPr>
                <a:spcBef>
                  <a:spcPct val="0"/>
                </a:spcBef>
              </a:pPr>
              <a:r>
                <a:rPr lang="en-US" altLang="ko-KR" sz="1400" b="0" dirty="0">
                  <a:latin typeface="Consolas" charset="0"/>
                  <a:ea typeface="Consolas" charset="0"/>
                  <a:cs typeface="Consolas" charset="0"/>
                </a:rPr>
                <a:t>runs across</a:t>
              </a:r>
            </a:p>
            <a:p>
              <a:pPr>
                <a:spcBef>
                  <a:spcPct val="0"/>
                </a:spcBef>
              </a:pPr>
              <a:r>
                <a:rPr lang="en-US" altLang="ko-KR" sz="1400" b="0" dirty="0">
                  <a:latin typeface="Consolas" charset="0"/>
                  <a:ea typeface="Consolas" charset="0"/>
                  <a:cs typeface="Consolas" charset="0"/>
                </a:rPr>
                <a:t>the ice</a:t>
              </a:r>
            </a:p>
          </p:txBody>
        </p:sp>
        <p:sp>
          <p:nvSpPr>
            <p:cNvPr id="22535" name="Rectangle 9"/>
            <p:cNvSpPr>
              <a:spLocks noChangeArrowheads="1"/>
            </p:cNvSpPr>
            <p:nvPr/>
          </p:nvSpPr>
          <p:spPr bwMode="auto">
            <a:xfrm>
              <a:off x="2304" y="2496"/>
              <a:ext cx="624" cy="384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Hash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Function</a:t>
              </a:r>
            </a:p>
          </p:txBody>
        </p:sp>
        <p:sp>
          <p:nvSpPr>
            <p:cNvPr id="22536" name="Rectangle 10"/>
            <p:cNvSpPr>
              <a:spLocks noChangeArrowheads="1"/>
            </p:cNvSpPr>
            <p:nvPr/>
          </p:nvSpPr>
          <p:spPr bwMode="auto">
            <a:xfrm>
              <a:off x="2304" y="3072"/>
              <a:ext cx="624" cy="384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Hash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Function</a:t>
              </a:r>
            </a:p>
          </p:txBody>
        </p:sp>
        <p:sp>
          <p:nvSpPr>
            <p:cNvPr id="22537" name="Rectangle 11"/>
            <p:cNvSpPr>
              <a:spLocks noChangeArrowheads="1"/>
            </p:cNvSpPr>
            <p:nvPr/>
          </p:nvSpPr>
          <p:spPr bwMode="auto">
            <a:xfrm>
              <a:off x="3216" y="3024"/>
              <a:ext cx="1392" cy="480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52ED879E70F71D92</a:t>
              </a:r>
            </a:p>
            <a:p>
              <a:pPr algn="l"/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6EB6957008E03CE4</a:t>
              </a:r>
            </a:p>
            <a:p>
              <a:pPr algn="l"/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CA6945D3</a:t>
              </a:r>
            </a:p>
          </p:txBody>
        </p:sp>
        <p:sp>
          <p:nvSpPr>
            <p:cNvPr id="22538" name="Rectangle 12"/>
            <p:cNvSpPr>
              <a:spLocks noChangeArrowheads="1"/>
            </p:cNvSpPr>
            <p:nvPr/>
          </p:nvSpPr>
          <p:spPr bwMode="auto">
            <a:xfrm>
              <a:off x="1104" y="2496"/>
              <a:ext cx="912" cy="384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Fox</a:t>
              </a:r>
            </a:p>
          </p:txBody>
        </p:sp>
        <p:sp>
          <p:nvSpPr>
            <p:cNvPr id="22539" name="Line 13"/>
            <p:cNvSpPr>
              <a:spLocks noChangeShapeType="1"/>
            </p:cNvSpPr>
            <p:nvPr/>
          </p:nvSpPr>
          <p:spPr bwMode="auto">
            <a:xfrm>
              <a:off x="2016" y="2688"/>
              <a:ext cx="28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0" name="Line 14"/>
            <p:cNvSpPr>
              <a:spLocks noChangeShapeType="1"/>
            </p:cNvSpPr>
            <p:nvPr/>
          </p:nvSpPr>
          <p:spPr bwMode="auto">
            <a:xfrm>
              <a:off x="2928" y="2688"/>
              <a:ext cx="28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1" name="Line 15"/>
            <p:cNvSpPr>
              <a:spLocks noChangeShapeType="1"/>
            </p:cNvSpPr>
            <p:nvPr/>
          </p:nvSpPr>
          <p:spPr bwMode="auto">
            <a:xfrm>
              <a:off x="2928" y="3264"/>
              <a:ext cx="28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2" name="Line 16"/>
            <p:cNvSpPr>
              <a:spLocks noChangeShapeType="1"/>
            </p:cNvSpPr>
            <p:nvPr/>
          </p:nvSpPr>
          <p:spPr bwMode="auto">
            <a:xfrm>
              <a:off x="2016" y="3264"/>
              <a:ext cx="28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832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42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42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43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Integrity: Cryptographic Hashes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838200"/>
            <a:ext cx="8915400" cy="58674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Basic building block for integrity: cryptographic hashing</a:t>
            </a:r>
          </a:p>
          <a:p>
            <a:pPr lvl="1"/>
            <a:r>
              <a:rPr lang="en-US" altLang="en-US" sz="2400" dirty="0"/>
              <a:t>Associate hash with byte-stream, receiver verifies match</a:t>
            </a:r>
          </a:p>
          <a:p>
            <a:pPr lvl="2"/>
            <a:r>
              <a:rPr lang="en-US" altLang="en-US" sz="2400" dirty="0"/>
              <a:t>Assures data hasn’</a:t>
            </a:r>
            <a:r>
              <a:rPr lang="en-US" altLang="ja-JP" sz="2400" dirty="0"/>
              <a:t>t been modified, either accidentally – or maliciously</a:t>
            </a:r>
          </a:p>
          <a:p>
            <a:pPr lvl="2"/>
            <a:endParaRPr lang="en-US" altLang="ja-JP" sz="2400" dirty="0"/>
          </a:p>
          <a:p>
            <a:r>
              <a:rPr lang="en-US" altLang="en-US" sz="2800" dirty="0"/>
              <a:t>Approach: </a:t>
            </a:r>
          </a:p>
          <a:p>
            <a:pPr lvl="1"/>
            <a:r>
              <a:rPr lang="en-US" altLang="en-US" sz="2400" dirty="0"/>
              <a:t>Sender computes a secure digest of message m using H(x)</a:t>
            </a:r>
          </a:p>
          <a:p>
            <a:pPr lvl="2"/>
            <a:r>
              <a:rPr lang="en-US" altLang="en-US" sz="2400" dirty="0"/>
              <a:t>H(x) is a publicly known hash function</a:t>
            </a:r>
          </a:p>
          <a:p>
            <a:pPr lvl="2"/>
            <a:r>
              <a:rPr lang="en-US" altLang="en-US" sz="2400" dirty="0"/>
              <a:t>Digest d = </a:t>
            </a:r>
            <a:r>
              <a:rPr lang="cs-CZ" altLang="en-US" sz="2400" dirty="0"/>
              <a:t>HMAC (K, m) = H (K  |  H (K  |  m)</a:t>
            </a:r>
            <a:r>
              <a:rPr lang="en-US" altLang="en-US" sz="2400" dirty="0"/>
              <a:t>)</a:t>
            </a:r>
          </a:p>
          <a:p>
            <a:pPr lvl="2"/>
            <a:r>
              <a:rPr lang="en-US" altLang="en-US" sz="2400" dirty="0"/>
              <a:t>HMAC(K, m) is a hash-based message authentication function</a:t>
            </a:r>
          </a:p>
          <a:p>
            <a:pPr lvl="1"/>
            <a:r>
              <a:rPr lang="en-US" altLang="en-US" sz="2400" dirty="0"/>
              <a:t>Send digest d and message m to receiver</a:t>
            </a:r>
          </a:p>
          <a:p>
            <a:pPr lvl="1"/>
            <a:r>
              <a:rPr lang="en-US" altLang="en-US" sz="2400" dirty="0"/>
              <a:t>Upon receiving m and d, receiver uses shared secret key, K, to </a:t>
            </a:r>
            <a:r>
              <a:rPr lang="en-US" altLang="en-US" sz="2400" dirty="0" err="1"/>
              <a:t>recompute</a:t>
            </a:r>
            <a:r>
              <a:rPr lang="en-US" altLang="en-US" sz="2400" dirty="0"/>
              <a:t> HMAC(K, m) and see whether result agrees with d</a:t>
            </a:r>
          </a:p>
        </p:txBody>
      </p:sp>
    </p:spTree>
    <p:extLst>
      <p:ext uri="{BB962C8B-B14F-4D97-AF65-F5344CB8AC3E}">
        <p14:creationId xmlns:p14="http://schemas.microsoft.com/office/powerpoint/2010/main" val="99332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Hashing for Integrity</a:t>
            </a:r>
          </a:p>
        </p:txBody>
      </p:sp>
      <p:grpSp>
        <p:nvGrpSpPr>
          <p:cNvPr id="39938" name="Group 3"/>
          <p:cNvGrpSpPr>
            <a:grpSpLocks/>
          </p:cNvGrpSpPr>
          <p:nvPr/>
        </p:nvGrpSpPr>
        <p:grpSpPr bwMode="auto">
          <a:xfrm>
            <a:off x="304800" y="1676400"/>
            <a:ext cx="8248650" cy="3429000"/>
            <a:chOff x="96" y="1728"/>
            <a:chExt cx="5196" cy="2160"/>
          </a:xfrm>
        </p:grpSpPr>
        <p:grpSp>
          <p:nvGrpSpPr>
            <p:cNvPr id="39941" name="Group 4"/>
            <p:cNvGrpSpPr>
              <a:grpSpLocks/>
            </p:cNvGrpSpPr>
            <p:nvPr/>
          </p:nvGrpSpPr>
          <p:grpSpPr bwMode="auto">
            <a:xfrm>
              <a:off x="1488" y="2544"/>
              <a:ext cx="2448" cy="1344"/>
              <a:chOff x="1719" y="1709"/>
              <a:chExt cx="1775" cy="1123"/>
            </a:xfrm>
          </p:grpSpPr>
          <p:sp>
            <p:nvSpPr>
              <p:cNvPr id="39961" name="Oval 5"/>
              <p:cNvSpPr>
                <a:spLocks noChangeArrowheads="1"/>
              </p:cNvSpPr>
              <p:nvPr/>
            </p:nvSpPr>
            <p:spPr bwMode="auto">
              <a:xfrm>
                <a:off x="2109" y="1709"/>
                <a:ext cx="736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2" name="Oval 6"/>
              <p:cNvSpPr>
                <a:spLocks noChangeArrowheads="1"/>
              </p:cNvSpPr>
              <p:nvPr/>
            </p:nvSpPr>
            <p:spPr bwMode="auto">
              <a:xfrm>
                <a:off x="2542" y="1752"/>
                <a:ext cx="692" cy="346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3" name="Oval 7"/>
              <p:cNvSpPr>
                <a:spLocks noChangeArrowheads="1"/>
              </p:cNvSpPr>
              <p:nvPr/>
            </p:nvSpPr>
            <p:spPr bwMode="auto">
              <a:xfrm>
                <a:off x="2715" y="1925"/>
                <a:ext cx="692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4" name="Oval 8"/>
              <p:cNvSpPr>
                <a:spLocks noChangeArrowheads="1"/>
              </p:cNvSpPr>
              <p:nvPr/>
            </p:nvSpPr>
            <p:spPr bwMode="auto">
              <a:xfrm>
                <a:off x="2801" y="2141"/>
                <a:ext cx="693" cy="51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5" name="Oval 9"/>
              <p:cNvSpPr>
                <a:spLocks noChangeArrowheads="1"/>
              </p:cNvSpPr>
              <p:nvPr/>
            </p:nvSpPr>
            <p:spPr bwMode="auto">
              <a:xfrm>
                <a:off x="2412" y="2270"/>
                <a:ext cx="692" cy="56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6" name="Oval 10"/>
              <p:cNvSpPr>
                <a:spLocks noChangeArrowheads="1"/>
              </p:cNvSpPr>
              <p:nvPr/>
            </p:nvSpPr>
            <p:spPr bwMode="auto">
              <a:xfrm>
                <a:off x="1935" y="2141"/>
                <a:ext cx="693" cy="64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7" name="Oval 11"/>
              <p:cNvSpPr>
                <a:spLocks noChangeArrowheads="1"/>
              </p:cNvSpPr>
              <p:nvPr/>
            </p:nvSpPr>
            <p:spPr bwMode="auto">
              <a:xfrm>
                <a:off x="1719" y="1838"/>
                <a:ext cx="693" cy="60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8" name="Freeform 12"/>
              <p:cNvSpPr>
                <a:spLocks/>
              </p:cNvSpPr>
              <p:nvPr/>
            </p:nvSpPr>
            <p:spPr bwMode="auto">
              <a:xfrm>
                <a:off x="1893" y="1753"/>
                <a:ext cx="1470" cy="1037"/>
              </a:xfrm>
              <a:custGeom>
                <a:avLst/>
                <a:gdLst>
                  <a:gd name="T0" fmla="*/ 8 w 1632"/>
                  <a:gd name="T1" fmla="*/ 30 h 1152"/>
                  <a:gd name="T2" fmla="*/ 59 w 1632"/>
                  <a:gd name="T3" fmla="*/ 8 h 1152"/>
                  <a:gd name="T4" fmla="*/ 102 w 1632"/>
                  <a:gd name="T5" fmla="*/ 0 h 1152"/>
                  <a:gd name="T6" fmla="*/ 190 w 1632"/>
                  <a:gd name="T7" fmla="*/ 8 h 1152"/>
                  <a:gd name="T8" fmla="*/ 219 w 1632"/>
                  <a:gd name="T9" fmla="*/ 22 h 1152"/>
                  <a:gd name="T10" fmla="*/ 234 w 1632"/>
                  <a:gd name="T11" fmla="*/ 50 h 1152"/>
                  <a:gd name="T12" fmla="*/ 249 w 1632"/>
                  <a:gd name="T13" fmla="*/ 58 h 1152"/>
                  <a:gd name="T14" fmla="*/ 234 w 1632"/>
                  <a:gd name="T15" fmla="*/ 137 h 1152"/>
                  <a:gd name="T16" fmla="*/ 139 w 1632"/>
                  <a:gd name="T17" fmla="*/ 174 h 1152"/>
                  <a:gd name="T18" fmla="*/ 44 w 1632"/>
                  <a:gd name="T19" fmla="*/ 145 h 1152"/>
                  <a:gd name="T20" fmla="*/ 14 w 1632"/>
                  <a:gd name="T21" fmla="*/ 115 h 1152"/>
                  <a:gd name="T22" fmla="*/ 0 w 1632"/>
                  <a:gd name="T23" fmla="*/ 109 h 1152"/>
                  <a:gd name="T24" fmla="*/ 8 w 1632"/>
                  <a:gd name="T25" fmla="*/ 30 h 115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32"/>
                  <a:gd name="T40" fmla="*/ 0 h 1152"/>
                  <a:gd name="T41" fmla="*/ 1632 w 1632"/>
                  <a:gd name="T42" fmla="*/ 1152 h 115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32" h="1152">
                    <a:moveTo>
                      <a:pt x="48" y="192"/>
                    </a:moveTo>
                    <a:lnTo>
                      <a:pt x="384" y="48"/>
                    </a:lnTo>
                    <a:lnTo>
                      <a:pt x="672" y="0"/>
                    </a:lnTo>
                    <a:lnTo>
                      <a:pt x="1248" y="48"/>
                    </a:lnTo>
                    <a:lnTo>
                      <a:pt x="1440" y="144"/>
                    </a:lnTo>
                    <a:lnTo>
                      <a:pt x="1536" y="336"/>
                    </a:lnTo>
                    <a:lnTo>
                      <a:pt x="1632" y="384"/>
                    </a:lnTo>
                    <a:lnTo>
                      <a:pt x="1536" y="912"/>
                    </a:lnTo>
                    <a:lnTo>
                      <a:pt x="912" y="1152"/>
                    </a:lnTo>
                    <a:lnTo>
                      <a:pt x="288" y="960"/>
                    </a:lnTo>
                    <a:lnTo>
                      <a:pt x="96" y="768"/>
                    </a:lnTo>
                    <a:lnTo>
                      <a:pt x="0" y="720"/>
                    </a:lnTo>
                    <a:lnTo>
                      <a:pt x="48" y="192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42" name="Oval 13"/>
            <p:cNvSpPr>
              <a:spLocks noChangeArrowheads="1"/>
            </p:cNvSpPr>
            <p:nvPr/>
          </p:nvSpPr>
          <p:spPr bwMode="auto">
            <a:xfrm>
              <a:off x="576" y="2688"/>
              <a:ext cx="672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43" name="Text Box 14"/>
            <p:cNvSpPr txBox="1">
              <a:spLocks noChangeArrowheads="1"/>
            </p:cNvSpPr>
            <p:nvPr/>
          </p:nvSpPr>
          <p:spPr bwMode="auto">
            <a:xfrm>
              <a:off x="2211" y="2640"/>
              <a:ext cx="77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Helvetica" panose="020B0604020202020204" pitchFamily="34" charset="0"/>
                  <a:cs typeface="Helvetica" panose="020B0604020202020204" pitchFamily="34" charset="0"/>
                </a:rPr>
                <a:t>Internet</a:t>
              </a:r>
            </a:p>
          </p:txBody>
        </p:sp>
        <p:sp>
          <p:nvSpPr>
            <p:cNvPr id="39944" name="Text Box 15"/>
            <p:cNvSpPr txBox="1">
              <a:spLocks noChangeArrowheads="1"/>
            </p:cNvSpPr>
            <p:nvPr/>
          </p:nvSpPr>
          <p:spPr bwMode="auto">
            <a:xfrm>
              <a:off x="547" y="2736"/>
              <a:ext cx="72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400" b="0">
                  <a:latin typeface="Helvetica" panose="020B0604020202020204" pitchFamily="34" charset="0"/>
                  <a:cs typeface="Helvetica" panose="020B0604020202020204" pitchFamily="34" charset="0"/>
                </a:rPr>
                <a:t>Digest</a:t>
              </a:r>
            </a:p>
            <a:p>
              <a:pPr algn="ctr" eaLnBrk="1" hangingPunct="1"/>
              <a:r>
                <a:rPr lang="en-US" altLang="en-US" sz="1400" b="0">
                  <a:latin typeface="Helvetica" panose="020B0604020202020204" pitchFamily="34" charset="0"/>
                  <a:cs typeface="Helvetica" panose="020B0604020202020204" pitchFamily="34" charset="0"/>
                </a:rPr>
                <a:t>HMAC(K,m)</a:t>
              </a:r>
              <a:endParaRPr lang="en-US" altLang="en-US" sz="1100" b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45" name="Text Box 16"/>
            <p:cNvSpPr txBox="1">
              <a:spLocks noChangeArrowheads="1"/>
            </p:cNvSpPr>
            <p:nvPr/>
          </p:nvSpPr>
          <p:spPr bwMode="auto">
            <a:xfrm>
              <a:off x="96" y="1787"/>
              <a:ext cx="118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Helvetica" panose="020B0604020202020204" pitchFamily="34" charset="0"/>
                  <a:cs typeface="Helvetica" panose="020B0604020202020204" pitchFamily="34" charset="0"/>
                </a:rPr>
                <a:t>plaintext (m)</a:t>
              </a:r>
              <a:endParaRPr lang="en-US" altLang="en-US" sz="1800" b="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46" name="Line 17"/>
            <p:cNvSpPr>
              <a:spLocks noChangeShapeType="1"/>
            </p:cNvSpPr>
            <p:nvPr/>
          </p:nvSpPr>
          <p:spPr bwMode="auto">
            <a:xfrm flipV="1">
              <a:off x="4368" y="24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9947" name="Text Box 18"/>
            <p:cNvSpPr txBox="1">
              <a:spLocks noChangeArrowheads="1"/>
            </p:cNvSpPr>
            <p:nvPr/>
          </p:nvSpPr>
          <p:spPr bwMode="auto">
            <a:xfrm>
              <a:off x="1764" y="3144"/>
              <a:ext cx="12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Encrypted Digest</a:t>
              </a:r>
            </a:p>
          </p:txBody>
        </p:sp>
        <p:sp>
          <p:nvSpPr>
            <p:cNvPr id="39948" name="Freeform 19"/>
            <p:cNvSpPr>
              <a:spLocks/>
            </p:cNvSpPr>
            <p:nvPr/>
          </p:nvSpPr>
          <p:spPr bwMode="auto">
            <a:xfrm>
              <a:off x="432" y="2016"/>
              <a:ext cx="3936" cy="1584"/>
            </a:xfrm>
            <a:custGeom>
              <a:avLst/>
              <a:gdLst>
                <a:gd name="T0" fmla="*/ 0 w 3936"/>
                <a:gd name="T1" fmla="*/ 0 h 1344"/>
                <a:gd name="T2" fmla="*/ 0 w 3936"/>
                <a:gd name="T3" fmla="*/ 25871 h 1344"/>
                <a:gd name="T4" fmla="*/ 3936 w 3936"/>
                <a:gd name="T5" fmla="*/ 25871 h 1344"/>
                <a:gd name="T6" fmla="*/ 3936 w 3936"/>
                <a:gd name="T7" fmla="*/ 18474 h 13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36"/>
                <a:gd name="T13" fmla="*/ 0 h 1344"/>
                <a:gd name="T14" fmla="*/ 3936 w 3936"/>
                <a:gd name="T15" fmla="*/ 1344 h 13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36" h="1344">
                  <a:moveTo>
                    <a:pt x="0" y="0"/>
                  </a:moveTo>
                  <a:lnTo>
                    <a:pt x="0" y="1344"/>
                  </a:lnTo>
                  <a:lnTo>
                    <a:pt x="3936" y="1344"/>
                  </a:lnTo>
                  <a:lnTo>
                    <a:pt x="3936" y="96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9949" name="Oval 20"/>
            <p:cNvSpPr>
              <a:spLocks noChangeArrowheads="1"/>
            </p:cNvSpPr>
            <p:nvPr/>
          </p:nvSpPr>
          <p:spPr bwMode="auto">
            <a:xfrm>
              <a:off x="4032" y="2688"/>
              <a:ext cx="672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50" name="Text Box 21"/>
            <p:cNvSpPr txBox="1">
              <a:spLocks noChangeArrowheads="1"/>
            </p:cNvSpPr>
            <p:nvPr/>
          </p:nvSpPr>
          <p:spPr bwMode="auto">
            <a:xfrm>
              <a:off x="4010" y="2736"/>
              <a:ext cx="724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Helvetica" panose="020B0604020202020204" pitchFamily="34" charset="0"/>
                  <a:cs typeface="Helvetica" panose="020B0604020202020204" pitchFamily="34" charset="0"/>
                </a:rPr>
                <a:t>Digest</a:t>
              </a:r>
            </a:p>
            <a:p>
              <a:pPr eaLnBrk="1" hangingPunct="1"/>
              <a:r>
                <a:rPr lang="en-US" altLang="en-US" sz="1400" b="0">
                  <a:latin typeface="Helvetica" panose="020B0604020202020204" pitchFamily="34" charset="0"/>
                  <a:cs typeface="Helvetica" panose="020B0604020202020204" pitchFamily="34" charset="0"/>
                </a:rPr>
                <a:t>HMAC(K,m)</a:t>
              </a:r>
              <a:endParaRPr lang="en-US" altLang="en-US" sz="1100" b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eaLnBrk="1" hangingPunct="1"/>
              <a:endParaRPr lang="en-US" altLang="en-US" sz="1400" b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51" name="Freeform 22"/>
            <p:cNvSpPr>
              <a:spLocks/>
            </p:cNvSpPr>
            <p:nvPr/>
          </p:nvSpPr>
          <p:spPr bwMode="auto">
            <a:xfrm>
              <a:off x="432" y="2496"/>
              <a:ext cx="480" cy="192"/>
            </a:xfrm>
            <a:custGeom>
              <a:avLst/>
              <a:gdLst>
                <a:gd name="T0" fmla="*/ 0 w 480"/>
                <a:gd name="T1" fmla="*/ 0 h 192"/>
                <a:gd name="T2" fmla="*/ 480 w 480"/>
                <a:gd name="T3" fmla="*/ 0 h 192"/>
                <a:gd name="T4" fmla="*/ 480 w 480"/>
                <a:gd name="T5" fmla="*/ 192 h 192"/>
                <a:gd name="T6" fmla="*/ 0 60000 65536"/>
                <a:gd name="T7" fmla="*/ 0 60000 65536"/>
                <a:gd name="T8" fmla="*/ 0 60000 65536"/>
                <a:gd name="T9" fmla="*/ 0 w 480"/>
                <a:gd name="T10" fmla="*/ 0 h 192"/>
                <a:gd name="T11" fmla="*/ 480 w 48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92">
                  <a:moveTo>
                    <a:pt x="0" y="0"/>
                  </a:moveTo>
                  <a:lnTo>
                    <a:pt x="480" y="0"/>
                  </a:lnTo>
                  <a:lnTo>
                    <a:pt x="480" y="19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9952" name="AutoShape 23"/>
            <p:cNvSpPr>
              <a:spLocks noChangeArrowheads="1"/>
            </p:cNvSpPr>
            <p:nvPr/>
          </p:nvSpPr>
          <p:spPr bwMode="auto">
            <a:xfrm>
              <a:off x="4080" y="2208"/>
              <a:ext cx="576" cy="288"/>
            </a:xfrm>
            <a:prstGeom prst="diamond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53" name="Text Box 24"/>
            <p:cNvSpPr txBox="1">
              <a:spLocks noChangeArrowheads="1"/>
            </p:cNvSpPr>
            <p:nvPr/>
          </p:nvSpPr>
          <p:spPr bwMode="auto">
            <a:xfrm>
              <a:off x="4263" y="2232"/>
              <a:ext cx="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=</a:t>
              </a:r>
            </a:p>
          </p:txBody>
        </p:sp>
        <p:sp>
          <p:nvSpPr>
            <p:cNvPr id="39954" name="Text Box 25"/>
            <p:cNvSpPr txBox="1">
              <a:spLocks noChangeArrowheads="1"/>
            </p:cNvSpPr>
            <p:nvPr/>
          </p:nvSpPr>
          <p:spPr bwMode="auto">
            <a:xfrm>
              <a:off x="4368" y="2496"/>
              <a:ext cx="5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digest</a:t>
              </a:r>
              <a:r>
                <a:rPr lang="ja-JP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’</a:t>
              </a:r>
              <a:endParaRPr lang="en-US" altLang="en-US" sz="1800" b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55" name="Freeform 26"/>
            <p:cNvSpPr>
              <a:spLocks/>
            </p:cNvSpPr>
            <p:nvPr/>
          </p:nvSpPr>
          <p:spPr bwMode="auto">
            <a:xfrm>
              <a:off x="912" y="2352"/>
              <a:ext cx="3168" cy="1008"/>
            </a:xfrm>
            <a:custGeom>
              <a:avLst/>
              <a:gdLst>
                <a:gd name="T0" fmla="*/ 0 w 3168"/>
                <a:gd name="T1" fmla="*/ 864 h 1008"/>
                <a:gd name="T2" fmla="*/ 0 w 3168"/>
                <a:gd name="T3" fmla="*/ 1008 h 1008"/>
                <a:gd name="T4" fmla="*/ 3072 w 3168"/>
                <a:gd name="T5" fmla="*/ 1008 h 1008"/>
                <a:gd name="T6" fmla="*/ 3072 w 3168"/>
                <a:gd name="T7" fmla="*/ 0 h 1008"/>
                <a:gd name="T8" fmla="*/ 3168 w 3168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68"/>
                <a:gd name="T16" fmla="*/ 0 h 1008"/>
                <a:gd name="T17" fmla="*/ 3168 w 3168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68" h="1008">
                  <a:moveTo>
                    <a:pt x="0" y="864"/>
                  </a:moveTo>
                  <a:lnTo>
                    <a:pt x="0" y="1008"/>
                  </a:lnTo>
                  <a:lnTo>
                    <a:pt x="3072" y="1008"/>
                  </a:lnTo>
                  <a:lnTo>
                    <a:pt x="3072" y="0"/>
                  </a:lnTo>
                  <a:lnTo>
                    <a:pt x="316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9956" name="Line 27"/>
            <p:cNvSpPr>
              <a:spLocks noChangeShapeType="1"/>
            </p:cNvSpPr>
            <p:nvPr/>
          </p:nvSpPr>
          <p:spPr bwMode="auto">
            <a:xfrm flipV="1">
              <a:off x="4368" y="196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9957" name="Text Box 28"/>
            <p:cNvSpPr txBox="1">
              <a:spLocks noChangeArrowheads="1"/>
            </p:cNvSpPr>
            <p:nvPr/>
          </p:nvSpPr>
          <p:spPr bwMode="auto">
            <a:xfrm>
              <a:off x="4359" y="1992"/>
              <a:ext cx="3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NO</a:t>
              </a:r>
            </a:p>
          </p:txBody>
        </p:sp>
        <p:sp>
          <p:nvSpPr>
            <p:cNvPr id="39958" name="Text Box 29"/>
            <p:cNvSpPr txBox="1">
              <a:spLocks noChangeArrowheads="1"/>
            </p:cNvSpPr>
            <p:nvPr/>
          </p:nvSpPr>
          <p:spPr bwMode="auto">
            <a:xfrm>
              <a:off x="3830" y="1739"/>
              <a:ext cx="10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corrupted msg</a:t>
              </a:r>
            </a:p>
          </p:txBody>
        </p:sp>
        <p:sp>
          <p:nvSpPr>
            <p:cNvPr id="39959" name="Freeform 30"/>
            <p:cNvSpPr>
              <a:spLocks/>
            </p:cNvSpPr>
            <p:nvPr/>
          </p:nvSpPr>
          <p:spPr bwMode="auto">
            <a:xfrm>
              <a:off x="4368" y="1968"/>
              <a:ext cx="816" cy="1632"/>
            </a:xfrm>
            <a:custGeom>
              <a:avLst/>
              <a:gdLst>
                <a:gd name="T0" fmla="*/ 0 w 816"/>
                <a:gd name="T1" fmla="*/ 1632 h 1632"/>
                <a:gd name="T2" fmla="*/ 816 w 816"/>
                <a:gd name="T3" fmla="*/ 1632 h 1632"/>
                <a:gd name="T4" fmla="*/ 816 w 816"/>
                <a:gd name="T5" fmla="*/ 0 h 1632"/>
                <a:gd name="T6" fmla="*/ 0 60000 65536"/>
                <a:gd name="T7" fmla="*/ 0 60000 65536"/>
                <a:gd name="T8" fmla="*/ 0 60000 65536"/>
                <a:gd name="T9" fmla="*/ 0 w 816"/>
                <a:gd name="T10" fmla="*/ 0 h 1632"/>
                <a:gd name="T11" fmla="*/ 816 w 816"/>
                <a:gd name="T12" fmla="*/ 1632 h 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632">
                  <a:moveTo>
                    <a:pt x="0" y="1632"/>
                  </a:moveTo>
                  <a:lnTo>
                    <a:pt x="816" y="1632"/>
                  </a:lnTo>
                  <a:lnTo>
                    <a:pt x="81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9960" name="Text Box 31"/>
            <p:cNvSpPr txBox="1">
              <a:spLocks noChangeArrowheads="1"/>
            </p:cNvSpPr>
            <p:nvPr/>
          </p:nvSpPr>
          <p:spPr bwMode="auto">
            <a:xfrm>
              <a:off x="4854" y="1728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     m</a:t>
              </a:r>
            </a:p>
          </p:txBody>
        </p:sp>
      </p:grpSp>
      <p:sp>
        <p:nvSpPr>
          <p:cNvPr id="39939" name="Text Box 18"/>
          <p:cNvSpPr txBox="1">
            <a:spLocks noChangeArrowheads="1"/>
          </p:cNvSpPr>
          <p:nvPr/>
        </p:nvSpPr>
        <p:spPr bwMode="auto">
          <a:xfrm>
            <a:off x="3886200" y="4267200"/>
            <a:ext cx="2492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Helvetica" panose="020B0604020202020204" pitchFamily="34" charset="0"/>
                <a:cs typeface="Helvetica" panose="020B0604020202020204" pitchFamily="34" charset="0"/>
              </a:rPr>
              <a:t>Unencrypted Message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080473" y="5575493"/>
            <a:ext cx="48333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0" dirty="0">
                <a:solidFill>
                  <a:srgbClr val="FF0000"/>
                </a:solidFill>
                <a:latin typeface="Gill Sans Light" charset="0"/>
                <a:ea typeface="Gill Sans Light" charset="0"/>
                <a:cs typeface="Gill Sans Light" charset="0"/>
              </a:rPr>
              <a:t>Can encrypt m for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889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Values: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Amazon:</a:t>
            </a:r>
          </a:p>
          <a:p>
            <a:pPr lvl="1"/>
            <a:r>
              <a:rPr lang="en-US" dirty="0"/>
              <a:t>Key: </a:t>
            </a:r>
            <a:r>
              <a:rPr lang="en-US" dirty="0" err="1"/>
              <a:t>customerID</a:t>
            </a:r>
            <a:endParaRPr lang="en-US" dirty="0"/>
          </a:p>
          <a:p>
            <a:pPr lvl="1"/>
            <a:r>
              <a:rPr lang="en-US" dirty="0"/>
              <a:t>Value: customer profile (e.g., buying history, credit card, ..)</a:t>
            </a:r>
          </a:p>
          <a:p>
            <a:endParaRPr lang="en-US" dirty="0"/>
          </a:p>
          <a:p>
            <a:r>
              <a:rPr lang="en-US" dirty="0"/>
              <a:t>Facebook, Twitter:</a:t>
            </a:r>
          </a:p>
          <a:p>
            <a:pPr lvl="1"/>
            <a:r>
              <a:rPr lang="en-US" dirty="0"/>
              <a:t>Key: </a:t>
            </a:r>
            <a:r>
              <a:rPr lang="en-US" dirty="0" err="1"/>
              <a:t>UserID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Value: user profile (e.g., posting history, photos, friends, …)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</a:p>
          <a:p>
            <a:r>
              <a:rPr lang="en-US" dirty="0" err="1"/>
              <a:t>iCloud</a:t>
            </a:r>
            <a:r>
              <a:rPr lang="en-US" dirty="0"/>
              <a:t>/iTunes:</a:t>
            </a:r>
          </a:p>
          <a:p>
            <a:pPr lvl="1"/>
            <a:r>
              <a:rPr lang="en-US" dirty="0"/>
              <a:t>Key: Movie/song name</a:t>
            </a:r>
          </a:p>
          <a:p>
            <a:pPr lvl="1"/>
            <a:r>
              <a:rPr lang="en-US" dirty="0"/>
              <a:t>Value: Movie, Song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152400"/>
            <a:ext cx="2209800" cy="22098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76700" y="2234976"/>
            <a:ext cx="2324100" cy="1117824"/>
            <a:chOff x="3619500" y="2234976"/>
            <a:chExt cx="2324100" cy="11178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600" y="2234976"/>
              <a:ext cx="1143000" cy="111782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9500" y="2247900"/>
              <a:ext cx="1104900" cy="110490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015295" y="3911600"/>
            <a:ext cx="2283905" cy="1041400"/>
            <a:chOff x="3558095" y="3733800"/>
            <a:chExt cx="2283905" cy="10414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58095" y="3797300"/>
              <a:ext cx="1242505" cy="9271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0600" y="3733800"/>
              <a:ext cx="1041400" cy="1041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29021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Cryptographic Hash Functions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7150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MD5 (Message Digest version 5)</a:t>
            </a:r>
          </a:p>
          <a:p>
            <a:pPr lvl="1"/>
            <a:r>
              <a:rPr lang="en-US" altLang="en-US" dirty="0"/>
              <a:t>Developed in 1991 (</a:t>
            </a:r>
            <a:r>
              <a:rPr lang="en-US" altLang="en-US" dirty="0" err="1"/>
              <a:t>Rivest</a:t>
            </a:r>
            <a:r>
              <a:rPr lang="en-US" altLang="en-US" dirty="0"/>
              <a:t>), produces 128 bit hashes</a:t>
            </a:r>
          </a:p>
          <a:p>
            <a:pPr lvl="1"/>
            <a:r>
              <a:rPr lang="en-US" altLang="en-US" dirty="0"/>
              <a:t>Widely used (RFC 1321)</a:t>
            </a:r>
          </a:p>
          <a:p>
            <a:pPr lvl="1"/>
            <a:r>
              <a:rPr lang="en-US" altLang="en-US" dirty="0"/>
              <a:t>Broken (1996-2008): attacks that find collisions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SHA-1 (Secure Hash Algorithm)</a:t>
            </a:r>
          </a:p>
          <a:p>
            <a:pPr lvl="1"/>
            <a:r>
              <a:rPr lang="en-US" altLang="en-US" dirty="0"/>
              <a:t>Developed in 1995 (NSA) as MD5 successor with 160 bit hashes</a:t>
            </a:r>
          </a:p>
          <a:p>
            <a:pPr lvl="1"/>
            <a:r>
              <a:rPr lang="en-US" altLang="en-US" dirty="0"/>
              <a:t>Widely used (SSL/TLS, SSH, PGP, IPSEC)</a:t>
            </a:r>
          </a:p>
          <a:p>
            <a:pPr lvl="1"/>
            <a:r>
              <a:rPr lang="en-US" altLang="en-US" dirty="0"/>
              <a:t>Broken in 2005, government use discontinued in 2010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SHA-2 (2001) </a:t>
            </a:r>
          </a:p>
          <a:p>
            <a:pPr lvl="1"/>
            <a:r>
              <a:rPr lang="en-US" altLang="en-US" dirty="0"/>
              <a:t>Family of SHA-224, SHA-256, SHA-384, SHA-512 functions</a:t>
            </a:r>
          </a:p>
          <a:p>
            <a:endParaRPr lang="en-US" altLang="en-US" dirty="0"/>
          </a:p>
          <a:p>
            <a:r>
              <a:rPr lang="en-US" altLang="en-US" dirty="0"/>
              <a:t>HMAC’s are secure even with older “insecure” hash functions</a:t>
            </a:r>
          </a:p>
        </p:txBody>
      </p:sp>
    </p:spTree>
    <p:extLst>
      <p:ext uri="{BB962C8B-B14F-4D97-AF65-F5344CB8AC3E}">
        <p14:creationId xmlns:p14="http://schemas.microsoft.com/office/powerpoint/2010/main" val="98814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Key Distribution</a:t>
            </a:r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799" y="990600"/>
            <a:ext cx="8626475" cy="5867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How do you get shared secret to both places?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For instance: how do you send authenticated, secret mail to someone who you have never met?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Must negotiate key over private channel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Exchange code book/key cards/memory stick/others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Could use a third party</a:t>
            </a:r>
            <a:endParaRPr lang="ko-KR" altLang="en-US" sz="24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690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33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725" y="152400"/>
            <a:ext cx="8718549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Third Party: </a:t>
            </a:r>
            <a:r>
              <a:rPr lang="en-US" altLang="ko-KR">
                <a:ea typeface="굴림" panose="020B0600000101010101" pitchFamily="34" charset="-127"/>
              </a:rPr>
              <a:t>Authentication Server (</a:t>
            </a:r>
            <a:r>
              <a:rPr lang="en-US" altLang="ko-KR">
                <a:solidFill>
                  <a:srgbClr val="FC0128"/>
                </a:solidFill>
                <a:ea typeface="굴림" panose="020B0600000101010101" pitchFamily="34" charset="-127"/>
              </a:rPr>
              <a:t>Kerberos</a:t>
            </a:r>
            <a:r>
              <a:rPr lang="en-US" altLang="ko-KR">
                <a:ea typeface="굴림" panose="020B0600000101010101" pitchFamily="34" charset="-127"/>
              </a:rPr>
              <a:t>)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685800"/>
            <a:ext cx="8718550" cy="614203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Notation: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 err="1">
                <a:ea typeface="굴림" panose="020B0600000101010101" pitchFamily="34" charset="-127"/>
              </a:rPr>
              <a:t>K</a:t>
            </a:r>
            <a:r>
              <a:rPr lang="en-US" altLang="ko-KR" sz="2800" baseline="-25000" dirty="0" err="1">
                <a:ea typeface="굴림" panose="020B0600000101010101" pitchFamily="34" charset="-127"/>
              </a:rPr>
              <a:t>xy</a:t>
            </a:r>
            <a:r>
              <a:rPr lang="en-US" altLang="ko-KR" sz="2800" dirty="0">
                <a:ea typeface="굴림" panose="020B0600000101010101" pitchFamily="34" charset="-127"/>
              </a:rPr>
              <a:t> is key for talking between x and y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(…)</a:t>
            </a:r>
            <a:r>
              <a:rPr lang="en-US" altLang="ko-KR" sz="2800" baseline="30000" dirty="0">
                <a:ea typeface="굴림" panose="020B0600000101010101" pitchFamily="34" charset="-127"/>
              </a:rPr>
              <a:t>K</a:t>
            </a:r>
            <a:r>
              <a:rPr lang="en-US" altLang="ko-KR" sz="2800" dirty="0">
                <a:ea typeface="굴림" panose="020B0600000101010101" pitchFamily="34" charset="-127"/>
              </a:rPr>
              <a:t> means encrypt message (…) with the key K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Clients: A and B, Authentication server 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sz="12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Usage: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A asks server for key: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A</a:t>
            </a:r>
            <a:r>
              <a:rPr lang="en-US" altLang="ko-KR" sz="2800" dirty="0">
                <a:ea typeface="굴림" panose="020B0600000101010101" pitchFamily="34" charset="-127"/>
                <a:sym typeface="Symbol" panose="05050102010706020507" pitchFamily="18" charset="2"/>
              </a:rPr>
              <a:t>S: [Hi! I’d like a key for talking between A and B]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  <a:sym typeface="Symbol" panose="05050102010706020507" pitchFamily="18" charset="2"/>
              </a:rPr>
              <a:t>Not encrypted. Others can find out if A and B are talking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  <a:sym typeface="Symbol" panose="05050102010706020507" pitchFamily="18" charset="2"/>
              </a:rPr>
              <a:t>Server returns </a:t>
            </a:r>
            <a:r>
              <a:rPr lang="en-US" altLang="ko-KR" sz="2800" i="1" dirty="0">
                <a:ea typeface="굴림" panose="020B0600000101010101" pitchFamily="34" charset="-127"/>
                <a:sym typeface="Symbol" panose="05050102010706020507" pitchFamily="18" charset="2"/>
              </a:rPr>
              <a:t>session</a:t>
            </a:r>
            <a:r>
              <a:rPr lang="en-US" altLang="ko-KR" sz="2800" dirty="0">
                <a:ea typeface="굴림" panose="020B0600000101010101" pitchFamily="34" charset="-127"/>
                <a:sym typeface="Symbol" panose="05050102010706020507" pitchFamily="18" charset="2"/>
              </a:rPr>
              <a:t> key encrypted using B’s key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  <a:sym typeface="Symbol" panose="05050102010706020507" pitchFamily="18" charset="2"/>
              </a:rPr>
              <a:t>SA: </a:t>
            </a:r>
            <a:r>
              <a:rPr lang="en-US" altLang="ko-KR" sz="28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Message</a:t>
            </a:r>
            <a:r>
              <a:rPr lang="en-US" altLang="ko-KR" sz="2800" dirty="0">
                <a:ea typeface="굴림" panose="020B0600000101010101" pitchFamily="34" charset="-127"/>
                <a:sym typeface="Symbol" panose="05050102010706020507" pitchFamily="18" charset="2"/>
              </a:rPr>
              <a:t> [ Use </a:t>
            </a:r>
            <a:r>
              <a:rPr lang="en-US" altLang="ko-KR" sz="2800" dirty="0" err="1">
                <a:ea typeface="굴림" panose="020B0600000101010101" pitchFamily="34" charset="-127"/>
                <a:sym typeface="Symbol" panose="05050102010706020507" pitchFamily="18" charset="2"/>
              </a:rPr>
              <a:t>K</a:t>
            </a:r>
            <a:r>
              <a:rPr lang="en-US" altLang="ko-KR" sz="2800" baseline="-25000" dirty="0" err="1">
                <a:ea typeface="굴림" panose="020B0600000101010101" pitchFamily="34" charset="-127"/>
                <a:sym typeface="Symbol" panose="05050102010706020507" pitchFamily="18" charset="2"/>
              </a:rPr>
              <a:t>ab</a:t>
            </a:r>
            <a:r>
              <a:rPr lang="en-US" altLang="ko-KR" sz="2800" dirty="0">
                <a:ea typeface="굴림" panose="020B0600000101010101" pitchFamily="34" charset="-127"/>
                <a:sym typeface="Symbol" panose="05050102010706020507" pitchFamily="18" charset="2"/>
              </a:rPr>
              <a:t> (This is A! Use </a:t>
            </a:r>
            <a:r>
              <a:rPr lang="en-US" altLang="ko-KR" sz="2800" dirty="0" err="1">
                <a:ea typeface="굴림" panose="020B0600000101010101" pitchFamily="34" charset="-127"/>
                <a:sym typeface="Symbol" panose="05050102010706020507" pitchFamily="18" charset="2"/>
              </a:rPr>
              <a:t>K</a:t>
            </a:r>
            <a:r>
              <a:rPr lang="en-US" altLang="ko-KR" sz="2800" baseline="-25000" dirty="0" err="1">
                <a:ea typeface="굴림" panose="020B0600000101010101" pitchFamily="34" charset="-127"/>
                <a:sym typeface="Symbol" panose="05050102010706020507" pitchFamily="18" charset="2"/>
              </a:rPr>
              <a:t>ab</a:t>
            </a:r>
            <a:r>
              <a:rPr lang="en-US" altLang="ko-KR" sz="2800" dirty="0">
                <a:ea typeface="굴림" panose="020B0600000101010101" pitchFamily="34" charset="-127"/>
                <a:sym typeface="Symbol" panose="05050102010706020507" pitchFamily="18" charset="2"/>
              </a:rPr>
              <a:t>)</a:t>
            </a:r>
            <a:r>
              <a:rPr lang="en-US" altLang="ko-KR" sz="2800" baseline="30000" dirty="0" err="1">
                <a:ea typeface="굴림" panose="020B0600000101010101" pitchFamily="34" charset="-127"/>
                <a:sym typeface="Symbol" panose="05050102010706020507" pitchFamily="18" charset="2"/>
              </a:rPr>
              <a:t>Ksb</a:t>
            </a:r>
            <a:r>
              <a:rPr lang="en-US" altLang="ko-KR" sz="2800" dirty="0">
                <a:ea typeface="굴림" panose="020B0600000101010101" pitchFamily="34" charset="-127"/>
                <a:sym typeface="Symbol" panose="05050102010706020507" pitchFamily="18" charset="2"/>
              </a:rPr>
              <a:t> ] </a:t>
            </a:r>
            <a:r>
              <a:rPr lang="en-US" altLang="ko-KR" sz="2800" baseline="30000" dirty="0" err="1">
                <a:ea typeface="굴림" panose="020B0600000101010101" pitchFamily="34" charset="-127"/>
                <a:sym typeface="Symbol" panose="05050102010706020507" pitchFamily="18" charset="2"/>
              </a:rPr>
              <a:t>Ksa</a:t>
            </a:r>
            <a:endParaRPr lang="en-US" altLang="ko-KR" sz="2800" baseline="300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  <a:sym typeface="Symbol" panose="05050102010706020507" pitchFamily="18" charset="2"/>
              </a:rPr>
              <a:t>This allows A to know, “S said use this key”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  <a:sym typeface="Symbol" panose="05050102010706020507" pitchFamily="18" charset="2"/>
              </a:rPr>
              <a:t>Whenever A wants to talk with B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  <a:sym typeface="Symbol" panose="05050102010706020507" pitchFamily="18" charset="2"/>
              </a:rPr>
              <a:t>AB: </a:t>
            </a:r>
            <a:r>
              <a:rPr lang="en-US" altLang="ko-KR" sz="28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Ticket</a:t>
            </a:r>
            <a:r>
              <a:rPr lang="en-US" altLang="ko-KR" sz="2800" dirty="0">
                <a:ea typeface="굴림" panose="020B0600000101010101" pitchFamily="34" charset="-127"/>
                <a:sym typeface="Symbol" panose="05050102010706020507" pitchFamily="18" charset="2"/>
              </a:rPr>
              <a:t> [ This is A! Use </a:t>
            </a:r>
            <a:r>
              <a:rPr lang="en-US" altLang="ko-KR" sz="2800" dirty="0" err="1">
                <a:ea typeface="굴림" panose="020B0600000101010101" pitchFamily="34" charset="-127"/>
                <a:sym typeface="Symbol" panose="05050102010706020507" pitchFamily="18" charset="2"/>
              </a:rPr>
              <a:t>K</a:t>
            </a:r>
            <a:r>
              <a:rPr lang="en-US" altLang="ko-KR" sz="2800" baseline="-25000" dirty="0" err="1">
                <a:ea typeface="굴림" panose="020B0600000101010101" pitchFamily="34" charset="-127"/>
                <a:sym typeface="Symbol" panose="05050102010706020507" pitchFamily="18" charset="2"/>
              </a:rPr>
              <a:t>ab</a:t>
            </a:r>
            <a:r>
              <a:rPr lang="en-US" altLang="ko-KR" sz="2800" baseline="-250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800" dirty="0">
                <a:ea typeface="굴림" panose="020B0600000101010101" pitchFamily="34" charset="-127"/>
                <a:sym typeface="Symbol" panose="05050102010706020507" pitchFamily="18" charset="2"/>
              </a:rPr>
              <a:t>]</a:t>
            </a:r>
            <a:r>
              <a:rPr lang="en-US" altLang="ko-KR" sz="2800" baseline="30000" dirty="0" err="1">
                <a:ea typeface="굴림" panose="020B0600000101010101" pitchFamily="34" charset="-127"/>
                <a:sym typeface="Symbol" panose="05050102010706020507" pitchFamily="18" charset="2"/>
              </a:rPr>
              <a:t>Ksb</a:t>
            </a:r>
            <a:endParaRPr lang="en-US" altLang="ko-KR" sz="2800" baseline="300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  <a:sym typeface="Symbol" panose="05050102010706020507" pitchFamily="18" charset="2"/>
              </a:rPr>
              <a:t>Now, B knows that </a:t>
            </a:r>
            <a:r>
              <a:rPr lang="en-US" altLang="ko-KR" sz="2800" dirty="0" err="1">
                <a:ea typeface="굴림" panose="020B0600000101010101" pitchFamily="34" charset="-127"/>
                <a:sym typeface="Symbol" panose="05050102010706020507" pitchFamily="18" charset="2"/>
              </a:rPr>
              <a:t>K</a:t>
            </a:r>
            <a:r>
              <a:rPr lang="en-US" altLang="ko-KR" sz="2800" baseline="-25000" dirty="0" err="1">
                <a:ea typeface="굴림" panose="020B0600000101010101" pitchFamily="34" charset="-127"/>
                <a:sym typeface="Symbol" panose="05050102010706020507" pitchFamily="18" charset="2"/>
              </a:rPr>
              <a:t>ab</a:t>
            </a:r>
            <a:r>
              <a:rPr lang="en-US" altLang="ko-KR" sz="2800" dirty="0">
                <a:ea typeface="굴림" panose="020B0600000101010101" pitchFamily="34" charset="-127"/>
                <a:sym typeface="Symbol" panose="05050102010706020507" pitchFamily="18" charset="2"/>
              </a:rPr>
              <a:t> is sanctioned by 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endParaRPr lang="ko-KR" altLang="en-US" sz="28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274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33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Authentication Server Continued [Kerberos]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819400"/>
            <a:ext cx="8686800" cy="3733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Details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Both A and B use passwords (shared with key server) to decrypt return from key servers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Add in timestamps to limit how long tickets will be used to prevent attacker from replaying messages later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Also have to include encrypted checksums (hashed version of message) to prevent malicious user from inserting things into messages/changing messages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i="1" dirty="0">
                <a:solidFill>
                  <a:schemeClr val="accent1">
                    <a:lumMod val="75000"/>
                  </a:schemeClr>
                </a:solidFill>
                <a:ea typeface="굴림" panose="020B0600000101010101" pitchFamily="34" charset="-127"/>
              </a:rPr>
              <a:t>Kerberos is the system that holds all </a:t>
            </a:r>
            <a:r>
              <a:rPr lang="en-US" altLang="ko-KR" i="1" dirty="0" err="1">
                <a:solidFill>
                  <a:schemeClr val="accent1">
                    <a:lumMod val="75000"/>
                  </a:schemeClr>
                </a:solidFill>
                <a:ea typeface="굴림" panose="020B0600000101010101" pitchFamily="34" charset="-127"/>
              </a:rPr>
              <a:t>CalNet</a:t>
            </a:r>
            <a:r>
              <a:rPr lang="en-US" altLang="ko-KR" i="1" dirty="0">
                <a:solidFill>
                  <a:schemeClr val="accent1">
                    <a:lumMod val="75000"/>
                  </a:schemeClr>
                </a:solidFill>
                <a:ea typeface="굴림" panose="020B0600000101010101" pitchFamily="34" charset="-127"/>
              </a:rPr>
              <a:t> IDs and passphrases</a:t>
            </a:r>
          </a:p>
        </p:txBody>
      </p:sp>
      <p:grpSp>
        <p:nvGrpSpPr>
          <p:cNvPr id="19460" name="Group 20"/>
          <p:cNvGrpSpPr>
            <a:grpSpLocks/>
          </p:cNvGrpSpPr>
          <p:nvPr/>
        </p:nvGrpSpPr>
        <p:grpSpPr bwMode="auto">
          <a:xfrm>
            <a:off x="1681163" y="685800"/>
            <a:ext cx="5862637" cy="2209800"/>
            <a:chOff x="960" y="480"/>
            <a:chExt cx="3693" cy="1392"/>
          </a:xfrm>
        </p:grpSpPr>
        <p:pic>
          <p:nvPicPr>
            <p:cNvPr id="19461" name="Picture 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008"/>
              <a:ext cx="669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462" name="Oval 11"/>
            <p:cNvSpPr>
              <a:spLocks noChangeArrowheads="1"/>
            </p:cNvSpPr>
            <p:nvPr/>
          </p:nvSpPr>
          <p:spPr bwMode="auto">
            <a:xfrm>
              <a:off x="2544" y="480"/>
              <a:ext cx="672" cy="672"/>
            </a:xfrm>
            <a:prstGeom prst="ellipse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200" b="0">
                  <a:latin typeface="Gill Sans Light" charset="0"/>
                  <a:ea typeface="Gill Sans Light" charset="0"/>
                  <a:cs typeface="Gill Sans Light" charset="0"/>
                </a:rPr>
                <a:t>Key</a:t>
              </a:r>
            </a:p>
            <a:p>
              <a:r>
                <a:rPr lang="en-US" altLang="ko-KR" sz="2200" b="0">
                  <a:latin typeface="Gill Sans Light" charset="0"/>
                  <a:ea typeface="Gill Sans Light" charset="0"/>
                  <a:cs typeface="Gill Sans Light" charset="0"/>
                </a:rPr>
                <a:t>Server</a:t>
              </a:r>
            </a:p>
          </p:txBody>
        </p:sp>
        <p:sp>
          <p:nvSpPr>
            <p:cNvPr id="19463" name="Freeform 12"/>
            <p:cNvSpPr>
              <a:spLocks/>
            </p:cNvSpPr>
            <p:nvPr/>
          </p:nvSpPr>
          <p:spPr bwMode="auto">
            <a:xfrm>
              <a:off x="1632" y="720"/>
              <a:ext cx="912" cy="480"/>
            </a:xfrm>
            <a:custGeom>
              <a:avLst/>
              <a:gdLst>
                <a:gd name="T0" fmla="*/ 0 w 912"/>
                <a:gd name="T1" fmla="*/ 480 h 544"/>
                <a:gd name="T2" fmla="*/ 144 w 912"/>
                <a:gd name="T3" fmla="*/ 141 h 544"/>
                <a:gd name="T4" fmla="*/ 480 w 912"/>
                <a:gd name="T5" fmla="*/ 14 h 544"/>
                <a:gd name="T6" fmla="*/ 912 w 912"/>
                <a:gd name="T7" fmla="*/ 56 h 5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2" h="544">
                  <a:moveTo>
                    <a:pt x="0" y="544"/>
                  </a:moveTo>
                  <a:cubicBezTo>
                    <a:pt x="32" y="396"/>
                    <a:pt x="64" y="248"/>
                    <a:pt x="144" y="160"/>
                  </a:cubicBezTo>
                  <a:cubicBezTo>
                    <a:pt x="224" y="72"/>
                    <a:pt x="352" y="32"/>
                    <a:pt x="480" y="16"/>
                  </a:cubicBezTo>
                  <a:cubicBezTo>
                    <a:pt x="608" y="0"/>
                    <a:pt x="760" y="32"/>
                    <a:pt x="912" y="6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19464" name="Freeform 13"/>
            <p:cNvSpPr>
              <a:spLocks/>
            </p:cNvSpPr>
            <p:nvPr/>
          </p:nvSpPr>
          <p:spPr bwMode="auto">
            <a:xfrm>
              <a:off x="1728" y="960"/>
              <a:ext cx="864" cy="336"/>
            </a:xfrm>
            <a:custGeom>
              <a:avLst/>
              <a:gdLst>
                <a:gd name="T0" fmla="*/ 864 w 816"/>
                <a:gd name="T1" fmla="*/ 0 h 144"/>
                <a:gd name="T2" fmla="*/ 0 w 816"/>
                <a:gd name="T3" fmla="*/ 336 h 1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16" h="144">
                  <a:moveTo>
                    <a:pt x="816" y="0"/>
                  </a:moveTo>
                  <a:cubicBezTo>
                    <a:pt x="816" y="0"/>
                    <a:pt x="408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19465" name="Text Box 14"/>
            <p:cNvSpPr txBox="1">
              <a:spLocks noChangeArrowheads="1"/>
            </p:cNvSpPr>
            <p:nvPr/>
          </p:nvSpPr>
          <p:spPr bwMode="auto">
            <a:xfrm rot="20083457">
              <a:off x="1370" y="569"/>
              <a:ext cx="8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200" b="0">
                  <a:latin typeface="Gill Sans Light" charset="0"/>
                  <a:ea typeface="Gill Sans Light" charset="0"/>
                  <a:cs typeface="Gill Sans Light" charset="0"/>
                </a:rPr>
                <a:t>Req Ticket</a:t>
              </a:r>
            </a:p>
          </p:txBody>
        </p:sp>
        <p:sp>
          <p:nvSpPr>
            <p:cNvPr id="19466" name="Text Box 15"/>
            <p:cNvSpPr txBox="1">
              <a:spLocks noChangeArrowheads="1"/>
            </p:cNvSpPr>
            <p:nvPr/>
          </p:nvSpPr>
          <p:spPr bwMode="auto">
            <a:xfrm rot="20265041">
              <a:off x="1833" y="890"/>
              <a:ext cx="537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200" b="0">
                  <a:latin typeface="Gill Sans Light" charset="0"/>
                  <a:ea typeface="Gill Sans Light" charset="0"/>
                  <a:cs typeface="Gill Sans Light" charset="0"/>
                </a:rPr>
                <a:t>Ticket</a:t>
              </a:r>
            </a:p>
          </p:txBody>
        </p:sp>
        <p:pic>
          <p:nvPicPr>
            <p:cNvPr id="19467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1104"/>
              <a:ext cx="81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468" name="Freeform 16"/>
            <p:cNvSpPr>
              <a:spLocks/>
            </p:cNvSpPr>
            <p:nvPr/>
          </p:nvSpPr>
          <p:spPr bwMode="auto">
            <a:xfrm>
              <a:off x="1728" y="1200"/>
              <a:ext cx="2400" cy="192"/>
            </a:xfrm>
            <a:custGeom>
              <a:avLst/>
              <a:gdLst>
                <a:gd name="T0" fmla="*/ 0 w 2400"/>
                <a:gd name="T1" fmla="*/ 192 h 208"/>
                <a:gd name="T2" fmla="*/ 480 w 2400"/>
                <a:gd name="T3" fmla="*/ 59 h 208"/>
                <a:gd name="T4" fmla="*/ 1968 w 2400"/>
                <a:gd name="T5" fmla="*/ 15 h 208"/>
                <a:gd name="T6" fmla="*/ 2400 w 2400"/>
                <a:gd name="T7" fmla="*/ 148 h 2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0" h="208">
                  <a:moveTo>
                    <a:pt x="0" y="208"/>
                  </a:moveTo>
                  <a:cubicBezTo>
                    <a:pt x="76" y="152"/>
                    <a:pt x="152" y="96"/>
                    <a:pt x="480" y="64"/>
                  </a:cubicBezTo>
                  <a:cubicBezTo>
                    <a:pt x="808" y="32"/>
                    <a:pt x="1648" y="0"/>
                    <a:pt x="1968" y="16"/>
                  </a:cubicBezTo>
                  <a:cubicBezTo>
                    <a:pt x="2288" y="32"/>
                    <a:pt x="2344" y="96"/>
                    <a:pt x="2400" y="16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19469" name="Text Box 17"/>
            <p:cNvSpPr txBox="1">
              <a:spLocks noChangeArrowheads="1"/>
            </p:cNvSpPr>
            <p:nvPr/>
          </p:nvSpPr>
          <p:spPr bwMode="auto">
            <a:xfrm>
              <a:off x="2640" y="1263"/>
              <a:ext cx="537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200" b="0">
                  <a:latin typeface="Gill Sans Light" charset="0"/>
                  <a:ea typeface="Gill Sans Light" charset="0"/>
                  <a:cs typeface="Gill Sans Light" charset="0"/>
                </a:rPr>
                <a:t>Ticket</a:t>
              </a:r>
            </a:p>
          </p:txBody>
        </p:sp>
        <p:sp>
          <p:nvSpPr>
            <p:cNvPr id="19470" name="AutoShape 18"/>
            <p:cNvSpPr>
              <a:spLocks noChangeArrowheads="1"/>
            </p:cNvSpPr>
            <p:nvPr/>
          </p:nvSpPr>
          <p:spPr bwMode="auto">
            <a:xfrm>
              <a:off x="1824" y="1536"/>
              <a:ext cx="2208" cy="240"/>
            </a:xfrm>
            <a:prstGeom prst="leftRightArrow">
              <a:avLst>
                <a:gd name="adj1" fmla="val 65833"/>
                <a:gd name="adj2" fmla="val 116491"/>
              </a:avLst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200" b="0">
                  <a:latin typeface="Gill Sans Light" charset="0"/>
                  <a:ea typeface="Gill Sans Light" charset="0"/>
                  <a:cs typeface="Gill Sans Light" charset="0"/>
                </a:rPr>
                <a:t>Secure Communication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4104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363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Asymmetric Encryption (Public Key)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229600" cy="51054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Idea: use two different keys, one to encrypt (e) and one to decrypt (d)</a:t>
            </a:r>
          </a:p>
          <a:p>
            <a:pPr lvl="1"/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key pair</a:t>
            </a:r>
          </a:p>
          <a:p>
            <a:pPr lvl="2"/>
            <a:endParaRPr lang="en-US" altLang="en-US" sz="2400" dirty="0"/>
          </a:p>
          <a:p>
            <a:r>
              <a:rPr lang="en-US" altLang="en-US" sz="2800" dirty="0"/>
              <a:t>Crucial property: knowing e does not give away d</a:t>
            </a:r>
          </a:p>
          <a:p>
            <a:pPr lvl="2"/>
            <a:endParaRPr lang="en-US" altLang="en-US" sz="2400" dirty="0"/>
          </a:p>
          <a:p>
            <a:r>
              <a:rPr lang="en-US" altLang="en-US" sz="2800" dirty="0"/>
              <a:t>Therefore e can be public: everyone knows it!</a:t>
            </a:r>
          </a:p>
          <a:p>
            <a:pPr lvl="2"/>
            <a:endParaRPr lang="en-US" altLang="en-US" sz="2400" dirty="0"/>
          </a:p>
          <a:p>
            <a:r>
              <a:rPr lang="en-US" altLang="en-US" sz="2800" dirty="0"/>
              <a:t>If Alice wants to send to Bob, she fetches Bob’</a:t>
            </a:r>
            <a:r>
              <a:rPr lang="en-US" altLang="ja-JP" sz="2800" dirty="0"/>
              <a:t>s public key (say from Bob’s home page) and encrypts with it</a:t>
            </a:r>
          </a:p>
          <a:p>
            <a:pPr lvl="1"/>
            <a:r>
              <a:rPr lang="en-US" altLang="en-US" sz="2400" dirty="0"/>
              <a:t>Alice can’</a:t>
            </a:r>
            <a:r>
              <a:rPr lang="en-US" altLang="ja-JP" sz="2400" dirty="0"/>
              <a:t>t decrypt what she’s sending to Bob …</a:t>
            </a:r>
          </a:p>
          <a:p>
            <a:pPr lvl="1"/>
            <a:r>
              <a:rPr lang="en-US" altLang="en-US" sz="2400" dirty="0"/>
              <a:t>…  but then, neither can anyone else (except Bob)</a:t>
            </a:r>
          </a:p>
        </p:txBody>
      </p:sp>
    </p:spTree>
    <p:extLst>
      <p:ext uri="{BB962C8B-B14F-4D97-AF65-F5344CB8AC3E}">
        <p14:creationId xmlns:p14="http://schemas.microsoft.com/office/powerpoint/2010/main" val="398553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Public Key / Asymmetric Encryption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924800" cy="5105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Sender uses receiver’</a:t>
            </a:r>
            <a:r>
              <a:rPr lang="en-US" altLang="ja-JP" sz="2800" dirty="0"/>
              <a:t>s </a:t>
            </a:r>
            <a:r>
              <a:rPr lang="en-US" altLang="ja-JP" sz="2800" dirty="0">
                <a:solidFill>
                  <a:srgbClr val="FF0000"/>
                </a:solidFill>
              </a:rPr>
              <a:t>public</a:t>
            </a:r>
            <a:r>
              <a:rPr lang="en-US" altLang="ja-JP" sz="2800" dirty="0"/>
              <a:t> key</a:t>
            </a:r>
          </a:p>
          <a:p>
            <a:pPr lvl="1"/>
            <a:r>
              <a:rPr lang="en-US" altLang="en-US" sz="2400" dirty="0"/>
              <a:t>Advertised to everyone</a:t>
            </a:r>
          </a:p>
          <a:p>
            <a:r>
              <a:rPr lang="en-US" altLang="en-US" sz="2800" dirty="0"/>
              <a:t>Receiver uses complementary </a:t>
            </a:r>
            <a:r>
              <a:rPr lang="en-US" altLang="en-US" sz="2800" dirty="0">
                <a:solidFill>
                  <a:srgbClr val="FF0000"/>
                </a:solidFill>
              </a:rPr>
              <a:t>private</a:t>
            </a:r>
            <a:r>
              <a:rPr lang="en-US" altLang="en-US" sz="2800" dirty="0"/>
              <a:t> key</a:t>
            </a:r>
          </a:p>
          <a:p>
            <a:pPr lvl="1"/>
            <a:r>
              <a:rPr lang="en-US" altLang="en-US" sz="2400" dirty="0"/>
              <a:t>Must be kept secret</a:t>
            </a:r>
          </a:p>
        </p:txBody>
      </p:sp>
      <p:grpSp>
        <p:nvGrpSpPr>
          <p:cNvPr id="46083" name="Group 4"/>
          <p:cNvGrpSpPr>
            <a:grpSpLocks/>
          </p:cNvGrpSpPr>
          <p:nvPr/>
        </p:nvGrpSpPr>
        <p:grpSpPr bwMode="auto">
          <a:xfrm>
            <a:off x="914400" y="2833688"/>
            <a:ext cx="7315200" cy="3033712"/>
            <a:chOff x="720" y="1929"/>
            <a:chExt cx="4320" cy="1527"/>
          </a:xfrm>
        </p:grpSpPr>
        <p:sp>
          <p:nvSpPr>
            <p:cNvPr id="46084" name="Oval 5"/>
            <p:cNvSpPr>
              <a:spLocks noChangeArrowheads="1"/>
            </p:cNvSpPr>
            <p:nvPr/>
          </p:nvSpPr>
          <p:spPr bwMode="auto">
            <a:xfrm>
              <a:off x="720" y="2592"/>
              <a:ext cx="1008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6085" name="Group 6"/>
            <p:cNvGrpSpPr>
              <a:grpSpLocks/>
            </p:cNvGrpSpPr>
            <p:nvPr/>
          </p:nvGrpSpPr>
          <p:grpSpPr bwMode="auto">
            <a:xfrm>
              <a:off x="1968" y="2496"/>
              <a:ext cx="1920" cy="960"/>
              <a:chOff x="1719" y="1709"/>
              <a:chExt cx="1775" cy="1123"/>
            </a:xfrm>
          </p:grpSpPr>
          <p:sp>
            <p:nvSpPr>
              <p:cNvPr id="46096" name="Oval 7"/>
              <p:cNvSpPr>
                <a:spLocks noChangeArrowheads="1"/>
              </p:cNvSpPr>
              <p:nvPr/>
            </p:nvSpPr>
            <p:spPr bwMode="auto">
              <a:xfrm>
                <a:off x="2109" y="1709"/>
                <a:ext cx="736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097" name="Oval 8"/>
              <p:cNvSpPr>
                <a:spLocks noChangeArrowheads="1"/>
              </p:cNvSpPr>
              <p:nvPr/>
            </p:nvSpPr>
            <p:spPr bwMode="auto">
              <a:xfrm>
                <a:off x="2542" y="1752"/>
                <a:ext cx="692" cy="346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098" name="Oval 9"/>
              <p:cNvSpPr>
                <a:spLocks noChangeArrowheads="1"/>
              </p:cNvSpPr>
              <p:nvPr/>
            </p:nvSpPr>
            <p:spPr bwMode="auto">
              <a:xfrm>
                <a:off x="2715" y="1925"/>
                <a:ext cx="692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Arial" panose="020B0604020202020204" pitchFamily="34" charset="0"/>
                </a:endParaRPr>
              </a:p>
            </p:txBody>
          </p:sp>
          <p:sp>
            <p:nvSpPr>
              <p:cNvPr id="46099" name="Oval 10"/>
              <p:cNvSpPr>
                <a:spLocks noChangeArrowheads="1"/>
              </p:cNvSpPr>
              <p:nvPr/>
            </p:nvSpPr>
            <p:spPr bwMode="auto">
              <a:xfrm>
                <a:off x="2801" y="2141"/>
                <a:ext cx="693" cy="51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Arial" panose="020B0604020202020204" pitchFamily="34" charset="0"/>
                </a:endParaRPr>
              </a:p>
            </p:txBody>
          </p:sp>
          <p:sp>
            <p:nvSpPr>
              <p:cNvPr id="46100" name="Oval 11"/>
              <p:cNvSpPr>
                <a:spLocks noChangeArrowheads="1"/>
              </p:cNvSpPr>
              <p:nvPr/>
            </p:nvSpPr>
            <p:spPr bwMode="auto">
              <a:xfrm>
                <a:off x="2412" y="2270"/>
                <a:ext cx="692" cy="56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Arial" panose="020B0604020202020204" pitchFamily="34" charset="0"/>
                </a:endParaRPr>
              </a:p>
            </p:txBody>
          </p:sp>
          <p:sp>
            <p:nvSpPr>
              <p:cNvPr id="46101" name="Oval 12"/>
              <p:cNvSpPr>
                <a:spLocks noChangeArrowheads="1"/>
              </p:cNvSpPr>
              <p:nvPr/>
            </p:nvSpPr>
            <p:spPr bwMode="auto">
              <a:xfrm>
                <a:off x="1935" y="2141"/>
                <a:ext cx="693" cy="64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Arial" panose="020B0604020202020204" pitchFamily="34" charset="0"/>
                </a:endParaRPr>
              </a:p>
            </p:txBody>
          </p:sp>
          <p:sp>
            <p:nvSpPr>
              <p:cNvPr id="46102" name="Oval 13"/>
              <p:cNvSpPr>
                <a:spLocks noChangeArrowheads="1"/>
              </p:cNvSpPr>
              <p:nvPr/>
            </p:nvSpPr>
            <p:spPr bwMode="auto">
              <a:xfrm>
                <a:off x="1719" y="1838"/>
                <a:ext cx="693" cy="60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Arial" panose="020B0604020202020204" pitchFamily="34" charset="0"/>
                </a:endParaRPr>
              </a:p>
            </p:txBody>
          </p:sp>
          <p:sp>
            <p:nvSpPr>
              <p:cNvPr id="46103" name="Freeform 14"/>
              <p:cNvSpPr>
                <a:spLocks/>
              </p:cNvSpPr>
              <p:nvPr/>
            </p:nvSpPr>
            <p:spPr bwMode="auto">
              <a:xfrm>
                <a:off x="1893" y="1753"/>
                <a:ext cx="1470" cy="1037"/>
              </a:xfrm>
              <a:custGeom>
                <a:avLst/>
                <a:gdLst>
                  <a:gd name="T0" fmla="*/ 8 w 1632"/>
                  <a:gd name="T1" fmla="*/ 30 h 1152"/>
                  <a:gd name="T2" fmla="*/ 59 w 1632"/>
                  <a:gd name="T3" fmla="*/ 8 h 1152"/>
                  <a:gd name="T4" fmla="*/ 102 w 1632"/>
                  <a:gd name="T5" fmla="*/ 0 h 1152"/>
                  <a:gd name="T6" fmla="*/ 190 w 1632"/>
                  <a:gd name="T7" fmla="*/ 8 h 1152"/>
                  <a:gd name="T8" fmla="*/ 219 w 1632"/>
                  <a:gd name="T9" fmla="*/ 22 h 1152"/>
                  <a:gd name="T10" fmla="*/ 234 w 1632"/>
                  <a:gd name="T11" fmla="*/ 50 h 1152"/>
                  <a:gd name="T12" fmla="*/ 249 w 1632"/>
                  <a:gd name="T13" fmla="*/ 58 h 1152"/>
                  <a:gd name="T14" fmla="*/ 234 w 1632"/>
                  <a:gd name="T15" fmla="*/ 137 h 1152"/>
                  <a:gd name="T16" fmla="*/ 139 w 1632"/>
                  <a:gd name="T17" fmla="*/ 174 h 1152"/>
                  <a:gd name="T18" fmla="*/ 44 w 1632"/>
                  <a:gd name="T19" fmla="*/ 145 h 1152"/>
                  <a:gd name="T20" fmla="*/ 14 w 1632"/>
                  <a:gd name="T21" fmla="*/ 115 h 1152"/>
                  <a:gd name="T22" fmla="*/ 0 w 1632"/>
                  <a:gd name="T23" fmla="*/ 109 h 1152"/>
                  <a:gd name="T24" fmla="*/ 8 w 1632"/>
                  <a:gd name="T25" fmla="*/ 30 h 115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32"/>
                  <a:gd name="T40" fmla="*/ 0 h 1152"/>
                  <a:gd name="T41" fmla="*/ 1632 w 1632"/>
                  <a:gd name="T42" fmla="*/ 1152 h 115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32" h="1152">
                    <a:moveTo>
                      <a:pt x="48" y="192"/>
                    </a:moveTo>
                    <a:lnTo>
                      <a:pt x="384" y="48"/>
                    </a:lnTo>
                    <a:lnTo>
                      <a:pt x="672" y="0"/>
                    </a:lnTo>
                    <a:lnTo>
                      <a:pt x="1248" y="48"/>
                    </a:lnTo>
                    <a:lnTo>
                      <a:pt x="1440" y="144"/>
                    </a:lnTo>
                    <a:lnTo>
                      <a:pt x="1536" y="336"/>
                    </a:lnTo>
                    <a:lnTo>
                      <a:pt x="1632" y="384"/>
                    </a:lnTo>
                    <a:lnTo>
                      <a:pt x="1536" y="912"/>
                    </a:lnTo>
                    <a:lnTo>
                      <a:pt x="912" y="1152"/>
                    </a:lnTo>
                    <a:lnTo>
                      <a:pt x="288" y="960"/>
                    </a:lnTo>
                    <a:lnTo>
                      <a:pt x="96" y="768"/>
                    </a:lnTo>
                    <a:lnTo>
                      <a:pt x="0" y="720"/>
                    </a:lnTo>
                    <a:lnTo>
                      <a:pt x="48" y="192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086" name="Text Box 15"/>
            <p:cNvSpPr txBox="1">
              <a:spLocks noChangeArrowheads="1"/>
            </p:cNvSpPr>
            <p:nvPr/>
          </p:nvSpPr>
          <p:spPr bwMode="auto">
            <a:xfrm>
              <a:off x="2499" y="2544"/>
              <a:ext cx="7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Arial" panose="020B0604020202020204" pitchFamily="34" charset="0"/>
                </a:rPr>
                <a:t>Internet</a:t>
              </a:r>
            </a:p>
          </p:txBody>
        </p:sp>
        <p:sp>
          <p:nvSpPr>
            <p:cNvPr id="46087" name="Text Box 16"/>
            <p:cNvSpPr txBox="1">
              <a:spLocks noChangeArrowheads="1"/>
            </p:cNvSpPr>
            <p:nvPr/>
          </p:nvSpPr>
          <p:spPr bwMode="auto">
            <a:xfrm>
              <a:off x="792" y="2664"/>
              <a:ext cx="85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Encrypt with</a:t>
              </a:r>
            </a:p>
            <a:p>
              <a:pPr eaLnBrk="1" hangingPunct="1"/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public</a:t>
              </a:r>
              <a:r>
                <a:rPr lang="en-US" altLang="en-US" sz="1800" b="0">
                  <a:latin typeface="Arial" panose="020B0604020202020204" pitchFamily="34" charset="0"/>
                </a:rPr>
                <a:t> key</a:t>
              </a:r>
            </a:p>
          </p:txBody>
        </p:sp>
        <p:sp>
          <p:nvSpPr>
            <p:cNvPr id="46088" name="Oval 17"/>
            <p:cNvSpPr>
              <a:spLocks noChangeArrowheads="1"/>
            </p:cNvSpPr>
            <p:nvPr/>
          </p:nvSpPr>
          <p:spPr bwMode="auto">
            <a:xfrm>
              <a:off x="4032" y="2592"/>
              <a:ext cx="1008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089" name="Text Box 18"/>
            <p:cNvSpPr txBox="1">
              <a:spLocks noChangeArrowheads="1"/>
            </p:cNvSpPr>
            <p:nvPr/>
          </p:nvSpPr>
          <p:spPr bwMode="auto">
            <a:xfrm>
              <a:off x="4104" y="2664"/>
              <a:ext cx="850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Decrypt with</a:t>
              </a:r>
            </a:p>
            <a:p>
              <a:pPr eaLnBrk="1" hangingPunct="1"/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private</a:t>
              </a:r>
              <a:r>
                <a:rPr lang="en-US" altLang="en-US" sz="1800" b="0">
                  <a:latin typeface="Arial" panose="020B0604020202020204" pitchFamily="34" charset="0"/>
                </a:rPr>
                <a:t> key</a:t>
              </a:r>
            </a:p>
          </p:txBody>
        </p:sp>
        <p:sp>
          <p:nvSpPr>
            <p:cNvPr id="46090" name="Text Box 19"/>
            <p:cNvSpPr txBox="1">
              <a:spLocks noChangeArrowheads="1"/>
            </p:cNvSpPr>
            <p:nvPr/>
          </p:nvSpPr>
          <p:spPr bwMode="auto">
            <a:xfrm>
              <a:off x="885" y="1931"/>
              <a:ext cx="62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Plaintext</a:t>
              </a:r>
            </a:p>
          </p:txBody>
        </p:sp>
        <p:sp>
          <p:nvSpPr>
            <p:cNvPr id="46091" name="Text Box 20"/>
            <p:cNvSpPr txBox="1">
              <a:spLocks noChangeArrowheads="1"/>
            </p:cNvSpPr>
            <p:nvPr/>
          </p:nvSpPr>
          <p:spPr bwMode="auto">
            <a:xfrm>
              <a:off x="4230" y="1929"/>
              <a:ext cx="62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Plaintext</a:t>
              </a:r>
            </a:p>
          </p:txBody>
        </p:sp>
        <p:sp>
          <p:nvSpPr>
            <p:cNvPr id="46092" name="Line 21"/>
            <p:cNvSpPr>
              <a:spLocks noChangeShapeType="1"/>
            </p:cNvSpPr>
            <p:nvPr/>
          </p:nvSpPr>
          <p:spPr bwMode="auto">
            <a:xfrm>
              <a:off x="1200" y="216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6093" name="Freeform 22"/>
            <p:cNvSpPr>
              <a:spLocks/>
            </p:cNvSpPr>
            <p:nvPr/>
          </p:nvSpPr>
          <p:spPr bwMode="auto">
            <a:xfrm>
              <a:off x="1200" y="3120"/>
              <a:ext cx="3360" cy="144"/>
            </a:xfrm>
            <a:custGeom>
              <a:avLst/>
              <a:gdLst>
                <a:gd name="T0" fmla="*/ 0 w 3360"/>
                <a:gd name="T1" fmla="*/ 0 h 144"/>
                <a:gd name="T2" fmla="*/ 0 w 3360"/>
                <a:gd name="T3" fmla="*/ 144 h 144"/>
                <a:gd name="T4" fmla="*/ 3360 w 3360"/>
                <a:gd name="T5" fmla="*/ 144 h 144"/>
                <a:gd name="T6" fmla="*/ 3360 w 3360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0"/>
                <a:gd name="T13" fmla="*/ 0 h 144"/>
                <a:gd name="T14" fmla="*/ 3360 w 3360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0" h="144">
                  <a:moveTo>
                    <a:pt x="0" y="0"/>
                  </a:moveTo>
                  <a:lnTo>
                    <a:pt x="0" y="144"/>
                  </a:lnTo>
                  <a:lnTo>
                    <a:pt x="3360" y="144"/>
                  </a:lnTo>
                  <a:lnTo>
                    <a:pt x="336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6094" name="Line 23"/>
            <p:cNvSpPr>
              <a:spLocks noChangeShapeType="1"/>
            </p:cNvSpPr>
            <p:nvPr/>
          </p:nvSpPr>
          <p:spPr bwMode="auto">
            <a:xfrm flipV="1">
              <a:off x="4560" y="2112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6095" name="Text Box 24"/>
            <p:cNvSpPr txBox="1">
              <a:spLocks noChangeArrowheads="1"/>
            </p:cNvSpPr>
            <p:nvPr/>
          </p:nvSpPr>
          <p:spPr bwMode="auto">
            <a:xfrm>
              <a:off x="2439" y="3048"/>
              <a:ext cx="72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Ciphertext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321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717550"/>
            <a:ext cx="8715375" cy="61404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Idea: </a:t>
            </a:r>
            <a:r>
              <a:rPr lang="en-US" altLang="ko-KR" dirty="0" err="1">
                <a:ea typeface="굴림" panose="020B0600000101010101" pitchFamily="34" charset="-127"/>
              </a:rPr>
              <a:t>K</a:t>
            </a:r>
            <a:r>
              <a:rPr lang="en-US" altLang="ko-KR" baseline="-25000" dirty="0" err="1">
                <a:ea typeface="굴림" panose="020B0600000101010101" pitchFamily="34" charset="-127"/>
              </a:rPr>
              <a:t>public</a:t>
            </a:r>
            <a:r>
              <a:rPr lang="en-US" altLang="ko-KR" dirty="0">
                <a:ea typeface="굴림" panose="020B0600000101010101" pitchFamily="34" charset="-127"/>
              </a:rPr>
              <a:t> can be made public, keep </a:t>
            </a:r>
            <a:r>
              <a:rPr lang="en-US" altLang="ko-KR" dirty="0" err="1">
                <a:ea typeface="굴림" panose="020B0600000101010101" pitchFamily="34" charset="-127"/>
              </a:rPr>
              <a:t>K</a:t>
            </a:r>
            <a:r>
              <a:rPr lang="en-US" altLang="ko-KR" baseline="-25000" dirty="0" err="1">
                <a:ea typeface="굴림" panose="020B0600000101010101" pitchFamily="34" charset="-127"/>
              </a:rPr>
              <a:t>private</a:t>
            </a:r>
            <a:r>
              <a:rPr lang="en-US" altLang="ko-KR" dirty="0">
                <a:ea typeface="굴림" panose="020B0600000101010101" pitchFamily="34" charset="-127"/>
              </a:rPr>
              <a:t> private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Gives message privacy (restricted receiver):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Public keys (secure destination points) can be acquired by anyone/used by anyone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Only person with private key can decrypt message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about authentication?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combination of private and public key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err="1">
                <a:ea typeface="굴림" panose="020B0600000101010101" pitchFamily="34" charset="-127"/>
              </a:rPr>
              <a:t>Alice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Bob</a:t>
            </a:r>
            <a:r>
              <a:rPr lang="en-US" altLang="ko-KR" dirty="0">
                <a:ea typeface="굴림" panose="020B0600000101010101" pitchFamily="34" charset="-127"/>
              </a:rPr>
              <a:t>: [(I’m Alice)</a:t>
            </a:r>
            <a:r>
              <a:rPr lang="en-US" altLang="ko-KR" baseline="30000" dirty="0" err="1">
                <a:ea typeface="굴림" panose="020B0600000101010101" pitchFamily="34" charset="-127"/>
              </a:rPr>
              <a:t>Aprivate</a:t>
            </a:r>
            <a:r>
              <a:rPr lang="en-US" altLang="ko-KR" dirty="0">
                <a:ea typeface="굴림" panose="020B0600000101010101" pitchFamily="34" charset="-127"/>
              </a:rPr>
              <a:t> Rest of message]</a:t>
            </a:r>
            <a:r>
              <a:rPr lang="en-US" altLang="ko-KR" baseline="30000" dirty="0" err="1">
                <a:ea typeface="굴림" panose="020B0600000101010101" pitchFamily="34" charset="-127"/>
              </a:rPr>
              <a:t>Bpublic</a:t>
            </a:r>
            <a:endParaRPr lang="en-US" altLang="ko-KR" baseline="300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Provides restricted sender and receiver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But: how does Alice know that it was Bob who sent her </a:t>
            </a:r>
            <a:r>
              <a:rPr lang="en-US" altLang="ko-KR" dirty="0" err="1">
                <a:solidFill>
                  <a:schemeClr val="hlink"/>
                </a:solidFill>
                <a:ea typeface="굴림" panose="020B0600000101010101" pitchFamily="34" charset="-127"/>
              </a:rPr>
              <a:t>B</a:t>
            </a:r>
            <a:r>
              <a:rPr lang="en-US" altLang="ko-KR" baseline="-25000" dirty="0" err="1">
                <a:solidFill>
                  <a:schemeClr val="hlink"/>
                </a:solidFill>
                <a:ea typeface="굴림" panose="020B0600000101010101" pitchFamily="34" charset="-127"/>
              </a:rPr>
              <a:t>public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?  And vice versa…</a:t>
            </a:r>
          </a:p>
        </p:txBody>
      </p:sp>
      <p:sp>
        <p:nvSpPr>
          <p:cNvPr id="1041422" name="AutoShape 14"/>
          <p:cNvSpPr>
            <a:spLocks noChangeArrowheads="1"/>
          </p:cNvSpPr>
          <p:nvPr/>
        </p:nvSpPr>
        <p:spPr bwMode="auto">
          <a:xfrm>
            <a:off x="2819400" y="1562100"/>
            <a:ext cx="3581400" cy="1028700"/>
          </a:xfrm>
          <a:prstGeom prst="leftRightArrow">
            <a:avLst>
              <a:gd name="adj1" fmla="val 65833"/>
              <a:gd name="adj2" fmla="val 44083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ko-KR" altLang="en-US" sz="2000" b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grpSp>
        <p:nvGrpSpPr>
          <p:cNvPr id="1041446" name="Group 38"/>
          <p:cNvGrpSpPr>
            <a:grpSpLocks/>
          </p:cNvGrpSpPr>
          <p:nvPr/>
        </p:nvGrpSpPr>
        <p:grpSpPr bwMode="auto">
          <a:xfrm>
            <a:off x="3886201" y="1676402"/>
            <a:ext cx="2347913" cy="458788"/>
            <a:chOff x="2448" y="1056"/>
            <a:chExt cx="1479" cy="289"/>
          </a:xfrm>
        </p:grpSpPr>
        <p:sp>
          <p:nvSpPr>
            <p:cNvPr id="21528" name="Text Box 18"/>
            <p:cNvSpPr txBox="1">
              <a:spLocks noChangeArrowheads="1"/>
            </p:cNvSpPr>
            <p:nvPr/>
          </p:nvSpPr>
          <p:spPr bwMode="auto">
            <a:xfrm>
              <a:off x="3360" y="1056"/>
              <a:ext cx="56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>
                  <a:latin typeface="Gill Sans Light" charset="0"/>
                  <a:ea typeface="Gill Sans Light" charset="0"/>
                  <a:cs typeface="Gill Sans Light" charset="0"/>
                </a:rPr>
                <a:t>B</a:t>
              </a:r>
              <a:r>
                <a:rPr lang="en-US" altLang="ko-KR" sz="2400" b="0" baseline="-25000">
                  <a:latin typeface="Gill Sans Light" charset="0"/>
                  <a:ea typeface="Gill Sans Light" charset="0"/>
                  <a:cs typeface="Gill Sans Light" charset="0"/>
                </a:rPr>
                <a:t>private</a:t>
              </a:r>
              <a:endParaRPr lang="en-US" altLang="ko-KR" sz="2400" b="0" dirty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21529" name="Line 21"/>
            <p:cNvSpPr>
              <a:spLocks noChangeShapeType="1"/>
            </p:cNvSpPr>
            <p:nvPr/>
          </p:nvSpPr>
          <p:spPr bwMode="auto">
            <a:xfrm>
              <a:off x="2448" y="1224"/>
              <a:ext cx="912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</p:grpSp>
      <p:grpSp>
        <p:nvGrpSpPr>
          <p:cNvPr id="1041447" name="Group 39"/>
          <p:cNvGrpSpPr>
            <a:grpSpLocks/>
          </p:cNvGrpSpPr>
          <p:nvPr/>
        </p:nvGrpSpPr>
        <p:grpSpPr bwMode="auto">
          <a:xfrm>
            <a:off x="2895600" y="1981202"/>
            <a:ext cx="2438400" cy="458788"/>
            <a:chOff x="1824" y="1248"/>
            <a:chExt cx="1536" cy="289"/>
          </a:xfrm>
        </p:grpSpPr>
        <p:sp>
          <p:nvSpPr>
            <p:cNvPr id="21526" name="Text Box 16"/>
            <p:cNvSpPr txBox="1">
              <a:spLocks noChangeArrowheads="1"/>
            </p:cNvSpPr>
            <p:nvPr/>
          </p:nvSpPr>
          <p:spPr bwMode="auto">
            <a:xfrm>
              <a:off x="1824" y="1248"/>
              <a:ext cx="59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>
                  <a:latin typeface="Gill Sans Light" charset="0"/>
                  <a:ea typeface="Gill Sans Light" charset="0"/>
                  <a:cs typeface="Gill Sans Light" charset="0"/>
                </a:rPr>
                <a:t>A</a:t>
              </a:r>
              <a:r>
                <a:rPr lang="en-US" altLang="ko-KR" sz="2400" b="0" baseline="-25000">
                  <a:latin typeface="Gill Sans Light" charset="0"/>
                  <a:ea typeface="Gill Sans Light" charset="0"/>
                  <a:cs typeface="Gill Sans Light" charset="0"/>
                </a:rPr>
                <a:t>private</a:t>
              </a:r>
              <a:endParaRPr lang="en-US" altLang="ko-KR" sz="2400" b="0" dirty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 flipH="1">
              <a:off x="2448" y="1368"/>
              <a:ext cx="912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</p:grpSp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Public Key Encryption Details</a:t>
            </a:r>
          </a:p>
        </p:txBody>
      </p:sp>
      <p:grpSp>
        <p:nvGrpSpPr>
          <p:cNvPr id="1041443" name="Group 35"/>
          <p:cNvGrpSpPr>
            <a:grpSpLocks/>
          </p:cNvGrpSpPr>
          <p:nvPr/>
        </p:nvGrpSpPr>
        <p:grpSpPr bwMode="auto">
          <a:xfrm>
            <a:off x="1524000" y="1333500"/>
            <a:ext cx="5862638" cy="1944688"/>
            <a:chOff x="960" y="840"/>
            <a:chExt cx="3693" cy="1225"/>
          </a:xfrm>
        </p:grpSpPr>
        <p:grpSp>
          <p:nvGrpSpPr>
            <p:cNvPr id="21520" name="Group 31"/>
            <p:cNvGrpSpPr>
              <a:grpSpLocks/>
            </p:cNvGrpSpPr>
            <p:nvPr/>
          </p:nvGrpSpPr>
          <p:grpSpPr bwMode="auto">
            <a:xfrm>
              <a:off x="960" y="936"/>
              <a:ext cx="816" cy="1129"/>
              <a:chOff x="960" y="936"/>
              <a:chExt cx="816" cy="1129"/>
            </a:xfrm>
          </p:grpSpPr>
          <p:pic>
            <p:nvPicPr>
              <p:cNvPr id="21524" name="Picture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" y="936"/>
                <a:ext cx="816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1525" name="Text Box 19"/>
              <p:cNvSpPr txBox="1">
                <a:spLocks noChangeArrowheads="1"/>
              </p:cNvSpPr>
              <p:nvPr/>
            </p:nvSpPr>
            <p:spPr bwMode="auto">
              <a:xfrm>
                <a:off x="1113" y="1776"/>
                <a:ext cx="491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400" b="0">
                    <a:latin typeface="Gill Sans Light" charset="0"/>
                    <a:ea typeface="Gill Sans Light" charset="0"/>
                    <a:cs typeface="Gill Sans Light" charset="0"/>
                  </a:rPr>
                  <a:t>Alice</a:t>
                </a:r>
              </a:p>
            </p:txBody>
          </p:sp>
        </p:grpSp>
        <p:grpSp>
          <p:nvGrpSpPr>
            <p:cNvPr id="21521" name="Group 30"/>
            <p:cNvGrpSpPr>
              <a:grpSpLocks/>
            </p:cNvGrpSpPr>
            <p:nvPr/>
          </p:nvGrpSpPr>
          <p:grpSpPr bwMode="auto">
            <a:xfrm>
              <a:off x="3984" y="840"/>
              <a:ext cx="669" cy="1225"/>
              <a:chOff x="3984" y="840"/>
              <a:chExt cx="669" cy="1225"/>
            </a:xfrm>
          </p:grpSpPr>
          <p:pic>
            <p:nvPicPr>
              <p:cNvPr id="21522" name="Picture 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4" y="840"/>
                <a:ext cx="669" cy="8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1523" name="Text Box 20"/>
              <p:cNvSpPr txBox="1">
                <a:spLocks noChangeArrowheads="1"/>
              </p:cNvSpPr>
              <p:nvPr/>
            </p:nvSpPr>
            <p:spPr bwMode="auto">
              <a:xfrm>
                <a:off x="4062" y="1776"/>
                <a:ext cx="422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400" b="0">
                    <a:latin typeface="Gill Sans Light" charset="0"/>
                    <a:ea typeface="Gill Sans Light" charset="0"/>
                    <a:cs typeface="Gill Sans Light" charset="0"/>
                  </a:rPr>
                  <a:t>Bob</a:t>
                </a:r>
              </a:p>
            </p:txBody>
          </p:sp>
        </p:grpSp>
      </p:grpSp>
      <p:sp>
        <p:nvSpPr>
          <p:cNvPr id="1041425" name="Text Box 17"/>
          <p:cNvSpPr txBox="1">
            <a:spLocks noChangeArrowheads="1"/>
          </p:cNvSpPr>
          <p:nvPr/>
        </p:nvSpPr>
        <p:spPr bwMode="auto">
          <a:xfrm>
            <a:off x="3006725" y="1676400"/>
            <a:ext cx="814435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400" b="0">
                <a:latin typeface="Gill Sans Light" charset="0"/>
                <a:ea typeface="Gill Sans Light" charset="0"/>
                <a:cs typeface="Gill Sans Light" charset="0"/>
              </a:rPr>
              <a:t>B</a:t>
            </a:r>
            <a:r>
              <a:rPr lang="en-US" altLang="ko-KR" sz="2400" b="0" baseline="-25000">
                <a:latin typeface="Gill Sans Light" charset="0"/>
                <a:ea typeface="Gill Sans Light" charset="0"/>
                <a:cs typeface="Gill Sans Light" charset="0"/>
              </a:rPr>
              <a:t>public</a:t>
            </a:r>
            <a:endParaRPr lang="en-US" altLang="ko-KR" sz="2400" b="0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1041423" name="Text Box 15"/>
          <p:cNvSpPr txBox="1">
            <a:spLocks noChangeArrowheads="1"/>
          </p:cNvSpPr>
          <p:nvPr/>
        </p:nvSpPr>
        <p:spPr bwMode="auto">
          <a:xfrm>
            <a:off x="5334000" y="1981200"/>
            <a:ext cx="856113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400" b="0">
                <a:latin typeface="Gill Sans Light" charset="0"/>
                <a:ea typeface="Gill Sans Light" charset="0"/>
                <a:cs typeface="Gill Sans Light" charset="0"/>
              </a:rPr>
              <a:t>A</a:t>
            </a:r>
            <a:r>
              <a:rPr lang="en-US" altLang="ko-KR" sz="2400" b="0" baseline="-25000">
                <a:latin typeface="Gill Sans Light" charset="0"/>
                <a:ea typeface="Gill Sans Light" charset="0"/>
                <a:cs typeface="Gill Sans Light" charset="0"/>
              </a:rPr>
              <a:t>public</a:t>
            </a:r>
            <a:endParaRPr lang="en-US" altLang="ko-KR" sz="2400" b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grpSp>
        <p:nvGrpSpPr>
          <p:cNvPr id="1041450" name="Group 42"/>
          <p:cNvGrpSpPr>
            <a:grpSpLocks/>
          </p:cNvGrpSpPr>
          <p:nvPr/>
        </p:nvGrpSpPr>
        <p:grpSpPr bwMode="auto">
          <a:xfrm>
            <a:off x="3332163" y="1109663"/>
            <a:ext cx="3221037" cy="719138"/>
            <a:chOff x="2099" y="699"/>
            <a:chExt cx="2029" cy="453"/>
          </a:xfrm>
        </p:grpSpPr>
        <p:sp>
          <p:nvSpPr>
            <p:cNvPr id="21518" name="Freeform 33"/>
            <p:cNvSpPr>
              <a:spLocks/>
            </p:cNvSpPr>
            <p:nvPr/>
          </p:nvSpPr>
          <p:spPr bwMode="auto">
            <a:xfrm>
              <a:off x="2099" y="875"/>
              <a:ext cx="2029" cy="277"/>
            </a:xfrm>
            <a:custGeom>
              <a:avLst/>
              <a:gdLst>
                <a:gd name="T0" fmla="*/ 2029 w 2029"/>
                <a:gd name="T1" fmla="*/ 277 h 277"/>
                <a:gd name="T2" fmla="*/ 1789 w 2029"/>
                <a:gd name="T3" fmla="*/ 93 h 277"/>
                <a:gd name="T4" fmla="*/ 1405 w 2029"/>
                <a:gd name="T5" fmla="*/ 20 h 277"/>
                <a:gd name="T6" fmla="*/ 450 w 2029"/>
                <a:gd name="T7" fmla="*/ 40 h 277"/>
                <a:gd name="T8" fmla="*/ 0 w 2029"/>
                <a:gd name="T9" fmla="*/ 261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9" h="277">
                  <a:moveTo>
                    <a:pt x="2029" y="277"/>
                  </a:moveTo>
                  <a:cubicBezTo>
                    <a:pt x="1961" y="207"/>
                    <a:pt x="1893" y="136"/>
                    <a:pt x="1789" y="93"/>
                  </a:cubicBezTo>
                  <a:cubicBezTo>
                    <a:pt x="1685" y="50"/>
                    <a:pt x="1628" y="29"/>
                    <a:pt x="1405" y="20"/>
                  </a:cubicBezTo>
                  <a:cubicBezTo>
                    <a:pt x="1182" y="11"/>
                    <a:pt x="684" y="0"/>
                    <a:pt x="450" y="40"/>
                  </a:cubicBezTo>
                  <a:cubicBezTo>
                    <a:pt x="216" y="80"/>
                    <a:pt x="94" y="215"/>
                    <a:pt x="0" y="26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21519" name="Text Box 40"/>
            <p:cNvSpPr txBox="1">
              <a:spLocks noChangeArrowheads="1"/>
            </p:cNvSpPr>
            <p:nvPr/>
          </p:nvSpPr>
          <p:spPr bwMode="auto">
            <a:xfrm>
              <a:off x="2358" y="699"/>
              <a:ext cx="11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00" b="0">
                  <a:latin typeface="Gill Sans Light" charset="0"/>
                  <a:ea typeface="Gill Sans Light" charset="0"/>
                  <a:cs typeface="Gill Sans Light" charset="0"/>
                </a:rPr>
                <a:t>Insecure Channel</a:t>
              </a:r>
            </a:p>
          </p:txBody>
        </p:sp>
      </p:grpSp>
      <p:grpSp>
        <p:nvGrpSpPr>
          <p:cNvPr id="1041451" name="Group 43"/>
          <p:cNvGrpSpPr>
            <a:grpSpLocks/>
          </p:cNvGrpSpPr>
          <p:nvPr/>
        </p:nvGrpSpPr>
        <p:grpSpPr bwMode="auto">
          <a:xfrm>
            <a:off x="2730500" y="2482853"/>
            <a:ext cx="3082925" cy="779464"/>
            <a:chOff x="1720" y="1564"/>
            <a:chExt cx="1942" cy="491"/>
          </a:xfrm>
        </p:grpSpPr>
        <p:sp>
          <p:nvSpPr>
            <p:cNvPr id="21516" name="Freeform 34"/>
            <p:cNvSpPr>
              <a:spLocks/>
            </p:cNvSpPr>
            <p:nvPr/>
          </p:nvSpPr>
          <p:spPr bwMode="auto">
            <a:xfrm>
              <a:off x="1720" y="1564"/>
              <a:ext cx="1942" cy="261"/>
            </a:xfrm>
            <a:custGeom>
              <a:avLst/>
              <a:gdLst>
                <a:gd name="T0" fmla="*/ 0 w 1942"/>
                <a:gd name="T1" fmla="*/ 30 h 261"/>
                <a:gd name="T2" fmla="*/ 189 w 1942"/>
                <a:gd name="T3" fmla="*/ 172 h 261"/>
                <a:gd name="T4" fmla="*/ 537 w 1942"/>
                <a:gd name="T5" fmla="*/ 241 h 261"/>
                <a:gd name="T6" fmla="*/ 1492 w 1942"/>
                <a:gd name="T7" fmla="*/ 221 h 261"/>
                <a:gd name="T8" fmla="*/ 1942 w 1942"/>
                <a:gd name="T9" fmla="*/ 0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2" h="261">
                  <a:moveTo>
                    <a:pt x="0" y="30"/>
                  </a:moveTo>
                  <a:cubicBezTo>
                    <a:pt x="31" y="55"/>
                    <a:pt x="100" y="137"/>
                    <a:pt x="189" y="172"/>
                  </a:cubicBezTo>
                  <a:cubicBezTo>
                    <a:pt x="278" y="207"/>
                    <a:pt x="320" y="233"/>
                    <a:pt x="537" y="241"/>
                  </a:cubicBezTo>
                  <a:cubicBezTo>
                    <a:pt x="754" y="249"/>
                    <a:pt x="1258" y="261"/>
                    <a:pt x="1492" y="221"/>
                  </a:cubicBezTo>
                  <a:cubicBezTo>
                    <a:pt x="1726" y="181"/>
                    <a:pt x="1848" y="46"/>
                    <a:pt x="1942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21517" name="Text Box 41"/>
            <p:cNvSpPr txBox="1">
              <a:spLocks noChangeArrowheads="1"/>
            </p:cNvSpPr>
            <p:nvPr/>
          </p:nvSpPr>
          <p:spPr bwMode="auto">
            <a:xfrm>
              <a:off x="2160" y="1824"/>
              <a:ext cx="11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00" b="0">
                  <a:latin typeface="Gill Sans Light" charset="0"/>
                  <a:ea typeface="Gill Sans Light" charset="0"/>
                  <a:cs typeface="Gill Sans Light" charset="0"/>
                </a:rPr>
                <a:t>Insecure Channel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2977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4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4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4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04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41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41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411" grpId="0" uiExpand="1" build="p"/>
      <p:bldP spid="1041422" grpId="0" animBg="1"/>
      <p:bldP spid="1041425" grpId="0"/>
      <p:bldP spid="10414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Public Key Cryptography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839200" cy="60198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Invented in the 1970s</a:t>
            </a:r>
          </a:p>
          <a:p>
            <a:pPr lvl="1"/>
            <a:r>
              <a:rPr lang="en-US" altLang="en-US" sz="2400" dirty="0"/>
              <a:t>Revolutionized cryptography</a:t>
            </a:r>
          </a:p>
          <a:p>
            <a:pPr lvl="1"/>
            <a:r>
              <a:rPr lang="en-US" altLang="en-US" sz="2400" dirty="0"/>
              <a:t>(Was actually invented earlier by British intelligence)</a:t>
            </a:r>
          </a:p>
          <a:p>
            <a:r>
              <a:rPr lang="en-US" altLang="en-US" sz="2800" dirty="0"/>
              <a:t>How can we construct an encryption/decryption algorithm using a key pair with the public/private properties? </a:t>
            </a:r>
          </a:p>
          <a:p>
            <a:pPr lvl="1"/>
            <a:r>
              <a:rPr lang="en-US" altLang="en-US" sz="2400" dirty="0"/>
              <a:t>Answer: Number Theory</a:t>
            </a:r>
          </a:p>
          <a:p>
            <a:r>
              <a:rPr lang="en-US" altLang="en-US" sz="2800" dirty="0"/>
              <a:t>Most fully developed approach: RSA</a:t>
            </a:r>
          </a:p>
          <a:p>
            <a:pPr lvl="1"/>
            <a:r>
              <a:rPr lang="en-US" altLang="en-US" sz="2400" dirty="0" err="1"/>
              <a:t>Rivest</a:t>
            </a:r>
            <a:r>
              <a:rPr lang="en-US" altLang="en-US" sz="2400" dirty="0"/>
              <a:t> / Shamir / </a:t>
            </a:r>
            <a:r>
              <a:rPr lang="en-US" altLang="en-US" sz="2400" dirty="0" err="1"/>
              <a:t>Adleman</a:t>
            </a:r>
            <a:r>
              <a:rPr lang="en-US" altLang="en-US" sz="2400" dirty="0"/>
              <a:t>, 1977; RFC 3447</a:t>
            </a:r>
          </a:p>
          <a:p>
            <a:pPr lvl="1"/>
            <a:r>
              <a:rPr lang="en-US" altLang="en-US" sz="2400" dirty="0"/>
              <a:t>Based on modular multiplication of very large integers</a:t>
            </a:r>
          </a:p>
          <a:p>
            <a:pPr lvl="1"/>
            <a:r>
              <a:rPr lang="en-US" altLang="en-US" sz="2400" dirty="0"/>
              <a:t>Very widely used (e.g., </a:t>
            </a:r>
            <a:r>
              <a:rPr lang="en-US" altLang="en-US" sz="2400" dirty="0" err="1"/>
              <a:t>ssh</a:t>
            </a:r>
            <a:r>
              <a:rPr lang="en-US" altLang="en-US" sz="2400" dirty="0"/>
              <a:t>, SSL/TLS for https)</a:t>
            </a:r>
          </a:p>
          <a:p>
            <a:r>
              <a:rPr lang="en-US" altLang="en-US" sz="2800" dirty="0"/>
              <a:t>Also mature approach: </a:t>
            </a:r>
            <a:r>
              <a:rPr lang="en-US" altLang="en-US" sz="2800" dirty="0" err="1"/>
              <a:t>Eliptic</a:t>
            </a:r>
            <a:r>
              <a:rPr lang="en-US" altLang="en-US" sz="2800" dirty="0"/>
              <a:t> Curve Cryptography (ECC)</a:t>
            </a:r>
          </a:p>
          <a:p>
            <a:pPr lvl="1"/>
            <a:r>
              <a:rPr lang="en-US" altLang="en-US" sz="2400" dirty="0"/>
              <a:t>Based on curves in a Galois-field space</a:t>
            </a:r>
          </a:p>
          <a:p>
            <a:pPr lvl="1"/>
            <a:r>
              <a:rPr lang="en-US" altLang="en-US" sz="2400" dirty="0"/>
              <a:t>Shorter keys and signatures than RSA</a:t>
            </a:r>
          </a:p>
        </p:txBody>
      </p:sp>
    </p:spTree>
    <p:extLst>
      <p:ext uri="{BB962C8B-B14F-4D97-AF65-F5344CB8AC3E}">
        <p14:creationId xmlns:p14="http://schemas.microsoft.com/office/powerpoint/2010/main" val="3938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RSA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534400" cy="571500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sym typeface="Wingdings" panose="05000000000000000000" pitchFamily="2" charset="2"/>
              </a:rPr>
              <a:t>Requires generating large, random prime numbers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Algorithms exist for quickly finding these (probabilistic!)</a:t>
            </a:r>
            <a:endParaRPr lang="en-US" altLang="en-US" dirty="0"/>
          </a:p>
          <a:p>
            <a:pPr lvl="3"/>
            <a:endParaRPr lang="en-US" altLang="en-US" dirty="0"/>
          </a:p>
          <a:p>
            <a:r>
              <a:rPr lang="en-US" altLang="en-US" dirty="0"/>
              <a:t>Requires exponentiation of very large numbers</a:t>
            </a:r>
          </a:p>
          <a:p>
            <a:pPr lvl="1"/>
            <a:r>
              <a:rPr lang="en-US" altLang="en-US" dirty="0"/>
              <a:t>Again, fairly fast algorithms exist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Overall, much slower than symmetric key crypto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One general strategy: use public key crypto to exchange a (short) symmetric session key 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</a:rPr>
              <a:t>Use that key then with AES or such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How difficult is recovering d, the private key? </a:t>
            </a:r>
          </a:p>
          <a:p>
            <a:pPr lvl="1"/>
            <a:r>
              <a:rPr lang="en-US" altLang="en-US" dirty="0"/>
              <a:t>Equivalent to finding prime factors of a large number</a:t>
            </a:r>
          </a:p>
          <a:p>
            <a:pPr lvl="2"/>
            <a:r>
              <a:rPr lang="en-US" altLang="en-US" dirty="0"/>
              <a:t>Many have tried - believed to be very hard </a:t>
            </a:r>
            <a:br>
              <a:rPr lang="en-US" altLang="en-US" dirty="0"/>
            </a:br>
            <a:r>
              <a:rPr lang="en-US" altLang="en-US" dirty="0"/>
              <a:t>(= brute force only)</a:t>
            </a:r>
          </a:p>
          <a:p>
            <a:pPr lvl="2"/>
            <a:r>
              <a:rPr lang="en-US" altLang="en-US" dirty="0"/>
              <a:t>(Though quantum computers could do so in polynomial time!)</a:t>
            </a:r>
          </a:p>
        </p:txBody>
      </p:sp>
    </p:spTree>
    <p:extLst>
      <p:ext uri="{BB962C8B-B14F-4D97-AF65-F5344CB8AC3E}">
        <p14:creationId xmlns:p14="http://schemas.microsoft.com/office/powerpoint/2010/main" val="413656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76200"/>
            <a:ext cx="7162800" cy="838200"/>
          </a:xfrm>
        </p:spPr>
        <p:txBody>
          <a:bodyPr/>
          <a:lstStyle/>
          <a:p>
            <a:r>
              <a:rPr lang="en-US" altLang="en-US"/>
              <a:t>Simple Public Key Authentication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5638800" cy="5867400"/>
          </a:xfrm>
        </p:spPr>
        <p:txBody>
          <a:bodyPr>
            <a:normAutofit/>
          </a:bodyPr>
          <a:lstStyle/>
          <a:p>
            <a:r>
              <a:rPr lang="en-US" altLang="en-US" dirty="0"/>
              <a:t>Each side need only to know the other side’</a:t>
            </a:r>
            <a:r>
              <a:rPr lang="en-US" altLang="ja-JP" dirty="0"/>
              <a:t>s public key</a:t>
            </a:r>
          </a:p>
          <a:p>
            <a:pPr lvl="1"/>
            <a:r>
              <a:rPr lang="en-US" altLang="en-US" dirty="0"/>
              <a:t>No secret key need be shared</a:t>
            </a:r>
          </a:p>
          <a:p>
            <a:r>
              <a:rPr lang="en-US" altLang="en-US" dirty="0"/>
              <a:t>A encrypts a nonce (random num.) x</a:t>
            </a:r>
          </a:p>
          <a:p>
            <a:pPr lvl="1"/>
            <a:r>
              <a:rPr lang="en-US" altLang="en-US" sz="2400" dirty="0"/>
              <a:t>Avoid </a:t>
            </a:r>
            <a:r>
              <a:rPr lang="en-US" altLang="en-US" sz="2400" dirty="0">
                <a:solidFill>
                  <a:srgbClr val="FF0000"/>
                </a:solidFill>
              </a:rPr>
              <a:t>replay attacks</a:t>
            </a:r>
            <a:r>
              <a:rPr lang="en-US" altLang="en-US" sz="2400" dirty="0"/>
              <a:t>, e.g., attacker impersonating client or server</a:t>
            </a:r>
          </a:p>
          <a:p>
            <a:r>
              <a:rPr lang="en-US" altLang="en-US" dirty="0"/>
              <a:t>B proves it can recover x, generates second nonce y</a:t>
            </a:r>
          </a:p>
          <a:p>
            <a:r>
              <a:rPr lang="en-US" altLang="en-US" dirty="0"/>
              <a:t>A can authenticate itself to B in the same way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A and B have shared private secrets on which to build private key!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We just did secure key distribution!</a:t>
            </a:r>
          </a:p>
          <a:p>
            <a:r>
              <a:rPr lang="en-US" altLang="en-US" dirty="0"/>
              <a:t>Many more details to make this work securely in practice!</a:t>
            </a:r>
          </a:p>
        </p:txBody>
      </p:sp>
      <p:sp>
        <p:nvSpPr>
          <p:cNvPr id="52227" name="Line 4"/>
          <p:cNvSpPr>
            <a:spLocks noChangeShapeType="1"/>
          </p:cNvSpPr>
          <p:nvPr/>
        </p:nvSpPr>
        <p:spPr bwMode="auto">
          <a:xfrm flipH="1">
            <a:off x="5942013" y="1981200"/>
            <a:ext cx="1587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228" name="Line 5"/>
          <p:cNvSpPr>
            <a:spLocks noChangeShapeType="1"/>
          </p:cNvSpPr>
          <p:nvPr/>
        </p:nvSpPr>
        <p:spPr bwMode="auto">
          <a:xfrm flipH="1">
            <a:off x="8532813" y="1981200"/>
            <a:ext cx="1587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943600" y="2089150"/>
            <a:ext cx="2590800" cy="730250"/>
            <a:chOff x="3072" y="1220"/>
            <a:chExt cx="1632" cy="460"/>
          </a:xfrm>
        </p:grpSpPr>
        <p:sp>
          <p:nvSpPr>
            <p:cNvPr id="52238" name="Line 7"/>
            <p:cNvSpPr>
              <a:spLocks noChangeShapeType="1"/>
            </p:cNvSpPr>
            <p:nvPr/>
          </p:nvSpPr>
          <p:spPr bwMode="auto">
            <a:xfrm>
              <a:off x="3072" y="1296"/>
              <a:ext cx="163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2239" name="Text Box 8"/>
            <p:cNvSpPr txBox="1">
              <a:spLocks noChangeArrowheads="1"/>
            </p:cNvSpPr>
            <p:nvPr/>
          </p:nvSpPr>
          <p:spPr bwMode="auto">
            <a:xfrm rot="765608">
              <a:off x="3076" y="1220"/>
              <a:ext cx="13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E({x, A}, Public</a:t>
              </a:r>
              <a:r>
                <a:rPr lang="en-US" altLang="en-US" sz="2000" b="0" baseline="-25000">
                  <a:latin typeface="Arial" panose="020B0604020202020204" pitchFamily="34" charset="0"/>
                </a:rPr>
                <a:t>B</a:t>
              </a:r>
              <a:r>
                <a:rPr lang="en-US" altLang="en-US" sz="2000" b="0"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519613" y="2819400"/>
            <a:ext cx="4014787" cy="762000"/>
            <a:chOff x="2175" y="1680"/>
            <a:chExt cx="2529" cy="480"/>
          </a:xfrm>
        </p:grpSpPr>
        <p:sp>
          <p:nvSpPr>
            <p:cNvPr id="52236" name="Line 10"/>
            <p:cNvSpPr>
              <a:spLocks noChangeShapeType="1"/>
            </p:cNvSpPr>
            <p:nvPr/>
          </p:nvSpPr>
          <p:spPr bwMode="auto">
            <a:xfrm flipH="1">
              <a:off x="3072" y="1680"/>
              <a:ext cx="163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2237" name="Text Box 11"/>
            <p:cNvSpPr txBox="1">
              <a:spLocks noChangeArrowheads="1"/>
            </p:cNvSpPr>
            <p:nvPr/>
          </p:nvSpPr>
          <p:spPr bwMode="auto">
            <a:xfrm rot="-934980">
              <a:off x="2175" y="1837"/>
              <a:ext cx="22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                  E({x, y, B}, Public</a:t>
              </a:r>
              <a:r>
                <a:rPr lang="en-US" altLang="en-US" sz="2000" b="0" baseline="-25000">
                  <a:latin typeface="Arial" panose="020B0604020202020204" pitchFamily="34" charset="0"/>
                </a:rPr>
                <a:t>A</a:t>
              </a:r>
              <a:r>
                <a:rPr lang="en-US" altLang="en-US" sz="2000" b="0">
                  <a:latin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52231" name="Text Box 12"/>
          <p:cNvSpPr txBox="1">
            <a:spLocks noChangeArrowheads="1"/>
          </p:cNvSpPr>
          <p:nvPr/>
        </p:nvSpPr>
        <p:spPr bwMode="auto">
          <a:xfrm>
            <a:off x="5778500" y="1633538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2232" name="Text Box 13"/>
          <p:cNvSpPr txBox="1">
            <a:spLocks noChangeArrowheads="1"/>
          </p:cNvSpPr>
          <p:nvPr/>
        </p:nvSpPr>
        <p:spPr bwMode="auto">
          <a:xfrm>
            <a:off x="8369300" y="1647825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52233" name="TextBox 3"/>
          <p:cNvSpPr txBox="1">
            <a:spLocks noChangeArrowheads="1"/>
          </p:cNvSpPr>
          <p:nvPr/>
        </p:nvSpPr>
        <p:spPr bwMode="auto">
          <a:xfrm>
            <a:off x="5867400" y="4572000"/>
            <a:ext cx="2743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lvl="1" eaLnBrk="1" hangingPunct="1"/>
            <a:r>
              <a:rPr lang="en-US" altLang="en-US" sz="2000" b="0">
                <a:latin typeface="Helvetica" panose="020B0604020202020204" pitchFamily="34" charset="0"/>
              </a:rPr>
              <a:t>Notation: E(m,k) – encrypt message m with key k</a:t>
            </a:r>
          </a:p>
          <a:p>
            <a:pPr eaLnBrk="1" hangingPunct="1"/>
            <a:endParaRPr lang="en-US" altLang="en-US" sz="180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 rot="765608">
            <a:off x="6111875" y="3721100"/>
            <a:ext cx="205898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Arial" panose="020B0604020202020204" pitchFamily="34" charset="0"/>
              </a:rPr>
              <a:t>E({y, A}, Public</a:t>
            </a:r>
            <a:r>
              <a:rPr lang="en-US" altLang="en-US" sz="2000" b="0" baseline="-25000">
                <a:latin typeface="Arial" panose="020B0604020202020204" pitchFamily="34" charset="0"/>
              </a:rPr>
              <a:t>B</a:t>
            </a:r>
            <a:r>
              <a:rPr lang="en-US" altLang="en-US" sz="2000" b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5943600" y="3810000"/>
            <a:ext cx="2590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9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  <p:bldP spid="15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Storage Systems in Real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Amazon</a:t>
            </a:r>
          </a:p>
          <a:p>
            <a:pPr lvl="1"/>
            <a:r>
              <a:rPr lang="en-US" sz="2400" dirty="0" err="1"/>
              <a:t>DynamoDB</a:t>
            </a:r>
            <a:r>
              <a:rPr lang="en-US" sz="2400" dirty="0"/>
              <a:t>: internal key value store used for </a:t>
            </a:r>
            <a:r>
              <a:rPr lang="en-US" sz="2400" dirty="0" err="1"/>
              <a:t>Amazon.com</a:t>
            </a:r>
            <a:r>
              <a:rPr lang="en-US" sz="2400" dirty="0"/>
              <a:t> (cart)</a:t>
            </a:r>
          </a:p>
          <a:p>
            <a:pPr lvl="1"/>
            <a:r>
              <a:rPr lang="en-US" sz="2400" dirty="0"/>
              <a:t>Simple Storage System (S3)</a:t>
            </a:r>
          </a:p>
          <a:p>
            <a:pPr lvl="2"/>
            <a:endParaRPr lang="en-US" sz="1200" dirty="0"/>
          </a:p>
          <a:p>
            <a:r>
              <a:rPr lang="en-US" sz="2800" dirty="0" err="1">
                <a:latin typeface="Gill Sans" charset="0"/>
                <a:ea typeface="Gill Sans" charset="0"/>
                <a:cs typeface="Gill Sans" charset="0"/>
              </a:rPr>
              <a:t>BigTable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/</a:t>
            </a:r>
            <a:r>
              <a:rPr lang="en-US" sz="2800" dirty="0" err="1">
                <a:latin typeface="Gill Sans" charset="0"/>
                <a:ea typeface="Gill Sans" charset="0"/>
                <a:cs typeface="Gill Sans" charset="0"/>
              </a:rPr>
              <a:t>HBase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/</a:t>
            </a:r>
            <a:r>
              <a:rPr lang="en-US" sz="2800" dirty="0" err="1">
                <a:latin typeface="Gill Sans" charset="0"/>
                <a:ea typeface="Gill Sans" charset="0"/>
                <a:cs typeface="Gill Sans" charset="0"/>
              </a:rPr>
              <a:t>Hypertable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: </a:t>
            </a:r>
            <a:r>
              <a:rPr lang="en-US" sz="2800" dirty="0"/>
              <a:t>distributed, scalable data store</a:t>
            </a:r>
          </a:p>
          <a:p>
            <a:pPr lvl="2"/>
            <a:endParaRPr lang="en-US" sz="1200" dirty="0"/>
          </a:p>
          <a:p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Cassandra:</a:t>
            </a:r>
            <a:r>
              <a:rPr lang="en-US" sz="2800" dirty="0"/>
              <a:t> “distributed data management system” (developed by Facebook)</a:t>
            </a:r>
          </a:p>
          <a:p>
            <a:pPr lvl="4"/>
            <a:endParaRPr lang="en-US" sz="1200" dirty="0"/>
          </a:p>
          <a:p>
            <a:r>
              <a:rPr lang="en-US" sz="2800" dirty="0" err="1">
                <a:latin typeface="Gill Sans" charset="0"/>
                <a:ea typeface="Gill Sans" charset="0"/>
                <a:cs typeface="Gill Sans" charset="0"/>
              </a:rPr>
              <a:t>Memcached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:</a:t>
            </a:r>
            <a:r>
              <a:rPr lang="en-US" sz="2800" dirty="0"/>
              <a:t> in-memory key-value store for small chunks of arbitrary data (strings, objects) </a:t>
            </a:r>
          </a:p>
          <a:p>
            <a:pPr lvl="3"/>
            <a:endParaRPr lang="en-US" sz="1200" dirty="0"/>
          </a:p>
          <a:p>
            <a:r>
              <a:rPr lang="en-US" sz="2800" dirty="0" err="1">
                <a:latin typeface="Gill Sans" charset="0"/>
                <a:ea typeface="Gill Sans" charset="0"/>
                <a:cs typeface="Gill Sans" charset="0"/>
              </a:rPr>
              <a:t>BitTorrent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 distributed file location: </a:t>
            </a:r>
            <a:r>
              <a:rPr lang="en-US" sz="2800" dirty="0"/>
              <a:t>peer-to-peer sharing system</a:t>
            </a:r>
            <a:endParaRPr lang="en-US" sz="1200" dirty="0"/>
          </a:p>
          <a:p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24727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/>
          <a:lstStyle/>
          <a:p>
            <a:r>
              <a:rPr lang="en-US" altLang="en-US"/>
              <a:t>Non-Repudiation: RSA Crypto &amp; Signatures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562600"/>
          </a:xfrm>
        </p:spPr>
        <p:txBody>
          <a:bodyPr>
            <a:noAutofit/>
          </a:bodyPr>
          <a:lstStyle/>
          <a:p>
            <a:r>
              <a:rPr lang="en-US" altLang="en-US" sz="2800" dirty="0">
                <a:sym typeface="Wingdings" panose="05000000000000000000" pitchFamily="2" charset="2"/>
              </a:rPr>
              <a:t>Suppose Alice has published public key KE</a:t>
            </a:r>
          </a:p>
          <a:p>
            <a:r>
              <a:rPr lang="en-US" altLang="en-US" sz="2800" dirty="0"/>
              <a:t>If she wishes to prove who she is, she can send a message x encrypted with her private key KD (i.e., she sends E(x, KD))</a:t>
            </a:r>
          </a:p>
          <a:p>
            <a:pPr lvl="1"/>
            <a:r>
              <a:rPr lang="en-US" altLang="en-US" sz="2400" dirty="0"/>
              <a:t>Anyone knowing Alice’</a:t>
            </a:r>
            <a:r>
              <a:rPr lang="en-US" altLang="ja-JP" sz="2400" dirty="0"/>
              <a:t>s public key KE can recover x, verify that Alice must have sent the message</a:t>
            </a:r>
          </a:p>
          <a:p>
            <a:pPr lvl="2"/>
            <a:r>
              <a:rPr lang="en-US" altLang="en-US" sz="2400" dirty="0"/>
              <a:t>It provides a </a:t>
            </a:r>
            <a:r>
              <a:rPr lang="en-US" altLang="en-US" sz="2400" dirty="0">
                <a:solidFill>
                  <a:srgbClr val="FF0000"/>
                </a:solidFill>
              </a:rPr>
              <a:t>signature</a:t>
            </a:r>
          </a:p>
          <a:p>
            <a:pPr lvl="1"/>
            <a:r>
              <a:rPr lang="en-US" altLang="en-US" sz="2400" dirty="0"/>
              <a:t>Alice can’</a:t>
            </a:r>
            <a:r>
              <a:rPr lang="en-US" altLang="ja-JP" sz="2400" dirty="0"/>
              <a:t>t deny it: </a:t>
            </a:r>
            <a:r>
              <a:rPr lang="en-US" altLang="ja-JP" sz="2400" dirty="0">
                <a:solidFill>
                  <a:srgbClr val="FF0000"/>
                </a:solidFill>
                <a:sym typeface="Symbol" panose="05050102010706020507" pitchFamily="18" charset="2"/>
              </a:rPr>
              <a:t>non-repudiation</a:t>
            </a:r>
          </a:p>
          <a:p>
            <a:r>
              <a:rPr lang="en-US" altLang="en-US" sz="2800" dirty="0">
                <a:sym typeface="Symbol" panose="05050102010706020507" pitchFamily="18" charset="2"/>
              </a:rPr>
              <a:t>Could simply encrypt a hash of the data to sign a document that you wanted to be in clear text </a:t>
            </a:r>
          </a:p>
          <a:p>
            <a:r>
              <a:rPr lang="en-US" altLang="en-US" sz="2800" dirty="0">
                <a:sym typeface="Symbol" panose="05050102010706020507" pitchFamily="18" charset="2"/>
              </a:rPr>
              <a:t>Note that either of these signature techniques work perfectly well with any data (not just messages)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Could sign every datum in a database, for instance</a:t>
            </a:r>
          </a:p>
        </p:txBody>
      </p:sp>
    </p:spTree>
    <p:extLst>
      <p:ext uri="{BB962C8B-B14F-4D97-AF65-F5344CB8AC3E}">
        <p14:creationId xmlns:p14="http://schemas.microsoft.com/office/powerpoint/2010/main" val="3698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7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RSA Crypto &amp; Signatures (cont’</a:t>
            </a:r>
            <a:r>
              <a:rPr lang="en-US" altLang="ja-JP"/>
              <a:t>d)</a:t>
            </a:r>
            <a:endParaRPr lang="en-US" altLang="en-US"/>
          </a:p>
        </p:txBody>
      </p:sp>
      <p:pic>
        <p:nvPicPr>
          <p:cNvPr id="6349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25513"/>
            <a:ext cx="6096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1752600" y="1752600"/>
            <a:ext cx="1371600" cy="9144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>
                <a:latin typeface="Helvetica" panose="020B0604020202020204" pitchFamily="34" charset="0"/>
              </a:rPr>
              <a:t>I will pay Bob $500</a:t>
            </a:r>
          </a:p>
        </p:txBody>
      </p:sp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1752600" y="5105400"/>
            <a:ext cx="1371600" cy="9144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>
                <a:latin typeface="Helvetica" panose="020B0604020202020204" pitchFamily="34" charset="0"/>
              </a:rPr>
              <a:t>I will pay Bob $500</a:t>
            </a:r>
          </a:p>
        </p:txBody>
      </p:sp>
    </p:spTree>
    <p:extLst>
      <p:ext uri="{BB962C8B-B14F-4D97-AF65-F5344CB8AC3E}">
        <p14:creationId xmlns:p14="http://schemas.microsoft.com/office/powerpoint/2010/main" val="21347190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381000" y="122237"/>
            <a:ext cx="8229600" cy="63976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Digital Certificates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0292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How do you know K</a:t>
            </a:r>
            <a:r>
              <a:rPr lang="en-US" altLang="en-US" sz="2800" baseline="-25000" dirty="0"/>
              <a:t>E</a:t>
            </a:r>
            <a:r>
              <a:rPr lang="en-US" altLang="en-US" sz="2800" dirty="0"/>
              <a:t> is Alice’</a:t>
            </a:r>
            <a:r>
              <a:rPr lang="en-US" altLang="ja-JP" sz="2800" dirty="0"/>
              <a:t>s public key?</a:t>
            </a:r>
          </a:p>
          <a:p>
            <a:endParaRPr lang="en-US" altLang="en-US" sz="2800" dirty="0"/>
          </a:p>
          <a:p>
            <a:r>
              <a:rPr lang="en-US" altLang="en-US" sz="2800" dirty="0"/>
              <a:t>Trusted authority (e.g., Verisign) signs binding between Alice and K</a:t>
            </a:r>
            <a:r>
              <a:rPr lang="en-US" altLang="en-US" sz="2800" baseline="-25000" dirty="0"/>
              <a:t>E</a:t>
            </a:r>
            <a:r>
              <a:rPr lang="en-US" altLang="en-US" sz="2800" dirty="0"/>
              <a:t> with its private key </a:t>
            </a:r>
            <a:r>
              <a:rPr lang="en-US" altLang="en-US" sz="2800" dirty="0" err="1"/>
              <a:t>KV</a:t>
            </a:r>
            <a:r>
              <a:rPr lang="en-US" altLang="en-US" sz="2800" baseline="-25000" dirty="0" err="1"/>
              <a:t>private</a:t>
            </a:r>
            <a:endParaRPr lang="en-US" altLang="en-US" sz="2800" baseline="-25000" dirty="0"/>
          </a:p>
          <a:p>
            <a:pPr lvl="1"/>
            <a:r>
              <a:rPr lang="en-US" altLang="en-US" sz="2400" dirty="0"/>
              <a:t>C = E({Alice, K</a:t>
            </a:r>
            <a:r>
              <a:rPr lang="en-US" altLang="en-US" sz="2400" baseline="-25000" dirty="0"/>
              <a:t>E</a:t>
            </a:r>
            <a:r>
              <a:rPr lang="en-US" altLang="en-US" sz="2400" dirty="0"/>
              <a:t>}, </a:t>
            </a:r>
            <a:r>
              <a:rPr lang="en-US" altLang="en-US" sz="2400" dirty="0" err="1"/>
              <a:t>KV</a:t>
            </a:r>
            <a:r>
              <a:rPr lang="en-US" altLang="en-US" sz="2400" baseline="-25000" dirty="0" err="1"/>
              <a:t>private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400" dirty="0"/>
              <a:t>C: digital certificate </a:t>
            </a:r>
          </a:p>
          <a:p>
            <a:r>
              <a:rPr lang="en-US" altLang="en-US" sz="2800" dirty="0"/>
              <a:t>Alice: distribute her digital certificate, C</a:t>
            </a:r>
            <a:endParaRPr lang="en-US" altLang="en-US" sz="2800" baseline="-25000" dirty="0"/>
          </a:p>
          <a:p>
            <a:r>
              <a:rPr lang="en-US" altLang="en-US" sz="2800" dirty="0"/>
              <a:t>Anyone: use trusted authority’</a:t>
            </a:r>
            <a:r>
              <a:rPr lang="en-US" altLang="ja-JP" sz="2800" dirty="0"/>
              <a:t>s </a:t>
            </a:r>
            <a:r>
              <a:rPr lang="en-US" altLang="ja-JP" sz="2800" dirty="0" err="1"/>
              <a:t>KV</a:t>
            </a:r>
            <a:r>
              <a:rPr lang="en-US" altLang="ja-JP" sz="2800" baseline="-25000" dirty="0" err="1"/>
              <a:t>public</a:t>
            </a:r>
            <a:r>
              <a:rPr lang="en-US" altLang="ja-JP" sz="2800" dirty="0"/>
              <a:t>, to extract Alice’s public key from C</a:t>
            </a:r>
          </a:p>
          <a:p>
            <a:pPr lvl="1"/>
            <a:r>
              <a:rPr lang="en-US" altLang="en-US" sz="2400" dirty="0"/>
              <a:t>D(</a:t>
            </a:r>
            <a:r>
              <a:rPr lang="en-US" altLang="en-US" sz="2400" dirty="0">
                <a:solidFill>
                  <a:srgbClr val="4B71FD"/>
                </a:solidFill>
              </a:rPr>
              <a:t>C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KV</a:t>
            </a:r>
            <a:r>
              <a:rPr lang="en-US" altLang="en-US" sz="2400" baseline="-25000" dirty="0" err="1"/>
              <a:t>public</a:t>
            </a:r>
            <a:r>
              <a:rPr lang="en-US" altLang="en-US" sz="2400" dirty="0"/>
              <a:t>) = </a:t>
            </a:r>
            <a:br>
              <a:rPr lang="en-US" altLang="en-US" sz="2400" dirty="0"/>
            </a:br>
            <a:r>
              <a:rPr lang="en-US" altLang="en-US" sz="2400" dirty="0"/>
              <a:t>D(</a:t>
            </a:r>
            <a:r>
              <a:rPr lang="en-US" altLang="en-US" sz="2400" dirty="0">
                <a:solidFill>
                  <a:srgbClr val="4B71FD"/>
                </a:solidFill>
              </a:rPr>
              <a:t>E({Alice, K</a:t>
            </a:r>
            <a:r>
              <a:rPr lang="en-US" altLang="en-US" sz="2400" baseline="-25000" dirty="0">
                <a:solidFill>
                  <a:srgbClr val="4B71FD"/>
                </a:solidFill>
              </a:rPr>
              <a:t>E</a:t>
            </a:r>
            <a:r>
              <a:rPr lang="en-US" altLang="en-US" sz="2400" dirty="0">
                <a:solidFill>
                  <a:srgbClr val="4B71FD"/>
                </a:solidFill>
              </a:rPr>
              <a:t>}, </a:t>
            </a:r>
            <a:r>
              <a:rPr lang="en-US" altLang="en-US" sz="2400" dirty="0" err="1">
                <a:solidFill>
                  <a:srgbClr val="4B71FD"/>
                </a:solidFill>
              </a:rPr>
              <a:t>KV</a:t>
            </a:r>
            <a:r>
              <a:rPr lang="en-US" altLang="en-US" sz="2400" baseline="-25000" dirty="0" err="1">
                <a:solidFill>
                  <a:srgbClr val="4B71FD"/>
                </a:solidFill>
              </a:rPr>
              <a:t>private</a:t>
            </a:r>
            <a:r>
              <a:rPr lang="en-US" altLang="en-US" sz="2400" dirty="0">
                <a:solidFill>
                  <a:srgbClr val="4B71FD"/>
                </a:solidFill>
              </a:rPr>
              <a:t>)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KV</a:t>
            </a:r>
            <a:r>
              <a:rPr lang="en-US" altLang="en-US" sz="2400" baseline="-25000" dirty="0" err="1"/>
              <a:t>public</a:t>
            </a:r>
            <a:r>
              <a:rPr lang="en-US" altLang="en-US" sz="2400" dirty="0"/>
              <a:t>) = {Alice, K</a:t>
            </a:r>
            <a:r>
              <a:rPr lang="en-US" altLang="en-US" sz="2400" baseline="-25000" dirty="0"/>
              <a:t>E</a:t>
            </a:r>
            <a:r>
              <a:rPr lang="en-US" alt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982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Our Crypto Toolkit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sym typeface="Wingdings" panose="05000000000000000000" pitchFamily="2" charset="2"/>
              </a:rPr>
              <a:t>If we can securely distribute a key, then</a:t>
            </a:r>
          </a:p>
          <a:p>
            <a:pPr lvl="1"/>
            <a:r>
              <a:rPr lang="en-US" altLang="en-US" sz="2400" dirty="0"/>
              <a:t>Symmetric ciphers (e.g., AES) offer fast, presumably strong confidentiality</a:t>
            </a:r>
          </a:p>
          <a:p>
            <a:endParaRPr lang="en-US" altLang="en-US" sz="2800" dirty="0"/>
          </a:p>
          <a:p>
            <a:r>
              <a:rPr lang="en-US" altLang="en-US" sz="2800" dirty="0"/>
              <a:t>Public key cryptography does away with (potentially major) problem of secure key distribution</a:t>
            </a:r>
          </a:p>
          <a:p>
            <a:pPr lvl="1"/>
            <a:r>
              <a:rPr lang="en-US" altLang="en-US" sz="2400" dirty="0"/>
              <a:t>But: not as computationally efficient</a:t>
            </a:r>
          </a:p>
          <a:p>
            <a:pPr lvl="2"/>
            <a:r>
              <a:rPr lang="en-US" altLang="en-US" sz="2400" dirty="0"/>
              <a:t>Often addressed by using public key crypto to exchange a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session key</a:t>
            </a:r>
          </a:p>
          <a:p>
            <a:endParaRPr lang="en-US" altLang="en-US" sz="2800" dirty="0"/>
          </a:p>
          <a:p>
            <a:r>
              <a:rPr lang="en-US" altLang="en-US" sz="2800" dirty="0"/>
              <a:t>Digital signature binds the public key to an entity</a:t>
            </a:r>
          </a:p>
        </p:txBody>
      </p:sp>
    </p:spTree>
    <p:extLst>
      <p:ext uri="{BB962C8B-B14F-4D97-AF65-F5344CB8AC3E}">
        <p14:creationId xmlns:p14="http://schemas.microsoft.com/office/powerpoint/2010/main" val="200504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Putting It All Together - </a:t>
            </a:r>
            <a:r>
              <a:rPr lang="en-US" altLang="en-US" sz="4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HTTPS</a:t>
            </a:r>
            <a:endParaRPr lang="en-US" altLang="en-US" b="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3340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What happens when you click on 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  <a:hlinkClick r:id="rId2"/>
              </a:rPr>
              <a:t>https://www.amazon.com</a:t>
            </a:r>
            <a:r>
              <a:rPr lang="en-US" altLang="en-US" sz="2800" dirty="0"/>
              <a:t>?</a:t>
            </a:r>
          </a:p>
          <a:p>
            <a:endParaRPr lang="en-US" altLang="en-US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https</a:t>
            </a:r>
            <a:r>
              <a:rPr lang="en-US" altLang="en-US" sz="28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/>
              <a:t>= </a:t>
            </a:r>
            <a:r>
              <a:rPr lang="ja-JP" altLang="en-US" sz="2800" dirty="0"/>
              <a:t>“</a:t>
            </a:r>
            <a:r>
              <a:rPr lang="en-US" altLang="ja-JP" sz="2800" dirty="0"/>
              <a:t>Use HTTP over SSL/TLS</a:t>
            </a:r>
            <a:r>
              <a:rPr lang="ja-JP" altLang="en-US" sz="2800" dirty="0"/>
              <a:t>”</a:t>
            </a:r>
            <a:endParaRPr lang="en-US" altLang="ja-JP" sz="2800" dirty="0"/>
          </a:p>
          <a:p>
            <a:pPr lvl="1"/>
            <a:r>
              <a:rPr lang="en-US" altLang="en-US" sz="2400" dirty="0"/>
              <a:t>SSL = Secure Socket Layer</a:t>
            </a:r>
          </a:p>
          <a:p>
            <a:pPr lvl="1"/>
            <a:r>
              <a:rPr lang="en-US" altLang="en-US" sz="2400" dirty="0"/>
              <a:t>TLS = Transport Layer Security</a:t>
            </a:r>
          </a:p>
          <a:p>
            <a:pPr lvl="2"/>
            <a:r>
              <a:rPr lang="en-US" altLang="en-US" sz="2400" dirty="0"/>
              <a:t>Successor to SSL</a:t>
            </a:r>
          </a:p>
          <a:p>
            <a:pPr lvl="1"/>
            <a:r>
              <a:rPr lang="en-US" altLang="en-US" sz="2400" dirty="0"/>
              <a:t>Provides security layer (authentication, encryption) on top of TCP</a:t>
            </a:r>
          </a:p>
          <a:p>
            <a:pPr lvl="2"/>
            <a:r>
              <a:rPr lang="en-US" altLang="en-US" sz="2400" dirty="0"/>
              <a:t>Fairly transparent to applications</a:t>
            </a:r>
          </a:p>
          <a:p>
            <a:pPr lvl="1"/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altLang="en-US" sz="28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4149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533400"/>
          </a:xfrm>
        </p:spPr>
        <p:txBody>
          <a:bodyPr/>
          <a:lstStyle/>
          <a:p>
            <a:r>
              <a:rPr lang="en-US" altLang="en-US" sz="4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HTTPS</a:t>
            </a:r>
            <a:r>
              <a:rPr lang="en-US" altLang="en-US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Connection (SSL/TLS) (cont’</a:t>
            </a:r>
            <a:r>
              <a:rPr lang="en-US" altLang="ja-JP" dirty="0">
                <a:ea typeface="ＭＳ Ｐゴシック" panose="020B0600070205080204" pitchFamily="34" charset="-128"/>
              </a:rPr>
              <a:t>d)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6613"/>
            <a:ext cx="4548623" cy="5105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Browser (client) connects via TCP to Amazon’</a:t>
            </a:r>
            <a:r>
              <a:rPr lang="en-US" altLang="ja-JP" sz="2800" dirty="0"/>
              <a:t>s </a:t>
            </a:r>
            <a:r>
              <a:rPr lang="en-US" altLang="ja-JP" sz="28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HTTPS</a:t>
            </a:r>
            <a:r>
              <a:rPr lang="en-US" altLang="ja-JP" sz="28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ja-JP" sz="2800" dirty="0"/>
              <a:t>server</a:t>
            </a:r>
          </a:p>
          <a:p>
            <a:r>
              <a:rPr lang="en-US" altLang="en-US" sz="2800" dirty="0"/>
              <a:t>Client sends over list of crypto protocols it supports</a:t>
            </a:r>
          </a:p>
          <a:p>
            <a:r>
              <a:rPr lang="en-US" altLang="en-US" sz="2800" dirty="0"/>
              <a:t>Server picks protocols to use for this session</a:t>
            </a:r>
          </a:p>
          <a:p>
            <a:r>
              <a:rPr lang="en-US" altLang="en-US" sz="2800" dirty="0"/>
              <a:t>Server sends over its certificate</a:t>
            </a:r>
          </a:p>
          <a:p>
            <a:r>
              <a:rPr lang="en-US" altLang="en-US" sz="2800" dirty="0"/>
              <a:t>(all of this is in the clear)</a:t>
            </a:r>
          </a:p>
        </p:txBody>
      </p:sp>
      <p:sp>
        <p:nvSpPr>
          <p:cNvPr id="69635" name="Line 13"/>
          <p:cNvSpPr>
            <a:spLocks noChangeShapeType="1"/>
          </p:cNvSpPr>
          <p:nvPr/>
        </p:nvSpPr>
        <p:spPr bwMode="auto">
          <a:xfrm rot="16200000" flipH="1">
            <a:off x="6047582" y="3706018"/>
            <a:ext cx="4730750" cy="619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Line 14"/>
          <p:cNvSpPr>
            <a:spLocks noChangeShapeType="1"/>
          </p:cNvSpPr>
          <p:nvPr/>
        </p:nvSpPr>
        <p:spPr bwMode="auto">
          <a:xfrm rot="5400000">
            <a:off x="3144837" y="3646488"/>
            <a:ext cx="4714875" cy="317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Text Box 15"/>
          <p:cNvSpPr txBox="1">
            <a:spLocks noChangeArrowheads="1"/>
          </p:cNvSpPr>
          <p:nvPr/>
        </p:nvSpPr>
        <p:spPr bwMode="auto">
          <a:xfrm>
            <a:off x="4930775" y="836613"/>
            <a:ext cx="13128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 dirty="0">
                <a:solidFill>
                  <a:srgbClr val="0000FF"/>
                </a:solidFill>
                <a:latin typeface="Helvetica" panose="020B0604020202020204" pitchFamily="34" charset="0"/>
              </a:rPr>
              <a:t>Browser</a:t>
            </a:r>
          </a:p>
        </p:txBody>
      </p:sp>
      <p:sp>
        <p:nvSpPr>
          <p:cNvPr id="69638" name="Text Box 16"/>
          <p:cNvSpPr txBox="1">
            <a:spLocks noChangeArrowheads="1"/>
          </p:cNvSpPr>
          <p:nvPr/>
        </p:nvSpPr>
        <p:spPr bwMode="auto">
          <a:xfrm>
            <a:off x="7666038" y="836613"/>
            <a:ext cx="1314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 dirty="0">
                <a:solidFill>
                  <a:srgbClr val="FF3300"/>
                </a:solidFill>
                <a:latin typeface="Helvetica" panose="020B0604020202020204" pitchFamily="34" charset="0"/>
              </a:rPr>
              <a:t>Amazon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402263" y="1989139"/>
            <a:ext cx="3294063" cy="1668463"/>
            <a:chOff x="3547" y="2261"/>
            <a:chExt cx="2075" cy="1051"/>
          </a:xfrm>
        </p:grpSpPr>
        <p:sp>
          <p:nvSpPr>
            <p:cNvPr id="69649" name="Line 18"/>
            <p:cNvSpPr>
              <a:spLocks noChangeShapeType="1"/>
            </p:cNvSpPr>
            <p:nvPr/>
          </p:nvSpPr>
          <p:spPr bwMode="auto">
            <a:xfrm rot="5400000" flipV="1">
              <a:off x="4224" y="2112"/>
              <a:ext cx="576" cy="1824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0" name="Text Box 19"/>
            <p:cNvSpPr txBox="1">
              <a:spLocks noChangeArrowheads="1"/>
            </p:cNvSpPr>
            <p:nvPr/>
          </p:nvSpPr>
          <p:spPr bwMode="auto">
            <a:xfrm rot="1003808">
              <a:off x="3547" y="2261"/>
              <a:ext cx="2075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rgbClr val="0000FF"/>
                  </a:solidFill>
                  <a:latin typeface="Helvetica" panose="020B0604020202020204" pitchFamily="34" charset="0"/>
                </a:rPr>
                <a:t>Hello.  I support</a:t>
              </a:r>
              <a:endParaRPr lang="en-US" altLang="en-US" sz="1800" b="0" dirty="0">
                <a:solidFill>
                  <a:srgbClr val="0000FF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800" dirty="0">
                  <a:solidFill>
                    <a:srgbClr val="0000FF"/>
                  </a:solidFill>
                  <a:latin typeface="Helvetica" panose="020B0604020202020204" pitchFamily="34" charset="0"/>
                </a:rPr>
                <a:t>(TLS+RSA+AES128+SHA2)</a:t>
              </a:r>
              <a:r>
                <a:rPr lang="en-US" altLang="en-US" sz="1800" b="0" dirty="0">
                  <a:solidFill>
                    <a:srgbClr val="0000FF"/>
                  </a:solidFill>
                  <a:latin typeface="Helvetica" panose="020B0604020202020204" pitchFamily="34" charset="0"/>
                </a:rPr>
                <a:t> or</a:t>
              </a:r>
            </a:p>
            <a:p>
              <a:pPr eaLnBrk="1" hangingPunct="1"/>
              <a:r>
                <a:rPr lang="en-US" altLang="en-US" sz="1800" dirty="0">
                  <a:solidFill>
                    <a:srgbClr val="0000FF"/>
                  </a:solidFill>
                  <a:latin typeface="Helvetica" panose="020B0604020202020204" pitchFamily="34" charset="0"/>
                </a:rPr>
                <a:t>(SSL+RSA+3DES+MD5) </a:t>
              </a:r>
              <a:r>
                <a:rPr lang="en-US" altLang="en-US" sz="1800" b="0" dirty="0">
                  <a:solidFill>
                    <a:srgbClr val="0000FF"/>
                  </a:solidFill>
                  <a:latin typeface="Helvetica" panose="020B0604020202020204" pitchFamily="34" charset="0"/>
                </a:rPr>
                <a:t>or  …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451475" y="3757613"/>
            <a:ext cx="3006725" cy="976313"/>
            <a:chOff x="3578" y="3208"/>
            <a:chExt cx="1894" cy="615"/>
          </a:xfrm>
        </p:grpSpPr>
        <p:sp>
          <p:nvSpPr>
            <p:cNvPr id="69647" name="Line 21"/>
            <p:cNvSpPr>
              <a:spLocks noChangeShapeType="1"/>
            </p:cNvSpPr>
            <p:nvPr/>
          </p:nvSpPr>
          <p:spPr bwMode="auto">
            <a:xfrm rot="5400000">
              <a:off x="4352" y="2704"/>
              <a:ext cx="367" cy="187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8" name="Text Box 22"/>
            <p:cNvSpPr txBox="1">
              <a:spLocks noChangeArrowheads="1"/>
            </p:cNvSpPr>
            <p:nvPr/>
          </p:nvSpPr>
          <p:spPr bwMode="auto">
            <a:xfrm rot="10146980" flipH="1" flipV="1">
              <a:off x="3578" y="3208"/>
              <a:ext cx="188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rgbClr val="FF0000"/>
                  </a:solidFill>
                  <a:latin typeface="Helvetica" panose="020B0604020202020204" pitchFamily="34" charset="0"/>
                </a:rPr>
                <a:t>Let’</a:t>
              </a:r>
              <a:r>
                <a:rPr lang="en-US" altLang="ja-JP" sz="1800" dirty="0">
                  <a:solidFill>
                    <a:srgbClr val="FF0000"/>
                  </a:solidFill>
                  <a:latin typeface="Helvetica" panose="020B0604020202020204" pitchFamily="34" charset="0"/>
                </a:rPr>
                <a:t>s use</a:t>
              </a:r>
              <a:endParaRPr lang="en-US" altLang="ja-JP" sz="1800" b="0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800" dirty="0">
                  <a:solidFill>
                    <a:srgbClr val="FF0000"/>
                  </a:solidFill>
                  <a:latin typeface="Helvetica" panose="020B0604020202020204" pitchFamily="34" charset="0"/>
                </a:rPr>
                <a:t>TLS+RSA+AES128+SHA2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486400" y="4395787"/>
            <a:ext cx="2971800" cy="652463"/>
            <a:chOff x="3600" y="3748"/>
            <a:chExt cx="1872" cy="411"/>
          </a:xfrm>
        </p:grpSpPr>
        <p:sp>
          <p:nvSpPr>
            <p:cNvPr id="69645" name="Line 24"/>
            <p:cNvSpPr>
              <a:spLocks noChangeShapeType="1"/>
            </p:cNvSpPr>
            <p:nvPr/>
          </p:nvSpPr>
          <p:spPr bwMode="auto">
            <a:xfrm rot="5400000">
              <a:off x="4352" y="3040"/>
              <a:ext cx="367" cy="187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6" name="Text Box 25"/>
            <p:cNvSpPr txBox="1">
              <a:spLocks noChangeArrowheads="1"/>
            </p:cNvSpPr>
            <p:nvPr/>
          </p:nvSpPr>
          <p:spPr bwMode="auto">
            <a:xfrm rot="10146980" flipH="1" flipV="1">
              <a:off x="3982" y="3748"/>
              <a:ext cx="13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FF0000"/>
                  </a:solidFill>
                  <a:latin typeface="Helvetica" panose="020B0604020202020204" pitchFamily="34" charset="0"/>
                </a:rPr>
                <a:t>Here’</a:t>
              </a:r>
              <a:r>
                <a:rPr lang="en-US" altLang="ja-JP" sz="2000">
                  <a:solidFill>
                    <a:srgbClr val="FF0000"/>
                  </a:solidFill>
                  <a:latin typeface="Helvetica" panose="020B0604020202020204" pitchFamily="34" charset="0"/>
                </a:rPr>
                <a:t>s my cert</a:t>
              </a:r>
              <a:endParaRPr lang="en-US" altLang="en-US" sz="2000">
                <a:solidFill>
                  <a:srgbClr val="FF0000"/>
                </a:solidFill>
                <a:latin typeface="Helvetica" panose="020B0604020202020204" pitchFamily="34" charset="0"/>
              </a:endParaRP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5867400" y="4846637"/>
            <a:ext cx="2362200" cy="487363"/>
            <a:chOff x="3696" y="3888"/>
            <a:chExt cx="1488" cy="244"/>
          </a:xfrm>
        </p:grpSpPr>
        <p:sp>
          <p:nvSpPr>
            <p:cNvPr id="69643" name="Rectangle 27"/>
            <p:cNvSpPr>
              <a:spLocks noChangeArrowheads="1"/>
            </p:cNvSpPr>
            <p:nvPr/>
          </p:nvSpPr>
          <p:spPr bwMode="auto">
            <a:xfrm rot="-646924">
              <a:off x="3696" y="3888"/>
              <a:ext cx="1488" cy="201"/>
            </a:xfrm>
            <a:prstGeom prst="rect">
              <a:avLst/>
            </a:prstGeom>
            <a:solidFill>
              <a:srgbClr val="339966">
                <a:alpha val="65097"/>
              </a:srgbClr>
            </a:solidFill>
            <a:ln w="9525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2000">
                <a:latin typeface="Helvetica" panose="020B0604020202020204" pitchFamily="34" charset="0"/>
              </a:endParaRPr>
            </a:p>
          </p:txBody>
        </p:sp>
        <p:sp>
          <p:nvSpPr>
            <p:cNvPr id="69644" name="Text Box 28"/>
            <p:cNvSpPr txBox="1">
              <a:spLocks noChangeArrowheads="1"/>
            </p:cNvSpPr>
            <p:nvPr/>
          </p:nvSpPr>
          <p:spPr bwMode="auto">
            <a:xfrm rot="-660000">
              <a:off x="3839" y="3932"/>
              <a:ext cx="115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Helvetica" panose="020B0604020202020204" pitchFamily="34" charset="0"/>
                </a:rPr>
                <a:t>~1 KB of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317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Inside the Server’</a:t>
            </a:r>
            <a:r>
              <a:rPr lang="en-US" altLang="ja-JP" dirty="0">
                <a:ea typeface="ＭＳ Ｐゴシック" panose="020B0600070205080204" pitchFamily="34" charset="-128"/>
              </a:rPr>
              <a:t>s Certificate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68363"/>
            <a:ext cx="8496300" cy="5486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Name associated with cert (e.g., Amazon)</a:t>
            </a:r>
          </a:p>
          <a:p>
            <a:r>
              <a:rPr lang="en-US" altLang="en-US" sz="2800" dirty="0"/>
              <a:t>Amazon’</a:t>
            </a:r>
            <a:r>
              <a:rPr lang="en-US" altLang="ja-JP" sz="2800" dirty="0"/>
              <a:t>s </a:t>
            </a:r>
            <a:r>
              <a:rPr lang="en-US" altLang="ja-JP" sz="2800" dirty="0">
                <a:solidFill>
                  <a:srgbClr val="0000FF"/>
                </a:solidFill>
              </a:rPr>
              <a:t>RSA </a:t>
            </a:r>
            <a:r>
              <a:rPr lang="en-US" altLang="ja-JP" sz="2800" dirty="0"/>
              <a:t>public key</a:t>
            </a:r>
          </a:p>
          <a:p>
            <a:r>
              <a:rPr lang="en-US" altLang="en-US" sz="2800" dirty="0"/>
              <a:t>A bunch of auxiliary info (physical address, type of cert, expiration time)</a:t>
            </a:r>
          </a:p>
          <a:p>
            <a:r>
              <a:rPr lang="en-US" altLang="en-US" sz="2800" dirty="0"/>
              <a:t>Name of certificate’</a:t>
            </a:r>
            <a:r>
              <a:rPr lang="en-US" altLang="ja-JP" sz="2800" dirty="0"/>
              <a:t>s signatory (who signed it)</a:t>
            </a:r>
          </a:p>
          <a:p>
            <a:r>
              <a:rPr lang="en-US" altLang="en-US" sz="2800" dirty="0"/>
              <a:t>A public-key signature of a hash (</a:t>
            </a:r>
            <a:r>
              <a:rPr lang="en-US" altLang="en-US" sz="2800" dirty="0">
                <a:solidFill>
                  <a:srgbClr val="0000FF"/>
                </a:solidFill>
              </a:rPr>
              <a:t>SHA-256</a:t>
            </a:r>
            <a:r>
              <a:rPr lang="en-US" altLang="en-US" sz="2800" dirty="0"/>
              <a:t>) of all this</a:t>
            </a:r>
          </a:p>
          <a:p>
            <a:pPr lvl="1"/>
            <a:r>
              <a:rPr lang="en-US" altLang="en-US" sz="2400" dirty="0"/>
              <a:t>Constructed using the signatory’</a:t>
            </a:r>
            <a:r>
              <a:rPr lang="en-US" altLang="ja-JP" sz="2400" dirty="0"/>
              <a:t>s private RSA key, i.e.,</a:t>
            </a:r>
          </a:p>
          <a:p>
            <a:pPr lvl="1"/>
            <a:r>
              <a:rPr lang="en-US" altLang="en-US" sz="2400" dirty="0"/>
              <a:t>Cert = E(H</a:t>
            </a:r>
            <a:r>
              <a:rPr lang="en-US" altLang="en-US" sz="2400" baseline="-25000" dirty="0"/>
              <a:t>SHA256</a:t>
            </a:r>
            <a:r>
              <a:rPr lang="en-US" altLang="en-US" sz="2400" dirty="0"/>
              <a:t>(</a:t>
            </a:r>
            <a:r>
              <a:rPr lang="en-US" altLang="en-US" sz="2400" dirty="0" err="1"/>
              <a:t>KA</a:t>
            </a:r>
            <a:r>
              <a:rPr lang="en-US" altLang="en-US" sz="2400" baseline="-25000" dirty="0" err="1"/>
              <a:t>public</a:t>
            </a:r>
            <a:r>
              <a:rPr lang="en-US" altLang="en-US" sz="2400" dirty="0"/>
              <a:t>, </a:t>
            </a:r>
            <a:r>
              <a:rPr lang="en-US" altLang="en-US" sz="2400" dirty="0">
                <a:hlinkClick r:id="rId3"/>
              </a:rPr>
              <a:t>www.amazon.com</a:t>
            </a:r>
            <a:r>
              <a:rPr lang="en-US" altLang="en-US" sz="2400" dirty="0"/>
              <a:t>, …), </a:t>
            </a:r>
            <a:r>
              <a:rPr lang="en-US" altLang="en-US" sz="2400" dirty="0" err="1"/>
              <a:t>KS</a:t>
            </a:r>
            <a:r>
              <a:rPr lang="en-US" altLang="en-US" sz="2400" baseline="-25000" dirty="0" err="1"/>
              <a:t>private</a:t>
            </a:r>
            <a:r>
              <a:rPr lang="en-US" altLang="en-US" sz="2400" dirty="0"/>
              <a:t>))</a:t>
            </a:r>
          </a:p>
          <a:p>
            <a:pPr lvl="2"/>
            <a:r>
              <a:rPr lang="en-US" altLang="en-US" sz="2400" dirty="0" err="1"/>
              <a:t>KA</a:t>
            </a:r>
            <a:r>
              <a:rPr lang="en-US" altLang="en-US" sz="2400" baseline="-25000" dirty="0" err="1"/>
              <a:t>public</a:t>
            </a:r>
            <a:r>
              <a:rPr lang="en-US" altLang="en-US" sz="2400" dirty="0"/>
              <a:t>: Amazon’</a:t>
            </a:r>
            <a:r>
              <a:rPr lang="en-US" altLang="ja-JP" sz="2400" dirty="0"/>
              <a:t>s public key</a:t>
            </a:r>
          </a:p>
          <a:p>
            <a:pPr lvl="2"/>
            <a:r>
              <a:rPr lang="en-US" altLang="en-US" sz="2400" dirty="0" err="1"/>
              <a:t>KS</a:t>
            </a:r>
            <a:r>
              <a:rPr lang="en-US" altLang="en-US" sz="2400" baseline="-25000" dirty="0" err="1"/>
              <a:t>private</a:t>
            </a:r>
            <a:r>
              <a:rPr lang="en-US" altLang="en-US" sz="2400" dirty="0"/>
              <a:t>: signatory (certificate authority) private key </a:t>
            </a:r>
          </a:p>
          <a:p>
            <a:r>
              <a:rPr lang="en-US" alt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5627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Validating Amazon’</a:t>
            </a:r>
            <a:r>
              <a:rPr lang="en-US" altLang="ja-JP">
                <a:ea typeface="ＭＳ Ｐゴシック" panose="020B0600070205080204" pitchFamily="34" charset="-128"/>
              </a:rPr>
              <a:t>s Identity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86800" cy="54864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How does the browser authenticate certificate signatory?</a:t>
            </a:r>
          </a:p>
          <a:p>
            <a:pPr lvl="1"/>
            <a:r>
              <a:rPr lang="en-US" altLang="en-US" sz="2400" dirty="0"/>
              <a:t>Certificates of several certificate authorities (e.g., Verisign) are </a:t>
            </a:r>
            <a:r>
              <a:rPr lang="en-US" altLang="en-US" sz="2400" dirty="0">
                <a:solidFill>
                  <a:srgbClr val="0000FF"/>
                </a:solidFill>
              </a:rPr>
              <a:t>hardwired into the browser (or OS)</a:t>
            </a:r>
          </a:p>
          <a:p>
            <a:r>
              <a:rPr lang="en-US" altLang="en-US" sz="2800" dirty="0"/>
              <a:t>If can’</a:t>
            </a:r>
            <a:r>
              <a:rPr lang="en-US" altLang="ja-JP" sz="2800" dirty="0"/>
              <a:t>t find cert, warn user that site has not been verified</a:t>
            </a:r>
          </a:p>
          <a:p>
            <a:pPr lvl="1"/>
            <a:r>
              <a:rPr lang="en-US" altLang="en-US" sz="2400" dirty="0"/>
              <a:t>And may ask whether to continue</a:t>
            </a:r>
          </a:p>
          <a:p>
            <a:pPr lvl="1"/>
            <a:r>
              <a:rPr lang="en-US" altLang="en-US" sz="2400" dirty="0"/>
              <a:t>Note, can still proceed, just </a:t>
            </a:r>
            <a:r>
              <a:rPr lang="en-US" altLang="en-US" sz="2400" dirty="0">
                <a:solidFill>
                  <a:srgbClr val="FF0000"/>
                </a:solidFill>
              </a:rPr>
              <a:t>without authentication</a:t>
            </a:r>
            <a:endParaRPr lang="en-US" altLang="en-US" sz="2400" dirty="0"/>
          </a:p>
          <a:p>
            <a:r>
              <a:rPr lang="en-US" altLang="en-US" sz="2800" dirty="0"/>
              <a:t>Browser uses public key in signatory’</a:t>
            </a:r>
            <a:r>
              <a:rPr lang="en-US" altLang="ja-JP" sz="2800" dirty="0"/>
              <a:t>s cert to decrypt signature</a:t>
            </a:r>
          </a:p>
          <a:p>
            <a:pPr lvl="1"/>
            <a:r>
              <a:rPr lang="en-US" altLang="en-US" sz="2400" dirty="0"/>
              <a:t>Compares with its own </a:t>
            </a:r>
            <a:r>
              <a:rPr lang="en-US" altLang="en-US" sz="2400" dirty="0">
                <a:solidFill>
                  <a:srgbClr val="0000FF"/>
                </a:solidFill>
              </a:rPr>
              <a:t>SHA-256 </a:t>
            </a:r>
            <a:r>
              <a:rPr lang="en-US" altLang="en-US" sz="2400" dirty="0"/>
              <a:t>hash of Amazon’</a:t>
            </a:r>
            <a:r>
              <a:rPr lang="en-US" altLang="ja-JP" sz="2400" dirty="0"/>
              <a:t>s cert</a:t>
            </a:r>
          </a:p>
          <a:p>
            <a:r>
              <a:rPr lang="en-US" altLang="en-US" sz="2800" dirty="0"/>
              <a:t>Assuming signature matches, now have high confidence it’</a:t>
            </a:r>
            <a:r>
              <a:rPr lang="en-US" altLang="ja-JP" sz="2800" dirty="0"/>
              <a:t>s indeed Amazon </a:t>
            </a:r>
            <a:r>
              <a:rPr lang="en-US" altLang="en-US" sz="2800" dirty="0"/>
              <a:t>… </a:t>
            </a:r>
            <a:r>
              <a:rPr lang="en-US" altLang="en-US" sz="2800" u="sng" dirty="0"/>
              <a:t>assuming signatory is trustworthy</a:t>
            </a:r>
          </a:p>
          <a:p>
            <a:pPr lvl="1"/>
            <a:r>
              <a:rPr lang="en-US" altLang="en-US" sz="2400" dirty="0" err="1"/>
              <a:t>DigiNotar</a:t>
            </a:r>
            <a:r>
              <a:rPr lang="en-US" altLang="en-US" sz="2400" dirty="0"/>
              <a:t> CA breach (July-Sept 2011): Google, Yahoo!, Mozilla, Tor project, </a:t>
            </a:r>
            <a:r>
              <a:rPr lang="en-US" altLang="en-US" sz="2400" dirty="0" err="1"/>
              <a:t>Wordpress</a:t>
            </a:r>
            <a:r>
              <a:rPr lang="en-US" altLang="en-US" sz="2400" dirty="0"/>
              <a:t>, … (</a:t>
            </a:r>
            <a:r>
              <a:rPr lang="en-US" altLang="en-US" sz="2400" dirty="0">
                <a:solidFill>
                  <a:srgbClr val="FF0000"/>
                </a:solidFill>
              </a:rPr>
              <a:t>531 total certificates</a:t>
            </a:r>
            <a:r>
              <a:rPr lang="en-US" alt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83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Certificate Validation</a:t>
            </a:r>
          </a:p>
        </p:txBody>
      </p:sp>
      <p:sp>
        <p:nvSpPr>
          <p:cNvPr id="75778" name="Rectangle 3"/>
          <p:cNvSpPr>
            <a:spLocks noChangeArrowheads="1"/>
          </p:cNvSpPr>
          <p:nvPr/>
        </p:nvSpPr>
        <p:spPr bwMode="auto">
          <a:xfrm>
            <a:off x="1066800" y="1143000"/>
            <a:ext cx="6629400" cy="914400"/>
          </a:xfrm>
          <a:prstGeom prst="rect">
            <a:avLst/>
          </a:prstGeom>
          <a:solidFill>
            <a:srgbClr val="FFFFC8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>
            <a:lvl1pPr marL="6858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Helvetica" panose="020B0604020202020204" pitchFamily="34" charset="0"/>
              </a:rPr>
              <a:t>E(H</a:t>
            </a:r>
            <a:r>
              <a:rPr lang="en-US" altLang="en-US" sz="1800" b="0" baseline="-25000">
                <a:latin typeface="Helvetica" panose="020B0604020202020204" pitchFamily="34" charset="0"/>
              </a:rPr>
              <a:t>SHA256</a:t>
            </a:r>
            <a:r>
              <a:rPr lang="en-US" altLang="en-US" sz="1800" b="0">
                <a:latin typeface="Helvetica" panose="020B0604020202020204" pitchFamily="34" charset="0"/>
              </a:rPr>
              <a:t>(KA</a:t>
            </a:r>
            <a:r>
              <a:rPr lang="en-US" altLang="en-US" sz="1800" b="0" baseline="-25000">
                <a:latin typeface="Helvetica" panose="020B0604020202020204" pitchFamily="34" charset="0"/>
              </a:rPr>
              <a:t>public</a:t>
            </a:r>
            <a:r>
              <a:rPr lang="en-US" altLang="en-US" sz="1800" b="0">
                <a:latin typeface="Helvetica" panose="020B0604020202020204" pitchFamily="34" charset="0"/>
              </a:rPr>
              <a:t>, </a:t>
            </a:r>
            <a:r>
              <a:rPr lang="en-US" altLang="en-US" sz="1800" b="0">
                <a:latin typeface="Helvetica" panose="020B0604020202020204" pitchFamily="34" charset="0"/>
                <a:hlinkClick r:id="rId2"/>
              </a:rPr>
              <a:t>www.amazon.com</a:t>
            </a:r>
            <a:r>
              <a:rPr lang="en-US" altLang="en-US" sz="1800" b="0">
                <a:latin typeface="Helvetica" panose="020B0604020202020204" pitchFamily="34" charset="0"/>
              </a:rPr>
              <a:t>, …), KS</a:t>
            </a:r>
            <a:r>
              <a:rPr lang="en-US" altLang="en-US" sz="1800" b="0" baseline="-25000">
                <a:latin typeface="Helvetica" panose="020B0604020202020204" pitchFamily="34" charset="0"/>
              </a:rPr>
              <a:t>private</a:t>
            </a:r>
            <a:r>
              <a:rPr lang="en-US" altLang="en-US" sz="1800" b="0">
                <a:latin typeface="Helvetica" panose="020B0604020202020204" pitchFamily="34" charset="0"/>
              </a:rPr>
              <a:t>)), </a:t>
            </a:r>
          </a:p>
          <a:p>
            <a:pPr eaLnBrk="1" hangingPunct="1"/>
            <a:r>
              <a:rPr lang="en-US" altLang="en-US" sz="1800" b="0">
                <a:latin typeface="Helvetica" panose="020B0604020202020204" pitchFamily="34" charset="0"/>
              </a:rPr>
              <a:t>KA</a:t>
            </a:r>
            <a:r>
              <a:rPr lang="en-US" altLang="en-US" sz="1800" b="0" baseline="-25000">
                <a:latin typeface="Helvetica" panose="020B0604020202020204" pitchFamily="34" charset="0"/>
              </a:rPr>
              <a:t>public</a:t>
            </a:r>
            <a:r>
              <a:rPr lang="en-US" altLang="en-US" sz="1800" b="0">
                <a:latin typeface="Helvetica" panose="020B0604020202020204" pitchFamily="34" charset="0"/>
              </a:rPr>
              <a:t>, </a:t>
            </a:r>
            <a:r>
              <a:rPr lang="en-US" altLang="en-US" sz="1800" b="0">
                <a:latin typeface="Helvetica" panose="020B0604020202020204" pitchFamily="34" charset="0"/>
                <a:hlinkClick r:id="rId2"/>
              </a:rPr>
              <a:t>www.amazon.com</a:t>
            </a:r>
            <a:r>
              <a:rPr lang="en-US" altLang="en-US" sz="1800" b="0">
                <a:latin typeface="Helvetica" panose="020B0604020202020204" pitchFamily="34" charset="0"/>
              </a:rPr>
              <a:t>, …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28600" y="2057400"/>
            <a:ext cx="4406900" cy="1752600"/>
            <a:chOff x="685118" y="2286000"/>
            <a:chExt cx="4406941" cy="1752600"/>
          </a:xfrm>
        </p:grpSpPr>
        <p:cxnSp>
          <p:nvCxnSpPr>
            <p:cNvPr id="75796" name="Straight Arrow Connector 8"/>
            <p:cNvCxnSpPr>
              <a:cxnSpLocks noChangeShapeType="1"/>
            </p:cNvCxnSpPr>
            <p:nvPr/>
          </p:nvCxnSpPr>
          <p:spPr bwMode="auto">
            <a:xfrm rot="5400000">
              <a:off x="1562100" y="2933700"/>
              <a:ext cx="1296194" cy="7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5797" name="Rectangle 9"/>
            <p:cNvSpPr>
              <a:spLocks noChangeArrowheads="1"/>
            </p:cNvSpPr>
            <p:nvPr/>
          </p:nvSpPr>
          <p:spPr bwMode="auto">
            <a:xfrm>
              <a:off x="685118" y="3581400"/>
              <a:ext cx="4343450" cy="457200"/>
            </a:xfrm>
            <a:prstGeom prst="rect">
              <a:avLst/>
            </a:prstGeom>
            <a:solidFill>
              <a:srgbClr val="FFFFC8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b="0">
                  <a:latin typeface="Helvetica" panose="020B0604020202020204" pitchFamily="34" charset="0"/>
                </a:rPr>
                <a:t>H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SHA256</a:t>
              </a:r>
              <a:r>
                <a:rPr lang="en-US" altLang="en-US" sz="1800" b="0">
                  <a:latin typeface="Helvetica" panose="020B0604020202020204" pitchFamily="34" charset="0"/>
                </a:rPr>
                <a:t>(KA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public</a:t>
              </a:r>
              <a:r>
                <a:rPr lang="en-US" altLang="en-US" sz="1800" b="0">
                  <a:latin typeface="Helvetica" panose="020B0604020202020204" pitchFamily="34" charset="0"/>
                </a:rPr>
                <a:t>, </a:t>
              </a:r>
              <a:r>
                <a:rPr lang="en-US" altLang="en-US" sz="1800" b="0">
                  <a:latin typeface="Helvetica" panose="020B0604020202020204" pitchFamily="34" charset="0"/>
                  <a:hlinkClick r:id="rId2"/>
                </a:rPr>
                <a:t>www.amazon.com</a:t>
              </a:r>
              <a:r>
                <a:rPr lang="en-US" altLang="en-US" sz="1800" b="0">
                  <a:latin typeface="Helvetica" panose="020B0604020202020204" pitchFamily="34" charset="0"/>
                </a:rPr>
                <a:t>, …)</a:t>
              </a:r>
            </a:p>
          </p:txBody>
        </p:sp>
        <p:sp>
          <p:nvSpPr>
            <p:cNvPr id="75798" name="TextBox 11"/>
            <p:cNvSpPr txBox="1">
              <a:spLocks noChangeArrowheads="1"/>
            </p:cNvSpPr>
            <p:nvPr/>
          </p:nvSpPr>
          <p:spPr bwMode="auto">
            <a:xfrm>
              <a:off x="2286000" y="2667000"/>
              <a:ext cx="280605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E(H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SHA256</a:t>
              </a:r>
              <a:r>
                <a:rPr lang="en-US" altLang="en-US" sz="1800" b="0">
                  <a:latin typeface="Helvetica" panose="020B0604020202020204" pitchFamily="34" charset="0"/>
                </a:rPr>
                <a:t>(…), KS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public</a:t>
              </a:r>
              <a:r>
                <a:rPr lang="en-US" altLang="en-US" sz="1800" b="0">
                  <a:latin typeface="Helvetica" panose="020B0604020202020204" pitchFamily="34" charset="0"/>
                </a:rPr>
                <a:t>))</a:t>
              </a:r>
            </a:p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(</a:t>
              </a:r>
              <a:r>
                <a:rPr lang="en-US" altLang="en-US" sz="1800" b="0" i="1">
                  <a:latin typeface="Helvetica" panose="020B0604020202020204" pitchFamily="34" charset="0"/>
                </a:rPr>
                <a:t>recall, KS</a:t>
              </a:r>
              <a:r>
                <a:rPr lang="en-US" altLang="en-US" sz="1800" b="0" i="1" baseline="-25000">
                  <a:latin typeface="Helvetica" panose="020B0604020202020204" pitchFamily="34" charset="0"/>
                </a:rPr>
                <a:t>public</a:t>
              </a:r>
              <a:r>
                <a:rPr lang="en-US" altLang="en-US" sz="1800" b="0" i="1">
                  <a:latin typeface="Helvetica" panose="020B0604020202020204" pitchFamily="34" charset="0"/>
                </a:rPr>
                <a:t> hardwired</a:t>
              </a:r>
              <a:r>
                <a:rPr lang="en-US" altLang="en-US" sz="1800" b="0">
                  <a:latin typeface="Helvetica" panose="020B0604020202020204" pitchFamily="34" charset="0"/>
                </a:rPr>
                <a:t>)</a:t>
              </a:r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2459038" y="3835400"/>
            <a:ext cx="4932362" cy="2078038"/>
            <a:chOff x="2915713" y="4063580"/>
            <a:chExt cx="4932348" cy="2078665"/>
          </a:xfrm>
        </p:grpSpPr>
        <p:sp>
          <p:nvSpPr>
            <p:cNvPr id="75787" name="AutoShape 23"/>
            <p:cNvSpPr>
              <a:spLocks noChangeArrowheads="1"/>
            </p:cNvSpPr>
            <p:nvPr/>
          </p:nvSpPr>
          <p:spPr bwMode="auto">
            <a:xfrm>
              <a:off x="4572000" y="4724400"/>
              <a:ext cx="914400" cy="457200"/>
            </a:xfrm>
            <a:prstGeom prst="diamond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=</a:t>
              </a:r>
            </a:p>
          </p:txBody>
        </p:sp>
        <p:sp>
          <p:nvSpPr>
            <p:cNvPr id="75788" name="Freeform 17"/>
            <p:cNvSpPr>
              <a:spLocks noChangeArrowheads="1"/>
            </p:cNvSpPr>
            <p:nvPr/>
          </p:nvSpPr>
          <p:spPr bwMode="auto">
            <a:xfrm>
              <a:off x="2915713" y="4063580"/>
              <a:ext cx="1684634" cy="907057"/>
            </a:xfrm>
            <a:custGeom>
              <a:avLst/>
              <a:gdLst>
                <a:gd name="T0" fmla="*/ 0 w 1684634"/>
                <a:gd name="T1" fmla="*/ 0 h 907057"/>
                <a:gd name="T2" fmla="*/ 0 w 1684634"/>
                <a:gd name="T3" fmla="*/ 894099 h 907057"/>
                <a:gd name="T4" fmla="*/ 1684634 w 1684634"/>
                <a:gd name="T5" fmla="*/ 907057 h 907057"/>
                <a:gd name="T6" fmla="*/ 0 60000 65536"/>
                <a:gd name="T7" fmla="*/ 0 60000 65536"/>
                <a:gd name="T8" fmla="*/ 0 60000 65536"/>
                <a:gd name="T9" fmla="*/ 0 w 1684634"/>
                <a:gd name="T10" fmla="*/ 0 h 907057"/>
                <a:gd name="T11" fmla="*/ 1684634 w 1684634"/>
                <a:gd name="T12" fmla="*/ 907057 h 9070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4634" h="907057">
                  <a:moveTo>
                    <a:pt x="0" y="0"/>
                  </a:moveTo>
                  <a:lnTo>
                    <a:pt x="0" y="894099"/>
                  </a:lnTo>
                  <a:lnTo>
                    <a:pt x="1684634" y="90705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75789" name="Freeform 28"/>
            <p:cNvSpPr>
              <a:spLocks noChangeArrowheads="1"/>
            </p:cNvSpPr>
            <p:nvPr/>
          </p:nvSpPr>
          <p:spPr bwMode="auto">
            <a:xfrm>
              <a:off x="5002068" y="4063580"/>
              <a:ext cx="2215942" cy="673814"/>
            </a:xfrm>
            <a:custGeom>
              <a:avLst/>
              <a:gdLst>
                <a:gd name="T0" fmla="*/ 2215942 w 2215942"/>
                <a:gd name="T1" fmla="*/ 0 h 673814"/>
                <a:gd name="T2" fmla="*/ 2215942 w 2215942"/>
                <a:gd name="T3" fmla="*/ 414655 h 673814"/>
                <a:gd name="T4" fmla="*/ 0 w 2215942"/>
                <a:gd name="T5" fmla="*/ 401697 h 673814"/>
                <a:gd name="T6" fmla="*/ 12958 w 2215942"/>
                <a:gd name="T7" fmla="*/ 673814 h 6738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15942"/>
                <a:gd name="T13" fmla="*/ 0 h 673814"/>
                <a:gd name="T14" fmla="*/ 2215942 w 2215942"/>
                <a:gd name="T15" fmla="*/ 673814 h 6738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15942" h="673814">
                  <a:moveTo>
                    <a:pt x="2215942" y="0"/>
                  </a:moveTo>
                  <a:lnTo>
                    <a:pt x="2215942" y="414655"/>
                  </a:lnTo>
                  <a:lnTo>
                    <a:pt x="0" y="401697"/>
                  </a:lnTo>
                  <a:lnTo>
                    <a:pt x="12958" y="67381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cxnSp>
          <p:nvCxnSpPr>
            <p:cNvPr id="75790" name="Straight Arrow Connector 30"/>
            <p:cNvCxnSpPr>
              <a:cxnSpLocks noChangeShapeType="1"/>
              <a:stCxn id="75787" idx="2"/>
            </p:cNvCxnSpPr>
            <p:nvPr/>
          </p:nvCxnSpPr>
          <p:spPr bwMode="auto">
            <a:xfrm rot="5400000">
              <a:off x="4762500" y="5448300"/>
              <a:ext cx="533400" cy="15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791" name="Straight Arrow Connector 31"/>
            <p:cNvCxnSpPr>
              <a:cxnSpLocks noChangeShapeType="1"/>
              <a:stCxn id="75787" idx="3"/>
            </p:cNvCxnSpPr>
            <p:nvPr/>
          </p:nvCxnSpPr>
          <p:spPr bwMode="auto">
            <a:xfrm>
              <a:off x="5486400" y="4953000"/>
              <a:ext cx="533400" cy="15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5792" name="TextBox 34"/>
            <p:cNvSpPr txBox="1">
              <a:spLocks noChangeArrowheads="1"/>
            </p:cNvSpPr>
            <p:nvPr/>
          </p:nvSpPr>
          <p:spPr bwMode="auto">
            <a:xfrm>
              <a:off x="5063768" y="5257800"/>
              <a:ext cx="582851" cy="369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Yes</a:t>
              </a:r>
            </a:p>
          </p:txBody>
        </p:sp>
        <p:sp>
          <p:nvSpPr>
            <p:cNvPr id="75793" name="TextBox 35"/>
            <p:cNvSpPr txBox="1">
              <a:spLocks noChangeArrowheads="1"/>
            </p:cNvSpPr>
            <p:nvPr/>
          </p:nvSpPr>
          <p:spPr bwMode="auto">
            <a:xfrm>
              <a:off x="3684467" y="5772837"/>
              <a:ext cx="2323600" cy="369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Validation successful</a:t>
              </a:r>
            </a:p>
          </p:txBody>
        </p:sp>
        <p:sp>
          <p:nvSpPr>
            <p:cNvPr id="75794" name="TextBox 36"/>
            <p:cNvSpPr txBox="1">
              <a:spLocks noChangeArrowheads="1"/>
            </p:cNvSpPr>
            <p:nvPr/>
          </p:nvSpPr>
          <p:spPr bwMode="auto">
            <a:xfrm>
              <a:off x="6050338" y="4782236"/>
              <a:ext cx="1797723" cy="369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Validation failed</a:t>
              </a:r>
            </a:p>
          </p:txBody>
        </p:sp>
        <p:sp>
          <p:nvSpPr>
            <p:cNvPr id="75795" name="TextBox 37"/>
            <p:cNvSpPr txBox="1">
              <a:spLocks noChangeArrowheads="1"/>
            </p:cNvSpPr>
            <p:nvPr/>
          </p:nvSpPr>
          <p:spPr bwMode="auto">
            <a:xfrm>
              <a:off x="5449705" y="4572001"/>
              <a:ext cx="492518" cy="369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No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4648200" y="2057400"/>
            <a:ext cx="4495800" cy="1752600"/>
            <a:chOff x="5105400" y="2286000"/>
            <a:chExt cx="4495800" cy="1752600"/>
          </a:xfrm>
        </p:grpSpPr>
        <p:cxnSp>
          <p:nvCxnSpPr>
            <p:cNvPr id="75784" name="Straight Arrow Connector 12"/>
            <p:cNvCxnSpPr>
              <a:cxnSpLocks noChangeShapeType="1"/>
            </p:cNvCxnSpPr>
            <p:nvPr/>
          </p:nvCxnSpPr>
          <p:spPr bwMode="auto">
            <a:xfrm rot="5400000">
              <a:off x="6590506" y="2933700"/>
              <a:ext cx="1296194" cy="7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5785" name="Rectangle 14"/>
            <p:cNvSpPr>
              <a:spLocks noChangeArrowheads="1"/>
            </p:cNvSpPr>
            <p:nvPr/>
          </p:nvSpPr>
          <p:spPr bwMode="auto">
            <a:xfrm>
              <a:off x="5105400" y="3581400"/>
              <a:ext cx="4267200" cy="457200"/>
            </a:xfrm>
            <a:prstGeom prst="rect">
              <a:avLst/>
            </a:prstGeom>
            <a:solidFill>
              <a:srgbClr val="FFFFC8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b="0">
                  <a:latin typeface="Helvetica" panose="020B0604020202020204" pitchFamily="34" charset="0"/>
                </a:rPr>
                <a:t>H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SHA256</a:t>
              </a:r>
              <a:r>
                <a:rPr lang="en-US" altLang="en-US" sz="1800" b="0">
                  <a:latin typeface="Helvetica" panose="020B0604020202020204" pitchFamily="34" charset="0"/>
                </a:rPr>
                <a:t>(KA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public</a:t>
              </a:r>
              <a:r>
                <a:rPr lang="en-US" altLang="en-US" sz="1800" b="0">
                  <a:latin typeface="Helvetica" panose="020B0604020202020204" pitchFamily="34" charset="0"/>
                </a:rPr>
                <a:t>, </a:t>
              </a:r>
              <a:r>
                <a:rPr lang="en-US" altLang="en-US" sz="1800" b="0">
                  <a:latin typeface="Helvetica" panose="020B0604020202020204" pitchFamily="34" charset="0"/>
                  <a:hlinkClick r:id="rId2"/>
                </a:rPr>
                <a:t>www.amazon.com</a:t>
              </a:r>
              <a:r>
                <a:rPr lang="en-US" altLang="en-US" sz="1800" b="0">
                  <a:latin typeface="Helvetica" panose="020B0604020202020204" pitchFamily="34" charset="0"/>
                </a:rPr>
                <a:t>, …)</a:t>
              </a:r>
            </a:p>
          </p:txBody>
        </p:sp>
        <p:sp>
          <p:nvSpPr>
            <p:cNvPr id="75786" name="TextBox 40"/>
            <p:cNvSpPr txBox="1">
              <a:spLocks noChangeArrowheads="1"/>
            </p:cNvSpPr>
            <p:nvPr/>
          </p:nvSpPr>
          <p:spPr bwMode="auto">
            <a:xfrm>
              <a:off x="5555088" y="2971800"/>
              <a:ext cx="40461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H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SHA256</a:t>
              </a:r>
              <a:r>
                <a:rPr lang="en-US" altLang="en-US" sz="1800" b="0">
                  <a:latin typeface="Helvetica" panose="020B0604020202020204" pitchFamily="34" charset="0"/>
                </a:rPr>
                <a:t>(KA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public</a:t>
              </a:r>
              <a:r>
                <a:rPr lang="en-US" altLang="en-US" sz="1800" b="0">
                  <a:latin typeface="Helvetica" panose="020B0604020202020204" pitchFamily="34" charset="0"/>
                </a:rPr>
                <a:t>, </a:t>
              </a:r>
              <a:r>
                <a:rPr lang="en-US" altLang="en-US" sz="1800" b="0">
                  <a:latin typeface="Helvetica" panose="020B0604020202020204" pitchFamily="34" charset="0"/>
                  <a:hlinkClick r:id="rId2"/>
                </a:rPr>
                <a:t>www.amazon.com</a:t>
              </a:r>
              <a:r>
                <a:rPr lang="en-US" altLang="en-US" sz="1800" b="0">
                  <a:latin typeface="Helvetica" panose="020B0604020202020204" pitchFamily="34" charset="0"/>
                </a:rPr>
                <a:t>, ..)</a:t>
              </a:r>
            </a:p>
          </p:txBody>
        </p:sp>
      </p:grpSp>
      <p:sp>
        <p:nvSpPr>
          <p:cNvPr id="75782" name="TextBox 42"/>
          <p:cNvSpPr txBox="1">
            <a:spLocks noChangeArrowheads="1"/>
          </p:cNvSpPr>
          <p:nvPr/>
        </p:nvSpPr>
        <p:spPr bwMode="auto">
          <a:xfrm>
            <a:off x="985838" y="762000"/>
            <a:ext cx="1223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Helvetica" panose="020B0604020202020204" pitchFamily="34" charset="0"/>
              </a:rPr>
              <a:t>Certificate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0" y="6000750"/>
            <a:ext cx="8796254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 Light" charset="0"/>
                <a:ea typeface="Gill Sans Light" charset="0"/>
                <a:cs typeface="Gill Sans Light" charset="0"/>
              </a:rPr>
              <a:t>Can also validate using peer approach: </a:t>
            </a:r>
            <a:r>
              <a:rPr lang="en-US" altLang="en-US" b="0">
                <a:latin typeface="Gill Sans Light" charset="0"/>
                <a:ea typeface="Gill Sans Light" charset="0"/>
                <a:cs typeface="Gill Sans Light" charset="0"/>
                <a:hlinkClick r:id="rId3"/>
              </a:rPr>
              <a:t>https://</a:t>
            </a:r>
            <a:r>
              <a:rPr lang="en-US" altLang="en-US" b="0" dirty="0">
                <a:latin typeface="Gill Sans Light" charset="0"/>
                <a:ea typeface="Gill Sans Light" charset="0"/>
                <a:cs typeface="Gill Sans Light" charset="0"/>
                <a:hlinkClick r:id="rId3"/>
              </a:rPr>
              <a:t>www.eff.org/observatory</a:t>
            </a:r>
            <a:r>
              <a:rPr lang="en-US" altLang="en-US" b="0" dirty="0">
                <a:latin typeface="Gill Sans Light" charset="0"/>
                <a:ea typeface="Gill Sans Light" charset="0"/>
                <a:cs typeface="Gill Sans Light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1497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4299" y="711200"/>
            <a:ext cx="5292101" cy="56134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Browser constructs a random </a:t>
            </a:r>
            <a:r>
              <a:rPr lang="en-US" altLang="en-US" sz="2800" dirty="0">
                <a:solidFill>
                  <a:srgbClr val="0000FF"/>
                </a:solidFill>
              </a:rPr>
              <a:t>session key</a:t>
            </a:r>
            <a:r>
              <a:rPr lang="en-US" altLang="en-US" sz="2800" dirty="0"/>
              <a:t> K used for data communication</a:t>
            </a:r>
          </a:p>
          <a:p>
            <a:pPr lvl="1"/>
            <a:r>
              <a:rPr lang="en-US" altLang="en-US" sz="2400" dirty="0"/>
              <a:t>Private key for bulk crypto</a:t>
            </a:r>
          </a:p>
          <a:p>
            <a:r>
              <a:rPr lang="en-US" altLang="en-US" sz="2800" dirty="0"/>
              <a:t>Browser encrypts K using Amazon’</a:t>
            </a:r>
            <a:r>
              <a:rPr lang="en-US" altLang="ja-JP" sz="2800" dirty="0"/>
              <a:t>s public key</a:t>
            </a:r>
          </a:p>
          <a:p>
            <a:r>
              <a:rPr lang="en-US" altLang="en-US" sz="2800" dirty="0"/>
              <a:t>Browser sends E(K, </a:t>
            </a:r>
            <a:r>
              <a:rPr lang="en-US" altLang="en-US" sz="2800" dirty="0" err="1"/>
              <a:t>KA</a:t>
            </a:r>
            <a:r>
              <a:rPr lang="en-US" altLang="en-US" sz="2800" baseline="-25000" dirty="0" err="1"/>
              <a:t>public</a:t>
            </a:r>
            <a:r>
              <a:rPr lang="en-US" altLang="en-US" sz="2800" dirty="0"/>
              <a:t>) </a:t>
            </a:r>
            <a:br>
              <a:rPr lang="en-US" altLang="en-US" sz="2800" dirty="0"/>
            </a:br>
            <a:r>
              <a:rPr lang="en-US" altLang="en-US" sz="2800" dirty="0"/>
              <a:t>to server</a:t>
            </a:r>
          </a:p>
          <a:p>
            <a:r>
              <a:rPr lang="en-US" altLang="en-US" sz="2800" dirty="0"/>
              <a:t>Browser displays</a:t>
            </a:r>
          </a:p>
          <a:p>
            <a:r>
              <a:rPr lang="en-US" altLang="en-US" sz="2800" dirty="0"/>
              <a:t>All subsequent comm. encrypted w/ symmetric cipher </a:t>
            </a:r>
            <a:br>
              <a:rPr lang="en-US" altLang="en-US" sz="2800" dirty="0"/>
            </a:br>
            <a:r>
              <a:rPr lang="en-US" altLang="en-US" sz="2800" dirty="0"/>
              <a:t>(e.g., </a:t>
            </a:r>
            <a:r>
              <a:rPr lang="en-US" altLang="en-US" sz="2800" dirty="0">
                <a:solidFill>
                  <a:srgbClr val="0000FF"/>
                </a:solidFill>
              </a:rPr>
              <a:t>AES128</a:t>
            </a:r>
            <a:r>
              <a:rPr lang="en-US" altLang="en-US" sz="2800" dirty="0"/>
              <a:t>) using key K</a:t>
            </a:r>
          </a:p>
          <a:p>
            <a:pPr lvl="1"/>
            <a:r>
              <a:rPr lang="en-US" altLang="en-US" sz="2400" dirty="0"/>
              <a:t>E.g., client can authenticate using a password</a:t>
            </a:r>
          </a:p>
          <a:p>
            <a:pPr lvl="1"/>
            <a:endParaRPr lang="en-US" altLang="en-US" sz="2400" dirty="0"/>
          </a:p>
        </p:txBody>
      </p:sp>
      <p:pic>
        <p:nvPicPr>
          <p:cNvPr id="94925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14800"/>
            <a:ext cx="9906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3" name="Line 5"/>
          <p:cNvSpPr>
            <a:spLocks noChangeShapeType="1"/>
          </p:cNvSpPr>
          <p:nvPr/>
        </p:nvSpPr>
        <p:spPr bwMode="auto">
          <a:xfrm rot="16200000" flipH="1">
            <a:off x="6280944" y="3706019"/>
            <a:ext cx="4730750" cy="6191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Line 6"/>
          <p:cNvSpPr>
            <a:spLocks noChangeShapeType="1"/>
          </p:cNvSpPr>
          <p:nvPr/>
        </p:nvSpPr>
        <p:spPr bwMode="auto">
          <a:xfrm rot="5400000">
            <a:off x="3378200" y="3646488"/>
            <a:ext cx="4714875" cy="317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7"/>
          <p:cNvSpPr txBox="1">
            <a:spLocks noChangeArrowheads="1"/>
          </p:cNvSpPr>
          <p:nvPr/>
        </p:nvSpPr>
        <p:spPr bwMode="auto">
          <a:xfrm>
            <a:off x="5164138" y="866775"/>
            <a:ext cx="1125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solidFill>
                  <a:srgbClr val="0000FF"/>
                </a:solidFill>
                <a:latin typeface="Helvetica" panose="020B0604020202020204" pitchFamily="34" charset="0"/>
              </a:rPr>
              <a:t>Browser</a:t>
            </a:r>
          </a:p>
        </p:txBody>
      </p:sp>
      <p:sp>
        <p:nvSpPr>
          <p:cNvPr id="76806" name="Text Box 8"/>
          <p:cNvSpPr txBox="1">
            <a:spLocks noChangeArrowheads="1"/>
          </p:cNvSpPr>
          <p:nvPr/>
        </p:nvSpPr>
        <p:spPr bwMode="auto">
          <a:xfrm>
            <a:off x="7899400" y="866775"/>
            <a:ext cx="1125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solidFill>
                  <a:srgbClr val="FF3300"/>
                </a:solidFill>
                <a:latin typeface="Helvetica" panose="020B0604020202020204" pitchFamily="34" charset="0"/>
              </a:rPr>
              <a:t>Amazon</a:t>
            </a:r>
          </a:p>
        </p:txBody>
      </p:sp>
      <p:sp>
        <p:nvSpPr>
          <p:cNvPr id="76807" name="Line 9"/>
          <p:cNvSpPr>
            <a:spLocks noChangeShapeType="1"/>
          </p:cNvSpPr>
          <p:nvPr/>
        </p:nvSpPr>
        <p:spPr bwMode="auto">
          <a:xfrm rot="5400000">
            <a:off x="6876256" y="224632"/>
            <a:ext cx="582613" cy="28956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Text Box 10"/>
          <p:cNvSpPr txBox="1">
            <a:spLocks noChangeArrowheads="1"/>
          </p:cNvSpPr>
          <p:nvPr/>
        </p:nvSpPr>
        <p:spPr bwMode="auto">
          <a:xfrm rot="10146980" flipH="1" flipV="1">
            <a:off x="6119813" y="1317625"/>
            <a:ext cx="2009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bg2"/>
                </a:solidFill>
                <a:latin typeface="Helvetica" panose="020B0604020202020204" pitchFamily="34" charset="0"/>
              </a:rPr>
              <a:t>Here’</a:t>
            </a:r>
            <a:r>
              <a:rPr lang="en-US" altLang="ja-JP" sz="2000">
                <a:solidFill>
                  <a:schemeClr val="bg2"/>
                </a:solidFill>
                <a:latin typeface="Helvetica" panose="020B0604020202020204" pitchFamily="34" charset="0"/>
              </a:rPr>
              <a:t>s my cert</a:t>
            </a:r>
            <a:endParaRPr lang="en-US" altLang="en-US" sz="2000">
              <a:solidFill>
                <a:schemeClr val="bg2"/>
              </a:solidFill>
              <a:latin typeface="Helvetica" panose="020B0604020202020204" pitchFamily="34" charset="0"/>
            </a:endParaRPr>
          </a:p>
        </p:txBody>
      </p:sp>
      <p:sp>
        <p:nvSpPr>
          <p:cNvPr id="76809" name="Rectangle 11"/>
          <p:cNvSpPr>
            <a:spLocks noChangeArrowheads="1"/>
          </p:cNvSpPr>
          <p:nvPr/>
        </p:nvSpPr>
        <p:spPr bwMode="auto">
          <a:xfrm rot="-646924">
            <a:off x="6024563" y="1762125"/>
            <a:ext cx="2362200" cy="319088"/>
          </a:xfrm>
          <a:prstGeom prst="rect">
            <a:avLst/>
          </a:prstGeom>
          <a:solidFill>
            <a:schemeClr val="bg2">
              <a:alpha val="65097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000">
              <a:latin typeface="Helvetica" panose="020B0604020202020204" pitchFamily="34" charset="0"/>
            </a:endParaRPr>
          </a:p>
        </p:txBody>
      </p:sp>
      <p:sp>
        <p:nvSpPr>
          <p:cNvPr id="76810" name="Text Box 12"/>
          <p:cNvSpPr txBox="1">
            <a:spLocks noChangeArrowheads="1"/>
          </p:cNvSpPr>
          <p:nvPr/>
        </p:nvSpPr>
        <p:spPr bwMode="auto">
          <a:xfrm rot="-660000">
            <a:off x="6251575" y="1790700"/>
            <a:ext cx="1831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chemeClr val="bg2"/>
                </a:solidFill>
                <a:latin typeface="Helvetica" panose="020B0604020202020204" pitchFamily="34" charset="0"/>
              </a:rPr>
              <a:t>~1 KB of data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719763" y="2444750"/>
            <a:ext cx="2895600" cy="765175"/>
            <a:chOff x="3456" y="1870"/>
            <a:chExt cx="1824" cy="482"/>
          </a:xfrm>
        </p:grpSpPr>
        <p:sp>
          <p:nvSpPr>
            <p:cNvPr id="76824" name="Line 14"/>
            <p:cNvSpPr>
              <a:spLocks noChangeShapeType="1"/>
            </p:cNvSpPr>
            <p:nvPr/>
          </p:nvSpPr>
          <p:spPr bwMode="auto">
            <a:xfrm rot="5400000" flipV="1">
              <a:off x="4142" y="1214"/>
              <a:ext cx="452" cy="1824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5" name="Text Box 15"/>
            <p:cNvSpPr txBox="1">
              <a:spLocks noChangeArrowheads="1"/>
            </p:cNvSpPr>
            <p:nvPr/>
          </p:nvSpPr>
          <p:spPr bwMode="auto">
            <a:xfrm rot="660000">
              <a:off x="3893" y="1870"/>
              <a:ext cx="102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solidFill>
                    <a:srgbClr val="0000FF"/>
                  </a:solidFill>
                  <a:latin typeface="Helvetica" panose="020B0604020202020204" pitchFamily="34" charset="0"/>
                </a:rPr>
                <a:t>E(K, KA</a:t>
              </a:r>
              <a:r>
                <a:rPr lang="en-US" altLang="en-US" sz="2000" b="0" baseline="-25000">
                  <a:solidFill>
                    <a:srgbClr val="0000FF"/>
                  </a:solidFill>
                  <a:latin typeface="Helvetica" panose="020B0604020202020204" pitchFamily="34" charset="0"/>
                </a:rPr>
                <a:t>public</a:t>
              </a:r>
              <a:r>
                <a:rPr lang="en-US" altLang="en-US" sz="2000" b="0">
                  <a:solidFill>
                    <a:srgbClr val="0000FF"/>
                  </a:solidFill>
                  <a:latin typeface="Helvetica" panose="020B0604020202020204" pitchFamily="34" charset="0"/>
                </a:rPr>
                <a:t>)</a:t>
              </a:r>
            </a:p>
          </p:txBody>
        </p:sp>
      </p:grpSp>
      <p:sp>
        <p:nvSpPr>
          <p:cNvPr id="949264" name="Rectangle 16"/>
          <p:cNvSpPr>
            <a:spLocks noChangeArrowheads="1"/>
          </p:cNvSpPr>
          <p:nvPr/>
        </p:nvSpPr>
        <p:spPr bwMode="auto">
          <a:xfrm>
            <a:off x="5327650" y="2212975"/>
            <a:ext cx="37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Helvetica" panose="020B0604020202020204" pitchFamily="34" charset="0"/>
              </a:rPr>
              <a:t>K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719763" y="4351338"/>
            <a:ext cx="2895600" cy="763587"/>
            <a:chOff x="3456" y="2447"/>
            <a:chExt cx="1824" cy="481"/>
          </a:xfrm>
        </p:grpSpPr>
        <p:sp>
          <p:nvSpPr>
            <p:cNvPr id="76822" name="Line 19"/>
            <p:cNvSpPr>
              <a:spLocks noChangeShapeType="1"/>
            </p:cNvSpPr>
            <p:nvPr/>
          </p:nvSpPr>
          <p:spPr bwMode="auto">
            <a:xfrm rot="5400000" flipV="1">
              <a:off x="4142" y="1790"/>
              <a:ext cx="452" cy="1824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3" name="Text Box 20"/>
            <p:cNvSpPr txBox="1">
              <a:spLocks noChangeArrowheads="1"/>
            </p:cNvSpPr>
            <p:nvPr/>
          </p:nvSpPr>
          <p:spPr bwMode="auto">
            <a:xfrm rot="771332">
              <a:off x="3695" y="2447"/>
              <a:ext cx="142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solidFill>
                    <a:srgbClr val="0000FF"/>
                  </a:solidFill>
                  <a:latin typeface="Helvetica" panose="020B0604020202020204" pitchFamily="34" charset="0"/>
                </a:rPr>
                <a:t>E(password …, K)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795963" y="5319713"/>
            <a:ext cx="2819400" cy="696912"/>
            <a:chOff x="3504" y="3681"/>
            <a:chExt cx="1776" cy="439"/>
          </a:xfrm>
        </p:grpSpPr>
        <p:sp>
          <p:nvSpPr>
            <p:cNvPr id="76820" name="Line 22"/>
            <p:cNvSpPr>
              <a:spLocks noChangeShapeType="1"/>
            </p:cNvSpPr>
            <p:nvPr/>
          </p:nvSpPr>
          <p:spPr bwMode="auto">
            <a:xfrm rot="5400000">
              <a:off x="4228" y="3068"/>
              <a:ext cx="328" cy="177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1" name="Text Box 23"/>
            <p:cNvSpPr txBox="1">
              <a:spLocks noChangeArrowheads="1"/>
            </p:cNvSpPr>
            <p:nvPr/>
          </p:nvSpPr>
          <p:spPr bwMode="auto">
            <a:xfrm rot="10146980" flipH="1" flipV="1">
              <a:off x="3694" y="3681"/>
              <a:ext cx="1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solidFill>
                    <a:srgbClr val="FF3300"/>
                  </a:solidFill>
                  <a:latin typeface="Helvetica" panose="020B0604020202020204" pitchFamily="34" charset="0"/>
                </a:rPr>
                <a:t>E(response …, K)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795963" y="3360738"/>
            <a:ext cx="2819400" cy="674687"/>
            <a:chOff x="3504" y="3071"/>
            <a:chExt cx="1776" cy="425"/>
          </a:xfrm>
        </p:grpSpPr>
        <p:sp>
          <p:nvSpPr>
            <p:cNvPr id="76818" name="Line 25"/>
            <p:cNvSpPr>
              <a:spLocks noChangeShapeType="1"/>
            </p:cNvSpPr>
            <p:nvPr/>
          </p:nvSpPr>
          <p:spPr bwMode="auto">
            <a:xfrm rot="5400000">
              <a:off x="4228" y="2444"/>
              <a:ext cx="328" cy="177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9" name="Text Box 26"/>
            <p:cNvSpPr txBox="1">
              <a:spLocks noChangeArrowheads="1"/>
            </p:cNvSpPr>
            <p:nvPr/>
          </p:nvSpPr>
          <p:spPr bwMode="auto">
            <a:xfrm rot="10146980" flipH="1" flipV="1">
              <a:off x="3696" y="3071"/>
              <a:ext cx="129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solidFill>
                    <a:srgbClr val="FF3300"/>
                  </a:solidFill>
                  <a:latin typeface="Helvetica" panose="020B0604020202020204" pitchFamily="34" charset="0"/>
                </a:rPr>
                <a:t>Agreed</a:t>
              </a:r>
            </a:p>
          </p:txBody>
        </p:sp>
      </p:grpSp>
      <p:sp>
        <p:nvSpPr>
          <p:cNvPr id="76816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en-US" sz="4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HTTPS</a:t>
            </a:r>
            <a:r>
              <a:rPr lang="en-US" altLang="en-US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Connection (SSL/TLS) con</a:t>
            </a:r>
            <a:r>
              <a:rPr lang="en-US" altLang="ja-JP" dirty="0">
                <a:ea typeface="ＭＳ Ｐゴシック" panose="020B0600070205080204" pitchFamily="34" charset="-128"/>
              </a:rPr>
              <a:t>t’d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949265" name="Rectangle 17"/>
          <p:cNvSpPr>
            <a:spLocks noChangeArrowheads="1"/>
          </p:cNvSpPr>
          <p:nvPr/>
        </p:nvSpPr>
        <p:spPr bwMode="auto">
          <a:xfrm>
            <a:off x="8691563" y="3360738"/>
            <a:ext cx="376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Helvetica" panose="020B0604020202020204" pitchFamily="34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16297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2" grpId="0" build="p"/>
      <p:bldP spid="949264" grpId="0"/>
      <p:bldP spid="9492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Value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763000" cy="1524000"/>
          </a:xfrm>
        </p:spPr>
        <p:txBody>
          <a:bodyPr>
            <a:normAutofit/>
          </a:bodyPr>
          <a:lstStyle/>
          <a:p>
            <a:r>
              <a:rPr lang="en-US" sz="2800" dirty="0"/>
              <a:t>Also called Distributed Hash Tables (DHT)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Main idea: partition set of key-values across many machines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6781800" y="2379821"/>
            <a:ext cx="533400" cy="1753394"/>
            <a:chOff x="7010400" y="1600200"/>
            <a:chExt cx="533400" cy="1753394"/>
          </a:xfrm>
        </p:grpSpPr>
        <p:sp>
          <p:nvSpPr>
            <p:cNvPr id="5" name="Rectangle 4"/>
            <p:cNvSpPr/>
            <p:nvPr/>
          </p:nvSpPr>
          <p:spPr bwMode="auto">
            <a:xfrm>
              <a:off x="7010400" y="1600200"/>
              <a:ext cx="533400" cy="1752600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7" name="Straight Connector 6"/>
            <p:cNvCxnSpPr>
              <a:stCxn id="5" idx="0"/>
              <a:endCxn id="5" idx="2"/>
            </p:cNvCxnSpPr>
            <p:nvPr/>
          </p:nvCxnSpPr>
          <p:spPr bwMode="auto">
            <a:xfrm rot="16200000" flipH="1">
              <a:off x="6400800" y="2476500"/>
              <a:ext cx="17526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7010400" y="1676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7010400" y="17526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7010400" y="1828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7010400" y="1905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7010400" y="1979612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7010400" y="2057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7010400" y="21336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7010400" y="2209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7010400" y="2286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7010400" y="2360612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7010400" y="2438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7010400" y="25146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7010400" y="2590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7010400" y="2667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7010400" y="2741612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7010400" y="2819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010400" y="28956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7010400" y="2971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7010400" y="3275012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742815"/>
            <a:ext cx="685800" cy="685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742815"/>
            <a:ext cx="685800" cy="685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4742815"/>
            <a:ext cx="685800" cy="685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4742021"/>
            <a:ext cx="685800" cy="685800"/>
          </a:xfrm>
          <a:prstGeom prst="rect">
            <a:avLst/>
          </a:prstGeom>
        </p:spPr>
      </p:pic>
      <p:grpSp>
        <p:nvGrpSpPr>
          <p:cNvPr id="102" name="Group 101"/>
          <p:cNvGrpSpPr/>
          <p:nvPr/>
        </p:nvGrpSpPr>
        <p:grpSpPr>
          <a:xfrm>
            <a:off x="6248400" y="4437221"/>
            <a:ext cx="533400" cy="381794"/>
            <a:chOff x="6477000" y="3657600"/>
            <a:chExt cx="533400" cy="381794"/>
          </a:xfrm>
        </p:grpSpPr>
        <p:sp>
          <p:nvSpPr>
            <p:cNvPr id="78" name="Rectangle 77"/>
            <p:cNvSpPr/>
            <p:nvPr/>
          </p:nvSpPr>
          <p:spPr bwMode="auto">
            <a:xfrm>
              <a:off x="6477000" y="3657600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79" name="Straight Connector 78"/>
            <p:cNvCxnSpPr>
              <a:stCxn id="78" idx="0"/>
              <a:endCxn id="78" idx="2"/>
            </p:cNvCxnSpPr>
            <p:nvPr/>
          </p:nvCxnSpPr>
          <p:spPr bwMode="auto">
            <a:xfrm rot="16200000" flipH="1">
              <a:off x="6553200" y="3848100"/>
              <a:ext cx="3810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6477000" y="3733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6477000" y="3810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6477000" y="38862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6477000" y="3962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1524000" y="4436427"/>
            <a:ext cx="533400" cy="381000"/>
            <a:chOff x="1752600" y="3656806"/>
            <a:chExt cx="533400" cy="3810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00" name="Group 99"/>
          <p:cNvGrpSpPr/>
          <p:nvPr/>
        </p:nvGrpSpPr>
        <p:grpSpPr>
          <a:xfrm>
            <a:off x="2971800" y="4437221"/>
            <a:ext cx="533400" cy="381000"/>
            <a:chOff x="3200400" y="3657600"/>
            <a:chExt cx="533400" cy="381000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200400" y="3657600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 bwMode="auto">
            <a:xfrm>
              <a:off x="3200400" y="3733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3200400" y="3810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3200400" y="38862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200400" y="3658394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3200400" y="3962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4267200" y="4437221"/>
            <a:ext cx="533400" cy="381794"/>
            <a:chOff x="4495800" y="3657600"/>
            <a:chExt cx="533400" cy="381794"/>
          </a:xfrm>
        </p:grpSpPr>
        <p:sp>
          <p:nvSpPr>
            <p:cNvPr id="72" name="Rectangle 71"/>
            <p:cNvSpPr/>
            <p:nvPr/>
          </p:nvSpPr>
          <p:spPr bwMode="auto">
            <a:xfrm>
              <a:off x="4495800" y="3657600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73" name="Straight Connector 72"/>
            <p:cNvCxnSpPr>
              <a:stCxn id="72" idx="0"/>
              <a:endCxn id="72" idx="2"/>
            </p:cNvCxnSpPr>
            <p:nvPr/>
          </p:nvCxnSpPr>
          <p:spPr bwMode="auto">
            <a:xfrm rot="16200000" flipH="1">
              <a:off x="4572000" y="3848100"/>
              <a:ext cx="3810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4495800" y="3733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4495800" y="3810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4495800" y="38862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4495800" y="3658394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4495800" y="3962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8" name="Left Brace 87"/>
          <p:cNvSpPr/>
          <p:nvPr/>
        </p:nvSpPr>
        <p:spPr bwMode="auto">
          <a:xfrm>
            <a:off x="6629400" y="2379821"/>
            <a:ext cx="152400" cy="381000"/>
          </a:xfrm>
          <a:prstGeom prst="lef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eft Brace 88"/>
          <p:cNvSpPr/>
          <p:nvPr/>
        </p:nvSpPr>
        <p:spPr bwMode="auto">
          <a:xfrm>
            <a:off x="6629400" y="2760821"/>
            <a:ext cx="152400" cy="381000"/>
          </a:xfrm>
          <a:prstGeom prst="lef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Brace 89"/>
          <p:cNvSpPr/>
          <p:nvPr/>
        </p:nvSpPr>
        <p:spPr bwMode="auto">
          <a:xfrm>
            <a:off x="6629400" y="3141821"/>
            <a:ext cx="152400" cy="381000"/>
          </a:xfrm>
          <a:prstGeom prst="lef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e 90"/>
          <p:cNvSpPr/>
          <p:nvPr/>
        </p:nvSpPr>
        <p:spPr bwMode="auto">
          <a:xfrm>
            <a:off x="6629400" y="3751421"/>
            <a:ext cx="152400" cy="381000"/>
          </a:xfrm>
          <a:prstGeom prst="lef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6688721" y="2133600"/>
            <a:ext cx="778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/>
                <a:cs typeface="Arial Narrow"/>
              </a:rPr>
              <a:t>key, value</a:t>
            </a:r>
          </a:p>
        </p:txBody>
      </p:sp>
      <p:sp>
        <p:nvSpPr>
          <p:cNvPr id="93" name="Freeform 92"/>
          <p:cNvSpPr/>
          <p:nvPr/>
        </p:nvSpPr>
        <p:spPr bwMode="auto">
          <a:xfrm>
            <a:off x="1816100" y="2595721"/>
            <a:ext cx="4762500" cy="1676400"/>
          </a:xfrm>
          <a:custGeom>
            <a:avLst/>
            <a:gdLst>
              <a:gd name="connsiteX0" fmla="*/ 4762500 w 4762500"/>
              <a:gd name="connsiteY0" fmla="*/ 0 h 1676400"/>
              <a:gd name="connsiteX1" fmla="*/ 0 w 4762500"/>
              <a:gd name="connsiteY1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 bwMode="auto">
          <a:xfrm>
            <a:off x="3276600" y="2989421"/>
            <a:ext cx="3276600" cy="1295400"/>
          </a:xfrm>
          <a:custGeom>
            <a:avLst/>
            <a:gdLst>
              <a:gd name="connsiteX0" fmla="*/ 4762500 w 4762500"/>
              <a:gd name="connsiteY0" fmla="*/ 0 h 1676400"/>
              <a:gd name="connsiteX1" fmla="*/ 0 w 4762500"/>
              <a:gd name="connsiteY1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 bwMode="auto">
          <a:xfrm>
            <a:off x="4572000" y="3370421"/>
            <a:ext cx="1981200" cy="914400"/>
          </a:xfrm>
          <a:custGeom>
            <a:avLst/>
            <a:gdLst>
              <a:gd name="connsiteX0" fmla="*/ 4762500 w 4762500"/>
              <a:gd name="connsiteY0" fmla="*/ 0 h 1676400"/>
              <a:gd name="connsiteX1" fmla="*/ 0 w 4762500"/>
              <a:gd name="connsiteY1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5"/>
          <p:cNvSpPr/>
          <p:nvPr/>
        </p:nvSpPr>
        <p:spPr bwMode="auto">
          <a:xfrm>
            <a:off x="6477000" y="3980021"/>
            <a:ext cx="152400" cy="304800"/>
          </a:xfrm>
          <a:custGeom>
            <a:avLst/>
            <a:gdLst>
              <a:gd name="connsiteX0" fmla="*/ 4762500 w 4762500"/>
              <a:gd name="connsiteY0" fmla="*/ 0 h 1676400"/>
              <a:gd name="connsiteX1" fmla="*/ 0 w 4762500"/>
              <a:gd name="connsiteY1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486400" y="46658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05102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8" grpId="0" animBg="1"/>
      <p:bldP spid="89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Summary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762000"/>
            <a:ext cx="8951913" cy="60960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Key-Value Store:</a:t>
            </a:r>
          </a:p>
          <a:p>
            <a:pPr lvl="1"/>
            <a:r>
              <a:rPr lang="en-US" sz="2400" dirty="0"/>
              <a:t>Two operations</a:t>
            </a:r>
          </a:p>
          <a:p>
            <a:pPr lvl="2"/>
            <a:r>
              <a:rPr lang="en-US" sz="2400" dirty="0"/>
              <a:t>put(key, value)</a:t>
            </a:r>
          </a:p>
          <a:p>
            <a:pPr lvl="2"/>
            <a:r>
              <a:rPr lang="en-US" sz="2400" dirty="0"/>
              <a:t>value = get(key)</a:t>
            </a:r>
          </a:p>
          <a:p>
            <a:pPr lvl="1"/>
            <a:r>
              <a:rPr lang="en-US" sz="2400" dirty="0"/>
              <a:t>Challenges</a:t>
            </a:r>
          </a:p>
          <a:p>
            <a:pPr lvl="2"/>
            <a:r>
              <a:rPr lang="en-US" sz="2400" dirty="0"/>
              <a:t>Fault Tolerance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sz="2400" dirty="0">
                <a:sym typeface="Wingdings"/>
              </a:rPr>
              <a:t>replication</a:t>
            </a:r>
            <a:endParaRPr lang="en-US" sz="2400" dirty="0"/>
          </a:p>
          <a:p>
            <a:pPr lvl="2"/>
            <a:r>
              <a:rPr lang="en-US" sz="2400" dirty="0"/>
              <a:t>Scalability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sz="2400" dirty="0">
                <a:sym typeface="Wingdings"/>
              </a:rPr>
              <a:t>serve get()’s in parallel; replicate/cache hot tuples</a:t>
            </a:r>
            <a:endParaRPr lang="en-US" sz="2400" dirty="0"/>
          </a:p>
          <a:p>
            <a:pPr lvl="2"/>
            <a:r>
              <a:rPr lang="en-US" sz="2400" dirty="0"/>
              <a:t>Consistency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sz="2400" dirty="0">
                <a:sym typeface="Wingdings"/>
              </a:rPr>
              <a:t>quorum consensus to improve put() performance</a:t>
            </a:r>
            <a:endParaRPr lang="en-US" sz="2400" dirty="0"/>
          </a:p>
          <a:p>
            <a:r>
              <a:rPr lang="en-US" altLang="ko-KR" sz="2800" dirty="0">
                <a:solidFill>
                  <a:srgbClr val="FF0000"/>
                </a:solidFill>
              </a:rPr>
              <a:t>Security:</a:t>
            </a:r>
            <a:endParaRPr lang="en-US" altLang="ko-KR" sz="2800" dirty="0"/>
          </a:p>
          <a:p>
            <a:pPr lvl="1">
              <a:defRPr/>
            </a:pPr>
            <a:r>
              <a:rPr lang="en-US" altLang="ko-KR" sz="2400" dirty="0"/>
              <a:t>Many more challenges to building secure systems and applications</a:t>
            </a:r>
          </a:p>
          <a:p>
            <a:pPr lvl="1">
              <a:defRPr/>
            </a:pPr>
            <a:r>
              <a:rPr lang="en-US" altLang="ko-KR" sz="2400" dirty="0"/>
              <a:t>No fixed-point solutions</a:t>
            </a:r>
          </a:p>
          <a:p>
            <a:pPr lvl="1">
              <a:defRPr/>
            </a:pPr>
            <a:r>
              <a:rPr lang="en-US" altLang="ko-KR" sz="2400" dirty="0"/>
              <a:t>Adversaries constantly change and adapt</a:t>
            </a:r>
          </a:p>
          <a:p>
            <a:pPr lvl="1">
              <a:defRPr/>
            </a:pPr>
            <a:r>
              <a:rPr lang="en-US" altLang="ko-KR" sz="2400" dirty="0"/>
              <a:t>Defenses must also constantly change and adapt</a:t>
            </a:r>
          </a:p>
          <a:p>
            <a:pPr lvl="1">
              <a:defRPr/>
            </a:pPr>
            <a:r>
              <a:rPr lang="en-US" altLang="ko-KR" sz="2400" dirty="0"/>
              <a:t>Take CS 161 !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99507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153400" cy="4495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Fault Tolerance: </a:t>
            </a:r>
            <a:r>
              <a:rPr lang="en-US" sz="2800" dirty="0"/>
              <a:t>handle machine failures without losing data  and without degradation in performance</a:t>
            </a:r>
          </a:p>
          <a:p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Scalability: </a:t>
            </a:r>
          </a:p>
          <a:p>
            <a:pPr lvl="1"/>
            <a:r>
              <a:rPr lang="en-US" sz="2400" dirty="0"/>
              <a:t>Need to scale to thousands of machines </a:t>
            </a:r>
          </a:p>
          <a:p>
            <a:pPr lvl="1"/>
            <a:r>
              <a:rPr lang="en-US" sz="2400" dirty="0"/>
              <a:t>Need to allow easy addition of new machines</a:t>
            </a:r>
          </a:p>
          <a:p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Consistency: </a:t>
            </a:r>
            <a:r>
              <a:rPr lang="en-US" sz="2800" dirty="0"/>
              <a:t>maintain data consistency in face of node failures and message losses </a:t>
            </a:r>
          </a:p>
          <a:p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Heterogeneity </a:t>
            </a:r>
            <a:r>
              <a:rPr lang="en-US" sz="2800" dirty="0"/>
              <a:t>(if deployed as peer-to-peer systems):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Latency: 1ms to 1000ms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Bandwidth: 32Kb/s to 100Mb/s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20788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220788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20788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219994"/>
            <a:ext cx="685800" cy="685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477000" y="915194"/>
            <a:ext cx="533400" cy="381794"/>
            <a:chOff x="6477000" y="3657600"/>
            <a:chExt cx="533400" cy="381794"/>
          </a:xfrm>
          <a:solidFill>
            <a:srgbClr val="FFFFAA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6477000" y="3657600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0" name="Straight Connector 9"/>
            <p:cNvCxnSpPr>
              <a:stCxn id="9" idx="0"/>
              <a:endCxn id="9" idx="2"/>
            </p:cNvCxnSpPr>
            <p:nvPr/>
          </p:nvCxnSpPr>
          <p:spPr bwMode="auto">
            <a:xfrm rot="16200000" flipH="1">
              <a:off x="6553200" y="3848100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6477000" y="37338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6477000" y="38100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6477000" y="38862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64770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1752600" y="914400"/>
            <a:ext cx="533400" cy="381794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3200400" y="915194"/>
            <a:ext cx="533400" cy="381794"/>
            <a:chOff x="3200400" y="3657600"/>
            <a:chExt cx="533400" cy="381794"/>
          </a:xfrm>
          <a:solidFill>
            <a:srgbClr val="FFFFAA"/>
          </a:solidFill>
        </p:grpSpPr>
        <p:sp>
          <p:nvSpPr>
            <p:cNvPr id="24" name="Rectangle 23"/>
            <p:cNvSpPr/>
            <p:nvPr/>
          </p:nvSpPr>
          <p:spPr bwMode="auto">
            <a:xfrm>
              <a:off x="3200400" y="3657600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3276600" y="3848100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200400" y="37338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3200400" y="38100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200400" y="38862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200400" y="3658394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32004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4495800" y="915194"/>
            <a:ext cx="533400" cy="381794"/>
            <a:chOff x="4495800" y="3657600"/>
            <a:chExt cx="533400" cy="381794"/>
          </a:xfrm>
          <a:solidFill>
            <a:srgbClr val="FFFFAA"/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4495800" y="3657600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33" name="Straight Connector 32"/>
            <p:cNvCxnSpPr>
              <a:stCxn id="32" idx="0"/>
              <a:endCxn id="32" idx="2"/>
            </p:cNvCxnSpPr>
            <p:nvPr/>
          </p:nvCxnSpPr>
          <p:spPr bwMode="auto">
            <a:xfrm rot="16200000" flipH="1">
              <a:off x="4572000" y="3848100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495800" y="37338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4495800" y="38100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4495800" y="38862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4495800" y="3658394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44958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114379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…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276600" y="914400"/>
            <a:ext cx="762001" cy="762000"/>
            <a:chOff x="3505199" y="2971800"/>
            <a:chExt cx="762001" cy="762000"/>
          </a:xfrm>
        </p:grpSpPr>
        <p:cxnSp>
          <p:nvCxnSpPr>
            <p:cNvPr id="41" name="Straight Connector 40"/>
            <p:cNvCxnSpPr/>
            <p:nvPr/>
          </p:nvCxnSpPr>
          <p:spPr bwMode="auto">
            <a:xfrm>
              <a:off x="3505200" y="3048000"/>
              <a:ext cx="762000" cy="685800"/>
            </a:xfrm>
            <a:prstGeom prst="line">
              <a:avLst/>
            </a:prstGeom>
            <a:solidFill>
              <a:schemeClr val="bg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3467099" y="3009900"/>
              <a:ext cx="762000" cy="685800"/>
            </a:xfrm>
            <a:prstGeom prst="line">
              <a:avLst/>
            </a:prstGeom>
            <a:solidFill>
              <a:schemeClr val="bg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47704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1054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put(key, value)</a:t>
            </a:r>
            <a:r>
              <a:rPr lang="en-US" sz="2800" dirty="0"/>
              <a:t>: where to store a new (key, value) tuple?</a:t>
            </a:r>
            <a:endParaRPr lang="en-US" sz="2800" b="1" dirty="0"/>
          </a:p>
          <a:p>
            <a:endParaRPr lang="en-US" sz="2800" b="1" dirty="0">
              <a:latin typeface="Courier New"/>
              <a:cs typeface="Courier New"/>
            </a:endParaRP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get(key)</a:t>
            </a:r>
            <a:r>
              <a:rPr lang="en-US" sz="2800" dirty="0"/>
              <a:t>: where is the value associated with a given “key” stored?</a:t>
            </a:r>
          </a:p>
          <a:p>
            <a:endParaRPr lang="en-US" sz="2800" dirty="0"/>
          </a:p>
          <a:p>
            <a:r>
              <a:rPr lang="en-US" sz="2800" dirty="0"/>
              <a:t>And, do the above while providing </a:t>
            </a:r>
          </a:p>
          <a:p>
            <a:pPr lvl="1"/>
            <a:r>
              <a:rPr lang="en-US" sz="2400" dirty="0"/>
              <a:t>Fault Tolerance</a:t>
            </a:r>
          </a:p>
          <a:p>
            <a:pPr lvl="1"/>
            <a:r>
              <a:rPr lang="en-US" sz="2400" dirty="0"/>
              <a:t>Scalability</a:t>
            </a:r>
          </a:p>
          <a:p>
            <a:pPr lvl="1"/>
            <a:r>
              <a:rPr lang="en-US" sz="2400" dirty="0"/>
              <a:t>Consistency</a:t>
            </a:r>
          </a:p>
          <a:p>
            <a:pPr lvl="1"/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6355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Directory-Based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10600" cy="1569422"/>
          </a:xfrm>
        </p:spPr>
        <p:txBody>
          <a:bodyPr>
            <a:noAutofit/>
          </a:bodyPr>
          <a:lstStyle/>
          <a:p>
            <a:r>
              <a:rPr lang="en-US" dirty="0"/>
              <a:t>Directory maintains mapping between 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keys</a:t>
            </a:r>
            <a:r>
              <a:rPr lang="en-US" dirty="0"/>
              <a:t> and 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machines (nodes) </a:t>
            </a:r>
            <a:r>
              <a:rPr lang="en-US" dirty="0"/>
              <a:t>that store the 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values</a:t>
            </a:r>
            <a:r>
              <a:rPr lang="en-US" dirty="0"/>
              <a:t> associated with the</a:t>
            </a:r>
            <a:r>
              <a:rPr lang="en-US" b="1" dirty="0"/>
              <a:t> 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keys</a:t>
            </a:r>
          </a:p>
          <a:p>
            <a:r>
              <a:rPr lang="en-US" dirty="0"/>
              <a:t>Replicate value on several nodes for fault-tolerance</a:t>
            </a:r>
          </a:p>
          <a:p>
            <a:r>
              <a:rPr lang="en-US" dirty="0"/>
              <a:t>Scale by adding nodes, replicating Directory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60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144839" cy="369332"/>
            <a:chOff x="4114800" y="4766846"/>
            <a:chExt cx="1144839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486400" y="25908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486400" y="2667000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35854" y="2667000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N2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5486400" y="2895600"/>
            <a:ext cx="1372354" cy="369332"/>
            <a:chOff x="5486400" y="3048000"/>
            <a:chExt cx="1372354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0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9800" y="3048000"/>
              <a:ext cx="838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N1,N3 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432136" y="3200400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92129" y="3200400"/>
            <a:ext cx="60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N50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95012" y="22098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292462" y="2590800"/>
            <a:ext cx="3581400" cy="369332"/>
            <a:chOff x="1292462" y="2667000"/>
            <a:chExt cx="3581400" cy="369332"/>
          </a:xfrm>
        </p:grpSpPr>
        <p:sp>
          <p:nvSpPr>
            <p:cNvPr id="94" name="TextBox 93"/>
            <p:cNvSpPr txBox="1"/>
            <p:nvPr/>
          </p:nvSpPr>
          <p:spPr>
            <a:xfrm>
              <a:off x="1292462" y="2667000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put(K14, V14)</a:t>
              </a:r>
            </a:p>
          </p:txBody>
        </p:sp>
        <p:cxnSp>
          <p:nvCxnSpPr>
            <p:cNvPr id="95" name="Straight Arrow Connector 94"/>
            <p:cNvCxnSpPr>
              <a:stCxn id="94" idx="3"/>
            </p:cNvCxnSpPr>
            <p:nvPr/>
          </p:nvCxnSpPr>
          <p:spPr bwMode="auto">
            <a:xfrm>
              <a:off x="2901459" y="2851666"/>
              <a:ext cx="1972403" cy="4393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4724400" y="3502506"/>
            <a:ext cx="2283899" cy="840894"/>
            <a:chOff x="4724400" y="3502506"/>
            <a:chExt cx="2283899" cy="840894"/>
          </a:xfrm>
        </p:grpSpPr>
        <p:cxnSp>
          <p:nvCxnSpPr>
            <p:cNvPr id="99" name="Straight Arrow Connector 98"/>
            <p:cNvCxnSpPr>
              <a:cxnSpLocks/>
            </p:cNvCxnSpPr>
            <p:nvPr/>
          </p:nvCxnSpPr>
          <p:spPr bwMode="auto">
            <a:xfrm flipH="1">
              <a:off x="4724400" y="3502506"/>
              <a:ext cx="381000" cy="84089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>
              <a:off x="4975959" y="3710252"/>
              <a:ext cx="203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put(K14, V14), N1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905000" y="2861846"/>
            <a:ext cx="2895600" cy="369332"/>
            <a:chOff x="1902062" y="2667000"/>
            <a:chExt cx="2895600" cy="369332"/>
          </a:xfrm>
        </p:grpSpPr>
        <p:sp>
          <p:nvSpPr>
            <p:cNvPr id="97" name="TextBox 96"/>
            <p:cNvSpPr txBox="1"/>
            <p:nvPr/>
          </p:nvSpPr>
          <p:spPr>
            <a:xfrm>
              <a:off x="1902062" y="2667000"/>
              <a:ext cx="903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N1, N3</a:t>
              </a:r>
            </a:p>
          </p:txBody>
        </p:sp>
        <p:cxnSp>
          <p:nvCxnSpPr>
            <p:cNvPr id="98" name="Straight Arrow Connector 97"/>
            <p:cNvCxnSpPr>
              <a:stCxn id="97" idx="3"/>
              <a:endCxn id="44" idx="1"/>
            </p:cNvCxnSpPr>
            <p:nvPr/>
          </p:nvCxnSpPr>
          <p:spPr bwMode="auto">
            <a:xfrm>
              <a:off x="2805149" y="2851666"/>
              <a:ext cx="1992513" cy="3958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100" name="Group 99"/>
          <p:cNvGrpSpPr/>
          <p:nvPr/>
        </p:nvGrpSpPr>
        <p:grpSpPr>
          <a:xfrm>
            <a:off x="1219200" y="4766846"/>
            <a:ext cx="1144839" cy="369332"/>
            <a:chOff x="4114800" y="4766846"/>
            <a:chExt cx="1144839" cy="369332"/>
          </a:xfrm>
        </p:grpSpPr>
        <p:sp>
          <p:nvSpPr>
            <p:cNvPr id="101" name="TextBox 100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642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12900" y="3657600"/>
            <a:ext cx="2654300" cy="723900"/>
            <a:chOff x="1612900" y="3657600"/>
            <a:chExt cx="2654300" cy="723900"/>
          </a:xfrm>
        </p:grpSpPr>
        <p:sp>
          <p:nvSpPr>
            <p:cNvPr id="8" name="Freeform 7"/>
            <p:cNvSpPr/>
            <p:nvPr/>
          </p:nvSpPr>
          <p:spPr>
            <a:xfrm>
              <a:off x="1612900" y="4000483"/>
              <a:ext cx="2654300" cy="381017"/>
            </a:xfrm>
            <a:custGeom>
              <a:avLst/>
              <a:gdLst>
                <a:gd name="connsiteX0" fmla="*/ 2654300 w 2654300"/>
                <a:gd name="connsiteY0" fmla="*/ 368317 h 381017"/>
                <a:gd name="connsiteX1" fmla="*/ 1295400 w 2654300"/>
                <a:gd name="connsiteY1" fmla="*/ 17 h 381017"/>
                <a:gd name="connsiteX2" fmla="*/ 0 w 2654300"/>
                <a:gd name="connsiteY2" fmla="*/ 381017 h 38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4300" h="381017">
                  <a:moveTo>
                    <a:pt x="2654300" y="368317"/>
                  </a:moveTo>
                  <a:cubicBezTo>
                    <a:pt x="2196041" y="183108"/>
                    <a:pt x="1737783" y="-2100"/>
                    <a:pt x="1295400" y="17"/>
                  </a:cubicBezTo>
                  <a:cubicBezTo>
                    <a:pt x="853017" y="2134"/>
                    <a:pt x="0" y="381017"/>
                    <a:pt x="0" y="381017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/>
              <a:tailEnd type="triangle"/>
            </a:ln>
          </p:spPr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054462" y="3657600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put(K14, V14)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4724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Directory-Based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60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144839" cy="369332"/>
            <a:chOff x="4114800" y="4766846"/>
            <a:chExt cx="1144839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V105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676400" y="2590800"/>
            <a:ext cx="3200400" cy="400110"/>
            <a:chOff x="1676400" y="2590800"/>
            <a:chExt cx="3200400" cy="400110"/>
          </a:xfrm>
        </p:grpSpPr>
        <p:sp>
          <p:nvSpPr>
            <p:cNvPr id="94" name="TextBox 93"/>
            <p:cNvSpPr txBox="1"/>
            <p:nvPr/>
          </p:nvSpPr>
          <p:spPr>
            <a:xfrm>
              <a:off x="1676400" y="2590800"/>
              <a:ext cx="11683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0000FF"/>
                  </a:solidFill>
                  <a:latin typeface="Helvetica"/>
                  <a:cs typeface="Helvetica"/>
                </a:rPr>
                <a:t>get(K14)</a:t>
              </a:r>
            </a:p>
          </p:txBody>
        </p:sp>
        <p:cxnSp>
          <p:nvCxnSpPr>
            <p:cNvPr id="95" name="Straight Arrow Connector 94"/>
            <p:cNvCxnSpPr/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4328011" y="3215671"/>
            <a:ext cx="590150" cy="1127729"/>
            <a:chOff x="4553350" y="3215671"/>
            <a:chExt cx="590150" cy="1127729"/>
          </a:xfrm>
        </p:grpSpPr>
        <p:cxnSp>
          <p:nvCxnSpPr>
            <p:cNvPr id="99" name="Straight Arrow Connector 98"/>
            <p:cNvCxnSpPr>
              <a:stCxn id="44" idx="2"/>
            </p:cNvCxnSpPr>
            <p:nvPr/>
          </p:nvCxnSpPr>
          <p:spPr bwMode="auto">
            <a:xfrm flipH="1">
              <a:off x="4724400" y="3429000"/>
              <a:ext cx="419100" cy="914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7781587">
              <a:off x="4203010" y="3566011"/>
              <a:ext cx="1070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0000FF"/>
                  </a:solidFill>
                  <a:latin typeface="Helvetica"/>
                  <a:cs typeface="Helvetica"/>
                </a:rPr>
                <a:t>get(K14)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799412" y="3440743"/>
            <a:ext cx="534588" cy="914400"/>
            <a:chOff x="4608912" y="3429000"/>
            <a:chExt cx="534588" cy="914400"/>
          </a:xfrm>
        </p:grpSpPr>
        <p:cxnSp>
          <p:nvCxnSpPr>
            <p:cNvPr id="118" name="Straight Arrow Connector 117"/>
            <p:cNvCxnSpPr/>
            <p:nvPr/>
          </p:nvCxnSpPr>
          <p:spPr bwMode="auto">
            <a:xfrm flipH="1">
              <a:off x="4724400" y="3429000"/>
              <a:ext cx="419100" cy="914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 rot="17781587">
              <a:off x="4495885" y="367313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0000FF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193450" y="2938046"/>
            <a:ext cx="2664390" cy="400110"/>
            <a:chOff x="2212410" y="2667000"/>
            <a:chExt cx="2664390" cy="400110"/>
          </a:xfrm>
        </p:grpSpPr>
        <p:sp>
          <p:nvSpPr>
            <p:cNvPr id="123" name="TextBox 122"/>
            <p:cNvSpPr txBox="1"/>
            <p:nvPr/>
          </p:nvSpPr>
          <p:spPr>
            <a:xfrm>
              <a:off x="2212410" y="2667000"/>
              <a:ext cx="641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0000FF"/>
                  </a:solidFill>
                  <a:latin typeface="Helvetica"/>
                  <a:cs typeface="Helvetica"/>
                </a:rPr>
                <a:t>V14</a:t>
              </a:r>
            </a:p>
          </p:txBody>
        </p:sp>
        <p:cxnSp>
          <p:nvCxnSpPr>
            <p:cNvPr id="124" name="Straight Arrow Connector 123"/>
            <p:cNvCxnSpPr/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4D01AD9-9306-BF43-BB82-D31E7560BCB0}"/>
              </a:ext>
            </a:extLst>
          </p:cNvPr>
          <p:cNvGrpSpPr/>
          <p:nvPr/>
        </p:nvGrpSpPr>
        <p:grpSpPr>
          <a:xfrm>
            <a:off x="5486400" y="25908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5B889FE-EEDE-5D45-BBEB-B781FA245775}"/>
                </a:ext>
              </a:extLst>
            </p:cNvPr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>
                <a:latin typeface="Helvetica"/>
                <a:cs typeface="Helvetica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7D3324E-56FB-6C4A-AA75-BD65BAFF9503}"/>
                </a:ext>
              </a:extLst>
            </p:cNvPr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F370CAE-7FFA-1641-8354-58F8C0721968}"/>
                </a:ext>
              </a:extLst>
            </p:cNvPr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44CB660-0E13-6A41-AEF3-C3A6FD35A1BA}"/>
                </a:ext>
              </a:extLst>
            </p:cNvPr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5AE9EC6-B4D4-314A-9866-8FD2D284FF0A}"/>
                </a:ext>
              </a:extLst>
            </p:cNvPr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EA81AF4-BF0F-6649-9348-F14302115B48}"/>
                </a:ext>
              </a:extLst>
            </p:cNvPr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CFE9A83-4AF8-274C-AF4B-8BE361F29269}"/>
                </a:ext>
              </a:extLst>
            </p:cNvPr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CB27D6B2-B5AE-B34C-9E7D-BE5C3295FF38}"/>
              </a:ext>
            </a:extLst>
          </p:cNvPr>
          <p:cNvSpPr txBox="1"/>
          <p:nvPr/>
        </p:nvSpPr>
        <p:spPr>
          <a:xfrm>
            <a:off x="5486400" y="2667000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K5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19EF60D-25E6-3848-A171-53BB143BDD36}"/>
              </a:ext>
            </a:extLst>
          </p:cNvPr>
          <p:cNvSpPr txBox="1"/>
          <p:nvPr/>
        </p:nvSpPr>
        <p:spPr>
          <a:xfrm>
            <a:off x="6035854" y="2667000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N2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689334D-32D0-EC44-9A92-2CA62AE322F3}"/>
              </a:ext>
            </a:extLst>
          </p:cNvPr>
          <p:cNvGrpSpPr/>
          <p:nvPr/>
        </p:nvGrpSpPr>
        <p:grpSpPr>
          <a:xfrm>
            <a:off x="5486400" y="2895600"/>
            <a:ext cx="1436211" cy="369332"/>
            <a:chOff x="5486400" y="3048000"/>
            <a:chExt cx="1436211" cy="36933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D0133FF-C23F-8548-8BFA-A7E6BC6A7C2B}"/>
                </a:ext>
              </a:extLst>
            </p:cNvPr>
            <p:cNvSpPr txBox="1"/>
            <p:nvPr/>
          </p:nvSpPr>
          <p:spPr>
            <a:xfrm>
              <a:off x="5486400" y="3048000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54B2C46-7D32-B047-87BF-6ECE94F77CA4}"/>
                </a:ext>
              </a:extLst>
            </p:cNvPr>
            <p:cNvSpPr txBox="1"/>
            <p:nvPr/>
          </p:nvSpPr>
          <p:spPr>
            <a:xfrm>
              <a:off x="6019800" y="30480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Helvetica"/>
                  <a:cs typeface="Helvetica"/>
                </a:rPr>
                <a:t>N1,N3 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0E53F740-132D-7740-A90B-22C96E4C87E1}"/>
              </a:ext>
            </a:extLst>
          </p:cNvPr>
          <p:cNvSpPr txBox="1"/>
          <p:nvPr/>
        </p:nvSpPr>
        <p:spPr>
          <a:xfrm>
            <a:off x="5432136" y="3200400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K105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EA58046-AD0C-9742-92AD-717EEB7D70E3}"/>
              </a:ext>
            </a:extLst>
          </p:cNvPr>
          <p:cNvSpPr txBox="1"/>
          <p:nvPr/>
        </p:nvSpPr>
        <p:spPr>
          <a:xfrm>
            <a:off x="5992129" y="3200400"/>
            <a:ext cx="60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N50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679845E-9982-A649-B91F-2693B4219B85}"/>
              </a:ext>
            </a:extLst>
          </p:cNvPr>
          <p:cNvSpPr txBox="1"/>
          <p:nvPr/>
        </p:nvSpPr>
        <p:spPr>
          <a:xfrm>
            <a:off x="1221096" y="4779052"/>
            <a:ext cx="59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Helvetica"/>
                <a:cs typeface="Helvetica"/>
              </a:rPr>
              <a:t>K14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08B9936-0BD0-AC4E-99E8-D4606224D051}"/>
              </a:ext>
            </a:extLst>
          </p:cNvPr>
          <p:cNvSpPr txBox="1"/>
          <p:nvPr/>
        </p:nvSpPr>
        <p:spPr>
          <a:xfrm>
            <a:off x="1770550" y="4779052"/>
            <a:ext cx="59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Helvetica"/>
                <a:cs typeface="Helvetica"/>
              </a:rPr>
              <a:t>V14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F0BCB40-2F0B-8947-98C6-0BA7A0787225}"/>
              </a:ext>
            </a:extLst>
          </p:cNvPr>
          <p:cNvSpPr txBox="1"/>
          <p:nvPr/>
        </p:nvSpPr>
        <p:spPr>
          <a:xfrm>
            <a:off x="5495012" y="22098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Directory</a:t>
            </a:r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98C7AB90-3689-904F-A043-9D28434A3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85800"/>
            <a:ext cx="8610600" cy="1569422"/>
          </a:xfrm>
        </p:spPr>
        <p:txBody>
          <a:bodyPr>
            <a:noAutofit/>
          </a:bodyPr>
          <a:lstStyle/>
          <a:p>
            <a:r>
              <a:rPr lang="en-US" dirty="0"/>
              <a:t>Directory maintains mapping between 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keys</a:t>
            </a:r>
            <a:r>
              <a:rPr lang="en-US" dirty="0"/>
              <a:t> and 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machines (nodes) </a:t>
            </a:r>
            <a:r>
              <a:rPr lang="en-US" dirty="0"/>
              <a:t>that store the 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values</a:t>
            </a:r>
            <a:r>
              <a:rPr lang="en-US" dirty="0"/>
              <a:t> associated with the</a:t>
            </a:r>
            <a:r>
              <a:rPr lang="en-US" b="1" dirty="0"/>
              <a:t> 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keys</a:t>
            </a:r>
          </a:p>
          <a:p>
            <a:r>
              <a:rPr lang="en-US" dirty="0"/>
              <a:t>Replicate value on several nodes for fault-tolerance</a:t>
            </a:r>
          </a:p>
          <a:p>
            <a:r>
              <a:rPr lang="en-US" dirty="0"/>
              <a:t>Scale by adding nodes, replicating Directory</a:t>
            </a:r>
          </a:p>
        </p:txBody>
      </p:sp>
    </p:spTree>
    <p:extLst>
      <p:ext uri="{BB962C8B-B14F-4D97-AF65-F5344CB8AC3E}">
        <p14:creationId xmlns:p14="http://schemas.microsoft.com/office/powerpoint/2010/main" val="307042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89400</TotalTime>
  <Pages>60</Pages>
  <Words>3939</Words>
  <Application>Microsoft Macintosh PowerPoint</Application>
  <PresentationFormat>On-screen Show (4:3)</PresentationFormat>
  <Paragraphs>673</Paragraphs>
  <Slides>50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4" baseType="lpstr">
      <vt:lpstr>굴림</vt:lpstr>
      <vt:lpstr>ＭＳ Ｐゴシック</vt:lpstr>
      <vt:lpstr>ＭＳ Ｐゴシック</vt:lpstr>
      <vt:lpstr>Arial</vt:lpstr>
      <vt:lpstr>Arial Narrow</vt:lpstr>
      <vt:lpstr>Comic Sans MS</vt:lpstr>
      <vt:lpstr>Consolas</vt:lpstr>
      <vt:lpstr>Courier New</vt:lpstr>
      <vt:lpstr>Gill Sans</vt:lpstr>
      <vt:lpstr>Gill Sans Light</vt:lpstr>
      <vt:lpstr>Helvetica</vt:lpstr>
      <vt:lpstr>Symbol</vt:lpstr>
      <vt:lpstr>Wingdings</vt:lpstr>
      <vt:lpstr>Office</vt:lpstr>
      <vt:lpstr>CS162 Operating Systems and Systems Programming Lecture 23   Key-Value Stores, Security</vt:lpstr>
      <vt:lpstr>Key Value Storage</vt:lpstr>
      <vt:lpstr>Key Values: Examples </vt:lpstr>
      <vt:lpstr>Key-Value Storage Systems in Real Life</vt:lpstr>
      <vt:lpstr>Key Value Store</vt:lpstr>
      <vt:lpstr>Challenges</vt:lpstr>
      <vt:lpstr>Key Questions</vt:lpstr>
      <vt:lpstr>Directory-Based Architecture</vt:lpstr>
      <vt:lpstr>Directory-Based Architecture</vt:lpstr>
      <vt:lpstr>Consistency</vt:lpstr>
      <vt:lpstr>Large Variety of Consistency Models</vt:lpstr>
      <vt:lpstr>Quorum Consensus</vt:lpstr>
      <vt:lpstr>Quorum Consensus Example</vt:lpstr>
      <vt:lpstr>Quorum Consensus Example</vt:lpstr>
      <vt:lpstr>What is Computer Security Today?</vt:lpstr>
      <vt:lpstr>Protection vs. Security</vt:lpstr>
      <vt:lpstr>Security Requirements</vt:lpstr>
      <vt:lpstr>Securing Communication: Cryptography </vt:lpstr>
      <vt:lpstr>Using Symmetric Keys </vt:lpstr>
      <vt:lpstr>Symmetric Keys</vt:lpstr>
      <vt:lpstr>Block Ciphers with Symmetric Keys</vt:lpstr>
      <vt:lpstr>Symmetric Key Ciphers - DES &amp; AES</vt:lpstr>
      <vt:lpstr>Authentication in Distributed Systems</vt:lpstr>
      <vt:lpstr>Authentication via Secret Key</vt:lpstr>
      <vt:lpstr>Administrivia</vt:lpstr>
      <vt:lpstr>break</vt:lpstr>
      <vt:lpstr>Secure Hash Function</vt:lpstr>
      <vt:lpstr>Integrity: Cryptographic Hashes</vt:lpstr>
      <vt:lpstr>Using Hashing for Integrity</vt:lpstr>
      <vt:lpstr>Standard Cryptographic Hash Functions</vt:lpstr>
      <vt:lpstr>Key Distribution</vt:lpstr>
      <vt:lpstr>Third Party: Authentication Server (Kerberos)</vt:lpstr>
      <vt:lpstr>Authentication Server Continued [Kerberos]</vt:lpstr>
      <vt:lpstr>Asymmetric Encryption (Public Key)</vt:lpstr>
      <vt:lpstr>Public Key / Asymmetric Encryption</vt:lpstr>
      <vt:lpstr>Public Key Encryption Details</vt:lpstr>
      <vt:lpstr>Public Key Cryptography</vt:lpstr>
      <vt:lpstr>Properties of RSA</vt:lpstr>
      <vt:lpstr>Simple Public Key Authentication</vt:lpstr>
      <vt:lpstr>Non-Repudiation: RSA Crypto &amp; Signatures</vt:lpstr>
      <vt:lpstr>RSA Crypto &amp; Signatures (cont’d)</vt:lpstr>
      <vt:lpstr>Digital Certificates</vt:lpstr>
      <vt:lpstr>Summary of Our Crypto Toolkit</vt:lpstr>
      <vt:lpstr>Putting It All Together - HTTPS</vt:lpstr>
      <vt:lpstr>HTTPS Connection (SSL/TLS) (cont’d)</vt:lpstr>
      <vt:lpstr>Inside the Server’s Certificate</vt:lpstr>
      <vt:lpstr>Validating Amazon’s Identity</vt:lpstr>
      <vt:lpstr>Certificate Validation</vt:lpstr>
      <vt:lpstr>HTTPS Connection (SSL/TLS) cont’d</vt:lpstr>
      <vt:lpstr>Summary</vt:lpstr>
    </vt:vector>
  </TitlesOfParts>
  <Company>UC Berkeley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Anthony Joseph</cp:lastModifiedBy>
  <cp:revision>1053</cp:revision>
  <cp:lastPrinted>2017-04-19T22:54:46Z</cp:lastPrinted>
  <dcterms:created xsi:type="dcterms:W3CDTF">1995-08-12T11:37:26Z</dcterms:created>
  <dcterms:modified xsi:type="dcterms:W3CDTF">2018-04-18T05:30:59Z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