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56" r:id="rId2"/>
    <p:sldId id="413" r:id="rId3"/>
    <p:sldId id="580" r:id="rId4"/>
    <p:sldId id="581" r:id="rId5"/>
    <p:sldId id="582" r:id="rId6"/>
    <p:sldId id="583" r:id="rId7"/>
    <p:sldId id="584" r:id="rId8"/>
    <p:sldId id="585" r:id="rId9"/>
    <p:sldId id="552" r:id="rId10"/>
    <p:sldId id="489" r:id="rId11"/>
    <p:sldId id="589" r:id="rId12"/>
    <p:sldId id="586" r:id="rId13"/>
    <p:sldId id="587" r:id="rId14"/>
    <p:sldId id="555" r:id="rId15"/>
    <p:sldId id="562" r:id="rId16"/>
    <p:sldId id="575" r:id="rId17"/>
    <p:sldId id="574" r:id="rId18"/>
    <p:sldId id="549" r:id="rId19"/>
    <p:sldId id="550" r:id="rId20"/>
    <p:sldId id="450" r:id="rId21"/>
    <p:sldId id="451" r:id="rId22"/>
    <p:sldId id="532" r:id="rId23"/>
    <p:sldId id="554" r:id="rId24"/>
    <p:sldId id="531" r:id="rId25"/>
    <p:sldId id="452" r:id="rId26"/>
    <p:sldId id="579" r:id="rId27"/>
    <p:sldId id="530" r:id="rId28"/>
    <p:sldId id="453" r:id="rId29"/>
    <p:sldId id="564" r:id="rId30"/>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73" autoAdjust="0"/>
    <p:restoredTop sz="74586" autoAdjust="0"/>
  </p:normalViewPr>
  <p:slideViewPr>
    <p:cSldViewPr>
      <p:cViewPr varScale="1">
        <p:scale>
          <a:sx n="92" d="100"/>
          <a:sy n="92" d="100"/>
        </p:scale>
        <p:origin x="140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373151" y="6956428"/>
            <a:ext cx="856488" cy="27496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73151" y="6956428"/>
            <a:ext cx="856488" cy="27496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0213" y="547688"/>
            <a:ext cx="3660775" cy="274478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3" y="3475041"/>
            <a:ext cx="7038976"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HW vs. Software</a:t>
            </a:r>
          </a:p>
          <a:p>
            <a:r>
              <a:rPr lang="en-US" dirty="0"/>
              <a:t>The hardware terms we use aren’t totally consistent or precise.</a:t>
            </a:r>
          </a:p>
          <a:p>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Roughly…</a:t>
            </a:r>
          </a:p>
          <a:p>
            <a:endParaRPr lang="en-US" dirty="0"/>
          </a:p>
          <a:p>
            <a:endParaRPr lang="en-US" dirty="0"/>
          </a:p>
          <a:p>
            <a:r>
              <a:rPr lang="en-US" dirty="0"/>
              <a:t>But you will also hear us use “processor” or CPU to refer to a single core.</a:t>
            </a:r>
          </a:p>
          <a:p>
            <a:endParaRPr lang="en-US" dirty="0"/>
          </a:p>
        </p:txBody>
      </p:sp>
    </p:spTree>
    <p:extLst>
      <p:ext uri="{BB962C8B-B14F-4D97-AF65-F5344CB8AC3E}">
        <p14:creationId xmlns:p14="http://schemas.microsoft.com/office/powerpoint/2010/main" val="1579124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latin typeface="Comic Sans MS" panose="030F0702030302020204" pitchFamily="66" charset="0"/>
              </a:rPr>
              <a:t>Intel seems to be discarding SMT in Silvermont because of power problems</a:t>
            </a:r>
          </a:p>
        </p:txBody>
      </p:sp>
    </p:spTree>
    <p:extLst>
      <p:ext uri="{BB962C8B-B14F-4D97-AF65-F5344CB8AC3E}">
        <p14:creationId xmlns:p14="http://schemas.microsoft.com/office/powerpoint/2010/main" val="4171238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concept…</a:t>
            </a:r>
          </a:p>
          <a:p>
            <a:r>
              <a:rPr lang="en-US" dirty="0"/>
              <a:t>All the way in the Core of OS is an infinite loop</a:t>
            </a:r>
          </a:p>
          <a:p>
            <a:r>
              <a:rPr lang="en-US" dirty="0"/>
              <a:t>That decides what to run at any given time.</a:t>
            </a:r>
          </a:p>
        </p:txBody>
      </p:sp>
    </p:spTree>
    <p:extLst>
      <p:ext uri="{BB962C8B-B14F-4D97-AF65-F5344CB8AC3E}">
        <p14:creationId xmlns:p14="http://schemas.microsoft.com/office/powerpoint/2010/main" val="290423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3700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lifecycle of a process…</a:t>
            </a:r>
          </a:p>
        </p:txBody>
      </p:sp>
    </p:spTree>
    <p:extLst>
      <p:ext uri="{BB962C8B-B14F-4D97-AF65-F5344CB8AC3E}">
        <p14:creationId xmlns:p14="http://schemas.microsoft.com/office/powerpoint/2010/main" val="2033418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…now for interrupts, it’s similar but a little different because it’s occurring asynchronously.</a:t>
            </a:r>
          </a:p>
        </p:txBody>
      </p:sp>
    </p:spTree>
    <p:extLst>
      <p:ext uri="{BB962C8B-B14F-4D97-AF65-F5344CB8AC3E}">
        <p14:creationId xmlns:p14="http://schemas.microsoft.com/office/powerpoint/2010/main" val="3621883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we’re just running user code as normal.</a:t>
            </a:r>
          </a:p>
          <a:p>
            <a:r>
              <a:rPr lang="en-US" dirty="0"/>
              <a:t>And suddenly we take an interrupt.</a:t>
            </a:r>
          </a:p>
        </p:txBody>
      </p:sp>
    </p:spTree>
    <p:extLst>
      <p:ext uri="{BB962C8B-B14F-4D97-AF65-F5344CB8AC3E}">
        <p14:creationId xmlns:p14="http://schemas.microsoft.com/office/powerpoint/2010/main" val="2124191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switches control to the interrupt handler, which has to save the user state before it can handle the interrupt.</a:t>
            </a:r>
          </a:p>
        </p:txBody>
      </p:sp>
    </p:spTree>
    <p:extLst>
      <p:ext uri="{BB962C8B-B14F-4D97-AF65-F5344CB8AC3E}">
        <p14:creationId xmlns:p14="http://schemas.microsoft.com/office/powerpoint/2010/main" val="1372797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Why copy?</a:t>
            </a:r>
          </a:p>
          <a:p>
            <a:pPr marL="171450" indent="-171450">
              <a:buFontTx/>
              <a:buChar char="-"/>
            </a:pPr>
            <a:r>
              <a:rPr lang="en-US" dirty="0"/>
              <a:t>Time of use / time of check – imagine process has another thread running at the same time. It’s also got access to the user stack of this thread, since it’s in the same process. So they could modify the values while the kernel is working with them!</a:t>
            </a:r>
          </a:p>
          <a:p>
            <a:pPr marL="0" indent="0">
              <a:buFontTx/>
              <a:buNone/>
            </a:pPr>
            <a:r>
              <a:rPr lang="en-US" dirty="0"/>
              <a:t>Imagine I’m reading a file. What if I open a file I have rights to, then during the call to open it I change the requested file to point to the password file!</a:t>
            </a:r>
          </a:p>
        </p:txBody>
      </p:sp>
    </p:spTree>
    <p:extLst>
      <p:ext uri="{BB962C8B-B14F-4D97-AF65-F5344CB8AC3E}">
        <p14:creationId xmlns:p14="http://schemas.microsoft.com/office/powerpoint/2010/main" val="4030386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interrupts, the hardware gives us various kinds of support.</a:t>
            </a:r>
          </a:p>
          <a:p>
            <a:endParaRPr lang="en-US" dirty="0"/>
          </a:p>
          <a:p>
            <a:r>
              <a:rPr lang="en-US" dirty="0"/>
              <a:t>Remember: interrupts are asynchronous—they can occur </a:t>
            </a:r>
            <a:r>
              <a:rPr lang="en-US" b="1" dirty="0"/>
              <a:t>at any time</a:t>
            </a:r>
            <a:r>
              <a:rPr lang="en-US" b="0" dirty="0"/>
              <a:t>.</a:t>
            </a:r>
            <a:endParaRPr lang="en-US" dirty="0"/>
          </a:p>
        </p:txBody>
      </p:sp>
    </p:spTree>
    <p:extLst>
      <p:ext uri="{BB962C8B-B14F-4D97-AF65-F5344CB8AC3E}">
        <p14:creationId xmlns:p14="http://schemas.microsoft.com/office/powerpoint/2010/main" val="298821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figure out where we want to jump when we don’t have the address of the code we’re jumping to?</a:t>
            </a:r>
          </a:p>
        </p:txBody>
      </p:sp>
    </p:spTree>
    <p:extLst>
      <p:ext uri="{BB962C8B-B14F-4D97-AF65-F5344CB8AC3E}">
        <p14:creationId xmlns:p14="http://schemas.microsoft.com/office/powerpoint/2010/main" val="1996632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kernel can separately choose to enable &amp; disable interrupts.</a:t>
            </a:r>
          </a:p>
          <a:p>
            <a:endParaRPr lang="en-US" dirty="0"/>
          </a:p>
          <a:p>
            <a:r>
              <a:rPr lang="en-US" dirty="0"/>
              <a:t>This lets us do things </a:t>
            </a:r>
            <a:r>
              <a:rPr lang="en-US" b="1" dirty="0"/>
              <a:t>atomically</a:t>
            </a:r>
            <a:r>
              <a:rPr lang="en-US" b="0" dirty="0"/>
              <a:t>.</a:t>
            </a:r>
            <a:endParaRPr lang="en-US" dirty="0"/>
          </a:p>
          <a:p>
            <a:endParaRPr lang="en-US" dirty="0"/>
          </a:p>
          <a:p>
            <a:r>
              <a:rPr lang="en-US" dirty="0"/>
              <a:t>We also get atomicity when returning from kernel handlers.</a:t>
            </a:r>
          </a:p>
        </p:txBody>
      </p:sp>
    </p:spTree>
    <p:extLst>
      <p:ext uri="{BB962C8B-B14F-4D97-AF65-F5344CB8AC3E}">
        <p14:creationId xmlns:p14="http://schemas.microsoft.com/office/powerpoint/2010/main" val="1045761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r>
              <a:rPr lang="en-US" altLang="ko-KR" dirty="0">
                <a:ea typeface="굴림" panose="020B0600000101010101" pitchFamily="34" charset="-127"/>
              </a:rPr>
              <a:t>Graphically, this is what it looks like.</a:t>
            </a:r>
          </a:p>
          <a:p>
            <a:endParaRPr lang="en-US" altLang="ko-KR" dirty="0">
              <a:ea typeface="굴림" panose="020B0600000101010101" pitchFamily="34" charset="-127"/>
            </a:endParaRPr>
          </a:p>
          <a:p>
            <a:pPr marL="171450" indent="-171450">
              <a:buFontTx/>
              <a:buChar char="-"/>
            </a:pPr>
            <a:r>
              <a:rPr lang="en-US" altLang="ko-KR" dirty="0">
                <a:ea typeface="굴림" panose="020B0600000101010101" pitchFamily="34" charset="-127"/>
              </a:rPr>
              <a:t>We have multiple interrupt lines from devices, and other sources (timers, software interrupts)</a:t>
            </a:r>
          </a:p>
          <a:p>
            <a:pPr marL="171450" indent="-171450">
              <a:buFontTx/>
              <a:buChar char="-"/>
            </a:pPr>
            <a:endParaRPr lang="en-US" altLang="ko-KR" dirty="0">
              <a:ea typeface="굴림" panose="020B0600000101010101" pitchFamily="34" charset="-127"/>
            </a:endParaRPr>
          </a:p>
          <a:p>
            <a:pPr marL="171450" indent="-171450">
              <a:buFontTx/>
              <a:buChar char="-"/>
            </a:pPr>
            <a:r>
              <a:rPr lang="en-US" altLang="ko-KR" dirty="0">
                <a:ea typeface="굴림" panose="020B0600000101010101" pitchFamily="34" charset="-127"/>
              </a:rPr>
              <a:t>All this comes through the interrupt controller</a:t>
            </a:r>
          </a:p>
        </p:txBody>
      </p:sp>
    </p:spTree>
    <p:extLst>
      <p:ext uri="{BB962C8B-B14F-4D97-AF65-F5344CB8AC3E}">
        <p14:creationId xmlns:p14="http://schemas.microsoft.com/office/powerpoint/2010/main" val="2891053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take interrupts safely?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b="0" dirty="0"/>
              <a:t>(Mostly like </a:t>
            </a:r>
            <a:r>
              <a:rPr lang="en-US" b="0" dirty="0" err="1"/>
              <a:t>syscalls</a:t>
            </a:r>
            <a:r>
              <a:rPr lang="en-US" b="0" dirty="0"/>
              <a:t>, plus need for atomicity)</a:t>
            </a:r>
          </a:p>
          <a:p>
            <a:endParaRPr lang="en-US" dirty="0"/>
          </a:p>
          <a:p>
            <a:r>
              <a:rPr lang="en-US" dirty="0"/>
              <a:t>Just like with system call interface, we have an </a:t>
            </a:r>
            <a:r>
              <a:rPr lang="en-US" b="1" dirty="0"/>
              <a:t>interrupt vector</a:t>
            </a:r>
            <a:r>
              <a:rPr lang="en-US" b="0" dirty="0"/>
              <a:t> – a table that </a:t>
            </a:r>
            <a:r>
              <a:rPr lang="en-US" b="1" dirty="0" err="1"/>
              <a:t>indirects</a:t>
            </a:r>
            <a:r>
              <a:rPr lang="en-US" b="1" dirty="0"/>
              <a:t> </a:t>
            </a:r>
            <a:r>
              <a:rPr lang="en-US" b="0" dirty="0"/>
              <a:t>between different types of interrupts, and the code that</a:t>
            </a:r>
          </a:p>
        </p:txBody>
      </p:sp>
    </p:spTree>
    <p:extLst>
      <p:ext uri="{BB962C8B-B14F-4D97-AF65-F5344CB8AC3E}">
        <p14:creationId xmlns:p14="http://schemas.microsoft.com/office/powerpoint/2010/main" val="2735385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Group sign up: everyone in a group has to sign up in the </a:t>
            </a:r>
            <a:r>
              <a:rPr lang="en-US" dirty="0" err="1"/>
              <a:t>autograder</a:t>
            </a:r>
            <a:r>
              <a:rPr lang="en-US" dirty="0"/>
              <a:t> </a:t>
            </a:r>
          </a:p>
          <a:p>
            <a:r>
              <a:rPr lang="en-US" dirty="0"/>
              <a:t>THEN we’ll post a form that will let you sign up as a group (probably next week, after the drop deadline)</a:t>
            </a:r>
          </a:p>
          <a:p>
            <a:endParaRPr lang="en-US" dirty="0"/>
          </a:p>
          <a:p>
            <a:r>
              <a:rPr lang="en-US" dirty="0"/>
              <a:t>Groups: ideally 4 people</a:t>
            </a:r>
          </a:p>
          <a:p>
            <a:r>
              <a:rPr lang="en-US" dirty="0"/>
              <a:t>And ideally in the same section—we’ll give priority to groups where everyone is in the same section.</a:t>
            </a:r>
          </a:p>
          <a:p>
            <a:endParaRPr lang="en-US" dirty="0"/>
          </a:p>
          <a:p>
            <a:endParaRPr lang="en-US" dirty="0"/>
          </a:p>
          <a:p>
            <a:r>
              <a:rPr lang="en-US" dirty="0"/>
              <a:t>QUESTIONS?</a:t>
            </a:r>
          </a:p>
        </p:txBody>
      </p:sp>
    </p:spTree>
    <p:extLst>
      <p:ext uri="{BB962C8B-B14F-4D97-AF65-F5344CB8AC3E}">
        <p14:creationId xmlns:p14="http://schemas.microsoft.com/office/powerpoint/2010/main" val="256720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way: a table.</a:t>
            </a:r>
          </a:p>
          <a:p>
            <a:r>
              <a:rPr lang="en-US" dirty="0"/>
              <a:t>What we’ll call the interrupt vector.</a:t>
            </a:r>
          </a:p>
          <a:p>
            <a:endParaRPr lang="en-US" dirty="0"/>
          </a:p>
          <a:p>
            <a:r>
              <a:rPr lang="en-US" dirty="0"/>
              <a:t>This is just a table of addresses for the code, in the kernel, for the handler for each different kind of interrupt.</a:t>
            </a:r>
          </a:p>
          <a:p>
            <a:endParaRPr lang="en-US" dirty="0"/>
          </a:p>
          <a:p>
            <a:r>
              <a:rPr lang="en-US" dirty="0"/>
              <a:t>So we’ll have a unique number or ID for each kind of interrupt—IO interrupts like from the keyboard input, timer interrupts.</a:t>
            </a:r>
          </a:p>
          <a:p>
            <a:endParaRPr lang="en-US" dirty="0"/>
          </a:p>
          <a:p>
            <a:endParaRPr lang="en-US" dirty="0"/>
          </a:p>
          <a:p>
            <a:r>
              <a:rPr lang="en-US" dirty="0"/>
              <a:t>- Where else?</a:t>
            </a:r>
          </a:p>
          <a:p>
            <a:r>
              <a:rPr lang="en-US" dirty="0"/>
              <a:t>We’ll also see this same idea with system calls.</a:t>
            </a:r>
          </a:p>
          <a:p>
            <a:r>
              <a:rPr lang="en-US" dirty="0"/>
              <a:t>You’ll say “I want to do system call 5,” and the kernel will look up the corresponding system call handler in its own code.</a:t>
            </a:r>
          </a:p>
          <a:p>
            <a:endParaRPr lang="en-US" dirty="0"/>
          </a:p>
          <a:p>
            <a:endParaRPr lang="en-US" dirty="0"/>
          </a:p>
          <a:p>
            <a:r>
              <a:rPr lang="en-US" dirty="0"/>
              <a:t>This mechanism means that processes don’t have to know the addresses of code in the kernel.</a:t>
            </a:r>
          </a:p>
          <a:p>
            <a:r>
              <a:rPr lang="en-US" dirty="0"/>
              <a:t>That’s good for a bunch of reasons!</a:t>
            </a:r>
          </a:p>
          <a:p>
            <a:r>
              <a:rPr lang="en-US" dirty="0"/>
              <a:t>- modularity, portability, flexibility</a:t>
            </a:r>
          </a:p>
          <a:p>
            <a:r>
              <a:rPr lang="en-US" dirty="0"/>
              <a:t>- security</a:t>
            </a:r>
          </a:p>
        </p:txBody>
      </p:sp>
    </p:spTree>
    <p:extLst>
      <p:ext uri="{BB962C8B-B14F-4D97-AF65-F5344CB8AC3E}">
        <p14:creationId xmlns:p14="http://schemas.microsoft.com/office/powerpoint/2010/main" val="213411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coming back to the example that we saw last time,</a:t>
            </a:r>
          </a:p>
          <a:p>
            <a:endParaRPr lang="en-US" dirty="0"/>
          </a:p>
          <a:p>
            <a:r>
              <a:rPr lang="en-US" dirty="0"/>
              <a:t>Imagine we're in Process 2 here.</a:t>
            </a:r>
          </a:p>
          <a:p>
            <a:r>
              <a:rPr lang="en-US" dirty="0"/>
              <a:t>So our base and bound registers are set to only see Process 2's address space.</a:t>
            </a:r>
          </a:p>
          <a:p>
            <a:r>
              <a:rPr lang="en-US" dirty="0"/>
              <a:t>And we're executing some code in that address space.</a:t>
            </a:r>
          </a:p>
          <a:p>
            <a:endParaRPr lang="en-US" dirty="0"/>
          </a:p>
          <a:p>
            <a:r>
              <a:rPr lang="en-US" dirty="0"/>
              <a:t>- Now imagine we take an interrupt. How do we pass control to the system?</a:t>
            </a:r>
          </a:p>
        </p:txBody>
      </p:sp>
    </p:spTree>
    <p:extLst>
      <p:ext uri="{BB962C8B-B14F-4D97-AF65-F5344CB8AC3E}">
        <p14:creationId xmlns:p14="http://schemas.microsoft.com/office/powerpoint/2010/main" val="48378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switched the system mode bit from user mode to system mode,</a:t>
            </a:r>
          </a:p>
          <a:p>
            <a:r>
              <a:rPr lang="en-US" dirty="0"/>
              <a:t>and the program counter now points to the interrupt handler for this interrupt inside the kernel's code.</a:t>
            </a:r>
          </a:p>
          <a:p>
            <a:r>
              <a:rPr lang="en-US" dirty="0"/>
              <a:t>We want to start running that handler, but…</a:t>
            </a:r>
          </a:p>
          <a:p>
            <a:endParaRPr lang="en-US" dirty="0"/>
          </a:p>
          <a:p>
            <a:r>
              <a:rPr lang="en-US" dirty="0"/>
              <a:t>- How do we set up a stack for the system to do its work?</a:t>
            </a:r>
          </a:p>
        </p:txBody>
      </p:sp>
    </p:spTree>
    <p:extLst>
      <p:ext uri="{BB962C8B-B14F-4D97-AF65-F5344CB8AC3E}">
        <p14:creationId xmlns:p14="http://schemas.microsoft.com/office/powerpoint/2010/main" val="23797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we're going to do is allocate a piece of memory in the kernel's address space for storing this process's state.</a:t>
            </a:r>
          </a:p>
          <a:p>
            <a:r>
              <a:rPr lang="en-US" dirty="0"/>
              <a:t>now the system can use the machine…</a:t>
            </a:r>
          </a:p>
        </p:txBody>
      </p:sp>
    </p:spTree>
    <p:extLst>
      <p:ext uri="{BB962C8B-B14F-4D97-AF65-F5344CB8AC3E}">
        <p14:creationId xmlns:p14="http://schemas.microsoft.com/office/powerpoint/2010/main" val="428086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Comic Sans MS" panose="030F0702030302020204" pitchFamily="66" charset="0"/>
            </a:endParaRPr>
          </a:p>
        </p:txBody>
      </p:sp>
    </p:spTree>
    <p:extLst>
      <p:ext uri="{BB962C8B-B14F-4D97-AF65-F5344CB8AC3E}">
        <p14:creationId xmlns:p14="http://schemas.microsoft.com/office/powerpoint/2010/main" val="865677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So back to our example, now let’s say what we decide to do in the kernel is </a:t>
            </a:r>
            <a:r>
              <a:rPr lang="en-US" b="1" dirty="0"/>
              <a:t>switch the user process </a:t>
            </a:r>
            <a:r>
              <a:rPr lang="en-US" b="0" dirty="0"/>
              <a:t>we’re running…</a:t>
            </a:r>
            <a:endParaRPr lang="en-US" dirty="0"/>
          </a:p>
          <a:p>
            <a:endParaRPr lang="en-US" dirty="0"/>
          </a:p>
          <a:p>
            <a:r>
              <a:rPr lang="en-US" dirty="0"/>
              <a:t>To do that we're going to take the state information from the process control block for process 1</a:t>
            </a:r>
          </a:p>
          <a:p>
            <a:endParaRPr lang="en-US" dirty="0"/>
          </a:p>
          <a:p>
            <a:pPr marL="171450" indent="-171450">
              <a:buFontTx/>
              <a:buChar char="-"/>
            </a:pPr>
            <a:r>
              <a:rPr lang="en-US" dirty="0"/>
              <a:t>load the state into the machine</a:t>
            </a:r>
          </a:p>
          <a:p>
            <a:pPr marL="171450" indent="-171450">
              <a:buFontTx/>
              <a:buChar char="-"/>
            </a:pPr>
            <a:r>
              <a:rPr lang="en-US" dirty="0"/>
              <a:t>And then call the Return To User instruction</a:t>
            </a:r>
          </a:p>
          <a:p>
            <a:pPr marL="171450" indent="-171450">
              <a:buFontTx/>
              <a:buChar char="-"/>
            </a:pPr>
            <a:endParaRPr lang="en-US" dirty="0"/>
          </a:p>
          <a:p>
            <a:pPr marL="0" indent="0">
              <a:buFontTx/>
              <a:buNone/>
            </a:pPr>
            <a:r>
              <a:rPr lang="en-US" dirty="0"/>
              <a:t>That’s going to…</a:t>
            </a:r>
          </a:p>
        </p:txBody>
      </p:sp>
    </p:spTree>
    <p:extLst>
      <p:ext uri="{BB962C8B-B14F-4D97-AF65-F5344CB8AC3E}">
        <p14:creationId xmlns:p14="http://schemas.microsoft.com/office/powerpoint/2010/main" val="21565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 control all the way back to the process.</a:t>
            </a:r>
          </a:p>
          <a:p>
            <a:endParaRPr lang="en-US" dirty="0"/>
          </a:p>
          <a:p>
            <a:r>
              <a:rPr lang="en-US" dirty="0"/>
              <a:t>exit from system to user mode,</a:t>
            </a:r>
          </a:p>
          <a:p>
            <a:r>
              <a:rPr lang="en-US" dirty="0"/>
              <a:t>and swap the program counter—the pointer to the actual code the processor is executing—back to the last place we left off in process 1</a:t>
            </a:r>
          </a:p>
        </p:txBody>
      </p:sp>
    </p:spTree>
    <p:extLst>
      <p:ext uri="{BB962C8B-B14F-4D97-AF65-F5344CB8AC3E}">
        <p14:creationId xmlns:p14="http://schemas.microsoft.com/office/powerpoint/2010/main" val="71455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581559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69780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Gill Sans" charset="0"/>
                <a:ea typeface="Gill Sans" charset="0"/>
                <a:cs typeface="Gill Sans" charset="0"/>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633566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0996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i="0">
                <a:latin typeface="Gill Sans" charset="0"/>
                <a:ea typeface="Gill Sans" charset="0"/>
                <a:cs typeface="Gill 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i="0">
                <a:latin typeface="Gill Sans" charset="0"/>
                <a:ea typeface="Gill Sans" charset="0"/>
                <a:cs typeface="Gill Sans"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23881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8016745" y="6551613"/>
            <a:ext cx="849572"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b="0" i="0" dirty="0" err="1">
                <a:solidFill>
                  <a:srgbClr val="2A40E2"/>
                </a:solidFill>
                <a:latin typeface="Gill Sans Light" charset="0"/>
                <a:ea typeface="Gill Sans Light" charset="0"/>
                <a:cs typeface="Gill Sans Light" charset="0"/>
              </a:rPr>
              <a:t>Lec</a:t>
            </a:r>
            <a:r>
              <a:rPr lang="en-US" altLang="en-US" sz="1400" b="0" i="0" dirty="0">
                <a:solidFill>
                  <a:srgbClr val="2A40E2"/>
                </a:solidFill>
                <a:latin typeface="Gill Sans Light" charset="0"/>
                <a:ea typeface="Gill Sans Light" charset="0"/>
                <a:cs typeface="Gill Sans Light" charset="0"/>
              </a:rPr>
              <a:t> 3.</a:t>
            </a:r>
            <a:fld id="{6456B83E-17D0-4CDF-84AD-C8A97BEB5271}" type="slidenum">
              <a:rPr lang="en-US" altLang="en-US" sz="1400" b="0" i="0" smtClean="0">
                <a:solidFill>
                  <a:srgbClr val="2A40E2"/>
                </a:solidFill>
                <a:latin typeface="Gill Sans Light" charset="0"/>
                <a:ea typeface="Gill Sans Light" charset="0"/>
                <a:cs typeface="Gill Sans Light" charset="0"/>
              </a:rPr>
              <a:pPr algn="ctr"/>
              <a:t>‹#›</a:t>
            </a:fld>
            <a:endParaRPr lang="en-US" altLang="en-US" sz="1400" b="0" i="0" dirty="0">
              <a:solidFill>
                <a:srgbClr val="2A40E2"/>
              </a:solidFill>
              <a:latin typeface="Gill Sans Light" charset="0"/>
              <a:ea typeface="Gill Sans Light" charset="0"/>
              <a:cs typeface="Gill Sans Light" charset="0"/>
            </a:endParaRPr>
          </a:p>
        </p:txBody>
      </p:sp>
      <p:sp>
        <p:nvSpPr>
          <p:cNvPr id="1029" name="Text Box 5"/>
          <p:cNvSpPr txBox="1">
            <a:spLocks noChangeArrowheads="1"/>
          </p:cNvSpPr>
          <p:nvPr/>
        </p:nvSpPr>
        <p:spPr bwMode="auto">
          <a:xfrm>
            <a:off x="0" y="6550025"/>
            <a:ext cx="732871"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i="0" dirty="0">
                <a:solidFill>
                  <a:srgbClr val="2A40E2"/>
                </a:solidFill>
                <a:latin typeface="Gill Sans Light" charset="0"/>
                <a:ea typeface="Gill Sans Light" charset="0"/>
                <a:cs typeface="Gill Sans Light" charset="0"/>
              </a:rPr>
              <a:t>1/24/18</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8" name="Text Box 7">
            <a:extLst>
              <a:ext uri="{FF2B5EF4-FFF2-40B4-BE49-F238E27FC236}">
                <a16:creationId xmlns:a16="http://schemas.microsoft.com/office/drawing/2014/main" id="{C16EA26A-4EC4-6D4D-8AB5-EFA0B01FC36B}"/>
              </a:ext>
            </a:extLst>
          </p:cNvPr>
          <p:cNvSpPr txBox="1">
            <a:spLocks noChangeArrowheads="1"/>
          </p:cNvSpPr>
          <p:nvPr userDrawn="1"/>
        </p:nvSpPr>
        <p:spPr bwMode="auto">
          <a:xfrm>
            <a:off x="2584640" y="6550025"/>
            <a:ext cx="3974720"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a:solidFill>
                  <a:srgbClr val="2A40E2"/>
                </a:solidFill>
                <a:latin typeface="Gill Sans" charset="0"/>
                <a:cs typeface="Gill Sans" charset="0"/>
              </a:rPr>
              <a:t>Joseph and Ragan-Kelley CS162 © UCB Spring 2018</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xStyles>
    <p:title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s.washington.edu/research/smt/inde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a:t>CS162</a:t>
            </a:r>
            <a:br>
              <a:rPr lang="en-US" altLang="en-US" sz="3000" dirty="0"/>
            </a:br>
            <a:r>
              <a:rPr lang="en-US" altLang="en-US" sz="3000" dirty="0"/>
              <a:t>Operating Systems and</a:t>
            </a:r>
            <a:br>
              <a:rPr lang="en-US" altLang="en-US" sz="3000" dirty="0"/>
            </a:br>
            <a:r>
              <a:rPr lang="en-US" altLang="en-US" sz="3000" dirty="0"/>
              <a:t>Systems Programming</a:t>
            </a:r>
            <a:br>
              <a:rPr lang="en-US" altLang="en-US" sz="3000" dirty="0"/>
            </a:br>
            <a:r>
              <a:rPr lang="en-US" altLang="en-US" sz="3000" dirty="0"/>
              <a:t>Lecture 3</a:t>
            </a:r>
            <a:br>
              <a:rPr lang="en-US" altLang="en-US" sz="3000" dirty="0"/>
            </a:br>
            <a:br>
              <a:rPr lang="en-US" altLang="en-US" sz="3000" dirty="0"/>
            </a:br>
            <a:r>
              <a:rPr lang="en-US" altLang="en-US" sz="3000" dirty="0"/>
              <a:t>Processes (cont’d), Fork</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a:t>January 22</a:t>
            </a:r>
            <a:r>
              <a:rPr lang="en-US" altLang="en-US" baseline="30000" dirty="0"/>
              <a:t>nd</a:t>
            </a:r>
            <a:r>
              <a:rPr lang="en-US" altLang="en-US" dirty="0"/>
              <a:t>, 2018</a:t>
            </a:r>
          </a:p>
          <a:p>
            <a:pPr marL="285750" indent="-285750">
              <a:defRPr/>
            </a:pPr>
            <a:r>
              <a:rPr lang="en-US" altLang="en-US" dirty="0"/>
              <a:t>Profs. Anthony D. Joseph and Jonathan Ragan-Kelley</a:t>
            </a:r>
          </a:p>
          <a:p>
            <a:pPr marL="285750" indent="-285750"/>
            <a:r>
              <a:rPr lang="en-US" altLang="en-US" dirty="0"/>
              <a:t>http://cs162.eecs.Berkeley.edu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382000" cy="533400"/>
          </a:xfrm>
        </p:spPr>
        <p:txBody>
          <a:bodyPr/>
          <a:lstStyle/>
          <a:p>
            <a:r>
              <a:rPr lang="en-US" altLang="en-US" dirty="0"/>
              <a:t>Recall: give the illusion of multiple processors?</a:t>
            </a:r>
          </a:p>
        </p:txBody>
      </p:sp>
      <p:grpSp>
        <p:nvGrpSpPr>
          <p:cNvPr id="21507" name="Group 42"/>
          <p:cNvGrpSpPr>
            <a:grpSpLocks/>
          </p:cNvGrpSpPr>
          <p:nvPr/>
        </p:nvGrpSpPr>
        <p:grpSpPr bwMode="auto">
          <a:xfrm>
            <a:off x="777875" y="776288"/>
            <a:ext cx="2819400" cy="1722437"/>
            <a:chOff x="490" y="451"/>
            <a:chExt cx="1776" cy="1085"/>
          </a:xfrm>
        </p:grpSpPr>
        <p:sp>
          <p:nvSpPr>
            <p:cNvPr id="21518" name="Oval 4"/>
            <p:cNvSpPr>
              <a:spLocks noChangeArrowheads="1"/>
            </p:cNvSpPr>
            <p:nvPr/>
          </p:nvSpPr>
          <p:spPr bwMode="auto">
            <a:xfrm>
              <a:off x="1720" y="451"/>
              <a:ext cx="546" cy="571"/>
            </a:xfrm>
            <a:prstGeom prst="ellipse">
              <a:avLst/>
            </a:prstGeom>
            <a:solidFill>
              <a:srgbClr val="FFFF00"/>
            </a:solidFill>
            <a:ln w="57150">
              <a:solidFill>
                <a:schemeClr val="tx1"/>
              </a:solidFill>
              <a:round/>
              <a:headEnd/>
              <a:tailEnd/>
            </a:ln>
          </p:spPr>
          <p:txBody>
            <a:bodyPr wrap="none" anchor="ct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pPr algn="ctr"/>
              <a:r>
                <a:rPr lang="en-US" altLang="en-US" sz="2000" b="0">
                  <a:latin typeface="Gill Sans" charset="0"/>
                  <a:ea typeface="Gill Sans" charset="0"/>
                  <a:cs typeface="Gill Sans" charset="0"/>
                </a:rPr>
                <a:t>vCPU3</a:t>
              </a:r>
            </a:p>
          </p:txBody>
        </p:sp>
        <p:sp>
          <p:nvSpPr>
            <p:cNvPr id="21519" name="Oval 5"/>
            <p:cNvSpPr>
              <a:spLocks noChangeArrowheads="1"/>
            </p:cNvSpPr>
            <p:nvPr/>
          </p:nvSpPr>
          <p:spPr bwMode="auto">
            <a:xfrm>
              <a:off x="1105" y="451"/>
              <a:ext cx="546" cy="571"/>
            </a:xfrm>
            <a:prstGeom prst="ellipse">
              <a:avLst/>
            </a:prstGeom>
            <a:solidFill>
              <a:srgbClr val="00FFFF"/>
            </a:solidFill>
            <a:ln w="57150">
              <a:solidFill>
                <a:schemeClr val="tx1"/>
              </a:solidFill>
              <a:round/>
              <a:headEnd/>
              <a:tailEnd/>
            </a:ln>
          </p:spPr>
          <p:txBody>
            <a:bodyPr wrap="none" anchor="ct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pPr algn="ctr"/>
              <a:r>
                <a:rPr lang="en-US" altLang="en-US" sz="2000" b="0">
                  <a:latin typeface="Gill Sans" charset="0"/>
                  <a:ea typeface="Gill Sans" charset="0"/>
                  <a:cs typeface="Gill Sans" charset="0"/>
                </a:rPr>
                <a:t>vCPU2</a:t>
              </a:r>
            </a:p>
          </p:txBody>
        </p:sp>
        <p:sp>
          <p:nvSpPr>
            <p:cNvPr id="21520" name="Oval 6"/>
            <p:cNvSpPr>
              <a:spLocks noChangeArrowheads="1"/>
            </p:cNvSpPr>
            <p:nvPr/>
          </p:nvSpPr>
          <p:spPr bwMode="auto">
            <a:xfrm>
              <a:off x="490" y="451"/>
              <a:ext cx="546" cy="571"/>
            </a:xfrm>
            <a:prstGeom prst="ellipse">
              <a:avLst/>
            </a:prstGeom>
            <a:solidFill>
              <a:srgbClr val="FF66CC"/>
            </a:solidFill>
            <a:ln w="57150">
              <a:solidFill>
                <a:schemeClr val="tx1"/>
              </a:solidFill>
              <a:round/>
              <a:headEnd/>
              <a:tailEnd/>
            </a:ln>
          </p:spPr>
          <p:txBody>
            <a:bodyPr wrap="none" anchor="ct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pPr algn="ctr"/>
              <a:r>
                <a:rPr lang="en-US" altLang="en-US" sz="2000" b="0">
                  <a:latin typeface="Gill Sans" charset="0"/>
                  <a:ea typeface="Gill Sans" charset="0"/>
                  <a:cs typeface="Gill Sans" charset="0"/>
                </a:rPr>
                <a:t>vCPU1</a:t>
              </a:r>
            </a:p>
          </p:txBody>
        </p:sp>
        <p:sp>
          <p:nvSpPr>
            <p:cNvPr id="21521" name="Rectangle 7"/>
            <p:cNvSpPr>
              <a:spLocks noChangeArrowheads="1"/>
            </p:cNvSpPr>
            <p:nvPr/>
          </p:nvSpPr>
          <p:spPr bwMode="auto">
            <a:xfrm rot="10800000">
              <a:off x="490" y="1164"/>
              <a:ext cx="1742" cy="372"/>
            </a:xfrm>
            <a:prstGeom prst="rect">
              <a:avLst/>
            </a:prstGeom>
            <a:solidFill>
              <a:schemeClr val="accent1"/>
            </a:solidFill>
            <a:ln w="57150">
              <a:solidFill>
                <a:schemeClr val="tx1"/>
              </a:solidFill>
              <a:miter lim="800000"/>
              <a:headEnd/>
              <a:tailEnd/>
            </a:ln>
          </p:spPr>
          <p:txBody>
            <a:bodyPr rot="10800000" wrap="none" anchor="ct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pPr algn="ctr"/>
              <a:r>
                <a:rPr lang="en-US" altLang="en-US" sz="2400" b="0">
                  <a:latin typeface="Gill Sans" charset="0"/>
                  <a:ea typeface="Gill Sans" charset="0"/>
                  <a:cs typeface="Gill Sans" charset="0"/>
                </a:rPr>
                <a:t>Shared Memory</a:t>
              </a:r>
            </a:p>
          </p:txBody>
        </p:sp>
        <p:sp>
          <p:nvSpPr>
            <p:cNvPr id="21522" name="Line 12"/>
            <p:cNvSpPr>
              <a:spLocks noChangeShapeType="1"/>
            </p:cNvSpPr>
            <p:nvPr/>
          </p:nvSpPr>
          <p:spPr bwMode="auto">
            <a:xfrm>
              <a:off x="934" y="950"/>
              <a:ext cx="137" cy="21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b="0">
                <a:latin typeface="Gill Sans" charset="0"/>
                <a:ea typeface="Gill Sans" charset="0"/>
                <a:cs typeface="Gill Sans" charset="0"/>
              </a:endParaRPr>
            </a:p>
          </p:txBody>
        </p:sp>
        <p:sp>
          <p:nvSpPr>
            <p:cNvPr id="21523" name="Line 13"/>
            <p:cNvSpPr>
              <a:spLocks noChangeShapeType="1"/>
            </p:cNvSpPr>
            <p:nvPr/>
          </p:nvSpPr>
          <p:spPr bwMode="auto">
            <a:xfrm flipH="1">
              <a:off x="1685" y="950"/>
              <a:ext cx="137" cy="21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b="0">
                <a:latin typeface="Gill Sans" charset="0"/>
                <a:ea typeface="Gill Sans" charset="0"/>
                <a:cs typeface="Gill Sans" charset="0"/>
              </a:endParaRPr>
            </a:p>
          </p:txBody>
        </p:sp>
        <p:sp>
          <p:nvSpPr>
            <p:cNvPr id="21524" name="Line 14"/>
            <p:cNvSpPr>
              <a:spLocks noChangeShapeType="1"/>
            </p:cNvSpPr>
            <p:nvPr/>
          </p:nvSpPr>
          <p:spPr bwMode="auto">
            <a:xfrm>
              <a:off x="1378" y="1022"/>
              <a:ext cx="0" cy="142"/>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b="0">
                <a:latin typeface="Gill Sans" charset="0"/>
                <a:ea typeface="Gill Sans" charset="0"/>
                <a:cs typeface="Gill Sans" charset="0"/>
              </a:endParaRPr>
            </a:p>
          </p:txBody>
        </p:sp>
      </p:grpSp>
      <p:sp>
        <p:nvSpPr>
          <p:cNvPr id="315408" name="Rectangle 16"/>
          <p:cNvSpPr>
            <a:spLocks noGrp="1" noChangeArrowheads="1"/>
          </p:cNvSpPr>
          <p:nvPr>
            <p:ph type="body" idx="1"/>
          </p:nvPr>
        </p:nvSpPr>
        <p:spPr>
          <a:xfrm>
            <a:off x="304800" y="2667000"/>
            <a:ext cx="8610600" cy="3962400"/>
          </a:xfrm>
        </p:spPr>
        <p:txBody>
          <a:bodyPr>
            <a:normAutofit lnSpcReduction="10000"/>
          </a:bodyPr>
          <a:lstStyle/>
          <a:p>
            <a:pPr>
              <a:lnSpc>
                <a:spcPct val="80000"/>
              </a:lnSpc>
              <a:spcBef>
                <a:spcPct val="25000"/>
              </a:spcBef>
            </a:pPr>
            <a:r>
              <a:rPr lang="en-US" altLang="en-US" dirty="0"/>
              <a:t>Assume a single processor.  How do we provide the </a:t>
            </a:r>
            <a:r>
              <a:rPr lang="en-US" altLang="en-US" i="1" dirty="0"/>
              <a:t>illusion</a:t>
            </a:r>
            <a:r>
              <a:rPr lang="en-US" altLang="en-US" dirty="0"/>
              <a:t> of multiple processors?</a:t>
            </a:r>
          </a:p>
          <a:p>
            <a:pPr lvl="1">
              <a:lnSpc>
                <a:spcPct val="80000"/>
              </a:lnSpc>
              <a:spcBef>
                <a:spcPct val="25000"/>
              </a:spcBef>
            </a:pPr>
            <a:r>
              <a:rPr lang="en-US" altLang="en-US" dirty="0"/>
              <a:t>Multiplex in time!</a:t>
            </a:r>
          </a:p>
          <a:p>
            <a:pPr lvl="1">
              <a:lnSpc>
                <a:spcPct val="80000"/>
              </a:lnSpc>
              <a:spcBef>
                <a:spcPct val="25000"/>
              </a:spcBef>
            </a:pPr>
            <a:r>
              <a:rPr lang="en-US" altLang="en-US" dirty="0"/>
              <a:t>Multiple “virtual CPUs”</a:t>
            </a:r>
          </a:p>
          <a:p>
            <a:pPr>
              <a:lnSpc>
                <a:spcPct val="80000"/>
              </a:lnSpc>
              <a:spcBef>
                <a:spcPct val="25000"/>
              </a:spcBef>
            </a:pPr>
            <a:r>
              <a:rPr lang="en-US" altLang="en-US" dirty="0"/>
              <a:t>Each virtual “CPU” needs a structure to hold, i.e., </a:t>
            </a:r>
            <a:r>
              <a:rPr lang="en-US" altLang="en-US" dirty="0">
                <a:solidFill>
                  <a:srgbClr val="FF0000"/>
                </a:solidFill>
              </a:rPr>
              <a:t>PCB</a:t>
            </a:r>
            <a:r>
              <a:rPr lang="en-US" altLang="en-US" dirty="0"/>
              <a:t>:</a:t>
            </a:r>
          </a:p>
          <a:p>
            <a:pPr lvl="1">
              <a:lnSpc>
                <a:spcPct val="80000"/>
              </a:lnSpc>
              <a:spcBef>
                <a:spcPct val="25000"/>
              </a:spcBef>
            </a:pPr>
            <a:r>
              <a:rPr lang="en-US" altLang="en-US" dirty="0"/>
              <a:t>Program Counter (PC), Stack Pointer (SP)</a:t>
            </a:r>
          </a:p>
          <a:p>
            <a:pPr lvl="1">
              <a:lnSpc>
                <a:spcPct val="80000"/>
              </a:lnSpc>
              <a:spcBef>
                <a:spcPct val="25000"/>
              </a:spcBef>
            </a:pPr>
            <a:r>
              <a:rPr lang="en-US" altLang="en-US" dirty="0"/>
              <a:t>Registers (Integer, Floating point, others…?)</a:t>
            </a:r>
          </a:p>
          <a:p>
            <a:pPr>
              <a:lnSpc>
                <a:spcPct val="80000"/>
              </a:lnSpc>
              <a:spcBef>
                <a:spcPct val="25000"/>
              </a:spcBef>
            </a:pPr>
            <a:r>
              <a:rPr lang="en-US" altLang="en-US" dirty="0"/>
              <a:t>How switch from one virtual CPU to the next?</a:t>
            </a:r>
          </a:p>
          <a:p>
            <a:pPr lvl="1">
              <a:lnSpc>
                <a:spcPct val="80000"/>
              </a:lnSpc>
              <a:spcBef>
                <a:spcPct val="25000"/>
              </a:spcBef>
            </a:pPr>
            <a:r>
              <a:rPr lang="en-US" altLang="en-US" dirty="0"/>
              <a:t>Save PC, SP, and registers in current </a:t>
            </a:r>
            <a:r>
              <a:rPr lang="en-US" altLang="en-US" dirty="0">
                <a:solidFill>
                  <a:srgbClr val="FF0000"/>
                </a:solidFill>
              </a:rPr>
              <a:t>PCB</a:t>
            </a:r>
          </a:p>
          <a:p>
            <a:pPr lvl="1">
              <a:lnSpc>
                <a:spcPct val="80000"/>
              </a:lnSpc>
              <a:spcBef>
                <a:spcPct val="25000"/>
              </a:spcBef>
            </a:pPr>
            <a:r>
              <a:rPr lang="en-US" altLang="en-US" dirty="0"/>
              <a:t>Load PC, SP, and registers from new </a:t>
            </a:r>
            <a:r>
              <a:rPr lang="en-US" altLang="en-US" dirty="0">
                <a:solidFill>
                  <a:srgbClr val="FF0000"/>
                </a:solidFill>
              </a:rPr>
              <a:t>PCB</a:t>
            </a:r>
          </a:p>
          <a:p>
            <a:pPr>
              <a:lnSpc>
                <a:spcPct val="80000"/>
              </a:lnSpc>
              <a:spcBef>
                <a:spcPct val="25000"/>
              </a:spcBef>
            </a:pPr>
            <a:r>
              <a:rPr lang="en-US" altLang="en-US" dirty="0"/>
              <a:t>What triggers switch?</a:t>
            </a:r>
          </a:p>
          <a:p>
            <a:pPr lvl="1">
              <a:lnSpc>
                <a:spcPct val="80000"/>
              </a:lnSpc>
              <a:spcBef>
                <a:spcPct val="25000"/>
              </a:spcBef>
            </a:pPr>
            <a:r>
              <a:rPr lang="en-US" altLang="en-US" dirty="0"/>
              <a:t>Timer, voluntary yield, I/O, other things</a:t>
            </a:r>
          </a:p>
          <a:p>
            <a:pPr lvl="1">
              <a:lnSpc>
                <a:spcPct val="80000"/>
              </a:lnSpc>
              <a:spcBef>
                <a:spcPct val="25000"/>
              </a:spcBef>
            </a:pPr>
            <a:endParaRPr lang="en-US" altLang="en-US" dirty="0"/>
          </a:p>
        </p:txBody>
      </p:sp>
      <p:grpSp>
        <p:nvGrpSpPr>
          <p:cNvPr id="3" name="Group 41"/>
          <p:cNvGrpSpPr>
            <a:grpSpLocks/>
          </p:cNvGrpSpPr>
          <p:nvPr/>
        </p:nvGrpSpPr>
        <p:grpSpPr bwMode="auto">
          <a:xfrm>
            <a:off x="4114800" y="1371600"/>
            <a:ext cx="4724400" cy="1133475"/>
            <a:chOff x="2400" y="1152"/>
            <a:chExt cx="2976" cy="714"/>
          </a:xfrm>
        </p:grpSpPr>
        <p:grpSp>
          <p:nvGrpSpPr>
            <p:cNvPr id="21510" name="Group 33"/>
            <p:cNvGrpSpPr>
              <a:grpSpLocks/>
            </p:cNvGrpSpPr>
            <p:nvPr/>
          </p:nvGrpSpPr>
          <p:grpSpPr bwMode="auto">
            <a:xfrm>
              <a:off x="2400" y="1152"/>
              <a:ext cx="2976" cy="384"/>
              <a:chOff x="672" y="2352"/>
              <a:chExt cx="4721" cy="528"/>
            </a:xfrm>
          </p:grpSpPr>
          <p:sp>
            <p:nvSpPr>
              <p:cNvPr id="21513" name="Rectangle 28"/>
              <p:cNvSpPr>
                <a:spLocks noChangeArrowheads="1"/>
              </p:cNvSpPr>
              <p:nvPr/>
            </p:nvSpPr>
            <p:spPr bwMode="auto">
              <a:xfrm>
                <a:off x="672" y="2352"/>
                <a:ext cx="816" cy="528"/>
              </a:xfrm>
              <a:prstGeom prst="rect">
                <a:avLst/>
              </a:prstGeom>
              <a:solidFill>
                <a:srgbClr val="FF66CC"/>
              </a:solidFill>
              <a:ln w="57150">
                <a:solidFill>
                  <a:srgbClr val="000000"/>
                </a:solidFill>
                <a:miter lim="800000"/>
                <a:headEnd/>
                <a:tailEnd/>
              </a:ln>
            </p:spPr>
            <p:txBody>
              <a:bodyPr wrap="none" anchor="ct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pPr algn="ctr"/>
                <a:r>
                  <a:rPr lang="en-US" altLang="en-US" b="0">
                    <a:latin typeface="Gill Sans" charset="0"/>
                    <a:ea typeface="Gill Sans" charset="0"/>
                    <a:cs typeface="Gill Sans" charset="0"/>
                  </a:rPr>
                  <a:t>vCPU1</a:t>
                </a:r>
              </a:p>
            </p:txBody>
          </p:sp>
          <p:sp>
            <p:nvSpPr>
              <p:cNvPr id="21514" name="Rectangle 29"/>
              <p:cNvSpPr>
                <a:spLocks noChangeArrowheads="1"/>
              </p:cNvSpPr>
              <p:nvPr/>
            </p:nvSpPr>
            <p:spPr bwMode="auto">
              <a:xfrm>
                <a:off x="1488" y="2352"/>
                <a:ext cx="1200" cy="528"/>
              </a:xfrm>
              <a:prstGeom prst="rect">
                <a:avLst/>
              </a:prstGeom>
              <a:solidFill>
                <a:srgbClr val="00FFFF"/>
              </a:solidFill>
              <a:ln w="57150">
                <a:solidFill>
                  <a:srgbClr val="000000"/>
                </a:solidFill>
                <a:miter lim="800000"/>
                <a:headEnd/>
                <a:tailEnd/>
              </a:ln>
            </p:spPr>
            <p:txBody>
              <a:bodyPr wrap="none" anchor="ct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pPr algn="ctr"/>
                <a:r>
                  <a:rPr lang="en-US" altLang="en-US" b="0">
                    <a:latin typeface="Gill Sans" charset="0"/>
                    <a:ea typeface="Gill Sans" charset="0"/>
                    <a:cs typeface="Gill Sans" charset="0"/>
                  </a:rPr>
                  <a:t>vCPU2</a:t>
                </a:r>
              </a:p>
            </p:txBody>
          </p:sp>
          <p:sp>
            <p:nvSpPr>
              <p:cNvPr id="21515" name="Rectangle 30"/>
              <p:cNvSpPr>
                <a:spLocks noChangeArrowheads="1"/>
              </p:cNvSpPr>
              <p:nvPr/>
            </p:nvSpPr>
            <p:spPr bwMode="auto">
              <a:xfrm>
                <a:off x="2688" y="2352"/>
                <a:ext cx="816" cy="528"/>
              </a:xfrm>
              <a:prstGeom prst="rect">
                <a:avLst/>
              </a:prstGeom>
              <a:solidFill>
                <a:srgbClr val="FFFF00"/>
              </a:solidFill>
              <a:ln w="57150">
                <a:solidFill>
                  <a:srgbClr val="000000"/>
                </a:solidFill>
                <a:miter lim="800000"/>
                <a:headEnd/>
                <a:tailEnd/>
              </a:ln>
            </p:spPr>
            <p:txBody>
              <a:bodyPr wrap="none" anchor="ct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pPr algn="ctr"/>
                <a:r>
                  <a:rPr lang="en-US" altLang="en-US" b="0">
                    <a:latin typeface="Gill Sans" charset="0"/>
                    <a:ea typeface="Gill Sans" charset="0"/>
                    <a:cs typeface="Gill Sans" charset="0"/>
                  </a:rPr>
                  <a:t>vCPU3</a:t>
                </a:r>
              </a:p>
            </p:txBody>
          </p:sp>
          <p:sp>
            <p:nvSpPr>
              <p:cNvPr id="21516" name="Rectangle 31"/>
              <p:cNvSpPr>
                <a:spLocks noChangeArrowheads="1"/>
              </p:cNvSpPr>
              <p:nvPr/>
            </p:nvSpPr>
            <p:spPr bwMode="auto">
              <a:xfrm>
                <a:off x="3495" y="2352"/>
                <a:ext cx="1104" cy="528"/>
              </a:xfrm>
              <a:prstGeom prst="rect">
                <a:avLst/>
              </a:prstGeom>
              <a:solidFill>
                <a:srgbClr val="FF66CC"/>
              </a:solidFill>
              <a:ln w="57150">
                <a:solidFill>
                  <a:srgbClr val="000000"/>
                </a:solidFill>
                <a:miter lim="800000"/>
                <a:headEnd/>
                <a:tailEnd/>
              </a:ln>
            </p:spPr>
            <p:txBody>
              <a:bodyPr wrap="none" anchor="ct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pPr algn="ctr"/>
                <a:r>
                  <a:rPr lang="en-US" altLang="en-US" b="0">
                    <a:latin typeface="Gill Sans" charset="0"/>
                    <a:ea typeface="Gill Sans" charset="0"/>
                    <a:cs typeface="Gill Sans" charset="0"/>
                  </a:rPr>
                  <a:t>vCPU1</a:t>
                </a:r>
              </a:p>
            </p:txBody>
          </p:sp>
          <p:sp>
            <p:nvSpPr>
              <p:cNvPr id="21517" name="Rectangle 32"/>
              <p:cNvSpPr>
                <a:spLocks noChangeArrowheads="1"/>
              </p:cNvSpPr>
              <p:nvPr/>
            </p:nvSpPr>
            <p:spPr bwMode="auto">
              <a:xfrm>
                <a:off x="4608" y="2352"/>
                <a:ext cx="785" cy="528"/>
              </a:xfrm>
              <a:prstGeom prst="rect">
                <a:avLst/>
              </a:prstGeom>
              <a:solidFill>
                <a:srgbClr val="00FFFF"/>
              </a:solidFill>
              <a:ln w="57150">
                <a:solidFill>
                  <a:srgbClr val="000000"/>
                </a:solidFill>
                <a:miter lim="800000"/>
                <a:headEnd/>
                <a:tailEnd/>
              </a:ln>
            </p:spPr>
            <p:txBody>
              <a:bodyPr wrap="none" anchor="ct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pPr algn="ctr"/>
                <a:r>
                  <a:rPr lang="en-US" altLang="en-US" b="0">
                    <a:latin typeface="Gill Sans" charset="0"/>
                    <a:ea typeface="Gill Sans" charset="0"/>
                    <a:cs typeface="Gill Sans" charset="0"/>
                  </a:rPr>
                  <a:t>vCPU2</a:t>
                </a:r>
              </a:p>
            </p:txBody>
          </p:sp>
        </p:grpSp>
        <p:sp>
          <p:nvSpPr>
            <p:cNvPr id="21511" name="Text Box 34"/>
            <p:cNvSpPr txBox="1">
              <a:spLocks noChangeArrowheads="1"/>
            </p:cNvSpPr>
            <p:nvPr/>
          </p:nvSpPr>
          <p:spPr bwMode="auto">
            <a:xfrm>
              <a:off x="2688" y="1536"/>
              <a:ext cx="647"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wrap="none">
              <a:spAutoFit/>
            </a:bodyP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r>
                <a:rPr lang="en-US" altLang="en-US" sz="2800" b="0">
                  <a:latin typeface="Gill Sans" charset="0"/>
                  <a:ea typeface="Gill Sans" charset="0"/>
                  <a:cs typeface="Gill Sans" charset="0"/>
                </a:rPr>
                <a:t>Time </a:t>
              </a:r>
            </a:p>
          </p:txBody>
        </p:sp>
        <p:sp>
          <p:nvSpPr>
            <p:cNvPr id="21512" name="Line 35"/>
            <p:cNvSpPr>
              <a:spLocks noChangeShapeType="1"/>
            </p:cNvSpPr>
            <p:nvPr/>
          </p:nvSpPr>
          <p:spPr bwMode="auto">
            <a:xfrm>
              <a:off x="3360" y="1728"/>
              <a:ext cx="104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420097936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304800" y="2895600"/>
            <a:ext cx="1219200" cy="1981200"/>
          </a:xfrm>
          <a:prstGeom prst="round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
        <p:nvSpPr>
          <p:cNvPr id="2" name="Title 1"/>
          <p:cNvSpPr>
            <a:spLocks noGrp="1"/>
          </p:cNvSpPr>
          <p:nvPr>
            <p:ph type="title"/>
          </p:nvPr>
        </p:nvSpPr>
        <p:spPr>
          <a:xfrm>
            <a:off x="457200" y="76200"/>
            <a:ext cx="7924800" cy="736600"/>
          </a:xfrm>
        </p:spPr>
        <p:txBody>
          <a:bodyPr/>
          <a:lstStyle/>
          <a:p>
            <a:r>
              <a:rPr lang="en-US" dirty="0"/>
              <a:t>Simple B&amp;B: Switch User Process</a:t>
            </a:r>
          </a:p>
        </p:txBody>
      </p:sp>
      <p:sp>
        <p:nvSpPr>
          <p:cNvPr id="8" name="Rectangle 7"/>
          <p:cNvSpPr/>
          <p:nvPr/>
        </p:nvSpPr>
        <p:spPr bwMode="auto">
          <a:xfrm>
            <a:off x="457200" y="1905000"/>
            <a:ext cx="2667000" cy="609600"/>
          </a:xfrm>
          <a:prstGeom prst="rect">
            <a:avLst/>
          </a:prstGeom>
          <a:solidFill>
            <a:schemeClr val="bg1">
              <a:lumMod val="85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ill Sans Light"/>
                <a:cs typeface="Gill Sans Light"/>
              </a:rPr>
              <a:t>OS</a:t>
            </a:r>
          </a:p>
        </p:txBody>
      </p:sp>
      <p:sp>
        <p:nvSpPr>
          <p:cNvPr id="9" name="Rounded Rectangle 8"/>
          <p:cNvSpPr/>
          <p:nvPr/>
        </p:nvSpPr>
        <p:spPr bwMode="auto">
          <a:xfrm>
            <a:off x="457200" y="990600"/>
            <a:ext cx="762000" cy="762000"/>
          </a:xfrm>
          <a:prstGeom prst="roundRect">
            <a:avLst/>
          </a:prstGeom>
          <a:solidFill>
            <a:srgbClr val="00AE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1</a:t>
            </a:r>
          </a:p>
        </p:txBody>
      </p:sp>
      <p:sp>
        <p:nvSpPr>
          <p:cNvPr id="10" name="Rounded Rectangle 9"/>
          <p:cNvSpPr/>
          <p:nvPr/>
        </p:nvSpPr>
        <p:spPr bwMode="auto">
          <a:xfrm>
            <a:off x="1371600" y="990600"/>
            <a:ext cx="762000" cy="762000"/>
          </a:xfrm>
          <a:prstGeom prst="round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2</a:t>
            </a:r>
          </a:p>
        </p:txBody>
      </p:sp>
      <p:sp>
        <p:nvSpPr>
          <p:cNvPr id="11" name="Rounded Rectangle 10"/>
          <p:cNvSpPr/>
          <p:nvPr/>
        </p:nvSpPr>
        <p:spPr bwMode="auto">
          <a:xfrm>
            <a:off x="2514600" y="990600"/>
            <a:ext cx="762000" cy="762000"/>
          </a:xfrm>
          <a:prstGeom prst="roundRect">
            <a:avLst/>
          </a:prstGeom>
          <a:solidFill>
            <a:srgbClr val="FF66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n</a:t>
            </a:r>
          </a:p>
        </p:txBody>
      </p:sp>
      <p:sp>
        <p:nvSpPr>
          <p:cNvPr id="12" name="TextBox 11"/>
          <p:cNvSpPr txBox="1"/>
          <p:nvPr/>
        </p:nvSpPr>
        <p:spPr>
          <a:xfrm>
            <a:off x="2099102" y="1371600"/>
            <a:ext cx="415498" cy="369332"/>
          </a:xfrm>
          <a:prstGeom prst="rect">
            <a:avLst/>
          </a:prstGeom>
          <a:noFill/>
        </p:spPr>
        <p:txBody>
          <a:bodyPr wrap="none" rtlCol="0">
            <a:spAutoFit/>
          </a:bodyPr>
          <a:lstStyle/>
          <a:p>
            <a:r>
              <a:rPr lang="en-US" dirty="0">
                <a:latin typeface="Gill Sans Light"/>
                <a:cs typeface="Gill Sans Light"/>
              </a:rPr>
              <a:t>…</a:t>
            </a:r>
          </a:p>
        </p:txBody>
      </p:sp>
      <p:sp>
        <p:nvSpPr>
          <p:cNvPr id="13" name="Rectangle 12"/>
          <p:cNvSpPr/>
          <p:nvPr/>
        </p:nvSpPr>
        <p:spPr bwMode="auto">
          <a:xfrm>
            <a:off x="5791200" y="914400"/>
            <a:ext cx="2133600" cy="5334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nvGrpSpPr>
          <p:cNvPr id="25" name="Group 24"/>
          <p:cNvGrpSpPr/>
          <p:nvPr/>
        </p:nvGrpSpPr>
        <p:grpSpPr>
          <a:xfrm>
            <a:off x="5867400" y="990600"/>
            <a:ext cx="1905000" cy="1790708"/>
            <a:chOff x="3200400" y="1371600"/>
            <a:chExt cx="1628564" cy="2724991"/>
          </a:xfrm>
        </p:grpSpPr>
        <p:sp>
          <p:nvSpPr>
            <p:cNvPr id="26" name="Rectangle 25"/>
            <p:cNvSpPr/>
            <p:nvPr/>
          </p:nvSpPr>
          <p:spPr bwMode="auto">
            <a:xfrm>
              <a:off x="3200400" y="1371600"/>
              <a:ext cx="1628564" cy="6858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27" name="TextBox 26"/>
            <p:cNvSpPr txBox="1"/>
            <p:nvPr/>
          </p:nvSpPr>
          <p:spPr>
            <a:xfrm>
              <a:off x="3372272" y="1371600"/>
              <a:ext cx="508689" cy="515191"/>
            </a:xfrm>
            <a:prstGeom prst="rect">
              <a:avLst/>
            </a:prstGeom>
            <a:noFill/>
          </p:spPr>
          <p:txBody>
            <a:bodyPr wrap="none" rtlCol="0">
              <a:spAutoFit/>
            </a:bodyPr>
            <a:lstStyle/>
            <a:p>
              <a:r>
                <a:rPr lang="en-US" sz="1600" b="0" dirty="0">
                  <a:latin typeface="Gill Sans" charset="0"/>
                  <a:ea typeface="Gill Sans" charset="0"/>
                  <a:cs typeface="Gill Sans" charset="0"/>
                </a:rPr>
                <a:t>code</a:t>
              </a:r>
            </a:p>
          </p:txBody>
        </p:sp>
        <p:sp>
          <p:nvSpPr>
            <p:cNvPr id="28" name="Rectangle 27"/>
            <p:cNvSpPr/>
            <p:nvPr/>
          </p:nvSpPr>
          <p:spPr bwMode="auto">
            <a:xfrm>
              <a:off x="3200400" y="20574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29" name="TextBox 28"/>
            <p:cNvSpPr txBox="1"/>
            <p:nvPr/>
          </p:nvSpPr>
          <p:spPr>
            <a:xfrm>
              <a:off x="3352800" y="2133599"/>
              <a:ext cx="937621" cy="515191"/>
            </a:xfrm>
            <a:prstGeom prst="rect">
              <a:avLst/>
            </a:prstGeom>
            <a:noFill/>
          </p:spPr>
          <p:txBody>
            <a:bodyPr wrap="none" rtlCol="0">
              <a:spAutoFit/>
            </a:bodyPr>
            <a:lstStyle/>
            <a:p>
              <a:r>
                <a:rPr lang="en-US" sz="1600" b="0" dirty="0">
                  <a:latin typeface="Gill Sans" charset="0"/>
                  <a:ea typeface="Gill Sans" charset="0"/>
                  <a:cs typeface="Gill Sans" charset="0"/>
                </a:rPr>
                <a:t>Static Data</a:t>
              </a:r>
            </a:p>
          </p:txBody>
        </p:sp>
        <p:sp>
          <p:nvSpPr>
            <p:cNvPr id="30" name="Rectangle 29"/>
            <p:cNvSpPr/>
            <p:nvPr/>
          </p:nvSpPr>
          <p:spPr bwMode="auto">
            <a:xfrm>
              <a:off x="3200400" y="25908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31" name="TextBox 30"/>
            <p:cNvSpPr txBox="1"/>
            <p:nvPr/>
          </p:nvSpPr>
          <p:spPr>
            <a:xfrm>
              <a:off x="3505200" y="2666999"/>
              <a:ext cx="492158" cy="515191"/>
            </a:xfrm>
            <a:prstGeom prst="rect">
              <a:avLst/>
            </a:prstGeom>
            <a:noFill/>
          </p:spPr>
          <p:txBody>
            <a:bodyPr wrap="none" rtlCol="0">
              <a:spAutoFit/>
            </a:bodyPr>
            <a:lstStyle/>
            <a:p>
              <a:r>
                <a:rPr lang="en-US" sz="1600" b="0" dirty="0">
                  <a:latin typeface="Gill Sans" charset="0"/>
                  <a:ea typeface="Gill Sans" charset="0"/>
                  <a:cs typeface="Gill Sans" charset="0"/>
                </a:rPr>
                <a:t>heap</a:t>
              </a:r>
            </a:p>
          </p:txBody>
        </p:sp>
        <p:sp>
          <p:nvSpPr>
            <p:cNvPr id="32" name="Rectangle 31"/>
            <p:cNvSpPr/>
            <p:nvPr/>
          </p:nvSpPr>
          <p:spPr bwMode="auto">
            <a:xfrm>
              <a:off x="3200400" y="35052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33" name="TextBox 32"/>
            <p:cNvSpPr txBox="1"/>
            <p:nvPr/>
          </p:nvSpPr>
          <p:spPr>
            <a:xfrm>
              <a:off x="3429000" y="3581400"/>
              <a:ext cx="519652" cy="515191"/>
            </a:xfrm>
            <a:prstGeom prst="rect">
              <a:avLst/>
            </a:prstGeom>
            <a:noFill/>
          </p:spPr>
          <p:txBody>
            <a:bodyPr wrap="none" rtlCol="0">
              <a:spAutoFit/>
            </a:bodyPr>
            <a:lstStyle/>
            <a:p>
              <a:r>
                <a:rPr lang="en-US" sz="1600" b="0" dirty="0">
                  <a:latin typeface="Gill Sans" charset="0"/>
                  <a:ea typeface="Gill Sans" charset="0"/>
                  <a:cs typeface="Gill Sans" charset="0"/>
                </a:rPr>
                <a:t>stack</a:t>
              </a:r>
            </a:p>
          </p:txBody>
        </p:sp>
        <p:cxnSp>
          <p:nvCxnSpPr>
            <p:cNvPr id="34" name="Straight Arrow Connector 33"/>
            <p:cNvCxnSpPr/>
            <p:nvPr/>
          </p:nvCxnSpPr>
          <p:spPr bwMode="auto">
            <a:xfrm flipV="1">
              <a:off x="4724400" y="33528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 name="Straight Arrow Connector 34"/>
            <p:cNvCxnSpPr/>
            <p:nvPr/>
          </p:nvCxnSpPr>
          <p:spPr bwMode="auto">
            <a:xfrm>
              <a:off x="4724400" y="25908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grpSp>
        <p:nvGrpSpPr>
          <p:cNvPr id="36" name="Group 35"/>
          <p:cNvGrpSpPr/>
          <p:nvPr/>
        </p:nvGrpSpPr>
        <p:grpSpPr>
          <a:xfrm>
            <a:off x="5943600" y="2956058"/>
            <a:ext cx="1828800" cy="1387342"/>
            <a:chOff x="3200400" y="1638300"/>
            <a:chExt cx="1628564" cy="2427848"/>
          </a:xfrm>
          <a:solidFill>
            <a:srgbClr val="FFFF00"/>
          </a:solidFill>
        </p:grpSpPr>
        <p:sp>
          <p:nvSpPr>
            <p:cNvPr id="37" name="Rectangle 36"/>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38" name="TextBox 37"/>
            <p:cNvSpPr txBox="1"/>
            <p:nvPr/>
          </p:nvSpPr>
          <p:spPr>
            <a:xfrm>
              <a:off x="3372272" y="1638300"/>
              <a:ext cx="438525" cy="484748"/>
            </a:xfrm>
            <a:prstGeom prst="rect">
              <a:avLst/>
            </a:prstGeom>
            <a:noFill/>
          </p:spPr>
          <p:txBody>
            <a:bodyPr wrap="none" rtlCol="0">
              <a:spAutoFit/>
            </a:bodyPr>
            <a:lstStyle/>
            <a:p>
              <a:r>
                <a:rPr lang="en-US" sz="1200" b="0" dirty="0">
                  <a:latin typeface="Gill Sans" charset="0"/>
                  <a:ea typeface="Gill Sans" charset="0"/>
                  <a:cs typeface="Gill Sans" charset="0"/>
                </a:rPr>
                <a:t>code</a:t>
              </a:r>
            </a:p>
          </p:txBody>
        </p:sp>
        <p:sp>
          <p:nvSpPr>
            <p:cNvPr id="39" name="Rectangle 38"/>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0" name="TextBox 39"/>
            <p:cNvSpPr txBox="1"/>
            <p:nvPr/>
          </p:nvSpPr>
          <p:spPr>
            <a:xfrm>
              <a:off x="3352800" y="2133601"/>
              <a:ext cx="771131" cy="484748"/>
            </a:xfrm>
            <a:prstGeom prst="rect">
              <a:avLst/>
            </a:prstGeom>
            <a:grpFill/>
          </p:spPr>
          <p:txBody>
            <a:bodyPr wrap="none" rtlCol="0">
              <a:spAutoFit/>
            </a:bodyPr>
            <a:lstStyle/>
            <a:p>
              <a:r>
                <a:rPr lang="en-US" sz="1200" b="0" dirty="0">
                  <a:latin typeface="Gill Sans" charset="0"/>
                  <a:ea typeface="Gill Sans" charset="0"/>
                  <a:cs typeface="Gill Sans" charset="0"/>
                </a:rPr>
                <a:t>Static Data</a:t>
              </a:r>
            </a:p>
          </p:txBody>
        </p:sp>
        <p:sp>
          <p:nvSpPr>
            <p:cNvPr id="41" name="Rectangle 40"/>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2" name="TextBox 41"/>
            <p:cNvSpPr txBox="1"/>
            <p:nvPr/>
          </p:nvSpPr>
          <p:spPr>
            <a:xfrm>
              <a:off x="3505200" y="2667001"/>
              <a:ext cx="427104" cy="484748"/>
            </a:xfrm>
            <a:prstGeom prst="rect">
              <a:avLst/>
            </a:prstGeom>
            <a:noFill/>
          </p:spPr>
          <p:txBody>
            <a:bodyPr wrap="none" rtlCol="0">
              <a:spAutoFit/>
            </a:bodyPr>
            <a:lstStyle/>
            <a:p>
              <a:r>
                <a:rPr lang="en-US" sz="1200" b="0" dirty="0">
                  <a:latin typeface="Gill Sans" charset="0"/>
                  <a:ea typeface="Gill Sans" charset="0"/>
                  <a:cs typeface="Gill Sans" charset="0"/>
                </a:rPr>
                <a:t>heap</a:t>
              </a:r>
            </a:p>
          </p:txBody>
        </p:sp>
        <p:sp>
          <p:nvSpPr>
            <p:cNvPr id="43" name="Rectangle 42"/>
            <p:cNvSpPr/>
            <p:nvPr/>
          </p:nvSpPr>
          <p:spPr bwMode="auto">
            <a:xfrm>
              <a:off x="3200400" y="35052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4" name="TextBox 43"/>
            <p:cNvSpPr txBox="1"/>
            <p:nvPr/>
          </p:nvSpPr>
          <p:spPr>
            <a:xfrm>
              <a:off x="3429000" y="3581400"/>
              <a:ext cx="447090" cy="484748"/>
            </a:xfrm>
            <a:prstGeom prst="rect">
              <a:avLst/>
            </a:prstGeom>
            <a:noFill/>
          </p:spPr>
          <p:txBody>
            <a:bodyPr wrap="none" rtlCol="0">
              <a:spAutoFit/>
            </a:bodyPr>
            <a:lstStyle/>
            <a:p>
              <a:r>
                <a:rPr lang="en-US" sz="1200" b="0" dirty="0">
                  <a:latin typeface="Gill Sans" charset="0"/>
                  <a:ea typeface="Gill Sans" charset="0"/>
                  <a:cs typeface="Gill Sans" charset="0"/>
                </a:rPr>
                <a:t>stack</a:t>
              </a:r>
            </a:p>
          </p:txBody>
        </p:sp>
        <p:cxnSp>
          <p:nvCxnSpPr>
            <p:cNvPr id="45" name="Straight Arrow Connector 44"/>
            <p:cNvCxnSpPr/>
            <p:nvPr/>
          </p:nvCxnSpPr>
          <p:spPr bwMode="auto">
            <a:xfrm flipV="1">
              <a:off x="4724400" y="3352800"/>
              <a:ext cx="0" cy="685800"/>
            </a:xfrm>
            <a:prstGeom prst="straightConnector1">
              <a:avLst/>
            </a:prstGeom>
            <a:grpFill/>
            <a:ln w="12700" cap="flat" cmpd="sng" algn="ctr">
              <a:solidFill>
                <a:schemeClr val="tx1"/>
              </a:solidFill>
              <a:prstDash val="solid"/>
              <a:round/>
              <a:headEnd type="none" w="sm" len="sm"/>
              <a:tailEnd type="arrow"/>
            </a:ln>
            <a:effectLst/>
          </p:spPr>
        </p:cxnSp>
        <p:cxnSp>
          <p:nvCxnSpPr>
            <p:cNvPr id="46" name="Straight Arrow Connector 45"/>
            <p:cNvCxnSpPr/>
            <p:nvPr/>
          </p:nvCxnSpPr>
          <p:spPr bwMode="auto">
            <a:xfrm>
              <a:off x="4724400" y="2590800"/>
              <a:ext cx="0" cy="685800"/>
            </a:xfrm>
            <a:prstGeom prst="straightConnector1">
              <a:avLst/>
            </a:prstGeom>
            <a:grpFill/>
            <a:ln w="12700" cap="flat" cmpd="sng" algn="ctr">
              <a:solidFill>
                <a:schemeClr val="tx1"/>
              </a:solidFill>
              <a:prstDash val="solid"/>
              <a:round/>
              <a:headEnd type="none" w="sm" len="sm"/>
              <a:tailEnd type="arrow"/>
            </a:ln>
            <a:effectLst/>
          </p:spPr>
        </p:cxnSp>
      </p:grpSp>
      <p:grpSp>
        <p:nvGrpSpPr>
          <p:cNvPr id="47" name="Group 46"/>
          <p:cNvGrpSpPr/>
          <p:nvPr/>
        </p:nvGrpSpPr>
        <p:grpSpPr>
          <a:xfrm>
            <a:off x="5943600" y="4572000"/>
            <a:ext cx="1828800" cy="1387342"/>
            <a:chOff x="3200400" y="1638300"/>
            <a:chExt cx="1628564" cy="2427848"/>
          </a:xfrm>
          <a:solidFill>
            <a:schemeClr val="accent2"/>
          </a:solidFill>
        </p:grpSpPr>
        <p:sp>
          <p:nvSpPr>
            <p:cNvPr id="48" name="Rectangle 47"/>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9" name="TextBox 48"/>
            <p:cNvSpPr txBox="1"/>
            <p:nvPr/>
          </p:nvSpPr>
          <p:spPr>
            <a:xfrm>
              <a:off x="3372272" y="1638300"/>
              <a:ext cx="438525" cy="484748"/>
            </a:xfrm>
            <a:prstGeom prst="rect">
              <a:avLst/>
            </a:prstGeom>
            <a:grpFill/>
          </p:spPr>
          <p:txBody>
            <a:bodyPr wrap="none" rtlCol="0">
              <a:spAutoFit/>
            </a:bodyPr>
            <a:lstStyle/>
            <a:p>
              <a:r>
                <a:rPr lang="en-US" sz="1200" b="0" dirty="0">
                  <a:latin typeface="Gill Sans" charset="0"/>
                  <a:ea typeface="Gill Sans" charset="0"/>
                  <a:cs typeface="Gill Sans" charset="0"/>
                </a:rPr>
                <a:t>code</a:t>
              </a:r>
            </a:p>
          </p:txBody>
        </p:sp>
        <p:sp>
          <p:nvSpPr>
            <p:cNvPr id="50" name="Rectangle 49"/>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1" name="TextBox 50"/>
            <p:cNvSpPr txBox="1"/>
            <p:nvPr/>
          </p:nvSpPr>
          <p:spPr>
            <a:xfrm>
              <a:off x="3352800" y="2133601"/>
              <a:ext cx="771131" cy="484748"/>
            </a:xfrm>
            <a:prstGeom prst="rect">
              <a:avLst/>
            </a:prstGeom>
            <a:grpFill/>
          </p:spPr>
          <p:txBody>
            <a:bodyPr wrap="none" rtlCol="0">
              <a:spAutoFit/>
            </a:bodyPr>
            <a:lstStyle/>
            <a:p>
              <a:r>
                <a:rPr lang="en-US" sz="1200" b="0" dirty="0">
                  <a:latin typeface="Gill Sans" charset="0"/>
                  <a:ea typeface="Gill Sans" charset="0"/>
                  <a:cs typeface="Gill Sans" charset="0"/>
                </a:rPr>
                <a:t>Static Data</a:t>
              </a:r>
            </a:p>
          </p:txBody>
        </p:sp>
        <p:sp>
          <p:nvSpPr>
            <p:cNvPr id="52" name="Rectangle 51"/>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3" name="TextBox 52"/>
            <p:cNvSpPr txBox="1"/>
            <p:nvPr/>
          </p:nvSpPr>
          <p:spPr>
            <a:xfrm>
              <a:off x="3505200" y="2667001"/>
              <a:ext cx="427104" cy="484748"/>
            </a:xfrm>
            <a:prstGeom prst="rect">
              <a:avLst/>
            </a:prstGeom>
            <a:noFill/>
          </p:spPr>
          <p:txBody>
            <a:bodyPr wrap="none" rtlCol="0">
              <a:spAutoFit/>
            </a:bodyPr>
            <a:lstStyle/>
            <a:p>
              <a:r>
                <a:rPr lang="en-US" sz="1200" b="0" dirty="0">
                  <a:latin typeface="Gill Sans" charset="0"/>
                  <a:ea typeface="Gill Sans" charset="0"/>
                  <a:cs typeface="Gill Sans" charset="0"/>
                </a:rPr>
                <a:t>heap</a:t>
              </a:r>
            </a:p>
          </p:txBody>
        </p:sp>
        <p:sp>
          <p:nvSpPr>
            <p:cNvPr id="54" name="Rectangle 53"/>
            <p:cNvSpPr/>
            <p:nvPr/>
          </p:nvSpPr>
          <p:spPr bwMode="auto">
            <a:xfrm>
              <a:off x="3200400" y="35052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5" name="TextBox 54"/>
            <p:cNvSpPr txBox="1"/>
            <p:nvPr/>
          </p:nvSpPr>
          <p:spPr>
            <a:xfrm>
              <a:off x="3429000" y="3581400"/>
              <a:ext cx="447090" cy="484748"/>
            </a:xfrm>
            <a:prstGeom prst="rect">
              <a:avLst/>
            </a:prstGeom>
            <a:noFill/>
          </p:spPr>
          <p:txBody>
            <a:bodyPr wrap="none" rtlCol="0">
              <a:spAutoFit/>
            </a:bodyPr>
            <a:lstStyle/>
            <a:p>
              <a:r>
                <a:rPr lang="en-US" sz="1200" b="0" dirty="0">
                  <a:latin typeface="Gill Sans" charset="0"/>
                  <a:ea typeface="Gill Sans" charset="0"/>
                  <a:cs typeface="Gill Sans" charset="0"/>
                </a:rPr>
                <a:t>stack</a:t>
              </a:r>
            </a:p>
          </p:txBody>
        </p:sp>
        <p:cxnSp>
          <p:nvCxnSpPr>
            <p:cNvPr id="56" name="Straight Arrow Connector 55"/>
            <p:cNvCxnSpPr/>
            <p:nvPr/>
          </p:nvCxnSpPr>
          <p:spPr bwMode="auto">
            <a:xfrm flipV="1">
              <a:off x="4724400" y="3352800"/>
              <a:ext cx="0" cy="685800"/>
            </a:xfrm>
            <a:prstGeom prst="straightConnector1">
              <a:avLst/>
            </a:prstGeom>
            <a:grpFill/>
            <a:ln w="12700" cap="flat" cmpd="sng" algn="ctr">
              <a:solidFill>
                <a:schemeClr val="tx1"/>
              </a:solidFill>
              <a:prstDash val="solid"/>
              <a:round/>
              <a:headEnd type="none" w="sm" len="sm"/>
              <a:tailEnd type="arrow"/>
            </a:ln>
            <a:effectLst/>
          </p:spPr>
        </p:cxnSp>
        <p:cxnSp>
          <p:nvCxnSpPr>
            <p:cNvPr id="57" name="Straight Arrow Connector 56"/>
            <p:cNvCxnSpPr/>
            <p:nvPr/>
          </p:nvCxnSpPr>
          <p:spPr bwMode="auto">
            <a:xfrm>
              <a:off x="4724400" y="2590800"/>
              <a:ext cx="0" cy="685800"/>
            </a:xfrm>
            <a:prstGeom prst="straightConnector1">
              <a:avLst/>
            </a:prstGeom>
            <a:grpFill/>
            <a:ln w="12700" cap="flat" cmpd="sng" algn="ctr">
              <a:solidFill>
                <a:schemeClr val="tx1"/>
              </a:solidFill>
              <a:prstDash val="solid"/>
              <a:round/>
              <a:headEnd type="none" w="sm" len="sm"/>
              <a:tailEnd type="arrow"/>
            </a:ln>
            <a:effectLst/>
          </p:spPr>
        </p:cxnSp>
      </p:grpSp>
      <p:sp>
        <p:nvSpPr>
          <p:cNvPr id="58" name="TextBox 57"/>
          <p:cNvSpPr txBox="1"/>
          <p:nvPr/>
        </p:nvSpPr>
        <p:spPr>
          <a:xfrm>
            <a:off x="7859695" y="762000"/>
            <a:ext cx="877163" cy="369332"/>
          </a:xfrm>
          <a:prstGeom prst="rect">
            <a:avLst/>
          </a:prstGeom>
          <a:noFill/>
        </p:spPr>
        <p:txBody>
          <a:bodyPr wrap="none" rtlCol="0">
            <a:spAutoFit/>
          </a:bodyPr>
          <a:lstStyle/>
          <a:p>
            <a:r>
              <a:rPr lang="en-US" b="0" dirty="0">
                <a:latin typeface="Gill Sans" charset="0"/>
                <a:ea typeface="Gill Sans" charset="0"/>
                <a:cs typeface="Gill Sans" charset="0"/>
              </a:rPr>
              <a:t>0000…</a:t>
            </a:r>
          </a:p>
        </p:txBody>
      </p:sp>
      <p:sp>
        <p:nvSpPr>
          <p:cNvPr id="59" name="TextBox 58"/>
          <p:cNvSpPr txBox="1"/>
          <p:nvPr/>
        </p:nvSpPr>
        <p:spPr>
          <a:xfrm>
            <a:off x="7859695" y="6107668"/>
            <a:ext cx="851515" cy="369332"/>
          </a:xfrm>
          <a:prstGeom prst="rect">
            <a:avLst/>
          </a:prstGeom>
          <a:noFill/>
        </p:spPr>
        <p:txBody>
          <a:bodyPr wrap="none" rtlCol="0">
            <a:spAutoFit/>
          </a:bodyPr>
          <a:lstStyle/>
          <a:p>
            <a:r>
              <a:rPr lang="en-US" b="0" dirty="0">
                <a:latin typeface="Gill Sans" charset="0"/>
                <a:ea typeface="Gill Sans" charset="0"/>
                <a:cs typeface="Gill Sans" charset="0"/>
              </a:rPr>
              <a:t>FFFF…</a:t>
            </a:r>
          </a:p>
        </p:txBody>
      </p:sp>
      <p:sp>
        <p:nvSpPr>
          <p:cNvPr id="60" name="TextBox 59"/>
          <p:cNvSpPr txBox="1"/>
          <p:nvPr/>
        </p:nvSpPr>
        <p:spPr>
          <a:xfrm>
            <a:off x="7859695" y="2743200"/>
            <a:ext cx="877163" cy="369332"/>
          </a:xfrm>
          <a:prstGeom prst="rect">
            <a:avLst/>
          </a:prstGeom>
          <a:noFill/>
        </p:spPr>
        <p:txBody>
          <a:bodyPr wrap="none" rtlCol="0">
            <a:spAutoFit/>
          </a:bodyPr>
          <a:lstStyle/>
          <a:p>
            <a:r>
              <a:rPr lang="en-US" b="0" dirty="0">
                <a:latin typeface="Gill Sans" charset="0"/>
                <a:ea typeface="Gill Sans" charset="0"/>
                <a:cs typeface="Gill Sans" charset="0"/>
              </a:rPr>
              <a:t>1000…</a:t>
            </a:r>
          </a:p>
        </p:txBody>
      </p:sp>
      <p:sp>
        <p:nvSpPr>
          <p:cNvPr id="61" name="TextBox 60"/>
          <p:cNvSpPr txBox="1"/>
          <p:nvPr/>
        </p:nvSpPr>
        <p:spPr>
          <a:xfrm>
            <a:off x="7924800" y="4050268"/>
            <a:ext cx="911878" cy="369332"/>
          </a:xfrm>
          <a:prstGeom prst="rect">
            <a:avLst/>
          </a:prstGeom>
          <a:noFill/>
        </p:spPr>
        <p:txBody>
          <a:bodyPr wrap="none" rtlCol="0">
            <a:spAutoFit/>
          </a:bodyPr>
          <a:lstStyle/>
          <a:p>
            <a:r>
              <a:rPr lang="en-US" b="0" dirty="0">
                <a:latin typeface="Gill Sans" charset="0"/>
                <a:ea typeface="Gill Sans" charset="0"/>
                <a:cs typeface="Gill Sans" charset="0"/>
              </a:rPr>
              <a:t>1100…</a:t>
            </a:r>
          </a:p>
        </p:txBody>
      </p:sp>
      <p:sp>
        <p:nvSpPr>
          <p:cNvPr id="62" name="TextBox 61"/>
          <p:cNvSpPr txBox="1"/>
          <p:nvPr/>
        </p:nvSpPr>
        <p:spPr>
          <a:xfrm>
            <a:off x="7935895" y="4484132"/>
            <a:ext cx="877163" cy="369332"/>
          </a:xfrm>
          <a:prstGeom prst="rect">
            <a:avLst/>
          </a:prstGeom>
          <a:noFill/>
        </p:spPr>
        <p:txBody>
          <a:bodyPr wrap="none" rtlCol="0">
            <a:spAutoFit/>
          </a:bodyPr>
          <a:lstStyle/>
          <a:p>
            <a:r>
              <a:rPr lang="en-US" b="0" dirty="0">
                <a:latin typeface="Gill Sans" charset="0"/>
                <a:ea typeface="Gill Sans" charset="0"/>
                <a:cs typeface="Gill Sans" charset="0"/>
              </a:rPr>
              <a:t>3000…</a:t>
            </a:r>
          </a:p>
        </p:txBody>
      </p:sp>
      <p:sp>
        <p:nvSpPr>
          <p:cNvPr id="63" name="TextBox 62"/>
          <p:cNvSpPr txBox="1"/>
          <p:nvPr/>
        </p:nvSpPr>
        <p:spPr>
          <a:xfrm>
            <a:off x="8001000" y="5638800"/>
            <a:ext cx="877163" cy="369332"/>
          </a:xfrm>
          <a:prstGeom prst="rect">
            <a:avLst/>
          </a:prstGeom>
          <a:noFill/>
        </p:spPr>
        <p:txBody>
          <a:bodyPr wrap="none" rtlCol="0">
            <a:spAutoFit/>
          </a:bodyPr>
          <a:lstStyle/>
          <a:p>
            <a:r>
              <a:rPr lang="en-US" b="0" dirty="0">
                <a:latin typeface="Gill Sans" charset="0"/>
                <a:ea typeface="Gill Sans" charset="0"/>
                <a:cs typeface="Gill Sans" charset="0"/>
              </a:rPr>
              <a:t>3080…</a:t>
            </a:r>
          </a:p>
        </p:txBody>
      </p:sp>
      <p:sp>
        <p:nvSpPr>
          <p:cNvPr id="64" name="TextBox 63"/>
          <p:cNvSpPr txBox="1"/>
          <p:nvPr/>
        </p:nvSpPr>
        <p:spPr>
          <a:xfrm>
            <a:off x="1953562" y="3124200"/>
            <a:ext cx="564578" cy="338554"/>
          </a:xfrm>
          <a:prstGeom prst="rect">
            <a:avLst/>
          </a:prstGeom>
          <a:noFill/>
        </p:spPr>
        <p:txBody>
          <a:bodyPr wrap="none" rtlCol="0">
            <a:spAutoFit/>
          </a:bodyPr>
          <a:lstStyle/>
          <a:p>
            <a:r>
              <a:rPr lang="en-US" sz="1600" b="0" dirty="0">
                <a:latin typeface="Gill Sans" charset="0"/>
                <a:ea typeface="Gill Sans" charset="0"/>
                <a:cs typeface="Gill Sans" charset="0"/>
              </a:rPr>
              <a:t>Base</a:t>
            </a:r>
          </a:p>
        </p:txBody>
      </p:sp>
      <p:sp>
        <p:nvSpPr>
          <p:cNvPr id="65" name="Rectangle 64"/>
          <p:cNvSpPr/>
          <p:nvPr/>
        </p:nvSpPr>
        <p:spPr bwMode="auto">
          <a:xfrm>
            <a:off x="2590800" y="3124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66" name="Rectangle 65"/>
          <p:cNvSpPr/>
          <p:nvPr/>
        </p:nvSpPr>
        <p:spPr bwMode="auto">
          <a:xfrm>
            <a:off x="2590800" y="3505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68" name="TextBox 67"/>
          <p:cNvSpPr txBox="1"/>
          <p:nvPr/>
        </p:nvSpPr>
        <p:spPr>
          <a:xfrm>
            <a:off x="2590800" y="3124200"/>
            <a:ext cx="857226" cy="338554"/>
          </a:xfrm>
          <a:prstGeom prst="rect">
            <a:avLst/>
          </a:prstGeom>
          <a:solidFill>
            <a:srgbClr val="00AE00"/>
          </a:solidFill>
        </p:spPr>
        <p:txBody>
          <a:bodyPr wrap="none" rtlCol="0">
            <a:spAutoFit/>
          </a:bodyPr>
          <a:lstStyle/>
          <a:p>
            <a:r>
              <a:rPr lang="en-US" sz="1600" b="0" dirty="0">
                <a:solidFill>
                  <a:srgbClr val="0000FF"/>
                </a:solidFill>
                <a:latin typeface="Gill Sans" charset="0"/>
                <a:ea typeface="Gill Sans" charset="0"/>
                <a:cs typeface="Gill Sans" charset="0"/>
              </a:rPr>
              <a:t>3000 …</a:t>
            </a:r>
          </a:p>
        </p:txBody>
      </p:sp>
      <p:sp>
        <p:nvSpPr>
          <p:cNvPr id="69" name="TextBox 68"/>
          <p:cNvSpPr txBox="1"/>
          <p:nvPr/>
        </p:nvSpPr>
        <p:spPr>
          <a:xfrm>
            <a:off x="2590800" y="3505200"/>
            <a:ext cx="857226" cy="338554"/>
          </a:xfrm>
          <a:prstGeom prst="rect">
            <a:avLst/>
          </a:prstGeom>
          <a:solidFill>
            <a:srgbClr val="00AE00"/>
          </a:solidFill>
        </p:spPr>
        <p:txBody>
          <a:bodyPr wrap="none" rtlCol="0">
            <a:spAutoFit/>
          </a:bodyPr>
          <a:lstStyle/>
          <a:p>
            <a:r>
              <a:rPr lang="en-US" sz="1600" b="0" dirty="0">
                <a:solidFill>
                  <a:srgbClr val="0000FF"/>
                </a:solidFill>
                <a:latin typeface="Gill Sans" charset="0"/>
                <a:ea typeface="Gill Sans" charset="0"/>
                <a:cs typeface="Gill Sans" charset="0"/>
              </a:rPr>
              <a:t>0080 …</a:t>
            </a:r>
          </a:p>
        </p:txBody>
      </p:sp>
      <p:sp>
        <p:nvSpPr>
          <p:cNvPr id="70" name="TextBox 69"/>
          <p:cNvSpPr txBox="1"/>
          <p:nvPr/>
        </p:nvSpPr>
        <p:spPr>
          <a:xfrm>
            <a:off x="1827927" y="3505200"/>
            <a:ext cx="723275" cy="338554"/>
          </a:xfrm>
          <a:prstGeom prst="rect">
            <a:avLst/>
          </a:prstGeom>
          <a:noFill/>
        </p:spPr>
        <p:txBody>
          <a:bodyPr wrap="none" rtlCol="0">
            <a:spAutoFit/>
          </a:bodyPr>
          <a:lstStyle/>
          <a:p>
            <a:r>
              <a:rPr lang="en-US" sz="1600" b="0" dirty="0">
                <a:latin typeface="Gill Sans" charset="0"/>
                <a:ea typeface="Gill Sans" charset="0"/>
                <a:cs typeface="Gill Sans" charset="0"/>
              </a:rPr>
              <a:t>Bound</a:t>
            </a:r>
          </a:p>
        </p:txBody>
      </p:sp>
      <p:sp>
        <p:nvSpPr>
          <p:cNvPr id="71" name="Rectangle 70"/>
          <p:cNvSpPr/>
          <p:nvPr/>
        </p:nvSpPr>
        <p:spPr bwMode="auto">
          <a:xfrm>
            <a:off x="2590800" y="3886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2" name="TextBox 71"/>
          <p:cNvSpPr txBox="1"/>
          <p:nvPr/>
        </p:nvSpPr>
        <p:spPr>
          <a:xfrm>
            <a:off x="2590800" y="3886200"/>
            <a:ext cx="966931" cy="307777"/>
          </a:xfrm>
          <a:prstGeom prst="rect">
            <a:avLst/>
          </a:prstGeom>
          <a:solidFill>
            <a:srgbClr val="00AE00"/>
          </a:solidFill>
        </p:spPr>
        <p:txBody>
          <a:bodyPr wrap="none" rtlCol="0">
            <a:spAutoFit/>
          </a:bodyPr>
          <a:lstStyle/>
          <a:p>
            <a:r>
              <a:rPr lang="en-US" sz="1400" b="0" dirty="0">
                <a:solidFill>
                  <a:srgbClr val="0000FF"/>
                </a:solidFill>
                <a:latin typeface="Gill Sans" charset="0"/>
                <a:ea typeface="Gill Sans" charset="0"/>
                <a:cs typeface="Gill Sans" charset="0"/>
              </a:rPr>
              <a:t>0000 0248</a:t>
            </a:r>
          </a:p>
        </p:txBody>
      </p:sp>
      <p:sp>
        <p:nvSpPr>
          <p:cNvPr id="73" name="TextBox 72"/>
          <p:cNvSpPr txBox="1"/>
          <p:nvPr/>
        </p:nvSpPr>
        <p:spPr>
          <a:xfrm>
            <a:off x="2022090" y="3886200"/>
            <a:ext cx="537327" cy="338554"/>
          </a:xfrm>
          <a:prstGeom prst="rect">
            <a:avLst/>
          </a:prstGeom>
          <a:noFill/>
        </p:spPr>
        <p:txBody>
          <a:bodyPr wrap="none" rtlCol="0">
            <a:spAutoFit/>
          </a:bodyPr>
          <a:lstStyle/>
          <a:p>
            <a:r>
              <a:rPr lang="en-US" sz="1600" b="0" dirty="0" err="1">
                <a:latin typeface="Gill Sans" charset="0"/>
                <a:ea typeface="Gill Sans" charset="0"/>
                <a:cs typeface="Gill Sans" charset="0"/>
              </a:rPr>
              <a:t>uPC</a:t>
            </a:r>
            <a:endParaRPr lang="en-US" sz="1600" b="0" dirty="0">
              <a:latin typeface="Gill Sans" charset="0"/>
              <a:ea typeface="Gill Sans" charset="0"/>
              <a:cs typeface="Gill Sans" charset="0"/>
            </a:endParaRPr>
          </a:p>
        </p:txBody>
      </p:sp>
      <p:sp>
        <p:nvSpPr>
          <p:cNvPr id="74" name="Rectangle 73"/>
          <p:cNvSpPr/>
          <p:nvPr/>
        </p:nvSpPr>
        <p:spPr bwMode="auto">
          <a:xfrm>
            <a:off x="2590800" y="4648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5" name="Rectangle 74"/>
          <p:cNvSpPr/>
          <p:nvPr/>
        </p:nvSpPr>
        <p:spPr bwMode="auto">
          <a:xfrm>
            <a:off x="2590800" y="49530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6" name="Rectangle 75"/>
          <p:cNvSpPr/>
          <p:nvPr/>
        </p:nvSpPr>
        <p:spPr bwMode="auto">
          <a:xfrm>
            <a:off x="2590800" y="54864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Gill Sans Light"/>
              <a:cs typeface="Gill Sans Light"/>
            </a:endParaRPr>
          </a:p>
        </p:txBody>
      </p:sp>
      <p:sp>
        <p:nvSpPr>
          <p:cNvPr id="77" name="TextBox 76"/>
          <p:cNvSpPr txBox="1"/>
          <p:nvPr/>
        </p:nvSpPr>
        <p:spPr>
          <a:xfrm>
            <a:off x="2022090" y="4648200"/>
            <a:ext cx="526811" cy="338554"/>
          </a:xfrm>
          <a:prstGeom prst="rect">
            <a:avLst/>
          </a:prstGeom>
          <a:solidFill>
            <a:srgbClr val="00AE00"/>
          </a:solidFill>
        </p:spPr>
        <p:txBody>
          <a:bodyPr wrap="none" rtlCol="0">
            <a:spAutoFit/>
          </a:bodyPr>
          <a:lstStyle/>
          <a:p>
            <a:r>
              <a:rPr lang="en-US" sz="1600" b="0" dirty="0" err="1">
                <a:solidFill>
                  <a:srgbClr val="0000FF"/>
                </a:solidFill>
                <a:latin typeface="Gill Sans" charset="0"/>
                <a:ea typeface="Gill Sans" charset="0"/>
                <a:cs typeface="Gill Sans" charset="0"/>
              </a:rPr>
              <a:t>regs</a:t>
            </a:r>
            <a:endParaRPr lang="en-US" sz="1600" b="0" dirty="0">
              <a:solidFill>
                <a:srgbClr val="0000FF"/>
              </a:solidFill>
              <a:latin typeface="Gill Sans" charset="0"/>
              <a:ea typeface="Gill Sans" charset="0"/>
              <a:cs typeface="Gill Sans" charset="0"/>
            </a:endParaRPr>
          </a:p>
        </p:txBody>
      </p:sp>
      <p:sp>
        <p:nvSpPr>
          <p:cNvPr id="78" name="Rectangle 77"/>
          <p:cNvSpPr/>
          <p:nvPr/>
        </p:nvSpPr>
        <p:spPr bwMode="auto">
          <a:xfrm>
            <a:off x="2590800" y="2743200"/>
            <a:ext cx="457200" cy="304800"/>
          </a:xfrm>
          <a:prstGeom prst="rect">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9" name="TextBox 78"/>
          <p:cNvSpPr txBox="1"/>
          <p:nvPr/>
        </p:nvSpPr>
        <p:spPr>
          <a:xfrm>
            <a:off x="1600200" y="2743200"/>
            <a:ext cx="906017" cy="338554"/>
          </a:xfrm>
          <a:prstGeom prst="rect">
            <a:avLst/>
          </a:prstGeom>
          <a:noFill/>
        </p:spPr>
        <p:txBody>
          <a:bodyPr wrap="none" rtlCol="0">
            <a:spAutoFit/>
          </a:bodyPr>
          <a:lstStyle/>
          <a:p>
            <a:r>
              <a:rPr lang="en-US" sz="1600" b="0" dirty="0" err="1">
                <a:latin typeface="Gill Sans" charset="0"/>
                <a:ea typeface="Gill Sans" charset="0"/>
                <a:cs typeface="Gill Sans" charset="0"/>
              </a:rPr>
              <a:t>sysmode</a:t>
            </a:r>
            <a:endParaRPr lang="en-US" sz="1600" b="0" dirty="0">
              <a:latin typeface="Gill Sans" charset="0"/>
              <a:ea typeface="Gill Sans" charset="0"/>
              <a:cs typeface="Gill Sans" charset="0"/>
            </a:endParaRPr>
          </a:p>
        </p:txBody>
      </p:sp>
      <p:sp>
        <p:nvSpPr>
          <p:cNvPr id="14" name="TextBox 13"/>
          <p:cNvSpPr txBox="1"/>
          <p:nvPr/>
        </p:nvSpPr>
        <p:spPr>
          <a:xfrm>
            <a:off x="3276600" y="5117068"/>
            <a:ext cx="415498" cy="369332"/>
          </a:xfrm>
          <a:prstGeom prst="rect">
            <a:avLst/>
          </a:prstGeom>
          <a:noFill/>
        </p:spPr>
        <p:txBody>
          <a:bodyPr wrap="none" rtlCol="0">
            <a:spAutoFit/>
          </a:bodyPr>
          <a:lstStyle/>
          <a:p>
            <a:r>
              <a:rPr lang="en-US" b="0" dirty="0">
                <a:latin typeface="Gill Sans" charset="0"/>
                <a:ea typeface="Gill Sans" charset="0"/>
                <a:cs typeface="Gill Sans" charset="0"/>
              </a:rPr>
              <a:t>…</a:t>
            </a:r>
          </a:p>
        </p:txBody>
      </p:sp>
      <p:sp>
        <p:nvSpPr>
          <p:cNvPr id="81" name="TextBox 80"/>
          <p:cNvSpPr txBox="1"/>
          <p:nvPr/>
        </p:nvSpPr>
        <p:spPr>
          <a:xfrm>
            <a:off x="2667000" y="2743200"/>
            <a:ext cx="287258" cy="338554"/>
          </a:xfrm>
          <a:prstGeom prst="rect">
            <a:avLst/>
          </a:prstGeom>
          <a:noFill/>
        </p:spPr>
        <p:txBody>
          <a:bodyPr wrap="none" rtlCol="0">
            <a:spAutoFit/>
          </a:bodyPr>
          <a:lstStyle/>
          <a:p>
            <a:r>
              <a:rPr lang="en-US" sz="1600" b="0" dirty="0">
                <a:latin typeface="Gill Sans" charset="0"/>
                <a:ea typeface="Gill Sans" charset="0"/>
                <a:cs typeface="Gill Sans" charset="0"/>
              </a:rPr>
              <a:t>1</a:t>
            </a:r>
          </a:p>
        </p:txBody>
      </p:sp>
      <p:sp>
        <p:nvSpPr>
          <p:cNvPr id="82" name="Rectangle 81"/>
          <p:cNvSpPr/>
          <p:nvPr/>
        </p:nvSpPr>
        <p:spPr bwMode="auto">
          <a:xfrm>
            <a:off x="2590800" y="4267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84" name="TextBox 83"/>
          <p:cNvSpPr txBox="1"/>
          <p:nvPr/>
        </p:nvSpPr>
        <p:spPr>
          <a:xfrm>
            <a:off x="2136204" y="4267200"/>
            <a:ext cx="434734" cy="338554"/>
          </a:xfrm>
          <a:prstGeom prst="rect">
            <a:avLst/>
          </a:prstGeom>
          <a:noFill/>
        </p:spPr>
        <p:txBody>
          <a:bodyPr wrap="none" rtlCol="0">
            <a:spAutoFit/>
          </a:bodyPr>
          <a:lstStyle/>
          <a:p>
            <a:r>
              <a:rPr lang="en-US" sz="1600" b="0" dirty="0">
                <a:latin typeface="Gill Sans" charset="0"/>
                <a:ea typeface="Gill Sans" charset="0"/>
                <a:cs typeface="Gill Sans" charset="0"/>
              </a:rPr>
              <a:t>PC</a:t>
            </a:r>
          </a:p>
        </p:txBody>
      </p:sp>
      <p:cxnSp>
        <p:nvCxnSpPr>
          <p:cNvPr id="16" name="Straight Connector 15"/>
          <p:cNvCxnSpPr/>
          <p:nvPr/>
        </p:nvCxnSpPr>
        <p:spPr bwMode="auto">
          <a:xfrm>
            <a:off x="5334000" y="914400"/>
            <a:ext cx="1295400" cy="0"/>
          </a:xfrm>
          <a:prstGeom prst="line">
            <a:avLst/>
          </a:prstGeom>
          <a:solidFill>
            <a:schemeClr val="accent1"/>
          </a:solidFill>
          <a:ln w="28575" cap="flat" cmpd="sng" algn="ctr">
            <a:solidFill>
              <a:srgbClr val="FF0000"/>
            </a:solidFill>
            <a:prstDash val="solid"/>
            <a:round/>
            <a:headEnd type="none" w="sm" len="sm"/>
            <a:tailEnd type="none" w="sm" len="sm"/>
          </a:ln>
          <a:effectLst/>
        </p:spPr>
      </p:cxnSp>
      <p:cxnSp>
        <p:nvCxnSpPr>
          <p:cNvPr id="85" name="Straight Connector 84"/>
          <p:cNvCxnSpPr/>
          <p:nvPr/>
        </p:nvCxnSpPr>
        <p:spPr bwMode="auto">
          <a:xfrm>
            <a:off x="5334000" y="6248400"/>
            <a:ext cx="1295400" cy="0"/>
          </a:xfrm>
          <a:prstGeom prst="line">
            <a:avLst/>
          </a:prstGeom>
          <a:solidFill>
            <a:schemeClr val="accent1"/>
          </a:solidFill>
          <a:ln w="28575" cap="flat" cmpd="sng" algn="ctr">
            <a:solidFill>
              <a:srgbClr val="FF0000"/>
            </a:solidFill>
            <a:prstDash val="solid"/>
            <a:round/>
            <a:headEnd type="none" w="sm" len="sm"/>
            <a:tailEnd type="none" w="sm" len="sm"/>
          </a:ln>
          <a:effectLst/>
        </p:spPr>
      </p:cxnSp>
      <p:sp>
        <p:nvSpPr>
          <p:cNvPr id="93" name="TextBox 92"/>
          <p:cNvSpPr txBox="1"/>
          <p:nvPr/>
        </p:nvSpPr>
        <p:spPr>
          <a:xfrm>
            <a:off x="4495800" y="3124200"/>
            <a:ext cx="800219" cy="338554"/>
          </a:xfrm>
          <a:prstGeom prst="rect">
            <a:avLst/>
          </a:prstGeom>
          <a:noFill/>
        </p:spPr>
        <p:txBody>
          <a:bodyPr wrap="none" rtlCol="0">
            <a:spAutoFit/>
          </a:bodyPr>
          <a:lstStyle/>
          <a:p>
            <a:r>
              <a:rPr lang="en-US" sz="1600" b="0" dirty="0">
                <a:latin typeface="Gill Sans" charset="0"/>
                <a:ea typeface="Gill Sans" charset="0"/>
                <a:cs typeface="Gill Sans" charset="0"/>
              </a:rPr>
              <a:t>0000…</a:t>
            </a:r>
          </a:p>
        </p:txBody>
      </p:sp>
      <p:sp>
        <p:nvSpPr>
          <p:cNvPr id="94" name="TextBox 93"/>
          <p:cNvSpPr txBox="1"/>
          <p:nvPr/>
        </p:nvSpPr>
        <p:spPr>
          <a:xfrm>
            <a:off x="4495800" y="3505200"/>
            <a:ext cx="774571" cy="338554"/>
          </a:xfrm>
          <a:prstGeom prst="rect">
            <a:avLst/>
          </a:prstGeom>
          <a:noFill/>
        </p:spPr>
        <p:txBody>
          <a:bodyPr wrap="none" rtlCol="0">
            <a:spAutoFit/>
          </a:bodyPr>
          <a:lstStyle/>
          <a:p>
            <a:r>
              <a:rPr lang="en-US" sz="1600" b="0" dirty="0">
                <a:latin typeface="Gill Sans" charset="0"/>
                <a:ea typeface="Gill Sans" charset="0"/>
                <a:cs typeface="Gill Sans" charset="0"/>
              </a:rPr>
              <a:t>FFFF…</a:t>
            </a:r>
          </a:p>
        </p:txBody>
      </p:sp>
      <p:cxnSp>
        <p:nvCxnSpPr>
          <p:cNvPr id="80" name="Curved Connector 79"/>
          <p:cNvCxnSpPr/>
          <p:nvPr/>
        </p:nvCxnSpPr>
        <p:spPr bwMode="auto">
          <a:xfrm rot="5400000" flipH="1" flipV="1">
            <a:off x="3886200" y="1524001"/>
            <a:ext cx="3200402" cy="2590801"/>
          </a:xfrm>
          <a:prstGeom prst="curvedConnector3">
            <a:avLst>
              <a:gd name="adj1" fmla="val 50000"/>
            </a:avLst>
          </a:prstGeom>
          <a:solidFill>
            <a:schemeClr val="accent1"/>
          </a:solidFill>
          <a:ln w="12700" cap="flat" cmpd="sng" algn="ctr">
            <a:solidFill>
              <a:schemeClr val="tx1"/>
            </a:solidFill>
            <a:prstDash val="solid"/>
            <a:round/>
            <a:headEnd type="none" w="sm" len="sm"/>
            <a:tailEnd type="arrow"/>
          </a:ln>
          <a:effectLst/>
        </p:spPr>
      </p:cxnSp>
      <p:cxnSp>
        <p:nvCxnSpPr>
          <p:cNvPr id="83" name="Curved Connector 82"/>
          <p:cNvCxnSpPr/>
          <p:nvPr/>
        </p:nvCxnSpPr>
        <p:spPr bwMode="auto">
          <a:xfrm>
            <a:off x="4191000" y="5105400"/>
            <a:ext cx="1752600" cy="685800"/>
          </a:xfrm>
          <a:prstGeom prst="curvedConnector3">
            <a:avLst>
              <a:gd name="adj1" fmla="val 50000"/>
            </a:avLst>
          </a:prstGeom>
          <a:solidFill>
            <a:schemeClr val="accent1"/>
          </a:solidFill>
          <a:ln w="12700" cap="flat" cmpd="sng" algn="ctr">
            <a:solidFill>
              <a:schemeClr val="tx1"/>
            </a:solidFill>
            <a:prstDash val="solid"/>
            <a:round/>
            <a:headEnd type="none" w="sm" len="sm"/>
            <a:tailEnd type="arrow"/>
          </a:ln>
          <a:effectLst/>
        </p:spPr>
      </p:cxnSp>
      <p:sp>
        <p:nvSpPr>
          <p:cNvPr id="86" name="TextBox 85"/>
          <p:cNvSpPr txBox="1"/>
          <p:nvPr/>
        </p:nvSpPr>
        <p:spPr>
          <a:xfrm>
            <a:off x="2590800" y="4953000"/>
            <a:ext cx="880369" cy="338554"/>
          </a:xfrm>
          <a:prstGeom prst="rect">
            <a:avLst/>
          </a:prstGeom>
          <a:solidFill>
            <a:schemeClr val="accent2"/>
          </a:solidFill>
        </p:spPr>
        <p:txBody>
          <a:bodyPr wrap="none" rtlCol="0">
            <a:spAutoFit/>
          </a:bodyPr>
          <a:lstStyle/>
          <a:p>
            <a:r>
              <a:rPr lang="en-US" sz="1600" b="0" dirty="0">
                <a:solidFill>
                  <a:srgbClr val="0000FF"/>
                </a:solidFill>
                <a:latin typeface="Gill Sans" charset="0"/>
                <a:ea typeface="Gill Sans" charset="0"/>
                <a:cs typeface="Gill Sans" charset="0"/>
              </a:rPr>
              <a:t>00D0…</a:t>
            </a:r>
          </a:p>
        </p:txBody>
      </p:sp>
      <p:sp>
        <p:nvSpPr>
          <p:cNvPr id="88" name="TextBox 87"/>
          <p:cNvSpPr txBox="1"/>
          <p:nvPr/>
        </p:nvSpPr>
        <p:spPr>
          <a:xfrm>
            <a:off x="2579217" y="4267200"/>
            <a:ext cx="1069524" cy="338554"/>
          </a:xfrm>
          <a:prstGeom prst="rect">
            <a:avLst/>
          </a:prstGeom>
          <a:noFill/>
        </p:spPr>
        <p:txBody>
          <a:bodyPr wrap="none" rtlCol="0">
            <a:spAutoFit/>
          </a:bodyPr>
          <a:lstStyle/>
          <a:p>
            <a:r>
              <a:rPr lang="en-US" sz="1600" b="0" dirty="0">
                <a:solidFill>
                  <a:srgbClr val="FF0000"/>
                </a:solidFill>
                <a:latin typeface="Gill Sans" charset="0"/>
                <a:ea typeface="Gill Sans" charset="0"/>
                <a:cs typeface="Gill Sans" charset="0"/>
              </a:rPr>
              <a:t>0001 0124</a:t>
            </a:r>
          </a:p>
        </p:txBody>
      </p:sp>
      <p:cxnSp>
        <p:nvCxnSpPr>
          <p:cNvPr id="89" name="Curved Connector 88"/>
          <p:cNvCxnSpPr>
            <a:endCxn id="48" idx="1"/>
          </p:cNvCxnSpPr>
          <p:nvPr/>
        </p:nvCxnSpPr>
        <p:spPr bwMode="auto">
          <a:xfrm>
            <a:off x="4038600" y="4087001"/>
            <a:ext cx="1905000" cy="604742"/>
          </a:xfrm>
          <a:prstGeom prst="curvedConnector3">
            <a:avLst>
              <a:gd name="adj1" fmla="val 50000"/>
            </a:avLst>
          </a:prstGeom>
          <a:solidFill>
            <a:schemeClr val="accent1"/>
          </a:solidFill>
          <a:ln w="12700" cap="flat" cmpd="sng" algn="ctr">
            <a:solidFill>
              <a:schemeClr val="tx1"/>
            </a:solidFill>
            <a:prstDash val="solid"/>
            <a:round/>
            <a:headEnd type="none" w="sm" len="sm"/>
            <a:tailEnd type="arrow"/>
          </a:ln>
          <a:effectLst/>
        </p:spPr>
      </p:cxnSp>
      <p:sp>
        <p:nvSpPr>
          <p:cNvPr id="96" name="TextBox 95"/>
          <p:cNvSpPr txBox="1"/>
          <p:nvPr/>
        </p:nvSpPr>
        <p:spPr>
          <a:xfrm>
            <a:off x="381000" y="2971800"/>
            <a:ext cx="857226" cy="338554"/>
          </a:xfrm>
          <a:prstGeom prst="rect">
            <a:avLst/>
          </a:prstGeom>
          <a:noFill/>
          <a:ln>
            <a:solidFill>
              <a:schemeClr val="tx1"/>
            </a:solidFill>
          </a:ln>
        </p:spPr>
        <p:txBody>
          <a:bodyPr wrap="none" rtlCol="0">
            <a:spAutoFit/>
          </a:bodyPr>
          <a:lstStyle/>
          <a:p>
            <a:r>
              <a:rPr lang="en-US" sz="1600" b="0" dirty="0">
                <a:solidFill>
                  <a:srgbClr val="0000FF"/>
                </a:solidFill>
                <a:latin typeface="Gill Sans" charset="0"/>
                <a:ea typeface="Gill Sans" charset="0"/>
                <a:cs typeface="Gill Sans" charset="0"/>
              </a:rPr>
              <a:t>3000 …</a:t>
            </a:r>
          </a:p>
        </p:txBody>
      </p:sp>
      <p:sp>
        <p:nvSpPr>
          <p:cNvPr id="97" name="TextBox 96"/>
          <p:cNvSpPr txBox="1"/>
          <p:nvPr/>
        </p:nvSpPr>
        <p:spPr>
          <a:xfrm>
            <a:off x="381000" y="3352800"/>
            <a:ext cx="857927" cy="338554"/>
          </a:xfrm>
          <a:prstGeom prst="rect">
            <a:avLst/>
          </a:prstGeom>
          <a:noFill/>
          <a:ln>
            <a:solidFill>
              <a:schemeClr val="tx1"/>
            </a:solidFill>
          </a:ln>
        </p:spPr>
        <p:txBody>
          <a:bodyPr wrap="none" rtlCol="0">
            <a:spAutoFit/>
          </a:bodyPr>
          <a:lstStyle/>
          <a:p>
            <a:r>
              <a:rPr lang="en-US" sz="1600" b="0" dirty="0">
                <a:solidFill>
                  <a:srgbClr val="0000FF"/>
                </a:solidFill>
                <a:latin typeface="Gill Sans" charset="0"/>
                <a:ea typeface="Gill Sans" charset="0"/>
                <a:cs typeface="Gill Sans" charset="0"/>
              </a:rPr>
              <a:t>0080 …</a:t>
            </a:r>
          </a:p>
        </p:txBody>
      </p:sp>
      <p:sp>
        <p:nvSpPr>
          <p:cNvPr id="98" name="TextBox 97"/>
          <p:cNvSpPr txBox="1"/>
          <p:nvPr/>
        </p:nvSpPr>
        <p:spPr>
          <a:xfrm>
            <a:off x="381000" y="3733800"/>
            <a:ext cx="952505" cy="307777"/>
          </a:xfrm>
          <a:prstGeom prst="rect">
            <a:avLst/>
          </a:prstGeom>
          <a:noFill/>
          <a:ln>
            <a:solidFill>
              <a:schemeClr val="tx1"/>
            </a:solidFill>
          </a:ln>
        </p:spPr>
        <p:txBody>
          <a:bodyPr wrap="none" rtlCol="0">
            <a:spAutoFit/>
          </a:bodyPr>
          <a:lstStyle/>
          <a:p>
            <a:r>
              <a:rPr lang="en-US" sz="1400" b="0" dirty="0">
                <a:solidFill>
                  <a:srgbClr val="0000FF"/>
                </a:solidFill>
                <a:latin typeface="Gill Sans" charset="0"/>
                <a:ea typeface="Gill Sans" charset="0"/>
                <a:cs typeface="Gill Sans" charset="0"/>
              </a:rPr>
              <a:t>0000 0248</a:t>
            </a:r>
          </a:p>
        </p:txBody>
      </p:sp>
      <p:sp>
        <p:nvSpPr>
          <p:cNvPr id="99" name="TextBox 98"/>
          <p:cNvSpPr txBox="1"/>
          <p:nvPr/>
        </p:nvSpPr>
        <p:spPr>
          <a:xfrm>
            <a:off x="381000" y="4114800"/>
            <a:ext cx="526811" cy="338554"/>
          </a:xfrm>
          <a:prstGeom prst="rect">
            <a:avLst/>
          </a:prstGeom>
          <a:noFill/>
          <a:ln>
            <a:solidFill>
              <a:schemeClr val="tx1"/>
            </a:solidFill>
          </a:ln>
        </p:spPr>
        <p:txBody>
          <a:bodyPr wrap="none" rtlCol="0">
            <a:spAutoFit/>
          </a:bodyPr>
          <a:lstStyle/>
          <a:p>
            <a:r>
              <a:rPr lang="en-US" sz="1600" b="0" dirty="0" err="1">
                <a:solidFill>
                  <a:srgbClr val="0000FF"/>
                </a:solidFill>
                <a:latin typeface="Gill Sans" charset="0"/>
                <a:ea typeface="Gill Sans" charset="0"/>
                <a:cs typeface="Gill Sans" charset="0"/>
              </a:rPr>
              <a:t>regs</a:t>
            </a:r>
            <a:endParaRPr lang="en-US" sz="1600" b="0" dirty="0">
              <a:solidFill>
                <a:srgbClr val="0000FF"/>
              </a:solidFill>
              <a:latin typeface="Gill Sans" charset="0"/>
              <a:ea typeface="Gill Sans" charset="0"/>
              <a:cs typeface="Gill Sans" charset="0"/>
            </a:endParaRPr>
          </a:p>
        </p:txBody>
      </p:sp>
      <p:sp>
        <p:nvSpPr>
          <p:cNvPr id="100" name="TextBox 99"/>
          <p:cNvSpPr txBox="1"/>
          <p:nvPr/>
        </p:nvSpPr>
        <p:spPr>
          <a:xfrm>
            <a:off x="533400" y="4495800"/>
            <a:ext cx="684803" cy="276999"/>
          </a:xfrm>
          <a:prstGeom prst="rect">
            <a:avLst/>
          </a:prstGeom>
          <a:noFill/>
          <a:ln>
            <a:solidFill>
              <a:schemeClr val="tx1"/>
            </a:solidFill>
          </a:ln>
        </p:spPr>
        <p:txBody>
          <a:bodyPr wrap="none" rtlCol="0">
            <a:spAutoFit/>
          </a:bodyPr>
          <a:lstStyle/>
          <a:p>
            <a:r>
              <a:rPr lang="en-US" sz="1200" b="0" dirty="0">
                <a:solidFill>
                  <a:srgbClr val="0000FF"/>
                </a:solidFill>
                <a:latin typeface="Gill Sans" charset="0"/>
                <a:ea typeface="Gill Sans" charset="0"/>
                <a:cs typeface="Gill Sans" charset="0"/>
              </a:rPr>
              <a:t>00D0…</a:t>
            </a:r>
          </a:p>
        </p:txBody>
      </p:sp>
      <p:sp>
        <p:nvSpPr>
          <p:cNvPr id="101" name="Rectangle 100"/>
          <p:cNvSpPr/>
          <p:nvPr/>
        </p:nvSpPr>
        <p:spPr>
          <a:xfrm>
            <a:off x="6781800" y="1066800"/>
            <a:ext cx="463964" cy="276999"/>
          </a:xfrm>
          <a:prstGeom prst="rect">
            <a:avLst/>
          </a:prstGeom>
          <a:ln>
            <a:solidFill>
              <a:srgbClr val="FF0000"/>
            </a:solidFill>
          </a:ln>
        </p:spPr>
        <p:txBody>
          <a:bodyPr wrap="none">
            <a:spAutoFit/>
          </a:bodyPr>
          <a:lstStyle/>
          <a:p>
            <a:r>
              <a:rPr lang="en-US" sz="1200" b="0" dirty="0">
                <a:latin typeface="Gill Sans" charset="0"/>
                <a:ea typeface="Gill Sans" charset="0"/>
                <a:cs typeface="Gill Sans" charset="0"/>
              </a:rPr>
              <a:t>RTU</a:t>
            </a:r>
          </a:p>
        </p:txBody>
      </p:sp>
      <p:sp>
        <p:nvSpPr>
          <p:cNvPr id="102" name="Rounded Rectangle 101"/>
          <p:cNvSpPr/>
          <p:nvPr/>
        </p:nvSpPr>
        <p:spPr bwMode="auto">
          <a:xfrm>
            <a:off x="7467600" y="1447800"/>
            <a:ext cx="152400" cy="228600"/>
          </a:xfrm>
          <a:prstGeom prst="round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
        <p:nvSpPr>
          <p:cNvPr id="90" name="Rounded Rectangle 89">
            <a:extLst>
              <a:ext uri="{FF2B5EF4-FFF2-40B4-BE49-F238E27FC236}">
                <a16:creationId xmlns:a16="http://schemas.microsoft.com/office/drawing/2014/main" id="{B9B036C6-F3DC-894F-B23D-78CDC5F6D838}"/>
              </a:ext>
            </a:extLst>
          </p:cNvPr>
          <p:cNvSpPr/>
          <p:nvPr/>
        </p:nvSpPr>
        <p:spPr bwMode="auto">
          <a:xfrm>
            <a:off x="7239000" y="1447800"/>
            <a:ext cx="152400" cy="228600"/>
          </a:xfrm>
          <a:prstGeom prst="roundRect">
            <a:avLst/>
          </a:prstGeom>
          <a:solidFill>
            <a:schemeClr val="accent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Tree>
    <p:extLst>
      <p:ext uri="{BB962C8B-B14F-4D97-AF65-F5344CB8AC3E}">
        <p14:creationId xmlns:p14="http://schemas.microsoft.com/office/powerpoint/2010/main" val="4193056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2" grpId="0" animBg="1"/>
      <p:bldP spid="77" grpId="0" animBg="1"/>
      <p:bldP spid="86" grpId="0" animBg="1"/>
      <p:bldP spid="1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924800" cy="736600"/>
          </a:xfrm>
        </p:spPr>
        <p:txBody>
          <a:bodyPr/>
          <a:lstStyle/>
          <a:p>
            <a:r>
              <a:rPr lang="en-US" dirty="0"/>
              <a:t>Simple B&amp;B: “resume”</a:t>
            </a:r>
          </a:p>
        </p:txBody>
      </p:sp>
      <p:sp>
        <p:nvSpPr>
          <p:cNvPr id="8" name="Rectangle 7"/>
          <p:cNvSpPr/>
          <p:nvPr/>
        </p:nvSpPr>
        <p:spPr bwMode="auto">
          <a:xfrm>
            <a:off x="457200" y="1905000"/>
            <a:ext cx="2667000" cy="609600"/>
          </a:xfrm>
          <a:prstGeom prst="rect">
            <a:avLst/>
          </a:prstGeom>
          <a:solidFill>
            <a:schemeClr val="bg1">
              <a:lumMod val="85000"/>
            </a:schemeClr>
          </a:solidFill>
          <a:ln w="127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ill Sans Light"/>
                <a:cs typeface="Gill Sans Light"/>
              </a:rPr>
              <a:t>OS</a:t>
            </a:r>
          </a:p>
        </p:txBody>
      </p:sp>
      <p:sp>
        <p:nvSpPr>
          <p:cNvPr id="9" name="Rounded Rectangle 8"/>
          <p:cNvSpPr/>
          <p:nvPr/>
        </p:nvSpPr>
        <p:spPr bwMode="auto">
          <a:xfrm>
            <a:off x="457200" y="990600"/>
            <a:ext cx="762000" cy="762000"/>
          </a:xfrm>
          <a:prstGeom prst="roundRect">
            <a:avLst/>
          </a:prstGeom>
          <a:solidFill>
            <a:srgbClr val="00AE00"/>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1</a:t>
            </a:r>
          </a:p>
        </p:txBody>
      </p:sp>
      <p:sp>
        <p:nvSpPr>
          <p:cNvPr id="10" name="Rounded Rectangle 9"/>
          <p:cNvSpPr/>
          <p:nvPr/>
        </p:nvSpPr>
        <p:spPr bwMode="auto">
          <a:xfrm>
            <a:off x="1371600" y="990600"/>
            <a:ext cx="762000" cy="762000"/>
          </a:xfrm>
          <a:prstGeom prst="round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2</a:t>
            </a:r>
          </a:p>
        </p:txBody>
      </p:sp>
      <p:sp>
        <p:nvSpPr>
          <p:cNvPr id="11" name="Rounded Rectangle 10"/>
          <p:cNvSpPr/>
          <p:nvPr/>
        </p:nvSpPr>
        <p:spPr bwMode="auto">
          <a:xfrm>
            <a:off x="2514600" y="990600"/>
            <a:ext cx="762000" cy="762000"/>
          </a:xfrm>
          <a:prstGeom prst="roundRect">
            <a:avLst/>
          </a:prstGeom>
          <a:solidFill>
            <a:srgbClr val="FF66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n</a:t>
            </a:r>
          </a:p>
        </p:txBody>
      </p:sp>
      <p:sp>
        <p:nvSpPr>
          <p:cNvPr id="12" name="TextBox 11"/>
          <p:cNvSpPr txBox="1"/>
          <p:nvPr/>
        </p:nvSpPr>
        <p:spPr>
          <a:xfrm>
            <a:off x="2099102" y="1371600"/>
            <a:ext cx="415498" cy="369332"/>
          </a:xfrm>
          <a:prstGeom prst="rect">
            <a:avLst/>
          </a:prstGeom>
          <a:noFill/>
        </p:spPr>
        <p:txBody>
          <a:bodyPr wrap="none" rtlCol="0">
            <a:spAutoFit/>
          </a:bodyPr>
          <a:lstStyle/>
          <a:p>
            <a:r>
              <a:rPr lang="en-US" dirty="0">
                <a:latin typeface="Gill Sans Light"/>
                <a:cs typeface="Gill Sans Light"/>
              </a:rPr>
              <a:t>…</a:t>
            </a:r>
          </a:p>
        </p:txBody>
      </p:sp>
      <p:sp>
        <p:nvSpPr>
          <p:cNvPr id="13" name="Rectangle 12"/>
          <p:cNvSpPr/>
          <p:nvPr/>
        </p:nvSpPr>
        <p:spPr bwMode="auto">
          <a:xfrm>
            <a:off x="5791200" y="914400"/>
            <a:ext cx="2133600" cy="5334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nvGrpSpPr>
          <p:cNvPr id="25" name="Group 24"/>
          <p:cNvGrpSpPr/>
          <p:nvPr/>
        </p:nvGrpSpPr>
        <p:grpSpPr>
          <a:xfrm>
            <a:off x="5867400" y="990600"/>
            <a:ext cx="1905000" cy="1790708"/>
            <a:chOff x="3200400" y="1371600"/>
            <a:chExt cx="1628564" cy="2724991"/>
          </a:xfrm>
        </p:grpSpPr>
        <p:sp>
          <p:nvSpPr>
            <p:cNvPr id="26" name="Rectangle 25"/>
            <p:cNvSpPr/>
            <p:nvPr/>
          </p:nvSpPr>
          <p:spPr bwMode="auto">
            <a:xfrm>
              <a:off x="3200400" y="1371600"/>
              <a:ext cx="1628564" cy="6858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27" name="TextBox 26"/>
            <p:cNvSpPr txBox="1"/>
            <p:nvPr/>
          </p:nvSpPr>
          <p:spPr>
            <a:xfrm>
              <a:off x="3372272" y="1371600"/>
              <a:ext cx="508689" cy="515191"/>
            </a:xfrm>
            <a:prstGeom prst="rect">
              <a:avLst/>
            </a:prstGeom>
            <a:noFill/>
          </p:spPr>
          <p:txBody>
            <a:bodyPr wrap="none" rtlCol="0">
              <a:spAutoFit/>
            </a:bodyPr>
            <a:lstStyle/>
            <a:p>
              <a:r>
                <a:rPr lang="en-US" sz="1600" b="0" dirty="0">
                  <a:latin typeface="Gill Sans" charset="0"/>
                  <a:ea typeface="Gill Sans" charset="0"/>
                  <a:cs typeface="Gill Sans" charset="0"/>
                </a:rPr>
                <a:t>code</a:t>
              </a:r>
            </a:p>
          </p:txBody>
        </p:sp>
        <p:sp>
          <p:nvSpPr>
            <p:cNvPr id="28" name="Rectangle 27"/>
            <p:cNvSpPr/>
            <p:nvPr/>
          </p:nvSpPr>
          <p:spPr bwMode="auto">
            <a:xfrm>
              <a:off x="3200400" y="20574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29" name="TextBox 28"/>
            <p:cNvSpPr txBox="1"/>
            <p:nvPr/>
          </p:nvSpPr>
          <p:spPr>
            <a:xfrm>
              <a:off x="3352800" y="2133599"/>
              <a:ext cx="937621" cy="515191"/>
            </a:xfrm>
            <a:prstGeom prst="rect">
              <a:avLst/>
            </a:prstGeom>
            <a:noFill/>
          </p:spPr>
          <p:txBody>
            <a:bodyPr wrap="none" rtlCol="0">
              <a:spAutoFit/>
            </a:bodyPr>
            <a:lstStyle/>
            <a:p>
              <a:r>
                <a:rPr lang="en-US" sz="1600" b="0" dirty="0">
                  <a:latin typeface="Gill Sans" charset="0"/>
                  <a:ea typeface="Gill Sans" charset="0"/>
                  <a:cs typeface="Gill Sans" charset="0"/>
                </a:rPr>
                <a:t>Static Data</a:t>
              </a:r>
            </a:p>
          </p:txBody>
        </p:sp>
        <p:sp>
          <p:nvSpPr>
            <p:cNvPr id="30" name="Rectangle 29"/>
            <p:cNvSpPr/>
            <p:nvPr/>
          </p:nvSpPr>
          <p:spPr bwMode="auto">
            <a:xfrm>
              <a:off x="3200400" y="25908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31" name="TextBox 30"/>
            <p:cNvSpPr txBox="1"/>
            <p:nvPr/>
          </p:nvSpPr>
          <p:spPr>
            <a:xfrm>
              <a:off x="3505200" y="2666999"/>
              <a:ext cx="492158" cy="515191"/>
            </a:xfrm>
            <a:prstGeom prst="rect">
              <a:avLst/>
            </a:prstGeom>
            <a:noFill/>
          </p:spPr>
          <p:txBody>
            <a:bodyPr wrap="none" rtlCol="0">
              <a:spAutoFit/>
            </a:bodyPr>
            <a:lstStyle/>
            <a:p>
              <a:r>
                <a:rPr lang="en-US" sz="1600" b="0" dirty="0">
                  <a:latin typeface="Gill Sans" charset="0"/>
                  <a:ea typeface="Gill Sans" charset="0"/>
                  <a:cs typeface="Gill Sans" charset="0"/>
                </a:rPr>
                <a:t>heap</a:t>
              </a:r>
            </a:p>
          </p:txBody>
        </p:sp>
        <p:sp>
          <p:nvSpPr>
            <p:cNvPr id="32" name="Rectangle 31"/>
            <p:cNvSpPr/>
            <p:nvPr/>
          </p:nvSpPr>
          <p:spPr bwMode="auto">
            <a:xfrm>
              <a:off x="3200400" y="35052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33" name="TextBox 32"/>
            <p:cNvSpPr txBox="1"/>
            <p:nvPr/>
          </p:nvSpPr>
          <p:spPr>
            <a:xfrm>
              <a:off x="3429000" y="3581400"/>
              <a:ext cx="519652" cy="515191"/>
            </a:xfrm>
            <a:prstGeom prst="rect">
              <a:avLst/>
            </a:prstGeom>
            <a:noFill/>
          </p:spPr>
          <p:txBody>
            <a:bodyPr wrap="none" rtlCol="0">
              <a:spAutoFit/>
            </a:bodyPr>
            <a:lstStyle/>
            <a:p>
              <a:r>
                <a:rPr lang="en-US" sz="1600" b="0" dirty="0">
                  <a:latin typeface="Gill Sans" charset="0"/>
                  <a:ea typeface="Gill Sans" charset="0"/>
                  <a:cs typeface="Gill Sans" charset="0"/>
                </a:rPr>
                <a:t>stack</a:t>
              </a:r>
            </a:p>
          </p:txBody>
        </p:sp>
        <p:cxnSp>
          <p:nvCxnSpPr>
            <p:cNvPr id="34" name="Straight Arrow Connector 33"/>
            <p:cNvCxnSpPr/>
            <p:nvPr/>
          </p:nvCxnSpPr>
          <p:spPr bwMode="auto">
            <a:xfrm flipV="1">
              <a:off x="4724400" y="33528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 name="Straight Arrow Connector 34"/>
            <p:cNvCxnSpPr/>
            <p:nvPr/>
          </p:nvCxnSpPr>
          <p:spPr bwMode="auto">
            <a:xfrm>
              <a:off x="4724400" y="25908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grpSp>
        <p:nvGrpSpPr>
          <p:cNvPr id="36" name="Group 35"/>
          <p:cNvGrpSpPr/>
          <p:nvPr/>
        </p:nvGrpSpPr>
        <p:grpSpPr>
          <a:xfrm>
            <a:off x="5943600" y="2956058"/>
            <a:ext cx="1828800" cy="1387342"/>
            <a:chOff x="3200400" y="1638300"/>
            <a:chExt cx="1628564" cy="2427848"/>
          </a:xfrm>
          <a:solidFill>
            <a:srgbClr val="FFFF00"/>
          </a:solidFill>
        </p:grpSpPr>
        <p:sp>
          <p:nvSpPr>
            <p:cNvPr id="37" name="Rectangle 36"/>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38" name="TextBox 37"/>
            <p:cNvSpPr txBox="1"/>
            <p:nvPr/>
          </p:nvSpPr>
          <p:spPr>
            <a:xfrm>
              <a:off x="3372272" y="1638300"/>
              <a:ext cx="438525" cy="484748"/>
            </a:xfrm>
            <a:prstGeom prst="rect">
              <a:avLst/>
            </a:prstGeom>
            <a:noFill/>
          </p:spPr>
          <p:txBody>
            <a:bodyPr wrap="none" rtlCol="0">
              <a:spAutoFit/>
            </a:bodyPr>
            <a:lstStyle/>
            <a:p>
              <a:r>
                <a:rPr lang="en-US" sz="1200" b="0" dirty="0">
                  <a:latin typeface="Gill Sans" charset="0"/>
                  <a:ea typeface="Gill Sans" charset="0"/>
                  <a:cs typeface="Gill Sans" charset="0"/>
                </a:rPr>
                <a:t>code</a:t>
              </a:r>
            </a:p>
          </p:txBody>
        </p:sp>
        <p:sp>
          <p:nvSpPr>
            <p:cNvPr id="39" name="Rectangle 38"/>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0" name="TextBox 39"/>
            <p:cNvSpPr txBox="1"/>
            <p:nvPr/>
          </p:nvSpPr>
          <p:spPr>
            <a:xfrm>
              <a:off x="3352800" y="2133601"/>
              <a:ext cx="771131" cy="484748"/>
            </a:xfrm>
            <a:prstGeom prst="rect">
              <a:avLst/>
            </a:prstGeom>
            <a:grpFill/>
          </p:spPr>
          <p:txBody>
            <a:bodyPr wrap="none" rtlCol="0">
              <a:spAutoFit/>
            </a:bodyPr>
            <a:lstStyle/>
            <a:p>
              <a:r>
                <a:rPr lang="en-US" sz="1200" b="0" dirty="0">
                  <a:latin typeface="Gill Sans" charset="0"/>
                  <a:ea typeface="Gill Sans" charset="0"/>
                  <a:cs typeface="Gill Sans" charset="0"/>
                </a:rPr>
                <a:t>Static Data</a:t>
              </a:r>
            </a:p>
          </p:txBody>
        </p:sp>
        <p:sp>
          <p:nvSpPr>
            <p:cNvPr id="41" name="Rectangle 40"/>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2" name="TextBox 41"/>
            <p:cNvSpPr txBox="1"/>
            <p:nvPr/>
          </p:nvSpPr>
          <p:spPr>
            <a:xfrm>
              <a:off x="3505200" y="2667001"/>
              <a:ext cx="427104" cy="484748"/>
            </a:xfrm>
            <a:prstGeom prst="rect">
              <a:avLst/>
            </a:prstGeom>
            <a:noFill/>
          </p:spPr>
          <p:txBody>
            <a:bodyPr wrap="none" rtlCol="0">
              <a:spAutoFit/>
            </a:bodyPr>
            <a:lstStyle/>
            <a:p>
              <a:r>
                <a:rPr lang="en-US" sz="1200" b="0" dirty="0">
                  <a:latin typeface="Gill Sans" charset="0"/>
                  <a:ea typeface="Gill Sans" charset="0"/>
                  <a:cs typeface="Gill Sans" charset="0"/>
                </a:rPr>
                <a:t>heap</a:t>
              </a:r>
            </a:p>
          </p:txBody>
        </p:sp>
        <p:sp>
          <p:nvSpPr>
            <p:cNvPr id="43" name="Rectangle 42"/>
            <p:cNvSpPr/>
            <p:nvPr/>
          </p:nvSpPr>
          <p:spPr bwMode="auto">
            <a:xfrm>
              <a:off x="3200400" y="35052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4" name="TextBox 43"/>
            <p:cNvSpPr txBox="1"/>
            <p:nvPr/>
          </p:nvSpPr>
          <p:spPr>
            <a:xfrm>
              <a:off x="3429000" y="3581400"/>
              <a:ext cx="447090" cy="484748"/>
            </a:xfrm>
            <a:prstGeom prst="rect">
              <a:avLst/>
            </a:prstGeom>
            <a:noFill/>
          </p:spPr>
          <p:txBody>
            <a:bodyPr wrap="none" rtlCol="0">
              <a:spAutoFit/>
            </a:bodyPr>
            <a:lstStyle/>
            <a:p>
              <a:r>
                <a:rPr lang="en-US" sz="1200" b="0" dirty="0">
                  <a:latin typeface="Gill Sans" charset="0"/>
                  <a:ea typeface="Gill Sans" charset="0"/>
                  <a:cs typeface="Gill Sans" charset="0"/>
                </a:rPr>
                <a:t>stack</a:t>
              </a:r>
            </a:p>
          </p:txBody>
        </p:sp>
        <p:cxnSp>
          <p:nvCxnSpPr>
            <p:cNvPr id="45" name="Straight Arrow Connector 44"/>
            <p:cNvCxnSpPr/>
            <p:nvPr/>
          </p:nvCxnSpPr>
          <p:spPr bwMode="auto">
            <a:xfrm flipV="1">
              <a:off x="4724400" y="3352800"/>
              <a:ext cx="0" cy="685800"/>
            </a:xfrm>
            <a:prstGeom prst="straightConnector1">
              <a:avLst/>
            </a:prstGeom>
            <a:grpFill/>
            <a:ln w="12700" cap="flat" cmpd="sng" algn="ctr">
              <a:solidFill>
                <a:schemeClr val="tx1"/>
              </a:solidFill>
              <a:prstDash val="solid"/>
              <a:round/>
              <a:headEnd type="none" w="sm" len="sm"/>
              <a:tailEnd type="arrow"/>
            </a:ln>
            <a:effectLst/>
          </p:spPr>
        </p:cxnSp>
        <p:cxnSp>
          <p:nvCxnSpPr>
            <p:cNvPr id="46" name="Straight Arrow Connector 45"/>
            <p:cNvCxnSpPr/>
            <p:nvPr/>
          </p:nvCxnSpPr>
          <p:spPr bwMode="auto">
            <a:xfrm>
              <a:off x="4724400" y="2590800"/>
              <a:ext cx="0" cy="685800"/>
            </a:xfrm>
            <a:prstGeom prst="straightConnector1">
              <a:avLst/>
            </a:prstGeom>
            <a:grpFill/>
            <a:ln w="12700" cap="flat" cmpd="sng" algn="ctr">
              <a:solidFill>
                <a:schemeClr val="tx1"/>
              </a:solidFill>
              <a:prstDash val="solid"/>
              <a:round/>
              <a:headEnd type="none" w="sm" len="sm"/>
              <a:tailEnd type="arrow"/>
            </a:ln>
            <a:effectLst/>
          </p:spPr>
        </p:cxnSp>
      </p:grpSp>
      <p:grpSp>
        <p:nvGrpSpPr>
          <p:cNvPr id="47" name="Group 46"/>
          <p:cNvGrpSpPr/>
          <p:nvPr/>
        </p:nvGrpSpPr>
        <p:grpSpPr>
          <a:xfrm>
            <a:off x="5943600" y="4572000"/>
            <a:ext cx="1828800" cy="1387342"/>
            <a:chOff x="3200400" y="1638300"/>
            <a:chExt cx="1628564" cy="2427848"/>
          </a:xfrm>
          <a:solidFill>
            <a:schemeClr val="accent2"/>
          </a:solidFill>
        </p:grpSpPr>
        <p:sp>
          <p:nvSpPr>
            <p:cNvPr id="48" name="Rectangle 47"/>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9" name="TextBox 48"/>
            <p:cNvSpPr txBox="1"/>
            <p:nvPr/>
          </p:nvSpPr>
          <p:spPr>
            <a:xfrm>
              <a:off x="3372272" y="1638300"/>
              <a:ext cx="438525" cy="484748"/>
            </a:xfrm>
            <a:prstGeom prst="rect">
              <a:avLst/>
            </a:prstGeom>
            <a:grpFill/>
          </p:spPr>
          <p:txBody>
            <a:bodyPr wrap="none" rtlCol="0">
              <a:spAutoFit/>
            </a:bodyPr>
            <a:lstStyle/>
            <a:p>
              <a:r>
                <a:rPr lang="en-US" sz="1200" b="0" dirty="0">
                  <a:latin typeface="Gill Sans" charset="0"/>
                  <a:ea typeface="Gill Sans" charset="0"/>
                  <a:cs typeface="Gill Sans" charset="0"/>
                </a:rPr>
                <a:t>code</a:t>
              </a:r>
            </a:p>
          </p:txBody>
        </p:sp>
        <p:sp>
          <p:nvSpPr>
            <p:cNvPr id="50" name="Rectangle 49"/>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1" name="TextBox 50"/>
            <p:cNvSpPr txBox="1"/>
            <p:nvPr/>
          </p:nvSpPr>
          <p:spPr>
            <a:xfrm>
              <a:off x="3352800" y="2133601"/>
              <a:ext cx="771131" cy="484748"/>
            </a:xfrm>
            <a:prstGeom prst="rect">
              <a:avLst/>
            </a:prstGeom>
            <a:grpFill/>
          </p:spPr>
          <p:txBody>
            <a:bodyPr wrap="none" rtlCol="0">
              <a:spAutoFit/>
            </a:bodyPr>
            <a:lstStyle/>
            <a:p>
              <a:r>
                <a:rPr lang="en-US" sz="1200" b="0" dirty="0">
                  <a:latin typeface="Gill Sans" charset="0"/>
                  <a:ea typeface="Gill Sans" charset="0"/>
                  <a:cs typeface="Gill Sans" charset="0"/>
                </a:rPr>
                <a:t>Static Data</a:t>
              </a:r>
            </a:p>
          </p:txBody>
        </p:sp>
        <p:sp>
          <p:nvSpPr>
            <p:cNvPr id="52" name="Rectangle 51"/>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3" name="TextBox 52"/>
            <p:cNvSpPr txBox="1"/>
            <p:nvPr/>
          </p:nvSpPr>
          <p:spPr>
            <a:xfrm>
              <a:off x="3505200" y="2667001"/>
              <a:ext cx="427104" cy="484748"/>
            </a:xfrm>
            <a:prstGeom prst="rect">
              <a:avLst/>
            </a:prstGeom>
            <a:noFill/>
          </p:spPr>
          <p:txBody>
            <a:bodyPr wrap="none" rtlCol="0">
              <a:spAutoFit/>
            </a:bodyPr>
            <a:lstStyle/>
            <a:p>
              <a:r>
                <a:rPr lang="en-US" sz="1200" b="0" dirty="0">
                  <a:latin typeface="Gill Sans" charset="0"/>
                  <a:ea typeface="Gill Sans" charset="0"/>
                  <a:cs typeface="Gill Sans" charset="0"/>
                </a:rPr>
                <a:t>heap</a:t>
              </a:r>
            </a:p>
          </p:txBody>
        </p:sp>
        <p:sp>
          <p:nvSpPr>
            <p:cNvPr id="54" name="Rectangle 53"/>
            <p:cNvSpPr/>
            <p:nvPr/>
          </p:nvSpPr>
          <p:spPr bwMode="auto">
            <a:xfrm>
              <a:off x="3200400" y="35052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5" name="TextBox 54"/>
            <p:cNvSpPr txBox="1"/>
            <p:nvPr/>
          </p:nvSpPr>
          <p:spPr>
            <a:xfrm>
              <a:off x="3429000" y="3581400"/>
              <a:ext cx="447090" cy="484748"/>
            </a:xfrm>
            <a:prstGeom prst="rect">
              <a:avLst/>
            </a:prstGeom>
            <a:noFill/>
          </p:spPr>
          <p:txBody>
            <a:bodyPr wrap="none" rtlCol="0">
              <a:spAutoFit/>
            </a:bodyPr>
            <a:lstStyle/>
            <a:p>
              <a:r>
                <a:rPr lang="en-US" sz="1200" b="0" dirty="0">
                  <a:latin typeface="Gill Sans" charset="0"/>
                  <a:ea typeface="Gill Sans" charset="0"/>
                  <a:cs typeface="Gill Sans" charset="0"/>
                </a:rPr>
                <a:t>stack</a:t>
              </a:r>
            </a:p>
          </p:txBody>
        </p:sp>
        <p:cxnSp>
          <p:nvCxnSpPr>
            <p:cNvPr id="56" name="Straight Arrow Connector 55"/>
            <p:cNvCxnSpPr/>
            <p:nvPr/>
          </p:nvCxnSpPr>
          <p:spPr bwMode="auto">
            <a:xfrm flipV="1">
              <a:off x="4724400" y="3352800"/>
              <a:ext cx="0" cy="685800"/>
            </a:xfrm>
            <a:prstGeom prst="straightConnector1">
              <a:avLst/>
            </a:prstGeom>
            <a:grpFill/>
            <a:ln w="12700" cap="flat" cmpd="sng" algn="ctr">
              <a:solidFill>
                <a:schemeClr val="tx1"/>
              </a:solidFill>
              <a:prstDash val="solid"/>
              <a:round/>
              <a:headEnd type="none" w="sm" len="sm"/>
              <a:tailEnd type="arrow"/>
            </a:ln>
            <a:effectLst/>
          </p:spPr>
        </p:cxnSp>
        <p:cxnSp>
          <p:nvCxnSpPr>
            <p:cNvPr id="57" name="Straight Arrow Connector 56"/>
            <p:cNvCxnSpPr/>
            <p:nvPr/>
          </p:nvCxnSpPr>
          <p:spPr bwMode="auto">
            <a:xfrm>
              <a:off x="4724400" y="2590800"/>
              <a:ext cx="0" cy="685800"/>
            </a:xfrm>
            <a:prstGeom prst="straightConnector1">
              <a:avLst/>
            </a:prstGeom>
            <a:grpFill/>
            <a:ln w="12700" cap="flat" cmpd="sng" algn="ctr">
              <a:solidFill>
                <a:schemeClr val="tx1"/>
              </a:solidFill>
              <a:prstDash val="solid"/>
              <a:round/>
              <a:headEnd type="none" w="sm" len="sm"/>
              <a:tailEnd type="arrow"/>
            </a:ln>
            <a:effectLst/>
          </p:spPr>
        </p:cxnSp>
      </p:grpSp>
      <p:sp>
        <p:nvSpPr>
          <p:cNvPr id="58" name="TextBox 57"/>
          <p:cNvSpPr txBox="1"/>
          <p:nvPr/>
        </p:nvSpPr>
        <p:spPr>
          <a:xfrm>
            <a:off x="7859695" y="762000"/>
            <a:ext cx="877163" cy="369332"/>
          </a:xfrm>
          <a:prstGeom prst="rect">
            <a:avLst/>
          </a:prstGeom>
          <a:noFill/>
        </p:spPr>
        <p:txBody>
          <a:bodyPr wrap="none" rtlCol="0">
            <a:spAutoFit/>
          </a:bodyPr>
          <a:lstStyle/>
          <a:p>
            <a:r>
              <a:rPr lang="en-US" b="0" dirty="0">
                <a:latin typeface="Gill Sans" charset="0"/>
                <a:ea typeface="Gill Sans" charset="0"/>
                <a:cs typeface="Gill Sans" charset="0"/>
              </a:rPr>
              <a:t>0000…</a:t>
            </a:r>
          </a:p>
        </p:txBody>
      </p:sp>
      <p:sp>
        <p:nvSpPr>
          <p:cNvPr id="59" name="TextBox 58"/>
          <p:cNvSpPr txBox="1"/>
          <p:nvPr/>
        </p:nvSpPr>
        <p:spPr>
          <a:xfrm>
            <a:off x="7859695" y="6107668"/>
            <a:ext cx="851515" cy="369332"/>
          </a:xfrm>
          <a:prstGeom prst="rect">
            <a:avLst/>
          </a:prstGeom>
          <a:noFill/>
        </p:spPr>
        <p:txBody>
          <a:bodyPr wrap="none" rtlCol="0">
            <a:spAutoFit/>
          </a:bodyPr>
          <a:lstStyle/>
          <a:p>
            <a:r>
              <a:rPr lang="en-US" b="0" dirty="0">
                <a:latin typeface="Gill Sans" charset="0"/>
                <a:ea typeface="Gill Sans" charset="0"/>
                <a:cs typeface="Gill Sans" charset="0"/>
              </a:rPr>
              <a:t>FFFF…</a:t>
            </a:r>
          </a:p>
        </p:txBody>
      </p:sp>
      <p:sp>
        <p:nvSpPr>
          <p:cNvPr id="60" name="TextBox 59"/>
          <p:cNvSpPr txBox="1"/>
          <p:nvPr/>
        </p:nvSpPr>
        <p:spPr>
          <a:xfrm>
            <a:off x="7859695" y="2743200"/>
            <a:ext cx="877163" cy="369332"/>
          </a:xfrm>
          <a:prstGeom prst="rect">
            <a:avLst/>
          </a:prstGeom>
          <a:noFill/>
        </p:spPr>
        <p:txBody>
          <a:bodyPr wrap="none" rtlCol="0">
            <a:spAutoFit/>
          </a:bodyPr>
          <a:lstStyle/>
          <a:p>
            <a:r>
              <a:rPr lang="en-US" b="0" dirty="0">
                <a:latin typeface="Gill Sans" charset="0"/>
                <a:ea typeface="Gill Sans" charset="0"/>
                <a:cs typeface="Gill Sans" charset="0"/>
              </a:rPr>
              <a:t>1000…</a:t>
            </a:r>
          </a:p>
        </p:txBody>
      </p:sp>
      <p:sp>
        <p:nvSpPr>
          <p:cNvPr id="61" name="TextBox 60"/>
          <p:cNvSpPr txBox="1"/>
          <p:nvPr/>
        </p:nvSpPr>
        <p:spPr>
          <a:xfrm>
            <a:off x="7924800" y="4050268"/>
            <a:ext cx="911878" cy="369332"/>
          </a:xfrm>
          <a:prstGeom prst="rect">
            <a:avLst/>
          </a:prstGeom>
          <a:noFill/>
        </p:spPr>
        <p:txBody>
          <a:bodyPr wrap="none" rtlCol="0">
            <a:spAutoFit/>
          </a:bodyPr>
          <a:lstStyle/>
          <a:p>
            <a:r>
              <a:rPr lang="en-US" b="0" dirty="0">
                <a:latin typeface="Gill Sans" charset="0"/>
                <a:ea typeface="Gill Sans" charset="0"/>
                <a:cs typeface="Gill Sans" charset="0"/>
              </a:rPr>
              <a:t>1100…</a:t>
            </a:r>
          </a:p>
        </p:txBody>
      </p:sp>
      <p:sp>
        <p:nvSpPr>
          <p:cNvPr id="62" name="TextBox 61"/>
          <p:cNvSpPr txBox="1"/>
          <p:nvPr/>
        </p:nvSpPr>
        <p:spPr>
          <a:xfrm>
            <a:off x="7935895" y="4484132"/>
            <a:ext cx="877163" cy="369332"/>
          </a:xfrm>
          <a:prstGeom prst="rect">
            <a:avLst/>
          </a:prstGeom>
          <a:noFill/>
        </p:spPr>
        <p:txBody>
          <a:bodyPr wrap="none" rtlCol="0">
            <a:spAutoFit/>
          </a:bodyPr>
          <a:lstStyle/>
          <a:p>
            <a:r>
              <a:rPr lang="en-US" b="0" dirty="0">
                <a:latin typeface="Gill Sans" charset="0"/>
                <a:ea typeface="Gill Sans" charset="0"/>
                <a:cs typeface="Gill Sans" charset="0"/>
              </a:rPr>
              <a:t>3000…</a:t>
            </a:r>
          </a:p>
        </p:txBody>
      </p:sp>
      <p:sp>
        <p:nvSpPr>
          <p:cNvPr id="63" name="TextBox 62"/>
          <p:cNvSpPr txBox="1"/>
          <p:nvPr/>
        </p:nvSpPr>
        <p:spPr>
          <a:xfrm>
            <a:off x="8001000" y="5638800"/>
            <a:ext cx="877163" cy="369332"/>
          </a:xfrm>
          <a:prstGeom prst="rect">
            <a:avLst/>
          </a:prstGeom>
          <a:noFill/>
        </p:spPr>
        <p:txBody>
          <a:bodyPr wrap="none" rtlCol="0">
            <a:spAutoFit/>
          </a:bodyPr>
          <a:lstStyle/>
          <a:p>
            <a:r>
              <a:rPr lang="en-US" b="0" dirty="0">
                <a:latin typeface="Gill Sans" charset="0"/>
                <a:ea typeface="Gill Sans" charset="0"/>
                <a:cs typeface="Gill Sans" charset="0"/>
              </a:rPr>
              <a:t>3080…</a:t>
            </a:r>
          </a:p>
        </p:txBody>
      </p:sp>
      <p:sp>
        <p:nvSpPr>
          <p:cNvPr id="64" name="TextBox 63"/>
          <p:cNvSpPr txBox="1"/>
          <p:nvPr/>
        </p:nvSpPr>
        <p:spPr>
          <a:xfrm>
            <a:off x="1953562" y="3124200"/>
            <a:ext cx="564578" cy="338554"/>
          </a:xfrm>
          <a:prstGeom prst="rect">
            <a:avLst/>
          </a:prstGeom>
          <a:noFill/>
        </p:spPr>
        <p:txBody>
          <a:bodyPr wrap="none" rtlCol="0">
            <a:spAutoFit/>
          </a:bodyPr>
          <a:lstStyle/>
          <a:p>
            <a:r>
              <a:rPr lang="en-US" sz="1600" b="0" dirty="0">
                <a:latin typeface="Gill Sans" charset="0"/>
                <a:ea typeface="Gill Sans" charset="0"/>
                <a:cs typeface="Gill Sans" charset="0"/>
              </a:rPr>
              <a:t>Base</a:t>
            </a:r>
          </a:p>
        </p:txBody>
      </p:sp>
      <p:sp>
        <p:nvSpPr>
          <p:cNvPr id="65" name="Rectangle 64"/>
          <p:cNvSpPr/>
          <p:nvPr/>
        </p:nvSpPr>
        <p:spPr bwMode="auto">
          <a:xfrm>
            <a:off x="2590800" y="3124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66" name="Rectangle 65"/>
          <p:cNvSpPr/>
          <p:nvPr/>
        </p:nvSpPr>
        <p:spPr bwMode="auto">
          <a:xfrm>
            <a:off x="2590800" y="3505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68" name="TextBox 67"/>
          <p:cNvSpPr txBox="1"/>
          <p:nvPr/>
        </p:nvSpPr>
        <p:spPr>
          <a:xfrm>
            <a:off x="2590800" y="3124200"/>
            <a:ext cx="857226" cy="338554"/>
          </a:xfrm>
          <a:prstGeom prst="rect">
            <a:avLst/>
          </a:prstGeom>
          <a:solidFill>
            <a:srgbClr val="00AE00"/>
          </a:solidFill>
        </p:spPr>
        <p:txBody>
          <a:bodyPr wrap="none" rtlCol="0">
            <a:spAutoFit/>
          </a:bodyPr>
          <a:lstStyle/>
          <a:p>
            <a:r>
              <a:rPr lang="en-US" sz="1600" b="0" dirty="0">
                <a:solidFill>
                  <a:srgbClr val="0000FF"/>
                </a:solidFill>
                <a:latin typeface="Gill Sans" charset="0"/>
                <a:ea typeface="Gill Sans" charset="0"/>
                <a:cs typeface="Gill Sans" charset="0"/>
              </a:rPr>
              <a:t>3000 …</a:t>
            </a:r>
          </a:p>
        </p:txBody>
      </p:sp>
      <p:sp>
        <p:nvSpPr>
          <p:cNvPr id="69" name="TextBox 68"/>
          <p:cNvSpPr txBox="1"/>
          <p:nvPr/>
        </p:nvSpPr>
        <p:spPr>
          <a:xfrm>
            <a:off x="2590800" y="3505200"/>
            <a:ext cx="857226" cy="338554"/>
          </a:xfrm>
          <a:prstGeom prst="rect">
            <a:avLst/>
          </a:prstGeom>
          <a:solidFill>
            <a:srgbClr val="00AE00"/>
          </a:solidFill>
        </p:spPr>
        <p:txBody>
          <a:bodyPr wrap="none" rtlCol="0">
            <a:spAutoFit/>
          </a:bodyPr>
          <a:lstStyle/>
          <a:p>
            <a:r>
              <a:rPr lang="en-US" sz="1600" b="0" dirty="0">
                <a:solidFill>
                  <a:srgbClr val="0000FF"/>
                </a:solidFill>
                <a:latin typeface="Gill Sans" charset="0"/>
                <a:ea typeface="Gill Sans" charset="0"/>
                <a:cs typeface="Gill Sans" charset="0"/>
              </a:rPr>
              <a:t>0080 …</a:t>
            </a:r>
          </a:p>
        </p:txBody>
      </p:sp>
      <p:sp>
        <p:nvSpPr>
          <p:cNvPr id="70" name="TextBox 69"/>
          <p:cNvSpPr txBox="1"/>
          <p:nvPr/>
        </p:nvSpPr>
        <p:spPr>
          <a:xfrm>
            <a:off x="1827927" y="3505200"/>
            <a:ext cx="723275" cy="338554"/>
          </a:xfrm>
          <a:prstGeom prst="rect">
            <a:avLst/>
          </a:prstGeom>
          <a:noFill/>
        </p:spPr>
        <p:txBody>
          <a:bodyPr wrap="none" rtlCol="0">
            <a:spAutoFit/>
          </a:bodyPr>
          <a:lstStyle/>
          <a:p>
            <a:r>
              <a:rPr lang="en-US" sz="1600" b="0" dirty="0">
                <a:latin typeface="Gill Sans" charset="0"/>
                <a:ea typeface="Gill Sans" charset="0"/>
                <a:cs typeface="Gill Sans" charset="0"/>
              </a:rPr>
              <a:t>Bound</a:t>
            </a:r>
          </a:p>
        </p:txBody>
      </p:sp>
      <p:sp>
        <p:nvSpPr>
          <p:cNvPr id="71" name="Rectangle 70"/>
          <p:cNvSpPr/>
          <p:nvPr/>
        </p:nvSpPr>
        <p:spPr bwMode="auto">
          <a:xfrm>
            <a:off x="2590800" y="3886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2" name="TextBox 71"/>
          <p:cNvSpPr txBox="1"/>
          <p:nvPr/>
        </p:nvSpPr>
        <p:spPr>
          <a:xfrm>
            <a:off x="2590800" y="3886200"/>
            <a:ext cx="952692" cy="307777"/>
          </a:xfrm>
          <a:prstGeom prst="rect">
            <a:avLst/>
          </a:prstGeom>
          <a:noFill/>
        </p:spPr>
        <p:txBody>
          <a:bodyPr wrap="none" rtlCol="0">
            <a:spAutoFit/>
          </a:bodyPr>
          <a:lstStyle/>
          <a:p>
            <a:r>
              <a:rPr lang="en-US" sz="1400" b="0" dirty="0" err="1">
                <a:solidFill>
                  <a:srgbClr val="0000FF"/>
                </a:solidFill>
                <a:latin typeface="Gill Sans" charset="0"/>
                <a:ea typeface="Gill Sans" charset="0"/>
                <a:cs typeface="Gill Sans" charset="0"/>
              </a:rPr>
              <a:t>xxxx</a:t>
            </a:r>
            <a:r>
              <a:rPr lang="en-US" sz="1400" b="0" dirty="0">
                <a:solidFill>
                  <a:srgbClr val="0000FF"/>
                </a:solidFill>
                <a:latin typeface="Gill Sans" charset="0"/>
                <a:ea typeface="Gill Sans" charset="0"/>
                <a:cs typeface="Gill Sans" charset="0"/>
              </a:rPr>
              <a:t> </a:t>
            </a:r>
            <a:r>
              <a:rPr lang="en-US" sz="1400" b="0" dirty="0" err="1">
                <a:solidFill>
                  <a:srgbClr val="0000FF"/>
                </a:solidFill>
                <a:latin typeface="Gill Sans" charset="0"/>
                <a:ea typeface="Gill Sans" charset="0"/>
                <a:cs typeface="Gill Sans" charset="0"/>
              </a:rPr>
              <a:t>xxxx</a:t>
            </a:r>
            <a:endParaRPr lang="en-US" sz="1400" b="0" dirty="0">
              <a:solidFill>
                <a:srgbClr val="0000FF"/>
              </a:solidFill>
              <a:latin typeface="Gill Sans" charset="0"/>
              <a:ea typeface="Gill Sans" charset="0"/>
              <a:cs typeface="Gill Sans" charset="0"/>
            </a:endParaRPr>
          </a:p>
        </p:txBody>
      </p:sp>
      <p:sp>
        <p:nvSpPr>
          <p:cNvPr id="73" name="TextBox 72"/>
          <p:cNvSpPr txBox="1"/>
          <p:nvPr/>
        </p:nvSpPr>
        <p:spPr>
          <a:xfrm>
            <a:off x="2022090" y="3886200"/>
            <a:ext cx="537327" cy="338554"/>
          </a:xfrm>
          <a:prstGeom prst="rect">
            <a:avLst/>
          </a:prstGeom>
          <a:noFill/>
        </p:spPr>
        <p:txBody>
          <a:bodyPr wrap="none" rtlCol="0">
            <a:spAutoFit/>
          </a:bodyPr>
          <a:lstStyle/>
          <a:p>
            <a:r>
              <a:rPr lang="en-US" sz="1600" b="0" dirty="0" err="1">
                <a:latin typeface="Gill Sans" charset="0"/>
                <a:ea typeface="Gill Sans" charset="0"/>
                <a:cs typeface="Gill Sans" charset="0"/>
              </a:rPr>
              <a:t>uPC</a:t>
            </a:r>
            <a:endParaRPr lang="en-US" sz="1600" b="0" dirty="0">
              <a:latin typeface="Gill Sans" charset="0"/>
              <a:ea typeface="Gill Sans" charset="0"/>
              <a:cs typeface="Gill Sans" charset="0"/>
            </a:endParaRPr>
          </a:p>
        </p:txBody>
      </p:sp>
      <p:sp>
        <p:nvSpPr>
          <p:cNvPr id="74" name="Rectangle 73"/>
          <p:cNvSpPr/>
          <p:nvPr/>
        </p:nvSpPr>
        <p:spPr bwMode="auto">
          <a:xfrm>
            <a:off x="2590800" y="4648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5" name="Rectangle 74"/>
          <p:cNvSpPr/>
          <p:nvPr/>
        </p:nvSpPr>
        <p:spPr bwMode="auto">
          <a:xfrm>
            <a:off x="609600" y="2819400"/>
            <a:ext cx="1828800" cy="3048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6" name="Rectangle 75"/>
          <p:cNvSpPr/>
          <p:nvPr/>
        </p:nvSpPr>
        <p:spPr bwMode="auto">
          <a:xfrm>
            <a:off x="2590800" y="54864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Gill Sans Light"/>
              <a:cs typeface="Gill Sans Light"/>
            </a:endParaRPr>
          </a:p>
        </p:txBody>
      </p:sp>
      <p:sp>
        <p:nvSpPr>
          <p:cNvPr id="77" name="TextBox 76"/>
          <p:cNvSpPr txBox="1"/>
          <p:nvPr/>
        </p:nvSpPr>
        <p:spPr>
          <a:xfrm>
            <a:off x="2022090" y="4648200"/>
            <a:ext cx="526811" cy="338554"/>
          </a:xfrm>
          <a:prstGeom prst="rect">
            <a:avLst/>
          </a:prstGeom>
          <a:solidFill>
            <a:srgbClr val="00AE00"/>
          </a:solidFill>
        </p:spPr>
        <p:txBody>
          <a:bodyPr wrap="none" rtlCol="0">
            <a:spAutoFit/>
          </a:bodyPr>
          <a:lstStyle/>
          <a:p>
            <a:r>
              <a:rPr lang="en-US" sz="1600" b="0" dirty="0" err="1">
                <a:solidFill>
                  <a:srgbClr val="0000FF"/>
                </a:solidFill>
                <a:latin typeface="Gill Sans" charset="0"/>
                <a:ea typeface="Gill Sans" charset="0"/>
                <a:cs typeface="Gill Sans" charset="0"/>
              </a:rPr>
              <a:t>regs</a:t>
            </a:r>
            <a:endParaRPr lang="en-US" sz="1600" b="0" dirty="0">
              <a:solidFill>
                <a:srgbClr val="0000FF"/>
              </a:solidFill>
              <a:latin typeface="Gill Sans" charset="0"/>
              <a:ea typeface="Gill Sans" charset="0"/>
              <a:cs typeface="Gill Sans" charset="0"/>
            </a:endParaRPr>
          </a:p>
        </p:txBody>
      </p:sp>
      <p:sp>
        <p:nvSpPr>
          <p:cNvPr id="78" name="Rectangle 77"/>
          <p:cNvSpPr/>
          <p:nvPr/>
        </p:nvSpPr>
        <p:spPr bwMode="auto">
          <a:xfrm>
            <a:off x="2590800" y="2743200"/>
            <a:ext cx="4572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9" name="TextBox 78"/>
          <p:cNvSpPr txBox="1"/>
          <p:nvPr/>
        </p:nvSpPr>
        <p:spPr>
          <a:xfrm>
            <a:off x="1600200" y="2743200"/>
            <a:ext cx="906017" cy="338554"/>
          </a:xfrm>
          <a:prstGeom prst="rect">
            <a:avLst/>
          </a:prstGeom>
          <a:noFill/>
        </p:spPr>
        <p:txBody>
          <a:bodyPr wrap="none" rtlCol="0">
            <a:spAutoFit/>
          </a:bodyPr>
          <a:lstStyle/>
          <a:p>
            <a:r>
              <a:rPr lang="en-US" sz="1600" b="0" dirty="0" err="1">
                <a:latin typeface="Gill Sans" charset="0"/>
                <a:ea typeface="Gill Sans" charset="0"/>
                <a:cs typeface="Gill Sans" charset="0"/>
              </a:rPr>
              <a:t>sysmode</a:t>
            </a:r>
            <a:endParaRPr lang="en-US" sz="1600" b="0" dirty="0">
              <a:latin typeface="Gill Sans" charset="0"/>
              <a:ea typeface="Gill Sans" charset="0"/>
              <a:cs typeface="Gill Sans" charset="0"/>
            </a:endParaRPr>
          </a:p>
        </p:txBody>
      </p:sp>
      <p:sp>
        <p:nvSpPr>
          <p:cNvPr id="14" name="TextBox 13"/>
          <p:cNvSpPr txBox="1"/>
          <p:nvPr/>
        </p:nvSpPr>
        <p:spPr>
          <a:xfrm>
            <a:off x="3276600" y="5117068"/>
            <a:ext cx="415498" cy="369332"/>
          </a:xfrm>
          <a:prstGeom prst="rect">
            <a:avLst/>
          </a:prstGeom>
          <a:noFill/>
        </p:spPr>
        <p:txBody>
          <a:bodyPr wrap="none" rtlCol="0">
            <a:spAutoFit/>
          </a:bodyPr>
          <a:lstStyle/>
          <a:p>
            <a:r>
              <a:rPr lang="en-US" dirty="0">
                <a:latin typeface="Gill Sans Light"/>
                <a:cs typeface="Gill Sans Light"/>
              </a:rPr>
              <a:t>…</a:t>
            </a:r>
          </a:p>
        </p:txBody>
      </p:sp>
      <p:sp>
        <p:nvSpPr>
          <p:cNvPr id="81" name="TextBox 80"/>
          <p:cNvSpPr txBox="1"/>
          <p:nvPr/>
        </p:nvSpPr>
        <p:spPr>
          <a:xfrm>
            <a:off x="2667000" y="2743200"/>
            <a:ext cx="287258" cy="338554"/>
          </a:xfrm>
          <a:prstGeom prst="rect">
            <a:avLst/>
          </a:prstGeom>
          <a:noFill/>
        </p:spPr>
        <p:txBody>
          <a:bodyPr wrap="none" rtlCol="0">
            <a:spAutoFit/>
          </a:bodyPr>
          <a:lstStyle/>
          <a:p>
            <a:r>
              <a:rPr lang="en-US" sz="1600" b="0" dirty="0">
                <a:latin typeface="Gill Sans" charset="0"/>
                <a:ea typeface="Gill Sans" charset="0"/>
                <a:cs typeface="Gill Sans" charset="0"/>
              </a:rPr>
              <a:t>0</a:t>
            </a:r>
          </a:p>
        </p:txBody>
      </p:sp>
      <p:sp>
        <p:nvSpPr>
          <p:cNvPr id="82" name="Rectangle 81"/>
          <p:cNvSpPr/>
          <p:nvPr/>
        </p:nvSpPr>
        <p:spPr bwMode="auto">
          <a:xfrm>
            <a:off x="2590800" y="4267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84" name="TextBox 83"/>
          <p:cNvSpPr txBox="1"/>
          <p:nvPr/>
        </p:nvSpPr>
        <p:spPr>
          <a:xfrm>
            <a:off x="2136204" y="4267200"/>
            <a:ext cx="434734" cy="338554"/>
          </a:xfrm>
          <a:prstGeom prst="rect">
            <a:avLst/>
          </a:prstGeom>
          <a:noFill/>
        </p:spPr>
        <p:txBody>
          <a:bodyPr wrap="none" rtlCol="0">
            <a:spAutoFit/>
          </a:bodyPr>
          <a:lstStyle/>
          <a:p>
            <a:r>
              <a:rPr lang="en-US" sz="1600" b="0" dirty="0">
                <a:latin typeface="Gill Sans" charset="0"/>
                <a:ea typeface="Gill Sans" charset="0"/>
                <a:cs typeface="Gill Sans" charset="0"/>
              </a:rPr>
              <a:t>PC</a:t>
            </a:r>
          </a:p>
        </p:txBody>
      </p:sp>
      <p:cxnSp>
        <p:nvCxnSpPr>
          <p:cNvPr id="16" name="Straight Connector 15"/>
          <p:cNvCxnSpPr/>
          <p:nvPr/>
        </p:nvCxnSpPr>
        <p:spPr bwMode="auto">
          <a:xfrm>
            <a:off x="5410200" y="4572000"/>
            <a:ext cx="1295400" cy="0"/>
          </a:xfrm>
          <a:prstGeom prst="line">
            <a:avLst/>
          </a:prstGeom>
          <a:solidFill>
            <a:schemeClr val="accent1"/>
          </a:solidFill>
          <a:ln w="28575" cap="flat" cmpd="sng" algn="ctr">
            <a:solidFill>
              <a:srgbClr val="FF0000"/>
            </a:solidFill>
            <a:prstDash val="solid"/>
            <a:round/>
            <a:headEnd type="none" w="sm" len="sm"/>
            <a:tailEnd type="none" w="sm" len="sm"/>
          </a:ln>
          <a:effectLst/>
        </p:spPr>
      </p:cxnSp>
      <p:cxnSp>
        <p:nvCxnSpPr>
          <p:cNvPr id="85" name="Straight Connector 84"/>
          <p:cNvCxnSpPr/>
          <p:nvPr/>
        </p:nvCxnSpPr>
        <p:spPr bwMode="auto">
          <a:xfrm>
            <a:off x="5334000" y="5943600"/>
            <a:ext cx="1295400" cy="0"/>
          </a:xfrm>
          <a:prstGeom prst="line">
            <a:avLst/>
          </a:prstGeom>
          <a:solidFill>
            <a:schemeClr val="accent1"/>
          </a:solidFill>
          <a:ln w="28575" cap="flat" cmpd="sng" algn="ctr">
            <a:solidFill>
              <a:srgbClr val="FF0000"/>
            </a:solidFill>
            <a:prstDash val="solid"/>
            <a:round/>
            <a:headEnd type="none" w="sm" len="sm"/>
            <a:tailEnd type="none" w="sm" len="sm"/>
          </a:ln>
          <a:effectLst/>
        </p:spPr>
      </p:cxnSp>
      <p:sp>
        <p:nvSpPr>
          <p:cNvPr id="93" name="TextBox 92"/>
          <p:cNvSpPr txBox="1"/>
          <p:nvPr/>
        </p:nvSpPr>
        <p:spPr>
          <a:xfrm>
            <a:off x="4495800" y="3124200"/>
            <a:ext cx="800219" cy="338554"/>
          </a:xfrm>
          <a:prstGeom prst="rect">
            <a:avLst/>
          </a:prstGeom>
          <a:noFill/>
        </p:spPr>
        <p:txBody>
          <a:bodyPr wrap="none" rtlCol="0">
            <a:spAutoFit/>
          </a:bodyPr>
          <a:lstStyle/>
          <a:p>
            <a:r>
              <a:rPr lang="en-US" sz="1600" b="0" dirty="0">
                <a:latin typeface="Gill Sans" charset="0"/>
                <a:ea typeface="Gill Sans" charset="0"/>
                <a:cs typeface="Gill Sans" charset="0"/>
              </a:rPr>
              <a:t>0000…</a:t>
            </a:r>
          </a:p>
        </p:txBody>
      </p:sp>
      <p:sp>
        <p:nvSpPr>
          <p:cNvPr id="94" name="TextBox 93"/>
          <p:cNvSpPr txBox="1"/>
          <p:nvPr/>
        </p:nvSpPr>
        <p:spPr>
          <a:xfrm>
            <a:off x="4495800" y="3505200"/>
            <a:ext cx="774571" cy="338554"/>
          </a:xfrm>
          <a:prstGeom prst="rect">
            <a:avLst/>
          </a:prstGeom>
          <a:noFill/>
        </p:spPr>
        <p:txBody>
          <a:bodyPr wrap="none" rtlCol="0">
            <a:spAutoFit/>
          </a:bodyPr>
          <a:lstStyle/>
          <a:p>
            <a:r>
              <a:rPr lang="en-US" sz="1600" b="0" dirty="0">
                <a:latin typeface="Gill Sans" charset="0"/>
                <a:ea typeface="Gill Sans" charset="0"/>
                <a:cs typeface="Gill Sans" charset="0"/>
              </a:rPr>
              <a:t>FFFF…</a:t>
            </a:r>
          </a:p>
        </p:txBody>
      </p:sp>
      <p:cxnSp>
        <p:nvCxnSpPr>
          <p:cNvPr id="83" name="Curved Connector 82"/>
          <p:cNvCxnSpPr/>
          <p:nvPr/>
        </p:nvCxnSpPr>
        <p:spPr bwMode="auto">
          <a:xfrm>
            <a:off x="4191000" y="5105400"/>
            <a:ext cx="1752600" cy="685800"/>
          </a:xfrm>
          <a:prstGeom prst="curvedConnector3">
            <a:avLst>
              <a:gd name="adj1" fmla="val 50000"/>
            </a:avLst>
          </a:prstGeom>
          <a:solidFill>
            <a:schemeClr val="accent1"/>
          </a:solidFill>
          <a:ln w="12700" cap="flat" cmpd="sng" algn="ctr">
            <a:solidFill>
              <a:schemeClr val="tx1"/>
            </a:solidFill>
            <a:prstDash val="solid"/>
            <a:round/>
            <a:headEnd type="none" w="sm" len="sm"/>
            <a:tailEnd type="arrow"/>
          </a:ln>
          <a:effectLst/>
        </p:spPr>
      </p:cxnSp>
      <p:sp>
        <p:nvSpPr>
          <p:cNvPr id="86" name="TextBox 85"/>
          <p:cNvSpPr txBox="1"/>
          <p:nvPr/>
        </p:nvSpPr>
        <p:spPr>
          <a:xfrm>
            <a:off x="2590800" y="4953000"/>
            <a:ext cx="880369" cy="338554"/>
          </a:xfrm>
          <a:prstGeom prst="rect">
            <a:avLst/>
          </a:prstGeom>
          <a:solidFill>
            <a:schemeClr val="accent2"/>
          </a:solidFill>
        </p:spPr>
        <p:txBody>
          <a:bodyPr wrap="none" rtlCol="0">
            <a:spAutoFit/>
          </a:bodyPr>
          <a:lstStyle/>
          <a:p>
            <a:r>
              <a:rPr lang="en-US" sz="1600" b="0" dirty="0">
                <a:solidFill>
                  <a:srgbClr val="0000FF"/>
                </a:solidFill>
                <a:latin typeface="Gill Sans" charset="0"/>
                <a:ea typeface="Gill Sans" charset="0"/>
                <a:cs typeface="Gill Sans" charset="0"/>
              </a:rPr>
              <a:t>00D0…</a:t>
            </a:r>
          </a:p>
        </p:txBody>
      </p:sp>
      <p:sp>
        <p:nvSpPr>
          <p:cNvPr id="88" name="TextBox 87"/>
          <p:cNvSpPr txBox="1"/>
          <p:nvPr/>
        </p:nvSpPr>
        <p:spPr>
          <a:xfrm>
            <a:off x="2579217" y="4267200"/>
            <a:ext cx="959818" cy="338554"/>
          </a:xfrm>
          <a:prstGeom prst="rect">
            <a:avLst/>
          </a:prstGeom>
          <a:noFill/>
        </p:spPr>
        <p:txBody>
          <a:bodyPr wrap="none" rtlCol="0">
            <a:spAutoFit/>
          </a:bodyPr>
          <a:lstStyle/>
          <a:p>
            <a:r>
              <a:rPr lang="en-US" sz="1600" b="0" dirty="0">
                <a:solidFill>
                  <a:srgbClr val="0000FF"/>
                </a:solidFill>
                <a:latin typeface="Gill Sans" charset="0"/>
                <a:ea typeface="Gill Sans" charset="0"/>
                <a:cs typeface="Gill Sans" charset="0"/>
              </a:rPr>
              <a:t>000 0248</a:t>
            </a:r>
          </a:p>
        </p:txBody>
      </p:sp>
      <p:cxnSp>
        <p:nvCxnSpPr>
          <p:cNvPr id="89" name="Curved Connector 88"/>
          <p:cNvCxnSpPr>
            <a:endCxn id="48" idx="1"/>
          </p:cNvCxnSpPr>
          <p:nvPr/>
        </p:nvCxnSpPr>
        <p:spPr bwMode="auto">
          <a:xfrm>
            <a:off x="4038600" y="4419600"/>
            <a:ext cx="1905000" cy="272143"/>
          </a:xfrm>
          <a:prstGeom prst="curvedConnector3">
            <a:avLst>
              <a:gd name="adj1" fmla="val 50000"/>
            </a:avLst>
          </a:prstGeom>
          <a:solidFill>
            <a:schemeClr val="accent1"/>
          </a:solidFill>
          <a:ln w="12700" cap="flat" cmpd="sng" algn="ctr">
            <a:solidFill>
              <a:schemeClr val="tx1"/>
            </a:solidFill>
            <a:prstDash val="solid"/>
            <a:round/>
            <a:headEnd type="none" w="sm" len="sm"/>
            <a:tailEnd type="arrow"/>
          </a:ln>
          <a:effectLst/>
        </p:spPr>
      </p:cxnSp>
    </p:spTree>
    <p:extLst>
      <p:ext uri="{BB962C8B-B14F-4D97-AF65-F5344CB8AC3E}">
        <p14:creationId xmlns:p14="http://schemas.microsoft.com/office/powerpoint/2010/main" val="1715010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7904-FF05-CD43-B790-351637F07203}"/>
              </a:ext>
            </a:extLst>
          </p:cNvPr>
          <p:cNvSpPr>
            <a:spLocks noGrp="1"/>
          </p:cNvSpPr>
          <p:nvPr>
            <p:ph type="title"/>
          </p:nvPr>
        </p:nvSpPr>
        <p:spPr/>
        <p:txBody>
          <a:bodyPr/>
          <a:lstStyle/>
          <a:p>
            <a:r>
              <a:rPr lang="en-US" dirty="0"/>
              <a:t>CPU, Processor, Core, Process, Thread?!?</a:t>
            </a:r>
          </a:p>
        </p:txBody>
      </p:sp>
      <p:sp>
        <p:nvSpPr>
          <p:cNvPr id="4" name="Rectangle 3">
            <a:extLst>
              <a:ext uri="{FF2B5EF4-FFF2-40B4-BE49-F238E27FC236}">
                <a16:creationId xmlns:a16="http://schemas.microsoft.com/office/drawing/2014/main" id="{A30D3540-6B88-0649-AF14-11E9DD629FF9}"/>
              </a:ext>
            </a:extLst>
          </p:cNvPr>
          <p:cNvSpPr/>
          <p:nvPr/>
        </p:nvSpPr>
        <p:spPr bwMode="auto">
          <a:xfrm>
            <a:off x="909320" y="1143000"/>
            <a:ext cx="2667000" cy="19812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CPU/Processor</a:t>
            </a:r>
          </a:p>
        </p:txBody>
      </p:sp>
      <p:sp>
        <p:nvSpPr>
          <p:cNvPr id="6" name="Rectangle 5">
            <a:extLst>
              <a:ext uri="{FF2B5EF4-FFF2-40B4-BE49-F238E27FC236}">
                <a16:creationId xmlns:a16="http://schemas.microsoft.com/office/drawing/2014/main" id="{B1DA4892-B8E6-B846-958C-4848C16F7CEF}"/>
              </a:ext>
            </a:extLst>
          </p:cNvPr>
          <p:cNvSpPr/>
          <p:nvPr/>
        </p:nvSpPr>
        <p:spPr bwMode="auto">
          <a:xfrm>
            <a:off x="1061720" y="1498600"/>
            <a:ext cx="1143000" cy="1549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id="{694DAF20-BB83-4A40-BD86-1E537D561E1D}"/>
              </a:ext>
            </a:extLst>
          </p:cNvPr>
          <p:cNvSpPr/>
          <p:nvPr/>
        </p:nvSpPr>
        <p:spPr bwMode="auto">
          <a:xfrm>
            <a:off x="2331720" y="1498600"/>
            <a:ext cx="1143000" cy="1549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Core</a:t>
            </a:r>
          </a:p>
        </p:txBody>
      </p:sp>
      <p:sp>
        <p:nvSpPr>
          <p:cNvPr id="8" name="Rectangle 7">
            <a:extLst>
              <a:ext uri="{FF2B5EF4-FFF2-40B4-BE49-F238E27FC236}">
                <a16:creationId xmlns:a16="http://schemas.microsoft.com/office/drawing/2014/main" id="{AB5D8C43-4783-844E-B995-3E74D8FA2B05}"/>
              </a:ext>
            </a:extLst>
          </p:cNvPr>
          <p:cNvSpPr/>
          <p:nvPr/>
        </p:nvSpPr>
        <p:spPr bwMode="auto">
          <a:xfrm>
            <a:off x="914400" y="3403600"/>
            <a:ext cx="2667000" cy="19812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CPU/Processor</a:t>
            </a:r>
          </a:p>
        </p:txBody>
      </p:sp>
      <p:sp>
        <p:nvSpPr>
          <p:cNvPr id="9" name="Rectangle 8">
            <a:extLst>
              <a:ext uri="{FF2B5EF4-FFF2-40B4-BE49-F238E27FC236}">
                <a16:creationId xmlns:a16="http://schemas.microsoft.com/office/drawing/2014/main" id="{114715A5-3D00-8149-A2B3-F91803FEA228}"/>
              </a:ext>
            </a:extLst>
          </p:cNvPr>
          <p:cNvSpPr/>
          <p:nvPr/>
        </p:nvSpPr>
        <p:spPr bwMode="auto">
          <a:xfrm>
            <a:off x="1066800" y="3759200"/>
            <a:ext cx="1143000" cy="1549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Core</a:t>
            </a:r>
          </a:p>
        </p:txBody>
      </p:sp>
      <p:sp>
        <p:nvSpPr>
          <p:cNvPr id="10" name="Rectangle 9">
            <a:extLst>
              <a:ext uri="{FF2B5EF4-FFF2-40B4-BE49-F238E27FC236}">
                <a16:creationId xmlns:a16="http://schemas.microsoft.com/office/drawing/2014/main" id="{A4772AE9-1D11-2D4A-9666-812E858E64B1}"/>
              </a:ext>
            </a:extLst>
          </p:cNvPr>
          <p:cNvSpPr/>
          <p:nvPr/>
        </p:nvSpPr>
        <p:spPr bwMode="auto">
          <a:xfrm>
            <a:off x="2336800" y="3759200"/>
            <a:ext cx="1143000" cy="1549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Core</a:t>
            </a:r>
          </a:p>
        </p:txBody>
      </p:sp>
      <p:sp>
        <p:nvSpPr>
          <p:cNvPr id="14" name="Rectangle 13">
            <a:extLst>
              <a:ext uri="{FF2B5EF4-FFF2-40B4-BE49-F238E27FC236}">
                <a16:creationId xmlns:a16="http://schemas.microsoft.com/office/drawing/2014/main" id="{D8B989DD-0525-5D49-84DE-410784C73AC1}"/>
              </a:ext>
            </a:extLst>
          </p:cNvPr>
          <p:cNvSpPr/>
          <p:nvPr/>
        </p:nvSpPr>
        <p:spPr bwMode="auto">
          <a:xfrm>
            <a:off x="5334000" y="1143000"/>
            <a:ext cx="2667000" cy="1981200"/>
          </a:xfrm>
          <a:prstGeom prst="rect">
            <a:avLst/>
          </a:prstGeom>
          <a:solidFill>
            <a:schemeClr val="bg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Process</a:t>
            </a:r>
          </a:p>
        </p:txBody>
      </p:sp>
      <p:sp>
        <p:nvSpPr>
          <p:cNvPr id="15" name="Rectangle 14">
            <a:extLst>
              <a:ext uri="{FF2B5EF4-FFF2-40B4-BE49-F238E27FC236}">
                <a16:creationId xmlns:a16="http://schemas.microsoft.com/office/drawing/2014/main" id="{238E1917-4253-3347-A558-3E3354204A0C}"/>
              </a:ext>
            </a:extLst>
          </p:cNvPr>
          <p:cNvSpPr/>
          <p:nvPr/>
        </p:nvSpPr>
        <p:spPr bwMode="auto">
          <a:xfrm>
            <a:off x="5486400" y="1498600"/>
            <a:ext cx="2418080" cy="1549400"/>
          </a:xfrm>
          <a:prstGeom prst="rect">
            <a:avLst/>
          </a:prstGeom>
          <a:solidFill>
            <a:schemeClr val="bg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Thread</a:t>
            </a:r>
          </a:p>
        </p:txBody>
      </p:sp>
      <p:sp>
        <p:nvSpPr>
          <p:cNvPr id="17" name="Rectangle 16">
            <a:extLst>
              <a:ext uri="{FF2B5EF4-FFF2-40B4-BE49-F238E27FC236}">
                <a16:creationId xmlns:a16="http://schemas.microsoft.com/office/drawing/2014/main" id="{50CAF27F-915F-2348-B47B-C0549B7D38E6}"/>
              </a:ext>
            </a:extLst>
          </p:cNvPr>
          <p:cNvSpPr/>
          <p:nvPr/>
        </p:nvSpPr>
        <p:spPr bwMode="auto">
          <a:xfrm>
            <a:off x="5334000" y="3327400"/>
            <a:ext cx="2667000" cy="1981200"/>
          </a:xfrm>
          <a:prstGeom prst="rect">
            <a:avLst/>
          </a:prstGeom>
          <a:solidFill>
            <a:schemeClr val="bg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Process</a:t>
            </a:r>
          </a:p>
        </p:txBody>
      </p:sp>
      <p:sp>
        <p:nvSpPr>
          <p:cNvPr id="18" name="Rectangle 17">
            <a:extLst>
              <a:ext uri="{FF2B5EF4-FFF2-40B4-BE49-F238E27FC236}">
                <a16:creationId xmlns:a16="http://schemas.microsoft.com/office/drawing/2014/main" id="{C5EB148D-EEF6-4647-B8F6-587A99976334}"/>
              </a:ext>
            </a:extLst>
          </p:cNvPr>
          <p:cNvSpPr/>
          <p:nvPr/>
        </p:nvSpPr>
        <p:spPr bwMode="auto">
          <a:xfrm>
            <a:off x="5486400" y="3683000"/>
            <a:ext cx="762000" cy="1549400"/>
          </a:xfrm>
          <a:prstGeom prst="rect">
            <a:avLst/>
          </a:prstGeom>
          <a:solidFill>
            <a:schemeClr val="bg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Thread</a:t>
            </a:r>
          </a:p>
        </p:txBody>
      </p:sp>
      <p:sp>
        <p:nvSpPr>
          <p:cNvPr id="19" name="Rectangle 18">
            <a:extLst>
              <a:ext uri="{FF2B5EF4-FFF2-40B4-BE49-F238E27FC236}">
                <a16:creationId xmlns:a16="http://schemas.microsoft.com/office/drawing/2014/main" id="{46567863-8B1F-BE4C-9138-DF655B2D10BB}"/>
              </a:ext>
            </a:extLst>
          </p:cNvPr>
          <p:cNvSpPr/>
          <p:nvPr/>
        </p:nvSpPr>
        <p:spPr bwMode="auto">
          <a:xfrm>
            <a:off x="6324600" y="3683000"/>
            <a:ext cx="762000" cy="1549400"/>
          </a:xfrm>
          <a:prstGeom prst="rect">
            <a:avLst/>
          </a:prstGeom>
          <a:solidFill>
            <a:schemeClr val="bg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Thread</a:t>
            </a:r>
          </a:p>
        </p:txBody>
      </p:sp>
      <p:sp>
        <p:nvSpPr>
          <p:cNvPr id="20" name="Rectangle 19">
            <a:extLst>
              <a:ext uri="{FF2B5EF4-FFF2-40B4-BE49-F238E27FC236}">
                <a16:creationId xmlns:a16="http://schemas.microsoft.com/office/drawing/2014/main" id="{842EE18F-1810-BA4D-8B47-8426032A36E0}"/>
              </a:ext>
            </a:extLst>
          </p:cNvPr>
          <p:cNvSpPr/>
          <p:nvPr/>
        </p:nvSpPr>
        <p:spPr bwMode="auto">
          <a:xfrm>
            <a:off x="7142480" y="3683000"/>
            <a:ext cx="762000" cy="1549400"/>
          </a:xfrm>
          <a:prstGeom prst="rect">
            <a:avLst/>
          </a:prstGeom>
          <a:solidFill>
            <a:schemeClr val="bg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u="none" strike="noStrike" cap="none" normalizeH="0" baseline="0" dirty="0">
                <a:ln>
                  <a:noFill/>
                </a:ln>
                <a:solidFill>
                  <a:schemeClr val="tx1"/>
                </a:solidFill>
                <a:effectLst/>
                <a:latin typeface="Avenir Next Condensed" panose="020B0503020202020204" pitchFamily="34" charset="0"/>
                <a:cs typeface="Arial" panose="020B0604020202020204" pitchFamily="34" charset="0"/>
              </a:rPr>
              <a:t>Thread</a:t>
            </a:r>
          </a:p>
        </p:txBody>
      </p:sp>
      <p:cxnSp>
        <p:nvCxnSpPr>
          <p:cNvPr id="22" name="Straight Connector 21">
            <a:extLst>
              <a:ext uri="{FF2B5EF4-FFF2-40B4-BE49-F238E27FC236}">
                <a16:creationId xmlns:a16="http://schemas.microsoft.com/office/drawing/2014/main" id="{C7E90E72-6C95-EB44-B7D8-38F4FDD3C967}"/>
              </a:ext>
            </a:extLst>
          </p:cNvPr>
          <p:cNvCxnSpPr/>
          <p:nvPr/>
        </p:nvCxnSpPr>
        <p:spPr bwMode="auto">
          <a:xfrm>
            <a:off x="4419600" y="914400"/>
            <a:ext cx="0" cy="5486400"/>
          </a:xfrm>
          <a:prstGeom prst="line">
            <a:avLst/>
          </a:prstGeom>
          <a:solidFill>
            <a:schemeClr val="bg1"/>
          </a:soli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 name="Rectangle 23">
            <a:extLst>
              <a:ext uri="{FF2B5EF4-FFF2-40B4-BE49-F238E27FC236}">
                <a16:creationId xmlns:a16="http://schemas.microsoft.com/office/drawing/2014/main" id="{578FA080-88D0-FC4A-BAD1-2F8BFE345180}"/>
              </a:ext>
            </a:extLst>
          </p:cNvPr>
          <p:cNvSpPr/>
          <p:nvPr/>
        </p:nvSpPr>
        <p:spPr>
          <a:xfrm>
            <a:off x="1371600" y="5841996"/>
            <a:ext cx="1259768" cy="461665"/>
          </a:xfrm>
          <a:prstGeom prst="rect">
            <a:avLst/>
          </a:prstGeom>
        </p:spPr>
        <p:txBody>
          <a:bodyPr wrap="none">
            <a:spAutoFit/>
          </a:bodyPr>
          <a:lstStyle/>
          <a:p>
            <a:r>
              <a:rPr lang="en-US" altLang="en-US" sz="2400" dirty="0">
                <a:latin typeface="Avenir Next Condensed Medium" panose="020B0503020202020204" pitchFamily="34" charset="0"/>
              </a:rPr>
              <a:t>Hardware</a:t>
            </a:r>
            <a:endParaRPr lang="en-US" sz="2400" dirty="0">
              <a:latin typeface="Avenir Next Condensed Medium" panose="020B0503020202020204" pitchFamily="34" charset="0"/>
            </a:endParaRPr>
          </a:p>
        </p:txBody>
      </p:sp>
      <p:sp>
        <p:nvSpPr>
          <p:cNvPr id="25" name="Rectangle 24">
            <a:extLst>
              <a:ext uri="{FF2B5EF4-FFF2-40B4-BE49-F238E27FC236}">
                <a16:creationId xmlns:a16="http://schemas.microsoft.com/office/drawing/2014/main" id="{3E69F462-A726-5B4A-9005-8558CC0D3A95}"/>
              </a:ext>
            </a:extLst>
          </p:cNvPr>
          <p:cNvSpPr/>
          <p:nvPr/>
        </p:nvSpPr>
        <p:spPr>
          <a:xfrm>
            <a:off x="6092246" y="5841997"/>
            <a:ext cx="1150508" cy="461665"/>
          </a:xfrm>
          <a:prstGeom prst="rect">
            <a:avLst/>
          </a:prstGeom>
        </p:spPr>
        <p:txBody>
          <a:bodyPr wrap="none">
            <a:spAutoFit/>
          </a:bodyPr>
          <a:lstStyle/>
          <a:p>
            <a:r>
              <a:rPr lang="en-US" altLang="en-US" sz="2400" dirty="0">
                <a:solidFill>
                  <a:schemeClr val="accent1"/>
                </a:solidFill>
                <a:latin typeface="Avenir Next Condensed Medium" panose="020B0503020202020204" pitchFamily="34" charset="0"/>
              </a:rPr>
              <a:t>Software</a:t>
            </a:r>
            <a:endParaRPr lang="en-US" sz="2400" dirty="0">
              <a:solidFill>
                <a:schemeClr val="accent1"/>
              </a:solidFill>
              <a:latin typeface="Avenir Next Condensed Medium" panose="020B0503020202020204" pitchFamily="34" charset="0"/>
            </a:endParaRPr>
          </a:p>
        </p:txBody>
      </p:sp>
      <p:cxnSp>
        <p:nvCxnSpPr>
          <p:cNvPr id="28" name="Straight Connector 27">
            <a:extLst>
              <a:ext uri="{FF2B5EF4-FFF2-40B4-BE49-F238E27FC236}">
                <a16:creationId xmlns:a16="http://schemas.microsoft.com/office/drawing/2014/main" id="{E28B16C5-F9FE-1D48-9E42-F69BBE5F0AC0}"/>
              </a:ext>
            </a:extLst>
          </p:cNvPr>
          <p:cNvCxnSpPr>
            <a:cxnSpLocks/>
          </p:cNvCxnSpPr>
          <p:nvPr/>
        </p:nvCxnSpPr>
        <p:spPr bwMode="auto">
          <a:xfrm flipH="1">
            <a:off x="2971800" y="1498600"/>
            <a:ext cx="2514600" cy="177800"/>
          </a:xfrm>
          <a:prstGeom prst="line">
            <a:avLst/>
          </a:prstGeom>
          <a:solidFill>
            <a:schemeClr val="bg1"/>
          </a:solidFill>
          <a:ln w="25400" cap="flat" cmpd="sng" algn="ctr">
            <a:solidFill>
              <a:schemeClr val="accent1"/>
            </a:solidFill>
            <a:prstDash val="sysDot"/>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DD3921CD-921A-C741-BD9B-627A3ABB6F7D}"/>
              </a:ext>
            </a:extLst>
          </p:cNvPr>
          <p:cNvCxnSpPr>
            <a:cxnSpLocks/>
          </p:cNvCxnSpPr>
          <p:nvPr/>
        </p:nvCxnSpPr>
        <p:spPr bwMode="auto">
          <a:xfrm flipH="1" flipV="1">
            <a:off x="2959100" y="2816864"/>
            <a:ext cx="2527300" cy="231136"/>
          </a:xfrm>
          <a:prstGeom prst="line">
            <a:avLst/>
          </a:prstGeom>
          <a:solidFill>
            <a:schemeClr val="bg1"/>
          </a:solidFill>
          <a:ln w="25400" cap="flat" cmpd="sng" algn="ctr">
            <a:solidFill>
              <a:schemeClr val="accent1"/>
            </a:solidFill>
            <a:prstDash val="sysDot"/>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2820649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152400"/>
            <a:ext cx="9144000" cy="533400"/>
          </a:xfrm>
        </p:spPr>
        <p:txBody>
          <a:bodyPr/>
          <a:lstStyle/>
          <a:p>
            <a:r>
              <a:rPr lang="en-US" altLang="en-US"/>
              <a:t>Simultaneous MultiThreading/Hyperthreading</a:t>
            </a:r>
          </a:p>
        </p:txBody>
      </p:sp>
      <p:sp>
        <p:nvSpPr>
          <p:cNvPr id="346115" name="Rectangle 3"/>
          <p:cNvSpPr>
            <a:spLocks noGrp="1" noChangeArrowheads="1"/>
          </p:cNvSpPr>
          <p:nvPr>
            <p:ph type="body" idx="1"/>
          </p:nvPr>
        </p:nvSpPr>
        <p:spPr>
          <a:xfrm>
            <a:off x="0" y="762000"/>
            <a:ext cx="8991600" cy="6096000"/>
          </a:xfrm>
        </p:spPr>
        <p:txBody>
          <a:bodyPr/>
          <a:lstStyle/>
          <a:p>
            <a:pPr>
              <a:lnSpc>
                <a:spcPct val="100000"/>
              </a:lnSpc>
            </a:pPr>
            <a:r>
              <a:rPr lang="en-US" altLang="en-US" dirty="0"/>
              <a:t>Hardware technique </a:t>
            </a:r>
          </a:p>
          <a:p>
            <a:pPr lvl="1">
              <a:lnSpc>
                <a:spcPct val="100000"/>
              </a:lnSpc>
            </a:pPr>
            <a:r>
              <a:rPr lang="en-US" altLang="en-US" dirty="0"/>
              <a:t>Superscalar processors can</a:t>
            </a:r>
            <a:br>
              <a:rPr lang="en-US" altLang="en-US" dirty="0"/>
            </a:br>
            <a:r>
              <a:rPr lang="en-US" altLang="en-US" dirty="0"/>
              <a:t>execute multiple instructions</a:t>
            </a:r>
            <a:br>
              <a:rPr lang="en-US" altLang="en-US" dirty="0"/>
            </a:br>
            <a:r>
              <a:rPr lang="en-US" altLang="en-US" dirty="0"/>
              <a:t>that are independent</a:t>
            </a:r>
          </a:p>
          <a:p>
            <a:pPr lvl="1">
              <a:lnSpc>
                <a:spcPct val="100000"/>
              </a:lnSpc>
            </a:pPr>
            <a:r>
              <a:rPr lang="en-US" altLang="en-US" dirty="0" err="1"/>
              <a:t>Hyperthreading</a:t>
            </a:r>
            <a:r>
              <a:rPr lang="en-US" altLang="en-US" dirty="0"/>
              <a:t> </a:t>
            </a:r>
            <a:r>
              <a:rPr lang="en-US" altLang="en-US" dirty="0">
                <a:solidFill>
                  <a:srgbClr val="FF0000"/>
                </a:solidFill>
              </a:rPr>
              <a:t>duplicates </a:t>
            </a:r>
            <a:br>
              <a:rPr lang="en-US" altLang="en-US" dirty="0">
                <a:solidFill>
                  <a:srgbClr val="FF0000"/>
                </a:solidFill>
              </a:rPr>
            </a:br>
            <a:r>
              <a:rPr lang="en-US" altLang="en-US" dirty="0">
                <a:solidFill>
                  <a:srgbClr val="FF0000"/>
                </a:solidFill>
              </a:rPr>
              <a:t>register state</a:t>
            </a:r>
            <a:r>
              <a:rPr lang="en-US" altLang="en-US" dirty="0"/>
              <a:t> to make a</a:t>
            </a:r>
            <a:br>
              <a:rPr lang="en-US" altLang="en-US" dirty="0"/>
            </a:br>
            <a:r>
              <a:rPr lang="en-US" altLang="en-US" dirty="0"/>
              <a:t>second “thread,” allowing </a:t>
            </a:r>
            <a:br>
              <a:rPr lang="en-US" altLang="en-US" dirty="0"/>
            </a:br>
            <a:r>
              <a:rPr lang="en-US" altLang="en-US" dirty="0"/>
              <a:t>more instructions to run</a:t>
            </a:r>
          </a:p>
          <a:p>
            <a:pPr>
              <a:lnSpc>
                <a:spcPct val="100000"/>
              </a:lnSpc>
            </a:pPr>
            <a:r>
              <a:rPr lang="en-US" altLang="en-US" dirty="0"/>
              <a:t>Can schedule each thread</a:t>
            </a:r>
            <a:br>
              <a:rPr lang="en-US" altLang="en-US" dirty="0"/>
            </a:br>
            <a:r>
              <a:rPr lang="en-US" altLang="en-US" dirty="0"/>
              <a:t>as if were separate CPU</a:t>
            </a:r>
          </a:p>
          <a:p>
            <a:pPr lvl="1">
              <a:lnSpc>
                <a:spcPct val="100000"/>
              </a:lnSpc>
            </a:pPr>
            <a:r>
              <a:rPr lang="en-US" altLang="en-US" dirty="0"/>
              <a:t>But, sub-linear speedup!</a:t>
            </a:r>
          </a:p>
          <a:p>
            <a:pPr>
              <a:lnSpc>
                <a:spcPct val="100000"/>
              </a:lnSpc>
            </a:pPr>
            <a:r>
              <a:rPr lang="en-US" altLang="en-US" dirty="0"/>
              <a:t>Original technique called “Simultaneous Multithreading”</a:t>
            </a:r>
            <a:endParaRPr lang="en-US" altLang="ja-JP" dirty="0"/>
          </a:p>
          <a:p>
            <a:pPr lvl="1">
              <a:lnSpc>
                <a:spcPct val="100000"/>
              </a:lnSpc>
            </a:pPr>
            <a:r>
              <a:rPr lang="en-US" altLang="en-US" dirty="0">
                <a:hlinkClick r:id="rId3"/>
              </a:rPr>
              <a:t>http://www.cs.washington.edu/research/smt/index.html</a:t>
            </a:r>
            <a:r>
              <a:rPr lang="en-US" altLang="en-US" dirty="0"/>
              <a:t> </a:t>
            </a:r>
          </a:p>
          <a:p>
            <a:pPr lvl="1">
              <a:lnSpc>
                <a:spcPct val="100000"/>
              </a:lnSpc>
            </a:pPr>
            <a:r>
              <a:rPr lang="en-US" altLang="en-US" dirty="0"/>
              <a:t>SPARC, Pentium 4/Xeon (“</a:t>
            </a:r>
            <a:r>
              <a:rPr lang="en-US" altLang="ja-JP" dirty="0" err="1"/>
              <a:t>Hyperthreading</a:t>
            </a:r>
            <a:r>
              <a:rPr lang="en-US" altLang="en-US" dirty="0"/>
              <a:t>”</a:t>
            </a:r>
            <a:r>
              <a:rPr lang="en-US" altLang="ja-JP" dirty="0"/>
              <a:t>), Power 5</a:t>
            </a:r>
          </a:p>
          <a:p>
            <a:pPr>
              <a:lnSpc>
                <a:spcPct val="100000"/>
              </a:lnSpc>
            </a:pPr>
            <a:endParaRPr lang="en-US" altLang="en-US" dirty="0"/>
          </a:p>
        </p:txBody>
      </p:sp>
      <p:grpSp>
        <p:nvGrpSpPr>
          <p:cNvPr id="7" name="Group 6"/>
          <p:cNvGrpSpPr/>
          <p:nvPr/>
        </p:nvGrpSpPr>
        <p:grpSpPr>
          <a:xfrm>
            <a:off x="4648200" y="762000"/>
            <a:ext cx="4114800" cy="4289286"/>
            <a:chOff x="4648200" y="762000"/>
            <a:chExt cx="4114800" cy="4289286"/>
          </a:xfrm>
        </p:grpSpPr>
        <p:sp>
          <p:nvSpPr>
            <p:cNvPr id="23557" name="TextBox 1"/>
            <p:cNvSpPr txBox="1">
              <a:spLocks noChangeArrowheads="1"/>
            </p:cNvSpPr>
            <p:nvPr/>
          </p:nvSpPr>
          <p:spPr bwMode="auto">
            <a:xfrm>
              <a:off x="5334000" y="4343400"/>
              <a:ext cx="2819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b="1">
                  <a:solidFill>
                    <a:schemeClr val="tx1"/>
                  </a:solidFill>
                  <a:latin typeface="Comic Sans MS" panose="030F0702030302020204" pitchFamily="66" charset="0"/>
                  <a:ea typeface="MS PGothic" panose="020B0600070205080204" pitchFamily="34" charset="-128"/>
                </a:defRPr>
              </a:lvl1pPr>
              <a:lvl2pPr marL="742950" indent="-285750">
                <a:defRPr b="1">
                  <a:solidFill>
                    <a:schemeClr val="tx1"/>
                  </a:solidFill>
                  <a:latin typeface="Comic Sans MS" panose="030F0702030302020204" pitchFamily="66" charset="0"/>
                  <a:ea typeface="MS PGothic" panose="020B0600070205080204" pitchFamily="34" charset="-128"/>
                </a:defRPr>
              </a:lvl2pPr>
              <a:lvl3pPr marL="1143000" indent="-228600">
                <a:defRPr b="1">
                  <a:solidFill>
                    <a:schemeClr val="tx1"/>
                  </a:solidFill>
                  <a:latin typeface="Comic Sans MS" panose="030F0702030302020204" pitchFamily="66" charset="0"/>
                  <a:ea typeface="MS PGothic" panose="020B0600070205080204" pitchFamily="34" charset="-128"/>
                </a:defRPr>
              </a:lvl3pPr>
              <a:lvl4pPr marL="1600200" indent="-228600">
                <a:defRPr b="1">
                  <a:solidFill>
                    <a:schemeClr val="tx1"/>
                  </a:solidFill>
                  <a:latin typeface="Comic Sans MS" panose="030F0702030302020204" pitchFamily="66" charset="0"/>
                  <a:ea typeface="MS PGothic" panose="020B0600070205080204" pitchFamily="34" charset="-128"/>
                </a:defRPr>
              </a:lvl4pPr>
              <a:lvl5pPr marL="2057400" indent="-228600">
                <a:defRPr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Comic Sans MS" panose="030F0702030302020204" pitchFamily="66" charset="0"/>
                  <a:ea typeface="MS PGothic" panose="020B0600070205080204" pitchFamily="34" charset="-128"/>
                </a:defRPr>
              </a:lvl9pPr>
            </a:lstStyle>
            <a:p>
              <a:pPr algn="ctr"/>
              <a:r>
                <a:rPr lang="en-US" altLang="en-US" sz="2000" b="0" dirty="0">
                  <a:latin typeface="Gill Sans Light"/>
                  <a:cs typeface="Gill Sans Light"/>
                </a:rPr>
                <a:t>Colored blocks show </a:t>
              </a:r>
            </a:p>
            <a:p>
              <a:pPr algn="ctr"/>
              <a:r>
                <a:rPr lang="en-US" altLang="en-US" sz="2000" b="0" dirty="0">
                  <a:latin typeface="Gill Sans Light"/>
                  <a:cs typeface="Gill Sans Light"/>
                </a:rPr>
                <a:t>instructions executed</a:t>
              </a:r>
            </a:p>
          </p:txBody>
        </p:sp>
        <p:grpSp>
          <p:nvGrpSpPr>
            <p:cNvPr id="6" name="Group 5"/>
            <p:cNvGrpSpPr/>
            <p:nvPr/>
          </p:nvGrpSpPr>
          <p:grpSpPr>
            <a:xfrm>
              <a:off x="4648200" y="762000"/>
              <a:ext cx="4114800" cy="3657600"/>
              <a:chOff x="4648200" y="762000"/>
              <a:chExt cx="4114800" cy="3657600"/>
            </a:xfrm>
          </p:grpSpPr>
          <p:sp>
            <p:nvSpPr>
              <p:cNvPr id="3" name="Rectangle 2"/>
              <p:cNvSpPr/>
              <p:nvPr/>
            </p:nvSpPr>
            <p:spPr bwMode="auto">
              <a:xfrm>
                <a:off x="6172200" y="762000"/>
                <a:ext cx="2590800" cy="3505200"/>
              </a:xfrm>
              <a:prstGeom prst="rect">
                <a:avLst/>
              </a:prstGeom>
              <a:solidFill>
                <a:schemeClr val="bg1"/>
              </a:solidFill>
              <a:ln w="571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4" name="Rectangle 3"/>
              <p:cNvSpPr/>
              <p:nvPr/>
            </p:nvSpPr>
            <p:spPr bwMode="auto">
              <a:xfrm>
                <a:off x="7772400" y="762000"/>
                <a:ext cx="990600" cy="3505200"/>
              </a:xfrm>
              <a:prstGeom prst="rect">
                <a:avLst/>
              </a:prstGeom>
              <a:solidFill>
                <a:srgbClr val="FFFFFF"/>
              </a:solidFill>
              <a:ln w="57150" cap="flat" cmpd="sng" algn="ctr">
                <a:solidFill>
                  <a:srgbClr val="FFFF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pic>
            <p:nvPicPr>
              <p:cNvPr id="5" name="Picture 4"/>
              <p:cNvPicPr>
                <a:picLocks noChangeAspect="1"/>
              </p:cNvPicPr>
              <p:nvPr/>
            </p:nvPicPr>
            <p:blipFill>
              <a:blip r:embed="rId4"/>
              <a:stretch>
                <a:fillRect/>
              </a:stretch>
            </p:blipFill>
            <p:spPr>
              <a:xfrm>
                <a:off x="4648200" y="887899"/>
                <a:ext cx="3848100" cy="3531701"/>
              </a:xfrm>
              <a:prstGeom prst="rect">
                <a:avLst/>
              </a:prstGeom>
            </p:spPr>
          </p:pic>
        </p:grpSp>
      </p:grpSp>
    </p:spTree>
    <p:extLst>
      <p:ext uri="{BB962C8B-B14F-4D97-AF65-F5344CB8AC3E}">
        <p14:creationId xmlns:p14="http://schemas.microsoft.com/office/powerpoint/2010/main" val="1940384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61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11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611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611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611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6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Scheduler</a:t>
            </a:r>
            <a:endParaRPr lang="en-US" dirty="0"/>
          </a:p>
        </p:txBody>
      </p:sp>
      <p:sp>
        <p:nvSpPr>
          <p:cNvPr id="7" name="Content Placeholder 6"/>
          <p:cNvSpPr>
            <a:spLocks noGrp="1"/>
          </p:cNvSpPr>
          <p:nvPr>
            <p:ph idx="1"/>
          </p:nvPr>
        </p:nvSpPr>
        <p:spPr>
          <a:xfrm>
            <a:off x="152400" y="4343400"/>
            <a:ext cx="8839200" cy="2133600"/>
          </a:xfrm>
        </p:spPr>
        <p:txBody>
          <a:bodyPr>
            <a:normAutofit fontScale="92500" lnSpcReduction="10000"/>
          </a:bodyPr>
          <a:lstStyle/>
          <a:p>
            <a:r>
              <a:rPr lang="en-US" dirty="0"/>
              <a:t>Scheduling: Mechanism for deciding which processes/threads receive the CPU</a:t>
            </a:r>
          </a:p>
          <a:p>
            <a:r>
              <a:rPr lang="en-US" dirty="0"/>
              <a:t>Lots of different scheduling policies provide …</a:t>
            </a:r>
          </a:p>
          <a:p>
            <a:pPr lvl="1"/>
            <a:r>
              <a:rPr lang="en-US" dirty="0"/>
              <a:t>Fairness or</a:t>
            </a:r>
          </a:p>
          <a:p>
            <a:pPr lvl="1"/>
            <a:r>
              <a:rPr lang="en-US" dirty="0"/>
              <a:t>Real-time guarantees or</a:t>
            </a:r>
          </a:p>
          <a:p>
            <a:pPr lvl="1"/>
            <a:r>
              <a:rPr lang="en-US" dirty="0"/>
              <a:t>Latency optimization or ..</a:t>
            </a:r>
          </a:p>
        </p:txBody>
      </p:sp>
      <p:sp>
        <p:nvSpPr>
          <p:cNvPr id="8" name="TextBox 7"/>
          <p:cNvSpPr txBox="1"/>
          <p:nvPr/>
        </p:nvSpPr>
        <p:spPr>
          <a:xfrm>
            <a:off x="1981200" y="1478360"/>
            <a:ext cx="5486400" cy="1754327"/>
          </a:xfrm>
          <a:prstGeom prst="rect">
            <a:avLst/>
          </a:prstGeom>
          <a:noFill/>
          <a:ln>
            <a:solidFill>
              <a:schemeClr val="tx1"/>
            </a:solidFill>
          </a:ln>
        </p:spPr>
        <p:txBody>
          <a:bodyPr wrap="square" rtlCol="0">
            <a:spAutoFit/>
          </a:bodyPr>
          <a:lstStyle/>
          <a:p>
            <a:r>
              <a:rPr lang="en-US" b="1" dirty="0">
                <a:latin typeface="Courier New"/>
                <a:cs typeface="Courier New"/>
              </a:rPr>
              <a:t>if ( </a:t>
            </a:r>
            <a:r>
              <a:rPr lang="en-US" b="1" dirty="0" err="1">
                <a:latin typeface="Courier New"/>
                <a:cs typeface="Courier New"/>
              </a:rPr>
              <a:t>readyProcesses</a:t>
            </a:r>
            <a:r>
              <a:rPr lang="en-US" b="1" dirty="0">
                <a:latin typeface="Courier New"/>
                <a:cs typeface="Courier New"/>
              </a:rPr>
              <a:t>(PCBs) ) {</a:t>
            </a:r>
          </a:p>
          <a:p>
            <a:r>
              <a:rPr lang="en-US" b="1" dirty="0">
                <a:latin typeface="Courier New"/>
                <a:cs typeface="Courier New"/>
              </a:rPr>
              <a:t>	</a:t>
            </a:r>
            <a:r>
              <a:rPr lang="en-US" b="1" dirty="0" err="1">
                <a:latin typeface="Courier New"/>
                <a:cs typeface="Courier New"/>
              </a:rPr>
              <a:t>nextPCB</a:t>
            </a:r>
            <a:r>
              <a:rPr lang="en-US" b="1" dirty="0">
                <a:latin typeface="Courier New"/>
                <a:cs typeface="Courier New"/>
              </a:rPr>
              <a:t> = </a:t>
            </a:r>
            <a:r>
              <a:rPr lang="en-US" b="1" dirty="0" err="1">
                <a:latin typeface="Courier New"/>
                <a:cs typeface="Courier New"/>
              </a:rPr>
              <a:t>selectProcess</a:t>
            </a:r>
            <a:r>
              <a:rPr lang="en-US" b="1" dirty="0">
                <a:latin typeface="Courier New"/>
                <a:cs typeface="Courier New"/>
              </a:rPr>
              <a:t>(PCBs);</a:t>
            </a:r>
          </a:p>
          <a:p>
            <a:r>
              <a:rPr lang="en-US" b="1" dirty="0">
                <a:latin typeface="Courier New"/>
                <a:cs typeface="Courier New"/>
              </a:rPr>
              <a:t>	run( </a:t>
            </a:r>
            <a:r>
              <a:rPr lang="en-US" b="1" dirty="0" err="1">
                <a:latin typeface="Courier New"/>
                <a:cs typeface="Courier New"/>
              </a:rPr>
              <a:t>nextPCB</a:t>
            </a:r>
            <a:r>
              <a:rPr lang="en-US" b="1" dirty="0">
                <a:latin typeface="Courier New"/>
                <a:cs typeface="Courier New"/>
              </a:rPr>
              <a:t> );</a:t>
            </a:r>
          </a:p>
          <a:p>
            <a:r>
              <a:rPr lang="en-US" b="1" dirty="0">
                <a:latin typeface="Courier New"/>
                <a:cs typeface="Courier New"/>
              </a:rPr>
              <a:t>} else {</a:t>
            </a:r>
          </a:p>
          <a:p>
            <a:r>
              <a:rPr lang="en-US" b="1" dirty="0">
                <a:latin typeface="Courier New"/>
                <a:cs typeface="Courier New"/>
              </a:rPr>
              <a:t>	</a:t>
            </a:r>
            <a:r>
              <a:rPr lang="en-US" b="1" dirty="0" err="1">
                <a:latin typeface="Courier New"/>
                <a:cs typeface="Courier New"/>
              </a:rPr>
              <a:t>run_idle_process</a:t>
            </a:r>
            <a:r>
              <a:rPr lang="en-US" b="1" dirty="0">
                <a:latin typeface="Courier New"/>
                <a:cs typeface="Courier New"/>
              </a:rPr>
              <a:t>();</a:t>
            </a:r>
          </a:p>
          <a:p>
            <a:r>
              <a:rPr lang="en-US" b="1" dirty="0">
                <a:latin typeface="Courier New"/>
                <a:cs typeface="Courier New"/>
              </a:rPr>
              <a:t>}</a:t>
            </a:r>
          </a:p>
        </p:txBody>
      </p:sp>
      <p:sp>
        <p:nvSpPr>
          <p:cNvPr id="12" name="Freeform 11"/>
          <p:cNvSpPr/>
          <p:nvPr/>
        </p:nvSpPr>
        <p:spPr>
          <a:xfrm>
            <a:off x="1282675" y="1028038"/>
            <a:ext cx="1143025" cy="2693287"/>
          </a:xfrm>
          <a:custGeom>
            <a:avLst/>
            <a:gdLst>
              <a:gd name="connsiteX0" fmla="*/ 1117625 w 1143025"/>
              <a:gd name="connsiteY0" fmla="*/ 2210462 h 2693287"/>
              <a:gd name="connsiteX1" fmla="*/ 965225 w 1143025"/>
              <a:gd name="connsiteY1" fmla="*/ 2489862 h 2693287"/>
              <a:gd name="connsiteX2" fmla="*/ 596925 w 1143025"/>
              <a:gd name="connsiteY2" fmla="*/ 2693062 h 2693287"/>
              <a:gd name="connsiteX3" fmla="*/ 228625 w 1143025"/>
              <a:gd name="connsiteY3" fmla="*/ 2451762 h 2693287"/>
              <a:gd name="connsiteX4" fmla="*/ 25 w 1143025"/>
              <a:gd name="connsiteY4" fmla="*/ 1270662 h 2693287"/>
              <a:gd name="connsiteX5" fmla="*/ 241325 w 1143025"/>
              <a:gd name="connsiteY5" fmla="*/ 191162 h 2693287"/>
              <a:gd name="connsiteX6" fmla="*/ 546125 w 1143025"/>
              <a:gd name="connsiteY6" fmla="*/ 662 h 2693287"/>
              <a:gd name="connsiteX7" fmla="*/ 952525 w 1143025"/>
              <a:gd name="connsiteY7" fmla="*/ 140362 h 2693287"/>
              <a:gd name="connsiteX8" fmla="*/ 1143025 w 1143025"/>
              <a:gd name="connsiteY8" fmla="*/ 445162 h 269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25" h="2693287">
                <a:moveTo>
                  <a:pt x="1117625" y="2210462"/>
                </a:moveTo>
                <a:cubicBezTo>
                  <a:pt x="1084816" y="2309945"/>
                  <a:pt x="1052008" y="2409429"/>
                  <a:pt x="965225" y="2489862"/>
                </a:cubicBezTo>
                <a:cubicBezTo>
                  <a:pt x="878442" y="2570295"/>
                  <a:pt x="719692" y="2699412"/>
                  <a:pt x="596925" y="2693062"/>
                </a:cubicBezTo>
                <a:cubicBezTo>
                  <a:pt x="474158" y="2686712"/>
                  <a:pt x="328108" y="2688829"/>
                  <a:pt x="228625" y="2451762"/>
                </a:cubicBezTo>
                <a:cubicBezTo>
                  <a:pt x="129142" y="2214695"/>
                  <a:pt x="-2092" y="1647429"/>
                  <a:pt x="25" y="1270662"/>
                </a:cubicBezTo>
                <a:cubicBezTo>
                  <a:pt x="2142" y="893895"/>
                  <a:pt x="150308" y="402829"/>
                  <a:pt x="241325" y="191162"/>
                </a:cubicBezTo>
                <a:cubicBezTo>
                  <a:pt x="332342" y="-20505"/>
                  <a:pt x="427592" y="9129"/>
                  <a:pt x="546125" y="662"/>
                </a:cubicBezTo>
                <a:cubicBezTo>
                  <a:pt x="664658" y="-7805"/>
                  <a:pt x="853042" y="66279"/>
                  <a:pt x="952525" y="140362"/>
                </a:cubicBezTo>
                <a:cubicBezTo>
                  <a:pt x="1052008" y="214445"/>
                  <a:pt x="1143025" y="445162"/>
                  <a:pt x="1143025" y="445162"/>
                </a:cubicBezTo>
              </a:path>
            </a:pathLst>
          </a:custGeom>
          <a:ln>
            <a:solidFill>
              <a:srgbClr val="000000"/>
            </a:solidFill>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78336331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web server</a:t>
            </a:r>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685800" y="228600"/>
            <a:ext cx="7924800" cy="5943600"/>
          </a:xfrm>
          <a:prstGeom prst="rect">
            <a:avLst/>
          </a:prstGeom>
        </p:spPr>
      </p:pic>
      <p:sp>
        <p:nvSpPr>
          <p:cNvPr id="5" name="Rectangle 4"/>
          <p:cNvSpPr/>
          <p:nvPr/>
        </p:nvSpPr>
        <p:spPr bwMode="auto">
          <a:xfrm>
            <a:off x="2057400" y="1371600"/>
            <a:ext cx="5334000" cy="762000"/>
          </a:xfrm>
          <a:prstGeom prst="rect">
            <a:avLst/>
          </a:prstGeom>
          <a:solidFill>
            <a:srgbClr val="FFFFFF"/>
          </a:solidFill>
          <a:ln w="571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7" name="Rounded Rectangle 36"/>
          <p:cNvSpPr/>
          <p:nvPr/>
        </p:nvSpPr>
        <p:spPr bwMode="auto">
          <a:xfrm>
            <a:off x="6096000" y="2362200"/>
            <a:ext cx="2286000" cy="3276600"/>
          </a:xfrm>
          <a:prstGeom prst="roundRect">
            <a:avLst/>
          </a:prstGeom>
          <a:noFill/>
          <a:ln w="57150" cap="flat" cmpd="sng" algn="ctr">
            <a:solidFill>
              <a:srgbClr val="FF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86" name="Rectangle 85"/>
          <p:cNvSpPr/>
          <p:nvPr/>
        </p:nvSpPr>
        <p:spPr bwMode="auto">
          <a:xfrm>
            <a:off x="3581400" y="2362200"/>
            <a:ext cx="2286000" cy="762000"/>
          </a:xfrm>
          <a:prstGeom prst="rect">
            <a:avLst/>
          </a:prstGeom>
          <a:solidFill>
            <a:srgbClr val="FFFFFF"/>
          </a:solidFill>
          <a:ln w="571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92" name="Rectangle 91"/>
          <p:cNvSpPr/>
          <p:nvPr/>
        </p:nvSpPr>
        <p:spPr bwMode="auto">
          <a:xfrm>
            <a:off x="3429000" y="4572000"/>
            <a:ext cx="2514600" cy="990600"/>
          </a:xfrm>
          <a:prstGeom prst="rect">
            <a:avLst/>
          </a:prstGeom>
          <a:solidFill>
            <a:srgbClr val="FFFFFF"/>
          </a:solidFill>
          <a:ln w="571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00" name="TextBox 99"/>
          <p:cNvSpPr txBox="1"/>
          <p:nvPr/>
        </p:nvSpPr>
        <p:spPr>
          <a:xfrm>
            <a:off x="4038600" y="2743200"/>
            <a:ext cx="1197764" cy="461665"/>
          </a:xfrm>
          <a:prstGeom prst="rect">
            <a:avLst/>
          </a:prstGeom>
          <a:noFill/>
        </p:spPr>
        <p:txBody>
          <a:bodyPr wrap="none" rtlCol="0">
            <a:spAutoFit/>
          </a:bodyPr>
          <a:lstStyle/>
          <a:p>
            <a:r>
              <a:rPr lang="en-US" sz="2400" b="0" dirty="0">
                <a:latin typeface="Gill Sans"/>
                <a:cs typeface="Gill Sans"/>
              </a:rPr>
              <a:t>Request</a:t>
            </a:r>
          </a:p>
        </p:txBody>
      </p:sp>
      <p:sp>
        <p:nvSpPr>
          <p:cNvPr id="101" name="TextBox 100"/>
          <p:cNvSpPr txBox="1"/>
          <p:nvPr/>
        </p:nvSpPr>
        <p:spPr>
          <a:xfrm>
            <a:off x="3484359" y="4491335"/>
            <a:ext cx="2306841" cy="707886"/>
          </a:xfrm>
          <a:prstGeom prst="rect">
            <a:avLst/>
          </a:prstGeom>
          <a:noFill/>
        </p:spPr>
        <p:txBody>
          <a:bodyPr wrap="none" rtlCol="0">
            <a:spAutoFit/>
          </a:bodyPr>
          <a:lstStyle/>
          <a:p>
            <a:pPr algn="ctr"/>
            <a:r>
              <a:rPr lang="en-US" sz="2400" b="0" dirty="0">
                <a:latin typeface="Gill Sans"/>
                <a:cs typeface="Gill Sans"/>
              </a:rPr>
              <a:t>Reply</a:t>
            </a:r>
          </a:p>
          <a:p>
            <a:pPr algn="ctr"/>
            <a:r>
              <a:rPr lang="en-US" sz="1600" b="0" dirty="0">
                <a:latin typeface="Gill Sans"/>
                <a:cs typeface="Gill Sans"/>
              </a:rPr>
              <a:t>(retrieved by web server)</a:t>
            </a:r>
          </a:p>
        </p:txBody>
      </p:sp>
      <p:sp>
        <p:nvSpPr>
          <p:cNvPr id="102" name="TextBox 101"/>
          <p:cNvSpPr txBox="1"/>
          <p:nvPr/>
        </p:nvSpPr>
        <p:spPr>
          <a:xfrm>
            <a:off x="914400" y="5105400"/>
            <a:ext cx="825867" cy="400110"/>
          </a:xfrm>
          <a:prstGeom prst="rect">
            <a:avLst/>
          </a:prstGeom>
          <a:solidFill>
            <a:srgbClr val="FFFFFF"/>
          </a:solidFill>
        </p:spPr>
        <p:txBody>
          <a:bodyPr wrap="none" rtlCol="0">
            <a:spAutoFit/>
          </a:bodyPr>
          <a:lstStyle/>
          <a:p>
            <a:pPr algn="ctr"/>
            <a:r>
              <a:rPr lang="en-US" sz="2000" b="0" dirty="0">
                <a:latin typeface="Gill Sans"/>
                <a:cs typeface="Gill Sans"/>
              </a:rPr>
              <a:t>Client</a:t>
            </a:r>
          </a:p>
        </p:txBody>
      </p:sp>
      <p:sp>
        <p:nvSpPr>
          <p:cNvPr id="103" name="TextBox 102"/>
          <p:cNvSpPr txBox="1"/>
          <p:nvPr/>
        </p:nvSpPr>
        <p:spPr>
          <a:xfrm>
            <a:off x="6477000" y="5105400"/>
            <a:ext cx="1432378" cy="400110"/>
          </a:xfrm>
          <a:prstGeom prst="rect">
            <a:avLst/>
          </a:prstGeom>
          <a:solidFill>
            <a:srgbClr val="FFFFFF"/>
          </a:solidFill>
        </p:spPr>
        <p:txBody>
          <a:bodyPr wrap="none" rtlCol="0">
            <a:spAutoFit/>
          </a:bodyPr>
          <a:lstStyle/>
          <a:p>
            <a:pPr algn="ctr"/>
            <a:r>
              <a:rPr lang="en-US" sz="2000" b="0" dirty="0">
                <a:latin typeface="Gill Sans"/>
                <a:cs typeface="Gill Sans"/>
              </a:rPr>
              <a:t>Web Server</a:t>
            </a:r>
          </a:p>
        </p:txBody>
      </p:sp>
    </p:spTree>
    <p:extLst>
      <p:ext uri="{BB962C8B-B14F-4D97-AF65-F5344CB8AC3E}">
        <p14:creationId xmlns:p14="http://schemas.microsoft.com/office/powerpoint/2010/main" val="79298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bwMode="auto">
          <a:xfrm>
            <a:off x="637720" y="1219200"/>
            <a:ext cx="7591880" cy="1676400"/>
          </a:xfrm>
          <a:prstGeom prst="rect">
            <a:avLst/>
          </a:prstGeom>
          <a:solidFill>
            <a:schemeClr val="accent1">
              <a:lumMod val="40000"/>
              <a:lumOff val="60000"/>
              <a:alpha val="50000"/>
            </a:schemeClr>
          </a:solidFill>
          <a:ln w="571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54" name="Rectangle 53"/>
          <p:cNvSpPr/>
          <p:nvPr/>
        </p:nvSpPr>
        <p:spPr bwMode="auto">
          <a:xfrm>
            <a:off x="637720" y="2895600"/>
            <a:ext cx="7591880" cy="1981200"/>
          </a:xfrm>
          <a:prstGeom prst="rect">
            <a:avLst/>
          </a:prstGeom>
          <a:solidFill>
            <a:srgbClr val="FF0000">
              <a:alpha val="25000"/>
            </a:srgbClr>
          </a:solidFill>
          <a:ln w="571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50" name="Rectangle 49"/>
          <p:cNvSpPr/>
          <p:nvPr/>
        </p:nvSpPr>
        <p:spPr bwMode="auto">
          <a:xfrm>
            <a:off x="637720" y="4876800"/>
            <a:ext cx="7591880" cy="1066800"/>
          </a:xfrm>
          <a:prstGeom prst="rect">
            <a:avLst/>
          </a:prstGeom>
          <a:solidFill>
            <a:srgbClr val="FF6600">
              <a:alpha val="50000"/>
            </a:srgbClr>
          </a:solidFill>
          <a:ln w="571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 name="Title 1"/>
          <p:cNvSpPr>
            <a:spLocks noGrp="1"/>
          </p:cNvSpPr>
          <p:nvPr>
            <p:ph type="title"/>
          </p:nvPr>
        </p:nvSpPr>
        <p:spPr/>
        <p:txBody>
          <a:bodyPr/>
          <a:lstStyle/>
          <a:p>
            <a:r>
              <a:rPr lang="en-US" dirty="0"/>
              <a:t>Putting it together: web server</a:t>
            </a:r>
          </a:p>
        </p:txBody>
      </p:sp>
      <p:cxnSp>
        <p:nvCxnSpPr>
          <p:cNvPr id="6" name="Straight Connector 5"/>
          <p:cNvCxnSpPr/>
          <p:nvPr/>
        </p:nvCxnSpPr>
        <p:spPr bwMode="auto">
          <a:xfrm>
            <a:off x="637720" y="2895600"/>
            <a:ext cx="7591880" cy="0"/>
          </a:xfrm>
          <a:prstGeom prst="lin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 name="Straight Connector 6"/>
          <p:cNvCxnSpPr/>
          <p:nvPr/>
        </p:nvCxnSpPr>
        <p:spPr bwMode="auto">
          <a:xfrm>
            <a:off x="637720" y="4876800"/>
            <a:ext cx="7591880" cy="0"/>
          </a:xfrm>
          <a:prstGeom prst="lin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TextBox 7"/>
          <p:cNvSpPr txBox="1"/>
          <p:nvPr/>
        </p:nvSpPr>
        <p:spPr>
          <a:xfrm>
            <a:off x="593933" y="1371600"/>
            <a:ext cx="729587" cy="338554"/>
          </a:xfrm>
          <a:prstGeom prst="rect">
            <a:avLst/>
          </a:prstGeom>
          <a:noFill/>
        </p:spPr>
        <p:txBody>
          <a:bodyPr wrap="none" rtlCol="0">
            <a:spAutoFit/>
          </a:bodyPr>
          <a:lstStyle/>
          <a:p>
            <a:r>
              <a:rPr lang="en-US" sz="1600" b="0" dirty="0">
                <a:latin typeface="Gill Sans"/>
                <a:cs typeface="Gill Sans"/>
              </a:rPr>
              <a:t>Server</a:t>
            </a:r>
          </a:p>
        </p:txBody>
      </p:sp>
      <p:sp>
        <p:nvSpPr>
          <p:cNvPr id="9" name="TextBox 8"/>
          <p:cNvSpPr txBox="1"/>
          <p:nvPr/>
        </p:nvSpPr>
        <p:spPr>
          <a:xfrm>
            <a:off x="639308" y="2895600"/>
            <a:ext cx="732292" cy="338554"/>
          </a:xfrm>
          <a:prstGeom prst="rect">
            <a:avLst/>
          </a:prstGeom>
          <a:noFill/>
        </p:spPr>
        <p:txBody>
          <a:bodyPr wrap="none" rtlCol="0">
            <a:spAutoFit/>
          </a:bodyPr>
          <a:lstStyle/>
          <a:p>
            <a:r>
              <a:rPr lang="en-US" sz="1600" b="0" dirty="0">
                <a:latin typeface="Gill Sans"/>
                <a:cs typeface="Gill Sans"/>
              </a:rPr>
              <a:t>Kernel</a:t>
            </a:r>
          </a:p>
        </p:txBody>
      </p:sp>
      <p:sp>
        <p:nvSpPr>
          <p:cNvPr id="10" name="TextBox 9"/>
          <p:cNvSpPr txBox="1"/>
          <p:nvPr/>
        </p:nvSpPr>
        <p:spPr>
          <a:xfrm>
            <a:off x="637720" y="4953000"/>
            <a:ext cx="1015122" cy="338554"/>
          </a:xfrm>
          <a:prstGeom prst="rect">
            <a:avLst/>
          </a:prstGeom>
          <a:noFill/>
        </p:spPr>
        <p:txBody>
          <a:bodyPr wrap="none" rtlCol="0">
            <a:spAutoFit/>
          </a:bodyPr>
          <a:lstStyle/>
          <a:p>
            <a:r>
              <a:rPr lang="en-US" sz="1600" b="0" dirty="0">
                <a:latin typeface="Gill Sans"/>
                <a:cs typeface="Gill Sans"/>
              </a:rPr>
              <a:t>Hardware</a:t>
            </a:r>
          </a:p>
        </p:txBody>
      </p:sp>
      <p:sp>
        <p:nvSpPr>
          <p:cNvPr id="11" name="TextBox 10"/>
          <p:cNvSpPr txBox="1"/>
          <p:nvPr/>
        </p:nvSpPr>
        <p:spPr>
          <a:xfrm>
            <a:off x="2692901" y="1610380"/>
            <a:ext cx="736099" cy="523220"/>
          </a:xfrm>
          <a:prstGeom prst="rect">
            <a:avLst/>
          </a:prstGeom>
          <a:solidFill>
            <a:schemeClr val="bg1"/>
          </a:solidFill>
          <a:ln w="12700" cmpd="sng">
            <a:solidFill>
              <a:schemeClr val="tx1"/>
            </a:solidFill>
          </a:ln>
        </p:spPr>
        <p:txBody>
          <a:bodyPr wrap="none" rtlCol="0">
            <a:spAutoFit/>
          </a:bodyPr>
          <a:lstStyle/>
          <a:p>
            <a:r>
              <a:rPr lang="en-US" sz="1400" b="0" dirty="0">
                <a:latin typeface="Gill Sans"/>
                <a:cs typeface="Gill Sans"/>
              </a:rPr>
              <a:t>request</a:t>
            </a:r>
          </a:p>
          <a:p>
            <a:r>
              <a:rPr lang="en-US" sz="1400" b="0" dirty="0">
                <a:latin typeface="Gill Sans"/>
                <a:cs typeface="Gill Sans"/>
              </a:rPr>
              <a:t>buffer</a:t>
            </a:r>
          </a:p>
        </p:txBody>
      </p:sp>
      <p:sp>
        <p:nvSpPr>
          <p:cNvPr id="12" name="TextBox 11"/>
          <p:cNvSpPr txBox="1"/>
          <p:nvPr/>
        </p:nvSpPr>
        <p:spPr>
          <a:xfrm>
            <a:off x="6781800" y="1610380"/>
            <a:ext cx="609311" cy="523220"/>
          </a:xfrm>
          <a:prstGeom prst="rect">
            <a:avLst/>
          </a:prstGeom>
          <a:solidFill>
            <a:srgbClr val="FFFFFF"/>
          </a:solidFill>
          <a:ln w="12700" cmpd="sng">
            <a:solidFill>
              <a:schemeClr val="tx1"/>
            </a:solidFill>
          </a:ln>
        </p:spPr>
        <p:txBody>
          <a:bodyPr wrap="none" rtlCol="0">
            <a:spAutoFit/>
          </a:bodyPr>
          <a:lstStyle/>
          <a:p>
            <a:r>
              <a:rPr lang="en-US" sz="1400" b="0" dirty="0">
                <a:latin typeface="Gill Sans"/>
                <a:cs typeface="Gill Sans"/>
              </a:rPr>
              <a:t>reply</a:t>
            </a:r>
          </a:p>
          <a:p>
            <a:r>
              <a:rPr lang="en-US" sz="1400" b="0" dirty="0">
                <a:latin typeface="Gill Sans"/>
                <a:cs typeface="Gill Sans"/>
              </a:rPr>
              <a:t>buffer</a:t>
            </a:r>
          </a:p>
        </p:txBody>
      </p:sp>
      <p:sp>
        <p:nvSpPr>
          <p:cNvPr id="17" name="TextBox 16"/>
          <p:cNvSpPr txBox="1"/>
          <p:nvPr/>
        </p:nvSpPr>
        <p:spPr>
          <a:xfrm>
            <a:off x="3759016" y="2971800"/>
            <a:ext cx="1955984" cy="691471"/>
          </a:xfrm>
          <a:prstGeom prst="rect">
            <a:avLst/>
          </a:prstGeom>
          <a:noFill/>
        </p:spPr>
        <p:txBody>
          <a:bodyPr wrap="none" rtlCol="0">
            <a:spAutoFit/>
          </a:bodyPr>
          <a:lstStyle/>
          <a:p>
            <a:pPr>
              <a:lnSpc>
                <a:spcPct val="80000"/>
              </a:lnSpc>
            </a:pPr>
            <a:r>
              <a:rPr lang="en-US" sz="1600" b="0" dirty="0">
                <a:latin typeface="Gill Sans"/>
                <a:cs typeface="Gill Sans"/>
              </a:rPr>
              <a:t>11. kernel copy </a:t>
            </a:r>
          </a:p>
          <a:p>
            <a:pPr>
              <a:lnSpc>
                <a:spcPct val="80000"/>
              </a:lnSpc>
            </a:pPr>
            <a:r>
              <a:rPr lang="en-US" sz="1600" b="0" dirty="0">
                <a:latin typeface="Gill Sans"/>
                <a:cs typeface="Gill Sans"/>
              </a:rPr>
              <a:t>     from user buffer</a:t>
            </a:r>
          </a:p>
          <a:p>
            <a:pPr>
              <a:lnSpc>
                <a:spcPct val="80000"/>
              </a:lnSpc>
            </a:pPr>
            <a:r>
              <a:rPr lang="en-US" sz="1600" b="0" dirty="0">
                <a:latin typeface="Gill Sans"/>
                <a:cs typeface="Gill Sans"/>
              </a:rPr>
              <a:t>     to network buffer</a:t>
            </a:r>
          </a:p>
        </p:txBody>
      </p:sp>
      <p:sp>
        <p:nvSpPr>
          <p:cNvPr id="25" name="TextBox 24"/>
          <p:cNvSpPr txBox="1"/>
          <p:nvPr/>
        </p:nvSpPr>
        <p:spPr>
          <a:xfrm>
            <a:off x="2017693" y="5181600"/>
            <a:ext cx="954107" cy="584776"/>
          </a:xfrm>
          <a:prstGeom prst="rect">
            <a:avLst/>
          </a:prstGeom>
          <a:noFill/>
        </p:spPr>
        <p:txBody>
          <a:bodyPr wrap="none" rtlCol="0">
            <a:spAutoFit/>
          </a:bodyPr>
          <a:lstStyle/>
          <a:p>
            <a:r>
              <a:rPr lang="en-US" sz="1600" b="0" dirty="0">
                <a:latin typeface="Gill Sans"/>
                <a:cs typeface="Gill Sans"/>
              </a:rPr>
              <a:t>Network </a:t>
            </a:r>
          </a:p>
          <a:p>
            <a:r>
              <a:rPr lang="en-US" sz="1600" b="0" dirty="0">
                <a:latin typeface="Gill Sans"/>
                <a:cs typeface="Gill Sans"/>
              </a:rPr>
              <a:t>interface</a:t>
            </a:r>
          </a:p>
        </p:txBody>
      </p:sp>
      <p:sp>
        <p:nvSpPr>
          <p:cNvPr id="26" name="TextBox 25"/>
          <p:cNvSpPr txBox="1"/>
          <p:nvPr/>
        </p:nvSpPr>
        <p:spPr>
          <a:xfrm>
            <a:off x="5895520" y="5410200"/>
            <a:ext cx="1340231" cy="338554"/>
          </a:xfrm>
          <a:prstGeom prst="rect">
            <a:avLst/>
          </a:prstGeom>
          <a:noFill/>
        </p:spPr>
        <p:txBody>
          <a:bodyPr wrap="none" rtlCol="0">
            <a:spAutoFit/>
          </a:bodyPr>
          <a:lstStyle/>
          <a:p>
            <a:r>
              <a:rPr lang="en-US" sz="1600" b="0" dirty="0">
                <a:latin typeface="Gill Sans"/>
                <a:cs typeface="Gill Sans"/>
              </a:rPr>
              <a:t>Disk interface</a:t>
            </a:r>
          </a:p>
        </p:txBody>
      </p:sp>
      <p:grpSp>
        <p:nvGrpSpPr>
          <p:cNvPr id="31" name="Group 30"/>
          <p:cNvGrpSpPr/>
          <p:nvPr/>
        </p:nvGrpSpPr>
        <p:grpSpPr>
          <a:xfrm>
            <a:off x="1600200" y="3581400"/>
            <a:ext cx="1905000" cy="457200"/>
            <a:chOff x="6781800" y="1066800"/>
            <a:chExt cx="914400" cy="457200"/>
          </a:xfrm>
        </p:grpSpPr>
        <p:sp>
          <p:nvSpPr>
            <p:cNvPr id="27" name="Rectangle 26"/>
            <p:cNvSpPr/>
            <p:nvPr/>
          </p:nvSpPr>
          <p:spPr bwMode="auto">
            <a:xfrm>
              <a:off x="6781800" y="1066800"/>
              <a:ext cx="228600" cy="457200"/>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8" name="Rectangle 27"/>
            <p:cNvSpPr/>
            <p:nvPr/>
          </p:nvSpPr>
          <p:spPr bwMode="auto">
            <a:xfrm>
              <a:off x="7010400" y="1066800"/>
              <a:ext cx="228600" cy="457200"/>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9" name="Rectangle 28"/>
            <p:cNvSpPr/>
            <p:nvPr/>
          </p:nvSpPr>
          <p:spPr bwMode="auto">
            <a:xfrm>
              <a:off x="7239000" y="1066800"/>
              <a:ext cx="228600" cy="457200"/>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0" name="Rectangle 29"/>
            <p:cNvSpPr/>
            <p:nvPr/>
          </p:nvSpPr>
          <p:spPr bwMode="auto">
            <a:xfrm>
              <a:off x="7467600" y="1066800"/>
              <a:ext cx="228600" cy="457200"/>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grpSp>
      <p:grpSp>
        <p:nvGrpSpPr>
          <p:cNvPr id="32" name="Group 31"/>
          <p:cNvGrpSpPr/>
          <p:nvPr/>
        </p:nvGrpSpPr>
        <p:grpSpPr>
          <a:xfrm>
            <a:off x="5562600" y="3581400"/>
            <a:ext cx="1905000" cy="457200"/>
            <a:chOff x="6781800" y="1066800"/>
            <a:chExt cx="914400" cy="457200"/>
          </a:xfrm>
        </p:grpSpPr>
        <p:sp>
          <p:nvSpPr>
            <p:cNvPr id="33" name="Rectangle 32"/>
            <p:cNvSpPr/>
            <p:nvPr/>
          </p:nvSpPr>
          <p:spPr bwMode="auto">
            <a:xfrm>
              <a:off x="6781800" y="1066800"/>
              <a:ext cx="228600" cy="457200"/>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4" name="Rectangle 33"/>
            <p:cNvSpPr/>
            <p:nvPr/>
          </p:nvSpPr>
          <p:spPr bwMode="auto">
            <a:xfrm>
              <a:off x="7010400" y="1066800"/>
              <a:ext cx="228600" cy="457200"/>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5" name="Rectangle 34"/>
            <p:cNvSpPr/>
            <p:nvPr/>
          </p:nvSpPr>
          <p:spPr bwMode="auto">
            <a:xfrm>
              <a:off x="7239000" y="1066800"/>
              <a:ext cx="228600" cy="457200"/>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6" name="Rectangle 35"/>
            <p:cNvSpPr/>
            <p:nvPr/>
          </p:nvSpPr>
          <p:spPr bwMode="auto">
            <a:xfrm>
              <a:off x="7467600" y="1066800"/>
              <a:ext cx="228600" cy="457200"/>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grpSp>
      <p:grpSp>
        <p:nvGrpSpPr>
          <p:cNvPr id="94" name="Group 93"/>
          <p:cNvGrpSpPr/>
          <p:nvPr/>
        </p:nvGrpSpPr>
        <p:grpSpPr>
          <a:xfrm>
            <a:off x="3256083" y="4114800"/>
            <a:ext cx="1877437" cy="2057400"/>
            <a:chOff x="3256083" y="4114800"/>
            <a:chExt cx="1877437" cy="2057400"/>
          </a:xfrm>
        </p:grpSpPr>
        <p:sp>
          <p:nvSpPr>
            <p:cNvPr id="18" name="TextBox 17"/>
            <p:cNvSpPr txBox="1"/>
            <p:nvPr/>
          </p:nvSpPr>
          <p:spPr>
            <a:xfrm>
              <a:off x="3256083" y="4191000"/>
              <a:ext cx="1877437" cy="539635"/>
            </a:xfrm>
            <a:prstGeom prst="rect">
              <a:avLst/>
            </a:prstGeom>
            <a:noFill/>
          </p:spPr>
          <p:txBody>
            <a:bodyPr wrap="none" rtlCol="0">
              <a:spAutoFit/>
            </a:bodyPr>
            <a:lstStyle/>
            <a:p>
              <a:pPr>
                <a:lnSpc>
                  <a:spcPct val="90000"/>
                </a:lnSpc>
              </a:pPr>
              <a:r>
                <a:rPr lang="en-US" sz="1600" b="0" dirty="0">
                  <a:latin typeface="Gill Sans"/>
                  <a:cs typeface="Gill Sans"/>
                </a:rPr>
                <a:t>12. format outgoing</a:t>
              </a:r>
            </a:p>
            <a:p>
              <a:pPr>
                <a:lnSpc>
                  <a:spcPct val="90000"/>
                </a:lnSpc>
              </a:pPr>
              <a:r>
                <a:rPr lang="en-US" sz="1600" b="0" dirty="0">
                  <a:latin typeface="Gill Sans"/>
                  <a:cs typeface="Gill Sans"/>
                </a:rPr>
                <a:t>     packet and DMA</a:t>
              </a:r>
            </a:p>
          </p:txBody>
        </p:sp>
        <p:cxnSp>
          <p:nvCxnSpPr>
            <p:cNvPr id="39" name="Straight Arrow Connector 38"/>
            <p:cNvCxnSpPr/>
            <p:nvPr/>
          </p:nvCxnSpPr>
          <p:spPr bwMode="auto">
            <a:xfrm>
              <a:off x="3327400" y="4114800"/>
              <a:ext cx="12700" cy="2057400"/>
            </a:xfrm>
            <a:prstGeom prst="straightConnector1">
              <a:avLst/>
            </a:prstGeom>
            <a:solidFill>
              <a:schemeClr val="bg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89" name="Group 88"/>
          <p:cNvGrpSpPr/>
          <p:nvPr/>
        </p:nvGrpSpPr>
        <p:grpSpPr>
          <a:xfrm>
            <a:off x="5971720" y="4114800"/>
            <a:ext cx="990600" cy="1371600"/>
            <a:chOff x="5971720" y="4114800"/>
            <a:chExt cx="990600" cy="1371600"/>
          </a:xfrm>
        </p:grpSpPr>
        <p:sp>
          <p:nvSpPr>
            <p:cNvPr id="20" name="TextBox 19"/>
            <p:cNvSpPr txBox="1"/>
            <p:nvPr/>
          </p:nvSpPr>
          <p:spPr>
            <a:xfrm>
              <a:off x="5980461" y="4260965"/>
              <a:ext cx="981859" cy="539635"/>
            </a:xfrm>
            <a:prstGeom prst="rect">
              <a:avLst/>
            </a:prstGeom>
            <a:noFill/>
          </p:spPr>
          <p:txBody>
            <a:bodyPr wrap="none" rtlCol="0">
              <a:spAutoFit/>
            </a:bodyPr>
            <a:lstStyle/>
            <a:p>
              <a:pPr>
                <a:lnSpc>
                  <a:spcPct val="90000"/>
                </a:lnSpc>
              </a:pPr>
              <a:r>
                <a:rPr lang="en-US" sz="1600" b="0" dirty="0">
                  <a:latin typeface="Gill Sans"/>
                  <a:cs typeface="Gill Sans"/>
                </a:rPr>
                <a:t>6. disk</a:t>
              </a:r>
            </a:p>
            <a:p>
              <a:pPr>
                <a:lnSpc>
                  <a:spcPct val="90000"/>
                </a:lnSpc>
              </a:pPr>
              <a:r>
                <a:rPr lang="en-US" sz="1600" b="0" dirty="0">
                  <a:latin typeface="Gill Sans"/>
                  <a:cs typeface="Gill Sans"/>
                </a:rPr>
                <a:t>   request</a:t>
              </a:r>
            </a:p>
          </p:txBody>
        </p:sp>
        <p:cxnSp>
          <p:nvCxnSpPr>
            <p:cNvPr id="40" name="Straight Arrow Connector 39"/>
            <p:cNvCxnSpPr/>
            <p:nvPr/>
          </p:nvCxnSpPr>
          <p:spPr bwMode="auto">
            <a:xfrm>
              <a:off x="5971720" y="4114800"/>
              <a:ext cx="0" cy="1371600"/>
            </a:xfrm>
            <a:prstGeom prst="straightConnector1">
              <a:avLst/>
            </a:prstGeom>
            <a:solidFill>
              <a:schemeClr val="bg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93" name="Group 92"/>
          <p:cNvGrpSpPr/>
          <p:nvPr/>
        </p:nvGrpSpPr>
        <p:grpSpPr>
          <a:xfrm>
            <a:off x="3505200" y="2133600"/>
            <a:ext cx="2127460" cy="1295400"/>
            <a:chOff x="3505200" y="2133600"/>
            <a:chExt cx="2127460" cy="1295400"/>
          </a:xfrm>
        </p:grpSpPr>
        <p:sp>
          <p:nvSpPr>
            <p:cNvPr id="19" name="TextBox 18"/>
            <p:cNvSpPr txBox="1"/>
            <p:nvPr/>
          </p:nvSpPr>
          <p:spPr>
            <a:xfrm>
              <a:off x="4447720" y="2133600"/>
              <a:ext cx="1184940" cy="761234"/>
            </a:xfrm>
            <a:prstGeom prst="rect">
              <a:avLst/>
            </a:prstGeom>
            <a:noFill/>
          </p:spPr>
          <p:txBody>
            <a:bodyPr wrap="none" rtlCol="0">
              <a:spAutoFit/>
            </a:bodyPr>
            <a:lstStyle/>
            <a:p>
              <a:pPr>
                <a:lnSpc>
                  <a:spcPct val="90000"/>
                </a:lnSpc>
              </a:pPr>
              <a:r>
                <a:rPr lang="en-US" sz="1600" b="0" dirty="0">
                  <a:latin typeface="Gill Sans"/>
                  <a:cs typeface="Gill Sans"/>
                </a:rPr>
                <a:t>10. network</a:t>
              </a:r>
            </a:p>
            <a:p>
              <a:pPr>
                <a:lnSpc>
                  <a:spcPct val="90000"/>
                </a:lnSpc>
              </a:pPr>
              <a:r>
                <a:rPr lang="en-US" sz="1600" b="0" dirty="0">
                  <a:latin typeface="Gill Sans"/>
                  <a:cs typeface="Gill Sans"/>
                </a:rPr>
                <a:t>     socket</a:t>
              </a:r>
            </a:p>
            <a:p>
              <a:pPr>
                <a:lnSpc>
                  <a:spcPct val="90000"/>
                </a:lnSpc>
              </a:pPr>
              <a:r>
                <a:rPr lang="en-US" sz="1600" b="0" dirty="0">
                  <a:latin typeface="Gill Sans"/>
                  <a:cs typeface="Gill Sans"/>
                </a:rPr>
                <a:t>     write</a:t>
              </a:r>
            </a:p>
          </p:txBody>
        </p:sp>
        <p:cxnSp>
          <p:nvCxnSpPr>
            <p:cNvPr id="43" name="Straight Arrow Connector 42"/>
            <p:cNvCxnSpPr/>
            <p:nvPr/>
          </p:nvCxnSpPr>
          <p:spPr bwMode="auto">
            <a:xfrm flipH="1">
              <a:off x="3505200" y="2133600"/>
              <a:ext cx="942520" cy="1295400"/>
            </a:xfrm>
            <a:prstGeom prst="straightConnector1">
              <a:avLst/>
            </a:prstGeom>
            <a:solidFill>
              <a:schemeClr val="bg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80" name="Group 79"/>
          <p:cNvGrpSpPr/>
          <p:nvPr/>
        </p:nvGrpSpPr>
        <p:grpSpPr>
          <a:xfrm>
            <a:off x="1905000" y="2133600"/>
            <a:ext cx="1082348" cy="1219200"/>
            <a:chOff x="1905000" y="2133600"/>
            <a:chExt cx="1082348" cy="1219200"/>
          </a:xfrm>
        </p:grpSpPr>
        <p:sp>
          <p:nvSpPr>
            <p:cNvPr id="15" name="TextBox 14"/>
            <p:cNvSpPr txBox="1"/>
            <p:nvPr/>
          </p:nvSpPr>
          <p:spPr>
            <a:xfrm>
              <a:off x="1905000" y="2209800"/>
              <a:ext cx="1082348" cy="691471"/>
            </a:xfrm>
            <a:prstGeom prst="rect">
              <a:avLst/>
            </a:prstGeom>
            <a:noFill/>
          </p:spPr>
          <p:txBody>
            <a:bodyPr wrap="none" rtlCol="0">
              <a:spAutoFit/>
            </a:bodyPr>
            <a:lstStyle/>
            <a:p>
              <a:pPr indent="-182880">
                <a:lnSpc>
                  <a:spcPct val="80000"/>
                </a:lnSpc>
                <a:buAutoNum type="arabicPeriod"/>
              </a:pPr>
              <a:r>
                <a:rPr lang="en-US" sz="1600" b="0" dirty="0">
                  <a:latin typeface="Gill Sans"/>
                  <a:cs typeface="Gill Sans"/>
                </a:rPr>
                <a:t>network</a:t>
              </a:r>
            </a:p>
            <a:p>
              <a:pPr>
                <a:lnSpc>
                  <a:spcPct val="80000"/>
                </a:lnSpc>
              </a:pPr>
              <a:r>
                <a:rPr lang="en-US" sz="1600" b="0" dirty="0">
                  <a:latin typeface="Gill Sans"/>
                  <a:cs typeface="Gill Sans"/>
                </a:rPr>
                <a:t>   socket </a:t>
              </a:r>
            </a:p>
            <a:p>
              <a:pPr>
                <a:lnSpc>
                  <a:spcPct val="80000"/>
                </a:lnSpc>
              </a:pPr>
              <a:r>
                <a:rPr lang="en-US" sz="1600" b="0" dirty="0">
                  <a:latin typeface="Gill Sans"/>
                  <a:cs typeface="Gill Sans"/>
                </a:rPr>
                <a:t>   read</a:t>
              </a:r>
            </a:p>
          </p:txBody>
        </p:sp>
        <p:cxnSp>
          <p:nvCxnSpPr>
            <p:cNvPr id="44" name="Straight Arrow Connector 43"/>
            <p:cNvCxnSpPr/>
            <p:nvPr/>
          </p:nvCxnSpPr>
          <p:spPr bwMode="auto">
            <a:xfrm>
              <a:off x="1981200" y="2133600"/>
              <a:ext cx="0" cy="1219200"/>
            </a:xfrm>
            <a:prstGeom prst="straightConnector1">
              <a:avLst/>
            </a:prstGeom>
            <a:solidFill>
              <a:schemeClr val="bg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81" name="Group 80"/>
          <p:cNvGrpSpPr/>
          <p:nvPr/>
        </p:nvGrpSpPr>
        <p:grpSpPr>
          <a:xfrm>
            <a:off x="1778000" y="4114800"/>
            <a:ext cx="1549400" cy="2082800"/>
            <a:chOff x="1778000" y="4114800"/>
            <a:chExt cx="1549400" cy="2082800"/>
          </a:xfrm>
        </p:grpSpPr>
        <p:sp>
          <p:nvSpPr>
            <p:cNvPr id="14" name="TextBox 13"/>
            <p:cNvSpPr txBox="1"/>
            <p:nvPr/>
          </p:nvSpPr>
          <p:spPr>
            <a:xfrm>
              <a:off x="1792304" y="4191000"/>
              <a:ext cx="1535096" cy="539635"/>
            </a:xfrm>
            <a:prstGeom prst="rect">
              <a:avLst/>
            </a:prstGeom>
            <a:noFill/>
          </p:spPr>
          <p:txBody>
            <a:bodyPr wrap="none" rtlCol="0">
              <a:spAutoFit/>
            </a:bodyPr>
            <a:lstStyle/>
            <a:p>
              <a:pPr>
                <a:lnSpc>
                  <a:spcPct val="90000"/>
                </a:lnSpc>
              </a:pPr>
              <a:r>
                <a:rPr lang="en-US" sz="1600" b="0" dirty="0">
                  <a:latin typeface="Gill Sans"/>
                  <a:cs typeface="Gill Sans"/>
                </a:rPr>
                <a:t>2. copy arriving</a:t>
              </a:r>
            </a:p>
            <a:p>
              <a:pPr>
                <a:lnSpc>
                  <a:spcPct val="90000"/>
                </a:lnSpc>
              </a:pPr>
              <a:r>
                <a:rPr lang="en-US" sz="1600" b="0" dirty="0">
                  <a:latin typeface="Gill Sans"/>
                  <a:cs typeface="Gill Sans"/>
                </a:rPr>
                <a:t>   packet (DMA) </a:t>
              </a:r>
            </a:p>
          </p:txBody>
        </p:sp>
        <p:cxnSp>
          <p:nvCxnSpPr>
            <p:cNvPr id="45" name="Straight Arrow Connector 44"/>
            <p:cNvCxnSpPr/>
            <p:nvPr/>
          </p:nvCxnSpPr>
          <p:spPr bwMode="auto">
            <a:xfrm flipV="1">
              <a:off x="1778000" y="4114800"/>
              <a:ext cx="2720" cy="2082800"/>
            </a:xfrm>
            <a:prstGeom prst="straightConnector1">
              <a:avLst/>
            </a:prstGeom>
            <a:solidFill>
              <a:schemeClr val="bg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59" name="Group 58"/>
          <p:cNvGrpSpPr/>
          <p:nvPr/>
        </p:nvGrpSpPr>
        <p:grpSpPr>
          <a:xfrm>
            <a:off x="1253850" y="2514600"/>
            <a:ext cx="798892" cy="457200"/>
            <a:chOff x="1334708" y="2743200"/>
            <a:chExt cx="798892" cy="457200"/>
          </a:xfrm>
        </p:grpSpPr>
        <p:sp>
          <p:nvSpPr>
            <p:cNvPr id="60" name="TextBox 59"/>
            <p:cNvSpPr txBox="1"/>
            <p:nvPr/>
          </p:nvSpPr>
          <p:spPr>
            <a:xfrm>
              <a:off x="1334708" y="2743200"/>
              <a:ext cx="699230" cy="338554"/>
            </a:xfrm>
            <a:prstGeom prst="rect">
              <a:avLst/>
            </a:prstGeom>
            <a:noFill/>
          </p:spPr>
          <p:txBody>
            <a:bodyPr wrap="none" rtlCol="0">
              <a:spAutoFit/>
            </a:bodyPr>
            <a:lstStyle/>
            <a:p>
              <a:r>
                <a:rPr lang="en-US" sz="1600" b="0" dirty="0" err="1">
                  <a:solidFill>
                    <a:srgbClr val="FF0000"/>
                  </a:solidFill>
                  <a:latin typeface="Gill Sans" charset="0"/>
                  <a:ea typeface="Gill Sans" charset="0"/>
                  <a:cs typeface="Gill Sans" charset="0"/>
                </a:rPr>
                <a:t>syscall</a:t>
              </a:r>
              <a:endParaRPr lang="en-US" sz="1600" b="0" dirty="0">
                <a:solidFill>
                  <a:srgbClr val="FF0000"/>
                </a:solidFill>
                <a:latin typeface="Gill Sans" charset="0"/>
                <a:ea typeface="Gill Sans" charset="0"/>
                <a:cs typeface="Gill Sans" charset="0"/>
              </a:endParaRPr>
            </a:p>
          </p:txBody>
        </p:sp>
        <p:sp>
          <p:nvSpPr>
            <p:cNvPr id="61" name="Oval 60"/>
            <p:cNvSpPr/>
            <p:nvPr/>
          </p:nvSpPr>
          <p:spPr bwMode="auto">
            <a:xfrm>
              <a:off x="1981200" y="3048000"/>
              <a:ext cx="152400" cy="152400"/>
            </a:xfrm>
            <a:prstGeom prst="ellipse">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grpSp>
        <p:nvGrpSpPr>
          <p:cNvPr id="62" name="Group 61"/>
          <p:cNvGrpSpPr/>
          <p:nvPr/>
        </p:nvGrpSpPr>
        <p:grpSpPr>
          <a:xfrm>
            <a:off x="1327331" y="2971800"/>
            <a:ext cx="727349" cy="338554"/>
            <a:chOff x="1406251" y="2959100"/>
            <a:chExt cx="727349" cy="338554"/>
          </a:xfrm>
        </p:grpSpPr>
        <p:sp>
          <p:nvSpPr>
            <p:cNvPr id="63" name="TextBox 62"/>
            <p:cNvSpPr txBox="1"/>
            <p:nvPr/>
          </p:nvSpPr>
          <p:spPr>
            <a:xfrm>
              <a:off x="1406251" y="2959100"/>
              <a:ext cx="549549" cy="338554"/>
            </a:xfrm>
            <a:prstGeom prst="rect">
              <a:avLst/>
            </a:prstGeom>
            <a:noFill/>
          </p:spPr>
          <p:txBody>
            <a:bodyPr wrap="none" rtlCol="0">
              <a:spAutoFit/>
            </a:bodyPr>
            <a:lstStyle/>
            <a:p>
              <a:r>
                <a:rPr lang="en-US" sz="1600" b="0" dirty="0">
                  <a:solidFill>
                    <a:schemeClr val="accent1">
                      <a:lumMod val="75000"/>
                    </a:schemeClr>
                  </a:solidFill>
                  <a:latin typeface="Gill Sans" charset="0"/>
                  <a:ea typeface="Gill Sans" charset="0"/>
                  <a:cs typeface="Gill Sans" charset="0"/>
                </a:rPr>
                <a:t>wait</a:t>
              </a:r>
            </a:p>
          </p:txBody>
        </p:sp>
        <p:sp>
          <p:nvSpPr>
            <p:cNvPr id="64" name="Oval 63"/>
            <p:cNvSpPr/>
            <p:nvPr/>
          </p:nvSpPr>
          <p:spPr bwMode="auto">
            <a:xfrm>
              <a:off x="1981200" y="3048000"/>
              <a:ext cx="152400" cy="152400"/>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grpSp>
        <p:nvGrpSpPr>
          <p:cNvPr id="65" name="Group 64"/>
          <p:cNvGrpSpPr/>
          <p:nvPr/>
        </p:nvGrpSpPr>
        <p:grpSpPr>
          <a:xfrm>
            <a:off x="762000" y="4024411"/>
            <a:ext cx="1092200" cy="381000"/>
            <a:chOff x="1041400" y="2819400"/>
            <a:chExt cx="1092200" cy="381000"/>
          </a:xfrm>
        </p:grpSpPr>
        <p:sp>
          <p:nvSpPr>
            <p:cNvPr id="66" name="TextBox 65"/>
            <p:cNvSpPr txBox="1"/>
            <p:nvPr/>
          </p:nvSpPr>
          <p:spPr>
            <a:xfrm>
              <a:off x="1041400" y="2819400"/>
              <a:ext cx="937376" cy="338554"/>
            </a:xfrm>
            <a:prstGeom prst="rect">
              <a:avLst/>
            </a:prstGeom>
            <a:noFill/>
          </p:spPr>
          <p:txBody>
            <a:bodyPr wrap="none" rtlCol="0">
              <a:spAutoFit/>
            </a:bodyPr>
            <a:lstStyle/>
            <a:p>
              <a:r>
                <a:rPr lang="en-US" sz="1600" b="0" dirty="0">
                  <a:solidFill>
                    <a:srgbClr val="008000"/>
                  </a:solidFill>
                  <a:latin typeface="Gill Sans" charset="0"/>
                  <a:ea typeface="Gill Sans" charset="0"/>
                  <a:cs typeface="Gill Sans" charset="0"/>
                </a:rPr>
                <a:t>interrupt</a:t>
              </a:r>
            </a:p>
          </p:txBody>
        </p:sp>
        <p:sp>
          <p:nvSpPr>
            <p:cNvPr id="67" name="Oval 66"/>
            <p:cNvSpPr/>
            <p:nvPr/>
          </p:nvSpPr>
          <p:spPr bwMode="auto">
            <a:xfrm>
              <a:off x="1981200" y="3048000"/>
              <a:ext cx="152400" cy="152400"/>
            </a:xfrm>
            <a:prstGeom prst="ellipse">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grpSp>
        <p:nvGrpSpPr>
          <p:cNvPr id="82" name="Group 81"/>
          <p:cNvGrpSpPr/>
          <p:nvPr/>
        </p:nvGrpSpPr>
        <p:grpSpPr>
          <a:xfrm>
            <a:off x="2997200" y="2133600"/>
            <a:ext cx="993320" cy="1219200"/>
            <a:chOff x="2997200" y="2133600"/>
            <a:chExt cx="993320" cy="1219200"/>
          </a:xfrm>
        </p:grpSpPr>
        <p:sp>
          <p:nvSpPr>
            <p:cNvPr id="13" name="TextBox 12"/>
            <p:cNvSpPr txBox="1"/>
            <p:nvPr/>
          </p:nvSpPr>
          <p:spPr>
            <a:xfrm>
              <a:off x="3104240" y="2209800"/>
              <a:ext cx="886280" cy="494494"/>
            </a:xfrm>
            <a:prstGeom prst="rect">
              <a:avLst/>
            </a:prstGeom>
            <a:noFill/>
          </p:spPr>
          <p:txBody>
            <a:bodyPr wrap="none" rtlCol="0">
              <a:spAutoFit/>
            </a:bodyPr>
            <a:lstStyle/>
            <a:p>
              <a:pPr>
                <a:lnSpc>
                  <a:spcPct val="80000"/>
                </a:lnSpc>
              </a:pPr>
              <a:r>
                <a:rPr lang="en-US" sz="1600" b="0" dirty="0">
                  <a:latin typeface="Gill Sans"/>
                  <a:cs typeface="Gill Sans"/>
                </a:rPr>
                <a:t>3. kernel</a:t>
              </a:r>
            </a:p>
            <a:p>
              <a:pPr>
                <a:lnSpc>
                  <a:spcPct val="80000"/>
                </a:lnSpc>
              </a:pPr>
              <a:r>
                <a:rPr lang="en-US" sz="1600" b="0" dirty="0">
                  <a:latin typeface="Gill Sans"/>
                  <a:cs typeface="Gill Sans"/>
                </a:rPr>
                <a:t>   copy </a:t>
              </a:r>
            </a:p>
          </p:txBody>
        </p:sp>
        <p:cxnSp>
          <p:nvCxnSpPr>
            <p:cNvPr id="47" name="Straight Arrow Connector 46"/>
            <p:cNvCxnSpPr/>
            <p:nvPr/>
          </p:nvCxnSpPr>
          <p:spPr bwMode="auto">
            <a:xfrm flipV="1">
              <a:off x="3076120" y="2133600"/>
              <a:ext cx="0" cy="1219200"/>
            </a:xfrm>
            <a:prstGeom prst="straightConnector1">
              <a:avLst/>
            </a:prstGeom>
            <a:solidFill>
              <a:schemeClr val="bg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68" name="Group 67"/>
            <p:cNvGrpSpPr/>
            <p:nvPr/>
          </p:nvGrpSpPr>
          <p:grpSpPr>
            <a:xfrm>
              <a:off x="2997200" y="2792511"/>
              <a:ext cx="709464" cy="414754"/>
              <a:chOff x="1981200" y="3048000"/>
              <a:chExt cx="709464" cy="414754"/>
            </a:xfrm>
          </p:grpSpPr>
          <p:sp>
            <p:nvSpPr>
              <p:cNvPr id="69" name="TextBox 68"/>
              <p:cNvSpPr txBox="1"/>
              <p:nvPr/>
            </p:nvSpPr>
            <p:spPr>
              <a:xfrm>
                <a:off x="2133600" y="3124200"/>
                <a:ext cx="557064" cy="338554"/>
              </a:xfrm>
              <a:prstGeom prst="rect">
                <a:avLst/>
              </a:prstGeom>
              <a:noFill/>
            </p:spPr>
            <p:txBody>
              <a:bodyPr wrap="none" rtlCol="0">
                <a:spAutoFit/>
              </a:bodyPr>
              <a:lstStyle/>
              <a:p>
                <a:r>
                  <a:rPr lang="en-US" sz="1600" b="0" dirty="0">
                    <a:solidFill>
                      <a:srgbClr val="008000"/>
                    </a:solidFill>
                    <a:latin typeface="Gill Sans" charset="0"/>
                    <a:ea typeface="Gill Sans" charset="0"/>
                    <a:cs typeface="Gill Sans" charset="0"/>
                  </a:rPr>
                  <a:t>RTU</a:t>
                </a:r>
              </a:p>
            </p:txBody>
          </p:sp>
          <p:sp>
            <p:nvSpPr>
              <p:cNvPr id="70" name="Oval 69"/>
              <p:cNvSpPr/>
              <p:nvPr/>
            </p:nvSpPr>
            <p:spPr bwMode="auto">
              <a:xfrm>
                <a:off x="1981200" y="3048000"/>
                <a:ext cx="152400" cy="152400"/>
              </a:xfrm>
              <a:prstGeom prst="ellipse">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grpSp>
      <p:grpSp>
        <p:nvGrpSpPr>
          <p:cNvPr id="87" name="Group 86"/>
          <p:cNvGrpSpPr/>
          <p:nvPr/>
        </p:nvGrpSpPr>
        <p:grpSpPr>
          <a:xfrm>
            <a:off x="5334000" y="2133600"/>
            <a:ext cx="1360995" cy="1219200"/>
            <a:chOff x="5334000" y="2133600"/>
            <a:chExt cx="1360995" cy="1219200"/>
          </a:xfrm>
        </p:grpSpPr>
        <p:sp>
          <p:nvSpPr>
            <p:cNvPr id="23" name="TextBox 22"/>
            <p:cNvSpPr txBox="1"/>
            <p:nvPr/>
          </p:nvSpPr>
          <p:spPr>
            <a:xfrm>
              <a:off x="5971720" y="2286000"/>
              <a:ext cx="723275" cy="539635"/>
            </a:xfrm>
            <a:prstGeom prst="rect">
              <a:avLst/>
            </a:prstGeom>
            <a:noFill/>
          </p:spPr>
          <p:txBody>
            <a:bodyPr wrap="none" rtlCol="0">
              <a:spAutoFit/>
            </a:bodyPr>
            <a:lstStyle/>
            <a:p>
              <a:pPr>
                <a:lnSpc>
                  <a:spcPct val="90000"/>
                </a:lnSpc>
              </a:pPr>
              <a:r>
                <a:rPr lang="en-US" sz="1600" b="0" dirty="0">
                  <a:latin typeface="Gill Sans"/>
                  <a:cs typeface="Gill Sans"/>
                </a:rPr>
                <a:t>5. file</a:t>
              </a:r>
            </a:p>
            <a:p>
              <a:pPr>
                <a:lnSpc>
                  <a:spcPct val="90000"/>
                </a:lnSpc>
              </a:pPr>
              <a:r>
                <a:rPr lang="en-US" sz="1600" b="0" dirty="0">
                  <a:latin typeface="Gill Sans"/>
                  <a:cs typeface="Gill Sans"/>
                </a:rPr>
                <a:t>   read</a:t>
              </a:r>
            </a:p>
          </p:txBody>
        </p:sp>
        <p:cxnSp>
          <p:nvCxnSpPr>
            <p:cNvPr id="41" name="Straight Arrow Connector 40"/>
            <p:cNvCxnSpPr/>
            <p:nvPr/>
          </p:nvCxnSpPr>
          <p:spPr bwMode="auto">
            <a:xfrm>
              <a:off x="5971720" y="2133600"/>
              <a:ext cx="0" cy="1219200"/>
            </a:xfrm>
            <a:prstGeom prst="straightConnector1">
              <a:avLst/>
            </a:prstGeom>
            <a:solidFill>
              <a:schemeClr val="bg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71" name="Group 70"/>
            <p:cNvGrpSpPr/>
            <p:nvPr/>
          </p:nvGrpSpPr>
          <p:grpSpPr>
            <a:xfrm>
              <a:off x="5334000" y="2500411"/>
              <a:ext cx="715076" cy="457200"/>
              <a:chOff x="1418524" y="2743200"/>
              <a:chExt cx="715076" cy="457200"/>
            </a:xfrm>
          </p:grpSpPr>
          <p:sp>
            <p:nvSpPr>
              <p:cNvPr id="72" name="TextBox 71"/>
              <p:cNvSpPr txBox="1"/>
              <p:nvPr/>
            </p:nvSpPr>
            <p:spPr>
              <a:xfrm>
                <a:off x="1418524" y="2743200"/>
                <a:ext cx="699230" cy="338554"/>
              </a:xfrm>
              <a:prstGeom prst="rect">
                <a:avLst/>
              </a:prstGeom>
              <a:noFill/>
            </p:spPr>
            <p:txBody>
              <a:bodyPr wrap="none" rtlCol="0">
                <a:spAutoFit/>
              </a:bodyPr>
              <a:lstStyle/>
              <a:p>
                <a:r>
                  <a:rPr lang="en-US" sz="1600" b="0" dirty="0" err="1">
                    <a:solidFill>
                      <a:srgbClr val="FF0000"/>
                    </a:solidFill>
                    <a:latin typeface="Gill Sans" charset="0"/>
                    <a:ea typeface="Gill Sans" charset="0"/>
                    <a:cs typeface="Gill Sans" charset="0"/>
                  </a:rPr>
                  <a:t>syscall</a:t>
                </a:r>
                <a:endParaRPr lang="en-US" sz="1600" b="0" dirty="0">
                  <a:solidFill>
                    <a:srgbClr val="FF0000"/>
                  </a:solidFill>
                  <a:latin typeface="Gill Sans" charset="0"/>
                  <a:ea typeface="Gill Sans" charset="0"/>
                  <a:cs typeface="Gill Sans" charset="0"/>
                </a:endParaRPr>
              </a:p>
            </p:txBody>
          </p:sp>
          <p:sp>
            <p:nvSpPr>
              <p:cNvPr id="73" name="Oval 72"/>
              <p:cNvSpPr/>
              <p:nvPr/>
            </p:nvSpPr>
            <p:spPr bwMode="auto">
              <a:xfrm>
                <a:off x="1981200" y="3048000"/>
                <a:ext cx="152400" cy="152400"/>
              </a:xfrm>
              <a:prstGeom prst="ellipse">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grpSp>
      <p:grpSp>
        <p:nvGrpSpPr>
          <p:cNvPr id="91" name="Group 90"/>
          <p:cNvGrpSpPr/>
          <p:nvPr/>
        </p:nvGrpSpPr>
        <p:grpSpPr>
          <a:xfrm>
            <a:off x="6959600" y="2133600"/>
            <a:ext cx="965200" cy="1219200"/>
            <a:chOff x="6959600" y="2133600"/>
            <a:chExt cx="965200" cy="1219200"/>
          </a:xfrm>
        </p:grpSpPr>
        <p:sp>
          <p:nvSpPr>
            <p:cNvPr id="22" name="TextBox 21"/>
            <p:cNvSpPr txBox="1"/>
            <p:nvPr/>
          </p:nvSpPr>
          <p:spPr>
            <a:xfrm>
              <a:off x="7038520" y="2286000"/>
              <a:ext cx="886280" cy="539635"/>
            </a:xfrm>
            <a:prstGeom prst="rect">
              <a:avLst/>
            </a:prstGeom>
            <a:noFill/>
          </p:spPr>
          <p:txBody>
            <a:bodyPr wrap="none" rtlCol="0">
              <a:spAutoFit/>
            </a:bodyPr>
            <a:lstStyle/>
            <a:p>
              <a:pPr>
                <a:lnSpc>
                  <a:spcPct val="90000"/>
                </a:lnSpc>
              </a:pPr>
              <a:r>
                <a:rPr lang="en-US" sz="1600" b="0" dirty="0">
                  <a:latin typeface="Gill Sans"/>
                  <a:cs typeface="Gill Sans"/>
                </a:rPr>
                <a:t>8. kernel</a:t>
              </a:r>
            </a:p>
            <a:p>
              <a:pPr>
                <a:lnSpc>
                  <a:spcPct val="90000"/>
                </a:lnSpc>
              </a:pPr>
              <a:r>
                <a:rPr lang="en-US" sz="1600" b="0" dirty="0">
                  <a:latin typeface="Gill Sans"/>
                  <a:cs typeface="Gill Sans"/>
                </a:rPr>
                <a:t>   copy</a:t>
              </a:r>
            </a:p>
          </p:txBody>
        </p:sp>
        <p:cxnSp>
          <p:nvCxnSpPr>
            <p:cNvPr id="48" name="Straight Arrow Connector 47"/>
            <p:cNvCxnSpPr/>
            <p:nvPr/>
          </p:nvCxnSpPr>
          <p:spPr bwMode="auto">
            <a:xfrm flipV="1">
              <a:off x="7038520" y="2133600"/>
              <a:ext cx="0" cy="1219200"/>
            </a:xfrm>
            <a:prstGeom prst="straightConnector1">
              <a:avLst/>
            </a:prstGeom>
            <a:solidFill>
              <a:schemeClr val="bg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74" name="Group 73"/>
            <p:cNvGrpSpPr/>
            <p:nvPr/>
          </p:nvGrpSpPr>
          <p:grpSpPr>
            <a:xfrm>
              <a:off x="6959600" y="2805211"/>
              <a:ext cx="709464" cy="414754"/>
              <a:chOff x="1981200" y="3048000"/>
              <a:chExt cx="709464" cy="414754"/>
            </a:xfrm>
          </p:grpSpPr>
          <p:sp>
            <p:nvSpPr>
              <p:cNvPr id="75" name="TextBox 74"/>
              <p:cNvSpPr txBox="1"/>
              <p:nvPr/>
            </p:nvSpPr>
            <p:spPr>
              <a:xfrm>
                <a:off x="2133600" y="3124200"/>
                <a:ext cx="557064" cy="338554"/>
              </a:xfrm>
              <a:prstGeom prst="rect">
                <a:avLst/>
              </a:prstGeom>
              <a:noFill/>
            </p:spPr>
            <p:txBody>
              <a:bodyPr wrap="none" rtlCol="0">
                <a:spAutoFit/>
              </a:bodyPr>
              <a:lstStyle/>
              <a:p>
                <a:r>
                  <a:rPr lang="en-US" sz="1600" b="0" dirty="0">
                    <a:solidFill>
                      <a:srgbClr val="008000"/>
                    </a:solidFill>
                    <a:latin typeface="Gill Sans" charset="0"/>
                    <a:ea typeface="Gill Sans" charset="0"/>
                    <a:cs typeface="Gill Sans" charset="0"/>
                  </a:rPr>
                  <a:t>RTU</a:t>
                </a:r>
              </a:p>
            </p:txBody>
          </p:sp>
          <p:sp>
            <p:nvSpPr>
              <p:cNvPr id="76" name="Oval 75"/>
              <p:cNvSpPr/>
              <p:nvPr/>
            </p:nvSpPr>
            <p:spPr bwMode="auto">
              <a:xfrm>
                <a:off x="1981200" y="3048000"/>
                <a:ext cx="152400" cy="152400"/>
              </a:xfrm>
              <a:prstGeom prst="ellipse">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grpSp>
      <p:grpSp>
        <p:nvGrpSpPr>
          <p:cNvPr id="90" name="Group 89"/>
          <p:cNvGrpSpPr/>
          <p:nvPr/>
        </p:nvGrpSpPr>
        <p:grpSpPr>
          <a:xfrm>
            <a:off x="6959600" y="4011711"/>
            <a:ext cx="1193800" cy="1474689"/>
            <a:chOff x="6959600" y="4011711"/>
            <a:chExt cx="1193800" cy="1474689"/>
          </a:xfrm>
        </p:grpSpPr>
        <p:sp>
          <p:nvSpPr>
            <p:cNvPr id="21" name="TextBox 20"/>
            <p:cNvSpPr txBox="1"/>
            <p:nvPr/>
          </p:nvSpPr>
          <p:spPr>
            <a:xfrm>
              <a:off x="7045404" y="4267200"/>
              <a:ext cx="1107996" cy="539635"/>
            </a:xfrm>
            <a:prstGeom prst="rect">
              <a:avLst/>
            </a:prstGeom>
            <a:noFill/>
          </p:spPr>
          <p:txBody>
            <a:bodyPr wrap="none" rtlCol="0">
              <a:spAutoFit/>
            </a:bodyPr>
            <a:lstStyle/>
            <a:p>
              <a:pPr>
                <a:lnSpc>
                  <a:spcPct val="90000"/>
                </a:lnSpc>
              </a:pPr>
              <a:r>
                <a:rPr lang="en-US" sz="1600" b="0" dirty="0">
                  <a:latin typeface="Gill Sans"/>
                  <a:cs typeface="Gill Sans"/>
                </a:rPr>
                <a:t>7. disk data </a:t>
              </a:r>
            </a:p>
            <a:p>
              <a:pPr>
                <a:lnSpc>
                  <a:spcPct val="90000"/>
                </a:lnSpc>
              </a:pPr>
              <a:r>
                <a:rPr lang="en-US" sz="1600" b="0" dirty="0">
                  <a:latin typeface="Gill Sans"/>
                  <a:cs typeface="Gill Sans"/>
                </a:rPr>
                <a:t>   (DMA)</a:t>
              </a:r>
            </a:p>
          </p:txBody>
        </p:sp>
        <p:cxnSp>
          <p:nvCxnSpPr>
            <p:cNvPr id="46" name="Straight Arrow Connector 45"/>
            <p:cNvCxnSpPr/>
            <p:nvPr/>
          </p:nvCxnSpPr>
          <p:spPr bwMode="auto">
            <a:xfrm flipV="1">
              <a:off x="7038520" y="4114800"/>
              <a:ext cx="0" cy="1371600"/>
            </a:xfrm>
            <a:prstGeom prst="straightConnector1">
              <a:avLst/>
            </a:prstGeom>
            <a:solidFill>
              <a:schemeClr val="bg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77" name="Group 76"/>
            <p:cNvGrpSpPr/>
            <p:nvPr/>
          </p:nvGrpSpPr>
          <p:grpSpPr>
            <a:xfrm>
              <a:off x="6959600" y="4011711"/>
              <a:ext cx="1165976" cy="381000"/>
              <a:chOff x="1981200" y="2819400"/>
              <a:chExt cx="1165976" cy="381000"/>
            </a:xfrm>
          </p:grpSpPr>
          <p:sp>
            <p:nvSpPr>
              <p:cNvPr id="78" name="TextBox 77"/>
              <p:cNvSpPr txBox="1"/>
              <p:nvPr/>
            </p:nvSpPr>
            <p:spPr>
              <a:xfrm>
                <a:off x="2209800" y="2819400"/>
                <a:ext cx="937376" cy="338554"/>
              </a:xfrm>
              <a:prstGeom prst="rect">
                <a:avLst/>
              </a:prstGeom>
              <a:noFill/>
            </p:spPr>
            <p:txBody>
              <a:bodyPr wrap="none" rtlCol="0">
                <a:spAutoFit/>
              </a:bodyPr>
              <a:lstStyle/>
              <a:p>
                <a:r>
                  <a:rPr lang="en-US" sz="1600" b="0" dirty="0">
                    <a:solidFill>
                      <a:srgbClr val="008000"/>
                    </a:solidFill>
                    <a:latin typeface="Gill Sans" charset="0"/>
                    <a:ea typeface="Gill Sans" charset="0"/>
                    <a:cs typeface="Gill Sans" charset="0"/>
                  </a:rPr>
                  <a:t>interrupt</a:t>
                </a:r>
              </a:p>
            </p:txBody>
          </p:sp>
          <p:sp>
            <p:nvSpPr>
              <p:cNvPr id="79" name="Oval 78"/>
              <p:cNvSpPr/>
              <p:nvPr/>
            </p:nvSpPr>
            <p:spPr bwMode="auto">
              <a:xfrm>
                <a:off x="1981200" y="3048000"/>
                <a:ext cx="152400" cy="152400"/>
              </a:xfrm>
              <a:prstGeom prst="ellipse">
                <a:avLst/>
              </a:prstGeom>
              <a:solidFill>
                <a:srgbClr val="008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grpSp>
      <p:grpSp>
        <p:nvGrpSpPr>
          <p:cNvPr id="96" name="Group 95"/>
          <p:cNvGrpSpPr/>
          <p:nvPr/>
        </p:nvGrpSpPr>
        <p:grpSpPr>
          <a:xfrm>
            <a:off x="3048000" y="883772"/>
            <a:ext cx="2921000" cy="1326028"/>
            <a:chOff x="3048000" y="883772"/>
            <a:chExt cx="2921000" cy="1326028"/>
          </a:xfrm>
        </p:grpSpPr>
        <p:grpSp>
          <p:nvGrpSpPr>
            <p:cNvPr id="88" name="Group 87"/>
            <p:cNvGrpSpPr/>
            <p:nvPr/>
          </p:nvGrpSpPr>
          <p:grpSpPr>
            <a:xfrm>
              <a:off x="3060700" y="1295400"/>
              <a:ext cx="1511300" cy="825500"/>
              <a:chOff x="3060700" y="1295400"/>
              <a:chExt cx="1511300" cy="825500"/>
            </a:xfrm>
          </p:grpSpPr>
          <p:sp>
            <p:nvSpPr>
              <p:cNvPr id="16" name="TextBox 15"/>
              <p:cNvSpPr txBox="1"/>
              <p:nvPr/>
            </p:nvSpPr>
            <p:spPr>
              <a:xfrm>
                <a:off x="3071469" y="1295400"/>
                <a:ext cx="1500531" cy="297517"/>
              </a:xfrm>
              <a:prstGeom prst="rect">
                <a:avLst/>
              </a:prstGeom>
              <a:noFill/>
            </p:spPr>
            <p:txBody>
              <a:bodyPr wrap="none" rtlCol="0">
                <a:spAutoFit/>
              </a:bodyPr>
              <a:lstStyle/>
              <a:p>
                <a:pPr>
                  <a:lnSpc>
                    <a:spcPct val="80000"/>
                  </a:lnSpc>
                </a:pPr>
                <a:r>
                  <a:rPr lang="en-US" sz="1600" b="0" dirty="0">
                    <a:latin typeface="Gill Sans"/>
                    <a:cs typeface="Gill Sans"/>
                  </a:rPr>
                  <a:t>4. parse request </a:t>
                </a:r>
              </a:p>
            </p:txBody>
          </p:sp>
          <p:sp>
            <p:nvSpPr>
              <p:cNvPr id="83" name="Freeform 82"/>
              <p:cNvSpPr/>
              <p:nvPr/>
            </p:nvSpPr>
            <p:spPr>
              <a:xfrm>
                <a:off x="3060700" y="1384300"/>
                <a:ext cx="482600" cy="736600"/>
              </a:xfrm>
              <a:custGeom>
                <a:avLst/>
                <a:gdLst>
                  <a:gd name="connsiteX0" fmla="*/ 0 w 482600"/>
                  <a:gd name="connsiteY0" fmla="*/ 736600 h 736600"/>
                  <a:gd name="connsiteX1" fmla="*/ 482600 w 482600"/>
                  <a:gd name="connsiteY1" fmla="*/ 0 h 736600"/>
                </a:gdLst>
                <a:ahLst/>
                <a:cxnLst>
                  <a:cxn ang="0">
                    <a:pos x="connsiteX0" y="connsiteY0"/>
                  </a:cxn>
                  <a:cxn ang="0">
                    <a:pos x="connsiteX1" y="connsiteY1"/>
                  </a:cxn>
                </a:cxnLst>
                <a:rect l="l" t="t" r="r" b="b"/>
                <a:pathLst>
                  <a:path w="482600" h="736600">
                    <a:moveTo>
                      <a:pt x="0" y="736600"/>
                    </a:moveTo>
                    <a:cubicBezTo>
                      <a:pt x="168275" y="675216"/>
                      <a:pt x="336550" y="613833"/>
                      <a:pt x="482600" y="0"/>
                    </a:cubicBez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grpSp>
        <p:sp>
          <p:nvSpPr>
            <p:cNvPr id="95" name="Freeform 94"/>
            <p:cNvSpPr/>
            <p:nvPr/>
          </p:nvSpPr>
          <p:spPr>
            <a:xfrm>
              <a:off x="3048000" y="883772"/>
              <a:ext cx="2921000" cy="1326028"/>
            </a:xfrm>
            <a:custGeom>
              <a:avLst/>
              <a:gdLst>
                <a:gd name="connsiteX0" fmla="*/ 0 w 2921000"/>
                <a:gd name="connsiteY0" fmla="*/ 703728 h 1326028"/>
                <a:gd name="connsiteX1" fmla="*/ 114300 w 2921000"/>
                <a:gd name="connsiteY1" fmla="*/ 322728 h 1326028"/>
                <a:gd name="connsiteX2" fmla="*/ 571500 w 2921000"/>
                <a:gd name="connsiteY2" fmla="*/ 17928 h 1326028"/>
                <a:gd name="connsiteX3" fmla="*/ 1384300 w 2921000"/>
                <a:gd name="connsiteY3" fmla="*/ 43328 h 1326028"/>
                <a:gd name="connsiteX4" fmla="*/ 2184400 w 2921000"/>
                <a:gd name="connsiteY4" fmla="*/ 106828 h 1326028"/>
                <a:gd name="connsiteX5" fmla="*/ 2590800 w 2921000"/>
                <a:gd name="connsiteY5" fmla="*/ 424328 h 1326028"/>
                <a:gd name="connsiteX6" fmla="*/ 2768600 w 2921000"/>
                <a:gd name="connsiteY6" fmla="*/ 716428 h 1326028"/>
                <a:gd name="connsiteX7" fmla="*/ 2921000 w 2921000"/>
                <a:gd name="connsiteY7" fmla="*/ 1326028 h 1326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1000" h="1326028">
                  <a:moveTo>
                    <a:pt x="0" y="703728"/>
                  </a:moveTo>
                  <a:cubicBezTo>
                    <a:pt x="9525" y="570378"/>
                    <a:pt x="19050" y="437028"/>
                    <a:pt x="114300" y="322728"/>
                  </a:cubicBezTo>
                  <a:cubicBezTo>
                    <a:pt x="209550" y="208428"/>
                    <a:pt x="359833" y="64495"/>
                    <a:pt x="571500" y="17928"/>
                  </a:cubicBezTo>
                  <a:cubicBezTo>
                    <a:pt x="783167" y="-28639"/>
                    <a:pt x="1115483" y="28511"/>
                    <a:pt x="1384300" y="43328"/>
                  </a:cubicBezTo>
                  <a:cubicBezTo>
                    <a:pt x="1653117" y="58145"/>
                    <a:pt x="1983317" y="43328"/>
                    <a:pt x="2184400" y="106828"/>
                  </a:cubicBezTo>
                  <a:cubicBezTo>
                    <a:pt x="2385483" y="170328"/>
                    <a:pt x="2493433" y="322728"/>
                    <a:pt x="2590800" y="424328"/>
                  </a:cubicBezTo>
                  <a:cubicBezTo>
                    <a:pt x="2688167" y="525928"/>
                    <a:pt x="2713567" y="566145"/>
                    <a:pt x="2768600" y="716428"/>
                  </a:cubicBezTo>
                  <a:cubicBezTo>
                    <a:pt x="2823633" y="866711"/>
                    <a:pt x="2921000" y="1326028"/>
                    <a:pt x="2921000" y="1326028"/>
                  </a:cubicBezTo>
                </a:path>
              </a:pathLst>
            </a:custGeom>
            <a:ln>
              <a:solidFill>
                <a:srgbClr val="000000"/>
              </a:solidFill>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grpSp>
      <p:grpSp>
        <p:nvGrpSpPr>
          <p:cNvPr id="98" name="Group 97"/>
          <p:cNvGrpSpPr/>
          <p:nvPr/>
        </p:nvGrpSpPr>
        <p:grpSpPr>
          <a:xfrm>
            <a:off x="4445000" y="1041216"/>
            <a:ext cx="3251200" cy="1105084"/>
            <a:chOff x="4445000" y="1041216"/>
            <a:chExt cx="3251200" cy="1105084"/>
          </a:xfrm>
        </p:grpSpPr>
        <p:sp>
          <p:nvSpPr>
            <p:cNvPr id="24" name="TextBox 23"/>
            <p:cNvSpPr txBox="1"/>
            <p:nvPr/>
          </p:nvSpPr>
          <p:spPr>
            <a:xfrm>
              <a:off x="6172200" y="1295400"/>
              <a:ext cx="1524000" cy="318036"/>
            </a:xfrm>
            <a:prstGeom prst="rect">
              <a:avLst/>
            </a:prstGeom>
            <a:noFill/>
          </p:spPr>
          <p:txBody>
            <a:bodyPr wrap="square" rtlCol="0">
              <a:spAutoFit/>
            </a:bodyPr>
            <a:lstStyle/>
            <a:p>
              <a:pPr>
                <a:lnSpc>
                  <a:spcPct val="90000"/>
                </a:lnSpc>
              </a:pPr>
              <a:r>
                <a:rPr lang="en-US" sz="1600" b="0" dirty="0">
                  <a:latin typeface="Gill Sans"/>
                  <a:cs typeface="Gill Sans"/>
                </a:rPr>
                <a:t>9. format reply</a:t>
              </a:r>
            </a:p>
          </p:txBody>
        </p:sp>
        <p:sp>
          <p:nvSpPr>
            <p:cNvPr id="97" name="Freeform 96"/>
            <p:cNvSpPr/>
            <p:nvPr/>
          </p:nvSpPr>
          <p:spPr>
            <a:xfrm>
              <a:off x="4445000" y="1041216"/>
              <a:ext cx="2540000" cy="1105084"/>
            </a:xfrm>
            <a:custGeom>
              <a:avLst/>
              <a:gdLst>
                <a:gd name="connsiteX0" fmla="*/ 2540000 w 2540000"/>
                <a:gd name="connsiteY0" fmla="*/ 546284 h 1105084"/>
                <a:gd name="connsiteX1" fmla="*/ 2349500 w 2540000"/>
                <a:gd name="connsiteY1" fmla="*/ 127184 h 1105084"/>
                <a:gd name="connsiteX2" fmla="*/ 1663700 w 2540000"/>
                <a:gd name="connsiteY2" fmla="*/ 184 h 1105084"/>
                <a:gd name="connsiteX3" fmla="*/ 914400 w 2540000"/>
                <a:gd name="connsiteY3" fmla="*/ 114484 h 1105084"/>
                <a:gd name="connsiteX4" fmla="*/ 152400 w 2540000"/>
                <a:gd name="connsiteY4" fmla="*/ 609784 h 1105084"/>
                <a:gd name="connsiteX5" fmla="*/ 0 w 2540000"/>
                <a:gd name="connsiteY5" fmla="*/ 1105084 h 110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0000" h="1105084">
                  <a:moveTo>
                    <a:pt x="2540000" y="546284"/>
                  </a:moveTo>
                  <a:cubicBezTo>
                    <a:pt x="2517775" y="382242"/>
                    <a:pt x="2495550" y="218201"/>
                    <a:pt x="2349500" y="127184"/>
                  </a:cubicBezTo>
                  <a:cubicBezTo>
                    <a:pt x="2203450" y="36167"/>
                    <a:pt x="1902883" y="2301"/>
                    <a:pt x="1663700" y="184"/>
                  </a:cubicBezTo>
                  <a:cubicBezTo>
                    <a:pt x="1424517" y="-1933"/>
                    <a:pt x="1166283" y="12884"/>
                    <a:pt x="914400" y="114484"/>
                  </a:cubicBezTo>
                  <a:cubicBezTo>
                    <a:pt x="662517" y="216084"/>
                    <a:pt x="304800" y="444684"/>
                    <a:pt x="152400" y="609784"/>
                  </a:cubicBezTo>
                  <a:cubicBezTo>
                    <a:pt x="0" y="774884"/>
                    <a:pt x="0" y="1105084"/>
                    <a:pt x="0" y="1105084"/>
                  </a:cubicBezTo>
                </a:path>
              </a:pathLst>
            </a:custGeom>
            <a:ln>
              <a:solidFill>
                <a:srgbClr val="0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grpSp>
      <p:sp>
        <p:nvSpPr>
          <p:cNvPr id="105" name="TextBox 104"/>
          <p:cNvSpPr txBox="1"/>
          <p:nvPr/>
        </p:nvSpPr>
        <p:spPr>
          <a:xfrm>
            <a:off x="1371600" y="6172200"/>
            <a:ext cx="857627" cy="338554"/>
          </a:xfrm>
          <a:prstGeom prst="rect">
            <a:avLst/>
          </a:prstGeom>
          <a:noFill/>
        </p:spPr>
        <p:txBody>
          <a:bodyPr wrap="none" rtlCol="0">
            <a:spAutoFit/>
          </a:bodyPr>
          <a:lstStyle/>
          <a:p>
            <a:r>
              <a:rPr lang="en-US" sz="1600" b="0" dirty="0">
                <a:latin typeface="Gill Sans"/>
                <a:cs typeface="Gill Sans"/>
              </a:rPr>
              <a:t>Request</a:t>
            </a:r>
          </a:p>
        </p:txBody>
      </p:sp>
      <p:sp>
        <p:nvSpPr>
          <p:cNvPr id="106" name="TextBox 105"/>
          <p:cNvSpPr txBox="1"/>
          <p:nvPr/>
        </p:nvSpPr>
        <p:spPr>
          <a:xfrm>
            <a:off x="3011269" y="6172200"/>
            <a:ext cx="646331" cy="338554"/>
          </a:xfrm>
          <a:prstGeom prst="rect">
            <a:avLst/>
          </a:prstGeom>
          <a:noFill/>
        </p:spPr>
        <p:txBody>
          <a:bodyPr wrap="none" rtlCol="0">
            <a:spAutoFit/>
          </a:bodyPr>
          <a:lstStyle/>
          <a:p>
            <a:r>
              <a:rPr lang="en-US" sz="1600" b="0" dirty="0">
                <a:latin typeface="Gill Sans"/>
                <a:cs typeface="Gill Sans"/>
              </a:rPr>
              <a:t>Reply</a:t>
            </a:r>
          </a:p>
        </p:txBody>
      </p:sp>
    </p:spTree>
    <p:extLst>
      <p:ext uri="{BB962C8B-B14F-4D97-AF65-F5344CB8AC3E}">
        <p14:creationId xmlns:p14="http://schemas.microsoft.com/office/powerpoint/2010/main" val="22969795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up)">
                                      <p:cBhvr>
                                        <p:cTn id="7" dur="500"/>
                                        <p:tgtEl>
                                          <p:spTgt spid="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6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wipe(down)">
                                      <p:cBhvr>
                                        <p:cTn id="18" dur="500"/>
                                        <p:tgtEl>
                                          <p:spTgt spid="81"/>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65"/>
                                        </p:tgtEl>
                                        <p:attrNameLst>
                                          <p:attrName>style.visibility</p:attrName>
                                        </p:attrNameLst>
                                      </p:cBhvr>
                                      <p:to>
                                        <p:strVal val="visible"/>
                                      </p:to>
                                    </p:se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wipe(down)">
                                      <p:cBhvr>
                                        <p:cTn id="30" dur="500"/>
                                        <p:tgtEl>
                                          <p:spTgt spid="82"/>
                                        </p:tgtEl>
                                      </p:cBhvr>
                                    </p:animEffec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6"/>
                                        </p:tgtEl>
                                        <p:attrNameLst>
                                          <p:attrName>style.visibility</p:attrName>
                                        </p:attrNameLst>
                                      </p:cBhvr>
                                      <p:to>
                                        <p:strVal val="visible"/>
                                      </p:to>
                                    </p:set>
                                    <p:animEffect transition="in" filter="wipe(left)">
                                      <p:cBhvr>
                                        <p:cTn id="39" dur="500"/>
                                        <p:tgtEl>
                                          <p:spTgt spid="96"/>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wipe(up)">
                                      <p:cBhvr>
                                        <p:cTn id="43" dur="500"/>
                                        <p:tgtEl>
                                          <p:spTgt spid="87"/>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wipe(up)">
                                      <p:cBhvr>
                                        <p:cTn id="52" dur="500"/>
                                        <p:tgtEl>
                                          <p:spTgt spid="8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wipe(down)">
                                      <p:cBhvr>
                                        <p:cTn id="57" dur="500"/>
                                        <p:tgtEl>
                                          <p:spTgt spid="9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wipe(down)">
                                      <p:cBhvr>
                                        <p:cTn id="62" dur="500"/>
                                        <p:tgtEl>
                                          <p:spTgt spid="91"/>
                                        </p:tgtEl>
                                      </p:cBhvr>
                                    </p:animEffect>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wipe(right)">
                                      <p:cBhvr>
                                        <p:cTn id="71" dur="500"/>
                                        <p:tgtEl>
                                          <p:spTgt spid="98"/>
                                        </p:tgtEl>
                                      </p:cBhvr>
                                    </p:animEffect>
                                  </p:childTnLst>
                                </p:cTn>
                              </p:par>
                            </p:childTnLst>
                          </p:cTn>
                        </p:par>
                        <p:par>
                          <p:cTn id="72" fill="hold">
                            <p:stCondLst>
                              <p:cond delay="500"/>
                            </p:stCondLst>
                            <p:childTnLst>
                              <p:par>
                                <p:cTn id="73" presetID="22" presetClass="entr" presetSubtype="1" fill="hold" nodeType="afterEffect">
                                  <p:stCondLst>
                                    <p:cond delay="0"/>
                                  </p:stCondLst>
                                  <p:childTnLst>
                                    <p:set>
                                      <p:cBhvr>
                                        <p:cTn id="74" dur="1" fill="hold">
                                          <p:stCondLst>
                                            <p:cond delay="0"/>
                                          </p:stCondLst>
                                        </p:cTn>
                                        <p:tgtEl>
                                          <p:spTgt spid="93"/>
                                        </p:tgtEl>
                                        <p:attrNameLst>
                                          <p:attrName>style.visibility</p:attrName>
                                        </p:attrNameLst>
                                      </p:cBhvr>
                                      <p:to>
                                        <p:strVal val="visible"/>
                                      </p:to>
                                    </p:set>
                                    <p:animEffect transition="in" filter="wipe(up)">
                                      <p:cBhvr>
                                        <p:cTn id="75" dur="500"/>
                                        <p:tgtEl>
                                          <p:spTgt spid="93"/>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wipe(up)">
                                      <p:cBhvr>
                                        <p:cTn id="83"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3 types of Kernel Mode Transfer</a:t>
            </a:r>
          </a:p>
        </p:txBody>
      </p:sp>
      <p:sp>
        <p:nvSpPr>
          <p:cNvPr id="3" name="Content Placeholder 2"/>
          <p:cNvSpPr>
            <a:spLocks noGrp="1"/>
          </p:cNvSpPr>
          <p:nvPr>
            <p:ph idx="1"/>
          </p:nvPr>
        </p:nvSpPr>
        <p:spPr>
          <a:xfrm>
            <a:off x="200526" y="838200"/>
            <a:ext cx="8714874" cy="5638800"/>
          </a:xfrm>
        </p:spPr>
        <p:txBody>
          <a:bodyPr>
            <a:normAutofit/>
          </a:bodyPr>
          <a:lstStyle/>
          <a:p>
            <a:r>
              <a:rPr lang="en-US" dirty="0" err="1"/>
              <a:t>Syscall</a:t>
            </a:r>
            <a:endParaRPr lang="en-US" dirty="0"/>
          </a:p>
          <a:p>
            <a:pPr lvl="1"/>
            <a:r>
              <a:rPr lang="en-US" dirty="0"/>
              <a:t>Process requests a system service, e.g., exit</a:t>
            </a:r>
          </a:p>
          <a:p>
            <a:pPr lvl="1"/>
            <a:r>
              <a:rPr lang="en-US" dirty="0"/>
              <a:t>Like a function call, but “outside” the process</a:t>
            </a:r>
          </a:p>
          <a:p>
            <a:pPr lvl="1"/>
            <a:r>
              <a:rPr lang="en-US" dirty="0"/>
              <a:t>Does not have the address of the system function to call</a:t>
            </a:r>
          </a:p>
          <a:p>
            <a:pPr lvl="1"/>
            <a:r>
              <a:rPr lang="en-US" dirty="0"/>
              <a:t>Like a Remote Procedure Call (RPC) – for later</a:t>
            </a:r>
          </a:p>
          <a:p>
            <a:pPr lvl="1"/>
            <a:r>
              <a:rPr lang="en-US" dirty="0"/>
              <a:t>Marshall the </a:t>
            </a:r>
            <a:r>
              <a:rPr lang="en-US" dirty="0" err="1"/>
              <a:t>syscall</a:t>
            </a:r>
            <a:r>
              <a:rPr lang="en-US" dirty="0"/>
              <a:t> ID and arguments in registers and execute </a:t>
            </a:r>
            <a:r>
              <a:rPr lang="en-US" dirty="0" err="1"/>
              <a:t>syscall</a:t>
            </a:r>
            <a:endParaRPr lang="en-US" dirty="0"/>
          </a:p>
          <a:p>
            <a:r>
              <a:rPr lang="en-US" dirty="0"/>
              <a:t>Interrupt</a:t>
            </a:r>
          </a:p>
          <a:p>
            <a:pPr lvl="1"/>
            <a:r>
              <a:rPr lang="en-US" dirty="0"/>
              <a:t>External asynchronous event triggers context switch</a:t>
            </a:r>
          </a:p>
          <a:p>
            <a:pPr lvl="1"/>
            <a:r>
              <a:rPr lang="en-US" dirty="0"/>
              <a:t>e.g., Timer, I/O device</a:t>
            </a:r>
          </a:p>
          <a:p>
            <a:pPr lvl="1"/>
            <a:r>
              <a:rPr lang="en-US" dirty="0"/>
              <a:t>Independent of user process</a:t>
            </a:r>
          </a:p>
          <a:p>
            <a:r>
              <a:rPr lang="en-US" dirty="0"/>
              <a:t>Trap or Exception</a:t>
            </a:r>
          </a:p>
          <a:p>
            <a:pPr lvl="1"/>
            <a:r>
              <a:rPr lang="en-US" dirty="0"/>
              <a:t>Internal synchronous event in process triggers context switch</a:t>
            </a:r>
          </a:p>
          <a:p>
            <a:pPr lvl="1"/>
            <a:r>
              <a:rPr lang="en-US" dirty="0"/>
              <a:t>e.g., Protection violation (segmentation fault), Divide by zero, …</a:t>
            </a:r>
          </a:p>
        </p:txBody>
      </p:sp>
    </p:spTree>
    <p:extLst>
      <p:ext uri="{BB962C8B-B14F-4D97-AF65-F5344CB8AC3E}">
        <p14:creationId xmlns:p14="http://schemas.microsoft.com/office/powerpoint/2010/main" val="97727222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User/Kernel (Privileged)</a:t>
            </a:r>
            <a:r>
              <a:rPr lang="en-US" baseline="0" dirty="0"/>
              <a:t> Mode</a:t>
            </a:r>
            <a:endParaRPr lang="en-US" dirty="0"/>
          </a:p>
        </p:txBody>
      </p:sp>
      <p:sp>
        <p:nvSpPr>
          <p:cNvPr id="3" name="Content Placeholder 2"/>
          <p:cNvSpPr>
            <a:spLocks noGrp="1"/>
          </p:cNvSpPr>
          <p:nvPr>
            <p:ph idx="1"/>
          </p:nvPr>
        </p:nvSpPr>
        <p:spPr>
          <a:xfrm>
            <a:off x="685800" y="5638800"/>
            <a:ext cx="7620000" cy="533400"/>
          </a:xfrm>
        </p:spPr>
        <p:txBody>
          <a:bodyPr/>
          <a:lstStyle/>
          <a:p>
            <a:endParaRPr lang="en-US" dirty="0"/>
          </a:p>
        </p:txBody>
      </p:sp>
      <p:sp>
        <p:nvSpPr>
          <p:cNvPr id="7" name="Block Arc 6"/>
          <p:cNvSpPr/>
          <p:nvPr/>
        </p:nvSpPr>
        <p:spPr bwMode="auto">
          <a:xfrm>
            <a:off x="1295400" y="990600"/>
            <a:ext cx="6324600" cy="5334000"/>
          </a:xfrm>
          <a:prstGeom prst="blockArc">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Gill Sans Light"/>
              <a:cs typeface="Gill Sans Light"/>
            </a:endParaRPr>
          </a:p>
        </p:txBody>
      </p:sp>
      <p:sp>
        <p:nvSpPr>
          <p:cNvPr id="8" name="Oval 7"/>
          <p:cNvSpPr/>
          <p:nvPr/>
        </p:nvSpPr>
        <p:spPr bwMode="auto">
          <a:xfrm>
            <a:off x="2590800" y="2318266"/>
            <a:ext cx="3733800" cy="2101334"/>
          </a:xfrm>
          <a:prstGeom prst="ellipse">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
        <p:nvSpPr>
          <p:cNvPr id="9" name="TextBox 8"/>
          <p:cNvSpPr txBox="1"/>
          <p:nvPr/>
        </p:nvSpPr>
        <p:spPr>
          <a:xfrm>
            <a:off x="3505200" y="1219200"/>
            <a:ext cx="1824538" cy="523220"/>
          </a:xfrm>
          <a:prstGeom prst="rect">
            <a:avLst/>
          </a:prstGeom>
          <a:noFill/>
        </p:spPr>
        <p:txBody>
          <a:bodyPr wrap="none" rtlCol="0">
            <a:spAutoFit/>
          </a:bodyPr>
          <a:lstStyle/>
          <a:p>
            <a:r>
              <a:rPr lang="en-US" sz="2800" b="0" dirty="0">
                <a:latin typeface="Gill Sans" charset="0"/>
                <a:ea typeface="Gill Sans" charset="0"/>
                <a:cs typeface="Gill Sans" charset="0"/>
              </a:rPr>
              <a:t>User Mode</a:t>
            </a:r>
          </a:p>
        </p:txBody>
      </p:sp>
      <p:sp>
        <p:nvSpPr>
          <p:cNvPr id="10" name="TextBox 9"/>
          <p:cNvSpPr txBox="1"/>
          <p:nvPr/>
        </p:nvSpPr>
        <p:spPr>
          <a:xfrm>
            <a:off x="3276600" y="3048000"/>
            <a:ext cx="2075505" cy="523220"/>
          </a:xfrm>
          <a:prstGeom prst="rect">
            <a:avLst/>
          </a:prstGeom>
          <a:noFill/>
        </p:spPr>
        <p:txBody>
          <a:bodyPr wrap="none" rtlCol="0">
            <a:spAutoFit/>
          </a:bodyPr>
          <a:lstStyle/>
          <a:p>
            <a:r>
              <a:rPr lang="en-US" sz="2800" b="0" dirty="0">
                <a:latin typeface="Gill Sans" charset="0"/>
                <a:ea typeface="Gill Sans" charset="0"/>
                <a:cs typeface="Gill Sans" charset="0"/>
              </a:rPr>
              <a:t>Kernel Mode</a:t>
            </a:r>
          </a:p>
        </p:txBody>
      </p:sp>
      <p:sp>
        <p:nvSpPr>
          <p:cNvPr id="11" name="Rectangle 10"/>
          <p:cNvSpPr/>
          <p:nvPr/>
        </p:nvSpPr>
        <p:spPr bwMode="auto">
          <a:xfrm>
            <a:off x="1066800" y="3657600"/>
            <a:ext cx="6858000" cy="914400"/>
          </a:xfrm>
          <a:prstGeom prst="rect">
            <a:avLst/>
          </a:prstGeom>
          <a:pattFill prst="horzBrick">
            <a:fgClr>
              <a:srgbClr val="FF0000"/>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
        <p:nvSpPr>
          <p:cNvPr id="13" name="Right Brace 12"/>
          <p:cNvSpPr/>
          <p:nvPr/>
        </p:nvSpPr>
        <p:spPr bwMode="auto">
          <a:xfrm rot="5400000">
            <a:off x="1790700" y="3924300"/>
            <a:ext cx="457200" cy="1752600"/>
          </a:xfrm>
          <a:prstGeom prst="rightBrac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
        <p:nvSpPr>
          <p:cNvPr id="14" name="TextBox 13"/>
          <p:cNvSpPr txBox="1"/>
          <p:nvPr/>
        </p:nvSpPr>
        <p:spPr>
          <a:xfrm>
            <a:off x="3581400" y="5105400"/>
            <a:ext cx="1635384" cy="369332"/>
          </a:xfrm>
          <a:prstGeom prst="rect">
            <a:avLst/>
          </a:prstGeom>
          <a:noFill/>
        </p:spPr>
        <p:txBody>
          <a:bodyPr wrap="none" rtlCol="0">
            <a:spAutoFit/>
          </a:bodyPr>
          <a:lstStyle/>
          <a:p>
            <a:r>
              <a:rPr lang="en-US" b="0" dirty="0">
                <a:latin typeface="Gill Sans" charset="0"/>
                <a:ea typeface="Gill Sans" charset="0"/>
                <a:cs typeface="Gill Sans" charset="0"/>
              </a:rPr>
              <a:t>Full HW access</a:t>
            </a:r>
          </a:p>
        </p:txBody>
      </p:sp>
      <p:sp>
        <p:nvSpPr>
          <p:cNvPr id="15" name="Right Brace 14"/>
          <p:cNvSpPr/>
          <p:nvPr/>
        </p:nvSpPr>
        <p:spPr bwMode="auto">
          <a:xfrm rot="5400000">
            <a:off x="4381500" y="3162300"/>
            <a:ext cx="457200" cy="3276600"/>
          </a:xfrm>
          <a:prstGeom prst="rightBrace">
            <a:avLst>
              <a:gd name="adj1" fmla="val 0"/>
              <a:gd name="adj2" fmla="val 50000"/>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
        <p:nvSpPr>
          <p:cNvPr id="16" name="TextBox 15"/>
          <p:cNvSpPr txBox="1"/>
          <p:nvPr/>
        </p:nvSpPr>
        <p:spPr>
          <a:xfrm>
            <a:off x="1143000" y="5105400"/>
            <a:ext cx="2007281" cy="369332"/>
          </a:xfrm>
          <a:prstGeom prst="rect">
            <a:avLst/>
          </a:prstGeom>
          <a:noFill/>
        </p:spPr>
        <p:txBody>
          <a:bodyPr wrap="none" rtlCol="0">
            <a:spAutoFit/>
          </a:bodyPr>
          <a:lstStyle/>
          <a:p>
            <a:r>
              <a:rPr lang="en-US" b="0" dirty="0">
                <a:latin typeface="Gill Sans" charset="0"/>
                <a:ea typeface="Gill Sans" charset="0"/>
                <a:cs typeface="Gill Sans" charset="0"/>
              </a:rPr>
              <a:t>Limited HW access</a:t>
            </a:r>
          </a:p>
        </p:txBody>
      </p:sp>
      <p:grpSp>
        <p:nvGrpSpPr>
          <p:cNvPr id="23" name="Group 22"/>
          <p:cNvGrpSpPr/>
          <p:nvPr/>
        </p:nvGrpSpPr>
        <p:grpSpPr>
          <a:xfrm>
            <a:off x="2362200" y="2895600"/>
            <a:ext cx="849283" cy="674132"/>
            <a:chOff x="2362200" y="3048000"/>
            <a:chExt cx="849283" cy="674132"/>
          </a:xfrm>
        </p:grpSpPr>
        <p:cxnSp>
          <p:nvCxnSpPr>
            <p:cNvPr id="18" name="Straight Arrow Connector 17"/>
            <p:cNvCxnSpPr/>
            <p:nvPr/>
          </p:nvCxnSpPr>
          <p:spPr bwMode="auto">
            <a:xfrm flipH="1" flipV="1">
              <a:off x="2362200" y="3048000"/>
              <a:ext cx="533400" cy="4572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9" name="TextBox 18"/>
            <p:cNvSpPr txBox="1"/>
            <p:nvPr/>
          </p:nvSpPr>
          <p:spPr>
            <a:xfrm>
              <a:off x="2590800" y="3352800"/>
              <a:ext cx="620683" cy="369332"/>
            </a:xfrm>
            <a:prstGeom prst="rect">
              <a:avLst/>
            </a:prstGeom>
            <a:noFill/>
          </p:spPr>
          <p:txBody>
            <a:bodyPr wrap="none" rtlCol="0">
              <a:spAutoFit/>
            </a:bodyPr>
            <a:lstStyle/>
            <a:p>
              <a:r>
                <a:rPr lang="en-US" b="0" dirty="0">
                  <a:latin typeface="Gill Sans" charset="0"/>
                  <a:ea typeface="Gill Sans" charset="0"/>
                  <a:cs typeface="Gill Sans" charset="0"/>
                </a:rPr>
                <a:t>exec</a:t>
              </a:r>
            </a:p>
          </p:txBody>
        </p:sp>
      </p:grpSp>
      <p:grpSp>
        <p:nvGrpSpPr>
          <p:cNvPr id="24" name="Group 23"/>
          <p:cNvGrpSpPr/>
          <p:nvPr/>
        </p:nvGrpSpPr>
        <p:grpSpPr>
          <a:xfrm flipH="1">
            <a:off x="2362200" y="2133600"/>
            <a:ext cx="914403" cy="838200"/>
            <a:chOff x="6195245" y="3124200"/>
            <a:chExt cx="1130426" cy="419100"/>
          </a:xfrm>
        </p:grpSpPr>
        <p:cxnSp>
          <p:nvCxnSpPr>
            <p:cNvPr id="20" name="Straight Arrow Connector 19"/>
            <p:cNvCxnSpPr/>
            <p:nvPr/>
          </p:nvCxnSpPr>
          <p:spPr bwMode="auto">
            <a:xfrm flipH="1">
              <a:off x="6208204" y="3314700"/>
              <a:ext cx="458059" cy="228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1" name="TextBox 20"/>
            <p:cNvSpPr txBox="1"/>
            <p:nvPr/>
          </p:nvSpPr>
          <p:spPr>
            <a:xfrm>
              <a:off x="6195245" y="3124200"/>
              <a:ext cx="1130426" cy="184666"/>
            </a:xfrm>
            <a:prstGeom prst="rect">
              <a:avLst/>
            </a:prstGeom>
            <a:noFill/>
          </p:spPr>
          <p:txBody>
            <a:bodyPr wrap="square" rtlCol="0">
              <a:spAutoFit/>
            </a:bodyPr>
            <a:lstStyle/>
            <a:p>
              <a:r>
                <a:rPr lang="en-US" b="0" dirty="0" err="1">
                  <a:latin typeface="Gill Sans" charset="0"/>
                  <a:ea typeface="Gill Sans" charset="0"/>
                  <a:cs typeface="Gill Sans" charset="0"/>
                </a:rPr>
                <a:t>syscall</a:t>
              </a:r>
              <a:endParaRPr lang="en-US" b="0" dirty="0">
                <a:latin typeface="Gill Sans" charset="0"/>
                <a:ea typeface="Gill Sans" charset="0"/>
                <a:cs typeface="Gill Sans" charset="0"/>
              </a:endParaRPr>
            </a:p>
          </p:txBody>
        </p:sp>
      </p:grpSp>
      <p:grpSp>
        <p:nvGrpSpPr>
          <p:cNvPr id="25" name="Group 24"/>
          <p:cNvGrpSpPr/>
          <p:nvPr/>
        </p:nvGrpSpPr>
        <p:grpSpPr>
          <a:xfrm>
            <a:off x="6172200" y="2971800"/>
            <a:ext cx="1305876" cy="609600"/>
            <a:chOff x="6019800" y="2971800"/>
            <a:chExt cx="1305876" cy="609600"/>
          </a:xfrm>
        </p:grpSpPr>
        <p:cxnSp>
          <p:nvCxnSpPr>
            <p:cNvPr id="26" name="Straight Arrow Connector 25"/>
            <p:cNvCxnSpPr/>
            <p:nvPr/>
          </p:nvCxnSpPr>
          <p:spPr bwMode="auto">
            <a:xfrm flipH="1">
              <a:off x="6019800" y="3200400"/>
              <a:ext cx="762000" cy="381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7" name="TextBox 26"/>
            <p:cNvSpPr txBox="1"/>
            <p:nvPr/>
          </p:nvSpPr>
          <p:spPr>
            <a:xfrm>
              <a:off x="6781800" y="2971800"/>
              <a:ext cx="543876" cy="369332"/>
            </a:xfrm>
            <a:prstGeom prst="rect">
              <a:avLst/>
            </a:prstGeom>
            <a:noFill/>
          </p:spPr>
          <p:txBody>
            <a:bodyPr wrap="none" rtlCol="0">
              <a:spAutoFit/>
            </a:bodyPr>
            <a:lstStyle/>
            <a:p>
              <a:r>
                <a:rPr lang="en-US" b="0" dirty="0">
                  <a:latin typeface="Gill Sans" charset="0"/>
                  <a:ea typeface="Gill Sans" charset="0"/>
                  <a:cs typeface="Gill Sans" charset="0"/>
                </a:rPr>
                <a:t>exit</a:t>
              </a:r>
            </a:p>
          </p:txBody>
        </p:sp>
      </p:grpSp>
      <p:grpSp>
        <p:nvGrpSpPr>
          <p:cNvPr id="29" name="Group 28"/>
          <p:cNvGrpSpPr/>
          <p:nvPr/>
        </p:nvGrpSpPr>
        <p:grpSpPr>
          <a:xfrm>
            <a:off x="3276603" y="2165866"/>
            <a:ext cx="549212" cy="870466"/>
            <a:chOff x="2590803" y="2927866"/>
            <a:chExt cx="549212" cy="870466"/>
          </a:xfrm>
        </p:grpSpPr>
        <p:cxnSp>
          <p:nvCxnSpPr>
            <p:cNvPr id="30" name="Straight Arrow Connector 29"/>
            <p:cNvCxnSpPr>
              <a:endCxn id="21" idx="1"/>
            </p:cNvCxnSpPr>
            <p:nvPr/>
          </p:nvCxnSpPr>
          <p:spPr bwMode="auto">
            <a:xfrm flipH="1" flipV="1">
              <a:off x="2590803" y="2927866"/>
              <a:ext cx="304797" cy="42493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1" name="TextBox 30"/>
            <p:cNvSpPr txBox="1"/>
            <p:nvPr/>
          </p:nvSpPr>
          <p:spPr>
            <a:xfrm>
              <a:off x="2667000" y="3429000"/>
              <a:ext cx="473015" cy="369332"/>
            </a:xfrm>
            <a:prstGeom prst="rect">
              <a:avLst/>
            </a:prstGeom>
            <a:noFill/>
          </p:spPr>
          <p:txBody>
            <a:bodyPr wrap="none" rtlCol="0">
              <a:spAutoFit/>
            </a:bodyPr>
            <a:lstStyle/>
            <a:p>
              <a:r>
                <a:rPr lang="en-US" b="0" dirty="0" err="1">
                  <a:latin typeface="Gill Sans" charset="0"/>
                  <a:ea typeface="Gill Sans" charset="0"/>
                  <a:cs typeface="Gill Sans" charset="0"/>
                </a:rPr>
                <a:t>rtn</a:t>
              </a:r>
              <a:endParaRPr lang="en-US" b="0" dirty="0">
                <a:latin typeface="Gill Sans" charset="0"/>
                <a:ea typeface="Gill Sans" charset="0"/>
                <a:cs typeface="Gill Sans" charset="0"/>
              </a:endParaRPr>
            </a:p>
          </p:txBody>
        </p:sp>
      </p:grpSp>
      <p:grpSp>
        <p:nvGrpSpPr>
          <p:cNvPr id="36" name="Group 35"/>
          <p:cNvGrpSpPr/>
          <p:nvPr/>
        </p:nvGrpSpPr>
        <p:grpSpPr>
          <a:xfrm flipH="1">
            <a:off x="3581399" y="1752600"/>
            <a:ext cx="1295400" cy="990600"/>
            <a:chOff x="5535835" y="3064133"/>
            <a:chExt cx="1601432" cy="495300"/>
          </a:xfrm>
        </p:grpSpPr>
        <p:cxnSp>
          <p:nvCxnSpPr>
            <p:cNvPr id="37" name="Straight Arrow Connector 36"/>
            <p:cNvCxnSpPr/>
            <p:nvPr/>
          </p:nvCxnSpPr>
          <p:spPr bwMode="auto">
            <a:xfrm flipH="1">
              <a:off x="6477853" y="3254633"/>
              <a:ext cx="188404" cy="304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8" name="TextBox 37"/>
            <p:cNvSpPr txBox="1"/>
            <p:nvPr/>
          </p:nvSpPr>
          <p:spPr>
            <a:xfrm>
              <a:off x="5535835" y="3064133"/>
              <a:ext cx="1601432" cy="184666"/>
            </a:xfrm>
            <a:prstGeom prst="rect">
              <a:avLst/>
            </a:prstGeom>
            <a:noFill/>
          </p:spPr>
          <p:txBody>
            <a:bodyPr wrap="square" rtlCol="0">
              <a:spAutoFit/>
            </a:bodyPr>
            <a:lstStyle/>
            <a:p>
              <a:r>
                <a:rPr lang="en-US" b="0" dirty="0">
                  <a:latin typeface="Gill Sans" charset="0"/>
                  <a:ea typeface="Gill Sans" charset="0"/>
                  <a:cs typeface="Gill Sans" charset="0"/>
                </a:rPr>
                <a:t>interrupt</a:t>
              </a:r>
            </a:p>
          </p:txBody>
        </p:sp>
      </p:grpSp>
      <p:grpSp>
        <p:nvGrpSpPr>
          <p:cNvPr id="39" name="Group 38"/>
          <p:cNvGrpSpPr/>
          <p:nvPr/>
        </p:nvGrpSpPr>
        <p:grpSpPr>
          <a:xfrm>
            <a:off x="4267201" y="2209803"/>
            <a:ext cx="385042" cy="826533"/>
            <a:chOff x="2971803" y="3200400"/>
            <a:chExt cx="385047" cy="589609"/>
          </a:xfrm>
        </p:grpSpPr>
        <p:cxnSp>
          <p:nvCxnSpPr>
            <p:cNvPr id="40" name="Straight Arrow Connector 39"/>
            <p:cNvCxnSpPr/>
            <p:nvPr/>
          </p:nvCxnSpPr>
          <p:spPr bwMode="auto">
            <a:xfrm flipH="1" flipV="1">
              <a:off x="3124205" y="3200400"/>
              <a:ext cx="76201" cy="271787"/>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41" name="TextBox 40"/>
            <p:cNvSpPr txBox="1"/>
            <p:nvPr/>
          </p:nvSpPr>
          <p:spPr>
            <a:xfrm>
              <a:off x="2971803" y="3526545"/>
              <a:ext cx="385047" cy="263464"/>
            </a:xfrm>
            <a:prstGeom prst="rect">
              <a:avLst/>
            </a:prstGeom>
            <a:noFill/>
          </p:spPr>
          <p:txBody>
            <a:bodyPr wrap="none" rtlCol="0">
              <a:spAutoFit/>
            </a:bodyPr>
            <a:lstStyle/>
            <a:p>
              <a:r>
                <a:rPr lang="en-US" b="0" dirty="0" err="1">
                  <a:latin typeface="Gill Sans" charset="0"/>
                  <a:ea typeface="Gill Sans" charset="0"/>
                  <a:cs typeface="Gill Sans" charset="0"/>
                </a:rPr>
                <a:t>rfi</a:t>
              </a:r>
              <a:endParaRPr lang="en-US" b="0" dirty="0">
                <a:latin typeface="Gill Sans" charset="0"/>
                <a:ea typeface="Gill Sans" charset="0"/>
                <a:cs typeface="Gill Sans" charset="0"/>
              </a:endParaRPr>
            </a:p>
          </p:txBody>
        </p:sp>
      </p:grpSp>
      <p:cxnSp>
        <p:nvCxnSpPr>
          <p:cNvPr id="50" name="Straight Arrow Connector 49"/>
          <p:cNvCxnSpPr/>
          <p:nvPr/>
        </p:nvCxnSpPr>
        <p:spPr bwMode="auto">
          <a:xfrm flipH="1">
            <a:off x="3886200" y="3505200"/>
            <a:ext cx="30480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2" name="Straight Arrow Connector 51"/>
          <p:cNvCxnSpPr/>
          <p:nvPr/>
        </p:nvCxnSpPr>
        <p:spPr bwMode="auto">
          <a:xfrm flipV="1">
            <a:off x="4419600" y="35052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5" name="Straight Arrow Connector 54"/>
          <p:cNvCxnSpPr/>
          <p:nvPr/>
        </p:nvCxnSpPr>
        <p:spPr bwMode="auto">
          <a:xfrm>
            <a:off x="4648200" y="3505200"/>
            <a:ext cx="152400" cy="609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7" name="Straight Arrow Connector 56"/>
          <p:cNvCxnSpPr>
            <a:endCxn id="41" idx="3"/>
          </p:cNvCxnSpPr>
          <p:nvPr/>
        </p:nvCxnSpPr>
        <p:spPr bwMode="auto">
          <a:xfrm flipH="1" flipV="1">
            <a:off x="4652243" y="2851670"/>
            <a:ext cx="376957" cy="126313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59" name="TextBox 58"/>
          <p:cNvSpPr txBox="1"/>
          <p:nvPr/>
        </p:nvSpPr>
        <p:spPr>
          <a:xfrm flipH="1">
            <a:off x="5105400" y="1905000"/>
            <a:ext cx="1295400" cy="369332"/>
          </a:xfrm>
          <a:prstGeom prst="rect">
            <a:avLst/>
          </a:prstGeom>
          <a:noFill/>
        </p:spPr>
        <p:txBody>
          <a:bodyPr wrap="square" rtlCol="0">
            <a:spAutoFit/>
          </a:bodyPr>
          <a:lstStyle/>
          <a:p>
            <a:r>
              <a:rPr lang="en-US" b="0" dirty="0">
                <a:latin typeface="Gill Sans" charset="0"/>
                <a:ea typeface="Gill Sans" charset="0"/>
                <a:cs typeface="Gill Sans" charset="0"/>
              </a:rPr>
              <a:t>exception</a:t>
            </a:r>
          </a:p>
        </p:txBody>
      </p:sp>
      <p:cxnSp>
        <p:nvCxnSpPr>
          <p:cNvPr id="61" name="Straight Arrow Connector 60"/>
          <p:cNvCxnSpPr/>
          <p:nvPr/>
        </p:nvCxnSpPr>
        <p:spPr bwMode="auto">
          <a:xfrm flipH="1">
            <a:off x="5334000" y="2286000"/>
            <a:ext cx="381000" cy="5334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Tree>
    <p:extLst>
      <p:ext uri="{BB962C8B-B14F-4D97-AF65-F5344CB8AC3E}">
        <p14:creationId xmlns:p14="http://schemas.microsoft.com/office/powerpoint/2010/main" val="4208084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up)">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up)">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down)">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wipe(up)">
                                      <p:cBhvr>
                                        <p:cTn id="48" dur="500"/>
                                        <p:tgtEl>
                                          <p:spTgt spid="5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wipe(down)">
                                      <p:cBhvr>
                                        <p:cTn id="53" dur="500"/>
                                        <p:tgtEl>
                                          <p:spTgt spid="5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up)">
                                      <p:cBhvr>
                                        <p:cTn id="6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696200" cy="736600"/>
          </a:xfrm>
        </p:spPr>
        <p:txBody>
          <a:bodyPr/>
          <a:lstStyle/>
          <a:p>
            <a:r>
              <a:rPr lang="en-US" dirty="0"/>
              <a:t>Recall: Four fundamental OS concepts</a:t>
            </a:r>
          </a:p>
        </p:txBody>
      </p:sp>
      <p:sp>
        <p:nvSpPr>
          <p:cNvPr id="3" name="Content Placeholder 2"/>
          <p:cNvSpPr>
            <a:spLocks noGrp="1"/>
          </p:cNvSpPr>
          <p:nvPr>
            <p:ph idx="1"/>
          </p:nvPr>
        </p:nvSpPr>
        <p:spPr>
          <a:xfrm>
            <a:off x="228600" y="838200"/>
            <a:ext cx="8686800" cy="5638800"/>
          </a:xfrm>
        </p:spPr>
        <p:txBody>
          <a:bodyPr>
            <a:normAutofit/>
          </a:bodyPr>
          <a:lstStyle/>
          <a:p>
            <a:r>
              <a:rPr lang="en-US" altLang="en-US" dirty="0"/>
              <a:t>Thread</a:t>
            </a:r>
          </a:p>
          <a:p>
            <a:pPr lvl="1"/>
            <a:r>
              <a:rPr lang="en-US" altLang="en-US" dirty="0"/>
              <a:t>Single unique execution context</a:t>
            </a:r>
          </a:p>
          <a:p>
            <a:pPr lvl="1"/>
            <a:r>
              <a:rPr lang="en-US" altLang="en-US" dirty="0"/>
              <a:t>Program Counter, Registers, Execution Flags, Stack</a:t>
            </a:r>
            <a:endParaRPr lang="en-US" dirty="0"/>
          </a:p>
          <a:p>
            <a:r>
              <a:rPr lang="en-US" dirty="0"/>
              <a:t>Address Space w/ translation</a:t>
            </a:r>
          </a:p>
          <a:p>
            <a:pPr lvl="1"/>
            <a:r>
              <a:rPr lang="en-US" dirty="0"/>
              <a:t>Programs execute in an </a:t>
            </a:r>
            <a:r>
              <a:rPr lang="en-US" i="1" dirty="0"/>
              <a:t>address space </a:t>
            </a:r>
            <a:r>
              <a:rPr lang="en-US" dirty="0"/>
              <a:t>that is distinct from the memory space of the physical machine</a:t>
            </a:r>
          </a:p>
          <a:p>
            <a:r>
              <a:rPr lang="en-US" dirty="0"/>
              <a:t>Process</a:t>
            </a:r>
          </a:p>
          <a:p>
            <a:pPr lvl="1"/>
            <a:r>
              <a:rPr lang="en-US" dirty="0"/>
              <a:t>An instance of an executing program is </a:t>
            </a:r>
            <a:r>
              <a:rPr lang="en-US" i="1" dirty="0"/>
              <a:t>a process consisting of an address space and one or more threads of control</a:t>
            </a:r>
          </a:p>
          <a:p>
            <a:r>
              <a:rPr lang="en-US" dirty="0"/>
              <a:t>Dual Mode operation/Protection</a:t>
            </a:r>
          </a:p>
          <a:p>
            <a:pPr lvl="1"/>
            <a:r>
              <a:rPr lang="en-US" dirty="0"/>
              <a:t>Only the “system” has the ability to access certain resources</a:t>
            </a:r>
          </a:p>
          <a:p>
            <a:pPr lvl="1"/>
            <a:r>
              <a:rPr lang="en-US" dirty="0"/>
              <a:t>The OS and the hardware are protected from user programs and user programs are isolated from one another by </a:t>
            </a:r>
            <a:r>
              <a:rPr lang="en-US" i="1" dirty="0"/>
              <a:t>controlling the translation </a:t>
            </a:r>
            <a:r>
              <a:rPr lang="en-US" dirty="0"/>
              <a:t>from program virtual addresses to machine physical addresses</a:t>
            </a:r>
          </a:p>
        </p:txBody>
      </p:sp>
    </p:spTree>
    <p:extLst>
      <p:ext uri="{BB962C8B-B14F-4D97-AF65-F5344CB8AC3E}">
        <p14:creationId xmlns:p14="http://schemas.microsoft.com/office/powerpoint/2010/main" val="42276962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Safe Kernel Mode Transfers</a:t>
            </a:r>
          </a:p>
        </p:txBody>
      </p:sp>
      <p:sp>
        <p:nvSpPr>
          <p:cNvPr id="3" name="Content Placeholder 2"/>
          <p:cNvSpPr>
            <a:spLocks noGrp="1"/>
          </p:cNvSpPr>
          <p:nvPr>
            <p:ph idx="1"/>
          </p:nvPr>
        </p:nvSpPr>
        <p:spPr>
          <a:xfrm>
            <a:off x="152400" y="914400"/>
            <a:ext cx="8839200" cy="5257800"/>
          </a:xfrm>
        </p:spPr>
        <p:txBody>
          <a:bodyPr/>
          <a:lstStyle/>
          <a:p>
            <a:r>
              <a:rPr lang="en-US" dirty="0"/>
              <a:t>Important aspects:</a:t>
            </a:r>
          </a:p>
          <a:p>
            <a:pPr lvl="1"/>
            <a:r>
              <a:rPr lang="en-US" dirty="0"/>
              <a:t>Separate kernel stack</a:t>
            </a:r>
          </a:p>
          <a:p>
            <a:pPr lvl="1"/>
            <a:r>
              <a:rPr lang="en-US" dirty="0"/>
              <a:t>Controlled transfer into kernel (e.g., </a:t>
            </a:r>
            <a:r>
              <a:rPr lang="en-US" dirty="0" err="1"/>
              <a:t>syscall</a:t>
            </a:r>
            <a:r>
              <a:rPr lang="en-US" dirty="0"/>
              <a:t> table)</a:t>
            </a:r>
          </a:p>
          <a:p>
            <a:endParaRPr lang="en-US" dirty="0"/>
          </a:p>
          <a:p>
            <a:r>
              <a:rPr lang="en-US" dirty="0"/>
              <a:t>Carefully constructed kernel code packs up the user process state and sets it aside</a:t>
            </a:r>
          </a:p>
          <a:p>
            <a:pPr lvl="1"/>
            <a:r>
              <a:rPr lang="en-US" dirty="0"/>
              <a:t>Details depend on the machine architecture</a:t>
            </a:r>
          </a:p>
          <a:p>
            <a:endParaRPr lang="en-US" dirty="0"/>
          </a:p>
          <a:p>
            <a:r>
              <a:rPr lang="en-US" dirty="0"/>
              <a:t>Should be impossible for buggy or malicious user program to cause the kernel to corrupt itself</a:t>
            </a:r>
          </a:p>
          <a:p>
            <a:pPr lvl="1"/>
            <a:endParaRPr lang="en-US" dirty="0"/>
          </a:p>
        </p:txBody>
      </p:sp>
    </p:spTree>
    <p:extLst>
      <p:ext uri="{BB962C8B-B14F-4D97-AF65-F5344CB8AC3E}">
        <p14:creationId xmlns:p14="http://schemas.microsoft.com/office/powerpoint/2010/main" val="3491086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Separate Kernel Stacks</a:t>
            </a:r>
          </a:p>
        </p:txBody>
      </p:sp>
      <p:sp>
        <p:nvSpPr>
          <p:cNvPr id="3" name="Content Placeholder 2"/>
          <p:cNvSpPr>
            <a:spLocks noGrp="1"/>
          </p:cNvSpPr>
          <p:nvPr>
            <p:ph idx="1"/>
          </p:nvPr>
        </p:nvSpPr>
        <p:spPr/>
        <p:txBody>
          <a:bodyPr/>
          <a:lstStyle/>
          <a:p>
            <a:r>
              <a:rPr lang="en-US" dirty="0"/>
              <a:t>Kernel needs space to work</a:t>
            </a:r>
          </a:p>
          <a:p>
            <a:r>
              <a:rPr lang="en-US" dirty="0"/>
              <a:t>Cannot put anything on the user stack (Why?)</a:t>
            </a:r>
          </a:p>
          <a:p>
            <a:r>
              <a:rPr lang="en-US" dirty="0"/>
              <a:t>Two-stack model</a:t>
            </a:r>
          </a:p>
          <a:p>
            <a:pPr lvl="1"/>
            <a:r>
              <a:rPr lang="en-US" dirty="0"/>
              <a:t>OS thread has interrupt stack (located in kernel memory) plus User stack (located in user memory)</a:t>
            </a:r>
          </a:p>
          <a:p>
            <a:pPr lvl="1"/>
            <a:r>
              <a:rPr lang="en-US" dirty="0" err="1"/>
              <a:t>Syscall</a:t>
            </a:r>
            <a:r>
              <a:rPr lang="en-US" dirty="0"/>
              <a:t> handler copies user </a:t>
            </a:r>
            <a:r>
              <a:rPr lang="en-US" dirty="0" err="1"/>
              <a:t>args</a:t>
            </a:r>
            <a:r>
              <a:rPr lang="en-US" dirty="0"/>
              <a:t> to kernel space before invoking specific function (e.g., open)</a:t>
            </a:r>
          </a:p>
          <a:p>
            <a:pPr lvl="1"/>
            <a:r>
              <a:rPr lang="en-US" dirty="0"/>
              <a:t>Interrupts (???)</a:t>
            </a:r>
          </a:p>
          <a:p>
            <a:pPr lvl="1"/>
            <a:endParaRPr lang="en-US" dirty="0"/>
          </a:p>
          <a:p>
            <a:pPr lvl="1"/>
            <a:endParaRPr lang="en-US" dirty="0"/>
          </a:p>
          <a:p>
            <a:endParaRPr lang="en-US" dirty="0"/>
          </a:p>
        </p:txBody>
      </p:sp>
      <p:pic>
        <p:nvPicPr>
          <p:cNvPr id="7" name="Content Placeholder 3" descr="kernelUserStacks.pdf"/>
          <p:cNvPicPr>
            <a:picLocks noChangeAspect="1"/>
          </p:cNvPicPr>
          <p:nvPr/>
        </p:nvPicPr>
        <p:blipFill>
          <a:blip r:embed="rId3"/>
          <a:srcRect l="-19846" r="-19846"/>
          <a:stretch>
            <a:fillRect/>
          </a:stretch>
        </p:blipFill>
        <p:spPr bwMode="auto">
          <a:xfrm>
            <a:off x="2590800" y="3505200"/>
            <a:ext cx="5703951" cy="3136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3685160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interrupt</a:t>
            </a:r>
          </a:p>
        </p:txBody>
      </p:sp>
      <p:pic>
        <p:nvPicPr>
          <p:cNvPr id="4" name="Content Placeholder 3" descr="beforeInterrupt.pdf"/>
          <p:cNvPicPr>
            <a:picLocks noGrp="1" noChangeAspect="1"/>
          </p:cNvPicPr>
          <p:nvPr>
            <p:ph idx="1"/>
          </p:nvPr>
        </p:nvPicPr>
        <p:blipFill>
          <a:blip r:embed="rId3"/>
          <a:srcRect l="-20712" r="-20712"/>
          <a:stretch>
            <a:fillRect/>
          </a:stretch>
        </p:blipFill>
        <p:spPr>
          <a:xfrm>
            <a:off x="304800" y="1066800"/>
            <a:ext cx="8229600" cy="5257800"/>
          </a:xfrm>
        </p:spPr>
      </p:pic>
    </p:spTree>
    <p:extLst>
      <p:ext uri="{BB962C8B-B14F-4D97-AF65-F5344CB8AC3E}">
        <p14:creationId xmlns:p14="http://schemas.microsoft.com/office/powerpoint/2010/main" val="157767797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During interrupt</a:t>
            </a:r>
          </a:p>
        </p:txBody>
      </p:sp>
      <p:pic>
        <p:nvPicPr>
          <p:cNvPr id="4" name="Content Placeholder 3" descr="duringInterrupt.pdf"/>
          <p:cNvPicPr>
            <a:picLocks noGrp="1" noChangeAspect="1"/>
          </p:cNvPicPr>
          <p:nvPr>
            <p:ph idx="1"/>
          </p:nvPr>
        </p:nvPicPr>
        <p:blipFill>
          <a:blip r:embed="rId3"/>
          <a:srcRect l="-27639" r="-27639"/>
          <a:stretch>
            <a:fillRect/>
          </a:stretch>
        </p:blipFill>
        <p:spPr>
          <a:xfrm>
            <a:off x="-76200" y="1066800"/>
            <a:ext cx="9071114" cy="5638800"/>
          </a:xfrm>
        </p:spPr>
      </p:pic>
    </p:spTree>
    <p:extLst>
      <p:ext uri="{BB962C8B-B14F-4D97-AF65-F5344CB8AC3E}">
        <p14:creationId xmlns:p14="http://schemas.microsoft.com/office/powerpoint/2010/main" val="382645270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a:t>
            </a:r>
            <a:r>
              <a:rPr lang="en-US" baseline="0" dirty="0"/>
              <a:t> System Call Handler</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rPr>
              <a:t>Vector through well-defined </a:t>
            </a:r>
            <a:r>
              <a:rPr lang="en-US" dirty="0" err="1">
                <a:solidFill>
                  <a:srgbClr val="FF0000"/>
                </a:solidFill>
              </a:rPr>
              <a:t>syscall</a:t>
            </a:r>
            <a:r>
              <a:rPr lang="en-US" dirty="0">
                <a:solidFill>
                  <a:srgbClr val="FF0000"/>
                </a:solidFill>
              </a:rPr>
              <a:t> entry points!</a:t>
            </a:r>
          </a:p>
          <a:p>
            <a:pPr lvl="1"/>
            <a:r>
              <a:rPr lang="en-US" dirty="0"/>
              <a:t>Table mapping system call number to handler</a:t>
            </a:r>
          </a:p>
          <a:p>
            <a:r>
              <a:rPr lang="en-US" dirty="0"/>
              <a:t>Locate arguments</a:t>
            </a:r>
          </a:p>
          <a:p>
            <a:pPr lvl="1"/>
            <a:r>
              <a:rPr lang="en-US" dirty="0"/>
              <a:t>In registers or on user (!) stack</a:t>
            </a:r>
          </a:p>
          <a:p>
            <a:r>
              <a:rPr lang="en-US" dirty="0"/>
              <a:t>Copy arguments</a:t>
            </a:r>
          </a:p>
          <a:p>
            <a:pPr lvl="1"/>
            <a:r>
              <a:rPr lang="en-US" dirty="0"/>
              <a:t>From user memory into kernel memory</a:t>
            </a:r>
          </a:p>
          <a:p>
            <a:pPr lvl="1"/>
            <a:r>
              <a:rPr lang="en-US" dirty="0"/>
              <a:t>Protect kernel from malicious code evading checks</a:t>
            </a:r>
          </a:p>
          <a:p>
            <a:r>
              <a:rPr lang="en-US" dirty="0"/>
              <a:t>Validate arguments</a:t>
            </a:r>
          </a:p>
          <a:p>
            <a:pPr lvl="1"/>
            <a:r>
              <a:rPr lang="en-US" dirty="0"/>
              <a:t>Protect kernel from errors in user code</a:t>
            </a:r>
          </a:p>
          <a:p>
            <a:r>
              <a:rPr lang="en-US" dirty="0"/>
              <a:t>Copy results back </a:t>
            </a:r>
          </a:p>
          <a:p>
            <a:pPr lvl="1"/>
            <a:r>
              <a:rPr lang="en-US" dirty="0"/>
              <a:t>Into user memory</a:t>
            </a:r>
          </a:p>
        </p:txBody>
      </p:sp>
    </p:spTree>
    <p:extLst>
      <p:ext uri="{BB962C8B-B14F-4D97-AF65-F5344CB8AC3E}">
        <p14:creationId xmlns:p14="http://schemas.microsoft.com/office/powerpoint/2010/main" val="3834272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a:t>
            </a:r>
            <a:r>
              <a:rPr lang="en-US" baseline="0" dirty="0"/>
              <a:t> support: Interrupt Control</a:t>
            </a:r>
            <a:endParaRPr lang="en-US" dirty="0"/>
          </a:p>
        </p:txBody>
      </p:sp>
      <p:sp>
        <p:nvSpPr>
          <p:cNvPr id="3" name="Content Placeholder 2"/>
          <p:cNvSpPr>
            <a:spLocks noGrp="1"/>
          </p:cNvSpPr>
          <p:nvPr>
            <p:ph idx="1"/>
          </p:nvPr>
        </p:nvSpPr>
        <p:spPr>
          <a:xfrm>
            <a:off x="609600" y="990600"/>
            <a:ext cx="8458200" cy="5638800"/>
          </a:xfrm>
        </p:spPr>
        <p:txBody>
          <a:bodyPr>
            <a:normAutofit/>
          </a:bodyPr>
          <a:lstStyle/>
          <a:p>
            <a:r>
              <a:rPr lang="en-US" dirty="0"/>
              <a:t>Interrupt processing not visible to the user process:</a:t>
            </a:r>
          </a:p>
          <a:p>
            <a:pPr lvl="1"/>
            <a:r>
              <a:rPr lang="en-US" dirty="0"/>
              <a:t>Occurs between instructions, restarted transparently</a:t>
            </a:r>
          </a:p>
          <a:p>
            <a:pPr lvl="1"/>
            <a:r>
              <a:rPr lang="en-US" dirty="0"/>
              <a:t>No change to process state</a:t>
            </a:r>
          </a:p>
          <a:p>
            <a:pPr lvl="1"/>
            <a:r>
              <a:rPr lang="en-US" dirty="0"/>
              <a:t>What can be observed even with perfect interrupt processing?</a:t>
            </a:r>
          </a:p>
          <a:p>
            <a:pPr lvl="1"/>
            <a:endParaRPr lang="en-US" dirty="0"/>
          </a:p>
          <a:p>
            <a:r>
              <a:rPr lang="en-US" dirty="0"/>
              <a:t>Interrupt Handler invoked with interrupts ‘disabled’</a:t>
            </a:r>
          </a:p>
          <a:p>
            <a:pPr lvl="1"/>
            <a:r>
              <a:rPr lang="en-US" dirty="0"/>
              <a:t>Re-enabled upon completion</a:t>
            </a:r>
          </a:p>
          <a:p>
            <a:pPr lvl="1"/>
            <a:r>
              <a:rPr lang="en-US" dirty="0"/>
              <a:t>Non-blocking (run to completion, no waits)</a:t>
            </a:r>
          </a:p>
          <a:p>
            <a:pPr lvl="1"/>
            <a:r>
              <a:rPr lang="en-US" dirty="0"/>
              <a:t>Pack up in a queue and pass off to an OS thread for hard work</a:t>
            </a:r>
          </a:p>
          <a:p>
            <a:pPr lvl="2"/>
            <a:r>
              <a:rPr lang="en-US" dirty="0"/>
              <a:t>wake up an existing OS thread </a:t>
            </a:r>
          </a:p>
          <a:p>
            <a:pPr lvl="1"/>
            <a:endParaRPr lang="en-US" dirty="0"/>
          </a:p>
          <a:p>
            <a:pPr lvl="1"/>
            <a:endParaRPr lang="en-US" dirty="0"/>
          </a:p>
        </p:txBody>
      </p:sp>
    </p:spTree>
    <p:extLst>
      <p:ext uri="{BB962C8B-B14F-4D97-AF65-F5344CB8AC3E}">
        <p14:creationId xmlns:p14="http://schemas.microsoft.com/office/powerpoint/2010/main" val="2796911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a:t>
            </a:r>
            <a:r>
              <a:rPr lang="en-US" baseline="0" dirty="0"/>
              <a:t> support: Interrupt Control</a:t>
            </a:r>
            <a:endParaRPr lang="en-US" dirty="0"/>
          </a:p>
        </p:txBody>
      </p:sp>
      <p:sp>
        <p:nvSpPr>
          <p:cNvPr id="3" name="Content Placeholder 2"/>
          <p:cNvSpPr>
            <a:spLocks noGrp="1"/>
          </p:cNvSpPr>
          <p:nvPr>
            <p:ph idx="1"/>
          </p:nvPr>
        </p:nvSpPr>
        <p:spPr>
          <a:xfrm>
            <a:off x="609600" y="1066800"/>
            <a:ext cx="8458200" cy="5486400"/>
          </a:xfrm>
        </p:spPr>
        <p:txBody>
          <a:bodyPr>
            <a:normAutofit/>
          </a:bodyPr>
          <a:lstStyle/>
          <a:p>
            <a:r>
              <a:rPr lang="en-US" dirty="0"/>
              <a:t>OS kernel may enable/disable interrupts</a:t>
            </a:r>
          </a:p>
          <a:p>
            <a:pPr lvl="1"/>
            <a:r>
              <a:rPr lang="en-US" dirty="0"/>
              <a:t>On x86: CLI (disable interrupts), STI (enable)</a:t>
            </a:r>
          </a:p>
          <a:p>
            <a:pPr lvl="1"/>
            <a:r>
              <a:rPr lang="en-US" dirty="0"/>
              <a:t>Atomic section when select next process/thread to run</a:t>
            </a:r>
          </a:p>
          <a:p>
            <a:pPr lvl="1"/>
            <a:r>
              <a:rPr lang="en-US" dirty="0"/>
              <a:t>Atomic return from interrupt or </a:t>
            </a:r>
            <a:r>
              <a:rPr lang="en-US" dirty="0" err="1"/>
              <a:t>syscall</a:t>
            </a:r>
            <a:endParaRPr lang="en-US" dirty="0"/>
          </a:p>
          <a:p>
            <a:pPr lvl="1"/>
            <a:endParaRPr lang="en-US" dirty="0"/>
          </a:p>
          <a:p>
            <a:r>
              <a:rPr lang="en-US" dirty="0"/>
              <a:t>HW may have multiple levels of interrupt</a:t>
            </a:r>
          </a:p>
          <a:p>
            <a:pPr lvl="1"/>
            <a:r>
              <a:rPr lang="en-US" dirty="0"/>
              <a:t>Mask off (disable) certain interrupts, </a:t>
            </a:r>
            <a:r>
              <a:rPr lang="en-US" dirty="0" err="1"/>
              <a:t>eg</a:t>
            </a:r>
            <a:r>
              <a:rPr lang="en-US" dirty="0"/>
              <a:t>., lower priority</a:t>
            </a:r>
          </a:p>
          <a:p>
            <a:pPr lvl="1"/>
            <a:r>
              <a:rPr lang="en-US" dirty="0"/>
              <a:t>Certain Non-</a:t>
            </a:r>
            <a:r>
              <a:rPr lang="en-US" dirty="0" err="1"/>
              <a:t>Maskable</a:t>
            </a:r>
            <a:r>
              <a:rPr lang="en-US" dirty="0"/>
              <a:t>-Interrupts (NMI)</a:t>
            </a:r>
          </a:p>
          <a:p>
            <a:pPr lvl="2"/>
            <a:r>
              <a:rPr lang="en-US" dirty="0"/>
              <a:t>e.g., kernel segmentation fault</a:t>
            </a:r>
          </a:p>
          <a:p>
            <a:pPr lvl="1"/>
            <a:endParaRPr lang="en-US" dirty="0"/>
          </a:p>
          <a:p>
            <a:pPr lvl="1"/>
            <a:endParaRPr lang="en-US" dirty="0"/>
          </a:p>
        </p:txBody>
      </p:sp>
    </p:spTree>
    <p:extLst>
      <p:ext uri="{BB962C8B-B14F-4D97-AF65-F5344CB8AC3E}">
        <p14:creationId xmlns:p14="http://schemas.microsoft.com/office/powerpoint/2010/main" val="526234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524000"/>
            <a:ext cx="1749425" cy="12446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r>
              <a:rPr lang="en-US" altLang="ko-KR">
                <a:ea typeface="굴림" panose="020B0600000101010101" pitchFamily="34" charset="-127"/>
              </a:rPr>
              <a:t>Interrupt Controller</a:t>
            </a:r>
          </a:p>
        </p:txBody>
      </p:sp>
      <p:sp>
        <p:nvSpPr>
          <p:cNvPr id="9220" name="Rectangle 3"/>
          <p:cNvSpPr>
            <a:spLocks noGrp="1" noChangeArrowheads="1"/>
          </p:cNvSpPr>
          <p:nvPr>
            <p:ph type="body" idx="1"/>
          </p:nvPr>
        </p:nvSpPr>
        <p:spPr>
          <a:xfrm>
            <a:off x="152400" y="3843338"/>
            <a:ext cx="8839200" cy="2913062"/>
          </a:xfrm>
        </p:spPr>
        <p:txBody>
          <a:bodyPr/>
          <a:lstStyle/>
          <a:p>
            <a:pPr>
              <a:lnSpc>
                <a:spcPct val="85000"/>
              </a:lnSpc>
              <a:spcBef>
                <a:spcPct val="15000"/>
              </a:spcBef>
            </a:pPr>
            <a:r>
              <a:rPr lang="en-US" altLang="ko-KR" sz="2200" dirty="0">
                <a:ea typeface="굴림" panose="020B0600000101010101" pitchFamily="34" charset="-127"/>
              </a:rPr>
              <a:t>Interrupts invoked with interrupt lines from devices</a:t>
            </a:r>
          </a:p>
          <a:p>
            <a:pPr>
              <a:lnSpc>
                <a:spcPct val="85000"/>
              </a:lnSpc>
              <a:spcBef>
                <a:spcPct val="15000"/>
              </a:spcBef>
            </a:pPr>
            <a:r>
              <a:rPr lang="en-US" altLang="ko-KR" sz="2200" dirty="0">
                <a:ea typeface="굴림" panose="020B0600000101010101" pitchFamily="34" charset="-127"/>
              </a:rPr>
              <a:t>Interrupt controller chooses interrupt request to honor</a:t>
            </a:r>
          </a:p>
          <a:p>
            <a:pPr lvl="1">
              <a:lnSpc>
                <a:spcPct val="85000"/>
              </a:lnSpc>
              <a:spcBef>
                <a:spcPct val="15000"/>
              </a:spcBef>
            </a:pPr>
            <a:r>
              <a:rPr lang="en-US" altLang="ko-KR" dirty="0">
                <a:ea typeface="굴림" panose="020B0600000101010101" pitchFamily="34" charset="-127"/>
              </a:rPr>
              <a:t>Mask enables/disables interrupts</a:t>
            </a:r>
          </a:p>
          <a:p>
            <a:pPr lvl="1">
              <a:lnSpc>
                <a:spcPct val="85000"/>
              </a:lnSpc>
              <a:spcBef>
                <a:spcPct val="15000"/>
              </a:spcBef>
            </a:pPr>
            <a:r>
              <a:rPr lang="en-US" altLang="ko-KR" dirty="0">
                <a:ea typeface="굴림" panose="020B0600000101010101" pitchFamily="34" charset="-127"/>
              </a:rPr>
              <a:t>Priority encoder picks highest enabled interrupt </a:t>
            </a:r>
          </a:p>
          <a:p>
            <a:pPr lvl="1">
              <a:lnSpc>
                <a:spcPct val="85000"/>
              </a:lnSpc>
              <a:spcBef>
                <a:spcPct val="15000"/>
              </a:spcBef>
            </a:pPr>
            <a:r>
              <a:rPr lang="en-US" altLang="ko-KR" dirty="0">
                <a:ea typeface="굴림" panose="020B0600000101010101" pitchFamily="34" charset="-127"/>
              </a:rPr>
              <a:t>Software Interrupt Set/Cleared by Software</a:t>
            </a:r>
          </a:p>
          <a:p>
            <a:pPr lvl="1">
              <a:lnSpc>
                <a:spcPct val="85000"/>
              </a:lnSpc>
              <a:spcBef>
                <a:spcPct val="15000"/>
              </a:spcBef>
            </a:pPr>
            <a:r>
              <a:rPr lang="en-US" altLang="ko-KR" dirty="0">
                <a:ea typeface="굴림" panose="020B0600000101010101" pitchFamily="34" charset="-127"/>
              </a:rPr>
              <a:t>Interrupt identity specified with ID line</a:t>
            </a:r>
          </a:p>
          <a:p>
            <a:pPr>
              <a:lnSpc>
                <a:spcPct val="85000"/>
              </a:lnSpc>
              <a:spcBef>
                <a:spcPct val="15000"/>
              </a:spcBef>
            </a:pPr>
            <a:r>
              <a:rPr lang="en-US" altLang="ko-KR" sz="2200" dirty="0">
                <a:ea typeface="굴림" panose="020B0600000101010101" pitchFamily="34" charset="-127"/>
              </a:rPr>
              <a:t>CPU can disable all interrupts with internal flag</a:t>
            </a:r>
          </a:p>
          <a:p>
            <a:pPr>
              <a:lnSpc>
                <a:spcPct val="85000"/>
              </a:lnSpc>
              <a:spcBef>
                <a:spcPct val="15000"/>
              </a:spcBef>
            </a:pPr>
            <a:r>
              <a:rPr lang="en-US" altLang="ko-KR" sz="2200" dirty="0">
                <a:ea typeface="굴림" panose="020B0600000101010101" pitchFamily="34" charset="-127"/>
              </a:rPr>
              <a:t>Non-</a:t>
            </a:r>
            <a:r>
              <a:rPr lang="en-US" altLang="ko-KR" sz="2200" dirty="0" err="1">
                <a:ea typeface="굴림" panose="020B0600000101010101" pitchFamily="34" charset="-127"/>
              </a:rPr>
              <a:t>Maskable</a:t>
            </a:r>
            <a:r>
              <a:rPr lang="en-US" altLang="ko-KR" sz="2200" dirty="0">
                <a:ea typeface="굴림" panose="020B0600000101010101" pitchFamily="34" charset="-127"/>
              </a:rPr>
              <a:t> Interrupt line (NMI) can’t be disabled</a:t>
            </a:r>
          </a:p>
        </p:txBody>
      </p:sp>
      <p:sp>
        <p:nvSpPr>
          <p:cNvPr id="9221" name="Text Box 55"/>
          <p:cNvSpPr txBox="1">
            <a:spLocks noChangeArrowheads="1"/>
          </p:cNvSpPr>
          <p:nvPr/>
        </p:nvSpPr>
        <p:spPr bwMode="auto">
          <a:xfrm>
            <a:off x="304800" y="3429000"/>
            <a:ext cx="1042465" cy="36933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Network</a:t>
            </a:r>
          </a:p>
        </p:txBody>
      </p:sp>
      <p:sp>
        <p:nvSpPr>
          <p:cNvPr id="9222" name="Rectangle 4"/>
          <p:cNvSpPr>
            <a:spLocks noChangeArrowheads="1"/>
          </p:cNvSpPr>
          <p:nvPr/>
        </p:nvSpPr>
        <p:spPr bwMode="auto">
          <a:xfrm>
            <a:off x="3281363" y="1993384"/>
            <a:ext cx="2503487" cy="3693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nvGrpSpPr>
          <p:cNvPr id="9223" name="Group 60"/>
          <p:cNvGrpSpPr>
            <a:grpSpLocks/>
          </p:cNvGrpSpPr>
          <p:nvPr/>
        </p:nvGrpSpPr>
        <p:grpSpPr bwMode="auto">
          <a:xfrm>
            <a:off x="5678488" y="1465263"/>
            <a:ext cx="1155700" cy="293687"/>
            <a:chOff x="3527" y="1190"/>
            <a:chExt cx="710" cy="178"/>
          </a:xfrm>
        </p:grpSpPr>
        <p:sp>
          <p:nvSpPr>
            <p:cNvPr id="9251" name="Line 11"/>
            <p:cNvSpPr>
              <a:spLocks noChangeShapeType="1"/>
            </p:cNvSpPr>
            <p:nvPr/>
          </p:nvSpPr>
          <p:spPr bwMode="auto">
            <a:xfrm>
              <a:off x="3527" y="1190"/>
              <a:ext cx="71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b="0">
                <a:latin typeface="Gill Sans" charset="0"/>
                <a:ea typeface="Gill Sans" charset="0"/>
                <a:cs typeface="Gill Sans" charset="0"/>
              </a:endParaRPr>
            </a:p>
          </p:txBody>
        </p:sp>
        <p:sp>
          <p:nvSpPr>
            <p:cNvPr id="9252" name="Line 12"/>
            <p:cNvSpPr>
              <a:spLocks noChangeShapeType="1"/>
            </p:cNvSpPr>
            <p:nvPr/>
          </p:nvSpPr>
          <p:spPr bwMode="auto">
            <a:xfrm>
              <a:off x="3527" y="1368"/>
              <a:ext cx="66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en-US" b="0">
                <a:latin typeface="Gill Sans" charset="0"/>
                <a:ea typeface="Gill Sans" charset="0"/>
                <a:cs typeface="Gill Sans" charset="0"/>
              </a:endParaRPr>
            </a:p>
          </p:txBody>
        </p:sp>
      </p:grpSp>
      <p:sp>
        <p:nvSpPr>
          <p:cNvPr id="9224" name="Line 13"/>
          <p:cNvSpPr>
            <a:spLocks noChangeShapeType="1"/>
          </p:cNvSpPr>
          <p:nvPr/>
        </p:nvSpPr>
        <p:spPr bwMode="auto">
          <a:xfrm flipH="1">
            <a:off x="6196013" y="1335088"/>
            <a:ext cx="130175" cy="2587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en-US" b="0">
              <a:latin typeface="Gill Sans" charset="0"/>
              <a:ea typeface="Gill Sans" charset="0"/>
              <a:cs typeface="Gill Sans" charset="0"/>
            </a:endParaRPr>
          </a:p>
        </p:txBody>
      </p:sp>
      <p:sp>
        <p:nvSpPr>
          <p:cNvPr id="9225" name="Text Box 14"/>
          <p:cNvSpPr txBox="1">
            <a:spLocks noChangeArrowheads="1"/>
          </p:cNvSpPr>
          <p:nvPr/>
        </p:nvSpPr>
        <p:spPr bwMode="auto">
          <a:xfrm>
            <a:off x="5857875" y="1011238"/>
            <a:ext cx="66556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IntID</a:t>
            </a:r>
          </a:p>
        </p:txBody>
      </p:sp>
      <p:sp>
        <p:nvSpPr>
          <p:cNvPr id="9226" name="Text Box 15"/>
          <p:cNvSpPr txBox="1">
            <a:spLocks noChangeArrowheads="1"/>
          </p:cNvSpPr>
          <p:nvPr/>
        </p:nvSpPr>
        <p:spPr bwMode="auto">
          <a:xfrm>
            <a:off x="5654675" y="1828800"/>
            <a:ext cx="10338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Interrupt</a:t>
            </a:r>
          </a:p>
        </p:txBody>
      </p:sp>
      <p:sp>
        <p:nvSpPr>
          <p:cNvPr id="9227" name="Rectangle 16"/>
          <p:cNvSpPr>
            <a:spLocks noChangeArrowheads="1"/>
          </p:cNvSpPr>
          <p:nvPr/>
        </p:nvSpPr>
        <p:spPr bwMode="auto">
          <a:xfrm>
            <a:off x="4803775" y="779463"/>
            <a:ext cx="455613" cy="181292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Interrupt Mask</a:t>
            </a:r>
          </a:p>
        </p:txBody>
      </p:sp>
      <p:sp>
        <p:nvSpPr>
          <p:cNvPr id="9228" name="Freeform 36"/>
          <p:cNvSpPr>
            <a:spLocks/>
          </p:cNvSpPr>
          <p:nvPr/>
        </p:nvSpPr>
        <p:spPr bwMode="auto">
          <a:xfrm>
            <a:off x="4497388" y="2303463"/>
            <a:ext cx="306387" cy="714375"/>
          </a:xfrm>
          <a:custGeom>
            <a:avLst/>
            <a:gdLst>
              <a:gd name="T0" fmla="*/ 0 w 240"/>
              <a:gd name="T1" fmla="*/ 714375 h 624"/>
              <a:gd name="T2" fmla="*/ 0 w 240"/>
              <a:gd name="T3" fmla="*/ 0 h 624"/>
              <a:gd name="T4" fmla="*/ 306387 w 240"/>
              <a:gd name="T5" fmla="*/ 0 h 624"/>
              <a:gd name="T6" fmla="*/ 0 60000 65536"/>
              <a:gd name="T7" fmla="*/ 0 60000 65536"/>
              <a:gd name="T8" fmla="*/ 0 60000 65536"/>
            </a:gdLst>
            <a:ahLst/>
            <a:cxnLst>
              <a:cxn ang="T6">
                <a:pos x="T0" y="T1"/>
              </a:cxn>
              <a:cxn ang="T7">
                <a:pos x="T2" y="T3"/>
              </a:cxn>
              <a:cxn ang="T8">
                <a:pos x="T4" y="T5"/>
              </a:cxn>
            </a:cxnLst>
            <a:rect l="0" t="0" r="r" b="b"/>
            <a:pathLst>
              <a:path w="240" h="624">
                <a:moveTo>
                  <a:pt x="0" y="624"/>
                </a:moveTo>
                <a:lnTo>
                  <a:pt x="0" y="0"/>
                </a:lnTo>
                <a:lnTo>
                  <a:pt x="240" y="0"/>
                </a:lnTo>
              </a:path>
            </a:pathLst>
          </a:custGeom>
          <a:noFill/>
          <a:ln w="571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9229" name="AutoShape 41"/>
          <p:cNvSpPr>
            <a:spLocks noChangeArrowheads="1"/>
          </p:cNvSpPr>
          <p:nvPr/>
        </p:nvSpPr>
        <p:spPr bwMode="auto">
          <a:xfrm rot="-8552390">
            <a:off x="5784850" y="2039938"/>
            <a:ext cx="1133475" cy="1011237"/>
          </a:xfrm>
          <a:custGeom>
            <a:avLst/>
            <a:gdLst>
              <a:gd name="T0" fmla="*/ 756122 w 21600"/>
              <a:gd name="T1" fmla="*/ 0 h 21600"/>
              <a:gd name="T2" fmla="*/ 756122 w 21600"/>
              <a:gd name="T3" fmla="*/ 569195 h 21600"/>
              <a:gd name="T4" fmla="*/ 76877 w 21600"/>
              <a:gd name="T5" fmla="*/ 1011237 h 21600"/>
              <a:gd name="T6" fmla="*/ 1133475 w 21600"/>
              <a:gd name="T7" fmla="*/ 284598 h 21600"/>
              <a:gd name="T8" fmla="*/ 17694720 60000 65536"/>
              <a:gd name="T9" fmla="*/ 5898240 60000 65536"/>
              <a:gd name="T10" fmla="*/ 5898240 60000 65536"/>
              <a:gd name="T11" fmla="*/ 0 60000 65536"/>
              <a:gd name="T12" fmla="*/ 12427 w 21600"/>
              <a:gd name="T13" fmla="*/ 4646 h 21600"/>
              <a:gd name="T14" fmla="*/ 19905 w 21600"/>
              <a:gd name="T15" fmla="*/ 7512 h 21600"/>
            </a:gdLst>
            <a:ahLst/>
            <a:cxnLst>
              <a:cxn ang="T8">
                <a:pos x="T0" y="T1"/>
              </a:cxn>
              <a:cxn ang="T9">
                <a:pos x="T2" y="T3"/>
              </a:cxn>
              <a:cxn ang="T10">
                <a:pos x="T4" y="T5"/>
              </a:cxn>
              <a:cxn ang="T11">
                <a:pos x="T6" y="T7"/>
              </a:cxn>
            </a:cxnLst>
            <a:rect l="T12" t="T13" r="T14" b="T15"/>
            <a:pathLst>
              <a:path w="21600" h="21600">
                <a:moveTo>
                  <a:pt x="21600" y="6079"/>
                </a:moveTo>
                <a:lnTo>
                  <a:pt x="14409" y="0"/>
                </a:lnTo>
                <a:lnTo>
                  <a:pt x="14409" y="4646"/>
                </a:lnTo>
                <a:lnTo>
                  <a:pt x="12427" y="4646"/>
                </a:lnTo>
                <a:cubicBezTo>
                  <a:pt x="5564" y="4646"/>
                  <a:pt x="0" y="8009"/>
                  <a:pt x="0" y="12158"/>
                </a:cubicBezTo>
                <a:lnTo>
                  <a:pt x="0" y="21600"/>
                </a:lnTo>
                <a:lnTo>
                  <a:pt x="2929" y="21600"/>
                </a:lnTo>
                <a:lnTo>
                  <a:pt x="2929" y="12158"/>
                </a:lnTo>
                <a:cubicBezTo>
                  <a:pt x="2929" y="9592"/>
                  <a:pt x="7181" y="7512"/>
                  <a:pt x="12427" y="7512"/>
                </a:cubicBezTo>
                <a:lnTo>
                  <a:pt x="14409" y="7512"/>
                </a:lnTo>
                <a:lnTo>
                  <a:pt x="14409" y="12158"/>
                </a:lnTo>
                <a:lnTo>
                  <a:pt x="21600" y="6079"/>
                </a:lnTo>
                <a:close/>
              </a:path>
            </a:pathLst>
          </a:cu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9230" name="Text Box 42"/>
          <p:cNvSpPr txBox="1">
            <a:spLocks noChangeArrowheads="1"/>
          </p:cNvSpPr>
          <p:nvPr/>
        </p:nvSpPr>
        <p:spPr bwMode="auto">
          <a:xfrm>
            <a:off x="6096000" y="2949575"/>
            <a:ext cx="930960" cy="36933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Control</a:t>
            </a:r>
          </a:p>
        </p:txBody>
      </p:sp>
      <p:sp>
        <p:nvSpPr>
          <p:cNvPr id="9231" name="Rectangle 44"/>
          <p:cNvSpPr>
            <a:spLocks noChangeArrowheads="1"/>
          </p:cNvSpPr>
          <p:nvPr/>
        </p:nvSpPr>
        <p:spPr bwMode="auto">
          <a:xfrm>
            <a:off x="4132263" y="3021013"/>
            <a:ext cx="1271587" cy="646112"/>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Software</a:t>
            </a:r>
          </a:p>
          <a:p>
            <a:r>
              <a:rPr lang="en-US" altLang="ko-KR" b="0">
                <a:latin typeface="Gill Sans" charset="0"/>
                <a:ea typeface="Gill Sans" charset="0"/>
                <a:cs typeface="Gill Sans" charset="0"/>
              </a:rPr>
              <a:t>Interrupt</a:t>
            </a:r>
          </a:p>
        </p:txBody>
      </p:sp>
      <p:grpSp>
        <p:nvGrpSpPr>
          <p:cNvPr id="9232" name="Group 61"/>
          <p:cNvGrpSpPr>
            <a:grpSpLocks/>
          </p:cNvGrpSpPr>
          <p:nvPr/>
        </p:nvGrpSpPr>
        <p:grpSpPr bwMode="auto">
          <a:xfrm>
            <a:off x="7369176" y="2670176"/>
            <a:ext cx="602032" cy="950659"/>
            <a:chOff x="4578" y="2034"/>
            <a:chExt cx="413" cy="651"/>
          </a:xfrm>
        </p:grpSpPr>
        <p:sp>
          <p:nvSpPr>
            <p:cNvPr id="9249" name="Line 46"/>
            <p:cNvSpPr>
              <a:spLocks noChangeShapeType="1"/>
            </p:cNvSpPr>
            <p:nvPr/>
          </p:nvSpPr>
          <p:spPr bwMode="auto">
            <a:xfrm flipV="1">
              <a:off x="4815" y="2034"/>
              <a:ext cx="0" cy="399"/>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9250" name="Text Box 47"/>
            <p:cNvSpPr txBox="1">
              <a:spLocks noChangeArrowheads="1"/>
            </p:cNvSpPr>
            <p:nvPr/>
          </p:nvSpPr>
          <p:spPr bwMode="auto">
            <a:xfrm>
              <a:off x="4578" y="2432"/>
              <a:ext cx="413" cy="25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NMI</a:t>
              </a:r>
            </a:p>
          </p:txBody>
        </p:sp>
      </p:grpSp>
      <p:sp>
        <p:nvSpPr>
          <p:cNvPr id="9233" name="Oval 8"/>
          <p:cNvSpPr>
            <a:spLocks noChangeArrowheads="1"/>
          </p:cNvSpPr>
          <p:nvPr/>
        </p:nvSpPr>
        <p:spPr bwMode="auto">
          <a:xfrm>
            <a:off x="6764338" y="685800"/>
            <a:ext cx="1922462" cy="2036763"/>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34" name="Text Box 6"/>
          <p:cNvSpPr txBox="1">
            <a:spLocks noChangeArrowheads="1"/>
          </p:cNvSpPr>
          <p:nvPr/>
        </p:nvSpPr>
        <p:spPr bwMode="auto">
          <a:xfrm>
            <a:off x="7315200" y="1143000"/>
            <a:ext cx="685800" cy="447675"/>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sz="3200" b="0">
                <a:latin typeface="Gill Sans" charset="0"/>
                <a:ea typeface="Gill Sans" charset="0"/>
                <a:cs typeface="Gill Sans" charset="0"/>
              </a:rPr>
              <a:t>CPU</a:t>
            </a:r>
          </a:p>
        </p:txBody>
      </p:sp>
      <p:sp>
        <p:nvSpPr>
          <p:cNvPr id="9235" name="Line 40"/>
          <p:cNvSpPr>
            <a:spLocks noChangeShapeType="1"/>
          </p:cNvSpPr>
          <p:nvPr/>
        </p:nvSpPr>
        <p:spPr bwMode="auto">
          <a:xfrm>
            <a:off x="3592513" y="1982788"/>
            <a:ext cx="120015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9236" name="Line 37"/>
          <p:cNvSpPr>
            <a:spLocks noChangeShapeType="1"/>
          </p:cNvSpPr>
          <p:nvPr/>
        </p:nvSpPr>
        <p:spPr bwMode="auto">
          <a:xfrm>
            <a:off x="2971800" y="1012825"/>
            <a:ext cx="182086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9237" name="Line 38"/>
          <p:cNvSpPr>
            <a:spLocks noChangeShapeType="1"/>
          </p:cNvSpPr>
          <p:nvPr/>
        </p:nvSpPr>
        <p:spPr bwMode="auto">
          <a:xfrm>
            <a:off x="2438400" y="1336675"/>
            <a:ext cx="235426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9238" name="Line 39"/>
          <p:cNvSpPr>
            <a:spLocks noChangeShapeType="1"/>
          </p:cNvSpPr>
          <p:nvPr/>
        </p:nvSpPr>
        <p:spPr bwMode="auto">
          <a:xfrm>
            <a:off x="2514600" y="1658938"/>
            <a:ext cx="227806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9239" name="Line 52"/>
          <p:cNvSpPr>
            <a:spLocks noChangeShapeType="1"/>
          </p:cNvSpPr>
          <p:nvPr/>
        </p:nvSpPr>
        <p:spPr bwMode="auto">
          <a:xfrm>
            <a:off x="838200" y="457200"/>
            <a:ext cx="0" cy="2941638"/>
          </a:xfrm>
          <a:prstGeom prst="line">
            <a:avLst/>
          </a:prstGeom>
          <a:noFill/>
          <a:ln w="76200">
            <a:solidFill>
              <a:schemeClr val="accent2"/>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9240" name="Line 53"/>
          <p:cNvSpPr>
            <a:spLocks noChangeShapeType="1"/>
          </p:cNvSpPr>
          <p:nvPr/>
        </p:nvSpPr>
        <p:spPr bwMode="auto">
          <a:xfrm flipV="1">
            <a:off x="838200" y="2112963"/>
            <a:ext cx="533400" cy="0"/>
          </a:xfrm>
          <a:prstGeom prst="line">
            <a:avLst/>
          </a:prstGeom>
          <a:noFill/>
          <a:ln w="762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9241" name="Rectangle 59"/>
          <p:cNvSpPr>
            <a:spLocks noChangeArrowheads="1"/>
          </p:cNvSpPr>
          <p:nvPr/>
        </p:nvSpPr>
        <p:spPr bwMode="auto">
          <a:xfrm>
            <a:off x="5224463" y="779463"/>
            <a:ext cx="454025" cy="181292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Priority Encoder</a:t>
            </a:r>
          </a:p>
        </p:txBody>
      </p:sp>
      <p:sp>
        <p:nvSpPr>
          <p:cNvPr id="9242" name="Rectangle 45"/>
          <p:cNvSpPr>
            <a:spLocks noChangeArrowheads="1"/>
          </p:cNvSpPr>
          <p:nvPr/>
        </p:nvSpPr>
        <p:spPr bwMode="auto">
          <a:xfrm rot="5400000">
            <a:off x="3022601" y="2244725"/>
            <a:ext cx="1358900" cy="45402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Timer</a:t>
            </a:r>
          </a:p>
        </p:txBody>
      </p:sp>
      <p:sp>
        <p:nvSpPr>
          <p:cNvPr id="9243" name="cddrive"/>
          <p:cNvSpPr>
            <a:spLocks noEditPoints="1" noChangeArrowheads="1"/>
          </p:cNvSpPr>
          <p:nvPr/>
        </p:nvSpPr>
        <p:spPr bwMode="auto">
          <a:xfrm>
            <a:off x="1447800" y="228600"/>
            <a:ext cx="1295400" cy="647700"/>
          </a:xfrm>
          <a:custGeom>
            <a:avLst/>
            <a:gdLst>
              <a:gd name="T0" fmla="*/ 647700 w 21600"/>
              <a:gd name="T1" fmla="*/ 0 h 21600"/>
              <a:gd name="T2" fmla="*/ 1295400 w 21600"/>
              <a:gd name="T3" fmla="*/ 323850 h 21600"/>
              <a:gd name="T4" fmla="*/ 647700 w 21600"/>
              <a:gd name="T5" fmla="*/ 647700 h 21600"/>
              <a:gd name="T6" fmla="*/ 0 w 21600"/>
              <a:gd name="T7" fmla="*/ 323850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lnTo>
                  <a:pt x="256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00FF00"/>
          </a:solidFill>
          <a:ln w="9525">
            <a:solidFill>
              <a:srgbClr val="000000"/>
            </a:solidFill>
            <a:miter lim="800000"/>
            <a:headEnd/>
            <a:tailEnd/>
          </a:ln>
        </p:spPr>
        <p:txBody>
          <a:bodyPr/>
          <a:lstStyle/>
          <a:p>
            <a:endParaRPr lang="en-US">
              <a:latin typeface="Gill Sans Light"/>
              <a:cs typeface="Gill Sans Light"/>
            </a:endParaRPr>
          </a:p>
        </p:txBody>
      </p:sp>
      <p:sp>
        <p:nvSpPr>
          <p:cNvPr id="9244" name="Line 64"/>
          <p:cNvSpPr>
            <a:spLocks noChangeShapeType="1"/>
          </p:cNvSpPr>
          <p:nvPr/>
        </p:nvSpPr>
        <p:spPr bwMode="auto">
          <a:xfrm flipH="1" flipV="1">
            <a:off x="2679700" y="785813"/>
            <a:ext cx="304800" cy="22860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9245" name="printer2"/>
          <p:cNvSpPr>
            <a:spLocks noEditPoints="1" noChangeArrowheads="1"/>
          </p:cNvSpPr>
          <p:nvPr/>
        </p:nvSpPr>
        <p:spPr bwMode="auto">
          <a:xfrm>
            <a:off x="1143000" y="990600"/>
            <a:ext cx="1285875" cy="604838"/>
          </a:xfrm>
          <a:custGeom>
            <a:avLst/>
            <a:gdLst>
              <a:gd name="T0" fmla="*/ 635377 w 21600"/>
              <a:gd name="T1" fmla="*/ 0 h 21600"/>
              <a:gd name="T2" fmla="*/ 1142167 w 21600"/>
              <a:gd name="T3" fmla="*/ 0 h 21600"/>
              <a:gd name="T4" fmla="*/ 1285875 w 21600"/>
              <a:gd name="T5" fmla="*/ 131692 h 21600"/>
              <a:gd name="T6" fmla="*/ 1285875 w 21600"/>
              <a:gd name="T7" fmla="*/ 302419 h 21600"/>
              <a:gd name="T8" fmla="*/ 1285875 w 21600"/>
              <a:gd name="T9" fmla="*/ 463373 h 21600"/>
              <a:gd name="T10" fmla="*/ 1074063 w 21600"/>
              <a:gd name="T11" fmla="*/ 604838 h 21600"/>
              <a:gd name="T12" fmla="*/ 635377 w 21600"/>
              <a:gd name="T13" fmla="*/ 604838 h 21600"/>
              <a:gd name="T14" fmla="*/ 189071 w 21600"/>
              <a:gd name="T15" fmla="*/ 604838 h 21600"/>
              <a:gd name="T16" fmla="*/ 0 w 21600"/>
              <a:gd name="T17" fmla="*/ 463373 h 21600"/>
              <a:gd name="T18" fmla="*/ 0 w 21600"/>
              <a:gd name="T19" fmla="*/ 302419 h 21600"/>
              <a:gd name="T20" fmla="*/ 0 w 21600"/>
              <a:gd name="T21" fmla="*/ 131692 h 21600"/>
              <a:gd name="T22" fmla="*/ 143708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chemeClr val="accent1"/>
          </a:solidFill>
          <a:ln w="9525">
            <a:solidFill>
              <a:srgbClr val="000000"/>
            </a:solidFill>
            <a:miter lim="800000"/>
            <a:headEnd/>
            <a:tailEnd/>
          </a:ln>
        </p:spPr>
        <p:txBody>
          <a:bodyPr/>
          <a:lstStyle/>
          <a:p>
            <a:endParaRPr lang="en-US" b="0">
              <a:latin typeface="Gill Sans" charset="0"/>
              <a:ea typeface="Gill Sans" charset="0"/>
              <a:cs typeface="Gill Sans" charset="0"/>
            </a:endParaRPr>
          </a:p>
        </p:txBody>
      </p:sp>
      <p:grpSp>
        <p:nvGrpSpPr>
          <p:cNvPr id="9246" name="Group 68"/>
          <p:cNvGrpSpPr>
            <a:grpSpLocks/>
          </p:cNvGrpSpPr>
          <p:nvPr/>
        </p:nvGrpSpPr>
        <p:grpSpPr bwMode="auto">
          <a:xfrm>
            <a:off x="6934205" y="1828800"/>
            <a:ext cx="1390651" cy="369888"/>
            <a:chOff x="4377" y="758"/>
            <a:chExt cx="876" cy="233"/>
          </a:xfrm>
        </p:grpSpPr>
        <p:sp>
          <p:nvSpPr>
            <p:cNvPr id="9247" name="Rectangle 66"/>
            <p:cNvSpPr>
              <a:spLocks noChangeArrowheads="1"/>
            </p:cNvSpPr>
            <p:nvPr/>
          </p:nvSpPr>
          <p:spPr bwMode="auto">
            <a:xfrm>
              <a:off x="4377" y="807"/>
              <a:ext cx="144" cy="14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48" name="Text Box 67"/>
            <p:cNvSpPr txBox="1">
              <a:spLocks noChangeArrowheads="1"/>
            </p:cNvSpPr>
            <p:nvPr/>
          </p:nvSpPr>
          <p:spPr bwMode="auto">
            <a:xfrm>
              <a:off x="4506" y="758"/>
              <a:ext cx="747" cy="23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Int Disable</a:t>
              </a:r>
            </a:p>
          </p:txBody>
        </p:sp>
      </p:grpSp>
    </p:spTree>
    <p:extLst>
      <p:ext uri="{BB962C8B-B14F-4D97-AF65-F5344CB8AC3E}">
        <p14:creationId xmlns:p14="http://schemas.microsoft.com/office/powerpoint/2010/main" val="12317253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take interrupts safely?</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Interrupt vector</a:t>
            </a:r>
          </a:p>
          <a:p>
            <a:pPr lvl="1"/>
            <a:r>
              <a:rPr lang="en-US" dirty="0"/>
              <a:t>Limited number of entry points into kernel</a:t>
            </a:r>
          </a:p>
          <a:p>
            <a:r>
              <a:rPr lang="en-US" dirty="0"/>
              <a:t>Kernel interrupt stack</a:t>
            </a:r>
          </a:p>
          <a:p>
            <a:pPr lvl="1"/>
            <a:r>
              <a:rPr lang="en-US" dirty="0"/>
              <a:t>Handler works regardless of state of user code</a:t>
            </a:r>
          </a:p>
          <a:p>
            <a:r>
              <a:rPr lang="en-US" dirty="0"/>
              <a:t>Interrupt masking</a:t>
            </a:r>
          </a:p>
          <a:p>
            <a:pPr lvl="1"/>
            <a:r>
              <a:rPr lang="en-US" dirty="0"/>
              <a:t>Handler is non-blocking</a:t>
            </a:r>
          </a:p>
          <a:p>
            <a:r>
              <a:rPr lang="en-US" dirty="0"/>
              <a:t>Atomic transfer of control</a:t>
            </a:r>
          </a:p>
          <a:p>
            <a:pPr lvl="1"/>
            <a:r>
              <a:rPr lang="en-US" dirty="0"/>
              <a:t>“Single instruction”-like to change: </a:t>
            </a:r>
          </a:p>
          <a:p>
            <a:pPr lvl="2"/>
            <a:r>
              <a:rPr lang="en-US" dirty="0"/>
              <a:t>Program counter</a:t>
            </a:r>
          </a:p>
          <a:p>
            <a:pPr lvl="2"/>
            <a:r>
              <a:rPr lang="en-US" dirty="0"/>
              <a:t>Stack pointer</a:t>
            </a:r>
          </a:p>
          <a:p>
            <a:pPr lvl="2"/>
            <a:r>
              <a:rPr lang="en-US" dirty="0"/>
              <a:t>Memory protection</a:t>
            </a:r>
          </a:p>
          <a:p>
            <a:pPr lvl="2"/>
            <a:r>
              <a:rPr lang="en-US" dirty="0"/>
              <a:t>Kernel/user mode</a:t>
            </a:r>
          </a:p>
          <a:p>
            <a:r>
              <a:rPr lang="en-US" dirty="0"/>
              <a:t>Transparent </a:t>
            </a:r>
            <a:r>
              <a:rPr lang="en-US" dirty="0" err="1"/>
              <a:t>restartable</a:t>
            </a:r>
            <a:r>
              <a:rPr lang="en-US" dirty="0"/>
              <a:t> execution</a:t>
            </a:r>
          </a:p>
          <a:p>
            <a:pPr lvl="1"/>
            <a:r>
              <a:rPr lang="en-US" dirty="0"/>
              <a:t>User program does not know interrupt occurred</a:t>
            </a:r>
          </a:p>
        </p:txBody>
      </p:sp>
    </p:spTree>
    <p:extLst>
      <p:ext uri="{BB962C8B-B14F-4D97-AF65-F5344CB8AC3E}">
        <p14:creationId xmlns:p14="http://schemas.microsoft.com/office/powerpoint/2010/main" val="781635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r>
              <a:rPr lang="en-US" dirty="0"/>
              <a:t>: Getting started</a:t>
            </a:r>
          </a:p>
        </p:txBody>
      </p:sp>
      <p:sp>
        <p:nvSpPr>
          <p:cNvPr id="3" name="Content Placeholder 2"/>
          <p:cNvSpPr>
            <a:spLocks noGrp="1"/>
          </p:cNvSpPr>
          <p:nvPr>
            <p:ph idx="1"/>
          </p:nvPr>
        </p:nvSpPr>
        <p:spPr>
          <a:xfrm>
            <a:off x="228600" y="914400"/>
            <a:ext cx="8763000" cy="5410200"/>
          </a:xfrm>
        </p:spPr>
        <p:txBody>
          <a:bodyPr>
            <a:normAutofit/>
          </a:bodyPr>
          <a:lstStyle/>
          <a:p>
            <a:r>
              <a:rPr lang="en-US" dirty="0">
                <a:solidFill>
                  <a:srgbClr val="FF0000"/>
                </a:solidFill>
                <a:latin typeface="Gill Sans" charset="0"/>
                <a:ea typeface="Gill Sans" charset="0"/>
                <a:cs typeface="Gill Sans" charset="0"/>
              </a:rPr>
              <a:t>THIS</a:t>
            </a:r>
            <a:r>
              <a:rPr lang="en-US" dirty="0">
                <a:solidFill>
                  <a:srgbClr val="FF0000"/>
                </a:solidFill>
              </a:rPr>
              <a:t> Friday (1/26) is early drop day! Very hard to drop afterwards…</a:t>
            </a:r>
          </a:p>
          <a:p>
            <a:endParaRPr lang="en-US" dirty="0"/>
          </a:p>
          <a:p>
            <a:r>
              <a:rPr lang="en-US" dirty="0"/>
              <a:t>Get working on Homework 0 </a:t>
            </a:r>
            <a:r>
              <a:rPr lang="en-US" dirty="0">
                <a:solidFill>
                  <a:srgbClr val="FF0000"/>
                </a:solidFill>
                <a:sym typeface="Symbol" panose="05050102010706020507" pitchFamily="18" charset="2"/>
              </a:rPr>
              <a:t>due on Monday by 11:59PM!</a:t>
            </a:r>
            <a:endParaRPr lang="en-US" dirty="0">
              <a:solidFill>
                <a:srgbClr val="FF0000"/>
              </a:solidFill>
            </a:endParaRPr>
          </a:p>
          <a:p>
            <a:pPr lvl="1"/>
            <a:r>
              <a:rPr lang="en-US" dirty="0"/>
              <a:t>Get familiar with all the cs162 tools</a:t>
            </a:r>
          </a:p>
          <a:p>
            <a:pPr lvl="1"/>
            <a:r>
              <a:rPr lang="en-US" dirty="0"/>
              <a:t>Submit to </a:t>
            </a:r>
            <a:r>
              <a:rPr lang="en-US" dirty="0" err="1"/>
              <a:t>autograder</a:t>
            </a:r>
            <a:r>
              <a:rPr lang="en-US" dirty="0"/>
              <a:t> via </a:t>
            </a:r>
            <a:r>
              <a:rPr lang="en-US" dirty="0" err="1"/>
              <a:t>git</a:t>
            </a:r>
            <a:endParaRPr lang="en-US" dirty="0"/>
          </a:p>
          <a:p>
            <a:pPr lvl="1"/>
            <a:endParaRPr lang="en-US" dirty="0"/>
          </a:p>
          <a:p>
            <a:r>
              <a:rPr lang="en-US" dirty="0"/>
              <a:t>Participation: Attend section! Get to know your TA!</a:t>
            </a:r>
          </a:p>
          <a:p>
            <a:pPr marL="0" indent="0">
              <a:buNone/>
            </a:pPr>
            <a:endParaRPr lang="en-US" dirty="0"/>
          </a:p>
          <a:p>
            <a:r>
              <a:rPr lang="en-US" dirty="0"/>
              <a:t>Group sign up: now via </a:t>
            </a:r>
            <a:r>
              <a:rPr lang="en-US" dirty="0" err="1"/>
              <a:t>autograder</a:t>
            </a:r>
            <a:r>
              <a:rPr lang="en-US" dirty="0"/>
              <a:t>,</a:t>
            </a:r>
            <a:br>
              <a:rPr lang="en-US" dirty="0"/>
            </a:br>
            <a:r>
              <a:rPr lang="en-US" dirty="0"/>
              <a:t>then TA form (next week, after EDD)</a:t>
            </a:r>
          </a:p>
          <a:p>
            <a:pPr lvl="1"/>
            <a:r>
              <a:rPr lang="en-US" dirty="0"/>
              <a:t>Get finding groups of 4 people ASAP</a:t>
            </a:r>
          </a:p>
          <a:p>
            <a:pPr lvl="1"/>
            <a:r>
              <a:rPr lang="en-US" dirty="0"/>
              <a:t>Priority for same section; if cannot make this work, keep same TA</a:t>
            </a:r>
          </a:p>
          <a:p>
            <a:pPr lvl="4"/>
            <a:endParaRPr lang="en-US" dirty="0"/>
          </a:p>
          <a:p>
            <a:pPr marL="0" indent="0">
              <a:buNone/>
            </a:pPr>
            <a:endParaRPr lang="en-US" dirty="0"/>
          </a:p>
          <a:p>
            <a:endParaRPr lang="en-US" dirty="0"/>
          </a:p>
          <a:p>
            <a:pPr lvl="1"/>
            <a:endParaRPr lang="en-US" dirty="0"/>
          </a:p>
          <a:p>
            <a:pPr lvl="3"/>
            <a:endParaRPr lang="en-US" dirty="0"/>
          </a:p>
          <a:p>
            <a:endParaRPr lang="en-US" dirty="0"/>
          </a:p>
          <a:p>
            <a:endParaRPr lang="en-US" dirty="0"/>
          </a:p>
        </p:txBody>
      </p:sp>
    </p:spTree>
    <p:extLst>
      <p:ext uri="{BB962C8B-B14F-4D97-AF65-F5344CB8AC3E}">
        <p14:creationId xmlns:p14="http://schemas.microsoft.com/office/powerpoint/2010/main" val="1157343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3 types of Mode Transfer</a:t>
            </a:r>
          </a:p>
        </p:txBody>
      </p:sp>
      <p:sp>
        <p:nvSpPr>
          <p:cNvPr id="3" name="Content Placeholder 2"/>
          <p:cNvSpPr>
            <a:spLocks noGrp="1"/>
          </p:cNvSpPr>
          <p:nvPr>
            <p:ph idx="1"/>
          </p:nvPr>
        </p:nvSpPr>
        <p:spPr>
          <a:xfrm>
            <a:off x="200526" y="838200"/>
            <a:ext cx="8714874" cy="5638800"/>
          </a:xfrm>
        </p:spPr>
        <p:txBody>
          <a:bodyPr>
            <a:normAutofit fontScale="92500"/>
          </a:bodyPr>
          <a:lstStyle/>
          <a:p>
            <a:r>
              <a:rPr lang="en-US" dirty="0" err="1"/>
              <a:t>Syscall</a:t>
            </a:r>
            <a:endParaRPr lang="en-US" dirty="0"/>
          </a:p>
          <a:p>
            <a:pPr lvl="1"/>
            <a:r>
              <a:rPr lang="en-US" dirty="0"/>
              <a:t>Process requests a system service, e.g., exit</a:t>
            </a:r>
          </a:p>
          <a:p>
            <a:pPr lvl="1"/>
            <a:r>
              <a:rPr lang="en-US" dirty="0"/>
              <a:t>Like a function call, but “outside” the process</a:t>
            </a:r>
          </a:p>
          <a:p>
            <a:pPr lvl="1"/>
            <a:r>
              <a:rPr lang="en-US" dirty="0"/>
              <a:t>Does not have the address of the system function to call</a:t>
            </a:r>
          </a:p>
          <a:p>
            <a:pPr lvl="1"/>
            <a:r>
              <a:rPr lang="en-US" dirty="0"/>
              <a:t>Like a Remote Procedure Call (RPC) – for later</a:t>
            </a:r>
          </a:p>
          <a:p>
            <a:pPr lvl="1"/>
            <a:r>
              <a:rPr lang="en-US" dirty="0"/>
              <a:t>Marshall the </a:t>
            </a:r>
            <a:r>
              <a:rPr lang="en-US" dirty="0" err="1"/>
              <a:t>syscall</a:t>
            </a:r>
            <a:r>
              <a:rPr lang="en-US" dirty="0"/>
              <a:t> id and </a:t>
            </a:r>
            <a:r>
              <a:rPr lang="en-US" dirty="0" err="1"/>
              <a:t>args</a:t>
            </a:r>
            <a:r>
              <a:rPr lang="en-US" dirty="0"/>
              <a:t> in registers and exec </a:t>
            </a:r>
            <a:r>
              <a:rPr lang="en-US" dirty="0" err="1"/>
              <a:t>syscall</a:t>
            </a:r>
            <a:endParaRPr lang="en-US" dirty="0"/>
          </a:p>
          <a:p>
            <a:r>
              <a:rPr lang="en-US" dirty="0"/>
              <a:t>Interrupt</a:t>
            </a:r>
          </a:p>
          <a:p>
            <a:pPr lvl="1"/>
            <a:r>
              <a:rPr lang="en-US" dirty="0"/>
              <a:t>External asynchronous event triggers context switch</a:t>
            </a:r>
          </a:p>
          <a:p>
            <a:pPr lvl="1"/>
            <a:r>
              <a:rPr lang="en-US" dirty="0"/>
              <a:t>e. g., Timer, I/O device</a:t>
            </a:r>
          </a:p>
          <a:p>
            <a:pPr lvl="1"/>
            <a:r>
              <a:rPr lang="en-US" dirty="0"/>
              <a:t>Independent of user process</a:t>
            </a:r>
          </a:p>
          <a:p>
            <a:r>
              <a:rPr lang="en-US" dirty="0"/>
              <a:t>Trap or Exception</a:t>
            </a:r>
          </a:p>
          <a:p>
            <a:pPr lvl="1"/>
            <a:r>
              <a:rPr lang="en-US" dirty="0"/>
              <a:t>Internal synchronous event in process triggers context switch</a:t>
            </a:r>
          </a:p>
          <a:p>
            <a:pPr lvl="1"/>
            <a:r>
              <a:rPr lang="en-US" dirty="0"/>
              <a:t>e.g., Protection violation (segmentation fault), Divide by zero, …</a:t>
            </a:r>
          </a:p>
          <a:p>
            <a:r>
              <a:rPr lang="en-US" dirty="0"/>
              <a:t>All 3 are an UNPROGRAMMED CONTROL TRANSFER</a:t>
            </a:r>
          </a:p>
          <a:p>
            <a:pPr lvl="1"/>
            <a:r>
              <a:rPr lang="en-US" dirty="0"/>
              <a:t>Where does it go?</a:t>
            </a:r>
          </a:p>
        </p:txBody>
      </p:sp>
    </p:spTree>
    <p:extLst>
      <p:ext uri="{BB962C8B-B14F-4D97-AF65-F5344CB8AC3E}">
        <p14:creationId xmlns:p14="http://schemas.microsoft.com/office/powerpoint/2010/main" val="250987675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0600"/>
            <a:ext cx="8763000" cy="1828800"/>
          </a:xfrm>
        </p:spPr>
        <p:txBody>
          <a:bodyPr/>
          <a:lstStyle/>
          <a:p>
            <a:r>
              <a:rPr lang="en-US" sz="3200" dirty="0"/>
              <a:t>How do we get the system target address of the “</a:t>
            </a:r>
            <a:r>
              <a:rPr lang="en-US" sz="3200" dirty="0" err="1"/>
              <a:t>unprogrammed</a:t>
            </a:r>
            <a:r>
              <a:rPr lang="en-US" sz="3200" dirty="0"/>
              <a:t> control transfer?”</a:t>
            </a:r>
          </a:p>
        </p:txBody>
      </p:sp>
    </p:spTree>
    <p:extLst>
      <p:ext uri="{BB962C8B-B14F-4D97-AF65-F5344CB8AC3E}">
        <p14:creationId xmlns:p14="http://schemas.microsoft.com/office/powerpoint/2010/main" val="1505344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a:t>
            </a:r>
          </a:p>
        </p:txBody>
      </p:sp>
      <p:sp>
        <p:nvSpPr>
          <p:cNvPr id="8" name="Content Placeholder 7"/>
          <p:cNvSpPr>
            <a:spLocks noGrp="1"/>
          </p:cNvSpPr>
          <p:nvPr>
            <p:ph idx="1"/>
          </p:nvPr>
        </p:nvSpPr>
        <p:spPr>
          <a:xfrm>
            <a:off x="685800" y="5486400"/>
            <a:ext cx="7620000" cy="838200"/>
          </a:xfrm>
        </p:spPr>
        <p:txBody>
          <a:bodyPr/>
          <a:lstStyle/>
          <a:p>
            <a:r>
              <a:rPr lang="en-US" dirty="0"/>
              <a:t>Where else do you see this dispatch pattern?</a:t>
            </a:r>
          </a:p>
        </p:txBody>
      </p:sp>
      <p:sp>
        <p:nvSpPr>
          <p:cNvPr id="7" name="Rectangle 6"/>
          <p:cNvSpPr/>
          <p:nvPr/>
        </p:nvSpPr>
        <p:spPr bwMode="auto">
          <a:xfrm>
            <a:off x="4114800" y="1295400"/>
            <a:ext cx="1219200" cy="33528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ill Sans Light"/>
              <a:cs typeface="Gill Sans Light"/>
            </a:endParaRPr>
          </a:p>
        </p:txBody>
      </p:sp>
      <p:sp>
        <p:nvSpPr>
          <p:cNvPr id="9" name="Rectangle 8"/>
          <p:cNvSpPr/>
          <p:nvPr/>
        </p:nvSpPr>
        <p:spPr bwMode="auto">
          <a:xfrm>
            <a:off x="4114800" y="1600200"/>
            <a:ext cx="1219200" cy="304800"/>
          </a:xfrm>
          <a:prstGeom prst="rect">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
        <p:nvSpPr>
          <p:cNvPr id="10" name="Rectangle 9"/>
          <p:cNvSpPr/>
          <p:nvPr/>
        </p:nvSpPr>
        <p:spPr bwMode="auto">
          <a:xfrm>
            <a:off x="4114800" y="2209800"/>
            <a:ext cx="1219200" cy="304800"/>
          </a:xfrm>
          <a:prstGeom prst="rect">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
        <p:nvSpPr>
          <p:cNvPr id="11" name="Rectangle 10"/>
          <p:cNvSpPr/>
          <p:nvPr/>
        </p:nvSpPr>
        <p:spPr bwMode="auto">
          <a:xfrm>
            <a:off x="4114800" y="2819400"/>
            <a:ext cx="1219200" cy="304800"/>
          </a:xfrm>
          <a:prstGeom prst="rect">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
        <p:nvSpPr>
          <p:cNvPr id="12" name="Rectangle 11"/>
          <p:cNvSpPr/>
          <p:nvPr/>
        </p:nvSpPr>
        <p:spPr bwMode="auto">
          <a:xfrm>
            <a:off x="4114800" y="3429000"/>
            <a:ext cx="1219200" cy="304800"/>
          </a:xfrm>
          <a:prstGeom prst="rect">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ill Sans Light"/>
              <a:cs typeface="Gill Sans Light"/>
            </a:endParaRPr>
          </a:p>
        </p:txBody>
      </p:sp>
      <p:cxnSp>
        <p:nvCxnSpPr>
          <p:cNvPr id="14" name="Straight Connector 13"/>
          <p:cNvCxnSpPr/>
          <p:nvPr/>
        </p:nvCxnSpPr>
        <p:spPr bwMode="auto">
          <a:xfrm flipH="1">
            <a:off x="2514600" y="1295400"/>
            <a:ext cx="1371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Arrow Connector 15"/>
          <p:cNvCxnSpPr/>
          <p:nvPr/>
        </p:nvCxnSpPr>
        <p:spPr bwMode="auto">
          <a:xfrm>
            <a:off x="2819400" y="1295400"/>
            <a:ext cx="0" cy="15240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7" name="TextBox 16"/>
          <p:cNvSpPr txBox="1"/>
          <p:nvPr/>
        </p:nvSpPr>
        <p:spPr>
          <a:xfrm>
            <a:off x="152400" y="1676400"/>
            <a:ext cx="2576913" cy="369332"/>
          </a:xfrm>
          <a:prstGeom prst="rect">
            <a:avLst/>
          </a:prstGeom>
          <a:noFill/>
        </p:spPr>
        <p:txBody>
          <a:bodyPr wrap="square" rtlCol="0">
            <a:spAutoFit/>
          </a:bodyPr>
          <a:lstStyle/>
          <a:p>
            <a:pPr algn="r"/>
            <a:r>
              <a:rPr lang="en-US" b="0" dirty="0">
                <a:latin typeface="Gill Sans" charset="0"/>
                <a:ea typeface="Gill Sans" charset="0"/>
                <a:cs typeface="Gill Sans" charset="0"/>
              </a:rPr>
              <a:t>interrupt number (</a:t>
            </a:r>
            <a:r>
              <a:rPr lang="en-US" b="0" dirty="0" err="1">
                <a:latin typeface="Gill Sans" charset="0"/>
                <a:ea typeface="Gill Sans" charset="0"/>
                <a:cs typeface="Gill Sans" charset="0"/>
              </a:rPr>
              <a:t>i</a:t>
            </a:r>
            <a:r>
              <a:rPr lang="en-US" b="0" dirty="0">
                <a:latin typeface="Gill Sans" charset="0"/>
                <a:ea typeface="Gill Sans" charset="0"/>
                <a:cs typeface="Gill Sans" charset="0"/>
              </a:rPr>
              <a:t>)</a:t>
            </a:r>
          </a:p>
        </p:txBody>
      </p:sp>
      <p:cxnSp>
        <p:nvCxnSpPr>
          <p:cNvPr id="19" name="Straight Arrow Connector 18"/>
          <p:cNvCxnSpPr/>
          <p:nvPr/>
        </p:nvCxnSpPr>
        <p:spPr bwMode="auto">
          <a:xfrm>
            <a:off x="2514600" y="2895600"/>
            <a:ext cx="15240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1" name="Curved Connector 20"/>
          <p:cNvCxnSpPr/>
          <p:nvPr/>
        </p:nvCxnSpPr>
        <p:spPr bwMode="auto">
          <a:xfrm>
            <a:off x="4953000" y="2971800"/>
            <a:ext cx="1295400" cy="838200"/>
          </a:xfrm>
          <a:prstGeom prst="curvedConnector3">
            <a:avLst/>
          </a:prstGeom>
          <a:solidFill>
            <a:schemeClr val="accent1"/>
          </a:solidFill>
          <a:ln w="12700" cap="flat" cmpd="sng" algn="ctr">
            <a:solidFill>
              <a:schemeClr val="tx1"/>
            </a:solidFill>
            <a:prstDash val="solid"/>
            <a:round/>
            <a:headEnd type="oval" w="sm" len="sm"/>
            <a:tailEnd type="triangle"/>
          </a:ln>
          <a:effectLst/>
        </p:spPr>
      </p:cxnSp>
      <p:sp>
        <p:nvSpPr>
          <p:cNvPr id="23" name="TextBox 22"/>
          <p:cNvSpPr txBox="1"/>
          <p:nvPr/>
        </p:nvSpPr>
        <p:spPr>
          <a:xfrm>
            <a:off x="6324600" y="3657600"/>
            <a:ext cx="2667000" cy="830997"/>
          </a:xfrm>
          <a:prstGeom prst="rect">
            <a:avLst/>
          </a:prstGeom>
          <a:noFill/>
          <a:ln>
            <a:solidFill>
              <a:srgbClr val="FF0000"/>
            </a:solidFill>
          </a:ln>
        </p:spPr>
        <p:txBody>
          <a:bodyPr wrap="square" rtlCol="0">
            <a:spAutoFit/>
          </a:bodyPr>
          <a:lstStyle/>
          <a:p>
            <a:r>
              <a:rPr lang="en-US" sz="1600" dirty="0" err="1">
                <a:latin typeface="Courier New"/>
                <a:cs typeface="Courier New"/>
              </a:rPr>
              <a:t>intrpHandler_i</a:t>
            </a:r>
            <a:r>
              <a:rPr lang="en-US" sz="1600" dirty="0">
                <a:latin typeface="Courier New"/>
                <a:cs typeface="Courier New"/>
              </a:rPr>
              <a:t> () {</a:t>
            </a:r>
          </a:p>
          <a:p>
            <a:r>
              <a:rPr lang="en-US" sz="1600" dirty="0">
                <a:latin typeface="Courier New"/>
                <a:cs typeface="Courier New"/>
              </a:rPr>
              <a:t> ….</a:t>
            </a:r>
          </a:p>
          <a:p>
            <a:r>
              <a:rPr lang="en-US" sz="1600" dirty="0">
                <a:latin typeface="Courier New"/>
                <a:cs typeface="Courier New"/>
              </a:rPr>
              <a:t>}</a:t>
            </a:r>
          </a:p>
        </p:txBody>
      </p:sp>
      <p:sp>
        <p:nvSpPr>
          <p:cNvPr id="24" name="TextBox 23"/>
          <p:cNvSpPr txBox="1"/>
          <p:nvPr/>
        </p:nvSpPr>
        <p:spPr>
          <a:xfrm>
            <a:off x="5486400" y="1295400"/>
            <a:ext cx="2743200" cy="646331"/>
          </a:xfrm>
          <a:prstGeom prst="rect">
            <a:avLst/>
          </a:prstGeom>
          <a:noFill/>
        </p:spPr>
        <p:txBody>
          <a:bodyPr wrap="square" rtlCol="0">
            <a:spAutoFit/>
          </a:bodyPr>
          <a:lstStyle/>
          <a:p>
            <a:r>
              <a:rPr lang="en-US" b="0" dirty="0">
                <a:latin typeface="Gill Sans" charset="0"/>
                <a:ea typeface="Gill Sans" charset="0"/>
                <a:cs typeface="Gill Sans" charset="0"/>
              </a:rPr>
              <a:t>Address and properties of each interrupt handler</a:t>
            </a:r>
          </a:p>
        </p:txBody>
      </p:sp>
    </p:spTree>
    <p:extLst>
      <p:ext uri="{BB962C8B-B14F-4D97-AF65-F5344CB8AC3E}">
        <p14:creationId xmlns:p14="http://schemas.microsoft.com/office/powerpoint/2010/main" val="2423132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924800" cy="736600"/>
          </a:xfrm>
        </p:spPr>
        <p:txBody>
          <a:bodyPr/>
          <a:lstStyle/>
          <a:p>
            <a:r>
              <a:rPr lang="en-US" dirty="0"/>
              <a:t>Simple B&amp;B: User =&gt; Kernel</a:t>
            </a:r>
          </a:p>
        </p:txBody>
      </p:sp>
      <p:sp>
        <p:nvSpPr>
          <p:cNvPr id="8" name="Rectangle 7"/>
          <p:cNvSpPr/>
          <p:nvPr/>
        </p:nvSpPr>
        <p:spPr bwMode="auto">
          <a:xfrm>
            <a:off x="457200" y="1905000"/>
            <a:ext cx="2667000" cy="609600"/>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ill Sans Light"/>
                <a:cs typeface="Gill Sans Light"/>
              </a:rPr>
              <a:t>OS</a:t>
            </a:r>
          </a:p>
        </p:txBody>
      </p:sp>
      <p:sp>
        <p:nvSpPr>
          <p:cNvPr id="9" name="Rounded Rectangle 8"/>
          <p:cNvSpPr/>
          <p:nvPr/>
        </p:nvSpPr>
        <p:spPr bwMode="auto">
          <a:xfrm>
            <a:off x="457200" y="990600"/>
            <a:ext cx="762000" cy="762000"/>
          </a:xfrm>
          <a:prstGeom prst="roundRect">
            <a:avLst/>
          </a:prstGeom>
          <a:solidFill>
            <a:srgbClr val="00AE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1</a:t>
            </a:r>
          </a:p>
        </p:txBody>
      </p:sp>
      <p:sp>
        <p:nvSpPr>
          <p:cNvPr id="10" name="Rounded Rectangle 9"/>
          <p:cNvSpPr/>
          <p:nvPr/>
        </p:nvSpPr>
        <p:spPr bwMode="auto">
          <a:xfrm>
            <a:off x="1371600" y="990600"/>
            <a:ext cx="762000" cy="762000"/>
          </a:xfrm>
          <a:prstGeom prst="roundRect">
            <a:avLst/>
          </a:prstGeom>
          <a:solidFill>
            <a:srgbClr val="FFFF00"/>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2</a:t>
            </a:r>
          </a:p>
        </p:txBody>
      </p:sp>
      <p:sp>
        <p:nvSpPr>
          <p:cNvPr id="11" name="Rounded Rectangle 10"/>
          <p:cNvSpPr/>
          <p:nvPr/>
        </p:nvSpPr>
        <p:spPr bwMode="auto">
          <a:xfrm>
            <a:off x="2514600" y="990600"/>
            <a:ext cx="762000" cy="762000"/>
          </a:xfrm>
          <a:prstGeom prst="roundRect">
            <a:avLst/>
          </a:prstGeom>
          <a:solidFill>
            <a:srgbClr val="FF66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n</a:t>
            </a:r>
          </a:p>
        </p:txBody>
      </p:sp>
      <p:sp>
        <p:nvSpPr>
          <p:cNvPr id="12" name="TextBox 11"/>
          <p:cNvSpPr txBox="1"/>
          <p:nvPr/>
        </p:nvSpPr>
        <p:spPr>
          <a:xfrm>
            <a:off x="2099102" y="1371600"/>
            <a:ext cx="415498" cy="369332"/>
          </a:xfrm>
          <a:prstGeom prst="rect">
            <a:avLst/>
          </a:prstGeom>
          <a:noFill/>
        </p:spPr>
        <p:txBody>
          <a:bodyPr wrap="none" rtlCol="0">
            <a:spAutoFit/>
          </a:bodyPr>
          <a:lstStyle/>
          <a:p>
            <a:r>
              <a:rPr lang="en-US" dirty="0">
                <a:latin typeface="Gill Sans Light"/>
                <a:cs typeface="Gill Sans Light"/>
              </a:rPr>
              <a:t>…</a:t>
            </a:r>
          </a:p>
        </p:txBody>
      </p:sp>
      <p:sp>
        <p:nvSpPr>
          <p:cNvPr id="13" name="Rectangle 12"/>
          <p:cNvSpPr/>
          <p:nvPr/>
        </p:nvSpPr>
        <p:spPr bwMode="auto">
          <a:xfrm>
            <a:off x="5791200" y="914400"/>
            <a:ext cx="2133600" cy="5334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nvGrpSpPr>
          <p:cNvPr id="25" name="Group 24"/>
          <p:cNvGrpSpPr/>
          <p:nvPr/>
        </p:nvGrpSpPr>
        <p:grpSpPr>
          <a:xfrm>
            <a:off x="5867400" y="990600"/>
            <a:ext cx="1905000" cy="1790708"/>
            <a:chOff x="3200400" y="1371600"/>
            <a:chExt cx="1628564" cy="2724991"/>
          </a:xfrm>
        </p:grpSpPr>
        <p:sp>
          <p:nvSpPr>
            <p:cNvPr id="26" name="Rectangle 25"/>
            <p:cNvSpPr/>
            <p:nvPr/>
          </p:nvSpPr>
          <p:spPr bwMode="auto">
            <a:xfrm>
              <a:off x="3200400" y="1371600"/>
              <a:ext cx="1628564" cy="6858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27" name="TextBox 26"/>
            <p:cNvSpPr txBox="1"/>
            <p:nvPr/>
          </p:nvSpPr>
          <p:spPr>
            <a:xfrm>
              <a:off x="3372272" y="1371600"/>
              <a:ext cx="508689" cy="515191"/>
            </a:xfrm>
            <a:prstGeom prst="rect">
              <a:avLst/>
            </a:prstGeom>
            <a:noFill/>
          </p:spPr>
          <p:txBody>
            <a:bodyPr wrap="none" rtlCol="0">
              <a:spAutoFit/>
            </a:bodyPr>
            <a:lstStyle/>
            <a:p>
              <a:r>
                <a:rPr lang="en-US" sz="1600" b="0" dirty="0">
                  <a:latin typeface="Gill Sans" charset="0"/>
                  <a:ea typeface="Gill Sans" charset="0"/>
                  <a:cs typeface="Gill Sans" charset="0"/>
                </a:rPr>
                <a:t>code</a:t>
              </a:r>
            </a:p>
          </p:txBody>
        </p:sp>
        <p:sp>
          <p:nvSpPr>
            <p:cNvPr id="28" name="Rectangle 27"/>
            <p:cNvSpPr/>
            <p:nvPr/>
          </p:nvSpPr>
          <p:spPr bwMode="auto">
            <a:xfrm>
              <a:off x="3200400" y="20574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29" name="TextBox 28"/>
            <p:cNvSpPr txBox="1"/>
            <p:nvPr/>
          </p:nvSpPr>
          <p:spPr>
            <a:xfrm>
              <a:off x="3352800" y="2133599"/>
              <a:ext cx="937621" cy="515191"/>
            </a:xfrm>
            <a:prstGeom prst="rect">
              <a:avLst/>
            </a:prstGeom>
            <a:noFill/>
          </p:spPr>
          <p:txBody>
            <a:bodyPr wrap="none" rtlCol="0">
              <a:spAutoFit/>
            </a:bodyPr>
            <a:lstStyle/>
            <a:p>
              <a:r>
                <a:rPr lang="en-US" sz="1600" b="0" dirty="0">
                  <a:latin typeface="Gill Sans" charset="0"/>
                  <a:ea typeface="Gill Sans" charset="0"/>
                  <a:cs typeface="Gill Sans" charset="0"/>
                </a:rPr>
                <a:t>Static Data</a:t>
              </a:r>
            </a:p>
          </p:txBody>
        </p:sp>
        <p:sp>
          <p:nvSpPr>
            <p:cNvPr id="30" name="Rectangle 29"/>
            <p:cNvSpPr/>
            <p:nvPr/>
          </p:nvSpPr>
          <p:spPr bwMode="auto">
            <a:xfrm>
              <a:off x="3200400" y="25908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31" name="TextBox 30"/>
            <p:cNvSpPr txBox="1"/>
            <p:nvPr/>
          </p:nvSpPr>
          <p:spPr>
            <a:xfrm>
              <a:off x="3505200" y="2666999"/>
              <a:ext cx="492158" cy="515191"/>
            </a:xfrm>
            <a:prstGeom prst="rect">
              <a:avLst/>
            </a:prstGeom>
            <a:noFill/>
          </p:spPr>
          <p:txBody>
            <a:bodyPr wrap="none" rtlCol="0">
              <a:spAutoFit/>
            </a:bodyPr>
            <a:lstStyle/>
            <a:p>
              <a:r>
                <a:rPr lang="en-US" sz="1600" b="0" dirty="0">
                  <a:latin typeface="Gill Sans" charset="0"/>
                  <a:ea typeface="Gill Sans" charset="0"/>
                  <a:cs typeface="Gill Sans" charset="0"/>
                </a:rPr>
                <a:t>heap</a:t>
              </a:r>
            </a:p>
          </p:txBody>
        </p:sp>
        <p:sp>
          <p:nvSpPr>
            <p:cNvPr id="32" name="Rectangle 31"/>
            <p:cNvSpPr/>
            <p:nvPr/>
          </p:nvSpPr>
          <p:spPr bwMode="auto">
            <a:xfrm>
              <a:off x="3200400" y="35052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33" name="TextBox 32"/>
            <p:cNvSpPr txBox="1"/>
            <p:nvPr/>
          </p:nvSpPr>
          <p:spPr>
            <a:xfrm>
              <a:off x="3429000" y="3581400"/>
              <a:ext cx="519652" cy="515191"/>
            </a:xfrm>
            <a:prstGeom prst="rect">
              <a:avLst/>
            </a:prstGeom>
            <a:noFill/>
          </p:spPr>
          <p:txBody>
            <a:bodyPr wrap="none" rtlCol="0">
              <a:spAutoFit/>
            </a:bodyPr>
            <a:lstStyle/>
            <a:p>
              <a:r>
                <a:rPr lang="en-US" sz="1600" b="0" dirty="0">
                  <a:latin typeface="Gill Sans" charset="0"/>
                  <a:ea typeface="Gill Sans" charset="0"/>
                  <a:cs typeface="Gill Sans" charset="0"/>
                </a:rPr>
                <a:t>stack</a:t>
              </a:r>
            </a:p>
          </p:txBody>
        </p:sp>
        <p:cxnSp>
          <p:nvCxnSpPr>
            <p:cNvPr id="34" name="Straight Arrow Connector 33"/>
            <p:cNvCxnSpPr/>
            <p:nvPr/>
          </p:nvCxnSpPr>
          <p:spPr bwMode="auto">
            <a:xfrm flipV="1">
              <a:off x="4724400" y="33528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 name="Straight Arrow Connector 34"/>
            <p:cNvCxnSpPr/>
            <p:nvPr/>
          </p:nvCxnSpPr>
          <p:spPr bwMode="auto">
            <a:xfrm>
              <a:off x="4724400" y="25908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grpSp>
        <p:nvGrpSpPr>
          <p:cNvPr id="36" name="Group 35"/>
          <p:cNvGrpSpPr/>
          <p:nvPr/>
        </p:nvGrpSpPr>
        <p:grpSpPr>
          <a:xfrm>
            <a:off x="5943600" y="2956058"/>
            <a:ext cx="1828800" cy="1387342"/>
            <a:chOff x="3200400" y="1638300"/>
            <a:chExt cx="1628564" cy="2427848"/>
          </a:xfrm>
          <a:solidFill>
            <a:srgbClr val="FFFF00"/>
          </a:solidFill>
        </p:grpSpPr>
        <p:sp>
          <p:nvSpPr>
            <p:cNvPr id="37" name="Rectangle 36"/>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38" name="TextBox 37"/>
            <p:cNvSpPr txBox="1"/>
            <p:nvPr/>
          </p:nvSpPr>
          <p:spPr>
            <a:xfrm>
              <a:off x="3372272" y="1638300"/>
              <a:ext cx="438525" cy="484748"/>
            </a:xfrm>
            <a:prstGeom prst="rect">
              <a:avLst/>
            </a:prstGeom>
            <a:noFill/>
          </p:spPr>
          <p:txBody>
            <a:bodyPr wrap="none" rtlCol="0">
              <a:spAutoFit/>
            </a:bodyPr>
            <a:lstStyle/>
            <a:p>
              <a:r>
                <a:rPr lang="en-US" sz="1200" b="0" dirty="0">
                  <a:latin typeface="Gill Sans" charset="0"/>
                  <a:ea typeface="Gill Sans" charset="0"/>
                  <a:cs typeface="Gill Sans" charset="0"/>
                </a:rPr>
                <a:t>code</a:t>
              </a:r>
            </a:p>
          </p:txBody>
        </p:sp>
        <p:sp>
          <p:nvSpPr>
            <p:cNvPr id="39" name="Rectangle 38"/>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0" name="TextBox 39"/>
            <p:cNvSpPr txBox="1"/>
            <p:nvPr/>
          </p:nvSpPr>
          <p:spPr>
            <a:xfrm>
              <a:off x="3352800" y="2133601"/>
              <a:ext cx="771131" cy="484748"/>
            </a:xfrm>
            <a:prstGeom prst="rect">
              <a:avLst/>
            </a:prstGeom>
            <a:grpFill/>
          </p:spPr>
          <p:txBody>
            <a:bodyPr wrap="none" rtlCol="0">
              <a:spAutoFit/>
            </a:bodyPr>
            <a:lstStyle/>
            <a:p>
              <a:r>
                <a:rPr lang="en-US" sz="1200" b="0" dirty="0">
                  <a:latin typeface="Gill Sans" charset="0"/>
                  <a:ea typeface="Gill Sans" charset="0"/>
                  <a:cs typeface="Gill Sans" charset="0"/>
                </a:rPr>
                <a:t>Static Data</a:t>
              </a:r>
            </a:p>
          </p:txBody>
        </p:sp>
        <p:sp>
          <p:nvSpPr>
            <p:cNvPr id="41" name="Rectangle 40"/>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2" name="TextBox 41"/>
            <p:cNvSpPr txBox="1"/>
            <p:nvPr/>
          </p:nvSpPr>
          <p:spPr>
            <a:xfrm>
              <a:off x="3505200" y="2667001"/>
              <a:ext cx="427104" cy="484748"/>
            </a:xfrm>
            <a:prstGeom prst="rect">
              <a:avLst/>
            </a:prstGeom>
            <a:noFill/>
          </p:spPr>
          <p:txBody>
            <a:bodyPr wrap="none" rtlCol="0">
              <a:spAutoFit/>
            </a:bodyPr>
            <a:lstStyle/>
            <a:p>
              <a:r>
                <a:rPr lang="en-US" sz="1200" b="0" dirty="0">
                  <a:latin typeface="Gill Sans" charset="0"/>
                  <a:ea typeface="Gill Sans" charset="0"/>
                  <a:cs typeface="Gill Sans" charset="0"/>
                </a:rPr>
                <a:t>heap</a:t>
              </a:r>
            </a:p>
          </p:txBody>
        </p:sp>
        <p:sp>
          <p:nvSpPr>
            <p:cNvPr id="43" name="Rectangle 42"/>
            <p:cNvSpPr/>
            <p:nvPr/>
          </p:nvSpPr>
          <p:spPr bwMode="auto">
            <a:xfrm>
              <a:off x="3200400" y="35052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4" name="TextBox 43"/>
            <p:cNvSpPr txBox="1"/>
            <p:nvPr/>
          </p:nvSpPr>
          <p:spPr>
            <a:xfrm>
              <a:off x="3429000" y="3581400"/>
              <a:ext cx="447090" cy="484748"/>
            </a:xfrm>
            <a:prstGeom prst="rect">
              <a:avLst/>
            </a:prstGeom>
            <a:noFill/>
          </p:spPr>
          <p:txBody>
            <a:bodyPr wrap="none" rtlCol="0">
              <a:spAutoFit/>
            </a:bodyPr>
            <a:lstStyle/>
            <a:p>
              <a:r>
                <a:rPr lang="en-US" sz="1200" b="0" dirty="0">
                  <a:latin typeface="Gill Sans" charset="0"/>
                  <a:ea typeface="Gill Sans" charset="0"/>
                  <a:cs typeface="Gill Sans" charset="0"/>
                </a:rPr>
                <a:t>stack</a:t>
              </a:r>
            </a:p>
          </p:txBody>
        </p:sp>
        <p:cxnSp>
          <p:nvCxnSpPr>
            <p:cNvPr id="45" name="Straight Arrow Connector 44"/>
            <p:cNvCxnSpPr/>
            <p:nvPr/>
          </p:nvCxnSpPr>
          <p:spPr bwMode="auto">
            <a:xfrm flipV="1">
              <a:off x="4724400" y="3352800"/>
              <a:ext cx="0" cy="685800"/>
            </a:xfrm>
            <a:prstGeom prst="straightConnector1">
              <a:avLst/>
            </a:prstGeom>
            <a:grpFill/>
            <a:ln w="12700" cap="flat" cmpd="sng" algn="ctr">
              <a:solidFill>
                <a:schemeClr val="tx1"/>
              </a:solidFill>
              <a:prstDash val="solid"/>
              <a:round/>
              <a:headEnd type="none" w="sm" len="sm"/>
              <a:tailEnd type="arrow"/>
            </a:ln>
            <a:effectLst/>
          </p:spPr>
        </p:cxnSp>
        <p:cxnSp>
          <p:nvCxnSpPr>
            <p:cNvPr id="46" name="Straight Arrow Connector 45"/>
            <p:cNvCxnSpPr/>
            <p:nvPr/>
          </p:nvCxnSpPr>
          <p:spPr bwMode="auto">
            <a:xfrm>
              <a:off x="4724400" y="2590800"/>
              <a:ext cx="0" cy="685800"/>
            </a:xfrm>
            <a:prstGeom prst="straightConnector1">
              <a:avLst/>
            </a:prstGeom>
            <a:grpFill/>
            <a:ln w="12700" cap="flat" cmpd="sng" algn="ctr">
              <a:solidFill>
                <a:schemeClr val="tx1"/>
              </a:solidFill>
              <a:prstDash val="solid"/>
              <a:round/>
              <a:headEnd type="none" w="sm" len="sm"/>
              <a:tailEnd type="arrow"/>
            </a:ln>
            <a:effectLst/>
          </p:spPr>
        </p:cxnSp>
      </p:grpSp>
      <p:grpSp>
        <p:nvGrpSpPr>
          <p:cNvPr id="47" name="Group 46"/>
          <p:cNvGrpSpPr/>
          <p:nvPr/>
        </p:nvGrpSpPr>
        <p:grpSpPr>
          <a:xfrm>
            <a:off x="5943600" y="4572000"/>
            <a:ext cx="1828800" cy="1387342"/>
            <a:chOff x="3200400" y="1638300"/>
            <a:chExt cx="1628564" cy="2427848"/>
          </a:xfrm>
          <a:solidFill>
            <a:schemeClr val="accent2"/>
          </a:solidFill>
        </p:grpSpPr>
        <p:sp>
          <p:nvSpPr>
            <p:cNvPr id="48" name="Rectangle 47"/>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9" name="TextBox 48"/>
            <p:cNvSpPr txBox="1"/>
            <p:nvPr/>
          </p:nvSpPr>
          <p:spPr>
            <a:xfrm>
              <a:off x="3372272" y="1638300"/>
              <a:ext cx="438525" cy="484748"/>
            </a:xfrm>
            <a:prstGeom prst="rect">
              <a:avLst/>
            </a:prstGeom>
            <a:noFill/>
          </p:spPr>
          <p:txBody>
            <a:bodyPr wrap="none" rtlCol="0">
              <a:spAutoFit/>
            </a:bodyPr>
            <a:lstStyle/>
            <a:p>
              <a:r>
                <a:rPr lang="en-US" sz="1200" b="0" dirty="0">
                  <a:latin typeface="Gill Sans" charset="0"/>
                  <a:ea typeface="Gill Sans" charset="0"/>
                  <a:cs typeface="Gill Sans" charset="0"/>
                </a:rPr>
                <a:t>code</a:t>
              </a:r>
            </a:p>
          </p:txBody>
        </p:sp>
        <p:sp>
          <p:nvSpPr>
            <p:cNvPr id="50" name="Rectangle 49"/>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1" name="TextBox 50"/>
            <p:cNvSpPr txBox="1"/>
            <p:nvPr/>
          </p:nvSpPr>
          <p:spPr>
            <a:xfrm>
              <a:off x="3352800" y="2133601"/>
              <a:ext cx="771131" cy="484748"/>
            </a:xfrm>
            <a:prstGeom prst="rect">
              <a:avLst/>
            </a:prstGeom>
            <a:noFill/>
          </p:spPr>
          <p:txBody>
            <a:bodyPr wrap="none" rtlCol="0">
              <a:spAutoFit/>
            </a:bodyPr>
            <a:lstStyle/>
            <a:p>
              <a:r>
                <a:rPr lang="en-US" sz="1200" b="0" dirty="0">
                  <a:latin typeface="Gill Sans" charset="0"/>
                  <a:ea typeface="Gill Sans" charset="0"/>
                  <a:cs typeface="Gill Sans" charset="0"/>
                </a:rPr>
                <a:t>Static Data</a:t>
              </a:r>
            </a:p>
          </p:txBody>
        </p:sp>
        <p:sp>
          <p:nvSpPr>
            <p:cNvPr id="52" name="Rectangle 51"/>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3" name="TextBox 52"/>
            <p:cNvSpPr txBox="1"/>
            <p:nvPr/>
          </p:nvSpPr>
          <p:spPr>
            <a:xfrm>
              <a:off x="3505200" y="2667001"/>
              <a:ext cx="427104" cy="484748"/>
            </a:xfrm>
            <a:prstGeom prst="rect">
              <a:avLst/>
            </a:prstGeom>
            <a:noFill/>
          </p:spPr>
          <p:txBody>
            <a:bodyPr wrap="none" rtlCol="0">
              <a:spAutoFit/>
            </a:bodyPr>
            <a:lstStyle/>
            <a:p>
              <a:r>
                <a:rPr lang="en-US" sz="1200" b="0" dirty="0">
                  <a:latin typeface="Gill Sans" charset="0"/>
                  <a:ea typeface="Gill Sans" charset="0"/>
                  <a:cs typeface="Gill Sans" charset="0"/>
                </a:rPr>
                <a:t>heap</a:t>
              </a:r>
            </a:p>
          </p:txBody>
        </p:sp>
        <p:sp>
          <p:nvSpPr>
            <p:cNvPr id="54" name="Rectangle 53"/>
            <p:cNvSpPr/>
            <p:nvPr/>
          </p:nvSpPr>
          <p:spPr bwMode="auto">
            <a:xfrm>
              <a:off x="3200400" y="35052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5" name="TextBox 54"/>
            <p:cNvSpPr txBox="1"/>
            <p:nvPr/>
          </p:nvSpPr>
          <p:spPr>
            <a:xfrm>
              <a:off x="3429000" y="3581400"/>
              <a:ext cx="447090" cy="484748"/>
            </a:xfrm>
            <a:prstGeom prst="rect">
              <a:avLst/>
            </a:prstGeom>
            <a:noFill/>
          </p:spPr>
          <p:txBody>
            <a:bodyPr wrap="none" rtlCol="0">
              <a:spAutoFit/>
            </a:bodyPr>
            <a:lstStyle/>
            <a:p>
              <a:r>
                <a:rPr lang="en-US" sz="1200" b="0" dirty="0">
                  <a:latin typeface="Gill Sans" charset="0"/>
                  <a:ea typeface="Gill Sans" charset="0"/>
                  <a:cs typeface="Gill Sans" charset="0"/>
                </a:rPr>
                <a:t>stack</a:t>
              </a:r>
            </a:p>
          </p:txBody>
        </p:sp>
        <p:cxnSp>
          <p:nvCxnSpPr>
            <p:cNvPr id="56" name="Straight Arrow Connector 55"/>
            <p:cNvCxnSpPr/>
            <p:nvPr/>
          </p:nvCxnSpPr>
          <p:spPr bwMode="auto">
            <a:xfrm flipV="1">
              <a:off x="4724400" y="3352800"/>
              <a:ext cx="0" cy="685800"/>
            </a:xfrm>
            <a:prstGeom prst="straightConnector1">
              <a:avLst/>
            </a:prstGeom>
            <a:grpFill/>
            <a:ln w="12700" cap="flat" cmpd="sng" algn="ctr">
              <a:solidFill>
                <a:schemeClr val="tx1"/>
              </a:solidFill>
              <a:prstDash val="solid"/>
              <a:round/>
              <a:headEnd type="none" w="sm" len="sm"/>
              <a:tailEnd type="arrow"/>
            </a:ln>
            <a:effectLst/>
          </p:spPr>
        </p:cxnSp>
        <p:cxnSp>
          <p:nvCxnSpPr>
            <p:cNvPr id="57" name="Straight Arrow Connector 56"/>
            <p:cNvCxnSpPr/>
            <p:nvPr/>
          </p:nvCxnSpPr>
          <p:spPr bwMode="auto">
            <a:xfrm>
              <a:off x="4724400" y="2590800"/>
              <a:ext cx="0" cy="685800"/>
            </a:xfrm>
            <a:prstGeom prst="straightConnector1">
              <a:avLst/>
            </a:prstGeom>
            <a:grpFill/>
            <a:ln w="12700" cap="flat" cmpd="sng" algn="ctr">
              <a:solidFill>
                <a:schemeClr val="tx1"/>
              </a:solidFill>
              <a:prstDash val="solid"/>
              <a:round/>
              <a:headEnd type="none" w="sm" len="sm"/>
              <a:tailEnd type="arrow"/>
            </a:ln>
            <a:effectLst/>
          </p:spPr>
        </p:cxnSp>
      </p:grpSp>
      <p:sp>
        <p:nvSpPr>
          <p:cNvPr id="58" name="TextBox 57"/>
          <p:cNvSpPr txBox="1"/>
          <p:nvPr/>
        </p:nvSpPr>
        <p:spPr>
          <a:xfrm>
            <a:off x="7859695" y="762000"/>
            <a:ext cx="877163" cy="369332"/>
          </a:xfrm>
          <a:prstGeom prst="rect">
            <a:avLst/>
          </a:prstGeom>
          <a:noFill/>
        </p:spPr>
        <p:txBody>
          <a:bodyPr wrap="none" rtlCol="0">
            <a:spAutoFit/>
          </a:bodyPr>
          <a:lstStyle/>
          <a:p>
            <a:r>
              <a:rPr lang="en-US" b="0" dirty="0">
                <a:latin typeface="Gill Sans" charset="0"/>
                <a:ea typeface="Gill Sans" charset="0"/>
                <a:cs typeface="Gill Sans" charset="0"/>
              </a:rPr>
              <a:t>0000…</a:t>
            </a:r>
          </a:p>
        </p:txBody>
      </p:sp>
      <p:sp>
        <p:nvSpPr>
          <p:cNvPr id="59" name="TextBox 58"/>
          <p:cNvSpPr txBox="1"/>
          <p:nvPr/>
        </p:nvSpPr>
        <p:spPr>
          <a:xfrm>
            <a:off x="7859695" y="6107668"/>
            <a:ext cx="851515" cy="369332"/>
          </a:xfrm>
          <a:prstGeom prst="rect">
            <a:avLst/>
          </a:prstGeom>
          <a:noFill/>
        </p:spPr>
        <p:txBody>
          <a:bodyPr wrap="none" rtlCol="0">
            <a:spAutoFit/>
          </a:bodyPr>
          <a:lstStyle/>
          <a:p>
            <a:r>
              <a:rPr lang="en-US" b="0" dirty="0">
                <a:latin typeface="Gill Sans" charset="0"/>
                <a:ea typeface="Gill Sans" charset="0"/>
                <a:cs typeface="Gill Sans" charset="0"/>
              </a:rPr>
              <a:t>FFFF…</a:t>
            </a:r>
          </a:p>
        </p:txBody>
      </p:sp>
      <p:sp>
        <p:nvSpPr>
          <p:cNvPr id="60" name="TextBox 59"/>
          <p:cNvSpPr txBox="1"/>
          <p:nvPr/>
        </p:nvSpPr>
        <p:spPr>
          <a:xfrm>
            <a:off x="7859695" y="2743200"/>
            <a:ext cx="877163" cy="369332"/>
          </a:xfrm>
          <a:prstGeom prst="rect">
            <a:avLst/>
          </a:prstGeom>
          <a:noFill/>
        </p:spPr>
        <p:txBody>
          <a:bodyPr wrap="none" rtlCol="0">
            <a:spAutoFit/>
          </a:bodyPr>
          <a:lstStyle/>
          <a:p>
            <a:r>
              <a:rPr lang="en-US" b="0" dirty="0">
                <a:latin typeface="Gill Sans" charset="0"/>
                <a:ea typeface="Gill Sans" charset="0"/>
                <a:cs typeface="Gill Sans" charset="0"/>
              </a:rPr>
              <a:t>1000…</a:t>
            </a:r>
          </a:p>
        </p:txBody>
      </p:sp>
      <p:sp>
        <p:nvSpPr>
          <p:cNvPr id="61" name="TextBox 60"/>
          <p:cNvSpPr txBox="1"/>
          <p:nvPr/>
        </p:nvSpPr>
        <p:spPr>
          <a:xfrm>
            <a:off x="7924800" y="4050268"/>
            <a:ext cx="911878" cy="369332"/>
          </a:xfrm>
          <a:prstGeom prst="rect">
            <a:avLst/>
          </a:prstGeom>
          <a:noFill/>
        </p:spPr>
        <p:txBody>
          <a:bodyPr wrap="none" rtlCol="0">
            <a:spAutoFit/>
          </a:bodyPr>
          <a:lstStyle/>
          <a:p>
            <a:r>
              <a:rPr lang="en-US" b="0" dirty="0">
                <a:latin typeface="Gill Sans" charset="0"/>
                <a:ea typeface="Gill Sans" charset="0"/>
                <a:cs typeface="Gill Sans" charset="0"/>
              </a:rPr>
              <a:t>1100…</a:t>
            </a:r>
          </a:p>
        </p:txBody>
      </p:sp>
      <p:sp>
        <p:nvSpPr>
          <p:cNvPr id="62" name="TextBox 61"/>
          <p:cNvSpPr txBox="1"/>
          <p:nvPr/>
        </p:nvSpPr>
        <p:spPr>
          <a:xfrm>
            <a:off x="7935895" y="4484132"/>
            <a:ext cx="877163" cy="369332"/>
          </a:xfrm>
          <a:prstGeom prst="rect">
            <a:avLst/>
          </a:prstGeom>
          <a:noFill/>
        </p:spPr>
        <p:txBody>
          <a:bodyPr wrap="none" rtlCol="0">
            <a:spAutoFit/>
          </a:bodyPr>
          <a:lstStyle/>
          <a:p>
            <a:r>
              <a:rPr lang="en-US" b="0" dirty="0">
                <a:latin typeface="Gill Sans" charset="0"/>
                <a:ea typeface="Gill Sans" charset="0"/>
                <a:cs typeface="Gill Sans" charset="0"/>
              </a:rPr>
              <a:t>3000…</a:t>
            </a:r>
          </a:p>
        </p:txBody>
      </p:sp>
      <p:sp>
        <p:nvSpPr>
          <p:cNvPr id="63" name="TextBox 62"/>
          <p:cNvSpPr txBox="1"/>
          <p:nvPr/>
        </p:nvSpPr>
        <p:spPr>
          <a:xfrm>
            <a:off x="8001000" y="5638800"/>
            <a:ext cx="877163" cy="369332"/>
          </a:xfrm>
          <a:prstGeom prst="rect">
            <a:avLst/>
          </a:prstGeom>
          <a:noFill/>
        </p:spPr>
        <p:txBody>
          <a:bodyPr wrap="none" rtlCol="0">
            <a:spAutoFit/>
          </a:bodyPr>
          <a:lstStyle/>
          <a:p>
            <a:r>
              <a:rPr lang="en-US" b="0" dirty="0">
                <a:latin typeface="Gill Sans" charset="0"/>
                <a:ea typeface="Gill Sans" charset="0"/>
                <a:cs typeface="Gill Sans" charset="0"/>
              </a:rPr>
              <a:t>3080…</a:t>
            </a:r>
          </a:p>
        </p:txBody>
      </p:sp>
      <p:sp>
        <p:nvSpPr>
          <p:cNvPr id="64" name="TextBox 63"/>
          <p:cNvSpPr txBox="1"/>
          <p:nvPr/>
        </p:nvSpPr>
        <p:spPr>
          <a:xfrm>
            <a:off x="1953562" y="3124200"/>
            <a:ext cx="564578" cy="338554"/>
          </a:xfrm>
          <a:prstGeom prst="rect">
            <a:avLst/>
          </a:prstGeom>
          <a:noFill/>
        </p:spPr>
        <p:txBody>
          <a:bodyPr wrap="none" rtlCol="0">
            <a:spAutoFit/>
          </a:bodyPr>
          <a:lstStyle/>
          <a:p>
            <a:r>
              <a:rPr lang="en-US" sz="1600" b="0" dirty="0">
                <a:latin typeface="Gill Sans" charset="0"/>
                <a:ea typeface="Gill Sans" charset="0"/>
                <a:cs typeface="Gill Sans" charset="0"/>
              </a:rPr>
              <a:t>Base</a:t>
            </a:r>
          </a:p>
        </p:txBody>
      </p:sp>
      <p:sp>
        <p:nvSpPr>
          <p:cNvPr id="65" name="Rectangle 64"/>
          <p:cNvSpPr/>
          <p:nvPr/>
        </p:nvSpPr>
        <p:spPr bwMode="auto">
          <a:xfrm>
            <a:off x="2590800" y="3124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66" name="Rectangle 65"/>
          <p:cNvSpPr/>
          <p:nvPr/>
        </p:nvSpPr>
        <p:spPr bwMode="auto">
          <a:xfrm>
            <a:off x="2590800" y="3505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68" name="TextBox 67"/>
          <p:cNvSpPr txBox="1"/>
          <p:nvPr/>
        </p:nvSpPr>
        <p:spPr>
          <a:xfrm>
            <a:off x="2590800" y="3124200"/>
            <a:ext cx="857226" cy="338554"/>
          </a:xfrm>
          <a:prstGeom prst="rect">
            <a:avLst/>
          </a:prstGeom>
          <a:noFill/>
        </p:spPr>
        <p:txBody>
          <a:bodyPr wrap="none" rtlCol="0">
            <a:spAutoFit/>
          </a:bodyPr>
          <a:lstStyle/>
          <a:p>
            <a:r>
              <a:rPr lang="en-US" sz="1600" b="0" dirty="0">
                <a:latin typeface="Gill Sans" charset="0"/>
                <a:ea typeface="Gill Sans" charset="0"/>
                <a:cs typeface="Gill Sans" charset="0"/>
              </a:rPr>
              <a:t>1000 …</a:t>
            </a:r>
          </a:p>
        </p:txBody>
      </p:sp>
      <p:sp>
        <p:nvSpPr>
          <p:cNvPr id="69" name="TextBox 68"/>
          <p:cNvSpPr txBox="1"/>
          <p:nvPr/>
        </p:nvSpPr>
        <p:spPr>
          <a:xfrm>
            <a:off x="2590800" y="3505200"/>
            <a:ext cx="831077" cy="338554"/>
          </a:xfrm>
          <a:prstGeom prst="rect">
            <a:avLst/>
          </a:prstGeom>
          <a:noFill/>
        </p:spPr>
        <p:txBody>
          <a:bodyPr wrap="none" rtlCol="0">
            <a:spAutoFit/>
          </a:bodyPr>
          <a:lstStyle/>
          <a:p>
            <a:r>
              <a:rPr lang="en-US" sz="1600" b="0" dirty="0">
                <a:latin typeface="Gill Sans" charset="0"/>
                <a:ea typeface="Gill Sans" charset="0"/>
                <a:cs typeface="Gill Sans" charset="0"/>
              </a:rPr>
              <a:t>1100…</a:t>
            </a:r>
          </a:p>
        </p:txBody>
      </p:sp>
      <p:sp>
        <p:nvSpPr>
          <p:cNvPr id="70" name="TextBox 69"/>
          <p:cNvSpPr txBox="1"/>
          <p:nvPr/>
        </p:nvSpPr>
        <p:spPr>
          <a:xfrm>
            <a:off x="1827927" y="3505200"/>
            <a:ext cx="723275" cy="338554"/>
          </a:xfrm>
          <a:prstGeom prst="rect">
            <a:avLst/>
          </a:prstGeom>
          <a:noFill/>
        </p:spPr>
        <p:txBody>
          <a:bodyPr wrap="none" rtlCol="0">
            <a:spAutoFit/>
          </a:bodyPr>
          <a:lstStyle/>
          <a:p>
            <a:r>
              <a:rPr lang="en-US" sz="1600" b="0" dirty="0">
                <a:latin typeface="Gill Sans" charset="0"/>
                <a:ea typeface="Gill Sans" charset="0"/>
                <a:cs typeface="Gill Sans" charset="0"/>
              </a:rPr>
              <a:t>Bound</a:t>
            </a:r>
          </a:p>
        </p:txBody>
      </p:sp>
      <p:sp>
        <p:nvSpPr>
          <p:cNvPr id="71" name="Rectangle 70"/>
          <p:cNvSpPr/>
          <p:nvPr/>
        </p:nvSpPr>
        <p:spPr bwMode="auto">
          <a:xfrm>
            <a:off x="2590800" y="3886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2" name="TextBox 71"/>
          <p:cNvSpPr txBox="1"/>
          <p:nvPr/>
        </p:nvSpPr>
        <p:spPr>
          <a:xfrm>
            <a:off x="2590800" y="3886200"/>
            <a:ext cx="800219" cy="338554"/>
          </a:xfrm>
          <a:prstGeom prst="rect">
            <a:avLst/>
          </a:prstGeom>
          <a:noFill/>
        </p:spPr>
        <p:txBody>
          <a:bodyPr wrap="none" rtlCol="0">
            <a:spAutoFit/>
          </a:bodyPr>
          <a:lstStyle/>
          <a:p>
            <a:r>
              <a:rPr lang="en-US" sz="1600" b="0" dirty="0" err="1">
                <a:latin typeface="Gill Sans" charset="0"/>
                <a:ea typeface="Gill Sans" charset="0"/>
                <a:cs typeface="Gill Sans" charset="0"/>
              </a:rPr>
              <a:t>xxxx</a:t>
            </a:r>
            <a:r>
              <a:rPr lang="en-US" sz="1600" b="0" dirty="0">
                <a:latin typeface="Gill Sans" charset="0"/>
                <a:ea typeface="Gill Sans" charset="0"/>
                <a:cs typeface="Gill Sans" charset="0"/>
              </a:rPr>
              <a:t>…</a:t>
            </a:r>
          </a:p>
        </p:txBody>
      </p:sp>
      <p:sp>
        <p:nvSpPr>
          <p:cNvPr id="73" name="TextBox 72"/>
          <p:cNvSpPr txBox="1"/>
          <p:nvPr/>
        </p:nvSpPr>
        <p:spPr>
          <a:xfrm>
            <a:off x="2022090" y="3886200"/>
            <a:ext cx="537327" cy="338554"/>
          </a:xfrm>
          <a:prstGeom prst="rect">
            <a:avLst/>
          </a:prstGeom>
          <a:noFill/>
        </p:spPr>
        <p:txBody>
          <a:bodyPr wrap="none" rtlCol="0">
            <a:spAutoFit/>
          </a:bodyPr>
          <a:lstStyle/>
          <a:p>
            <a:r>
              <a:rPr lang="en-US" sz="1600" b="0" dirty="0" err="1">
                <a:latin typeface="Gill Sans" charset="0"/>
                <a:ea typeface="Gill Sans" charset="0"/>
                <a:cs typeface="Gill Sans" charset="0"/>
              </a:rPr>
              <a:t>uPC</a:t>
            </a:r>
            <a:endParaRPr lang="en-US" sz="1600" b="0" dirty="0">
              <a:latin typeface="Gill Sans" charset="0"/>
              <a:ea typeface="Gill Sans" charset="0"/>
              <a:cs typeface="Gill Sans" charset="0"/>
            </a:endParaRPr>
          </a:p>
        </p:txBody>
      </p:sp>
      <p:sp>
        <p:nvSpPr>
          <p:cNvPr id="74" name="Rectangle 73"/>
          <p:cNvSpPr/>
          <p:nvPr/>
        </p:nvSpPr>
        <p:spPr bwMode="auto">
          <a:xfrm>
            <a:off x="2590800" y="4648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5" name="Rectangle 74"/>
          <p:cNvSpPr/>
          <p:nvPr/>
        </p:nvSpPr>
        <p:spPr bwMode="auto">
          <a:xfrm>
            <a:off x="2590800" y="49530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6" name="Rectangle 75"/>
          <p:cNvSpPr/>
          <p:nvPr/>
        </p:nvSpPr>
        <p:spPr bwMode="auto">
          <a:xfrm>
            <a:off x="2590800" y="54864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Gill Sans Light"/>
              <a:cs typeface="Gill Sans Light"/>
            </a:endParaRPr>
          </a:p>
        </p:txBody>
      </p:sp>
      <p:sp>
        <p:nvSpPr>
          <p:cNvPr id="77" name="TextBox 76"/>
          <p:cNvSpPr txBox="1"/>
          <p:nvPr/>
        </p:nvSpPr>
        <p:spPr>
          <a:xfrm>
            <a:off x="2022090" y="4648200"/>
            <a:ext cx="526811" cy="338554"/>
          </a:xfrm>
          <a:prstGeom prst="rect">
            <a:avLst/>
          </a:prstGeom>
          <a:noFill/>
        </p:spPr>
        <p:txBody>
          <a:bodyPr wrap="none" rtlCol="0">
            <a:spAutoFit/>
          </a:bodyPr>
          <a:lstStyle/>
          <a:p>
            <a:r>
              <a:rPr lang="en-US" sz="1600" b="0" dirty="0" err="1">
                <a:latin typeface="Gill Sans" charset="0"/>
                <a:ea typeface="Gill Sans" charset="0"/>
                <a:cs typeface="Gill Sans" charset="0"/>
              </a:rPr>
              <a:t>regs</a:t>
            </a:r>
            <a:endParaRPr lang="en-US" sz="1600" b="0" dirty="0">
              <a:latin typeface="Gill Sans" charset="0"/>
              <a:ea typeface="Gill Sans" charset="0"/>
              <a:cs typeface="Gill Sans" charset="0"/>
            </a:endParaRPr>
          </a:p>
        </p:txBody>
      </p:sp>
      <p:sp>
        <p:nvSpPr>
          <p:cNvPr id="78" name="Rectangle 77"/>
          <p:cNvSpPr/>
          <p:nvPr/>
        </p:nvSpPr>
        <p:spPr bwMode="auto">
          <a:xfrm>
            <a:off x="2590800" y="2743200"/>
            <a:ext cx="4572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9" name="TextBox 78"/>
          <p:cNvSpPr txBox="1"/>
          <p:nvPr/>
        </p:nvSpPr>
        <p:spPr>
          <a:xfrm>
            <a:off x="1600200" y="2743200"/>
            <a:ext cx="906017" cy="338554"/>
          </a:xfrm>
          <a:prstGeom prst="rect">
            <a:avLst/>
          </a:prstGeom>
          <a:noFill/>
        </p:spPr>
        <p:txBody>
          <a:bodyPr wrap="none" rtlCol="0">
            <a:spAutoFit/>
          </a:bodyPr>
          <a:lstStyle/>
          <a:p>
            <a:r>
              <a:rPr lang="en-US" sz="1600" b="0" dirty="0" err="1">
                <a:latin typeface="Gill Sans" charset="0"/>
                <a:ea typeface="Gill Sans" charset="0"/>
                <a:cs typeface="Gill Sans" charset="0"/>
              </a:rPr>
              <a:t>sysmode</a:t>
            </a:r>
            <a:endParaRPr lang="en-US" sz="1600" b="0" dirty="0">
              <a:latin typeface="Gill Sans" charset="0"/>
              <a:ea typeface="Gill Sans" charset="0"/>
              <a:cs typeface="Gill Sans" charset="0"/>
            </a:endParaRPr>
          </a:p>
        </p:txBody>
      </p:sp>
      <p:sp>
        <p:nvSpPr>
          <p:cNvPr id="14" name="TextBox 13"/>
          <p:cNvSpPr txBox="1"/>
          <p:nvPr/>
        </p:nvSpPr>
        <p:spPr>
          <a:xfrm>
            <a:off x="3276600" y="5117068"/>
            <a:ext cx="415498" cy="369332"/>
          </a:xfrm>
          <a:prstGeom prst="rect">
            <a:avLst/>
          </a:prstGeom>
          <a:noFill/>
        </p:spPr>
        <p:txBody>
          <a:bodyPr wrap="none" rtlCol="0">
            <a:spAutoFit/>
          </a:bodyPr>
          <a:lstStyle/>
          <a:p>
            <a:r>
              <a:rPr lang="en-US" b="0" dirty="0">
                <a:latin typeface="Gill Sans" charset="0"/>
                <a:ea typeface="Gill Sans" charset="0"/>
                <a:cs typeface="Gill Sans" charset="0"/>
              </a:rPr>
              <a:t>…</a:t>
            </a:r>
          </a:p>
        </p:txBody>
      </p:sp>
      <p:sp>
        <p:nvSpPr>
          <p:cNvPr id="81" name="TextBox 80"/>
          <p:cNvSpPr txBox="1"/>
          <p:nvPr/>
        </p:nvSpPr>
        <p:spPr>
          <a:xfrm>
            <a:off x="2667000" y="2743200"/>
            <a:ext cx="287258" cy="338554"/>
          </a:xfrm>
          <a:prstGeom prst="rect">
            <a:avLst/>
          </a:prstGeom>
          <a:noFill/>
        </p:spPr>
        <p:txBody>
          <a:bodyPr wrap="none" rtlCol="0">
            <a:spAutoFit/>
          </a:bodyPr>
          <a:lstStyle/>
          <a:p>
            <a:r>
              <a:rPr lang="en-US" sz="1600" b="0" dirty="0">
                <a:latin typeface="Gill Sans" charset="0"/>
                <a:ea typeface="Gill Sans" charset="0"/>
                <a:cs typeface="Gill Sans" charset="0"/>
              </a:rPr>
              <a:t>0</a:t>
            </a:r>
          </a:p>
        </p:txBody>
      </p:sp>
      <p:sp>
        <p:nvSpPr>
          <p:cNvPr id="82" name="Rectangle 81"/>
          <p:cNvSpPr/>
          <p:nvPr/>
        </p:nvSpPr>
        <p:spPr bwMode="auto">
          <a:xfrm>
            <a:off x="2590800" y="4267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84" name="TextBox 83"/>
          <p:cNvSpPr txBox="1"/>
          <p:nvPr/>
        </p:nvSpPr>
        <p:spPr>
          <a:xfrm>
            <a:off x="2136204" y="4267200"/>
            <a:ext cx="434734" cy="338554"/>
          </a:xfrm>
          <a:prstGeom prst="rect">
            <a:avLst/>
          </a:prstGeom>
          <a:noFill/>
        </p:spPr>
        <p:txBody>
          <a:bodyPr wrap="none" rtlCol="0">
            <a:spAutoFit/>
          </a:bodyPr>
          <a:lstStyle/>
          <a:p>
            <a:r>
              <a:rPr lang="en-US" sz="1600" b="0" dirty="0">
                <a:latin typeface="Gill Sans" charset="0"/>
                <a:ea typeface="Gill Sans" charset="0"/>
                <a:cs typeface="Gill Sans" charset="0"/>
              </a:rPr>
              <a:t>PC</a:t>
            </a:r>
          </a:p>
        </p:txBody>
      </p:sp>
      <p:cxnSp>
        <p:nvCxnSpPr>
          <p:cNvPr id="16" name="Straight Connector 15"/>
          <p:cNvCxnSpPr/>
          <p:nvPr/>
        </p:nvCxnSpPr>
        <p:spPr bwMode="auto">
          <a:xfrm>
            <a:off x="5410200" y="2971800"/>
            <a:ext cx="1295400" cy="0"/>
          </a:xfrm>
          <a:prstGeom prst="line">
            <a:avLst/>
          </a:prstGeom>
          <a:solidFill>
            <a:schemeClr val="accent1"/>
          </a:solidFill>
          <a:ln w="28575" cap="flat" cmpd="sng" algn="ctr">
            <a:solidFill>
              <a:srgbClr val="FF0000"/>
            </a:solidFill>
            <a:prstDash val="solid"/>
            <a:round/>
            <a:headEnd type="none" w="sm" len="sm"/>
            <a:tailEnd type="none" w="sm" len="sm"/>
          </a:ln>
          <a:effectLst/>
        </p:spPr>
      </p:cxnSp>
      <p:cxnSp>
        <p:nvCxnSpPr>
          <p:cNvPr id="85" name="Straight Connector 84"/>
          <p:cNvCxnSpPr/>
          <p:nvPr/>
        </p:nvCxnSpPr>
        <p:spPr bwMode="auto">
          <a:xfrm>
            <a:off x="5334000" y="4343400"/>
            <a:ext cx="1295400" cy="0"/>
          </a:xfrm>
          <a:prstGeom prst="line">
            <a:avLst/>
          </a:prstGeom>
          <a:solidFill>
            <a:schemeClr val="accent1"/>
          </a:solidFill>
          <a:ln w="28575" cap="flat" cmpd="sng" algn="ctr">
            <a:solidFill>
              <a:srgbClr val="FF0000"/>
            </a:solidFill>
            <a:prstDash val="solid"/>
            <a:round/>
            <a:headEnd type="none" w="sm" len="sm"/>
            <a:tailEnd type="none" w="sm" len="sm"/>
          </a:ln>
          <a:effectLst/>
        </p:spPr>
      </p:cxnSp>
      <p:sp>
        <p:nvSpPr>
          <p:cNvPr id="93" name="TextBox 92"/>
          <p:cNvSpPr txBox="1"/>
          <p:nvPr/>
        </p:nvSpPr>
        <p:spPr>
          <a:xfrm>
            <a:off x="4495800" y="3124200"/>
            <a:ext cx="800219" cy="338554"/>
          </a:xfrm>
          <a:prstGeom prst="rect">
            <a:avLst/>
          </a:prstGeom>
          <a:noFill/>
        </p:spPr>
        <p:txBody>
          <a:bodyPr wrap="none" rtlCol="0">
            <a:spAutoFit/>
          </a:bodyPr>
          <a:lstStyle/>
          <a:p>
            <a:r>
              <a:rPr lang="en-US" sz="1600" b="0" dirty="0">
                <a:latin typeface="Gill Sans" charset="0"/>
                <a:ea typeface="Gill Sans" charset="0"/>
                <a:cs typeface="Gill Sans" charset="0"/>
              </a:rPr>
              <a:t>0000…</a:t>
            </a:r>
          </a:p>
        </p:txBody>
      </p:sp>
      <p:sp>
        <p:nvSpPr>
          <p:cNvPr id="94" name="TextBox 93"/>
          <p:cNvSpPr txBox="1"/>
          <p:nvPr/>
        </p:nvSpPr>
        <p:spPr>
          <a:xfrm>
            <a:off x="4495800" y="3505200"/>
            <a:ext cx="774571" cy="338554"/>
          </a:xfrm>
          <a:prstGeom prst="rect">
            <a:avLst/>
          </a:prstGeom>
          <a:noFill/>
        </p:spPr>
        <p:txBody>
          <a:bodyPr wrap="none" rtlCol="0">
            <a:spAutoFit/>
          </a:bodyPr>
          <a:lstStyle/>
          <a:p>
            <a:r>
              <a:rPr lang="en-US" sz="1600" b="0" dirty="0">
                <a:latin typeface="Gill Sans" charset="0"/>
                <a:ea typeface="Gill Sans" charset="0"/>
                <a:cs typeface="Gill Sans" charset="0"/>
              </a:rPr>
              <a:t>FFFF…</a:t>
            </a:r>
          </a:p>
        </p:txBody>
      </p:sp>
      <p:cxnSp>
        <p:nvCxnSpPr>
          <p:cNvPr id="80" name="Curved Connector 79"/>
          <p:cNvCxnSpPr>
            <a:endCxn id="37" idx="1"/>
          </p:cNvCxnSpPr>
          <p:nvPr/>
        </p:nvCxnSpPr>
        <p:spPr bwMode="auto">
          <a:xfrm flipV="1">
            <a:off x="4191000" y="3075801"/>
            <a:ext cx="1752600" cy="1343799"/>
          </a:xfrm>
          <a:prstGeom prst="curvedConnector3">
            <a:avLst>
              <a:gd name="adj1" fmla="val 50000"/>
            </a:avLst>
          </a:prstGeom>
          <a:solidFill>
            <a:schemeClr val="accent1"/>
          </a:solidFill>
          <a:ln w="12700" cap="flat" cmpd="sng" algn="ctr">
            <a:solidFill>
              <a:schemeClr val="tx1"/>
            </a:solidFill>
            <a:prstDash val="solid"/>
            <a:round/>
            <a:headEnd type="none" w="sm" len="sm"/>
            <a:tailEnd type="arrow"/>
          </a:ln>
          <a:effectLst/>
        </p:spPr>
      </p:cxnSp>
      <p:cxnSp>
        <p:nvCxnSpPr>
          <p:cNvPr id="83" name="Curved Connector 82"/>
          <p:cNvCxnSpPr/>
          <p:nvPr/>
        </p:nvCxnSpPr>
        <p:spPr bwMode="auto">
          <a:xfrm flipV="1">
            <a:off x="4191000" y="4267200"/>
            <a:ext cx="1828800" cy="838200"/>
          </a:xfrm>
          <a:prstGeom prst="curvedConnector3">
            <a:avLst>
              <a:gd name="adj1" fmla="val 50000"/>
            </a:avLst>
          </a:prstGeom>
          <a:solidFill>
            <a:schemeClr val="accent1"/>
          </a:solidFill>
          <a:ln w="12700" cap="flat" cmpd="sng" algn="ctr">
            <a:solidFill>
              <a:schemeClr val="tx1"/>
            </a:solidFill>
            <a:prstDash val="solid"/>
            <a:round/>
            <a:headEnd type="none" w="sm" len="sm"/>
            <a:tailEnd type="arrow"/>
          </a:ln>
          <a:effectLst/>
        </p:spPr>
      </p:cxnSp>
      <p:sp>
        <p:nvSpPr>
          <p:cNvPr id="86" name="TextBox 85"/>
          <p:cNvSpPr txBox="1"/>
          <p:nvPr/>
        </p:nvSpPr>
        <p:spPr>
          <a:xfrm>
            <a:off x="2590800" y="4953000"/>
            <a:ext cx="787395" cy="338554"/>
          </a:xfrm>
          <a:prstGeom prst="rect">
            <a:avLst/>
          </a:prstGeom>
          <a:noFill/>
        </p:spPr>
        <p:txBody>
          <a:bodyPr wrap="none" rtlCol="0">
            <a:spAutoFit/>
          </a:bodyPr>
          <a:lstStyle/>
          <a:p>
            <a:r>
              <a:rPr lang="en-US" sz="1600" b="0" dirty="0">
                <a:latin typeface="Gill Sans" charset="0"/>
                <a:ea typeface="Gill Sans" charset="0"/>
                <a:cs typeface="Gill Sans" charset="0"/>
              </a:rPr>
              <a:t>00FF…</a:t>
            </a:r>
          </a:p>
        </p:txBody>
      </p:sp>
      <p:sp>
        <p:nvSpPr>
          <p:cNvPr id="87" name="Content Placeholder 18"/>
          <p:cNvSpPr>
            <a:spLocks noGrp="1"/>
          </p:cNvSpPr>
          <p:nvPr>
            <p:ph idx="1"/>
          </p:nvPr>
        </p:nvSpPr>
        <p:spPr>
          <a:xfrm>
            <a:off x="152400" y="5181600"/>
            <a:ext cx="2286000" cy="1066800"/>
          </a:xfrm>
        </p:spPr>
        <p:txBody>
          <a:bodyPr>
            <a:normAutofit/>
          </a:bodyPr>
          <a:lstStyle/>
          <a:p>
            <a:r>
              <a:rPr lang="en-US" dirty="0">
                <a:solidFill>
                  <a:srgbClr val="FF0000"/>
                </a:solidFill>
              </a:rPr>
              <a:t>How to return to system?</a:t>
            </a:r>
          </a:p>
        </p:txBody>
      </p:sp>
      <p:sp>
        <p:nvSpPr>
          <p:cNvPr id="88" name="TextBox 87"/>
          <p:cNvSpPr txBox="1"/>
          <p:nvPr/>
        </p:nvSpPr>
        <p:spPr>
          <a:xfrm>
            <a:off x="2590800" y="4267200"/>
            <a:ext cx="1069524" cy="338554"/>
          </a:xfrm>
          <a:prstGeom prst="rect">
            <a:avLst/>
          </a:prstGeom>
          <a:noFill/>
        </p:spPr>
        <p:txBody>
          <a:bodyPr wrap="none" rtlCol="0">
            <a:spAutoFit/>
          </a:bodyPr>
          <a:lstStyle/>
          <a:p>
            <a:r>
              <a:rPr lang="en-US" sz="1600" b="0" dirty="0">
                <a:latin typeface="Gill Sans" charset="0"/>
                <a:ea typeface="Gill Sans" charset="0"/>
                <a:cs typeface="Gill Sans" charset="0"/>
              </a:rPr>
              <a:t>0000 1234</a:t>
            </a:r>
          </a:p>
        </p:txBody>
      </p:sp>
    </p:spTree>
    <p:extLst>
      <p:ext uri="{BB962C8B-B14F-4D97-AF65-F5344CB8AC3E}">
        <p14:creationId xmlns:p14="http://schemas.microsoft.com/office/powerpoint/2010/main" val="67820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924800" cy="736600"/>
          </a:xfrm>
        </p:spPr>
        <p:txBody>
          <a:bodyPr/>
          <a:lstStyle/>
          <a:p>
            <a:r>
              <a:rPr lang="en-US" dirty="0"/>
              <a:t>Simple B&amp;B: Interrupt</a:t>
            </a:r>
          </a:p>
        </p:txBody>
      </p:sp>
      <p:sp>
        <p:nvSpPr>
          <p:cNvPr id="8" name="Rectangle 7"/>
          <p:cNvSpPr/>
          <p:nvPr/>
        </p:nvSpPr>
        <p:spPr bwMode="auto">
          <a:xfrm>
            <a:off x="457200" y="1905000"/>
            <a:ext cx="2667000" cy="609600"/>
          </a:xfrm>
          <a:prstGeom prst="rect">
            <a:avLst/>
          </a:prstGeom>
          <a:solidFill>
            <a:schemeClr val="bg1">
              <a:lumMod val="85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ill Sans Light"/>
                <a:cs typeface="Gill Sans Light"/>
              </a:rPr>
              <a:t>OS</a:t>
            </a:r>
          </a:p>
        </p:txBody>
      </p:sp>
      <p:sp>
        <p:nvSpPr>
          <p:cNvPr id="9" name="Rounded Rectangle 8"/>
          <p:cNvSpPr/>
          <p:nvPr/>
        </p:nvSpPr>
        <p:spPr bwMode="auto">
          <a:xfrm>
            <a:off x="457200" y="990600"/>
            <a:ext cx="762000" cy="762000"/>
          </a:xfrm>
          <a:prstGeom prst="roundRect">
            <a:avLst/>
          </a:prstGeom>
          <a:solidFill>
            <a:srgbClr val="00AE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1</a:t>
            </a:r>
          </a:p>
        </p:txBody>
      </p:sp>
      <p:sp>
        <p:nvSpPr>
          <p:cNvPr id="10" name="Rounded Rectangle 9"/>
          <p:cNvSpPr/>
          <p:nvPr/>
        </p:nvSpPr>
        <p:spPr bwMode="auto">
          <a:xfrm>
            <a:off x="1371600" y="990600"/>
            <a:ext cx="762000" cy="762000"/>
          </a:xfrm>
          <a:prstGeom prst="round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2</a:t>
            </a:r>
          </a:p>
        </p:txBody>
      </p:sp>
      <p:sp>
        <p:nvSpPr>
          <p:cNvPr id="11" name="Rounded Rectangle 10"/>
          <p:cNvSpPr/>
          <p:nvPr/>
        </p:nvSpPr>
        <p:spPr bwMode="auto">
          <a:xfrm>
            <a:off x="2514600" y="990600"/>
            <a:ext cx="762000" cy="762000"/>
          </a:xfrm>
          <a:prstGeom prst="roundRect">
            <a:avLst/>
          </a:prstGeom>
          <a:solidFill>
            <a:srgbClr val="FF66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n</a:t>
            </a:r>
          </a:p>
        </p:txBody>
      </p:sp>
      <p:sp>
        <p:nvSpPr>
          <p:cNvPr id="12" name="TextBox 11"/>
          <p:cNvSpPr txBox="1"/>
          <p:nvPr/>
        </p:nvSpPr>
        <p:spPr>
          <a:xfrm>
            <a:off x="2099102" y="1371600"/>
            <a:ext cx="415498" cy="369332"/>
          </a:xfrm>
          <a:prstGeom prst="rect">
            <a:avLst/>
          </a:prstGeom>
          <a:noFill/>
        </p:spPr>
        <p:txBody>
          <a:bodyPr wrap="none" rtlCol="0">
            <a:spAutoFit/>
          </a:bodyPr>
          <a:lstStyle/>
          <a:p>
            <a:r>
              <a:rPr lang="en-US" dirty="0">
                <a:latin typeface="Gill Sans Light"/>
                <a:cs typeface="Gill Sans Light"/>
              </a:rPr>
              <a:t>…</a:t>
            </a:r>
          </a:p>
        </p:txBody>
      </p:sp>
      <p:sp>
        <p:nvSpPr>
          <p:cNvPr id="13" name="Rectangle 12"/>
          <p:cNvSpPr/>
          <p:nvPr/>
        </p:nvSpPr>
        <p:spPr bwMode="auto">
          <a:xfrm>
            <a:off x="5791200" y="914400"/>
            <a:ext cx="2133600" cy="5334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nvGrpSpPr>
          <p:cNvPr id="25" name="Group 24"/>
          <p:cNvGrpSpPr/>
          <p:nvPr/>
        </p:nvGrpSpPr>
        <p:grpSpPr>
          <a:xfrm>
            <a:off x="5867400" y="990600"/>
            <a:ext cx="1905000" cy="1790708"/>
            <a:chOff x="3200400" y="1371600"/>
            <a:chExt cx="1628564" cy="2724991"/>
          </a:xfrm>
        </p:grpSpPr>
        <p:sp>
          <p:nvSpPr>
            <p:cNvPr id="26" name="Rectangle 25"/>
            <p:cNvSpPr/>
            <p:nvPr/>
          </p:nvSpPr>
          <p:spPr bwMode="auto">
            <a:xfrm>
              <a:off x="3200400" y="1371600"/>
              <a:ext cx="1628564" cy="6858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27" name="TextBox 26"/>
            <p:cNvSpPr txBox="1"/>
            <p:nvPr/>
          </p:nvSpPr>
          <p:spPr>
            <a:xfrm>
              <a:off x="3372272" y="1371600"/>
              <a:ext cx="508689" cy="515191"/>
            </a:xfrm>
            <a:prstGeom prst="rect">
              <a:avLst/>
            </a:prstGeom>
            <a:noFill/>
          </p:spPr>
          <p:txBody>
            <a:bodyPr wrap="none" rtlCol="0">
              <a:spAutoFit/>
            </a:bodyPr>
            <a:lstStyle/>
            <a:p>
              <a:r>
                <a:rPr lang="en-US" sz="1600" b="0" dirty="0">
                  <a:latin typeface="Gill Sans" charset="0"/>
                  <a:ea typeface="Gill Sans" charset="0"/>
                  <a:cs typeface="Gill Sans" charset="0"/>
                </a:rPr>
                <a:t>code</a:t>
              </a:r>
            </a:p>
          </p:txBody>
        </p:sp>
        <p:sp>
          <p:nvSpPr>
            <p:cNvPr id="28" name="Rectangle 27"/>
            <p:cNvSpPr/>
            <p:nvPr/>
          </p:nvSpPr>
          <p:spPr bwMode="auto">
            <a:xfrm>
              <a:off x="3200400" y="20574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29" name="TextBox 28"/>
            <p:cNvSpPr txBox="1"/>
            <p:nvPr/>
          </p:nvSpPr>
          <p:spPr>
            <a:xfrm>
              <a:off x="3352800" y="2133599"/>
              <a:ext cx="937621" cy="515191"/>
            </a:xfrm>
            <a:prstGeom prst="rect">
              <a:avLst/>
            </a:prstGeom>
            <a:noFill/>
          </p:spPr>
          <p:txBody>
            <a:bodyPr wrap="none" rtlCol="0">
              <a:spAutoFit/>
            </a:bodyPr>
            <a:lstStyle/>
            <a:p>
              <a:r>
                <a:rPr lang="en-US" sz="1600" b="0" dirty="0">
                  <a:latin typeface="Gill Sans" charset="0"/>
                  <a:ea typeface="Gill Sans" charset="0"/>
                  <a:cs typeface="Gill Sans" charset="0"/>
                </a:rPr>
                <a:t>Static Data</a:t>
              </a:r>
            </a:p>
          </p:txBody>
        </p:sp>
        <p:sp>
          <p:nvSpPr>
            <p:cNvPr id="30" name="Rectangle 29"/>
            <p:cNvSpPr/>
            <p:nvPr/>
          </p:nvSpPr>
          <p:spPr bwMode="auto">
            <a:xfrm>
              <a:off x="3200400" y="25908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31" name="TextBox 30"/>
            <p:cNvSpPr txBox="1"/>
            <p:nvPr/>
          </p:nvSpPr>
          <p:spPr>
            <a:xfrm>
              <a:off x="3505200" y="2666999"/>
              <a:ext cx="492158" cy="515191"/>
            </a:xfrm>
            <a:prstGeom prst="rect">
              <a:avLst/>
            </a:prstGeom>
            <a:noFill/>
          </p:spPr>
          <p:txBody>
            <a:bodyPr wrap="none" rtlCol="0">
              <a:spAutoFit/>
            </a:bodyPr>
            <a:lstStyle/>
            <a:p>
              <a:r>
                <a:rPr lang="en-US" sz="1600" b="0" dirty="0">
                  <a:latin typeface="Gill Sans" charset="0"/>
                  <a:ea typeface="Gill Sans" charset="0"/>
                  <a:cs typeface="Gill Sans" charset="0"/>
                </a:rPr>
                <a:t>heap</a:t>
              </a:r>
            </a:p>
          </p:txBody>
        </p:sp>
        <p:sp>
          <p:nvSpPr>
            <p:cNvPr id="32" name="Rectangle 31"/>
            <p:cNvSpPr/>
            <p:nvPr/>
          </p:nvSpPr>
          <p:spPr bwMode="auto">
            <a:xfrm>
              <a:off x="3200400" y="35052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33" name="TextBox 32"/>
            <p:cNvSpPr txBox="1"/>
            <p:nvPr/>
          </p:nvSpPr>
          <p:spPr>
            <a:xfrm>
              <a:off x="3429000" y="3581400"/>
              <a:ext cx="519652" cy="515191"/>
            </a:xfrm>
            <a:prstGeom prst="rect">
              <a:avLst/>
            </a:prstGeom>
            <a:noFill/>
          </p:spPr>
          <p:txBody>
            <a:bodyPr wrap="none" rtlCol="0">
              <a:spAutoFit/>
            </a:bodyPr>
            <a:lstStyle/>
            <a:p>
              <a:r>
                <a:rPr lang="en-US" sz="1600" b="0" dirty="0">
                  <a:latin typeface="Gill Sans" charset="0"/>
                  <a:ea typeface="Gill Sans" charset="0"/>
                  <a:cs typeface="Gill Sans" charset="0"/>
                </a:rPr>
                <a:t>stack</a:t>
              </a:r>
            </a:p>
          </p:txBody>
        </p:sp>
        <p:cxnSp>
          <p:nvCxnSpPr>
            <p:cNvPr id="34" name="Straight Arrow Connector 33"/>
            <p:cNvCxnSpPr/>
            <p:nvPr/>
          </p:nvCxnSpPr>
          <p:spPr bwMode="auto">
            <a:xfrm flipV="1">
              <a:off x="4724400" y="33528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 name="Straight Arrow Connector 34"/>
            <p:cNvCxnSpPr/>
            <p:nvPr/>
          </p:nvCxnSpPr>
          <p:spPr bwMode="auto">
            <a:xfrm>
              <a:off x="4724400" y="25908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grpSp>
        <p:nvGrpSpPr>
          <p:cNvPr id="36" name="Group 35"/>
          <p:cNvGrpSpPr/>
          <p:nvPr/>
        </p:nvGrpSpPr>
        <p:grpSpPr>
          <a:xfrm>
            <a:off x="5943600" y="2956058"/>
            <a:ext cx="1828800" cy="1387342"/>
            <a:chOff x="3200400" y="1638300"/>
            <a:chExt cx="1628564" cy="2427848"/>
          </a:xfrm>
          <a:solidFill>
            <a:srgbClr val="FFFF00"/>
          </a:solidFill>
        </p:grpSpPr>
        <p:sp>
          <p:nvSpPr>
            <p:cNvPr id="37" name="Rectangle 36"/>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38" name="TextBox 37"/>
            <p:cNvSpPr txBox="1"/>
            <p:nvPr/>
          </p:nvSpPr>
          <p:spPr>
            <a:xfrm>
              <a:off x="3372272" y="1638300"/>
              <a:ext cx="438525" cy="484748"/>
            </a:xfrm>
            <a:prstGeom prst="rect">
              <a:avLst/>
            </a:prstGeom>
            <a:noFill/>
          </p:spPr>
          <p:txBody>
            <a:bodyPr wrap="none" rtlCol="0">
              <a:spAutoFit/>
            </a:bodyPr>
            <a:lstStyle/>
            <a:p>
              <a:r>
                <a:rPr lang="en-US" sz="1200" b="0" dirty="0">
                  <a:latin typeface="Gill Sans" charset="0"/>
                  <a:ea typeface="Gill Sans" charset="0"/>
                  <a:cs typeface="Gill Sans" charset="0"/>
                </a:rPr>
                <a:t>code</a:t>
              </a:r>
            </a:p>
          </p:txBody>
        </p:sp>
        <p:sp>
          <p:nvSpPr>
            <p:cNvPr id="39" name="Rectangle 38"/>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0" name="TextBox 39"/>
            <p:cNvSpPr txBox="1"/>
            <p:nvPr/>
          </p:nvSpPr>
          <p:spPr>
            <a:xfrm>
              <a:off x="3352800" y="2133601"/>
              <a:ext cx="771131" cy="484748"/>
            </a:xfrm>
            <a:prstGeom prst="rect">
              <a:avLst/>
            </a:prstGeom>
            <a:grpFill/>
          </p:spPr>
          <p:txBody>
            <a:bodyPr wrap="none" rtlCol="0">
              <a:spAutoFit/>
            </a:bodyPr>
            <a:lstStyle/>
            <a:p>
              <a:r>
                <a:rPr lang="en-US" sz="1200" b="0" dirty="0">
                  <a:latin typeface="Gill Sans" charset="0"/>
                  <a:ea typeface="Gill Sans" charset="0"/>
                  <a:cs typeface="Gill Sans" charset="0"/>
                </a:rPr>
                <a:t>Static Data</a:t>
              </a:r>
            </a:p>
          </p:txBody>
        </p:sp>
        <p:sp>
          <p:nvSpPr>
            <p:cNvPr id="41" name="Rectangle 40"/>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2" name="TextBox 41"/>
            <p:cNvSpPr txBox="1"/>
            <p:nvPr/>
          </p:nvSpPr>
          <p:spPr>
            <a:xfrm>
              <a:off x="3505200" y="2667001"/>
              <a:ext cx="427104" cy="484748"/>
            </a:xfrm>
            <a:prstGeom prst="rect">
              <a:avLst/>
            </a:prstGeom>
            <a:noFill/>
          </p:spPr>
          <p:txBody>
            <a:bodyPr wrap="none" rtlCol="0">
              <a:spAutoFit/>
            </a:bodyPr>
            <a:lstStyle/>
            <a:p>
              <a:r>
                <a:rPr lang="en-US" sz="1200" b="0" dirty="0">
                  <a:latin typeface="Gill Sans" charset="0"/>
                  <a:ea typeface="Gill Sans" charset="0"/>
                  <a:cs typeface="Gill Sans" charset="0"/>
                </a:rPr>
                <a:t>heap</a:t>
              </a:r>
            </a:p>
          </p:txBody>
        </p:sp>
        <p:sp>
          <p:nvSpPr>
            <p:cNvPr id="43" name="Rectangle 42"/>
            <p:cNvSpPr/>
            <p:nvPr/>
          </p:nvSpPr>
          <p:spPr bwMode="auto">
            <a:xfrm>
              <a:off x="3200400" y="35052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4" name="TextBox 43"/>
            <p:cNvSpPr txBox="1"/>
            <p:nvPr/>
          </p:nvSpPr>
          <p:spPr>
            <a:xfrm>
              <a:off x="3429000" y="3581400"/>
              <a:ext cx="447090" cy="484748"/>
            </a:xfrm>
            <a:prstGeom prst="rect">
              <a:avLst/>
            </a:prstGeom>
            <a:noFill/>
          </p:spPr>
          <p:txBody>
            <a:bodyPr wrap="none" rtlCol="0">
              <a:spAutoFit/>
            </a:bodyPr>
            <a:lstStyle/>
            <a:p>
              <a:r>
                <a:rPr lang="en-US" sz="1200" b="0" dirty="0">
                  <a:latin typeface="Gill Sans" charset="0"/>
                  <a:ea typeface="Gill Sans" charset="0"/>
                  <a:cs typeface="Gill Sans" charset="0"/>
                </a:rPr>
                <a:t>stack</a:t>
              </a:r>
            </a:p>
          </p:txBody>
        </p:sp>
        <p:cxnSp>
          <p:nvCxnSpPr>
            <p:cNvPr id="45" name="Straight Arrow Connector 44"/>
            <p:cNvCxnSpPr/>
            <p:nvPr/>
          </p:nvCxnSpPr>
          <p:spPr bwMode="auto">
            <a:xfrm flipV="1">
              <a:off x="4724400" y="3352800"/>
              <a:ext cx="0" cy="685800"/>
            </a:xfrm>
            <a:prstGeom prst="straightConnector1">
              <a:avLst/>
            </a:prstGeom>
            <a:grpFill/>
            <a:ln w="12700" cap="flat" cmpd="sng" algn="ctr">
              <a:solidFill>
                <a:schemeClr val="tx1"/>
              </a:solidFill>
              <a:prstDash val="solid"/>
              <a:round/>
              <a:headEnd type="none" w="sm" len="sm"/>
              <a:tailEnd type="arrow"/>
            </a:ln>
            <a:effectLst/>
          </p:spPr>
        </p:cxnSp>
        <p:cxnSp>
          <p:nvCxnSpPr>
            <p:cNvPr id="46" name="Straight Arrow Connector 45"/>
            <p:cNvCxnSpPr/>
            <p:nvPr/>
          </p:nvCxnSpPr>
          <p:spPr bwMode="auto">
            <a:xfrm>
              <a:off x="4724400" y="2590800"/>
              <a:ext cx="0" cy="685800"/>
            </a:xfrm>
            <a:prstGeom prst="straightConnector1">
              <a:avLst/>
            </a:prstGeom>
            <a:grpFill/>
            <a:ln w="12700" cap="flat" cmpd="sng" algn="ctr">
              <a:solidFill>
                <a:schemeClr val="tx1"/>
              </a:solidFill>
              <a:prstDash val="solid"/>
              <a:round/>
              <a:headEnd type="none" w="sm" len="sm"/>
              <a:tailEnd type="arrow"/>
            </a:ln>
            <a:effectLst/>
          </p:spPr>
        </p:cxnSp>
      </p:grpSp>
      <p:grpSp>
        <p:nvGrpSpPr>
          <p:cNvPr id="47" name="Group 46"/>
          <p:cNvGrpSpPr/>
          <p:nvPr/>
        </p:nvGrpSpPr>
        <p:grpSpPr>
          <a:xfrm>
            <a:off x="5943600" y="4572000"/>
            <a:ext cx="1828800" cy="1387342"/>
            <a:chOff x="3200400" y="1638300"/>
            <a:chExt cx="1628564" cy="2427848"/>
          </a:xfrm>
          <a:solidFill>
            <a:schemeClr val="accent2"/>
          </a:solidFill>
        </p:grpSpPr>
        <p:sp>
          <p:nvSpPr>
            <p:cNvPr id="48" name="Rectangle 47"/>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9" name="TextBox 48"/>
            <p:cNvSpPr txBox="1"/>
            <p:nvPr/>
          </p:nvSpPr>
          <p:spPr>
            <a:xfrm>
              <a:off x="3372272" y="1638300"/>
              <a:ext cx="438525" cy="484748"/>
            </a:xfrm>
            <a:prstGeom prst="rect">
              <a:avLst/>
            </a:prstGeom>
            <a:grpFill/>
          </p:spPr>
          <p:txBody>
            <a:bodyPr wrap="none" rtlCol="0">
              <a:spAutoFit/>
            </a:bodyPr>
            <a:lstStyle/>
            <a:p>
              <a:r>
                <a:rPr lang="en-US" sz="1200" b="0" dirty="0">
                  <a:latin typeface="Gill Sans" charset="0"/>
                  <a:ea typeface="Gill Sans" charset="0"/>
                  <a:cs typeface="Gill Sans" charset="0"/>
                </a:rPr>
                <a:t>code</a:t>
              </a:r>
            </a:p>
          </p:txBody>
        </p:sp>
        <p:sp>
          <p:nvSpPr>
            <p:cNvPr id="50" name="Rectangle 49"/>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1" name="TextBox 50"/>
            <p:cNvSpPr txBox="1"/>
            <p:nvPr/>
          </p:nvSpPr>
          <p:spPr>
            <a:xfrm>
              <a:off x="3352800" y="2133601"/>
              <a:ext cx="771131" cy="484748"/>
            </a:xfrm>
            <a:prstGeom prst="rect">
              <a:avLst/>
            </a:prstGeom>
            <a:grpFill/>
          </p:spPr>
          <p:txBody>
            <a:bodyPr wrap="none" rtlCol="0">
              <a:spAutoFit/>
            </a:bodyPr>
            <a:lstStyle/>
            <a:p>
              <a:r>
                <a:rPr lang="en-US" sz="1200" b="0" dirty="0">
                  <a:latin typeface="Gill Sans" charset="0"/>
                  <a:ea typeface="Gill Sans" charset="0"/>
                  <a:cs typeface="Gill Sans" charset="0"/>
                </a:rPr>
                <a:t>Static Data</a:t>
              </a:r>
            </a:p>
          </p:txBody>
        </p:sp>
        <p:sp>
          <p:nvSpPr>
            <p:cNvPr id="52" name="Rectangle 51"/>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3" name="TextBox 52"/>
            <p:cNvSpPr txBox="1"/>
            <p:nvPr/>
          </p:nvSpPr>
          <p:spPr>
            <a:xfrm>
              <a:off x="3505200" y="2667001"/>
              <a:ext cx="427104" cy="484748"/>
            </a:xfrm>
            <a:prstGeom prst="rect">
              <a:avLst/>
            </a:prstGeom>
            <a:grpFill/>
          </p:spPr>
          <p:txBody>
            <a:bodyPr wrap="none" rtlCol="0">
              <a:spAutoFit/>
            </a:bodyPr>
            <a:lstStyle/>
            <a:p>
              <a:r>
                <a:rPr lang="en-US" sz="1200" b="0" dirty="0">
                  <a:latin typeface="Gill Sans" charset="0"/>
                  <a:ea typeface="Gill Sans" charset="0"/>
                  <a:cs typeface="Gill Sans" charset="0"/>
                </a:rPr>
                <a:t>heap</a:t>
              </a:r>
            </a:p>
          </p:txBody>
        </p:sp>
        <p:sp>
          <p:nvSpPr>
            <p:cNvPr id="54" name="Rectangle 53"/>
            <p:cNvSpPr/>
            <p:nvPr/>
          </p:nvSpPr>
          <p:spPr bwMode="auto">
            <a:xfrm>
              <a:off x="3200400" y="35052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5" name="TextBox 54"/>
            <p:cNvSpPr txBox="1"/>
            <p:nvPr/>
          </p:nvSpPr>
          <p:spPr>
            <a:xfrm>
              <a:off x="3429000" y="3581400"/>
              <a:ext cx="447090" cy="484748"/>
            </a:xfrm>
            <a:prstGeom prst="rect">
              <a:avLst/>
            </a:prstGeom>
            <a:grpFill/>
          </p:spPr>
          <p:txBody>
            <a:bodyPr wrap="none" rtlCol="0">
              <a:spAutoFit/>
            </a:bodyPr>
            <a:lstStyle/>
            <a:p>
              <a:r>
                <a:rPr lang="en-US" sz="1200" b="0" dirty="0">
                  <a:latin typeface="Gill Sans" charset="0"/>
                  <a:ea typeface="Gill Sans" charset="0"/>
                  <a:cs typeface="Gill Sans" charset="0"/>
                </a:rPr>
                <a:t>stack</a:t>
              </a:r>
            </a:p>
          </p:txBody>
        </p:sp>
        <p:cxnSp>
          <p:nvCxnSpPr>
            <p:cNvPr id="56" name="Straight Arrow Connector 55"/>
            <p:cNvCxnSpPr/>
            <p:nvPr/>
          </p:nvCxnSpPr>
          <p:spPr bwMode="auto">
            <a:xfrm flipV="1">
              <a:off x="4724400" y="3352800"/>
              <a:ext cx="0" cy="685800"/>
            </a:xfrm>
            <a:prstGeom prst="straightConnector1">
              <a:avLst/>
            </a:prstGeom>
            <a:grpFill/>
            <a:ln w="12700" cap="flat" cmpd="sng" algn="ctr">
              <a:solidFill>
                <a:schemeClr val="tx1"/>
              </a:solidFill>
              <a:prstDash val="solid"/>
              <a:round/>
              <a:headEnd type="none" w="sm" len="sm"/>
              <a:tailEnd type="arrow"/>
            </a:ln>
            <a:effectLst/>
          </p:spPr>
        </p:cxnSp>
        <p:cxnSp>
          <p:nvCxnSpPr>
            <p:cNvPr id="57" name="Straight Arrow Connector 56"/>
            <p:cNvCxnSpPr/>
            <p:nvPr/>
          </p:nvCxnSpPr>
          <p:spPr bwMode="auto">
            <a:xfrm>
              <a:off x="4724400" y="2590800"/>
              <a:ext cx="0" cy="685800"/>
            </a:xfrm>
            <a:prstGeom prst="straightConnector1">
              <a:avLst/>
            </a:prstGeom>
            <a:grpFill/>
            <a:ln w="12700" cap="flat" cmpd="sng" algn="ctr">
              <a:solidFill>
                <a:schemeClr val="tx1"/>
              </a:solidFill>
              <a:prstDash val="solid"/>
              <a:round/>
              <a:headEnd type="none" w="sm" len="sm"/>
              <a:tailEnd type="arrow"/>
            </a:ln>
            <a:effectLst/>
          </p:spPr>
        </p:cxnSp>
      </p:grpSp>
      <p:sp>
        <p:nvSpPr>
          <p:cNvPr id="58" name="TextBox 57"/>
          <p:cNvSpPr txBox="1"/>
          <p:nvPr/>
        </p:nvSpPr>
        <p:spPr>
          <a:xfrm>
            <a:off x="7859695" y="762000"/>
            <a:ext cx="877163" cy="369332"/>
          </a:xfrm>
          <a:prstGeom prst="rect">
            <a:avLst/>
          </a:prstGeom>
          <a:noFill/>
        </p:spPr>
        <p:txBody>
          <a:bodyPr wrap="none" rtlCol="0">
            <a:spAutoFit/>
          </a:bodyPr>
          <a:lstStyle/>
          <a:p>
            <a:r>
              <a:rPr lang="en-US" b="0" dirty="0">
                <a:latin typeface="Gill Sans" charset="0"/>
                <a:ea typeface="Gill Sans" charset="0"/>
                <a:cs typeface="Gill Sans" charset="0"/>
              </a:rPr>
              <a:t>0000…</a:t>
            </a:r>
          </a:p>
        </p:txBody>
      </p:sp>
      <p:sp>
        <p:nvSpPr>
          <p:cNvPr id="59" name="TextBox 58"/>
          <p:cNvSpPr txBox="1"/>
          <p:nvPr/>
        </p:nvSpPr>
        <p:spPr>
          <a:xfrm>
            <a:off x="7859695" y="6107668"/>
            <a:ext cx="851515" cy="369332"/>
          </a:xfrm>
          <a:prstGeom prst="rect">
            <a:avLst/>
          </a:prstGeom>
          <a:noFill/>
        </p:spPr>
        <p:txBody>
          <a:bodyPr wrap="none" rtlCol="0">
            <a:spAutoFit/>
          </a:bodyPr>
          <a:lstStyle/>
          <a:p>
            <a:r>
              <a:rPr lang="en-US" b="0" dirty="0">
                <a:latin typeface="Gill Sans" charset="0"/>
                <a:ea typeface="Gill Sans" charset="0"/>
                <a:cs typeface="Gill Sans" charset="0"/>
              </a:rPr>
              <a:t>FFFF…</a:t>
            </a:r>
          </a:p>
        </p:txBody>
      </p:sp>
      <p:sp>
        <p:nvSpPr>
          <p:cNvPr id="60" name="TextBox 59"/>
          <p:cNvSpPr txBox="1"/>
          <p:nvPr/>
        </p:nvSpPr>
        <p:spPr>
          <a:xfrm>
            <a:off x="7859695" y="2743200"/>
            <a:ext cx="877163" cy="369332"/>
          </a:xfrm>
          <a:prstGeom prst="rect">
            <a:avLst/>
          </a:prstGeom>
          <a:noFill/>
        </p:spPr>
        <p:txBody>
          <a:bodyPr wrap="none" rtlCol="0">
            <a:spAutoFit/>
          </a:bodyPr>
          <a:lstStyle/>
          <a:p>
            <a:r>
              <a:rPr lang="en-US" b="0" dirty="0">
                <a:latin typeface="Gill Sans" charset="0"/>
                <a:ea typeface="Gill Sans" charset="0"/>
                <a:cs typeface="Gill Sans" charset="0"/>
              </a:rPr>
              <a:t>1000…</a:t>
            </a:r>
          </a:p>
        </p:txBody>
      </p:sp>
      <p:sp>
        <p:nvSpPr>
          <p:cNvPr id="61" name="TextBox 60"/>
          <p:cNvSpPr txBox="1"/>
          <p:nvPr/>
        </p:nvSpPr>
        <p:spPr>
          <a:xfrm>
            <a:off x="7924800" y="4050268"/>
            <a:ext cx="911878" cy="369332"/>
          </a:xfrm>
          <a:prstGeom prst="rect">
            <a:avLst/>
          </a:prstGeom>
          <a:noFill/>
        </p:spPr>
        <p:txBody>
          <a:bodyPr wrap="none" rtlCol="0">
            <a:spAutoFit/>
          </a:bodyPr>
          <a:lstStyle/>
          <a:p>
            <a:r>
              <a:rPr lang="en-US" b="0" dirty="0">
                <a:latin typeface="Gill Sans" charset="0"/>
                <a:ea typeface="Gill Sans" charset="0"/>
                <a:cs typeface="Gill Sans" charset="0"/>
              </a:rPr>
              <a:t>1100…</a:t>
            </a:r>
          </a:p>
        </p:txBody>
      </p:sp>
      <p:sp>
        <p:nvSpPr>
          <p:cNvPr id="62" name="TextBox 61"/>
          <p:cNvSpPr txBox="1"/>
          <p:nvPr/>
        </p:nvSpPr>
        <p:spPr>
          <a:xfrm>
            <a:off x="7935895" y="4484132"/>
            <a:ext cx="877163" cy="369332"/>
          </a:xfrm>
          <a:prstGeom prst="rect">
            <a:avLst/>
          </a:prstGeom>
          <a:noFill/>
        </p:spPr>
        <p:txBody>
          <a:bodyPr wrap="none" rtlCol="0">
            <a:spAutoFit/>
          </a:bodyPr>
          <a:lstStyle/>
          <a:p>
            <a:r>
              <a:rPr lang="en-US" b="0" dirty="0">
                <a:latin typeface="Gill Sans" charset="0"/>
                <a:ea typeface="Gill Sans" charset="0"/>
                <a:cs typeface="Gill Sans" charset="0"/>
              </a:rPr>
              <a:t>3000…</a:t>
            </a:r>
          </a:p>
        </p:txBody>
      </p:sp>
      <p:sp>
        <p:nvSpPr>
          <p:cNvPr id="63" name="TextBox 62"/>
          <p:cNvSpPr txBox="1"/>
          <p:nvPr/>
        </p:nvSpPr>
        <p:spPr>
          <a:xfrm>
            <a:off x="8001000" y="5638800"/>
            <a:ext cx="877163" cy="369332"/>
          </a:xfrm>
          <a:prstGeom prst="rect">
            <a:avLst/>
          </a:prstGeom>
          <a:noFill/>
        </p:spPr>
        <p:txBody>
          <a:bodyPr wrap="none" rtlCol="0">
            <a:spAutoFit/>
          </a:bodyPr>
          <a:lstStyle/>
          <a:p>
            <a:r>
              <a:rPr lang="en-US" b="0" dirty="0">
                <a:latin typeface="Gill Sans" charset="0"/>
                <a:ea typeface="Gill Sans" charset="0"/>
                <a:cs typeface="Gill Sans" charset="0"/>
              </a:rPr>
              <a:t>3080…</a:t>
            </a:r>
          </a:p>
        </p:txBody>
      </p:sp>
      <p:sp>
        <p:nvSpPr>
          <p:cNvPr id="64" name="TextBox 63"/>
          <p:cNvSpPr txBox="1"/>
          <p:nvPr/>
        </p:nvSpPr>
        <p:spPr>
          <a:xfrm>
            <a:off x="1953562" y="3124200"/>
            <a:ext cx="564578" cy="338554"/>
          </a:xfrm>
          <a:prstGeom prst="rect">
            <a:avLst/>
          </a:prstGeom>
          <a:noFill/>
        </p:spPr>
        <p:txBody>
          <a:bodyPr wrap="none" rtlCol="0">
            <a:spAutoFit/>
          </a:bodyPr>
          <a:lstStyle/>
          <a:p>
            <a:r>
              <a:rPr lang="en-US" sz="1600" b="0" dirty="0">
                <a:latin typeface="Gill Sans" charset="0"/>
                <a:ea typeface="Gill Sans" charset="0"/>
                <a:cs typeface="Gill Sans" charset="0"/>
              </a:rPr>
              <a:t>Base</a:t>
            </a:r>
          </a:p>
        </p:txBody>
      </p:sp>
      <p:sp>
        <p:nvSpPr>
          <p:cNvPr id="65" name="Rectangle 64"/>
          <p:cNvSpPr/>
          <p:nvPr/>
        </p:nvSpPr>
        <p:spPr bwMode="auto">
          <a:xfrm>
            <a:off x="2590800" y="3124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66" name="Rectangle 65"/>
          <p:cNvSpPr/>
          <p:nvPr/>
        </p:nvSpPr>
        <p:spPr bwMode="auto">
          <a:xfrm>
            <a:off x="2590800" y="3505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68" name="TextBox 67"/>
          <p:cNvSpPr txBox="1"/>
          <p:nvPr/>
        </p:nvSpPr>
        <p:spPr>
          <a:xfrm>
            <a:off x="2590800" y="3124200"/>
            <a:ext cx="857226" cy="338554"/>
          </a:xfrm>
          <a:prstGeom prst="rect">
            <a:avLst/>
          </a:prstGeom>
          <a:solidFill>
            <a:srgbClr val="FFFF00"/>
          </a:solidFill>
        </p:spPr>
        <p:txBody>
          <a:bodyPr wrap="none" rtlCol="0">
            <a:spAutoFit/>
          </a:bodyPr>
          <a:lstStyle/>
          <a:p>
            <a:r>
              <a:rPr lang="en-US" sz="1600" b="0" dirty="0">
                <a:solidFill>
                  <a:srgbClr val="7F7F7F"/>
                </a:solidFill>
                <a:latin typeface="Gill Sans" charset="0"/>
                <a:ea typeface="Gill Sans" charset="0"/>
                <a:cs typeface="Gill Sans" charset="0"/>
              </a:rPr>
              <a:t>1000 …</a:t>
            </a:r>
          </a:p>
        </p:txBody>
      </p:sp>
      <p:sp>
        <p:nvSpPr>
          <p:cNvPr id="69" name="TextBox 68"/>
          <p:cNvSpPr txBox="1"/>
          <p:nvPr/>
        </p:nvSpPr>
        <p:spPr>
          <a:xfrm>
            <a:off x="2590800" y="3505200"/>
            <a:ext cx="888084" cy="338554"/>
          </a:xfrm>
          <a:prstGeom prst="rect">
            <a:avLst/>
          </a:prstGeom>
          <a:solidFill>
            <a:srgbClr val="FFFF00"/>
          </a:solidFill>
        </p:spPr>
        <p:txBody>
          <a:bodyPr wrap="none" rtlCol="0">
            <a:spAutoFit/>
          </a:bodyPr>
          <a:lstStyle/>
          <a:p>
            <a:r>
              <a:rPr lang="en-US" sz="1600" b="0" dirty="0">
                <a:solidFill>
                  <a:srgbClr val="7F7F7F"/>
                </a:solidFill>
                <a:latin typeface="Gill Sans" charset="0"/>
                <a:ea typeface="Gill Sans" charset="0"/>
                <a:cs typeface="Gill Sans" charset="0"/>
              </a:rPr>
              <a:t>1100 …</a:t>
            </a:r>
          </a:p>
        </p:txBody>
      </p:sp>
      <p:sp>
        <p:nvSpPr>
          <p:cNvPr id="70" name="TextBox 69"/>
          <p:cNvSpPr txBox="1"/>
          <p:nvPr/>
        </p:nvSpPr>
        <p:spPr>
          <a:xfrm>
            <a:off x="1827927" y="3505200"/>
            <a:ext cx="723275" cy="338554"/>
          </a:xfrm>
          <a:prstGeom prst="rect">
            <a:avLst/>
          </a:prstGeom>
          <a:noFill/>
        </p:spPr>
        <p:txBody>
          <a:bodyPr wrap="none" rtlCol="0">
            <a:spAutoFit/>
          </a:bodyPr>
          <a:lstStyle/>
          <a:p>
            <a:r>
              <a:rPr lang="en-US" sz="1600" b="0" dirty="0">
                <a:latin typeface="Gill Sans" charset="0"/>
                <a:ea typeface="Gill Sans" charset="0"/>
                <a:cs typeface="Gill Sans" charset="0"/>
              </a:rPr>
              <a:t>Bound</a:t>
            </a:r>
          </a:p>
        </p:txBody>
      </p:sp>
      <p:sp>
        <p:nvSpPr>
          <p:cNvPr id="71" name="Rectangle 70"/>
          <p:cNvSpPr/>
          <p:nvPr/>
        </p:nvSpPr>
        <p:spPr bwMode="auto">
          <a:xfrm>
            <a:off x="2590800" y="3886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2" name="TextBox 71"/>
          <p:cNvSpPr txBox="1"/>
          <p:nvPr/>
        </p:nvSpPr>
        <p:spPr>
          <a:xfrm>
            <a:off x="2590800" y="3886200"/>
            <a:ext cx="966931" cy="307777"/>
          </a:xfrm>
          <a:prstGeom prst="rect">
            <a:avLst/>
          </a:prstGeom>
          <a:solidFill>
            <a:srgbClr val="FFFF00"/>
          </a:solidFill>
        </p:spPr>
        <p:txBody>
          <a:bodyPr wrap="none" rtlCol="0">
            <a:spAutoFit/>
          </a:bodyPr>
          <a:lstStyle/>
          <a:p>
            <a:r>
              <a:rPr lang="en-US" sz="1400" b="0" dirty="0">
                <a:solidFill>
                  <a:srgbClr val="0000FF"/>
                </a:solidFill>
                <a:latin typeface="Gill Sans" charset="0"/>
                <a:ea typeface="Gill Sans" charset="0"/>
                <a:cs typeface="Gill Sans" charset="0"/>
              </a:rPr>
              <a:t>0000 1234</a:t>
            </a:r>
          </a:p>
        </p:txBody>
      </p:sp>
      <p:sp>
        <p:nvSpPr>
          <p:cNvPr id="73" name="TextBox 72"/>
          <p:cNvSpPr txBox="1"/>
          <p:nvPr/>
        </p:nvSpPr>
        <p:spPr>
          <a:xfrm>
            <a:off x="2022090" y="3886200"/>
            <a:ext cx="537327" cy="338554"/>
          </a:xfrm>
          <a:prstGeom prst="rect">
            <a:avLst/>
          </a:prstGeom>
          <a:noFill/>
        </p:spPr>
        <p:txBody>
          <a:bodyPr wrap="none" rtlCol="0">
            <a:spAutoFit/>
          </a:bodyPr>
          <a:lstStyle/>
          <a:p>
            <a:r>
              <a:rPr lang="en-US" sz="1600" b="0" dirty="0" err="1">
                <a:latin typeface="Gill Sans" charset="0"/>
                <a:ea typeface="Gill Sans" charset="0"/>
                <a:cs typeface="Gill Sans" charset="0"/>
              </a:rPr>
              <a:t>uPC</a:t>
            </a:r>
            <a:endParaRPr lang="en-US" sz="1600" b="0" dirty="0">
              <a:latin typeface="Gill Sans" charset="0"/>
              <a:ea typeface="Gill Sans" charset="0"/>
              <a:cs typeface="Gill Sans" charset="0"/>
            </a:endParaRPr>
          </a:p>
        </p:txBody>
      </p:sp>
      <p:sp>
        <p:nvSpPr>
          <p:cNvPr id="74" name="Rectangle 73"/>
          <p:cNvSpPr/>
          <p:nvPr/>
        </p:nvSpPr>
        <p:spPr bwMode="auto">
          <a:xfrm>
            <a:off x="2590800" y="4648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5" name="Rectangle 74"/>
          <p:cNvSpPr/>
          <p:nvPr/>
        </p:nvSpPr>
        <p:spPr bwMode="auto">
          <a:xfrm>
            <a:off x="2590800" y="49530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6" name="Rectangle 75"/>
          <p:cNvSpPr/>
          <p:nvPr/>
        </p:nvSpPr>
        <p:spPr bwMode="auto">
          <a:xfrm>
            <a:off x="2590800" y="54864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Gill Sans Light"/>
              <a:cs typeface="Gill Sans Light"/>
            </a:endParaRPr>
          </a:p>
        </p:txBody>
      </p:sp>
      <p:sp>
        <p:nvSpPr>
          <p:cNvPr id="77" name="TextBox 76"/>
          <p:cNvSpPr txBox="1"/>
          <p:nvPr/>
        </p:nvSpPr>
        <p:spPr>
          <a:xfrm>
            <a:off x="2022090" y="4648200"/>
            <a:ext cx="526811" cy="338554"/>
          </a:xfrm>
          <a:prstGeom prst="rect">
            <a:avLst/>
          </a:prstGeom>
          <a:solidFill>
            <a:srgbClr val="FFFF00"/>
          </a:solidFill>
        </p:spPr>
        <p:txBody>
          <a:bodyPr wrap="none" rtlCol="0">
            <a:spAutoFit/>
          </a:bodyPr>
          <a:lstStyle/>
          <a:p>
            <a:r>
              <a:rPr lang="en-US" sz="1600" b="0" dirty="0" err="1">
                <a:solidFill>
                  <a:srgbClr val="0000FF"/>
                </a:solidFill>
                <a:latin typeface="Gill Sans" charset="0"/>
                <a:ea typeface="Gill Sans" charset="0"/>
                <a:cs typeface="Gill Sans" charset="0"/>
              </a:rPr>
              <a:t>regs</a:t>
            </a:r>
            <a:endParaRPr lang="en-US" sz="1600" b="0" dirty="0">
              <a:solidFill>
                <a:srgbClr val="0000FF"/>
              </a:solidFill>
              <a:latin typeface="Gill Sans" charset="0"/>
              <a:ea typeface="Gill Sans" charset="0"/>
              <a:cs typeface="Gill Sans" charset="0"/>
            </a:endParaRPr>
          </a:p>
        </p:txBody>
      </p:sp>
      <p:sp>
        <p:nvSpPr>
          <p:cNvPr id="78" name="Rectangle 77"/>
          <p:cNvSpPr/>
          <p:nvPr/>
        </p:nvSpPr>
        <p:spPr bwMode="auto">
          <a:xfrm>
            <a:off x="2590800" y="2743200"/>
            <a:ext cx="457200" cy="304800"/>
          </a:xfrm>
          <a:prstGeom prst="rect">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9" name="TextBox 78"/>
          <p:cNvSpPr txBox="1"/>
          <p:nvPr/>
        </p:nvSpPr>
        <p:spPr>
          <a:xfrm>
            <a:off x="1600200" y="2743200"/>
            <a:ext cx="906017" cy="338554"/>
          </a:xfrm>
          <a:prstGeom prst="rect">
            <a:avLst/>
          </a:prstGeom>
          <a:noFill/>
        </p:spPr>
        <p:txBody>
          <a:bodyPr wrap="none" rtlCol="0">
            <a:spAutoFit/>
          </a:bodyPr>
          <a:lstStyle/>
          <a:p>
            <a:r>
              <a:rPr lang="en-US" sz="1600" b="0" dirty="0" err="1">
                <a:latin typeface="Gill Sans" charset="0"/>
                <a:ea typeface="Gill Sans" charset="0"/>
                <a:cs typeface="Gill Sans" charset="0"/>
              </a:rPr>
              <a:t>sysmode</a:t>
            </a:r>
            <a:endParaRPr lang="en-US" sz="1600" b="0" dirty="0">
              <a:latin typeface="Gill Sans" charset="0"/>
              <a:ea typeface="Gill Sans" charset="0"/>
              <a:cs typeface="Gill Sans" charset="0"/>
            </a:endParaRPr>
          </a:p>
        </p:txBody>
      </p:sp>
      <p:sp>
        <p:nvSpPr>
          <p:cNvPr id="14" name="TextBox 13"/>
          <p:cNvSpPr txBox="1"/>
          <p:nvPr/>
        </p:nvSpPr>
        <p:spPr>
          <a:xfrm>
            <a:off x="3276600" y="5117068"/>
            <a:ext cx="415498" cy="369332"/>
          </a:xfrm>
          <a:prstGeom prst="rect">
            <a:avLst/>
          </a:prstGeom>
          <a:noFill/>
        </p:spPr>
        <p:txBody>
          <a:bodyPr wrap="none" rtlCol="0">
            <a:spAutoFit/>
          </a:bodyPr>
          <a:lstStyle/>
          <a:p>
            <a:r>
              <a:rPr lang="en-US" b="0" dirty="0">
                <a:latin typeface="Gill Sans" charset="0"/>
                <a:ea typeface="Gill Sans" charset="0"/>
                <a:cs typeface="Gill Sans" charset="0"/>
              </a:rPr>
              <a:t>…</a:t>
            </a:r>
          </a:p>
        </p:txBody>
      </p:sp>
      <p:sp>
        <p:nvSpPr>
          <p:cNvPr id="81" name="TextBox 80"/>
          <p:cNvSpPr txBox="1"/>
          <p:nvPr/>
        </p:nvSpPr>
        <p:spPr>
          <a:xfrm>
            <a:off x="2667000" y="2743200"/>
            <a:ext cx="287258" cy="338554"/>
          </a:xfrm>
          <a:prstGeom prst="rect">
            <a:avLst/>
          </a:prstGeom>
          <a:noFill/>
        </p:spPr>
        <p:txBody>
          <a:bodyPr wrap="none" rtlCol="0">
            <a:spAutoFit/>
          </a:bodyPr>
          <a:lstStyle/>
          <a:p>
            <a:r>
              <a:rPr lang="en-US" sz="1600" b="0" dirty="0">
                <a:latin typeface="Gill Sans" charset="0"/>
                <a:ea typeface="Gill Sans" charset="0"/>
                <a:cs typeface="Gill Sans" charset="0"/>
              </a:rPr>
              <a:t>1</a:t>
            </a:r>
          </a:p>
        </p:txBody>
      </p:sp>
      <p:sp>
        <p:nvSpPr>
          <p:cNvPr id="82" name="Rectangle 81"/>
          <p:cNvSpPr/>
          <p:nvPr/>
        </p:nvSpPr>
        <p:spPr bwMode="auto">
          <a:xfrm>
            <a:off x="2590800" y="4267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84" name="TextBox 83"/>
          <p:cNvSpPr txBox="1"/>
          <p:nvPr/>
        </p:nvSpPr>
        <p:spPr>
          <a:xfrm>
            <a:off x="2136204" y="4267200"/>
            <a:ext cx="434734" cy="338554"/>
          </a:xfrm>
          <a:prstGeom prst="rect">
            <a:avLst/>
          </a:prstGeom>
          <a:noFill/>
        </p:spPr>
        <p:txBody>
          <a:bodyPr wrap="none" rtlCol="0">
            <a:spAutoFit/>
          </a:bodyPr>
          <a:lstStyle/>
          <a:p>
            <a:r>
              <a:rPr lang="en-US" sz="1600" b="0" dirty="0">
                <a:latin typeface="Gill Sans" charset="0"/>
                <a:ea typeface="Gill Sans" charset="0"/>
                <a:cs typeface="Gill Sans" charset="0"/>
              </a:rPr>
              <a:t>PC</a:t>
            </a:r>
          </a:p>
        </p:txBody>
      </p:sp>
      <p:cxnSp>
        <p:nvCxnSpPr>
          <p:cNvPr id="16" name="Straight Connector 15"/>
          <p:cNvCxnSpPr/>
          <p:nvPr/>
        </p:nvCxnSpPr>
        <p:spPr bwMode="auto">
          <a:xfrm>
            <a:off x="5486400" y="914400"/>
            <a:ext cx="1295400" cy="0"/>
          </a:xfrm>
          <a:prstGeom prst="line">
            <a:avLst/>
          </a:prstGeom>
          <a:solidFill>
            <a:schemeClr val="accent1"/>
          </a:solidFill>
          <a:ln w="28575" cap="flat" cmpd="sng" algn="ctr">
            <a:solidFill>
              <a:srgbClr val="FF0000"/>
            </a:solidFill>
            <a:prstDash val="solid"/>
            <a:round/>
            <a:headEnd type="none" w="sm" len="sm"/>
            <a:tailEnd type="none" w="sm" len="sm"/>
          </a:ln>
          <a:effectLst/>
        </p:spPr>
      </p:cxnSp>
      <p:cxnSp>
        <p:nvCxnSpPr>
          <p:cNvPr id="85" name="Straight Connector 84"/>
          <p:cNvCxnSpPr/>
          <p:nvPr/>
        </p:nvCxnSpPr>
        <p:spPr bwMode="auto">
          <a:xfrm>
            <a:off x="5334000" y="6248400"/>
            <a:ext cx="1295400" cy="0"/>
          </a:xfrm>
          <a:prstGeom prst="line">
            <a:avLst/>
          </a:prstGeom>
          <a:solidFill>
            <a:schemeClr val="accent1"/>
          </a:solidFill>
          <a:ln w="28575" cap="flat" cmpd="sng" algn="ctr">
            <a:solidFill>
              <a:srgbClr val="FF0000"/>
            </a:solidFill>
            <a:prstDash val="solid"/>
            <a:round/>
            <a:headEnd type="none" w="sm" len="sm"/>
            <a:tailEnd type="none" w="sm" len="sm"/>
          </a:ln>
          <a:effectLst/>
        </p:spPr>
      </p:cxnSp>
      <p:sp>
        <p:nvSpPr>
          <p:cNvPr id="93" name="TextBox 92"/>
          <p:cNvSpPr txBox="1"/>
          <p:nvPr/>
        </p:nvSpPr>
        <p:spPr>
          <a:xfrm>
            <a:off x="4495800" y="3124200"/>
            <a:ext cx="800219" cy="338554"/>
          </a:xfrm>
          <a:prstGeom prst="rect">
            <a:avLst/>
          </a:prstGeom>
          <a:noFill/>
        </p:spPr>
        <p:txBody>
          <a:bodyPr wrap="none" rtlCol="0">
            <a:spAutoFit/>
          </a:bodyPr>
          <a:lstStyle/>
          <a:p>
            <a:r>
              <a:rPr lang="en-US" sz="1600" b="0" dirty="0">
                <a:latin typeface="Gill Sans" charset="0"/>
                <a:ea typeface="Gill Sans" charset="0"/>
                <a:cs typeface="Gill Sans" charset="0"/>
              </a:rPr>
              <a:t>0000…</a:t>
            </a:r>
          </a:p>
        </p:txBody>
      </p:sp>
      <p:sp>
        <p:nvSpPr>
          <p:cNvPr id="94" name="TextBox 93"/>
          <p:cNvSpPr txBox="1"/>
          <p:nvPr/>
        </p:nvSpPr>
        <p:spPr>
          <a:xfrm>
            <a:off x="4495800" y="3505200"/>
            <a:ext cx="774571" cy="338554"/>
          </a:xfrm>
          <a:prstGeom prst="rect">
            <a:avLst/>
          </a:prstGeom>
          <a:noFill/>
        </p:spPr>
        <p:txBody>
          <a:bodyPr wrap="none" rtlCol="0">
            <a:spAutoFit/>
          </a:bodyPr>
          <a:lstStyle/>
          <a:p>
            <a:r>
              <a:rPr lang="en-US" sz="1600" b="0" dirty="0">
                <a:latin typeface="Gill Sans" charset="0"/>
                <a:ea typeface="Gill Sans" charset="0"/>
                <a:cs typeface="Gill Sans" charset="0"/>
              </a:rPr>
              <a:t>FFFF…</a:t>
            </a:r>
          </a:p>
        </p:txBody>
      </p:sp>
      <p:cxnSp>
        <p:nvCxnSpPr>
          <p:cNvPr id="80" name="Curved Connector 79"/>
          <p:cNvCxnSpPr>
            <a:endCxn id="26" idx="1"/>
          </p:cNvCxnSpPr>
          <p:nvPr/>
        </p:nvCxnSpPr>
        <p:spPr bwMode="auto">
          <a:xfrm rot="5400000" flipH="1" flipV="1">
            <a:off x="3427367" y="1979568"/>
            <a:ext cx="3203666" cy="1676400"/>
          </a:xfrm>
          <a:prstGeom prst="curvedConnector2">
            <a:avLst/>
          </a:prstGeom>
          <a:solidFill>
            <a:schemeClr val="accent1"/>
          </a:solidFill>
          <a:ln w="12700" cap="flat" cmpd="sng" algn="ctr">
            <a:solidFill>
              <a:schemeClr val="tx1"/>
            </a:solidFill>
            <a:prstDash val="solid"/>
            <a:round/>
            <a:headEnd type="none" w="sm" len="sm"/>
            <a:tailEnd type="arrow"/>
          </a:ln>
          <a:effectLst/>
        </p:spPr>
      </p:cxnSp>
      <p:cxnSp>
        <p:nvCxnSpPr>
          <p:cNvPr id="83" name="Curved Connector 82"/>
          <p:cNvCxnSpPr/>
          <p:nvPr/>
        </p:nvCxnSpPr>
        <p:spPr bwMode="auto">
          <a:xfrm flipV="1">
            <a:off x="4191000" y="4191000"/>
            <a:ext cx="1828800" cy="838200"/>
          </a:xfrm>
          <a:prstGeom prst="curvedConnector3">
            <a:avLst>
              <a:gd name="adj1" fmla="val 50000"/>
            </a:avLst>
          </a:prstGeom>
          <a:solidFill>
            <a:schemeClr val="accent1"/>
          </a:solidFill>
          <a:ln w="12700" cap="flat" cmpd="sng" algn="ctr">
            <a:solidFill>
              <a:srgbClr val="FF0000"/>
            </a:solidFill>
            <a:prstDash val="solid"/>
            <a:round/>
            <a:headEnd type="none" w="sm" len="sm"/>
            <a:tailEnd type="arrow"/>
          </a:ln>
          <a:effectLst/>
        </p:spPr>
      </p:cxnSp>
      <p:sp>
        <p:nvSpPr>
          <p:cNvPr id="86" name="TextBox 85"/>
          <p:cNvSpPr txBox="1"/>
          <p:nvPr/>
        </p:nvSpPr>
        <p:spPr>
          <a:xfrm>
            <a:off x="2590800" y="4953000"/>
            <a:ext cx="787395" cy="338554"/>
          </a:xfrm>
          <a:prstGeom prst="rect">
            <a:avLst/>
          </a:prstGeom>
          <a:solidFill>
            <a:srgbClr val="FFFF00"/>
          </a:solidFill>
        </p:spPr>
        <p:txBody>
          <a:bodyPr wrap="none" rtlCol="0">
            <a:spAutoFit/>
          </a:bodyPr>
          <a:lstStyle/>
          <a:p>
            <a:r>
              <a:rPr lang="en-US" sz="1600" b="0" dirty="0">
                <a:solidFill>
                  <a:srgbClr val="0000FF"/>
                </a:solidFill>
                <a:latin typeface="Gill Sans" charset="0"/>
                <a:ea typeface="Gill Sans" charset="0"/>
                <a:cs typeface="Gill Sans" charset="0"/>
              </a:rPr>
              <a:t>00FF…</a:t>
            </a:r>
          </a:p>
        </p:txBody>
      </p:sp>
      <p:sp>
        <p:nvSpPr>
          <p:cNvPr id="87" name="Content Placeholder 18"/>
          <p:cNvSpPr>
            <a:spLocks noGrp="1"/>
          </p:cNvSpPr>
          <p:nvPr>
            <p:ph idx="1"/>
          </p:nvPr>
        </p:nvSpPr>
        <p:spPr>
          <a:xfrm>
            <a:off x="152400" y="5181600"/>
            <a:ext cx="2286000" cy="1066800"/>
          </a:xfrm>
        </p:spPr>
        <p:txBody>
          <a:bodyPr>
            <a:noAutofit/>
          </a:bodyPr>
          <a:lstStyle/>
          <a:p>
            <a:r>
              <a:rPr lang="en-US" dirty="0">
                <a:solidFill>
                  <a:srgbClr val="FF0000"/>
                </a:solidFill>
              </a:rPr>
              <a:t>How to save registers and set up system stack?</a:t>
            </a:r>
          </a:p>
        </p:txBody>
      </p:sp>
      <p:sp>
        <p:nvSpPr>
          <p:cNvPr id="88" name="TextBox 87"/>
          <p:cNvSpPr txBox="1"/>
          <p:nvPr/>
        </p:nvSpPr>
        <p:spPr>
          <a:xfrm>
            <a:off x="2579217" y="4267200"/>
            <a:ext cx="1329531" cy="338554"/>
          </a:xfrm>
          <a:prstGeom prst="rect">
            <a:avLst/>
          </a:prstGeom>
          <a:noFill/>
        </p:spPr>
        <p:txBody>
          <a:bodyPr wrap="none" rtlCol="0">
            <a:spAutoFit/>
          </a:bodyPr>
          <a:lstStyle/>
          <a:p>
            <a:r>
              <a:rPr lang="en-US" sz="1600" b="0" dirty="0" err="1">
                <a:solidFill>
                  <a:srgbClr val="FF0000"/>
                </a:solidFill>
                <a:latin typeface="Gill Sans" charset="0"/>
                <a:ea typeface="Gill Sans" charset="0"/>
                <a:cs typeface="Gill Sans" charset="0"/>
              </a:rPr>
              <a:t>IntrpVector</a:t>
            </a:r>
            <a:r>
              <a:rPr lang="en-US" sz="1600" b="0" dirty="0">
                <a:solidFill>
                  <a:srgbClr val="FF0000"/>
                </a:solidFill>
                <a:latin typeface="Gill Sans" charset="0"/>
                <a:ea typeface="Gill Sans" charset="0"/>
                <a:cs typeface="Gill Sans" charset="0"/>
              </a:rPr>
              <a:t>[</a:t>
            </a:r>
            <a:r>
              <a:rPr lang="en-US" sz="1600" b="0" dirty="0" err="1">
                <a:solidFill>
                  <a:srgbClr val="FF0000"/>
                </a:solidFill>
                <a:latin typeface="Gill Sans" charset="0"/>
                <a:ea typeface="Gill Sans" charset="0"/>
                <a:cs typeface="Gill Sans" charset="0"/>
              </a:rPr>
              <a:t>i</a:t>
            </a:r>
            <a:r>
              <a:rPr lang="en-US" sz="1600" b="0" dirty="0">
                <a:solidFill>
                  <a:srgbClr val="FF0000"/>
                </a:solidFill>
                <a:latin typeface="Gill Sans" charset="0"/>
                <a:ea typeface="Gill Sans" charset="0"/>
                <a:cs typeface="Gill Sans" charset="0"/>
              </a:rPr>
              <a:t>]</a:t>
            </a:r>
          </a:p>
        </p:txBody>
      </p:sp>
      <p:cxnSp>
        <p:nvCxnSpPr>
          <p:cNvPr id="89" name="Curved Connector 88"/>
          <p:cNvCxnSpPr>
            <a:endCxn id="37" idx="1"/>
          </p:cNvCxnSpPr>
          <p:nvPr/>
        </p:nvCxnSpPr>
        <p:spPr bwMode="auto">
          <a:xfrm flipV="1">
            <a:off x="4038600" y="3075801"/>
            <a:ext cx="1905000" cy="1011199"/>
          </a:xfrm>
          <a:prstGeom prst="curvedConnector3">
            <a:avLst>
              <a:gd name="adj1" fmla="val 50000"/>
            </a:avLst>
          </a:prstGeom>
          <a:solidFill>
            <a:schemeClr val="accent1"/>
          </a:solidFill>
          <a:ln w="12700" cap="flat" cmpd="sng" algn="ctr">
            <a:solidFill>
              <a:schemeClr val="tx1"/>
            </a:solidFill>
            <a:prstDash val="dash"/>
            <a:round/>
            <a:headEnd type="none" w="sm" len="sm"/>
            <a:tailEnd type="arrow"/>
          </a:ln>
          <a:effectLst/>
        </p:spPr>
      </p:cxnSp>
    </p:spTree>
    <p:extLst>
      <p:ext uri="{BB962C8B-B14F-4D97-AF65-F5344CB8AC3E}">
        <p14:creationId xmlns:p14="http://schemas.microsoft.com/office/powerpoint/2010/main" val="35419727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304800" y="2895600"/>
            <a:ext cx="1219200" cy="1981200"/>
          </a:xfrm>
          <a:prstGeom prst="round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
        <p:nvSpPr>
          <p:cNvPr id="2" name="Title 1"/>
          <p:cNvSpPr>
            <a:spLocks noGrp="1"/>
          </p:cNvSpPr>
          <p:nvPr>
            <p:ph type="title"/>
          </p:nvPr>
        </p:nvSpPr>
        <p:spPr>
          <a:xfrm>
            <a:off x="457200" y="76200"/>
            <a:ext cx="7924800" cy="736600"/>
          </a:xfrm>
        </p:spPr>
        <p:txBody>
          <a:bodyPr/>
          <a:lstStyle/>
          <a:p>
            <a:r>
              <a:rPr lang="en-US" dirty="0"/>
              <a:t>Simple B&amp;B: Save state</a:t>
            </a:r>
          </a:p>
        </p:txBody>
      </p:sp>
      <p:sp>
        <p:nvSpPr>
          <p:cNvPr id="8" name="Rectangle 7"/>
          <p:cNvSpPr/>
          <p:nvPr/>
        </p:nvSpPr>
        <p:spPr bwMode="auto">
          <a:xfrm>
            <a:off x="457200" y="1905000"/>
            <a:ext cx="2667000" cy="609600"/>
          </a:xfrm>
          <a:prstGeom prst="rect">
            <a:avLst/>
          </a:prstGeom>
          <a:solidFill>
            <a:schemeClr val="bg1">
              <a:lumMod val="85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Gill Sans Light"/>
                <a:cs typeface="Gill Sans Light"/>
              </a:rPr>
              <a:t>OS</a:t>
            </a:r>
          </a:p>
        </p:txBody>
      </p:sp>
      <p:sp>
        <p:nvSpPr>
          <p:cNvPr id="9" name="Rounded Rectangle 8"/>
          <p:cNvSpPr/>
          <p:nvPr/>
        </p:nvSpPr>
        <p:spPr bwMode="auto">
          <a:xfrm>
            <a:off x="457200" y="990600"/>
            <a:ext cx="762000" cy="762000"/>
          </a:xfrm>
          <a:prstGeom prst="roundRect">
            <a:avLst/>
          </a:prstGeom>
          <a:solidFill>
            <a:srgbClr val="00AE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1</a:t>
            </a:r>
          </a:p>
        </p:txBody>
      </p:sp>
      <p:sp>
        <p:nvSpPr>
          <p:cNvPr id="10" name="Rounded Rectangle 9"/>
          <p:cNvSpPr/>
          <p:nvPr/>
        </p:nvSpPr>
        <p:spPr bwMode="auto">
          <a:xfrm>
            <a:off x="1371600" y="990600"/>
            <a:ext cx="762000" cy="762000"/>
          </a:xfrm>
          <a:prstGeom prst="round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2</a:t>
            </a:r>
          </a:p>
        </p:txBody>
      </p:sp>
      <p:sp>
        <p:nvSpPr>
          <p:cNvPr id="11" name="Rounded Rectangle 10"/>
          <p:cNvSpPr/>
          <p:nvPr/>
        </p:nvSpPr>
        <p:spPr bwMode="auto">
          <a:xfrm>
            <a:off x="2514600" y="990600"/>
            <a:ext cx="762000" cy="762000"/>
          </a:xfrm>
          <a:prstGeom prst="roundRect">
            <a:avLst/>
          </a:prstGeom>
          <a:solidFill>
            <a:srgbClr val="FF66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Gill Sans Light"/>
                <a:cs typeface="Gill Sans Light"/>
              </a:rPr>
              <a:t>Proc</a:t>
            </a:r>
            <a:r>
              <a:rPr kumimoji="0" lang="en-US" sz="1800" b="0" i="0" u="none" strike="noStrike" cap="none" normalizeH="0" baseline="0" dirty="0">
                <a:ln>
                  <a:noFill/>
                </a:ln>
                <a:solidFill>
                  <a:schemeClr val="tx1"/>
                </a:solidFill>
                <a:effectLst/>
                <a:latin typeface="Gill Sans Light"/>
                <a:cs typeface="Gill Sans Light"/>
              </a:rPr>
              <a:t> n</a:t>
            </a:r>
          </a:p>
        </p:txBody>
      </p:sp>
      <p:sp>
        <p:nvSpPr>
          <p:cNvPr id="12" name="TextBox 11"/>
          <p:cNvSpPr txBox="1"/>
          <p:nvPr/>
        </p:nvSpPr>
        <p:spPr>
          <a:xfrm>
            <a:off x="2099102" y="1371600"/>
            <a:ext cx="415498" cy="369332"/>
          </a:xfrm>
          <a:prstGeom prst="rect">
            <a:avLst/>
          </a:prstGeom>
          <a:noFill/>
        </p:spPr>
        <p:txBody>
          <a:bodyPr wrap="none" rtlCol="0">
            <a:spAutoFit/>
          </a:bodyPr>
          <a:lstStyle/>
          <a:p>
            <a:r>
              <a:rPr lang="en-US" dirty="0">
                <a:latin typeface="Gill Sans Light"/>
                <a:cs typeface="Gill Sans Light"/>
              </a:rPr>
              <a:t>…</a:t>
            </a:r>
          </a:p>
        </p:txBody>
      </p:sp>
      <p:sp>
        <p:nvSpPr>
          <p:cNvPr id="13" name="Rectangle 12"/>
          <p:cNvSpPr/>
          <p:nvPr/>
        </p:nvSpPr>
        <p:spPr bwMode="auto">
          <a:xfrm>
            <a:off x="5791200" y="914400"/>
            <a:ext cx="2133600" cy="53340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grpSp>
        <p:nvGrpSpPr>
          <p:cNvPr id="25" name="Group 24"/>
          <p:cNvGrpSpPr/>
          <p:nvPr/>
        </p:nvGrpSpPr>
        <p:grpSpPr>
          <a:xfrm>
            <a:off x="5867400" y="990600"/>
            <a:ext cx="1905000" cy="1790708"/>
            <a:chOff x="3200400" y="1371600"/>
            <a:chExt cx="1628564" cy="2724991"/>
          </a:xfrm>
        </p:grpSpPr>
        <p:sp>
          <p:nvSpPr>
            <p:cNvPr id="26" name="Rectangle 25"/>
            <p:cNvSpPr/>
            <p:nvPr/>
          </p:nvSpPr>
          <p:spPr bwMode="auto">
            <a:xfrm>
              <a:off x="3200400" y="1371600"/>
              <a:ext cx="1628564" cy="6858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27" name="TextBox 26"/>
            <p:cNvSpPr txBox="1"/>
            <p:nvPr/>
          </p:nvSpPr>
          <p:spPr>
            <a:xfrm>
              <a:off x="3372272" y="1371600"/>
              <a:ext cx="508689" cy="515191"/>
            </a:xfrm>
            <a:prstGeom prst="rect">
              <a:avLst/>
            </a:prstGeom>
            <a:noFill/>
          </p:spPr>
          <p:txBody>
            <a:bodyPr wrap="none" rtlCol="0">
              <a:spAutoFit/>
            </a:bodyPr>
            <a:lstStyle/>
            <a:p>
              <a:r>
                <a:rPr lang="en-US" sz="1600" b="0" dirty="0">
                  <a:latin typeface="Gill Sans" charset="0"/>
                  <a:ea typeface="Gill Sans" charset="0"/>
                  <a:cs typeface="Gill Sans" charset="0"/>
                </a:rPr>
                <a:t>code</a:t>
              </a:r>
            </a:p>
          </p:txBody>
        </p:sp>
        <p:sp>
          <p:nvSpPr>
            <p:cNvPr id="28" name="Rectangle 27"/>
            <p:cNvSpPr/>
            <p:nvPr/>
          </p:nvSpPr>
          <p:spPr bwMode="auto">
            <a:xfrm>
              <a:off x="3200400" y="20574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29" name="TextBox 28"/>
            <p:cNvSpPr txBox="1"/>
            <p:nvPr/>
          </p:nvSpPr>
          <p:spPr>
            <a:xfrm>
              <a:off x="3352800" y="2133599"/>
              <a:ext cx="937621" cy="515191"/>
            </a:xfrm>
            <a:prstGeom prst="rect">
              <a:avLst/>
            </a:prstGeom>
            <a:noFill/>
          </p:spPr>
          <p:txBody>
            <a:bodyPr wrap="none" rtlCol="0">
              <a:spAutoFit/>
            </a:bodyPr>
            <a:lstStyle/>
            <a:p>
              <a:r>
                <a:rPr lang="en-US" sz="1600" b="0" dirty="0">
                  <a:latin typeface="Gill Sans" charset="0"/>
                  <a:ea typeface="Gill Sans" charset="0"/>
                  <a:cs typeface="Gill Sans" charset="0"/>
                </a:rPr>
                <a:t>Static Data</a:t>
              </a:r>
            </a:p>
          </p:txBody>
        </p:sp>
        <p:sp>
          <p:nvSpPr>
            <p:cNvPr id="30" name="Rectangle 29"/>
            <p:cNvSpPr/>
            <p:nvPr/>
          </p:nvSpPr>
          <p:spPr bwMode="auto">
            <a:xfrm>
              <a:off x="3200400" y="25908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31" name="TextBox 30"/>
            <p:cNvSpPr txBox="1"/>
            <p:nvPr/>
          </p:nvSpPr>
          <p:spPr>
            <a:xfrm>
              <a:off x="3505200" y="2666999"/>
              <a:ext cx="492158" cy="515191"/>
            </a:xfrm>
            <a:prstGeom prst="rect">
              <a:avLst/>
            </a:prstGeom>
            <a:noFill/>
          </p:spPr>
          <p:txBody>
            <a:bodyPr wrap="none" rtlCol="0">
              <a:spAutoFit/>
            </a:bodyPr>
            <a:lstStyle/>
            <a:p>
              <a:r>
                <a:rPr lang="en-US" sz="1600" b="0" dirty="0">
                  <a:latin typeface="Gill Sans" charset="0"/>
                  <a:ea typeface="Gill Sans" charset="0"/>
                  <a:cs typeface="Gill Sans" charset="0"/>
                </a:rPr>
                <a:t>heap</a:t>
              </a:r>
            </a:p>
          </p:txBody>
        </p:sp>
        <p:sp>
          <p:nvSpPr>
            <p:cNvPr id="32" name="Rectangle 31"/>
            <p:cNvSpPr/>
            <p:nvPr/>
          </p:nvSpPr>
          <p:spPr bwMode="auto">
            <a:xfrm>
              <a:off x="3200400" y="3505200"/>
              <a:ext cx="1628564" cy="533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33" name="TextBox 32"/>
            <p:cNvSpPr txBox="1"/>
            <p:nvPr/>
          </p:nvSpPr>
          <p:spPr>
            <a:xfrm>
              <a:off x="3429000" y="3581400"/>
              <a:ext cx="519652" cy="515191"/>
            </a:xfrm>
            <a:prstGeom prst="rect">
              <a:avLst/>
            </a:prstGeom>
            <a:noFill/>
          </p:spPr>
          <p:txBody>
            <a:bodyPr wrap="none" rtlCol="0">
              <a:spAutoFit/>
            </a:bodyPr>
            <a:lstStyle/>
            <a:p>
              <a:r>
                <a:rPr lang="en-US" sz="1600" b="0" dirty="0">
                  <a:latin typeface="Gill Sans" charset="0"/>
                  <a:ea typeface="Gill Sans" charset="0"/>
                  <a:cs typeface="Gill Sans" charset="0"/>
                </a:rPr>
                <a:t>stack</a:t>
              </a:r>
            </a:p>
          </p:txBody>
        </p:sp>
        <p:cxnSp>
          <p:nvCxnSpPr>
            <p:cNvPr id="34" name="Straight Arrow Connector 33"/>
            <p:cNvCxnSpPr/>
            <p:nvPr/>
          </p:nvCxnSpPr>
          <p:spPr bwMode="auto">
            <a:xfrm flipV="1">
              <a:off x="4724400" y="33528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 name="Straight Arrow Connector 34"/>
            <p:cNvCxnSpPr/>
            <p:nvPr/>
          </p:nvCxnSpPr>
          <p:spPr bwMode="auto">
            <a:xfrm>
              <a:off x="4724400" y="2590800"/>
              <a:ext cx="0" cy="685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grpSp>
        <p:nvGrpSpPr>
          <p:cNvPr id="36" name="Group 35"/>
          <p:cNvGrpSpPr/>
          <p:nvPr/>
        </p:nvGrpSpPr>
        <p:grpSpPr>
          <a:xfrm>
            <a:off x="5943600" y="2956058"/>
            <a:ext cx="1828800" cy="1387342"/>
            <a:chOff x="3200400" y="1638300"/>
            <a:chExt cx="1628564" cy="2427848"/>
          </a:xfrm>
          <a:solidFill>
            <a:srgbClr val="FFFF00"/>
          </a:solidFill>
        </p:grpSpPr>
        <p:sp>
          <p:nvSpPr>
            <p:cNvPr id="37" name="Rectangle 36"/>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38" name="TextBox 37"/>
            <p:cNvSpPr txBox="1"/>
            <p:nvPr/>
          </p:nvSpPr>
          <p:spPr>
            <a:xfrm>
              <a:off x="3372272" y="1638300"/>
              <a:ext cx="438525" cy="484748"/>
            </a:xfrm>
            <a:prstGeom prst="rect">
              <a:avLst/>
            </a:prstGeom>
            <a:noFill/>
          </p:spPr>
          <p:txBody>
            <a:bodyPr wrap="none" rtlCol="0">
              <a:spAutoFit/>
            </a:bodyPr>
            <a:lstStyle/>
            <a:p>
              <a:r>
                <a:rPr lang="en-US" sz="1200" b="0" dirty="0">
                  <a:latin typeface="Gill Sans" charset="0"/>
                  <a:ea typeface="Gill Sans" charset="0"/>
                  <a:cs typeface="Gill Sans" charset="0"/>
                </a:rPr>
                <a:t>code</a:t>
              </a:r>
            </a:p>
          </p:txBody>
        </p:sp>
        <p:sp>
          <p:nvSpPr>
            <p:cNvPr id="39" name="Rectangle 38"/>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0" name="TextBox 39"/>
            <p:cNvSpPr txBox="1"/>
            <p:nvPr/>
          </p:nvSpPr>
          <p:spPr>
            <a:xfrm>
              <a:off x="3352800" y="2133601"/>
              <a:ext cx="771131" cy="484748"/>
            </a:xfrm>
            <a:prstGeom prst="rect">
              <a:avLst/>
            </a:prstGeom>
            <a:grpFill/>
          </p:spPr>
          <p:txBody>
            <a:bodyPr wrap="none" rtlCol="0">
              <a:spAutoFit/>
            </a:bodyPr>
            <a:lstStyle/>
            <a:p>
              <a:r>
                <a:rPr lang="en-US" sz="1200" b="0" dirty="0">
                  <a:latin typeface="Gill Sans" charset="0"/>
                  <a:ea typeface="Gill Sans" charset="0"/>
                  <a:cs typeface="Gill Sans" charset="0"/>
                </a:rPr>
                <a:t>Static Data</a:t>
              </a:r>
            </a:p>
          </p:txBody>
        </p:sp>
        <p:sp>
          <p:nvSpPr>
            <p:cNvPr id="41" name="Rectangle 40"/>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2" name="TextBox 41"/>
            <p:cNvSpPr txBox="1"/>
            <p:nvPr/>
          </p:nvSpPr>
          <p:spPr>
            <a:xfrm>
              <a:off x="3505200" y="2667001"/>
              <a:ext cx="427104" cy="484748"/>
            </a:xfrm>
            <a:prstGeom prst="rect">
              <a:avLst/>
            </a:prstGeom>
            <a:noFill/>
          </p:spPr>
          <p:txBody>
            <a:bodyPr wrap="none" rtlCol="0">
              <a:spAutoFit/>
            </a:bodyPr>
            <a:lstStyle/>
            <a:p>
              <a:r>
                <a:rPr lang="en-US" sz="1200" b="0" dirty="0">
                  <a:latin typeface="Gill Sans" charset="0"/>
                  <a:ea typeface="Gill Sans" charset="0"/>
                  <a:cs typeface="Gill Sans" charset="0"/>
                </a:rPr>
                <a:t>heap</a:t>
              </a:r>
            </a:p>
          </p:txBody>
        </p:sp>
        <p:sp>
          <p:nvSpPr>
            <p:cNvPr id="43" name="Rectangle 42"/>
            <p:cNvSpPr/>
            <p:nvPr/>
          </p:nvSpPr>
          <p:spPr bwMode="auto">
            <a:xfrm>
              <a:off x="3200400" y="35052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4" name="TextBox 43"/>
            <p:cNvSpPr txBox="1"/>
            <p:nvPr/>
          </p:nvSpPr>
          <p:spPr>
            <a:xfrm>
              <a:off x="3429000" y="3581400"/>
              <a:ext cx="447090" cy="484748"/>
            </a:xfrm>
            <a:prstGeom prst="rect">
              <a:avLst/>
            </a:prstGeom>
            <a:noFill/>
          </p:spPr>
          <p:txBody>
            <a:bodyPr wrap="none" rtlCol="0">
              <a:spAutoFit/>
            </a:bodyPr>
            <a:lstStyle/>
            <a:p>
              <a:r>
                <a:rPr lang="en-US" sz="1200" b="0" dirty="0">
                  <a:latin typeface="Gill Sans" charset="0"/>
                  <a:ea typeface="Gill Sans" charset="0"/>
                  <a:cs typeface="Gill Sans" charset="0"/>
                </a:rPr>
                <a:t>stack</a:t>
              </a:r>
            </a:p>
          </p:txBody>
        </p:sp>
        <p:cxnSp>
          <p:nvCxnSpPr>
            <p:cNvPr id="45" name="Straight Arrow Connector 44"/>
            <p:cNvCxnSpPr/>
            <p:nvPr/>
          </p:nvCxnSpPr>
          <p:spPr bwMode="auto">
            <a:xfrm flipV="1">
              <a:off x="4724400" y="3352800"/>
              <a:ext cx="0" cy="685800"/>
            </a:xfrm>
            <a:prstGeom prst="straightConnector1">
              <a:avLst/>
            </a:prstGeom>
            <a:grpFill/>
            <a:ln w="12700" cap="flat" cmpd="sng" algn="ctr">
              <a:solidFill>
                <a:schemeClr val="tx1"/>
              </a:solidFill>
              <a:prstDash val="solid"/>
              <a:round/>
              <a:headEnd type="none" w="sm" len="sm"/>
              <a:tailEnd type="arrow"/>
            </a:ln>
            <a:effectLst/>
          </p:spPr>
        </p:cxnSp>
        <p:cxnSp>
          <p:nvCxnSpPr>
            <p:cNvPr id="46" name="Straight Arrow Connector 45"/>
            <p:cNvCxnSpPr/>
            <p:nvPr/>
          </p:nvCxnSpPr>
          <p:spPr bwMode="auto">
            <a:xfrm>
              <a:off x="4724400" y="2590800"/>
              <a:ext cx="0" cy="685800"/>
            </a:xfrm>
            <a:prstGeom prst="straightConnector1">
              <a:avLst/>
            </a:prstGeom>
            <a:grpFill/>
            <a:ln w="12700" cap="flat" cmpd="sng" algn="ctr">
              <a:solidFill>
                <a:schemeClr val="tx1"/>
              </a:solidFill>
              <a:prstDash val="solid"/>
              <a:round/>
              <a:headEnd type="none" w="sm" len="sm"/>
              <a:tailEnd type="arrow"/>
            </a:ln>
            <a:effectLst/>
          </p:spPr>
        </p:cxnSp>
      </p:grpSp>
      <p:grpSp>
        <p:nvGrpSpPr>
          <p:cNvPr id="47" name="Group 46"/>
          <p:cNvGrpSpPr/>
          <p:nvPr/>
        </p:nvGrpSpPr>
        <p:grpSpPr>
          <a:xfrm>
            <a:off x="5943600" y="4572000"/>
            <a:ext cx="1828800" cy="1387342"/>
            <a:chOff x="3200400" y="1638300"/>
            <a:chExt cx="1628564" cy="2427848"/>
          </a:xfrm>
          <a:solidFill>
            <a:schemeClr val="accent2"/>
          </a:solidFill>
        </p:grpSpPr>
        <p:sp>
          <p:nvSpPr>
            <p:cNvPr id="48" name="Rectangle 47"/>
            <p:cNvSpPr/>
            <p:nvPr/>
          </p:nvSpPr>
          <p:spPr bwMode="auto">
            <a:xfrm>
              <a:off x="3200400" y="1638300"/>
              <a:ext cx="1628564" cy="4191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49" name="TextBox 48"/>
            <p:cNvSpPr txBox="1"/>
            <p:nvPr/>
          </p:nvSpPr>
          <p:spPr>
            <a:xfrm>
              <a:off x="3372272" y="1638300"/>
              <a:ext cx="438525" cy="484748"/>
            </a:xfrm>
            <a:prstGeom prst="rect">
              <a:avLst/>
            </a:prstGeom>
            <a:grpFill/>
          </p:spPr>
          <p:txBody>
            <a:bodyPr wrap="none" rtlCol="0">
              <a:spAutoFit/>
            </a:bodyPr>
            <a:lstStyle/>
            <a:p>
              <a:r>
                <a:rPr lang="en-US" sz="1200" b="0" dirty="0">
                  <a:latin typeface="Gill Sans" charset="0"/>
                  <a:ea typeface="Gill Sans" charset="0"/>
                  <a:cs typeface="Gill Sans" charset="0"/>
                </a:rPr>
                <a:t>code</a:t>
              </a:r>
            </a:p>
          </p:txBody>
        </p:sp>
        <p:sp>
          <p:nvSpPr>
            <p:cNvPr id="50" name="Rectangle 49"/>
            <p:cNvSpPr/>
            <p:nvPr/>
          </p:nvSpPr>
          <p:spPr bwMode="auto">
            <a:xfrm>
              <a:off x="3200400" y="20574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1" name="TextBox 50"/>
            <p:cNvSpPr txBox="1"/>
            <p:nvPr/>
          </p:nvSpPr>
          <p:spPr>
            <a:xfrm>
              <a:off x="3352800" y="2133601"/>
              <a:ext cx="771131" cy="484748"/>
            </a:xfrm>
            <a:prstGeom prst="rect">
              <a:avLst/>
            </a:prstGeom>
            <a:grpFill/>
          </p:spPr>
          <p:txBody>
            <a:bodyPr wrap="none" rtlCol="0">
              <a:spAutoFit/>
            </a:bodyPr>
            <a:lstStyle/>
            <a:p>
              <a:r>
                <a:rPr lang="en-US" sz="1200" b="0" dirty="0">
                  <a:latin typeface="Gill Sans" charset="0"/>
                  <a:ea typeface="Gill Sans" charset="0"/>
                  <a:cs typeface="Gill Sans" charset="0"/>
                </a:rPr>
                <a:t>Static Data</a:t>
              </a:r>
            </a:p>
          </p:txBody>
        </p:sp>
        <p:sp>
          <p:nvSpPr>
            <p:cNvPr id="52" name="Rectangle 51"/>
            <p:cNvSpPr/>
            <p:nvPr/>
          </p:nvSpPr>
          <p:spPr bwMode="auto">
            <a:xfrm>
              <a:off x="3200400" y="25908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3" name="TextBox 52"/>
            <p:cNvSpPr txBox="1"/>
            <p:nvPr/>
          </p:nvSpPr>
          <p:spPr>
            <a:xfrm>
              <a:off x="3505200" y="2667001"/>
              <a:ext cx="427104" cy="484748"/>
            </a:xfrm>
            <a:prstGeom prst="rect">
              <a:avLst/>
            </a:prstGeom>
            <a:noFill/>
          </p:spPr>
          <p:txBody>
            <a:bodyPr wrap="none" rtlCol="0">
              <a:spAutoFit/>
            </a:bodyPr>
            <a:lstStyle/>
            <a:p>
              <a:r>
                <a:rPr lang="en-US" sz="1200" b="0" dirty="0">
                  <a:latin typeface="Gill Sans" charset="0"/>
                  <a:ea typeface="Gill Sans" charset="0"/>
                  <a:cs typeface="Gill Sans" charset="0"/>
                </a:rPr>
                <a:t>heap</a:t>
              </a:r>
            </a:p>
          </p:txBody>
        </p:sp>
        <p:sp>
          <p:nvSpPr>
            <p:cNvPr id="54" name="Rectangle 53"/>
            <p:cNvSpPr/>
            <p:nvPr/>
          </p:nvSpPr>
          <p:spPr bwMode="auto">
            <a:xfrm>
              <a:off x="3200400" y="3505200"/>
              <a:ext cx="1628564" cy="533400"/>
            </a:xfrm>
            <a:prstGeom prst="rect">
              <a:avLst/>
            </a:prstGeom>
            <a:grp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u="none" strike="noStrike" cap="none" normalizeH="0" baseline="0">
                <a:ln>
                  <a:noFill/>
                </a:ln>
                <a:solidFill>
                  <a:schemeClr val="tx1"/>
                </a:solidFill>
                <a:effectLst/>
                <a:latin typeface="Gill Sans" charset="0"/>
                <a:ea typeface="Gill Sans" charset="0"/>
                <a:cs typeface="Gill Sans" charset="0"/>
              </a:endParaRPr>
            </a:p>
          </p:txBody>
        </p:sp>
        <p:sp>
          <p:nvSpPr>
            <p:cNvPr id="55" name="TextBox 54"/>
            <p:cNvSpPr txBox="1"/>
            <p:nvPr/>
          </p:nvSpPr>
          <p:spPr>
            <a:xfrm>
              <a:off x="3429000" y="3581400"/>
              <a:ext cx="447090" cy="484748"/>
            </a:xfrm>
            <a:prstGeom prst="rect">
              <a:avLst/>
            </a:prstGeom>
            <a:noFill/>
          </p:spPr>
          <p:txBody>
            <a:bodyPr wrap="none" rtlCol="0">
              <a:spAutoFit/>
            </a:bodyPr>
            <a:lstStyle/>
            <a:p>
              <a:r>
                <a:rPr lang="en-US" sz="1200" b="0" dirty="0">
                  <a:latin typeface="Gill Sans" charset="0"/>
                  <a:ea typeface="Gill Sans" charset="0"/>
                  <a:cs typeface="Gill Sans" charset="0"/>
                </a:rPr>
                <a:t>stack</a:t>
              </a:r>
            </a:p>
          </p:txBody>
        </p:sp>
        <p:cxnSp>
          <p:nvCxnSpPr>
            <p:cNvPr id="56" name="Straight Arrow Connector 55"/>
            <p:cNvCxnSpPr/>
            <p:nvPr/>
          </p:nvCxnSpPr>
          <p:spPr bwMode="auto">
            <a:xfrm flipV="1">
              <a:off x="4724400" y="3352800"/>
              <a:ext cx="0" cy="685800"/>
            </a:xfrm>
            <a:prstGeom prst="straightConnector1">
              <a:avLst/>
            </a:prstGeom>
            <a:grpFill/>
            <a:ln w="12700" cap="flat" cmpd="sng" algn="ctr">
              <a:solidFill>
                <a:schemeClr val="tx1"/>
              </a:solidFill>
              <a:prstDash val="solid"/>
              <a:round/>
              <a:headEnd type="none" w="sm" len="sm"/>
              <a:tailEnd type="arrow"/>
            </a:ln>
            <a:effectLst/>
          </p:spPr>
        </p:cxnSp>
        <p:cxnSp>
          <p:nvCxnSpPr>
            <p:cNvPr id="57" name="Straight Arrow Connector 56"/>
            <p:cNvCxnSpPr/>
            <p:nvPr/>
          </p:nvCxnSpPr>
          <p:spPr bwMode="auto">
            <a:xfrm>
              <a:off x="4724400" y="2590800"/>
              <a:ext cx="0" cy="685800"/>
            </a:xfrm>
            <a:prstGeom prst="straightConnector1">
              <a:avLst/>
            </a:prstGeom>
            <a:grpFill/>
            <a:ln w="12700" cap="flat" cmpd="sng" algn="ctr">
              <a:solidFill>
                <a:schemeClr val="tx1"/>
              </a:solidFill>
              <a:prstDash val="solid"/>
              <a:round/>
              <a:headEnd type="none" w="sm" len="sm"/>
              <a:tailEnd type="arrow"/>
            </a:ln>
            <a:effectLst/>
          </p:spPr>
        </p:cxnSp>
      </p:grpSp>
      <p:sp>
        <p:nvSpPr>
          <p:cNvPr id="58" name="TextBox 57"/>
          <p:cNvSpPr txBox="1"/>
          <p:nvPr/>
        </p:nvSpPr>
        <p:spPr>
          <a:xfrm>
            <a:off x="7859695" y="762000"/>
            <a:ext cx="877163" cy="369332"/>
          </a:xfrm>
          <a:prstGeom prst="rect">
            <a:avLst/>
          </a:prstGeom>
          <a:noFill/>
        </p:spPr>
        <p:txBody>
          <a:bodyPr wrap="none" rtlCol="0">
            <a:spAutoFit/>
          </a:bodyPr>
          <a:lstStyle/>
          <a:p>
            <a:r>
              <a:rPr lang="en-US" b="0" dirty="0">
                <a:latin typeface="Gill Sans" charset="0"/>
                <a:ea typeface="Gill Sans" charset="0"/>
                <a:cs typeface="Gill Sans" charset="0"/>
              </a:rPr>
              <a:t>0000…</a:t>
            </a:r>
          </a:p>
        </p:txBody>
      </p:sp>
      <p:sp>
        <p:nvSpPr>
          <p:cNvPr id="59" name="TextBox 58"/>
          <p:cNvSpPr txBox="1"/>
          <p:nvPr/>
        </p:nvSpPr>
        <p:spPr>
          <a:xfrm>
            <a:off x="7859695" y="6107668"/>
            <a:ext cx="851515" cy="369332"/>
          </a:xfrm>
          <a:prstGeom prst="rect">
            <a:avLst/>
          </a:prstGeom>
          <a:noFill/>
        </p:spPr>
        <p:txBody>
          <a:bodyPr wrap="none" rtlCol="0">
            <a:spAutoFit/>
          </a:bodyPr>
          <a:lstStyle/>
          <a:p>
            <a:r>
              <a:rPr lang="en-US" b="0" dirty="0">
                <a:latin typeface="Gill Sans" charset="0"/>
                <a:ea typeface="Gill Sans" charset="0"/>
                <a:cs typeface="Gill Sans" charset="0"/>
              </a:rPr>
              <a:t>FFFF…</a:t>
            </a:r>
          </a:p>
        </p:txBody>
      </p:sp>
      <p:sp>
        <p:nvSpPr>
          <p:cNvPr id="60" name="TextBox 59"/>
          <p:cNvSpPr txBox="1"/>
          <p:nvPr/>
        </p:nvSpPr>
        <p:spPr>
          <a:xfrm>
            <a:off x="7859695" y="2743200"/>
            <a:ext cx="877163" cy="369332"/>
          </a:xfrm>
          <a:prstGeom prst="rect">
            <a:avLst/>
          </a:prstGeom>
          <a:noFill/>
        </p:spPr>
        <p:txBody>
          <a:bodyPr wrap="none" rtlCol="0">
            <a:spAutoFit/>
          </a:bodyPr>
          <a:lstStyle/>
          <a:p>
            <a:r>
              <a:rPr lang="en-US" b="0" dirty="0">
                <a:latin typeface="Gill Sans" charset="0"/>
                <a:ea typeface="Gill Sans" charset="0"/>
                <a:cs typeface="Gill Sans" charset="0"/>
              </a:rPr>
              <a:t>1000…</a:t>
            </a:r>
          </a:p>
        </p:txBody>
      </p:sp>
      <p:sp>
        <p:nvSpPr>
          <p:cNvPr id="61" name="TextBox 60"/>
          <p:cNvSpPr txBox="1"/>
          <p:nvPr/>
        </p:nvSpPr>
        <p:spPr>
          <a:xfrm>
            <a:off x="7924800" y="4050268"/>
            <a:ext cx="911878" cy="369332"/>
          </a:xfrm>
          <a:prstGeom prst="rect">
            <a:avLst/>
          </a:prstGeom>
          <a:noFill/>
        </p:spPr>
        <p:txBody>
          <a:bodyPr wrap="none" rtlCol="0">
            <a:spAutoFit/>
          </a:bodyPr>
          <a:lstStyle/>
          <a:p>
            <a:r>
              <a:rPr lang="en-US" b="0" dirty="0">
                <a:latin typeface="Gill Sans" charset="0"/>
                <a:ea typeface="Gill Sans" charset="0"/>
                <a:cs typeface="Gill Sans" charset="0"/>
              </a:rPr>
              <a:t>1100…</a:t>
            </a:r>
          </a:p>
        </p:txBody>
      </p:sp>
      <p:sp>
        <p:nvSpPr>
          <p:cNvPr id="62" name="TextBox 61"/>
          <p:cNvSpPr txBox="1"/>
          <p:nvPr/>
        </p:nvSpPr>
        <p:spPr>
          <a:xfrm>
            <a:off x="7935895" y="4484132"/>
            <a:ext cx="877163" cy="369332"/>
          </a:xfrm>
          <a:prstGeom prst="rect">
            <a:avLst/>
          </a:prstGeom>
          <a:noFill/>
        </p:spPr>
        <p:txBody>
          <a:bodyPr wrap="none" rtlCol="0">
            <a:spAutoFit/>
          </a:bodyPr>
          <a:lstStyle/>
          <a:p>
            <a:r>
              <a:rPr lang="en-US" b="0" dirty="0">
                <a:latin typeface="Gill Sans" charset="0"/>
                <a:ea typeface="Gill Sans" charset="0"/>
                <a:cs typeface="Gill Sans" charset="0"/>
              </a:rPr>
              <a:t>3000…</a:t>
            </a:r>
          </a:p>
        </p:txBody>
      </p:sp>
      <p:sp>
        <p:nvSpPr>
          <p:cNvPr id="63" name="TextBox 62"/>
          <p:cNvSpPr txBox="1"/>
          <p:nvPr/>
        </p:nvSpPr>
        <p:spPr>
          <a:xfrm>
            <a:off x="8001000" y="5638800"/>
            <a:ext cx="877163" cy="369332"/>
          </a:xfrm>
          <a:prstGeom prst="rect">
            <a:avLst/>
          </a:prstGeom>
          <a:noFill/>
        </p:spPr>
        <p:txBody>
          <a:bodyPr wrap="none" rtlCol="0">
            <a:spAutoFit/>
          </a:bodyPr>
          <a:lstStyle/>
          <a:p>
            <a:r>
              <a:rPr lang="en-US" b="0" dirty="0">
                <a:latin typeface="Gill Sans" charset="0"/>
                <a:ea typeface="Gill Sans" charset="0"/>
                <a:cs typeface="Gill Sans" charset="0"/>
              </a:rPr>
              <a:t>3080…</a:t>
            </a:r>
          </a:p>
        </p:txBody>
      </p:sp>
      <p:sp>
        <p:nvSpPr>
          <p:cNvPr id="64" name="TextBox 63"/>
          <p:cNvSpPr txBox="1"/>
          <p:nvPr/>
        </p:nvSpPr>
        <p:spPr>
          <a:xfrm>
            <a:off x="1953562" y="3124200"/>
            <a:ext cx="564578" cy="338554"/>
          </a:xfrm>
          <a:prstGeom prst="rect">
            <a:avLst/>
          </a:prstGeom>
          <a:noFill/>
        </p:spPr>
        <p:txBody>
          <a:bodyPr wrap="none" rtlCol="0">
            <a:spAutoFit/>
          </a:bodyPr>
          <a:lstStyle/>
          <a:p>
            <a:r>
              <a:rPr lang="en-US" sz="1600" b="0" dirty="0">
                <a:latin typeface="Gill Sans" charset="0"/>
                <a:ea typeface="Gill Sans" charset="0"/>
                <a:cs typeface="Gill Sans" charset="0"/>
              </a:rPr>
              <a:t>Base</a:t>
            </a:r>
          </a:p>
        </p:txBody>
      </p:sp>
      <p:sp>
        <p:nvSpPr>
          <p:cNvPr id="65" name="Rectangle 64"/>
          <p:cNvSpPr/>
          <p:nvPr/>
        </p:nvSpPr>
        <p:spPr bwMode="auto">
          <a:xfrm>
            <a:off x="2590800" y="3124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66" name="Rectangle 65"/>
          <p:cNvSpPr/>
          <p:nvPr/>
        </p:nvSpPr>
        <p:spPr bwMode="auto">
          <a:xfrm>
            <a:off x="2590800" y="3505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0" name="TextBox 69"/>
          <p:cNvSpPr txBox="1"/>
          <p:nvPr/>
        </p:nvSpPr>
        <p:spPr>
          <a:xfrm>
            <a:off x="1827927" y="3505200"/>
            <a:ext cx="723275" cy="338554"/>
          </a:xfrm>
          <a:prstGeom prst="rect">
            <a:avLst/>
          </a:prstGeom>
          <a:noFill/>
        </p:spPr>
        <p:txBody>
          <a:bodyPr wrap="none" rtlCol="0">
            <a:spAutoFit/>
          </a:bodyPr>
          <a:lstStyle/>
          <a:p>
            <a:r>
              <a:rPr lang="en-US" sz="1600" b="0" dirty="0">
                <a:latin typeface="Gill Sans" charset="0"/>
                <a:ea typeface="Gill Sans" charset="0"/>
                <a:cs typeface="Gill Sans" charset="0"/>
              </a:rPr>
              <a:t>Bound</a:t>
            </a:r>
          </a:p>
        </p:txBody>
      </p:sp>
      <p:sp>
        <p:nvSpPr>
          <p:cNvPr id="71" name="Rectangle 70"/>
          <p:cNvSpPr/>
          <p:nvPr/>
        </p:nvSpPr>
        <p:spPr bwMode="auto">
          <a:xfrm>
            <a:off x="2590800" y="3886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3" name="TextBox 72"/>
          <p:cNvSpPr txBox="1"/>
          <p:nvPr/>
        </p:nvSpPr>
        <p:spPr>
          <a:xfrm>
            <a:off x="2022090" y="3886200"/>
            <a:ext cx="537327" cy="338554"/>
          </a:xfrm>
          <a:prstGeom prst="rect">
            <a:avLst/>
          </a:prstGeom>
          <a:noFill/>
        </p:spPr>
        <p:txBody>
          <a:bodyPr wrap="none" rtlCol="0">
            <a:spAutoFit/>
          </a:bodyPr>
          <a:lstStyle/>
          <a:p>
            <a:r>
              <a:rPr lang="en-US" sz="1600" b="0" dirty="0" err="1">
                <a:latin typeface="Gill Sans" charset="0"/>
                <a:ea typeface="Gill Sans" charset="0"/>
                <a:cs typeface="Gill Sans" charset="0"/>
              </a:rPr>
              <a:t>uPC</a:t>
            </a:r>
            <a:endParaRPr lang="en-US" sz="1600" b="0" dirty="0">
              <a:latin typeface="Gill Sans" charset="0"/>
              <a:ea typeface="Gill Sans" charset="0"/>
              <a:cs typeface="Gill Sans" charset="0"/>
            </a:endParaRPr>
          </a:p>
        </p:txBody>
      </p:sp>
      <p:sp>
        <p:nvSpPr>
          <p:cNvPr id="74" name="Rectangle 73"/>
          <p:cNvSpPr/>
          <p:nvPr/>
        </p:nvSpPr>
        <p:spPr bwMode="auto">
          <a:xfrm>
            <a:off x="2590800" y="4648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5" name="Rectangle 74"/>
          <p:cNvSpPr/>
          <p:nvPr/>
        </p:nvSpPr>
        <p:spPr bwMode="auto">
          <a:xfrm>
            <a:off x="2590800" y="49530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6" name="Rectangle 75"/>
          <p:cNvSpPr/>
          <p:nvPr/>
        </p:nvSpPr>
        <p:spPr bwMode="auto">
          <a:xfrm>
            <a:off x="2590800" y="54864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Gill Sans Light"/>
              <a:cs typeface="Gill Sans Light"/>
            </a:endParaRPr>
          </a:p>
        </p:txBody>
      </p:sp>
      <p:sp>
        <p:nvSpPr>
          <p:cNvPr id="78" name="Rectangle 77"/>
          <p:cNvSpPr/>
          <p:nvPr/>
        </p:nvSpPr>
        <p:spPr bwMode="auto">
          <a:xfrm>
            <a:off x="2590800" y="2743200"/>
            <a:ext cx="457200" cy="304800"/>
          </a:xfrm>
          <a:prstGeom prst="rect">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79" name="TextBox 78"/>
          <p:cNvSpPr txBox="1"/>
          <p:nvPr/>
        </p:nvSpPr>
        <p:spPr>
          <a:xfrm>
            <a:off x="1600200" y="2743200"/>
            <a:ext cx="906017" cy="338554"/>
          </a:xfrm>
          <a:prstGeom prst="rect">
            <a:avLst/>
          </a:prstGeom>
          <a:noFill/>
        </p:spPr>
        <p:txBody>
          <a:bodyPr wrap="none" rtlCol="0">
            <a:spAutoFit/>
          </a:bodyPr>
          <a:lstStyle/>
          <a:p>
            <a:r>
              <a:rPr lang="en-US" sz="1600" b="0" dirty="0" err="1">
                <a:latin typeface="Gill Sans" charset="0"/>
                <a:ea typeface="Gill Sans" charset="0"/>
                <a:cs typeface="Gill Sans" charset="0"/>
              </a:rPr>
              <a:t>sysmode</a:t>
            </a:r>
            <a:endParaRPr lang="en-US" sz="1600" b="0" dirty="0">
              <a:latin typeface="Gill Sans" charset="0"/>
              <a:ea typeface="Gill Sans" charset="0"/>
              <a:cs typeface="Gill Sans" charset="0"/>
            </a:endParaRPr>
          </a:p>
        </p:txBody>
      </p:sp>
      <p:sp>
        <p:nvSpPr>
          <p:cNvPr id="14" name="TextBox 13"/>
          <p:cNvSpPr txBox="1"/>
          <p:nvPr/>
        </p:nvSpPr>
        <p:spPr>
          <a:xfrm>
            <a:off x="3276600" y="5117068"/>
            <a:ext cx="415498" cy="369332"/>
          </a:xfrm>
          <a:prstGeom prst="rect">
            <a:avLst/>
          </a:prstGeom>
          <a:noFill/>
        </p:spPr>
        <p:txBody>
          <a:bodyPr wrap="none" rtlCol="0">
            <a:spAutoFit/>
          </a:bodyPr>
          <a:lstStyle/>
          <a:p>
            <a:r>
              <a:rPr lang="en-US" b="0" dirty="0">
                <a:latin typeface="Gill Sans" charset="0"/>
                <a:ea typeface="Gill Sans" charset="0"/>
                <a:cs typeface="Gill Sans" charset="0"/>
              </a:rPr>
              <a:t>…</a:t>
            </a:r>
          </a:p>
        </p:txBody>
      </p:sp>
      <p:sp>
        <p:nvSpPr>
          <p:cNvPr id="81" name="TextBox 80"/>
          <p:cNvSpPr txBox="1"/>
          <p:nvPr/>
        </p:nvSpPr>
        <p:spPr>
          <a:xfrm>
            <a:off x="2667000" y="2743200"/>
            <a:ext cx="287258" cy="338554"/>
          </a:xfrm>
          <a:prstGeom prst="rect">
            <a:avLst/>
          </a:prstGeom>
          <a:noFill/>
        </p:spPr>
        <p:txBody>
          <a:bodyPr wrap="none" rtlCol="0">
            <a:spAutoFit/>
          </a:bodyPr>
          <a:lstStyle/>
          <a:p>
            <a:r>
              <a:rPr lang="en-US" sz="1600" b="0" dirty="0">
                <a:latin typeface="Gill Sans" charset="0"/>
                <a:ea typeface="Gill Sans" charset="0"/>
                <a:cs typeface="Gill Sans" charset="0"/>
              </a:rPr>
              <a:t>1</a:t>
            </a:r>
          </a:p>
        </p:txBody>
      </p:sp>
      <p:sp>
        <p:nvSpPr>
          <p:cNvPr id="82" name="Rectangle 81"/>
          <p:cNvSpPr/>
          <p:nvPr/>
        </p:nvSpPr>
        <p:spPr bwMode="auto">
          <a:xfrm>
            <a:off x="2590800" y="4267200"/>
            <a:ext cx="18288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u="none" strike="noStrike" cap="none" normalizeH="0" baseline="0">
              <a:ln>
                <a:noFill/>
              </a:ln>
              <a:solidFill>
                <a:schemeClr val="tx1"/>
              </a:solidFill>
              <a:effectLst/>
              <a:latin typeface="Gill Sans" charset="0"/>
              <a:ea typeface="Gill Sans" charset="0"/>
              <a:cs typeface="Gill Sans" charset="0"/>
            </a:endParaRPr>
          </a:p>
        </p:txBody>
      </p:sp>
      <p:sp>
        <p:nvSpPr>
          <p:cNvPr id="84" name="TextBox 83"/>
          <p:cNvSpPr txBox="1"/>
          <p:nvPr/>
        </p:nvSpPr>
        <p:spPr>
          <a:xfrm>
            <a:off x="2136204" y="4267200"/>
            <a:ext cx="434734" cy="338554"/>
          </a:xfrm>
          <a:prstGeom prst="rect">
            <a:avLst/>
          </a:prstGeom>
          <a:noFill/>
        </p:spPr>
        <p:txBody>
          <a:bodyPr wrap="none" rtlCol="0">
            <a:spAutoFit/>
          </a:bodyPr>
          <a:lstStyle/>
          <a:p>
            <a:r>
              <a:rPr lang="en-US" sz="1600" b="0" dirty="0">
                <a:latin typeface="Gill Sans" charset="0"/>
                <a:ea typeface="Gill Sans" charset="0"/>
                <a:cs typeface="Gill Sans" charset="0"/>
              </a:rPr>
              <a:t>PC</a:t>
            </a:r>
          </a:p>
        </p:txBody>
      </p:sp>
      <p:cxnSp>
        <p:nvCxnSpPr>
          <p:cNvPr id="16" name="Straight Connector 15"/>
          <p:cNvCxnSpPr/>
          <p:nvPr/>
        </p:nvCxnSpPr>
        <p:spPr bwMode="auto">
          <a:xfrm>
            <a:off x="5334000" y="914400"/>
            <a:ext cx="1295400" cy="0"/>
          </a:xfrm>
          <a:prstGeom prst="line">
            <a:avLst/>
          </a:prstGeom>
          <a:solidFill>
            <a:schemeClr val="accent1"/>
          </a:solidFill>
          <a:ln w="28575" cap="flat" cmpd="sng" algn="ctr">
            <a:solidFill>
              <a:srgbClr val="FF0000"/>
            </a:solidFill>
            <a:prstDash val="solid"/>
            <a:round/>
            <a:headEnd type="none" w="sm" len="sm"/>
            <a:tailEnd type="none" w="sm" len="sm"/>
          </a:ln>
          <a:effectLst/>
        </p:spPr>
      </p:cxnSp>
      <p:cxnSp>
        <p:nvCxnSpPr>
          <p:cNvPr id="85" name="Straight Connector 84"/>
          <p:cNvCxnSpPr/>
          <p:nvPr/>
        </p:nvCxnSpPr>
        <p:spPr bwMode="auto">
          <a:xfrm>
            <a:off x="5334000" y="6248400"/>
            <a:ext cx="1295400" cy="0"/>
          </a:xfrm>
          <a:prstGeom prst="line">
            <a:avLst/>
          </a:prstGeom>
          <a:solidFill>
            <a:schemeClr val="accent1"/>
          </a:solidFill>
          <a:ln w="28575" cap="flat" cmpd="sng" algn="ctr">
            <a:solidFill>
              <a:srgbClr val="FF0000"/>
            </a:solidFill>
            <a:prstDash val="solid"/>
            <a:round/>
            <a:headEnd type="none" w="sm" len="sm"/>
            <a:tailEnd type="none" w="sm" len="sm"/>
          </a:ln>
          <a:effectLst/>
        </p:spPr>
      </p:cxnSp>
      <p:sp>
        <p:nvSpPr>
          <p:cNvPr id="93" name="TextBox 92"/>
          <p:cNvSpPr txBox="1"/>
          <p:nvPr/>
        </p:nvSpPr>
        <p:spPr>
          <a:xfrm>
            <a:off x="4495800" y="3124200"/>
            <a:ext cx="800219" cy="338554"/>
          </a:xfrm>
          <a:prstGeom prst="rect">
            <a:avLst/>
          </a:prstGeom>
          <a:noFill/>
        </p:spPr>
        <p:txBody>
          <a:bodyPr wrap="none" rtlCol="0">
            <a:spAutoFit/>
          </a:bodyPr>
          <a:lstStyle/>
          <a:p>
            <a:r>
              <a:rPr lang="en-US" sz="1600" b="0" dirty="0">
                <a:latin typeface="Gill Sans" charset="0"/>
                <a:ea typeface="Gill Sans" charset="0"/>
                <a:cs typeface="Gill Sans" charset="0"/>
              </a:rPr>
              <a:t>0000…</a:t>
            </a:r>
          </a:p>
        </p:txBody>
      </p:sp>
      <p:sp>
        <p:nvSpPr>
          <p:cNvPr id="94" name="TextBox 93"/>
          <p:cNvSpPr txBox="1"/>
          <p:nvPr/>
        </p:nvSpPr>
        <p:spPr>
          <a:xfrm>
            <a:off x="4495800" y="3505200"/>
            <a:ext cx="774571" cy="338554"/>
          </a:xfrm>
          <a:prstGeom prst="rect">
            <a:avLst/>
          </a:prstGeom>
          <a:noFill/>
        </p:spPr>
        <p:txBody>
          <a:bodyPr wrap="none" rtlCol="0">
            <a:spAutoFit/>
          </a:bodyPr>
          <a:lstStyle/>
          <a:p>
            <a:r>
              <a:rPr lang="en-US" sz="1600" b="0" dirty="0">
                <a:latin typeface="Gill Sans" charset="0"/>
                <a:ea typeface="Gill Sans" charset="0"/>
                <a:cs typeface="Gill Sans" charset="0"/>
              </a:rPr>
              <a:t>FFFF…</a:t>
            </a:r>
          </a:p>
        </p:txBody>
      </p:sp>
      <p:sp>
        <p:nvSpPr>
          <p:cNvPr id="87" name="Content Placeholder 18"/>
          <p:cNvSpPr>
            <a:spLocks noGrp="1"/>
          </p:cNvSpPr>
          <p:nvPr>
            <p:ph idx="1"/>
          </p:nvPr>
        </p:nvSpPr>
        <p:spPr>
          <a:xfrm>
            <a:off x="152400" y="5181600"/>
            <a:ext cx="2286000" cy="1066800"/>
          </a:xfrm>
        </p:spPr>
        <p:txBody>
          <a:bodyPr>
            <a:noAutofit/>
          </a:bodyPr>
          <a:lstStyle/>
          <a:p>
            <a:r>
              <a:rPr lang="en-US" dirty="0">
                <a:solidFill>
                  <a:srgbClr val="FF0000"/>
                </a:solidFill>
              </a:rPr>
              <a:t>How to save registers and set up system stack?</a:t>
            </a:r>
          </a:p>
        </p:txBody>
      </p:sp>
      <p:sp>
        <p:nvSpPr>
          <p:cNvPr id="88" name="TextBox 87"/>
          <p:cNvSpPr txBox="1"/>
          <p:nvPr/>
        </p:nvSpPr>
        <p:spPr>
          <a:xfrm>
            <a:off x="2579217" y="4267200"/>
            <a:ext cx="1329531" cy="338554"/>
          </a:xfrm>
          <a:prstGeom prst="rect">
            <a:avLst/>
          </a:prstGeom>
          <a:noFill/>
        </p:spPr>
        <p:txBody>
          <a:bodyPr wrap="none" rtlCol="0">
            <a:spAutoFit/>
          </a:bodyPr>
          <a:lstStyle/>
          <a:p>
            <a:r>
              <a:rPr lang="en-US" sz="1600" b="0" dirty="0" err="1">
                <a:solidFill>
                  <a:srgbClr val="FF0000"/>
                </a:solidFill>
                <a:latin typeface="Gill Sans" charset="0"/>
                <a:ea typeface="Gill Sans" charset="0"/>
                <a:cs typeface="Gill Sans" charset="0"/>
              </a:rPr>
              <a:t>IntrpVector</a:t>
            </a:r>
            <a:r>
              <a:rPr lang="en-US" sz="1600" b="0" dirty="0">
                <a:solidFill>
                  <a:srgbClr val="FF0000"/>
                </a:solidFill>
                <a:latin typeface="Gill Sans" charset="0"/>
                <a:ea typeface="Gill Sans" charset="0"/>
                <a:cs typeface="Gill Sans" charset="0"/>
              </a:rPr>
              <a:t>[</a:t>
            </a:r>
            <a:r>
              <a:rPr lang="en-US" sz="1600" b="0" dirty="0" err="1">
                <a:solidFill>
                  <a:srgbClr val="FF0000"/>
                </a:solidFill>
                <a:latin typeface="Gill Sans" charset="0"/>
                <a:ea typeface="Gill Sans" charset="0"/>
                <a:cs typeface="Gill Sans" charset="0"/>
              </a:rPr>
              <a:t>i</a:t>
            </a:r>
            <a:r>
              <a:rPr lang="en-US" sz="1600" b="0" dirty="0">
                <a:solidFill>
                  <a:srgbClr val="FF0000"/>
                </a:solidFill>
                <a:latin typeface="Gill Sans" charset="0"/>
                <a:ea typeface="Gill Sans" charset="0"/>
                <a:cs typeface="Gill Sans" charset="0"/>
              </a:rPr>
              <a:t>]</a:t>
            </a:r>
          </a:p>
        </p:txBody>
      </p:sp>
      <p:sp>
        <p:nvSpPr>
          <p:cNvPr id="96" name="TextBox 95"/>
          <p:cNvSpPr txBox="1"/>
          <p:nvPr/>
        </p:nvSpPr>
        <p:spPr>
          <a:xfrm>
            <a:off x="381000" y="2971800"/>
            <a:ext cx="857226" cy="338554"/>
          </a:xfrm>
          <a:prstGeom prst="rect">
            <a:avLst/>
          </a:prstGeom>
          <a:solidFill>
            <a:srgbClr val="FFFF00"/>
          </a:solidFill>
          <a:ln>
            <a:solidFill>
              <a:schemeClr val="tx1"/>
            </a:solidFill>
          </a:ln>
        </p:spPr>
        <p:txBody>
          <a:bodyPr wrap="none" rtlCol="0">
            <a:spAutoFit/>
          </a:bodyPr>
          <a:lstStyle/>
          <a:p>
            <a:r>
              <a:rPr lang="en-US" sz="1600" b="0" dirty="0">
                <a:solidFill>
                  <a:srgbClr val="0000FF"/>
                </a:solidFill>
                <a:latin typeface="Gill Sans" charset="0"/>
                <a:ea typeface="Gill Sans" charset="0"/>
                <a:cs typeface="Gill Sans" charset="0"/>
              </a:rPr>
              <a:t>1000 …</a:t>
            </a:r>
          </a:p>
        </p:txBody>
      </p:sp>
      <p:sp>
        <p:nvSpPr>
          <p:cNvPr id="97" name="TextBox 96"/>
          <p:cNvSpPr txBox="1"/>
          <p:nvPr/>
        </p:nvSpPr>
        <p:spPr>
          <a:xfrm>
            <a:off x="381000" y="3352800"/>
            <a:ext cx="888084" cy="338554"/>
          </a:xfrm>
          <a:prstGeom prst="rect">
            <a:avLst/>
          </a:prstGeom>
          <a:solidFill>
            <a:srgbClr val="FFFF00"/>
          </a:solidFill>
          <a:ln>
            <a:solidFill>
              <a:schemeClr val="tx1"/>
            </a:solidFill>
          </a:ln>
        </p:spPr>
        <p:txBody>
          <a:bodyPr wrap="none" rtlCol="0">
            <a:spAutoFit/>
          </a:bodyPr>
          <a:lstStyle/>
          <a:p>
            <a:r>
              <a:rPr lang="en-US" sz="1600" b="0" dirty="0">
                <a:solidFill>
                  <a:srgbClr val="0000FF"/>
                </a:solidFill>
                <a:latin typeface="Gill Sans" charset="0"/>
                <a:ea typeface="Gill Sans" charset="0"/>
                <a:cs typeface="Gill Sans" charset="0"/>
              </a:rPr>
              <a:t>1100 …</a:t>
            </a:r>
          </a:p>
        </p:txBody>
      </p:sp>
      <p:sp>
        <p:nvSpPr>
          <p:cNvPr id="98" name="TextBox 97"/>
          <p:cNvSpPr txBox="1"/>
          <p:nvPr/>
        </p:nvSpPr>
        <p:spPr>
          <a:xfrm>
            <a:off x="381000" y="3733800"/>
            <a:ext cx="966931" cy="307777"/>
          </a:xfrm>
          <a:prstGeom prst="rect">
            <a:avLst/>
          </a:prstGeom>
          <a:solidFill>
            <a:srgbClr val="FFFF00"/>
          </a:solidFill>
          <a:ln>
            <a:solidFill>
              <a:schemeClr val="tx1"/>
            </a:solidFill>
          </a:ln>
        </p:spPr>
        <p:txBody>
          <a:bodyPr wrap="none" rtlCol="0">
            <a:spAutoFit/>
          </a:bodyPr>
          <a:lstStyle/>
          <a:p>
            <a:r>
              <a:rPr lang="en-US" sz="1400" b="0" dirty="0">
                <a:solidFill>
                  <a:srgbClr val="0000FF"/>
                </a:solidFill>
                <a:latin typeface="Gill Sans" charset="0"/>
                <a:ea typeface="Gill Sans" charset="0"/>
                <a:cs typeface="Gill Sans" charset="0"/>
              </a:rPr>
              <a:t>0000 1234</a:t>
            </a:r>
          </a:p>
        </p:txBody>
      </p:sp>
      <p:sp>
        <p:nvSpPr>
          <p:cNvPr id="99" name="TextBox 98"/>
          <p:cNvSpPr txBox="1"/>
          <p:nvPr/>
        </p:nvSpPr>
        <p:spPr>
          <a:xfrm>
            <a:off x="381000" y="4114800"/>
            <a:ext cx="526811" cy="338554"/>
          </a:xfrm>
          <a:prstGeom prst="rect">
            <a:avLst/>
          </a:prstGeom>
          <a:solidFill>
            <a:srgbClr val="FFFF00"/>
          </a:solidFill>
          <a:ln>
            <a:solidFill>
              <a:schemeClr val="tx1"/>
            </a:solidFill>
          </a:ln>
        </p:spPr>
        <p:txBody>
          <a:bodyPr wrap="none" rtlCol="0">
            <a:spAutoFit/>
          </a:bodyPr>
          <a:lstStyle/>
          <a:p>
            <a:r>
              <a:rPr lang="en-US" sz="1600" b="0" dirty="0" err="1">
                <a:solidFill>
                  <a:srgbClr val="0000FF"/>
                </a:solidFill>
                <a:latin typeface="Gill Sans" charset="0"/>
                <a:ea typeface="Gill Sans" charset="0"/>
                <a:cs typeface="Gill Sans" charset="0"/>
              </a:rPr>
              <a:t>regs</a:t>
            </a:r>
            <a:endParaRPr lang="en-US" sz="1600" b="0" dirty="0">
              <a:solidFill>
                <a:srgbClr val="0000FF"/>
              </a:solidFill>
              <a:latin typeface="Gill Sans" charset="0"/>
              <a:ea typeface="Gill Sans" charset="0"/>
              <a:cs typeface="Gill Sans" charset="0"/>
            </a:endParaRPr>
          </a:p>
        </p:txBody>
      </p:sp>
      <p:sp>
        <p:nvSpPr>
          <p:cNvPr id="100" name="TextBox 99"/>
          <p:cNvSpPr txBox="1"/>
          <p:nvPr/>
        </p:nvSpPr>
        <p:spPr>
          <a:xfrm>
            <a:off x="533400" y="4495800"/>
            <a:ext cx="633507" cy="276999"/>
          </a:xfrm>
          <a:prstGeom prst="rect">
            <a:avLst/>
          </a:prstGeom>
          <a:solidFill>
            <a:srgbClr val="FFFF00"/>
          </a:solidFill>
          <a:ln>
            <a:solidFill>
              <a:schemeClr val="tx1"/>
            </a:solidFill>
          </a:ln>
        </p:spPr>
        <p:txBody>
          <a:bodyPr wrap="none" rtlCol="0">
            <a:spAutoFit/>
          </a:bodyPr>
          <a:lstStyle/>
          <a:p>
            <a:r>
              <a:rPr lang="en-US" sz="1200" b="0" dirty="0">
                <a:solidFill>
                  <a:srgbClr val="0000FF"/>
                </a:solidFill>
                <a:latin typeface="Gill Sans" charset="0"/>
                <a:ea typeface="Gill Sans" charset="0"/>
                <a:cs typeface="Gill Sans" charset="0"/>
              </a:rPr>
              <a:t>00FF…</a:t>
            </a:r>
          </a:p>
        </p:txBody>
      </p:sp>
      <p:sp>
        <p:nvSpPr>
          <p:cNvPr id="102" name="Rounded Rectangle 101"/>
          <p:cNvSpPr/>
          <p:nvPr/>
        </p:nvSpPr>
        <p:spPr bwMode="auto">
          <a:xfrm>
            <a:off x="7467600" y="1447800"/>
            <a:ext cx="152400" cy="228600"/>
          </a:xfrm>
          <a:prstGeom prst="round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u="none" strike="noStrike" cap="none" normalizeH="0" baseline="0">
              <a:ln>
                <a:noFill/>
              </a:ln>
              <a:solidFill>
                <a:schemeClr val="tx1"/>
              </a:solidFill>
              <a:effectLst/>
              <a:latin typeface="Gill Sans" charset="0"/>
              <a:ea typeface="Gill Sans" charset="0"/>
              <a:cs typeface="Gill Sans" charset="0"/>
            </a:endParaRPr>
          </a:p>
        </p:txBody>
      </p:sp>
    </p:spTree>
    <p:extLst>
      <p:ext uri="{BB962C8B-B14F-4D97-AF65-F5344CB8AC3E}">
        <p14:creationId xmlns:p14="http://schemas.microsoft.com/office/powerpoint/2010/main" val="11983704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Control Block</a:t>
            </a:r>
          </a:p>
        </p:txBody>
      </p:sp>
      <p:sp>
        <p:nvSpPr>
          <p:cNvPr id="3" name="Content Placeholder 2"/>
          <p:cNvSpPr>
            <a:spLocks noGrp="1"/>
          </p:cNvSpPr>
          <p:nvPr>
            <p:ph idx="1"/>
          </p:nvPr>
        </p:nvSpPr>
        <p:spPr>
          <a:xfrm>
            <a:off x="609600" y="914400"/>
            <a:ext cx="8382000" cy="5105400"/>
          </a:xfrm>
        </p:spPr>
        <p:txBody>
          <a:bodyPr/>
          <a:lstStyle/>
          <a:p>
            <a:pPr marL="0" indent="0" algn="ctr">
              <a:buNone/>
            </a:pPr>
            <a:r>
              <a:rPr lang="en-US" dirty="0"/>
              <a:t>(</a:t>
            </a:r>
            <a:r>
              <a:rPr lang="en-US" i="1" dirty="0"/>
              <a:t>Assume single threaded processes for now</a:t>
            </a:r>
            <a:r>
              <a:rPr lang="en-US" dirty="0"/>
              <a:t>) </a:t>
            </a:r>
          </a:p>
          <a:p>
            <a:pPr marL="0" indent="0" algn="ctr">
              <a:buNone/>
            </a:pPr>
            <a:endParaRPr lang="en-US" dirty="0"/>
          </a:p>
          <a:p>
            <a:r>
              <a:rPr lang="en-US" dirty="0"/>
              <a:t>Kernel represents each process as a process control block (PCB)</a:t>
            </a:r>
          </a:p>
          <a:p>
            <a:pPr lvl="1"/>
            <a:r>
              <a:rPr lang="en-US" dirty="0"/>
              <a:t>Status (running, ready, blocked, …)</a:t>
            </a:r>
          </a:p>
          <a:p>
            <a:pPr lvl="1"/>
            <a:r>
              <a:rPr lang="en-US" dirty="0"/>
              <a:t>Registers, SP, </a:t>
            </a:r>
            <a:r>
              <a:rPr lang="mr-IN" dirty="0"/>
              <a:t>…</a:t>
            </a:r>
            <a:r>
              <a:rPr lang="en-US" dirty="0"/>
              <a:t> (when not running)</a:t>
            </a:r>
          </a:p>
          <a:p>
            <a:pPr lvl="1"/>
            <a:r>
              <a:rPr lang="en-US" dirty="0"/>
              <a:t>Process ID (PID), User, Executable, Priority, …</a:t>
            </a:r>
          </a:p>
          <a:p>
            <a:pPr lvl="1"/>
            <a:r>
              <a:rPr lang="en-US" dirty="0"/>
              <a:t>Execution time, …</a:t>
            </a:r>
          </a:p>
          <a:p>
            <a:pPr lvl="1"/>
            <a:r>
              <a:rPr lang="en-US" dirty="0"/>
              <a:t>Memory space, translation tables, …</a:t>
            </a:r>
          </a:p>
          <a:p>
            <a:pPr lvl="1"/>
            <a:endParaRPr lang="en-US" dirty="0"/>
          </a:p>
          <a:p>
            <a:r>
              <a:rPr lang="en-US" dirty="0"/>
              <a:t>Kernel Scheduler maintains a data structure containing the PCBs</a:t>
            </a:r>
          </a:p>
          <a:p>
            <a:endParaRPr lang="en-US" dirty="0"/>
          </a:p>
          <a:p>
            <a:r>
              <a:rPr lang="en-US" dirty="0"/>
              <a:t>Scheduling algorithm selects the next one to run</a:t>
            </a:r>
          </a:p>
        </p:txBody>
      </p:sp>
    </p:spTree>
    <p:extLst>
      <p:ext uri="{BB962C8B-B14F-4D97-AF65-F5344CB8AC3E}">
        <p14:creationId xmlns:p14="http://schemas.microsoft.com/office/powerpoint/2010/main" val="2541705534"/>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41187</TotalTime>
  <Pages>60</Pages>
  <Words>2579</Words>
  <Application>Microsoft Macintosh PowerPoint</Application>
  <PresentationFormat>On-screen Show (4:3)</PresentationFormat>
  <Paragraphs>592</Paragraphs>
  <Slides>29</Slides>
  <Notes>23</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굴림</vt:lpstr>
      <vt:lpstr>ＭＳ Ｐゴシック</vt:lpstr>
      <vt:lpstr>ＭＳ Ｐゴシック</vt:lpstr>
      <vt:lpstr>Arial</vt:lpstr>
      <vt:lpstr>Avenir Next Condensed</vt:lpstr>
      <vt:lpstr>Avenir Next Condensed Medium</vt:lpstr>
      <vt:lpstr>Comic Sans MS</vt:lpstr>
      <vt:lpstr>Courier New</vt:lpstr>
      <vt:lpstr>Gill Sans</vt:lpstr>
      <vt:lpstr>Gill Sans Light</vt:lpstr>
      <vt:lpstr>Symbol</vt:lpstr>
      <vt:lpstr>Office</vt:lpstr>
      <vt:lpstr>CS162 Operating Systems and Systems Programming Lecture 3  Processes (cont’d), Fork</vt:lpstr>
      <vt:lpstr>Recall: Four fundamental OS concepts</vt:lpstr>
      <vt:lpstr>Recall: 3 types of Mode Transfer</vt:lpstr>
      <vt:lpstr>How do we get the system target address of the “unprogrammed control transfer?”</vt:lpstr>
      <vt:lpstr>Interrupt Vector</vt:lpstr>
      <vt:lpstr>Simple B&amp;B: User =&gt; Kernel</vt:lpstr>
      <vt:lpstr>Simple B&amp;B: Interrupt</vt:lpstr>
      <vt:lpstr>Simple B&amp;B: Save state</vt:lpstr>
      <vt:lpstr>Process Control Block</vt:lpstr>
      <vt:lpstr>Recall: give the illusion of multiple processors?</vt:lpstr>
      <vt:lpstr>Simple B&amp;B: Switch User Process</vt:lpstr>
      <vt:lpstr>Simple B&amp;B: “resume”</vt:lpstr>
      <vt:lpstr>CPU, Processor, Core, Process, Thread?!?</vt:lpstr>
      <vt:lpstr>Simultaneous MultiThreading/Hyperthreading</vt:lpstr>
      <vt:lpstr>Scheduler</vt:lpstr>
      <vt:lpstr>Putting it together: web server</vt:lpstr>
      <vt:lpstr>Putting it together: web server</vt:lpstr>
      <vt:lpstr>Recall: 3 types of Kernel Mode Transfer</vt:lpstr>
      <vt:lpstr>Recall: User/Kernel (Privileged) Mode</vt:lpstr>
      <vt:lpstr>Implementing Safe Kernel Mode Transfers</vt:lpstr>
      <vt:lpstr>Need for Separate Kernel Stacks</vt:lpstr>
      <vt:lpstr>Before interrupt</vt:lpstr>
      <vt:lpstr>During interrupt</vt:lpstr>
      <vt:lpstr>Kernel System Call Handler</vt:lpstr>
      <vt:lpstr>Hardware support: Interrupt Control</vt:lpstr>
      <vt:lpstr>Hardware support: Interrupt Control</vt:lpstr>
      <vt:lpstr>Interrupt Controller</vt:lpstr>
      <vt:lpstr>How do we take interrupts safely?</vt:lpstr>
      <vt:lpstr>Administrivia: Getting started</vt:lpstr>
    </vt:vector>
  </TitlesOfParts>
  <Company>UC Berkeley</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Jonathan Ragan-Kelley</cp:lastModifiedBy>
  <cp:revision>535</cp:revision>
  <cp:lastPrinted>2018-01-25T09:50:48Z</cp:lastPrinted>
  <dcterms:created xsi:type="dcterms:W3CDTF">1995-08-12T11:37:26Z</dcterms:created>
  <dcterms:modified xsi:type="dcterms:W3CDTF">2018-01-25T09:50:48Z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