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620" r:id="rId3"/>
    <p:sldId id="611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599" r:id="rId13"/>
    <p:sldId id="598" r:id="rId14"/>
    <p:sldId id="600" r:id="rId15"/>
    <p:sldId id="601" r:id="rId16"/>
    <p:sldId id="602" r:id="rId17"/>
    <p:sldId id="607" r:id="rId18"/>
    <p:sldId id="608" r:id="rId19"/>
    <p:sldId id="610" r:id="rId20"/>
    <p:sldId id="609" r:id="rId21"/>
    <p:sldId id="603" r:id="rId22"/>
    <p:sldId id="606" r:id="rId23"/>
    <p:sldId id="585" r:id="rId24"/>
    <p:sldId id="604" r:id="rId25"/>
    <p:sldId id="584" r:id="rId26"/>
    <p:sldId id="505" r:id="rId27"/>
    <p:sldId id="506" r:id="rId28"/>
    <p:sldId id="507" r:id="rId29"/>
    <p:sldId id="588" r:id="rId30"/>
    <p:sldId id="589" r:id="rId31"/>
    <p:sldId id="567" r:id="rId32"/>
    <p:sldId id="508" r:id="rId33"/>
    <p:sldId id="509" r:id="rId34"/>
    <p:sldId id="510" r:id="rId35"/>
    <p:sldId id="511" r:id="rId36"/>
    <p:sldId id="512" r:id="rId37"/>
    <p:sldId id="513" r:id="rId38"/>
    <p:sldId id="574" r:id="rId39"/>
    <p:sldId id="514" r:id="rId40"/>
    <p:sldId id="515" r:id="rId41"/>
    <p:sldId id="573" r:id="rId42"/>
    <p:sldId id="516" r:id="rId43"/>
    <p:sldId id="517" r:id="rId44"/>
    <p:sldId id="518" r:id="rId45"/>
    <p:sldId id="538" r:id="rId46"/>
    <p:sldId id="539" r:id="rId47"/>
    <p:sldId id="519" r:id="rId48"/>
    <p:sldId id="540" r:id="rId49"/>
    <p:sldId id="541" r:id="rId50"/>
    <p:sldId id="542" r:id="rId51"/>
    <p:sldId id="543" r:id="rId52"/>
    <p:sldId id="544" r:id="rId53"/>
    <p:sldId id="572" r:id="rId54"/>
    <p:sldId id="605" r:id="rId5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51F0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7" autoAdjust="0"/>
    <p:restoredTop sz="82920" autoAdjust="0"/>
  </p:normalViewPr>
  <p:slideViewPr>
    <p:cSldViewPr>
      <p:cViewPr varScale="1">
        <p:scale>
          <a:sx n="97" d="100"/>
          <a:sy n="97" d="100"/>
        </p:scale>
        <p:origin x="8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1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2395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fork as creating a </a:t>
            </a:r>
            <a:r>
              <a:rPr lang="en-US" b="1" dirty="0"/>
              <a:t>clone</a:t>
            </a:r>
            <a:r>
              <a:rPr lang="en-US" b="0" dirty="0"/>
              <a:t>—a perfect, bit-for-bit copy of the process at the moment we call fork.</a:t>
            </a:r>
          </a:p>
          <a:p>
            <a:r>
              <a:rPr lang="en-US" b="0" dirty="0"/>
              <a:t>The only difference is the PID.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splits creating</a:t>
            </a:r>
            <a:r>
              <a:rPr lang="en-US" baseline="0" dirty="0"/>
              <a:t> a process into two steps, each of them a lot simpler.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…now let’s look at an example of using `wait`…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8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we’ve seen is some basic UNIX process management.</a:t>
            </a:r>
          </a:p>
          <a:p>
            <a:endParaRPr lang="en-US" dirty="0"/>
          </a:p>
          <a:p>
            <a:r>
              <a:rPr lang="en-US" dirty="0"/>
              <a:t>How is this used – typically, fork a process, child and parent are now both running the same program.  One</a:t>
            </a:r>
            <a:r>
              <a:rPr lang="en-US" baseline="0" dirty="0"/>
              <a:t> sets up the child program, and runs exec – becoming the new program</a:t>
            </a:r>
          </a:p>
          <a:p>
            <a:r>
              <a:rPr lang="en-US" baseline="0" dirty="0"/>
              <a:t>The parent, usually, waits for the child to finish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This is the basic template for what a SHELL does…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the basis for how a shell works.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you’re not just going to be </a:t>
            </a:r>
            <a:r>
              <a:rPr lang="en-US" b="1" dirty="0"/>
              <a:t>using</a:t>
            </a:r>
            <a:r>
              <a:rPr lang="en-US" b="0" dirty="0"/>
              <a:t> the shell, you’re going to </a:t>
            </a:r>
            <a:r>
              <a:rPr lang="en-US" b="1" dirty="0"/>
              <a:t>create one</a:t>
            </a:r>
            <a:r>
              <a:rPr lang="en-US" b="0" dirty="0"/>
              <a:t>—that’s homework 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…what’s going to happen?</a:t>
            </a:r>
          </a:p>
          <a:p>
            <a:endParaRPr lang="en-US" dirty="0"/>
          </a:p>
          <a:p>
            <a:r>
              <a:rPr lang="en-US" dirty="0"/>
              <a:t>(Nothing? Top: 100% CPU)</a:t>
            </a:r>
          </a:p>
          <a:p>
            <a:endParaRPr lang="en-US" dirty="0"/>
          </a:p>
          <a:p>
            <a:r>
              <a:rPr lang="en-US" dirty="0"/>
              <a:t>(ctrl-C – sends interrupt signal!)</a:t>
            </a:r>
          </a:p>
        </p:txBody>
      </p:sp>
    </p:spTree>
    <p:extLst>
      <p:ext uri="{BB962C8B-B14F-4D97-AF65-F5344CB8AC3E}">
        <p14:creationId xmlns:p14="http://schemas.microsoft.com/office/powerpoint/2010/main" val="360200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parent we have a loop…</a:t>
            </a:r>
          </a:p>
          <a:p>
            <a:r>
              <a:rPr lang="en-US" dirty="0"/>
              <a:t>In the child we have…</a:t>
            </a:r>
          </a:p>
          <a:p>
            <a:endParaRPr lang="en-US" dirty="0"/>
          </a:p>
          <a:p>
            <a:r>
              <a:rPr lang="en-US" dirty="0"/>
              <a:t>What will happen—what will we see when we execute this program?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one example sums up almost everything we’ve seen today!</a:t>
            </a:r>
          </a:p>
        </p:txBody>
      </p:sp>
    </p:spTree>
    <p:extLst>
      <p:ext uri="{BB962C8B-B14F-4D97-AF65-F5344CB8AC3E}">
        <p14:creationId xmlns:p14="http://schemas.microsoft.com/office/powerpoint/2010/main" val="143793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1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1/29/18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4343076-DC2A-624A-801D-93DCF49A5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84640" y="6550025"/>
            <a:ext cx="397472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and Ragan-Kelley 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4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Introduction to I/O,</a:t>
            </a:r>
            <a:br>
              <a:rPr lang="en-US" altLang="en-US" sz="3000" dirty="0"/>
            </a:br>
            <a:r>
              <a:rPr lang="en-US" altLang="en-US" sz="3000" dirty="0"/>
              <a:t>Sockets, Networking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January 29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>
              <a:defRPr/>
            </a:pPr>
            <a:r>
              <a:rPr lang="en-US" altLang="en-US" dirty="0"/>
              <a:t>Profs. Anthony D. Joseph and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Races: fork3.c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5639514"/>
            <a:ext cx="7924800" cy="1070675"/>
          </a:xfrm>
        </p:spPr>
        <p:txBody>
          <a:bodyPr/>
          <a:lstStyle/>
          <a:p>
            <a:r>
              <a:rPr lang="en-US" dirty="0"/>
              <a:t>Question: What does this program print?</a:t>
            </a:r>
          </a:p>
          <a:p>
            <a:r>
              <a:rPr lang="en-US" dirty="0"/>
              <a:t>Does it change if you add in one of the sleep() statements?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8062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 fork();</a:t>
            </a:r>
          </a:p>
          <a:p>
            <a:r>
              <a:rPr lang="en-US" dirty="0">
                <a:latin typeface="Courier"/>
                <a:cs typeface="Courier"/>
              </a:rPr>
              <a:t>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&gt;-100;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--)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20260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Hardware mechanism for regaining control from user</a:t>
            </a:r>
          </a:p>
          <a:p>
            <a:pPr lvl="1"/>
            <a:r>
              <a:rPr lang="en-US" dirty="0"/>
              <a:t>Notification that events have occurred</a:t>
            </a:r>
          </a:p>
          <a:p>
            <a:pPr lvl="1"/>
            <a:r>
              <a:rPr lang="en-US" dirty="0"/>
              <a:t>User-level equivalent: Signals</a:t>
            </a:r>
          </a:p>
          <a:p>
            <a:r>
              <a:rPr lang="en-US" dirty="0"/>
              <a:t>Processes controlling processes</a:t>
            </a:r>
          </a:p>
          <a:p>
            <a:pPr lvl="1"/>
            <a:r>
              <a:rPr lang="en-US" dirty="0"/>
              <a:t>Fork, Exec, Wait, Signal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30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said that applications request services from the operating system via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r>
              <a:rPr lang="en-US" dirty="0"/>
              <a:t>, but …</a:t>
            </a:r>
          </a:p>
          <a:p>
            <a:r>
              <a:rPr lang="en-US" dirty="0"/>
              <a:t>I’ve been writing all sort of useful applications and I never ever saw a “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r>
              <a:rPr lang="en-US" dirty="0"/>
              <a:t>” !!!</a:t>
            </a:r>
          </a:p>
          <a:p>
            <a:endParaRPr lang="en-US" dirty="0"/>
          </a:p>
          <a:p>
            <a:r>
              <a:rPr lang="en-US" dirty="0"/>
              <a:t>That’s right.  </a:t>
            </a:r>
          </a:p>
          <a:p>
            <a:r>
              <a:rPr lang="en-US" dirty="0"/>
              <a:t>It was buried in the programming language runtime library (e.g.,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libc.a</a:t>
            </a:r>
            <a:r>
              <a:rPr lang="en-US" dirty="0"/>
              <a:t>)</a:t>
            </a:r>
          </a:p>
          <a:p>
            <a:r>
              <a:rPr lang="en-US" dirty="0"/>
              <a:t>… Layering</a:t>
            </a:r>
          </a:p>
        </p:txBody>
      </p:sp>
    </p:spTree>
    <p:extLst>
      <p:ext uri="{BB962C8B-B14F-4D97-AF65-F5344CB8AC3E}">
        <p14:creationId xmlns:p14="http://schemas.microsoft.com/office/powerpoint/2010/main" val="1731321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8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9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7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8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9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Standard Libs</a:t>
              </a: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2438400" y="1981200"/>
            <a:ext cx="6400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21483" y="4898606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476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8004" y="4207630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6642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720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</p:spTree>
    <p:extLst>
      <p:ext uri="{BB962C8B-B14F-4D97-AF65-F5344CB8AC3E}">
        <p14:creationId xmlns:p14="http://schemas.microsoft.com/office/powerpoint/2010/main" val="2072483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Kind of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8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784" y="329542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48367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7585" y="548367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9923" y="54836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93732" y="54980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5486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8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507243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Unix I/O Design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Uniformity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</a:t>
            </a:r>
            <a:r>
              <a:rPr lang="en-US" dirty="0">
                <a:solidFill>
                  <a:srgbClr val="FF6600"/>
                </a:solidFill>
              </a:rPr>
              <a:t>open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read</a:t>
            </a:r>
            <a:r>
              <a:rPr lang="en-US" dirty="0"/>
              <a:t>/</a:t>
            </a:r>
            <a:r>
              <a:rPr lang="en-US" dirty="0">
                <a:solidFill>
                  <a:srgbClr val="FF6600"/>
                </a:solidFill>
              </a:rPr>
              <a:t>write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close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Allows simple composition of programs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…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6600"/>
                </a:solidFill>
              </a:rPr>
              <a:t>Open before use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Provides opportunity for access control and arbitration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Sets up the underlying machinery, i.e., data structures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6600"/>
                </a:solidFill>
              </a:rPr>
              <a:t>Byte-oriented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Even if blocks are transferred, addressing is in bytes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6600"/>
                </a:solidFill>
              </a:rPr>
              <a:t>Kernel buffered reads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Streaming and block devices looks the same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blocks process, yielding processor to other task</a:t>
            </a:r>
          </a:p>
        </p:txBody>
      </p:sp>
    </p:spTree>
    <p:extLst>
      <p:ext uri="{BB962C8B-B14F-4D97-AF65-F5344CB8AC3E}">
        <p14:creationId xmlns:p14="http://schemas.microsoft.com/office/powerpoint/2010/main" val="212087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371600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2895600"/>
            <a:ext cx="73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4953000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1610380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1610380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2971800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181600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410200"/>
            <a:ext cx="134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81400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5814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114800"/>
            <a:ext cx="1877437" cy="2057400"/>
            <a:chOff x="3256083" y="4114800"/>
            <a:chExt cx="187743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1148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114800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133600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133600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78000" y="4114800"/>
            <a:ext cx="1549400" cy="2082800"/>
            <a:chOff x="1778000" y="4114800"/>
            <a:chExt cx="1549400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350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1148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2514600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133600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133600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133600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011711"/>
            <a:ext cx="1193800" cy="1474689"/>
            <a:chOff x="6959600" y="4011711"/>
            <a:chExt cx="1193800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079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11300" cy="825500"/>
              <a:chOff x="3060700" y="1295400"/>
              <a:chExt cx="1511300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00531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617220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17220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762000"/>
            <a:ext cx="8458200" cy="5867400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745627" y="21336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705600" y="21336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114800" y="838200"/>
            <a:ext cx="1752600" cy="76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Kernel buffer reads</a:t>
            </a:r>
          </a:p>
        </p:txBody>
      </p:sp>
      <p:cxnSp>
        <p:nvCxnSpPr>
          <p:cNvPr id="99" name="Straight Arrow Connector 98"/>
          <p:cNvCxnSpPr>
            <a:stCxn id="92" idx="1"/>
            <a:endCxn id="4" idx="0"/>
          </p:cNvCxnSpPr>
          <p:nvPr/>
        </p:nvCxnSpPr>
        <p:spPr bwMode="auto">
          <a:xfrm flipH="1">
            <a:off x="3080907" y="1219200"/>
            <a:ext cx="1033893" cy="914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>
            <a:stCxn id="92" idx="3"/>
            <a:endCxn id="86" idx="0"/>
          </p:cNvCxnSpPr>
          <p:nvPr/>
        </p:nvCxnSpPr>
        <p:spPr bwMode="auto">
          <a:xfrm>
            <a:off x="5867400" y="1219200"/>
            <a:ext cx="1173480" cy="914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23034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Unix I/O Design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</a:t>
            </a:r>
            <a:r>
              <a:rPr lang="en-US" dirty="0">
                <a:solidFill>
                  <a:srgbClr val="FF6600"/>
                </a:solidFill>
              </a:rPr>
              <a:t>open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read</a:t>
            </a:r>
            <a:r>
              <a:rPr lang="en-US" dirty="0"/>
              <a:t>/</a:t>
            </a:r>
            <a:r>
              <a:rPr lang="en-US" dirty="0">
                <a:solidFill>
                  <a:srgbClr val="FF6600"/>
                </a:solidFill>
              </a:rPr>
              <a:t>write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…</a:t>
            </a:r>
          </a:p>
          <a:p>
            <a:r>
              <a:rPr lang="en-US" dirty="0">
                <a:solidFill>
                  <a:srgbClr val="FF6600"/>
                </a:solidFill>
              </a:rPr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>
                <a:solidFill>
                  <a:srgbClr val="FF6600"/>
                </a:solidFill>
              </a:rPr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>
                <a:solidFill>
                  <a:srgbClr val="FF6600"/>
                </a:solidFill>
              </a:rPr>
              <a:t>Kernel buffered reads</a:t>
            </a:r>
          </a:p>
          <a:p>
            <a:pPr lvl="1"/>
            <a:r>
              <a:rPr lang="en-US" dirty="0"/>
              <a:t>Streaming and block devices looks the same</a:t>
            </a:r>
          </a:p>
          <a:p>
            <a:pPr lvl="1"/>
            <a:r>
              <a:rPr lang="en-US" dirty="0"/>
              <a:t>read blocks process, yielding processor to other task</a:t>
            </a:r>
          </a:p>
          <a:p>
            <a:r>
              <a:rPr lang="en-US" dirty="0">
                <a:solidFill>
                  <a:srgbClr val="FF6600"/>
                </a:solidFill>
              </a:rPr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</p:txBody>
      </p:sp>
    </p:spTree>
    <p:extLst>
      <p:ext uri="{BB962C8B-B14F-4D97-AF65-F5344CB8AC3E}">
        <p14:creationId xmlns:p14="http://schemas.microsoft.com/office/powerpoint/2010/main" val="1817615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371600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2895600"/>
            <a:ext cx="73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4953000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1610380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1610380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2971800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181600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410200"/>
            <a:ext cx="134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81400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5814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114800"/>
            <a:ext cx="1877437" cy="2057400"/>
            <a:chOff x="3256083" y="4114800"/>
            <a:chExt cx="187743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1148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114800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133600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133600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78000" y="4114800"/>
            <a:ext cx="1549400" cy="2082800"/>
            <a:chOff x="1778000" y="4114800"/>
            <a:chExt cx="1549400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350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1148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2514600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133600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133600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133600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011711"/>
            <a:ext cx="1193800" cy="1474689"/>
            <a:chOff x="6959600" y="4011711"/>
            <a:chExt cx="1193800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079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11300" cy="825500"/>
              <a:chOff x="3060700" y="1295400"/>
              <a:chExt cx="1511300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00531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617220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17220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762000"/>
            <a:ext cx="8458200" cy="5867400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615440" y="20574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5638800" y="20574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838200"/>
            <a:ext cx="1752600" cy="76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Kernel buffer writes</a:t>
            </a:r>
          </a:p>
        </p:txBody>
      </p:sp>
      <p:cxnSp>
        <p:nvCxnSpPr>
          <p:cNvPr id="38" name="Straight Arrow Connector 37"/>
          <p:cNvCxnSpPr>
            <a:stCxn id="5" idx="1"/>
            <a:endCxn id="4" idx="0"/>
          </p:cNvCxnSpPr>
          <p:nvPr/>
        </p:nvCxnSpPr>
        <p:spPr bwMode="auto">
          <a:xfrm flipH="1">
            <a:off x="1950720" y="1219200"/>
            <a:ext cx="102108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5" idx="3"/>
            <a:endCxn id="86" idx="0"/>
          </p:cNvCxnSpPr>
          <p:nvPr/>
        </p:nvCxnSpPr>
        <p:spPr bwMode="auto">
          <a:xfrm>
            <a:off x="4724400" y="1219200"/>
            <a:ext cx="124968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18673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70925" cy="2286000"/>
          </a:xfrm>
        </p:spPr>
        <p:txBody>
          <a:bodyPr/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 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 “Passive” part</a:t>
            </a:r>
          </a:p>
          <a:p>
            <a:pPr lvl="1"/>
            <a:r>
              <a:rPr lang="en-US" altLang="en-US" dirty="0"/>
              <a:t>Keeps buggy program from trashing 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5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Unix I/O Design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</a:t>
            </a:r>
            <a:r>
              <a:rPr lang="en-US" dirty="0">
                <a:solidFill>
                  <a:srgbClr val="FF6600"/>
                </a:solidFill>
              </a:rPr>
              <a:t>open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read</a:t>
            </a:r>
            <a:r>
              <a:rPr lang="en-US" dirty="0"/>
              <a:t>/</a:t>
            </a:r>
            <a:r>
              <a:rPr lang="en-US" dirty="0">
                <a:solidFill>
                  <a:srgbClr val="FF6600"/>
                </a:solidFill>
              </a:rPr>
              <a:t>write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…</a:t>
            </a:r>
          </a:p>
          <a:p>
            <a:r>
              <a:rPr lang="en-US" dirty="0">
                <a:solidFill>
                  <a:srgbClr val="FF6600"/>
                </a:solidFill>
              </a:rPr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>
                <a:solidFill>
                  <a:srgbClr val="FF6600"/>
                </a:solidFill>
              </a:rPr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>
                <a:solidFill>
                  <a:srgbClr val="FF6600"/>
                </a:solidFill>
              </a:rPr>
              <a:t>Kernel buffered reads</a:t>
            </a:r>
          </a:p>
          <a:p>
            <a:pPr lvl="1"/>
            <a:r>
              <a:rPr lang="en-US" dirty="0"/>
              <a:t>Streaming and block devices looks the same</a:t>
            </a:r>
          </a:p>
          <a:p>
            <a:pPr lvl="1"/>
            <a:r>
              <a:rPr lang="en-US" dirty="0"/>
              <a:t>read blocks process, yielding processor to other task</a:t>
            </a:r>
          </a:p>
          <a:p>
            <a:r>
              <a:rPr lang="en-US" dirty="0">
                <a:solidFill>
                  <a:srgbClr val="FF6600"/>
                </a:solidFill>
              </a:rPr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r>
              <a:rPr lang="en-US" dirty="0">
                <a:solidFill>
                  <a:srgbClr val="FF66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1914325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&amp; Storage Layers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0798" y="1571792"/>
            <a:ext cx="16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8220" y="1571791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2270" y="1958670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2528" y="2036230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9263" y="2304970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26296" y="2304970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0191" y="278792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9517" y="2681277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0576" y="3301757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18220" y="3328122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3820" y="138712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53820" y="1851564"/>
            <a:ext cx="88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53820" y="2261152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53820" y="279741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3820" y="3329392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92334" y="3868455"/>
            <a:ext cx="30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2" y="43753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76" y="43753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2" y="47479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28" y="50422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9" y="45888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885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78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/>
              <a:t>Waitlist was closed Friday</a:t>
            </a:r>
          </a:p>
          <a:p>
            <a:pPr lvl="1"/>
            <a:r>
              <a:rPr lang="en-US" dirty="0"/>
              <a:t>Concurrent enrollments forwarded to </a:t>
            </a:r>
            <a:r>
              <a:rPr lang="en-US" dirty="0" err="1"/>
              <a:t>dept</a:t>
            </a:r>
            <a:r>
              <a:rPr lang="en-US" dirty="0"/>
              <a:t> and Dean</a:t>
            </a:r>
          </a:p>
          <a:p>
            <a:pPr lvl="4"/>
            <a:endParaRPr lang="en-US" dirty="0"/>
          </a:p>
          <a:p>
            <a:r>
              <a:rPr lang="en-US" dirty="0"/>
              <a:t>Recommendation: Read assigned readings </a:t>
            </a:r>
            <a:r>
              <a:rPr lang="en-US" i="1" dirty="0"/>
              <a:t>before</a:t>
            </a:r>
            <a:r>
              <a:rPr lang="en-US" dirty="0"/>
              <a:t> lecture</a:t>
            </a:r>
          </a:p>
          <a:p>
            <a:pPr lvl="1"/>
            <a:endParaRPr lang="en-US" dirty="0"/>
          </a:p>
          <a:p>
            <a:r>
              <a:rPr lang="en-US" dirty="0"/>
              <a:t>Group sign up with the </a:t>
            </a:r>
            <a:r>
              <a:rPr lang="en-US" dirty="0" err="1"/>
              <a:t>autograder</a:t>
            </a:r>
            <a:r>
              <a:rPr lang="en-US" dirty="0"/>
              <a:t> this week </a:t>
            </a:r>
          </a:p>
          <a:p>
            <a:pPr lvl="1"/>
            <a:r>
              <a:rPr lang="en-US" dirty="0"/>
              <a:t>Get finding groups ASAP – deadline Friday 2/2 at 11:59PM</a:t>
            </a:r>
          </a:p>
          <a:p>
            <a:pPr lvl="1"/>
            <a:r>
              <a:rPr lang="en-US" dirty="0"/>
              <a:t>4 people in a group!  </a:t>
            </a:r>
          </a:p>
          <a:p>
            <a:pPr lvl="1"/>
            <a:endParaRPr lang="en-US" dirty="0"/>
          </a:p>
          <a:p>
            <a:r>
              <a:rPr lang="en-US" dirty="0"/>
              <a:t>TA </a:t>
            </a:r>
            <a:r>
              <a:rPr lang="en-US" i="1" dirty="0">
                <a:solidFill>
                  <a:srgbClr val="3151F0"/>
                </a:solidFill>
              </a:rPr>
              <a:t>preference</a:t>
            </a:r>
            <a:r>
              <a:rPr lang="en-US" dirty="0">
                <a:solidFill>
                  <a:srgbClr val="3151F0"/>
                </a:solidFill>
              </a:rPr>
              <a:t> </a:t>
            </a:r>
            <a:r>
              <a:rPr lang="en-US" dirty="0"/>
              <a:t>signup form due Monday 2/5 at 11:59PM</a:t>
            </a:r>
          </a:p>
          <a:p>
            <a:pPr lvl="1"/>
            <a:r>
              <a:rPr lang="en-US" dirty="0"/>
              <a:t>Everyone in a group must have the same TA!  </a:t>
            </a:r>
          </a:p>
          <a:p>
            <a:pPr lvl="2"/>
            <a:r>
              <a:rPr lang="en-US" dirty="0"/>
              <a:t>Preference given to same section</a:t>
            </a:r>
          </a:p>
          <a:p>
            <a:pPr lvl="1"/>
            <a:r>
              <a:rPr lang="en-US" dirty="0"/>
              <a:t>Participation: Get to know your TA!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7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61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High-level idea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Files live in hierarchical namespace of filenames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File data</a:t>
            </a:r>
          </a:p>
          <a:p>
            <a:pPr lvl="2"/>
            <a:r>
              <a:rPr lang="en-US" dirty="0"/>
              <a:t>Text, binary, linearized objects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</a:t>
            </a:r>
          </a:p>
          <a:p>
            <a:pPr lvl="2"/>
            <a:r>
              <a:rPr lang="en-US" dirty="0"/>
              <a:t>Basis for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 err="1"/>
              <a:t>Hierachical</a:t>
            </a:r>
            <a:r>
              <a:rPr lang="en-US" dirty="0"/>
              <a:t>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3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/home/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/cs162/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public_html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/sp18/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Links and Volumes (later)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42" y="189049"/>
            <a:ext cx="7405915" cy="533400"/>
          </a:xfrm>
        </p:spPr>
        <p:txBody>
          <a:bodyPr/>
          <a:lstStyle/>
          <a:p>
            <a:r>
              <a:rPr lang="en-US" dirty="0"/>
              <a:t>C High-Level File API – Streams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/>
              <a:t>Operate on “streams” - sequence of bytes, whether text or data, with a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*mode );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fclose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58813"/>
              </p:ext>
            </p:extLst>
          </p:nvPr>
        </p:nvGraphicFramePr>
        <p:xfrm>
          <a:off x="306852" y="3886200"/>
          <a:ext cx="8697468" cy="2590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Mode </a:t>
                      </a:r>
                      <a:r>
                        <a:rPr lang="en-US" sz="16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Text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ill Sans Light"/>
                          <a:cs typeface="Gill Sans Light"/>
                        </a:rPr>
                        <a:t>rb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Open existing</a:t>
                      </a:r>
                      <a:r>
                        <a:rPr lang="en-US" sz="1600" baseline="0" dirty="0">
                          <a:latin typeface="Gill Sans Light"/>
                          <a:cs typeface="Gill Sans Light"/>
                        </a:rPr>
                        <a:t> file for reading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ill Sans Light"/>
                          <a:cs typeface="Gill Sans Light"/>
                        </a:rPr>
                        <a:t>wb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>
                          <a:latin typeface="Gill Sans Light"/>
                          <a:cs typeface="Gill Sans Light"/>
                        </a:rPr>
                        <a:t> for writing; created if does not exist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ill Sans Light"/>
                          <a:cs typeface="Gill Sans Light"/>
                        </a:rPr>
                        <a:t>ab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>
                          <a:latin typeface="Gill Sans Light"/>
                          <a:cs typeface="Gill Sans Light"/>
                        </a:rPr>
                        <a:t> for appending; created if does not exist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ill Sans Light"/>
                          <a:cs typeface="Gill Sans Light"/>
                        </a:rPr>
                        <a:t>rb</a:t>
                      </a:r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Open existing</a:t>
                      </a:r>
                      <a:r>
                        <a:rPr lang="en-US" sz="1600" baseline="0" dirty="0">
                          <a:latin typeface="Gill Sans Light"/>
                          <a:cs typeface="Gill Sans Light"/>
                        </a:rPr>
                        <a:t> file for reading &amp; writing.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ill Sans Light"/>
                          <a:cs typeface="Gill Sans Light"/>
                        </a:rPr>
                        <a:t>wb</a:t>
                      </a:r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>
                          <a:latin typeface="Gill Sans Light"/>
                          <a:cs typeface="Gill Sans Light"/>
                        </a:rPr>
                        <a:t> for reading &amp; writing; truncated to zero if exists, create otherwise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ill Sans Light"/>
                          <a:cs typeface="Gill Sans Light"/>
                        </a:rPr>
                        <a:t>ab</a:t>
                      </a:r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>
                          <a:latin typeface="Gill Sans Light"/>
                          <a:cs typeface="Gill Sans Light"/>
                        </a:rPr>
                        <a:t> for reading &amp; writing. Created if does not exist. Read from beginning, write as append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976155" y="4505254"/>
            <a:ext cx="2145038" cy="369332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Don’t forget to flush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76800" y="1905000"/>
            <a:ext cx="3753889" cy="655967"/>
            <a:chOff x="4876800" y="1905000"/>
            <a:chExt cx="3753889" cy="655967"/>
          </a:xfrm>
          <a:effectLst/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524000" y="2971800"/>
            <a:ext cx="5486400" cy="914400"/>
            <a:chOff x="1524000" y="2971800"/>
            <a:chExt cx="5486400" cy="914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088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533400"/>
          </a:xfrm>
        </p:spPr>
        <p:txBody>
          <a:bodyPr/>
          <a:lstStyle/>
          <a:p>
            <a:r>
              <a:rPr lang="en-US" dirty="0"/>
              <a:t>Connecting Processes, </a:t>
            </a:r>
            <a:r>
              <a:rPr lang="en-US" dirty="0" err="1"/>
              <a:t>Filesystem</a:t>
            </a:r>
            <a:r>
              <a:rPr lang="en-US" dirty="0"/>
              <a:t>, and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has a ‘current working directory’</a:t>
            </a:r>
          </a:p>
          <a:p>
            <a:endParaRPr lang="en-US" dirty="0"/>
          </a:p>
          <a:p>
            <a:r>
              <a:rPr lang="en-US" dirty="0"/>
              <a:t>Absolute Paths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/home/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/cs162</a:t>
            </a:r>
          </a:p>
          <a:p>
            <a:endParaRPr lang="en-US" dirty="0"/>
          </a:p>
          <a:p>
            <a:r>
              <a:rPr lang="en-US" dirty="0"/>
              <a:t>Relative paths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./index.html   </a:t>
            </a:r>
            <a:r>
              <a:rPr lang="en-US" dirty="0"/>
              <a:t>- current WD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../index.html  </a:t>
            </a:r>
            <a:r>
              <a:rPr lang="en-US" dirty="0"/>
              <a:t>- parent of current WD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~cs162  </a:t>
            </a:r>
            <a:r>
              <a:rPr lang="en-US" dirty="0"/>
              <a:t>-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01233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2844920"/>
          </a:xfrm>
        </p:spPr>
        <p:txBody>
          <a:bodyPr>
            <a:noAutofit/>
          </a:bodyPr>
          <a:lstStyle/>
          <a:p>
            <a:r>
              <a:rPr lang="en-US" dirty="0"/>
              <a:t>Three predefined streams are opened implicitly when a program is executed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– normal source of input, can be redirected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– normal source of output, can be redirected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– diagnostics and errors, can be redirected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/>
              <a:t> 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pPr lvl="1"/>
            <a:r>
              <a:rPr lang="en-US" sz="2400" dirty="0"/>
              <a:t>Recall: Use of pipe symbols connects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400" dirty="0"/>
              <a:t> and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STDIN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38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– Stream 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1245275"/>
            <a:ext cx="8153401" cy="203132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character oriented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          //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 or EOF on err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*s,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  //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&gt;0 or EOF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</a:t>
            </a:r>
          </a:p>
        </p:txBody>
      </p:sp>
      <p:pic>
        <p:nvPicPr>
          <p:cNvPr id="5" name="Picture 4" descr="Screen Shot 2016-02-01 at 2.0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5200"/>
            <a:ext cx="8350180" cy="137160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514600" y="3200400"/>
            <a:ext cx="1600200" cy="762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800600" y="3200400"/>
            <a:ext cx="533400" cy="762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143000" y="3200400"/>
            <a:ext cx="1981200" cy="990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139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844689"/>
            <a:ext cx="8229601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character oriented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          //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 or EOF on err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*s,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  //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&gt;0 or EOF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endParaRPr lang="en-US" b="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block oriented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b="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– Stream Ops</a:t>
            </a:r>
          </a:p>
        </p:txBody>
      </p:sp>
    </p:spTree>
    <p:extLst>
      <p:ext uri="{BB962C8B-B14F-4D97-AF65-F5344CB8AC3E}">
        <p14:creationId xmlns:p14="http://schemas.microsoft.com/office/powerpoint/2010/main" val="41258269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 process create a process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914400"/>
            <a:ext cx="8754980" cy="5715000"/>
          </a:xfrm>
        </p:spPr>
        <p:txBody>
          <a:bodyPr>
            <a:normAutofit/>
          </a:bodyPr>
          <a:lstStyle/>
          <a:p>
            <a:r>
              <a:rPr lang="en-US" dirty="0"/>
              <a:t>Yes! Unique identity of process is the “process ID” (or PID)</a:t>
            </a:r>
          </a:p>
          <a:p>
            <a:r>
              <a:rPr lang="en-US" b="1" dirty="0"/>
              <a:t>fork()</a:t>
            </a:r>
            <a:r>
              <a:rPr lang="en-US" dirty="0"/>
              <a:t> system call creates a </a:t>
            </a:r>
            <a:r>
              <a:rPr lang="en-US" i="1" dirty="0"/>
              <a:t>copy</a:t>
            </a:r>
            <a:r>
              <a:rPr lang="en-US" dirty="0"/>
              <a:t> of current process with a new PID</a:t>
            </a:r>
          </a:p>
          <a:p>
            <a:r>
              <a:rPr lang="en-US" dirty="0"/>
              <a:t>Return value from </a:t>
            </a:r>
            <a:r>
              <a:rPr lang="en-US" b="1" dirty="0"/>
              <a:t>fork()</a:t>
            </a:r>
            <a:r>
              <a:rPr lang="en-US" dirty="0"/>
              <a:t>: integer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All state of original process duplicated in both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Memory, File Descriptors (later today), etc…</a:t>
            </a:r>
          </a:p>
        </p:txBody>
      </p:sp>
    </p:spTree>
    <p:extLst>
      <p:ext uri="{BB962C8B-B14F-4D97-AF65-F5344CB8AC3E}">
        <p14:creationId xmlns:p14="http://schemas.microsoft.com/office/powerpoint/2010/main" val="354876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– Stream 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844689"/>
            <a:ext cx="8229601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character oriented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		//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 or EOF on err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*s,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	//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&gt;0 or EOF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endParaRPr lang="en-US" b="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block oriented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b="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formatted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*restrict stream,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*restrict format, 		...);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fscanf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*restrict stream,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*restrict format, 		...);</a:t>
            </a:r>
          </a:p>
        </p:txBody>
      </p:sp>
    </p:spTree>
    <p:extLst>
      <p:ext uri="{BB962C8B-B14F-4D97-AF65-F5344CB8AC3E}">
        <p14:creationId xmlns:p14="http://schemas.microsoft.com/office/powerpoint/2010/main" val="400062284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99" y="784724"/>
            <a:ext cx="8001001" cy="5844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sz="11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#define BUFLEN 256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mybuf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[BUFLEN];</a:t>
            </a:r>
          </a:p>
          <a:p>
            <a:pPr>
              <a:lnSpc>
                <a:spcPct val="80000"/>
              </a:lnSpc>
            </a:pPr>
            <a:endParaRPr lang="en-US" sz="11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storetofile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/homes/testing/tokens", "w+");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if (!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return (-1);    // Error!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while (1)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mybuf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// catches overrun!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// Check for error or end of file (^D)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(!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||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)==0) break;</a:t>
            </a:r>
          </a:p>
          <a:p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// Write string to output file, exit on error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)&lt; 0) break;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}	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fclose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 // Flushes from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userspace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52600" y="1792167"/>
            <a:ext cx="3124200" cy="2426189"/>
            <a:chOff x="1752600" y="1792167"/>
            <a:chExt cx="3124200" cy="2426189"/>
          </a:xfrm>
        </p:grpSpPr>
        <p:cxnSp>
          <p:nvCxnSpPr>
            <p:cNvPr id="4" name="Straight Arrow Connector 3"/>
            <p:cNvCxnSpPr>
              <a:stCxn id="9" idx="0"/>
              <a:endCxn id="5" idx="4"/>
            </p:cNvCxnSpPr>
            <p:nvPr/>
          </p:nvCxnSpPr>
          <p:spPr bwMode="auto">
            <a:xfrm flipH="1" flipV="1">
              <a:off x="2362200" y="2096967"/>
              <a:ext cx="1943100" cy="1816589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Oval 4"/>
            <p:cNvSpPr/>
            <p:nvPr/>
          </p:nvSpPr>
          <p:spPr bwMode="auto">
            <a:xfrm>
              <a:off x="1752600" y="1792167"/>
              <a:ext cx="1219200" cy="3048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733800" y="3913556"/>
              <a:ext cx="1143000" cy="3048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584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 API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285568"/>
            <a:ext cx="8991600" cy="1018726"/>
          </a:xfrm>
        </p:spPr>
        <p:txBody>
          <a:bodyPr>
            <a:normAutofit/>
          </a:bodyPr>
          <a:lstStyle/>
          <a:p>
            <a:r>
              <a:rPr lang="en-US" dirty="0"/>
              <a:t>Preserves high level abstraction of uniform stream of objects</a:t>
            </a:r>
          </a:p>
          <a:p>
            <a:r>
              <a:rPr lang="en-US" dirty="0"/>
              <a:t>Adds buffering for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long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rewind (FILE *stream)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65774"/>
            <a:ext cx="1905000" cy="32867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00200" y="3121223"/>
            <a:ext cx="3753889" cy="655967"/>
            <a:chOff x="4876800" y="1905000"/>
            <a:chExt cx="3753889" cy="655967"/>
          </a:xfrm>
          <a:effectLst/>
        </p:grpSpPr>
        <p:sp>
          <p:nvSpPr>
            <p:cNvPr id="9" name="Rectangle 8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81409" y="3488893"/>
            <a:ext cx="1652525" cy="625907"/>
            <a:chOff x="2381409" y="3187070"/>
            <a:chExt cx="1652525" cy="625907"/>
          </a:xfrm>
        </p:grpSpPr>
        <p:sp>
          <p:nvSpPr>
            <p:cNvPr id="4" name="Freeform 3"/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3505200"/>
              <a:ext cx="15955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00200" y="2511623"/>
            <a:ext cx="1513305" cy="613072"/>
            <a:chOff x="2381409" y="2879293"/>
            <a:chExt cx="1513305" cy="613072"/>
          </a:xfrm>
        </p:grpSpPr>
        <p:sp>
          <p:nvSpPr>
            <p:cNvPr id="14" name="Freeform 13"/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1409" y="2879293"/>
              <a:ext cx="15133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38600" y="2514600"/>
            <a:ext cx="1597463" cy="613072"/>
            <a:chOff x="2076609" y="2879293"/>
            <a:chExt cx="1597463" cy="613072"/>
          </a:xfrm>
        </p:grpSpPr>
        <p:sp>
          <p:nvSpPr>
            <p:cNvPr id="17" name="Freeform 16"/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76609" y="2879293"/>
              <a:ext cx="15974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1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004250"/>
            <a:ext cx="8747679" cy="233915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below the surface 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633" y="1066800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5" y="43719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09" y="43719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5" y="47444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1" y="50387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2" y="45854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" y="4585150"/>
            <a:ext cx="1265440" cy="9072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910798" y="1571792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32270" y="1958670"/>
            <a:ext cx="183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68256" y="232828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0191" y="2787922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30576" y="3301757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7" name="Straight Connector 86"/>
          <p:cNvCxnSpPr>
            <a:stCxn id="85" idx="3"/>
            <a:endCxn id="86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53820" y="1524000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53820" y="190500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53820" y="2173284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53820" y="270954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53820" y="3241524"/>
            <a:ext cx="399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92334" y="3780587"/>
            <a:ext cx="397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9631026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 level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/>
              <a:t>Operations on File Descriptors – as OS object representing the state of a file</a:t>
            </a:r>
          </a:p>
          <a:p>
            <a:pPr lvl="1"/>
            <a:r>
              <a:rPr lang="en-US" dirty="0"/>
              <a:t>User has a “handle” on the descriptor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650" y="2409699"/>
            <a:ext cx="82296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open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flags [,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mode])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close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343400" y="3532039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82364"/>
              <a:gd name="adj4" fmla="val -164856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943600" y="3548709"/>
            <a:ext cx="1548373" cy="271460"/>
          </a:xfrm>
          <a:prstGeom prst="borderCallout1">
            <a:avLst>
              <a:gd name="adj1" fmla="val 102411"/>
              <a:gd name="adj2" fmla="val 50721"/>
              <a:gd name="adj3" fmla="val 431972"/>
              <a:gd name="adj4" fmla="val 24297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4" y="4598489"/>
            <a:ext cx="386989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Access modes (Rd,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Wr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Operating modes (Appends, 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8232" y="4719142"/>
            <a:ext cx="367756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User|Group|Other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X R|W|X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6062246"/>
            <a:ext cx="8902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http://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www.gnu.org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/software/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libc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/manual/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html_node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/Opening-and-Closing-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Files.html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 Level: standard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Crossing levels: File descriptors vs. streams</a:t>
            </a:r>
          </a:p>
          <a:p>
            <a:r>
              <a:rPr lang="en-US" dirty="0"/>
              <a:t>Don’t mix them!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STDIN_FILENO -  macro has value 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STDOUT_FILENO - macro has value 1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STDERR_FILENO - macro has value 2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fileno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fdopen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opentype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9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 Level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/>
              <a:t>When write returns, data is on its way to disk and can be read, but it may not actually be permanent!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29477"/>
            <a:ext cx="8221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read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- returns bytes read, 0 =&gt; EOF, -1 =&gt; error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write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size)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- returns bytes written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lseek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offset,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whence)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 – wait for i/o to finish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sync (void) – wait for ALL to finish</a:t>
            </a:r>
          </a:p>
        </p:txBody>
      </p:sp>
    </p:spTree>
    <p:extLst>
      <p:ext uri="{BB962C8B-B14F-4D97-AF65-F5344CB8AC3E}">
        <p14:creationId xmlns:p14="http://schemas.microsoft.com/office/powerpoint/2010/main" val="275287639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lots more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TTYs versus files</a:t>
            </a:r>
          </a:p>
          <a:p>
            <a:r>
              <a:rPr lang="en-US" dirty="0"/>
              <a:t>Memory mapped files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Asynchronous I/O</a:t>
            </a:r>
          </a:p>
          <a:p>
            <a:r>
              <a:rPr lang="en-US" dirty="0"/>
              <a:t>Generic I/O Control Operations</a:t>
            </a:r>
          </a:p>
          <a:p>
            <a:r>
              <a:rPr lang="en-US" dirty="0"/>
              <a:t>Duplicating descriptors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6297" y="3810000"/>
            <a:ext cx="66114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dup2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old,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new)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dup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231498417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</a:t>
            </a:r>
            <a:r>
              <a:rPr lang="en-US" dirty="0" err="1"/>
              <a:t>lowio-std.c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999" y="914400"/>
            <a:ext cx="8305801" cy="55092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#define BUFSIZE 1024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[])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[BUFSIZE];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writelen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= write(STDOUT_FILENO, "I am a process.\n", 16);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readlen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= read(STDIN_FILENO,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BUFSIZE);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=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snprintf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BUFSIZE,"Got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zd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chars\n",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readlen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writelen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&lt; BUFSIZE ?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: BUFSIZE;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writelen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exit(0);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77295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below the surface 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800" y="914400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2" y="42195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76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9" y="44330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2750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194648" y="2134995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8946" y="1447801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36367" y="1447800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0418" y="1834679"/>
            <a:ext cx="183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90676" y="1881866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86404" y="2204298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44444" y="2180979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8339" y="2663931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37664" y="2557286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48724" y="3177766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36368" y="3170856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251061" y="373994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03461" y="356118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383" y="373994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28062" y="391871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08961" y="391871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Connector 62"/>
          <p:cNvCxnSpPr>
            <a:stCxn id="61" idx="3"/>
            <a:endCxn id="62" idx="2"/>
          </p:cNvCxnSpPr>
          <p:nvPr/>
        </p:nvCxnSpPr>
        <p:spPr>
          <a:xfrm>
            <a:off x="3970671" y="401625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952530" y="372362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059166" y="354486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71968" y="1371600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1968" y="175260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1968" y="2020884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71968" y="255714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1968" y="3089124"/>
            <a:ext cx="399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10482" y="3628187"/>
            <a:ext cx="397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fork1.c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685800"/>
            <a:ext cx="8229600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string.h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unistd.h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types.h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#define BUFSIZE 1024</a:t>
            </a: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char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[BUFSIZE];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readlen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writelen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         /* get current processes PID */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("Parent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: %d\n",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= fork();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&gt; 0) {		          /* Parent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parent of [%d]\n",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 else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== 0) {	 /* Child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child of [%d]\n",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("Fork failed");</a:t>
            </a:r>
          </a:p>
          <a:p>
            <a:r>
              <a:rPr lang="en-US" sz="1400" dirty="0">
                <a:latin typeface="Courier"/>
                <a:cs typeface="Courier"/>
              </a:rPr>
              <a:t>    exit(1);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exit(0);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0872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SYSCALL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843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 level lib parameters are set up in registers and </a:t>
            </a:r>
            <a:r>
              <a:rPr lang="en-US" dirty="0" err="1"/>
              <a:t>syscall</a:t>
            </a:r>
            <a:r>
              <a:rPr lang="en-US" dirty="0"/>
              <a:t> instruction is issued</a:t>
            </a:r>
          </a:p>
          <a:p>
            <a:pPr lvl="1"/>
            <a:r>
              <a:rPr lang="en-US" dirty="0"/>
              <a:t>A type of synchronous exception that enters well-defined entry points into kernel</a:t>
            </a:r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762000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below the surface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6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1828800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2293239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702827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23908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5400" y="3771067"/>
            <a:ext cx="399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43914" y="4310130"/>
            <a:ext cx="397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04758" y="1661054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34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 number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an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int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104758" y="3600140"/>
            <a:ext cx="2845415" cy="971860"/>
          </a:xfrm>
          <a:prstGeom prst="borderCallout1">
            <a:avLst>
              <a:gd name="adj1" fmla="val 78637"/>
              <a:gd name="adj2" fmla="val 101522"/>
              <a:gd name="adj3" fmla="val -24385"/>
              <a:gd name="adj4" fmla="val 1327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Descriptors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struct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with all the info about the files</a:t>
            </a:r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OS File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Internal Data Structure describing everything about the file</a:t>
            </a:r>
          </a:p>
          <a:p>
            <a:pPr lvl="1"/>
            <a:r>
              <a:rPr lang="en-US" dirty="0"/>
              <a:t>Where it resides</a:t>
            </a:r>
          </a:p>
          <a:p>
            <a:pPr lvl="1"/>
            <a:r>
              <a:rPr lang="en-US" dirty="0"/>
              <a:t>Its status</a:t>
            </a:r>
          </a:p>
          <a:p>
            <a:pPr lvl="1"/>
            <a:r>
              <a:rPr lang="en-US" dirty="0"/>
              <a:t>How to access it</a:t>
            </a:r>
          </a:p>
          <a:p>
            <a:pPr lvl="1"/>
            <a:endParaRPr lang="en-US" dirty="0"/>
          </a:p>
          <a:p>
            <a:r>
              <a:rPr lang="en-US" dirty="0"/>
              <a:t>Pointer: 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69724"/>
            <a:ext cx="4060696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E56E3-5A8C-914F-9D41-4B88FC68E76E}"/>
              </a:ext>
            </a:extLst>
          </p:cNvPr>
          <p:cNvSpPr/>
          <p:nvPr/>
        </p:nvSpPr>
        <p:spPr bwMode="auto">
          <a:xfrm>
            <a:off x="228600" y="3733800"/>
            <a:ext cx="8763000" cy="914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Associated with particular hardware device</a:t>
            </a:r>
          </a:p>
          <a:p>
            <a:r>
              <a:rPr lang="en-US" sz="2800" dirty="0"/>
              <a:t>Registers / Unregisters itself with the kernel</a:t>
            </a:r>
          </a:p>
          <a:p>
            <a:r>
              <a:rPr lang="en-US" sz="2800" dirty="0"/>
              <a:t>Handler functions for each of the file operations</a:t>
            </a:r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2" y="2514600"/>
            <a:ext cx="8454468" cy="388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sz="2000" dirty="0">
                <a:ea typeface="굴림" panose="020B0600000101010101" pitchFamily="34" charset="-127"/>
              </a:rPr>
              <a:t> system call</a:t>
            </a:r>
          </a:p>
          <a:p>
            <a:pPr lvl="1"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implements a set of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>
                <a:ea typeface="굴림" panose="020B0600000101010101" pitchFamily="34" charset="-127"/>
              </a:rPr>
              <a:t> like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Top half will </a:t>
            </a:r>
            <a:r>
              <a:rPr lang="en-US" altLang="ko-KR" i="1" dirty="0">
                <a:ea typeface="굴림" panose="020B0600000101010101" pitchFamily="34" charset="-127"/>
              </a:rPr>
              <a:t>start</a:t>
            </a:r>
            <a:r>
              <a:rPr lang="en-US" altLang="ko-KR" dirty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3613150" y="77152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14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498850"/>
            <a:ext cx="179829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14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179829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30325" y="5486400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914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43013" y="2209800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39863" y="838200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happens when you </a:t>
            </a:r>
            <a:r>
              <a:rPr lang="en-US" dirty="0" err="1"/>
              <a:t>fgetc</a:t>
            </a:r>
            <a:r>
              <a:rPr lang="en-US" dirty="0"/>
              <a:t>?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2" y="45277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6" y="45277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2" y="49003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8" y="51946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9" y="47412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40971"/>
            <a:ext cx="1265440" cy="90729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910798" y="1571792"/>
            <a:ext cx="16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High Level I/O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18219" y="1571791"/>
            <a:ext cx="1945505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2270" y="1958670"/>
            <a:ext cx="18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Low Level I/O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72528" y="2005857"/>
            <a:ext cx="1675672" cy="317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68256" y="2328289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26296" y="2304970"/>
            <a:ext cx="82622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0191" y="278792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File System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19516" y="2681277"/>
            <a:ext cx="1483751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576" y="3301757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I/O Driver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18220" y="3294847"/>
            <a:ext cx="1945504" cy="3627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Connector 62"/>
          <p:cNvCxnSpPr>
            <a:stCxn id="61" idx="3"/>
            <a:endCxn id="62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53820" y="1447800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3820" y="182880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53820" y="2097084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53820" y="263334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53820" y="3165324"/>
            <a:ext cx="399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92334" y="3704387"/>
            <a:ext cx="397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18490862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Communication between processes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/>
              <a:t>Can we view files as communication channels?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 and Consumer of a file may be distinct processes</a:t>
            </a:r>
          </a:p>
          <a:p>
            <a:pPr lvl="1"/>
            <a:r>
              <a:rPr lang="en-US" dirty="0"/>
              <a:t>May be separated in time (or not)</a:t>
            </a:r>
          </a:p>
          <a:p>
            <a:r>
              <a:rPr lang="en-US" dirty="0"/>
              <a:t>However, what if data written once and consumed once?  </a:t>
            </a:r>
          </a:p>
          <a:p>
            <a:pPr lvl="1"/>
            <a:r>
              <a:rPr lang="en-US" dirty="0"/>
              <a:t>Don’t we want something more like a queue?</a:t>
            </a:r>
          </a:p>
          <a:p>
            <a:pPr lvl="1"/>
            <a:r>
              <a:rPr lang="en-US" dirty="0"/>
              <a:t>Can still look like File I/O!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IO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/>
              <a:t>Connected queues over the Internet</a:t>
            </a:r>
          </a:p>
          <a:p>
            <a:pPr lvl="1"/>
            <a:r>
              <a:rPr lang="en-US" dirty="0"/>
              <a:t>But what’s the analog of open?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62600"/>
          </a:xfrm>
        </p:spPr>
        <p:txBody>
          <a:bodyPr>
            <a:normAutofit/>
          </a:bodyPr>
          <a:lstStyle/>
          <a:p>
            <a:r>
              <a:rPr lang="en-US" dirty="0"/>
              <a:t>UNIX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system call to create a copy of the current process, and start it running</a:t>
            </a:r>
          </a:p>
          <a:p>
            <a:pPr lvl="1"/>
            <a:r>
              <a:rPr lang="en-US" dirty="0"/>
              <a:t>No arguments!</a:t>
            </a:r>
          </a:p>
          <a:p>
            <a:endParaRPr lang="en-US" dirty="0"/>
          </a:p>
          <a:p>
            <a:r>
              <a:rPr lang="en-US" dirty="0"/>
              <a:t>UNIX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system call to </a:t>
            </a:r>
            <a:r>
              <a:rPr lang="en-US" i="1" dirty="0"/>
              <a:t>change the program </a:t>
            </a:r>
            <a:r>
              <a:rPr lang="en-US" dirty="0"/>
              <a:t>being run by the current process</a:t>
            </a:r>
          </a:p>
          <a:p>
            <a:endParaRPr lang="en-US" dirty="0"/>
          </a:p>
          <a:p>
            <a:r>
              <a:rPr lang="en-US" dirty="0"/>
              <a:t>UNIX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system call to wait for a process to finish</a:t>
            </a:r>
          </a:p>
          <a:p>
            <a:endParaRPr lang="en-US" dirty="0"/>
          </a:p>
          <a:p>
            <a:r>
              <a:rPr lang="en-US" dirty="0"/>
              <a:t>UNIX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signal</a:t>
            </a:r>
            <a:r>
              <a:rPr lang="en-US" dirty="0"/>
              <a:t> – system call to send a notification to another process</a:t>
            </a:r>
          </a:p>
          <a:p>
            <a:endParaRPr lang="en-US" dirty="0"/>
          </a:p>
          <a:p>
            <a:r>
              <a:rPr lang="en-US" dirty="0"/>
              <a:t>UNIX man pages: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(2),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(3),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(2),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signal</a:t>
            </a:r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129727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/>
              <a:t>File servers, web, FTP, Databases, …</a:t>
            </a:r>
          </a:p>
          <a:p>
            <a:r>
              <a:rPr lang="en-US" dirty="0"/>
              <a:t>Many clients accessing a common server</a:t>
            </a:r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/>
              <a:t>System Call Interface is “narrow waist” between user programs and kernel</a:t>
            </a:r>
          </a:p>
          <a:p>
            <a:pPr lvl="4"/>
            <a:endParaRPr lang="en-US" dirty="0"/>
          </a:p>
          <a:p>
            <a:r>
              <a:rPr lang="en-US" dirty="0"/>
              <a:t>Streaming IO: modeled as a stream of bytes</a:t>
            </a:r>
          </a:p>
          <a:p>
            <a:pPr lvl="1"/>
            <a:r>
              <a:rPr lang="en-US" dirty="0"/>
              <a:t>Most streaming I/O functions start with “f” (like “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Data buffered automatically by C-library functions</a:t>
            </a:r>
          </a:p>
          <a:p>
            <a:pPr lvl="5"/>
            <a:endParaRPr lang="en-US" dirty="0"/>
          </a:p>
          <a:p>
            <a:r>
              <a:rPr lang="en-US" dirty="0"/>
              <a:t>Low-level I/O: </a:t>
            </a:r>
          </a:p>
          <a:p>
            <a:pPr lvl="1"/>
            <a:r>
              <a:rPr lang="en-US" dirty="0"/>
              <a:t>File descriptors are integers</a:t>
            </a:r>
          </a:p>
          <a:p>
            <a:pPr lvl="1"/>
            <a:r>
              <a:rPr lang="en-US" dirty="0"/>
              <a:t>Low-level I/O supported directly at system call level</a:t>
            </a:r>
          </a:p>
          <a:p>
            <a:pPr lvl="5"/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/>
              <a:t> 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pPr lvl="1"/>
            <a:r>
              <a:rPr lang="en-US" dirty="0"/>
              <a:t>Use of pipe symbols connects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grep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Driver: Device-specific code in the kernel that interacts directly with the device hardware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4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File abstraction works for inter-processes communication (local or Internet)</a:t>
            </a:r>
          </a:p>
        </p:txBody>
      </p:sp>
    </p:spTree>
    <p:extLst>
      <p:ext uri="{BB962C8B-B14F-4D97-AF65-F5344CB8AC3E}">
        <p14:creationId xmlns:p14="http://schemas.microsoft.com/office/powerpoint/2010/main" val="381606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fork2.c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354667"/>
            <a:ext cx="8915400" cy="400109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status;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pid_t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         /* get current processes PID */</a:t>
            </a:r>
          </a:p>
          <a:p>
            <a:r>
              <a:rPr lang="en-US" dirty="0">
                <a:latin typeface="Courier"/>
                <a:cs typeface="Courier"/>
              </a:rPr>
              <a:t>  …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%d(%d)\n",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, status);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21132750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3403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shell is a job control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user to create and manage a set of programs to do some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Windows, </a:t>
            </a:r>
            <a:r>
              <a:rPr lang="en-US" dirty="0" err="1"/>
              <a:t>MacOS</a:t>
            </a:r>
            <a:r>
              <a:rPr lang="en-US" dirty="0"/>
              <a:t>, Linux all have shells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to compile a C program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/>
              <a:t>cc –</a:t>
            </a:r>
            <a:r>
              <a:rPr lang="en-US" dirty="0" err="1"/>
              <a:t>c</a:t>
            </a:r>
            <a:r>
              <a:rPr lang="en-US" dirty="0"/>
              <a:t> sourcefile1.c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/>
              <a:t>cc –</a:t>
            </a:r>
            <a:r>
              <a:rPr lang="en-US" dirty="0" err="1"/>
              <a:t>c</a:t>
            </a:r>
            <a:r>
              <a:rPr lang="en-US" dirty="0"/>
              <a:t> sourcefile2.c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err="1"/>
              <a:t>ln</a:t>
            </a:r>
            <a:r>
              <a:rPr lang="en-US" dirty="0"/>
              <a:t> –o program sourcefile1.o sourcefile2.o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/>
              <a:t>./program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620929" y="2895600"/>
            <a:ext cx="2506134" cy="193040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latin typeface="Gill Sans" charset="0"/>
                <a:ea typeface="Gill Sans" charset="0"/>
                <a:cs typeface="Gill Sans" charset="0"/>
              </a:rPr>
              <a:t>HW1</a:t>
            </a:r>
          </a:p>
        </p:txBody>
      </p:sp>
    </p:spTree>
    <p:extLst>
      <p:ext uri="{BB962C8B-B14F-4D97-AF65-F5344CB8AC3E}">
        <p14:creationId xmlns:p14="http://schemas.microsoft.com/office/powerpoint/2010/main" val="2467214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– </a:t>
            </a:r>
            <a:r>
              <a:rPr lang="en-US" dirty="0" err="1"/>
              <a:t>infloop.c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914400"/>
            <a:ext cx="7874000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signal.h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("Caught signal %d - phew!\n",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exit(1);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signal(SIGINT,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(1) {}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6685524" y="1602545"/>
            <a:ext cx="1669047" cy="58477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Got top?</a:t>
            </a:r>
          </a:p>
        </p:txBody>
      </p:sp>
    </p:spTree>
    <p:extLst>
      <p:ext uri="{BB962C8B-B14F-4D97-AF65-F5344CB8AC3E}">
        <p14:creationId xmlns:p14="http://schemas.microsoft.com/office/powerpoint/2010/main" val="2491669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41982</TotalTime>
  <Pages>60</Pages>
  <Words>4321</Words>
  <Application>Microsoft Macintosh PowerPoint</Application>
  <PresentationFormat>On-screen Show (4:3)</PresentationFormat>
  <Paragraphs>794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굴림</vt:lpstr>
      <vt:lpstr>ＭＳ Ｐゴシック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Office</vt:lpstr>
      <vt:lpstr>CS162 Operating Systems and Systems Programming Lecture 4   Introduction to I/O, Sockets, Networking</vt:lpstr>
      <vt:lpstr>Recall: Single and Multithreaded Processes</vt:lpstr>
      <vt:lpstr>Can a process create a process ?</vt:lpstr>
      <vt:lpstr>fork1.c</vt:lpstr>
      <vt:lpstr>UNIX Process Management</vt:lpstr>
      <vt:lpstr>fork2.c</vt:lpstr>
      <vt:lpstr>UNIX Process Management</vt:lpstr>
      <vt:lpstr>Shell</vt:lpstr>
      <vt:lpstr>Signals – infloop.c</vt:lpstr>
      <vt:lpstr>Process Races: fork3.c</vt:lpstr>
      <vt:lpstr>Summary</vt:lpstr>
      <vt:lpstr>How Does the Kernel Provide Services?</vt:lpstr>
      <vt:lpstr>Recall: UNIX System Structure</vt:lpstr>
      <vt:lpstr>OS Run-Time Library</vt:lpstr>
      <vt:lpstr>A Kind of Narrow Waist</vt:lpstr>
      <vt:lpstr>Key Unix I/O Design Concepts</vt:lpstr>
      <vt:lpstr>Putting it together: web server</vt:lpstr>
      <vt:lpstr>Key Unix I/O Design Concepts</vt:lpstr>
      <vt:lpstr>Putting it together: web server</vt:lpstr>
      <vt:lpstr>Key Unix I/O Design Concepts</vt:lpstr>
      <vt:lpstr>I/O &amp; Storage Layers</vt:lpstr>
      <vt:lpstr>Administrivia</vt:lpstr>
      <vt:lpstr>Break</vt:lpstr>
      <vt:lpstr>The File System Abstraction</vt:lpstr>
      <vt:lpstr>C High-Level File API – Streams (review)</vt:lpstr>
      <vt:lpstr>Connecting Processes, Filesystem, and Users</vt:lpstr>
      <vt:lpstr>C API Standard Streams</vt:lpstr>
      <vt:lpstr>C high level File API – Stream Ops</vt:lpstr>
      <vt:lpstr>C high level File API – Stream Ops</vt:lpstr>
      <vt:lpstr>C high level File API – Stream Ops</vt:lpstr>
      <vt:lpstr>Example Code</vt:lpstr>
      <vt:lpstr>C Stream API positioning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Another example: lowio-std.c</vt:lpstr>
      <vt:lpstr>What’s below the surface ??</vt:lpstr>
      <vt:lpstr>Recall: SYSCALL</vt:lpstr>
      <vt:lpstr>What’s below the surface ??</vt:lpstr>
      <vt:lpstr>Internal OS File Descriptor</vt:lpstr>
      <vt:lpstr>File System: from syscall to driver</vt:lpstr>
      <vt:lpstr>Lower Level Driver</vt:lpstr>
      <vt:lpstr>Recall: Device Drivers</vt:lpstr>
      <vt:lpstr>Life Cycle of An I/O Request</vt:lpstr>
      <vt:lpstr>So what happens when you fgetc?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Conclusion (I)</vt:lpstr>
      <vt:lpstr>Conclusion (II)</vt:lpstr>
    </vt:vector>
  </TitlesOfParts>
  <Company>UC Berkeley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535</cp:revision>
  <cp:lastPrinted>2018-01-30T01:59:57Z</cp:lastPrinted>
  <dcterms:created xsi:type="dcterms:W3CDTF">1995-08-12T11:37:26Z</dcterms:created>
  <dcterms:modified xsi:type="dcterms:W3CDTF">2018-01-30T04:59:58Z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