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702" r:id="rId3"/>
    <p:sldId id="703" r:id="rId4"/>
    <p:sldId id="704" r:id="rId5"/>
    <p:sldId id="705" r:id="rId6"/>
    <p:sldId id="706" r:id="rId7"/>
    <p:sldId id="709" r:id="rId8"/>
    <p:sldId id="710" r:id="rId9"/>
    <p:sldId id="711" r:id="rId10"/>
    <p:sldId id="712" r:id="rId11"/>
    <p:sldId id="713" r:id="rId12"/>
    <p:sldId id="714" r:id="rId13"/>
    <p:sldId id="574" r:id="rId14"/>
    <p:sldId id="692" r:id="rId15"/>
    <p:sldId id="693" r:id="rId16"/>
    <p:sldId id="694" r:id="rId17"/>
    <p:sldId id="560" r:id="rId18"/>
    <p:sldId id="561" r:id="rId19"/>
    <p:sldId id="717" r:id="rId20"/>
    <p:sldId id="715" r:id="rId21"/>
    <p:sldId id="575" r:id="rId22"/>
    <p:sldId id="576" r:id="rId23"/>
    <p:sldId id="610" r:id="rId24"/>
    <p:sldId id="577" r:id="rId25"/>
    <p:sldId id="611" r:id="rId26"/>
    <p:sldId id="647" r:id="rId27"/>
    <p:sldId id="579" r:id="rId28"/>
    <p:sldId id="580" r:id="rId29"/>
    <p:sldId id="596" r:id="rId30"/>
    <p:sldId id="598" r:id="rId31"/>
    <p:sldId id="624" r:id="rId32"/>
    <p:sldId id="722" r:id="rId33"/>
    <p:sldId id="724" r:id="rId34"/>
    <p:sldId id="725" r:id="rId35"/>
    <p:sldId id="728" r:id="rId36"/>
    <p:sldId id="729" r:id="rId37"/>
    <p:sldId id="730" r:id="rId38"/>
    <p:sldId id="732" r:id="rId39"/>
    <p:sldId id="733" r:id="rId40"/>
    <p:sldId id="734" r:id="rId41"/>
    <p:sldId id="735" r:id="rId42"/>
    <p:sldId id="736" r:id="rId43"/>
    <p:sldId id="737" r:id="rId44"/>
    <p:sldId id="739" r:id="rId45"/>
    <p:sldId id="738" r:id="rId46"/>
    <p:sldId id="727" r:id="rId47"/>
    <p:sldId id="673" r:id="rId48"/>
    <p:sldId id="625" r:id="rId49"/>
    <p:sldId id="626" r:id="rId50"/>
    <p:sldId id="627" r:id="rId51"/>
    <p:sldId id="633" r:id="rId52"/>
    <p:sldId id="658" r:id="rId53"/>
    <p:sldId id="659" r:id="rId54"/>
    <p:sldId id="660" r:id="rId55"/>
    <p:sldId id="661" r:id="rId56"/>
    <p:sldId id="662" r:id="rId57"/>
    <p:sldId id="663" r:id="rId58"/>
    <p:sldId id="664" r:id="rId59"/>
    <p:sldId id="718" r:id="rId6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51F0"/>
    <a:srgbClr val="FFB9AF"/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43" autoAdjust="0"/>
    <p:restoredTop sz="94799" autoAdjust="0"/>
  </p:normalViewPr>
  <p:slideViewPr>
    <p:cSldViewPr>
      <p:cViewPr varScale="1">
        <p:scale>
          <a:sx n="95" d="100"/>
          <a:sy n="95" d="100"/>
        </p:scale>
        <p:origin x="192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5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42767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6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44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8788" y="477838"/>
            <a:ext cx="3624262" cy="271780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0887"/>
          </a:xfrm>
          <a:noFill/>
        </p:spPr>
        <p:txBody>
          <a:bodyPr lIns="98607" tIns="49304" rIns="98607" bIns="49304"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8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170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86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300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 sz="1300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 sz="1300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87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740646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3399770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22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89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64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743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5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22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4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5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42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5.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1/31/18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EA36496-8737-BE44-A058-13F0DC9960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84640" y="6550025"/>
            <a:ext cx="397472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and Ragan-Kelley CS162 © 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service-names-port-numbers/service-names-port-numbers.xhtml" TargetMode="External"/><Relationship Id="rId2" Type="http://schemas.openxmlformats.org/officeDocument/2006/relationships/hyperlink" Target="http://www.eecs.berkele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na.org/assignments/service-names-port-numbers/service-names-port-numbers.tx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5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Introduction to Networking,</a:t>
            </a:r>
            <a:br>
              <a:rPr lang="en-US" altLang="en-US" sz="3000" dirty="0"/>
            </a:br>
            <a:r>
              <a:rPr lang="en-US" altLang="en-US" sz="3000" dirty="0"/>
              <a:t>Concurrency (Processes and Threads)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January 31</a:t>
            </a:r>
            <a:r>
              <a:rPr lang="en-US" altLang="en-US" baseline="30000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st</a:t>
            </a:r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, 2018</a:t>
            </a:r>
          </a:p>
          <a:p>
            <a:pPr marL="285750" indent="-285750">
              <a:defRPr/>
            </a:pPr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Profs. Anthony D. Joseph and Jonathan Ragan-Kelley</a:t>
            </a:r>
          </a:p>
          <a:p>
            <a:pPr marL="285750" indent="-285750"/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for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857" y="1698877"/>
            <a:ext cx="867946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/* Get request char stream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("REQ: ");              /* prompt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(inbuf,0,len);          /* clear for good measure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inbuf,len,stdin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 /* read up to a EOL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9409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 and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systems provide a collection of permanent objects in structured name space</a:t>
            </a:r>
          </a:p>
          <a:p>
            <a:pPr lvl="1"/>
            <a:r>
              <a:rPr lang="en-US" dirty="0"/>
              <a:t>Processes open, read/write/close them</a:t>
            </a:r>
          </a:p>
          <a:p>
            <a:pPr lvl="1"/>
            <a:r>
              <a:rPr lang="en-US" dirty="0"/>
              <a:t>Files exist independent of the processes</a:t>
            </a:r>
          </a:p>
          <a:p>
            <a:pPr lvl="1"/>
            <a:endParaRPr lang="en-US" dirty="0"/>
          </a:p>
          <a:p>
            <a:r>
              <a:rPr lang="en-US" dirty="0"/>
              <a:t>Sockets provide a means for processes to communicate (transfer data) to other processes.</a:t>
            </a:r>
          </a:p>
          <a:p>
            <a:pPr lvl="1"/>
            <a:endParaRPr lang="en-US" dirty="0"/>
          </a:p>
          <a:p>
            <a:r>
              <a:rPr lang="en-US" dirty="0"/>
              <a:t>Creation and connection is more complex</a:t>
            </a:r>
          </a:p>
          <a:p>
            <a:pPr lvl="1"/>
            <a:endParaRPr lang="en-US" dirty="0"/>
          </a:p>
          <a:p>
            <a:r>
              <a:rPr lang="en-US" dirty="0"/>
              <a:t>Form 2-way pipes between processes</a:t>
            </a:r>
          </a:p>
          <a:p>
            <a:pPr lvl="1"/>
            <a:r>
              <a:rPr lang="en-US" dirty="0"/>
              <a:t>Possibly worlds away</a:t>
            </a:r>
          </a:p>
        </p:txBody>
      </p:sp>
    </p:spTree>
    <p:extLst>
      <p:ext uri="{BB962C8B-B14F-4D97-AF65-F5344CB8AC3E}">
        <p14:creationId xmlns:p14="http://schemas.microsoft.com/office/powerpoint/2010/main" val="3953114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for communication over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/>
              <a:t>Hostname</a:t>
            </a:r>
          </a:p>
          <a:p>
            <a:pPr lvl="1"/>
            <a:r>
              <a:rPr lang="en-US" dirty="0">
                <a:hlinkClick r:id="rId2"/>
              </a:rPr>
              <a:t>www.eecs.berkeley.edu</a:t>
            </a:r>
            <a:endParaRPr lang="en-US" dirty="0"/>
          </a:p>
          <a:p>
            <a:pPr lvl="6"/>
            <a:endParaRPr lang="en-US" sz="1200" dirty="0"/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128.32.244.172  (IPv4 32-bit)</a:t>
            </a:r>
          </a:p>
          <a:p>
            <a:pPr lvl="1"/>
            <a:r>
              <a:rPr lang="en-US" dirty="0"/>
              <a:t>fe80::4ad7:5ff:fecf:2607 (IPv6 128-bit)</a:t>
            </a:r>
          </a:p>
          <a:p>
            <a:pPr lvl="5"/>
            <a:endParaRPr lang="en-US" sz="1200" dirty="0"/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0-1023 are “</a:t>
            </a:r>
            <a:r>
              <a:rPr lang="en-US" dirty="0">
                <a:hlinkClick r:id="rId3"/>
              </a:rPr>
              <a:t>well known</a:t>
            </a:r>
            <a:r>
              <a:rPr lang="en-US" dirty="0"/>
              <a:t>” or “system” ports</a:t>
            </a:r>
          </a:p>
          <a:p>
            <a:pPr lvl="2"/>
            <a:r>
              <a:rPr lang="en-US" dirty="0" err="1"/>
              <a:t>Superuser</a:t>
            </a:r>
            <a:r>
              <a:rPr lang="en-US" dirty="0"/>
              <a:t> privileges to bind to one</a:t>
            </a:r>
          </a:p>
          <a:p>
            <a:pPr lvl="1"/>
            <a:r>
              <a:rPr lang="en-US" dirty="0"/>
              <a:t>1024 – 49151 are “registered” ports (</a:t>
            </a:r>
            <a:r>
              <a:rPr lang="en-US" dirty="0">
                <a:hlinkClick r:id="rId4"/>
              </a:rPr>
              <a:t>registry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−1) are “dynamic” or “private”</a:t>
            </a:r>
          </a:p>
          <a:p>
            <a:pPr lvl="2"/>
            <a:r>
              <a:rPr lang="en-US" dirty="0"/>
              <a:t>Automatically allocated as “ephemeral Ports”</a:t>
            </a:r>
          </a:p>
        </p:txBody>
      </p:sp>
    </p:spTree>
    <p:extLst>
      <p:ext uri="{BB962C8B-B14F-4D97-AF65-F5344CB8AC3E}">
        <p14:creationId xmlns:p14="http://schemas.microsoft.com/office/powerpoint/2010/main" val="2437344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Using Sockets for Client-Server (C/C++)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838200"/>
            <a:ext cx="8885237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 server: set up “server-socket”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Create socket; bind to protocol (TCP), local address, port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Call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listen()</a:t>
            </a:r>
            <a:r>
              <a:rPr lang="en-US" altLang="ko-KR" dirty="0">
                <a:ea typeface="굴림" panose="020B0600000101010101" pitchFamily="34" charset="-127"/>
              </a:rPr>
              <a:t>: tells server socket to accept incoming requests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Perform multiple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accept()</a:t>
            </a:r>
            <a:r>
              <a:rPr lang="en-US" altLang="ko-KR" dirty="0">
                <a:ea typeface="굴림" panose="020B0600000101010101" pitchFamily="34" charset="-127"/>
              </a:rPr>
              <a:t> calls on socket to accept incoming connection request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Each successful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accept()</a:t>
            </a:r>
            <a:r>
              <a:rPr lang="en-US" altLang="ko-KR" dirty="0">
                <a:ea typeface="굴림" panose="020B0600000101010101" pitchFamily="34" charset="-127"/>
              </a:rPr>
              <a:t> returns a new socket for a new  connection; can pass this off to handler thread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 client: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Create socket; bind to protocol (TCP), remote address, port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Perform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connect()</a:t>
            </a:r>
            <a:r>
              <a:rPr lang="en-US" altLang="ko-KR" dirty="0">
                <a:ea typeface="굴림" panose="020B0600000101010101" pitchFamily="34" charset="-127"/>
              </a:rPr>
              <a:t> on socket to make connection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connect()</a:t>
            </a:r>
            <a:r>
              <a:rPr lang="en-US" altLang="ko-KR" dirty="0">
                <a:ea typeface="굴림" panose="020B0600000101010101" pitchFamily="34" charset="-127"/>
              </a:rPr>
              <a:t> successful, have socket connected to server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27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422469" y="533400"/>
            <a:ext cx="6190648" cy="2854403"/>
            <a:chOff x="1045" y="1632"/>
            <a:chExt cx="3651" cy="1755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 dirty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934" y="2188"/>
              <a:ext cx="136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50" y="2218"/>
              <a:ext cx="54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63" y="3165"/>
              <a:ext cx="55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45" y="3165"/>
              <a:ext cx="51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0" y="3505200"/>
            <a:ext cx="9296400" cy="35052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Server Socket: Listens for new connections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Produces new sockets for each unique connection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Things to remember: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Connection involves 5 values: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[ Client </a:t>
            </a:r>
            <a:r>
              <a:rPr lang="en-US" altLang="ko-KR" sz="2400" dirty="0" err="1">
                <a:ea typeface="굴림" panose="020B0600000101010101" pitchFamily="34" charset="-127"/>
              </a:rPr>
              <a:t>Addr</a:t>
            </a:r>
            <a:r>
              <a:rPr lang="en-US" altLang="ko-KR" sz="2400" dirty="0">
                <a:ea typeface="굴림" panose="020B0600000101010101" pitchFamily="34" charset="-127"/>
              </a:rPr>
              <a:t>, Client Port, Server </a:t>
            </a:r>
            <a:r>
              <a:rPr lang="en-US" altLang="ko-KR" sz="2400" dirty="0" err="1">
                <a:ea typeface="굴림" panose="020B0600000101010101" pitchFamily="34" charset="-127"/>
              </a:rPr>
              <a:t>Addr</a:t>
            </a:r>
            <a:r>
              <a:rPr lang="en-US" altLang="ko-KR" sz="2400" dirty="0">
                <a:ea typeface="굴림" panose="020B0600000101010101" pitchFamily="34" charset="-127"/>
              </a:rPr>
              <a:t>, Server Port, Protocol ]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Often, Client Port “randomly” assigned </a:t>
            </a:r>
            <a:r>
              <a:rPr lang="en-US" altLang="ko-KR" dirty="0">
                <a:ea typeface="굴림" panose="020B0600000101010101" pitchFamily="34" charset="-127"/>
              </a:rPr>
              <a:t>by OS during client socket setup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Server Port often “well known” (0-1023)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80 (web), 443 (secure web), 25 (</a:t>
            </a:r>
            <a:r>
              <a:rPr lang="en-US" altLang="ko-KR" dirty="0" err="1">
                <a:ea typeface="굴림" panose="020B0600000101010101" pitchFamily="34" charset="-127"/>
              </a:rPr>
              <a:t>sendmail</a:t>
            </a:r>
            <a:r>
              <a:rPr lang="en-US" altLang="ko-KR" dirty="0">
                <a:ea typeface="굴림" panose="020B0600000101010101" pitchFamily="34" charset="-127"/>
              </a:rPr>
              <a:t>),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907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533400"/>
          </a:xfrm>
        </p:spPr>
        <p:txBody>
          <a:bodyPr/>
          <a:lstStyle/>
          <a:p>
            <a:r>
              <a:rPr lang="en-US"/>
              <a:t>Example: Server Protection </a:t>
            </a:r>
            <a:r>
              <a:rPr lang="en-US" dirty="0"/>
              <a:t>and Parallelism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367" y="71999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1463" y="662835"/>
            <a:ext cx="100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923" y="1752600"/>
            <a:ext cx="21530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Create Client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8923" y="2209800"/>
            <a:ext cx="3201774" cy="789498"/>
            <a:chOff x="738923" y="2224377"/>
            <a:chExt cx="3201774" cy="789498"/>
          </a:xfrm>
          <a:effectLst/>
        </p:grpSpPr>
        <p:sp>
          <p:nvSpPr>
            <p:cNvPr id="10" name="TextBox 9"/>
            <p:cNvSpPr txBox="1"/>
            <p:nvPr/>
          </p:nvSpPr>
          <p:spPr>
            <a:xfrm>
              <a:off x="738923" y="2644543"/>
              <a:ext cx="3201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Connect it to server (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host:port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986380" y="3013875"/>
            <a:ext cx="1548935" cy="1993098"/>
            <a:chOff x="986380" y="3013875"/>
            <a:chExt cx="1548935" cy="1993098"/>
          </a:xfrm>
        </p:grpSpPr>
        <p:sp>
          <p:nvSpPr>
            <p:cNvPr id="11" name="TextBox 10"/>
            <p:cNvSpPr txBox="1"/>
            <p:nvPr/>
          </p:nvSpPr>
          <p:spPr>
            <a:xfrm>
              <a:off x="986380" y="4209148"/>
              <a:ext cx="1447820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write request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6262" y="4637641"/>
              <a:ext cx="151905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read response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9600" y="5015067"/>
            <a:ext cx="2047099" cy="727289"/>
            <a:chOff x="609600" y="5015067"/>
            <a:chExt cx="2047099" cy="727289"/>
          </a:xfrm>
        </p:grpSpPr>
        <p:sp>
          <p:nvSpPr>
            <p:cNvPr id="13" name="TextBox 12"/>
            <p:cNvSpPr txBox="1"/>
            <p:nvPr/>
          </p:nvSpPr>
          <p:spPr>
            <a:xfrm>
              <a:off x="609600" y="5373024"/>
              <a:ext cx="204709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Client Socket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77605" y="5015067"/>
              <a:ext cx="0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816394" y="1066800"/>
            <a:ext cx="21968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Create Server Socket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32103" y="1371600"/>
            <a:ext cx="2200346" cy="951131"/>
            <a:chOff x="5832103" y="1371600"/>
            <a:chExt cx="2200346" cy="951131"/>
          </a:xfrm>
          <a:effectLst/>
        </p:grpSpPr>
        <p:cxnSp>
          <p:nvCxnSpPr>
            <p:cNvPr id="19" name="Straight Arrow Connector 18"/>
            <p:cNvCxnSpPr/>
            <p:nvPr/>
          </p:nvCxnSpPr>
          <p:spPr>
            <a:xfrm>
              <a:off x="6548156" y="1371600"/>
              <a:ext cx="5977" cy="3438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676400"/>
              <a:ext cx="2200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Bind it to an Address 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host:port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38080" y="2286000"/>
            <a:ext cx="2245679" cy="694643"/>
            <a:chOff x="5838080" y="2264051"/>
            <a:chExt cx="2245679" cy="694643"/>
          </a:xfrm>
          <a:effectLst/>
        </p:grpSpPr>
        <p:cxnSp>
          <p:nvCxnSpPr>
            <p:cNvPr id="21" name="Straight Arrow Connector 20"/>
            <p:cNvCxnSpPr/>
            <p:nvPr/>
          </p:nvCxnSpPr>
          <p:spPr>
            <a:xfrm>
              <a:off x="6554133" y="2264051"/>
              <a:ext cx="0" cy="385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589362"/>
              <a:ext cx="224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Listen for Connection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31695" y="2954752"/>
            <a:ext cx="1947969" cy="729734"/>
            <a:chOff x="5831695" y="2954752"/>
            <a:chExt cx="1947969" cy="72973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47748" y="2954752"/>
              <a:ext cx="0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31695" y="3315154"/>
              <a:ext cx="194796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Accept connection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 flipV="1">
            <a:off x="2535316" y="4421549"/>
            <a:ext cx="1484539" cy="357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7" y="4886631"/>
            <a:ext cx="1484538" cy="15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553200" y="3687720"/>
            <a:ext cx="2209800" cy="1722480"/>
            <a:chOff x="6629400" y="3687720"/>
            <a:chExt cx="2209800" cy="1722480"/>
          </a:xfrm>
        </p:grpSpPr>
        <p:sp>
          <p:nvSpPr>
            <p:cNvPr id="48" name="TextBox 47"/>
            <p:cNvSpPr txBox="1"/>
            <p:nvPr/>
          </p:nvSpPr>
          <p:spPr>
            <a:xfrm>
              <a:off x="6629400" y="5040868"/>
              <a:ext cx="22098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Server Socket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7086601" y="3687720"/>
              <a:ext cx="19813" cy="1341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810000" y="3629013"/>
            <a:ext cx="3236110" cy="2272894"/>
            <a:chOff x="3810000" y="3629013"/>
            <a:chExt cx="3236110" cy="2272894"/>
          </a:xfrm>
        </p:grpSpPr>
        <p:sp>
          <p:nvSpPr>
            <p:cNvPr id="46" name="Rectangle 45"/>
            <p:cNvSpPr/>
            <p:nvPr/>
          </p:nvSpPr>
          <p:spPr>
            <a:xfrm>
              <a:off x="3838442" y="4102054"/>
              <a:ext cx="2562358" cy="179985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6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524263" y="3657728"/>
              <a:ext cx="467251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57889" y="3671527"/>
              <a:ext cx="1288221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Connection 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79972" y="3629013"/>
              <a:ext cx="62068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child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050268"/>
              <a:ext cx="25140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Listen Socket</a:t>
              </a:r>
            </a:p>
          </p:txBody>
        </p:sp>
      </p:grpSp>
      <p:cxnSp>
        <p:nvCxnSpPr>
          <p:cNvPr id="14" name="Straight Arrow Connector 13"/>
          <p:cNvCxnSpPr>
            <a:stCxn id="10" idx="3"/>
            <a:endCxn id="22" idx="1"/>
          </p:cNvCxnSpPr>
          <p:nvPr/>
        </p:nvCxnSpPr>
        <p:spPr bwMode="auto">
          <a:xfrm flipV="1">
            <a:off x="3940697" y="2795977"/>
            <a:ext cx="1897383" cy="186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45" name="Straight Arrow Connector 44"/>
          <p:cNvCxnSpPr>
            <a:stCxn id="25" idx="1"/>
          </p:cNvCxnSpPr>
          <p:nvPr/>
        </p:nvCxnSpPr>
        <p:spPr bwMode="auto">
          <a:xfrm flipH="1" flipV="1">
            <a:off x="3810000" y="2971800"/>
            <a:ext cx="2021695" cy="5280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sp>
        <p:nvSpPr>
          <p:cNvPr id="49" name="Freeform 48"/>
          <p:cNvSpPr/>
          <p:nvPr/>
        </p:nvSpPr>
        <p:spPr>
          <a:xfrm>
            <a:off x="5603405" y="441642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807046" y="5169869"/>
            <a:ext cx="2669954" cy="572487"/>
            <a:chOff x="3807046" y="5169869"/>
            <a:chExt cx="2669954" cy="572487"/>
          </a:xfrm>
        </p:grpSpPr>
        <p:sp>
          <p:nvSpPr>
            <p:cNvPr id="52" name="TextBox 51"/>
            <p:cNvSpPr txBox="1"/>
            <p:nvPr/>
          </p:nvSpPr>
          <p:spPr>
            <a:xfrm>
              <a:off x="3807046" y="5373024"/>
              <a:ext cx="26699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Connection Socket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4950340" y="5169869"/>
              <a:ext cx="2660" cy="31653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13" idx="3"/>
            <a:endCxn id="52" idx="1"/>
          </p:cNvCxnSpPr>
          <p:nvPr/>
        </p:nvCxnSpPr>
        <p:spPr bwMode="auto">
          <a:xfrm>
            <a:off x="2656699" y="5557690"/>
            <a:ext cx="1150347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grpSp>
        <p:nvGrpSpPr>
          <p:cNvPr id="82" name="Group 81"/>
          <p:cNvGrpSpPr/>
          <p:nvPr/>
        </p:nvGrpSpPr>
        <p:grpSpPr>
          <a:xfrm>
            <a:off x="7162800" y="3074699"/>
            <a:ext cx="1981200" cy="1610232"/>
            <a:chOff x="7162800" y="3074699"/>
            <a:chExt cx="1981200" cy="1610232"/>
          </a:xfrm>
        </p:grpSpPr>
        <p:sp>
          <p:nvSpPr>
            <p:cNvPr id="57" name="TextBox 56"/>
            <p:cNvSpPr txBox="1"/>
            <p:nvPr/>
          </p:nvSpPr>
          <p:spPr>
            <a:xfrm>
              <a:off x="7467600" y="3669268"/>
              <a:ext cx="81304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Parent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162800" y="4038600"/>
              <a:ext cx="1981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Connection 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7239000" y="3657600"/>
              <a:ext cx="381000" cy="4572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7162800" y="3074699"/>
              <a:ext cx="1199911" cy="991562"/>
            </a:xfrm>
            <a:custGeom>
              <a:avLst/>
              <a:gdLst>
                <a:gd name="connsiteX0" fmla="*/ 1233448 w 1316183"/>
                <a:gd name="connsiteY0" fmla="*/ 991562 h 991562"/>
                <a:gd name="connsiteX1" fmla="*/ 1257873 w 1316183"/>
                <a:gd name="connsiteY1" fmla="*/ 515333 h 991562"/>
                <a:gd name="connsiteX2" fmla="*/ 573981 w 1316183"/>
                <a:gd name="connsiteY2" fmla="*/ 2472 h 991562"/>
                <a:gd name="connsiteX3" fmla="*/ 0 w 1316183"/>
                <a:gd name="connsiteY3" fmla="*/ 307747 h 99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183" h="991562">
                  <a:moveTo>
                    <a:pt x="1233448" y="991562"/>
                  </a:moveTo>
                  <a:cubicBezTo>
                    <a:pt x="1300616" y="835871"/>
                    <a:pt x="1367784" y="680181"/>
                    <a:pt x="1257873" y="515333"/>
                  </a:cubicBezTo>
                  <a:cubicBezTo>
                    <a:pt x="1147962" y="350485"/>
                    <a:pt x="783626" y="37070"/>
                    <a:pt x="573981" y="2472"/>
                  </a:cubicBezTo>
                  <a:cubicBezTo>
                    <a:pt x="364336" y="-32126"/>
                    <a:pt x="0" y="307747"/>
                    <a:pt x="0" y="307747"/>
                  </a:cubicBezTo>
                </a:path>
              </a:pathLst>
            </a:custGeom>
            <a:ln w="28575" cmpd="sng">
              <a:solidFill>
                <a:srgbClr val="3366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19855" y="4272635"/>
            <a:ext cx="1582509" cy="798662"/>
            <a:chOff x="4019855" y="4272635"/>
            <a:chExt cx="1582509" cy="798662"/>
          </a:xfrm>
        </p:grpSpPr>
        <p:sp>
          <p:nvSpPr>
            <p:cNvPr id="83" name="TextBox 82"/>
            <p:cNvSpPr txBox="1"/>
            <p:nvPr/>
          </p:nvSpPr>
          <p:spPr>
            <a:xfrm>
              <a:off x="4019855" y="4272635"/>
              <a:ext cx="139012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read request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19855" y="4701965"/>
              <a:ext cx="158250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write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91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43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						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new 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/*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/*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20646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Address -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5" y="4267200"/>
            <a:ext cx="8229600" cy="2203128"/>
          </a:xfrm>
        </p:spPr>
        <p:txBody>
          <a:bodyPr>
            <a:normAutofit/>
          </a:bodyPr>
          <a:lstStyle/>
          <a:p>
            <a:r>
              <a:rPr lang="en-US" dirty="0"/>
              <a:t>Simple form </a:t>
            </a:r>
          </a:p>
          <a:p>
            <a:r>
              <a:rPr lang="en-US" dirty="0"/>
              <a:t>Internet Protocol</a:t>
            </a:r>
          </a:p>
          <a:p>
            <a:r>
              <a:rPr lang="en-US" dirty="0"/>
              <a:t>accepting any connections on the specified port</a:t>
            </a:r>
          </a:p>
          <a:p>
            <a:r>
              <a:rPr lang="en-US" dirty="0"/>
              <a:t>In “network byte ordering” (which is </a:t>
            </a:r>
            <a:r>
              <a:rPr lang="en-US" i="1" dirty="0">
                <a:solidFill>
                  <a:srgbClr val="3151F0"/>
                </a:solidFill>
                <a:latin typeface="Gill Sans" charset="0"/>
                <a:ea typeface="Gill Sans" charset="0"/>
                <a:cs typeface="Gill Sans" charset="0"/>
              </a:rPr>
              <a:t>big endian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514" y="914400"/>
            <a:ext cx="84916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short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;  // address family, e.g., AF_INET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unsigned short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; // port # (in network byte ordering)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; // host address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char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sin_zero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[8]; // for padding to cast it to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((char *) &amp;serv_addr,0,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serv_addr.sin_family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= AF_INET;  // Internet address family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serv_addr.sin_addr.s_addr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= INADDR_ANY; // get host address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serv_addr.sin_port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=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36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buildServerAddr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                          char *hostname,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*server;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Get host entry associated with a hostname or IP address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server = 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gethostbyname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(hostname);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if (server == NULL)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,"ERROR, no such host\n");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exit(1);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Construct an address for remote server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AF_INET;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bcopy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 (char *)&amp;(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sin_addr.s_addr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), 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h_length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return server;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9978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Group Creation deadline is Friday 2/2 at 11:59PM</a:t>
            </a:r>
          </a:p>
          <a:p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TA preferences due Monday 2/5 at 11:59PM</a:t>
            </a:r>
          </a:p>
          <a:p>
            <a:pPr lvl="1"/>
            <a:r>
              <a:rPr lang="en-US" dirty="0"/>
              <a:t>We will try to accommodate your needs, but have to balance both over-popular and under-popular sections</a:t>
            </a:r>
          </a:p>
          <a:p>
            <a:pPr lvl="1"/>
            <a:endParaRPr lang="en-US" dirty="0"/>
          </a:p>
          <a:p>
            <a:r>
              <a:rPr lang="en-US" dirty="0"/>
              <a:t>Attend section and get to know your TAs!</a:t>
            </a:r>
          </a:p>
        </p:txBody>
      </p:sp>
    </p:spTree>
    <p:extLst>
      <p:ext uri="{BB962C8B-B14F-4D97-AF65-F5344CB8AC3E}">
        <p14:creationId xmlns:p14="http://schemas.microsoft.com/office/powerpoint/2010/main" val="2314602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533400"/>
          </a:xfrm>
        </p:spPr>
        <p:txBody>
          <a:bodyPr>
            <a:noAutofit/>
          </a:bodyPr>
          <a:lstStyle/>
          <a:p>
            <a:r>
              <a:rPr lang="en-US" dirty="0"/>
              <a:t>Recall: Communication between processes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52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/>
              <a:t>Can we view files as communication channels?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 and Consumer of a file may be distinct processes</a:t>
            </a:r>
          </a:p>
          <a:p>
            <a:pPr lvl="1"/>
            <a:r>
              <a:rPr lang="en-US" dirty="0"/>
              <a:t>May be separated in time (or not)</a:t>
            </a:r>
          </a:p>
          <a:p>
            <a:r>
              <a:rPr lang="en-US" dirty="0"/>
              <a:t>However, what if data written once and consumed once?  </a:t>
            </a:r>
          </a:p>
          <a:p>
            <a:pPr lvl="1"/>
            <a:r>
              <a:rPr lang="en-US" dirty="0"/>
              <a:t>Don’t we want something more like a queue?</a:t>
            </a:r>
          </a:p>
          <a:p>
            <a:pPr lvl="1"/>
            <a:r>
              <a:rPr lang="en-US" dirty="0"/>
              <a:t>Can still look like File I/O!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920" y="144732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8473" y="2839406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124200" y="226886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29704" y="234270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7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3275" y="250721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84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83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362" y="152400"/>
            <a:ext cx="7576038" cy="573206"/>
          </a:xfrm>
        </p:spPr>
        <p:txBody>
          <a:bodyPr/>
          <a:lstStyle/>
          <a:p>
            <a:r>
              <a:rPr lang="en-US" dirty="0"/>
              <a:t>Recall: Traditional UNIX Process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r>
              <a:rPr lang="en-US" dirty="0"/>
              <a:t>Process: OS abstraction of what is needed to run a single program</a:t>
            </a:r>
          </a:p>
          <a:p>
            <a:pPr lvl="1"/>
            <a:r>
              <a:rPr lang="en-US" dirty="0"/>
              <a:t>Often called a “</a:t>
            </a:r>
            <a:r>
              <a:rPr lang="en-US" altLang="ja-JP" dirty="0">
                <a:solidFill>
                  <a:srgbClr val="3151F0"/>
                </a:solidFill>
              </a:rPr>
              <a:t>Heavyweight Process</a:t>
            </a:r>
            <a:r>
              <a:rPr lang="en-US" dirty="0"/>
              <a:t>”</a:t>
            </a:r>
          </a:p>
          <a:p>
            <a:pPr lvl="1"/>
            <a:r>
              <a:rPr lang="en-US" altLang="ja-JP" dirty="0"/>
              <a:t>No concurrency in a “</a:t>
            </a:r>
            <a:r>
              <a:rPr lang="en-US" altLang="ja-JP" dirty="0">
                <a:solidFill>
                  <a:srgbClr val="3151F0"/>
                </a:solidFill>
              </a:rPr>
              <a:t>Heavyweight Process</a:t>
            </a:r>
            <a:r>
              <a:rPr lang="en-US" altLang="ja-JP" dirty="0"/>
              <a:t>”</a:t>
            </a:r>
          </a:p>
          <a:p>
            <a:pPr lvl="1"/>
            <a:endParaRPr lang="en-US" altLang="ja-JP" dirty="0"/>
          </a:p>
          <a:p>
            <a:r>
              <a:rPr lang="en-US" dirty="0"/>
              <a:t>Two parts:</a:t>
            </a:r>
          </a:p>
          <a:p>
            <a:pPr lvl="1"/>
            <a:r>
              <a:rPr lang="en-US" dirty="0"/>
              <a:t>Sequential program execution stream </a:t>
            </a:r>
            <a:br>
              <a:rPr lang="en-US" dirty="0"/>
            </a:br>
            <a:r>
              <a:rPr lang="en-US" dirty="0"/>
              <a:t>[ACTIVE PART]</a:t>
            </a:r>
          </a:p>
          <a:p>
            <a:pPr lvl="2"/>
            <a:r>
              <a:rPr lang="en-US" dirty="0"/>
              <a:t>Code executed as a sequential stream of </a:t>
            </a:r>
            <a:br>
              <a:rPr lang="en-US" dirty="0"/>
            </a:br>
            <a:r>
              <a:rPr lang="en-US" dirty="0"/>
              <a:t>execution (i.e., thread)</a:t>
            </a:r>
          </a:p>
          <a:p>
            <a:pPr lvl="2"/>
            <a:r>
              <a:rPr lang="en-US" dirty="0"/>
              <a:t>Includes State of CPU registers</a:t>
            </a:r>
          </a:p>
          <a:p>
            <a:pPr lvl="1"/>
            <a:r>
              <a:rPr lang="en-US" dirty="0"/>
              <a:t>Protected resources </a:t>
            </a:r>
            <a:br>
              <a:rPr lang="en-US" dirty="0"/>
            </a:br>
            <a:r>
              <a:rPr lang="en-US" dirty="0"/>
              <a:t>[PASSIVE PART]:</a:t>
            </a:r>
          </a:p>
          <a:p>
            <a:pPr lvl="2"/>
            <a:r>
              <a:rPr lang="en-US" dirty="0"/>
              <a:t>Main memory state (contents of Address Space)</a:t>
            </a:r>
          </a:p>
          <a:p>
            <a:pPr lvl="2"/>
            <a:r>
              <a:rPr lang="en-US" dirty="0"/>
              <a:t>I/O state (i.e. file descriptors)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58187" b="18264"/>
          <a:stretch/>
        </p:blipFill>
        <p:spPr bwMode="auto">
          <a:xfrm>
            <a:off x="6019800" y="1981200"/>
            <a:ext cx="2608549" cy="33068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121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75628" y="1251252"/>
            <a:ext cx="2335212" cy="5010149"/>
            <a:chOff x="4128" y="768"/>
            <a:chExt cx="1471" cy="3156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91" y="3168"/>
              <a:ext cx="7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472428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current state of process held in a process control block (PCB):</a:t>
            </a:r>
          </a:p>
          <a:p>
            <a:pPr lvl="1"/>
            <a:r>
              <a:rPr lang="en-US" dirty="0"/>
              <a:t>This is a “snapshot” of the execution and protection environment</a:t>
            </a:r>
          </a:p>
          <a:p>
            <a:pPr lvl="1"/>
            <a:r>
              <a:rPr lang="en-US" dirty="0"/>
              <a:t>Only one PCB active at a time</a:t>
            </a:r>
          </a:p>
          <a:p>
            <a:r>
              <a:rPr lang="en-US" dirty="0"/>
              <a:t>Give out CPU time to different processes (Scheduling):</a:t>
            </a:r>
          </a:p>
          <a:p>
            <a:pPr lvl="1"/>
            <a:r>
              <a:rPr lang="en-US" dirty="0"/>
              <a:t>Only one process “running” at a time</a:t>
            </a:r>
          </a:p>
          <a:p>
            <a:pPr lvl="1"/>
            <a:r>
              <a:rPr lang="en-US" dirty="0"/>
              <a:t>Give more time to important processes</a:t>
            </a:r>
          </a:p>
          <a:p>
            <a:r>
              <a:rPr lang="en-US" dirty="0"/>
              <a:t>Give pieces of resources to different processes (Protection):</a:t>
            </a:r>
          </a:p>
          <a:p>
            <a:pPr lvl="1"/>
            <a:r>
              <a:rPr lang="en-US" dirty="0"/>
              <a:t>Controlled access to non-CPU resources</a:t>
            </a:r>
          </a:p>
          <a:p>
            <a:pPr lvl="1"/>
            <a:r>
              <a:rPr lang="en-US" dirty="0"/>
              <a:t>Example mechanisms: </a:t>
            </a:r>
          </a:p>
          <a:p>
            <a:pPr lvl="2"/>
            <a:r>
              <a:rPr lang="en-US" dirty="0"/>
              <a:t>Memory Translation: Give each process their own address space</a:t>
            </a:r>
          </a:p>
          <a:p>
            <a:pPr lvl="2"/>
            <a:r>
              <a:rPr lang="en-US" dirty="0"/>
              <a:t>Kernel/User duality: Arbitrary multiplexing of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114479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Switch From Process A to Process B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8305800" cy="2209800"/>
          </a:xfrm>
        </p:spPr>
        <p:txBody>
          <a:bodyPr/>
          <a:lstStyle/>
          <a:p>
            <a:r>
              <a:rPr lang="en-US" altLang="en-US" dirty="0"/>
              <a:t>This is also called a “context switch”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Code executed in kernel above is </a:t>
            </a:r>
            <a:r>
              <a:rPr lang="en-US" altLang="en-US" i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overhead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Overhead sets minimum practical switching time</a:t>
            </a:r>
          </a:p>
          <a:p>
            <a:pPr lvl="1"/>
            <a:r>
              <a:rPr lang="en-US" altLang="en-US" dirty="0"/>
              <a:t>Less overhead with SMT/</a:t>
            </a:r>
            <a:r>
              <a:rPr lang="en-US" altLang="en-US" dirty="0" err="1"/>
              <a:t>hyperthreading</a:t>
            </a:r>
            <a:r>
              <a:rPr lang="en-US" altLang="en-US" dirty="0"/>
              <a:t>, but… contention for resources instead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981200" y="762000"/>
            <a:ext cx="4724400" cy="3875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69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charset="0"/>
              </a:rPr>
              <a:t>Lifecycle of a Process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>
                <a:ea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>
                <a:ea typeface="Gulim" charset="0"/>
              </a:rPr>
              <a:t>:  The process has finished execution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476375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416175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314450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4003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48200"/>
            <a:ext cx="8610600" cy="1905000"/>
          </a:xfrm>
        </p:spPr>
        <p:txBody>
          <a:bodyPr/>
          <a:lstStyle/>
          <a:p>
            <a:r>
              <a:rPr lang="en-US" altLang="en-US"/>
              <a:t>PCBs move from queue to queue as they change state</a:t>
            </a:r>
          </a:p>
          <a:p>
            <a:pPr lvl="1"/>
            <a:r>
              <a:rPr lang="en-US" altLang="en-US"/>
              <a:t>Decisions about which order to remove from queues are </a:t>
            </a:r>
            <a:r>
              <a:rPr lang="en-US" altLang="en-US">
                <a:solidFill>
                  <a:schemeClr val="hlink"/>
                </a:solidFill>
              </a:rPr>
              <a:t>Scheduling</a:t>
            </a:r>
            <a:r>
              <a:rPr lang="en-US" altLang="en-US"/>
              <a:t> decisions</a:t>
            </a:r>
          </a:p>
          <a:p>
            <a:pPr lvl="1"/>
            <a:r>
              <a:rPr lang="en-US" altLang="en-US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95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69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Process not running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 PCB </a:t>
            </a:r>
            <a:r>
              <a:rPr lang="en-US" altLang="ko-KR" sz="2000" dirty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255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9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16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255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8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2179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255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3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179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79388" y="1905000"/>
            <a:ext cx="2076451" cy="3989388"/>
            <a:chOff x="124" y="510"/>
            <a:chExt cx="1308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01" y="510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Ready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64" y="105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USB</a:t>
              </a:r>
            </a:p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64" y="153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64" y="2063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24" y="2591"/>
              <a:ext cx="6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Ether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7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Modern Process with Threads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930275"/>
            <a:ext cx="8931275" cy="5546725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Thread: </a:t>
            </a:r>
            <a:r>
              <a:rPr lang="en-US" i="1" dirty="0">
                <a:ea typeface="MS PGothic" charset="0"/>
              </a:rPr>
              <a:t>a sequential execution stream within process </a:t>
            </a:r>
            <a:br>
              <a:rPr lang="en-US" i="1" dirty="0">
                <a:ea typeface="MS PGothic" charset="0"/>
              </a:rPr>
            </a:br>
            <a:r>
              <a:rPr lang="en-US" dirty="0">
                <a:ea typeface="MS PGothic" charset="0"/>
              </a:rPr>
              <a:t>(Sometimes called a “</a:t>
            </a:r>
            <a:r>
              <a:rPr lang="en-US" dirty="0">
                <a:solidFill>
                  <a:srgbClr val="3151F0"/>
                </a:solidFill>
                <a:ea typeface="MS PGothic" charset="0"/>
              </a:rPr>
              <a:t>Lightweight process</a:t>
            </a:r>
            <a:r>
              <a:rPr lang="en-US" dirty="0">
                <a:ea typeface="MS PGothic" charset="0"/>
              </a:rPr>
              <a:t>”)</a:t>
            </a:r>
          </a:p>
          <a:p>
            <a:pPr lvl="1"/>
            <a:r>
              <a:rPr lang="en-US" dirty="0">
                <a:ea typeface="MS PGothic" charset="0"/>
              </a:rPr>
              <a:t>Process still contains a single Address Space</a:t>
            </a:r>
          </a:p>
          <a:p>
            <a:pPr lvl="1"/>
            <a:r>
              <a:rPr lang="en-US" dirty="0">
                <a:ea typeface="MS PGothic" charset="0"/>
              </a:rPr>
              <a:t>No protection between threads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Multithreading: </a:t>
            </a:r>
            <a:r>
              <a:rPr lang="en-US" i="1" dirty="0">
                <a:ea typeface="MS PGothic" charset="0"/>
              </a:rPr>
              <a:t>a single program made up of a number of different concurrent activities 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Sometimes called multitasking, as in Ada …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Why separate the concept of a thread from that of a process?</a:t>
            </a:r>
          </a:p>
          <a:p>
            <a:pPr lvl="1"/>
            <a:r>
              <a:rPr lang="en-US" dirty="0">
                <a:ea typeface="MS PGothic" charset="0"/>
              </a:rPr>
              <a:t>Discuss the “thread” part of a process (concurrency)</a:t>
            </a:r>
          </a:p>
          <a:p>
            <a:pPr lvl="1"/>
            <a:r>
              <a:rPr lang="en-US" dirty="0">
                <a:ea typeface="MS PGothic" charset="0"/>
              </a:rPr>
              <a:t>Separate from the “</a:t>
            </a:r>
            <a:r>
              <a:rPr lang="en-US" altLang="ja-JP" dirty="0">
                <a:ea typeface="MS PGothic" charset="0"/>
              </a:rPr>
              <a:t>address space” (protection)</a:t>
            </a:r>
          </a:p>
          <a:p>
            <a:pPr lvl="1"/>
            <a:r>
              <a:rPr lang="en-US" dirty="0">
                <a:ea typeface="MS PGothic" charset="0"/>
              </a:rPr>
              <a:t>Heavyweight Process </a:t>
            </a:r>
            <a:r>
              <a:rPr lang="en-US" dirty="0">
                <a:ea typeface="MS PGothic" charset="0"/>
                <a:sym typeface="Symbol" charset="0"/>
              </a:rPr>
              <a:t> Process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3034808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Recall: 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36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6011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State shared by all threads in process/address 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310707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81"/>
            <a:ext cx="8686800" cy="875619"/>
          </a:xfrm>
        </p:spPr>
        <p:txBody>
          <a:bodyPr>
            <a:noAutofit/>
          </a:bodyPr>
          <a:lstStyle/>
          <a:p>
            <a:r>
              <a:rPr lang="en-US" dirty="0"/>
              <a:t>Communication Across the world looks like file IO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179411"/>
            <a:ext cx="8229600" cy="2124883"/>
          </a:xfrm>
        </p:spPr>
        <p:txBody>
          <a:bodyPr/>
          <a:lstStyle/>
          <a:p>
            <a:r>
              <a:rPr lang="en-US" dirty="0"/>
              <a:t>Connected queues over the Internet</a:t>
            </a:r>
          </a:p>
          <a:p>
            <a:pPr lvl="1"/>
            <a:r>
              <a:rPr lang="en-US" dirty="0"/>
              <a:t>But what’s the analog of open?</a:t>
            </a:r>
          </a:p>
          <a:p>
            <a:pPr lvl="1"/>
            <a:r>
              <a:rPr lang="en-US" dirty="0"/>
              <a:t>What is the namespace?</a:t>
            </a:r>
          </a:p>
          <a:p>
            <a:pPr lvl="1"/>
            <a:r>
              <a:rPr lang="en-US" dirty="0"/>
              <a:t>How are they connected in time?</a:t>
            </a:r>
          </a:p>
        </p:txBody>
      </p:sp>
      <p:sp>
        <p:nvSpPr>
          <p:cNvPr id="3" name="Rectangle 2"/>
          <p:cNvSpPr/>
          <p:nvPr/>
        </p:nvSpPr>
        <p:spPr>
          <a:xfrm>
            <a:off x="402703" y="1341293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5256" y="3171319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2445491" y="2088997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54839" y="2162838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41494" y="2669676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4823105" y="2480354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445491" y="1889626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39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41816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3179000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5969366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5716641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2346635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7518107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90719558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1620331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04287507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2997203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Request Response Protocol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257091" y="2373925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6166" y="2612269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299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6" name="Cube 15"/>
          <p:cNvSpPr/>
          <p:nvPr/>
        </p:nvSpPr>
        <p:spPr>
          <a:xfrm>
            <a:off x="3257091" y="4726780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6" y="5012914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16165" y="4694581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3558" y="245515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3558" y="4828248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81926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4068519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66389883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57481554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96432659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09329122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85322708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</p:spTree>
    <p:extLst>
      <p:ext uri="{BB962C8B-B14F-4D97-AF65-F5344CB8AC3E}">
        <p14:creationId xmlns:p14="http://schemas.microsoft.com/office/powerpoint/2010/main" val="180419930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976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7"/>
          <p:cNvGrpSpPr>
            <a:grpSpLocks/>
          </p:cNvGrpSpPr>
          <p:nvPr/>
        </p:nvGrpSpPr>
        <p:grpSpPr bwMode="auto">
          <a:xfrm>
            <a:off x="762000" y="700088"/>
            <a:ext cx="7543800" cy="4267200"/>
            <a:chOff x="432" y="432"/>
            <a:chExt cx="4852" cy="2828"/>
          </a:xfrm>
        </p:grpSpPr>
        <p:sp>
          <p:nvSpPr>
            <p:cNvPr id="10246" name="Rectangle 2" descr="10%"/>
            <p:cNvSpPr>
              <a:spLocks noChangeArrowheads="1"/>
            </p:cNvSpPr>
            <p:nvPr/>
          </p:nvSpPr>
          <p:spPr bwMode="auto">
            <a:xfrm>
              <a:off x="2988" y="3036"/>
              <a:ext cx="2288" cy="22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7" name="Rectangle 3" descr="10%"/>
            <p:cNvSpPr>
              <a:spLocks noChangeArrowheads="1"/>
            </p:cNvSpPr>
            <p:nvPr/>
          </p:nvSpPr>
          <p:spPr bwMode="auto">
            <a:xfrm>
              <a:off x="444" y="444"/>
              <a:ext cx="2384" cy="46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Rectangle 4" descr="10%"/>
            <p:cNvSpPr>
              <a:spLocks noChangeArrowheads="1"/>
            </p:cNvSpPr>
            <p:nvPr/>
          </p:nvSpPr>
          <p:spPr bwMode="auto">
            <a:xfrm>
              <a:off x="2988" y="1740"/>
              <a:ext cx="2288" cy="46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432" y="432"/>
              <a:ext cx="2496" cy="28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0	</a:t>
              </a:r>
              <a:r>
                <a:rPr lang="en-US" altLang="ko-KR" sz="17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zero</a:t>
              </a: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 constant 0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1	</a:t>
              </a:r>
              <a:r>
                <a:rPr lang="en-US" altLang="ko-KR" sz="17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at</a:t>
              </a: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	reserved for assembler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2	v0	expression evaluation &amp;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3	v1	function results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4	</a:t>
              </a:r>
              <a:r>
                <a:rPr lang="en-US" altLang="ko-KR" sz="1700" b="0" dirty="0">
                  <a:solidFill>
                    <a:srgbClr val="8901F3"/>
                  </a:solidFill>
                  <a:latin typeface="Gill Sans" charset="0"/>
                  <a:ea typeface="Gill Sans" charset="0"/>
                  <a:cs typeface="Gill Sans" charset="0"/>
                </a:rPr>
                <a:t>a0</a:t>
              </a: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	</a:t>
              </a:r>
              <a:r>
                <a:rPr lang="en-US" altLang="ko-KR" sz="1700" b="0" dirty="0">
                  <a:solidFill>
                    <a:srgbClr val="8901F3"/>
                  </a:solidFill>
                  <a:latin typeface="Gill Sans" charset="0"/>
                  <a:ea typeface="Gill Sans" charset="0"/>
                  <a:cs typeface="Gill Sans" charset="0"/>
                </a:rPr>
                <a:t>arguments</a:t>
              </a:r>
              <a:endParaRPr lang="en-US" altLang="ko-KR" sz="17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5	</a:t>
              </a:r>
              <a:r>
                <a:rPr lang="en-US" altLang="ko-KR" sz="1700" b="0" dirty="0">
                  <a:solidFill>
                    <a:srgbClr val="8901F3"/>
                  </a:solidFill>
                  <a:latin typeface="Gill Sans" charset="0"/>
                  <a:ea typeface="Gill Sans" charset="0"/>
                  <a:cs typeface="Gill Sans" charset="0"/>
                </a:rPr>
                <a:t>a1</a:t>
              </a:r>
              <a:endParaRPr lang="en-US" altLang="ko-KR" sz="17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6	</a:t>
              </a:r>
              <a:r>
                <a:rPr lang="en-US" altLang="ko-KR" sz="1700" b="0" dirty="0">
                  <a:solidFill>
                    <a:srgbClr val="8901F3"/>
                  </a:solidFill>
                  <a:latin typeface="Gill Sans" charset="0"/>
                  <a:ea typeface="Gill Sans" charset="0"/>
                  <a:cs typeface="Gill Sans" charset="0"/>
                </a:rPr>
                <a:t>a2</a:t>
              </a:r>
              <a:endParaRPr lang="en-US" altLang="ko-KR" sz="17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7	</a:t>
              </a:r>
              <a:r>
                <a:rPr lang="en-US" altLang="ko-KR" sz="1700" b="0" dirty="0">
                  <a:solidFill>
                    <a:srgbClr val="8901F3"/>
                  </a:solidFill>
                  <a:latin typeface="Gill Sans" charset="0"/>
                  <a:ea typeface="Gill Sans" charset="0"/>
                  <a:cs typeface="Gill Sans" charset="0"/>
                </a:rPr>
                <a:t>a3</a:t>
              </a: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	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8	</a:t>
              </a:r>
              <a:r>
                <a:rPr lang="en-US" altLang="ko-KR" sz="17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t0</a:t>
              </a: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	</a:t>
              </a:r>
              <a:r>
                <a:rPr lang="en-US" altLang="ko-KR" sz="17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temporary: caller saves</a:t>
              </a:r>
              <a:endParaRPr lang="en-US" altLang="ko-KR" sz="17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. . .		</a:t>
              </a:r>
              <a:r>
                <a:rPr lang="en-US" altLang="ko-KR" sz="1700" b="0" dirty="0">
                  <a:solidFill>
                    <a:srgbClr val="51DC00"/>
                  </a:solidFill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altLang="ko-KR" sz="1700" b="0" dirty="0" err="1">
                  <a:solidFill>
                    <a:srgbClr val="51DC00"/>
                  </a:solidFill>
                  <a:latin typeface="Gill Sans" charset="0"/>
                  <a:ea typeface="Gill Sans" charset="0"/>
                  <a:cs typeface="Gill Sans" charset="0"/>
                </a:rPr>
                <a:t>callee</a:t>
              </a:r>
              <a:r>
                <a:rPr lang="en-US" altLang="ko-KR" sz="1700" b="0" dirty="0">
                  <a:solidFill>
                    <a:srgbClr val="51DC00"/>
                  </a:solidFill>
                  <a:latin typeface="Gill Sans" charset="0"/>
                  <a:ea typeface="Gill Sans" charset="0"/>
                  <a:cs typeface="Gill Sans" charset="0"/>
                </a:rPr>
                <a:t> can clobber)</a:t>
              </a:r>
              <a:endParaRPr lang="en-US" altLang="ko-KR" sz="17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 dirty="0">
                  <a:latin typeface="Gill Sans" charset="0"/>
                  <a:ea typeface="Gill Sans" charset="0"/>
                  <a:cs typeface="Gill Sans" charset="0"/>
                </a:rPr>
                <a:t>15	</a:t>
              </a:r>
              <a:r>
                <a:rPr lang="en-US" altLang="ko-KR" sz="17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t7</a:t>
              </a:r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2976" y="432"/>
              <a:ext cx="2308" cy="28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16	</a:t>
              </a:r>
              <a:r>
                <a:rPr lang="en-US" altLang="ko-KR" sz="1700" b="0">
                  <a:solidFill>
                    <a:srgbClr val="51DC00"/>
                  </a:solidFill>
                  <a:latin typeface="Gill Sans" charset="0"/>
                  <a:ea typeface="Gill Sans" charset="0"/>
                  <a:cs typeface="Gill Sans" charset="0"/>
                </a:rPr>
                <a:t>s0</a:t>
              </a: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	</a:t>
              </a:r>
              <a:r>
                <a:rPr lang="en-US" altLang="ko-KR" sz="1700" b="0">
                  <a:solidFill>
                    <a:srgbClr val="00FF00"/>
                  </a:solidFill>
                  <a:latin typeface="Gill Sans" charset="0"/>
                  <a:ea typeface="Gill Sans" charset="0"/>
                  <a:cs typeface="Gill Sans" charset="0"/>
                </a:rPr>
                <a:t>callee saves</a:t>
              </a:r>
              <a:endParaRPr lang="en-US" altLang="ko-KR" sz="1700" b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. . . </a:t>
              </a:r>
              <a:r>
                <a:rPr lang="en-US" altLang="ko-KR" sz="17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(callee must save)</a:t>
              </a:r>
              <a:endParaRPr lang="en-US" altLang="ko-KR" sz="1700" b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23	</a:t>
              </a:r>
              <a:r>
                <a:rPr lang="en-US" altLang="ko-KR" sz="1700" b="0">
                  <a:solidFill>
                    <a:srgbClr val="51DC00"/>
                  </a:solidFill>
                  <a:latin typeface="Gill Sans" charset="0"/>
                  <a:ea typeface="Gill Sans" charset="0"/>
                  <a:cs typeface="Gill Sans" charset="0"/>
                </a:rPr>
                <a:t>s7</a:t>
              </a:r>
              <a:endParaRPr lang="en-US" altLang="ko-KR" sz="1700" b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24	</a:t>
              </a:r>
              <a:r>
                <a:rPr lang="en-US" altLang="ko-KR" sz="17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t8</a:t>
              </a: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	 </a:t>
              </a:r>
              <a:r>
                <a:rPr lang="en-US" altLang="ko-KR" sz="17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temporary (cont’d)</a:t>
              </a:r>
              <a:endParaRPr lang="en-US" altLang="ko-KR" sz="1700" b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25	</a:t>
              </a:r>
              <a:r>
                <a:rPr lang="en-US" altLang="ko-KR" sz="17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t9</a:t>
              </a:r>
              <a:endParaRPr lang="en-US" altLang="ko-KR" sz="1700" b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26	</a:t>
              </a:r>
              <a:r>
                <a:rPr lang="en-US" altLang="ko-KR" sz="1700" b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k0</a:t>
              </a: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	reserved for OS kernel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27	</a:t>
              </a:r>
              <a:r>
                <a:rPr lang="en-US" altLang="ko-KR" sz="1700" b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k1</a:t>
              </a:r>
              <a:endParaRPr lang="en-US" altLang="ko-KR" sz="1700" b="0">
                <a:latin typeface="Gill Sans" charset="0"/>
                <a:ea typeface="Gill Sans" charset="0"/>
                <a:cs typeface="Gill Sans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28	gp	Pointer to global area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29	sp	Stack pointer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30	fp	frame pointer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31	</a:t>
              </a:r>
              <a:r>
                <a:rPr lang="en-US" altLang="ko-KR" sz="1700" b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ra</a:t>
              </a:r>
              <a:r>
                <a:rPr lang="en-US" altLang="ko-KR" sz="1700" b="0">
                  <a:latin typeface="Gill Sans" charset="0"/>
                  <a:ea typeface="Gill Sans" charset="0"/>
                  <a:cs typeface="Gill Sans" charset="0"/>
                </a:rPr>
                <a:t>	Return Address (HW)</a:t>
              </a:r>
            </a:p>
          </p:txBody>
        </p:sp>
        <p:sp>
          <p:nvSpPr>
            <p:cNvPr id="10251" name="Rectangle 8"/>
            <p:cNvSpPr>
              <a:spLocks noChangeArrowheads="1"/>
            </p:cNvSpPr>
            <p:nvPr/>
          </p:nvSpPr>
          <p:spPr bwMode="auto">
            <a:xfrm>
              <a:off x="444" y="1500"/>
              <a:ext cx="2096" cy="944"/>
            </a:xfrm>
            <a:prstGeom prst="rect">
              <a:avLst/>
            </a:prstGeom>
            <a:noFill/>
            <a:ln w="25400">
              <a:solidFill>
                <a:srgbClr val="8901F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444" y="2508"/>
              <a:ext cx="2288" cy="75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3" name="Rectangle 10"/>
            <p:cNvSpPr>
              <a:spLocks noChangeArrowheads="1"/>
            </p:cNvSpPr>
            <p:nvPr/>
          </p:nvSpPr>
          <p:spPr bwMode="auto">
            <a:xfrm>
              <a:off x="2988" y="444"/>
              <a:ext cx="2288" cy="70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4" name="Rectangle 11"/>
            <p:cNvSpPr>
              <a:spLocks noChangeArrowheads="1"/>
            </p:cNvSpPr>
            <p:nvPr/>
          </p:nvSpPr>
          <p:spPr bwMode="auto">
            <a:xfrm>
              <a:off x="2988" y="1212"/>
              <a:ext cx="2048" cy="464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5" name="Rectangle 12"/>
            <p:cNvSpPr>
              <a:spLocks noChangeArrowheads="1"/>
            </p:cNvSpPr>
            <p:nvPr/>
          </p:nvSpPr>
          <p:spPr bwMode="auto">
            <a:xfrm>
              <a:off x="444" y="972"/>
              <a:ext cx="2288" cy="46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6" name="Rectangle 13"/>
            <p:cNvSpPr>
              <a:spLocks noChangeArrowheads="1"/>
            </p:cNvSpPr>
            <p:nvPr/>
          </p:nvSpPr>
          <p:spPr bwMode="auto">
            <a:xfrm>
              <a:off x="2988" y="2268"/>
              <a:ext cx="2144" cy="70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1350963" y="228600"/>
            <a:ext cx="6440487" cy="379413"/>
          </a:xfrm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MIPS: Software conventions for Registers</a:t>
            </a: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5181600"/>
            <a:ext cx="4343400" cy="1447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latin typeface="Gill Sans Light" charset="0"/>
                <a:ea typeface="Gill Sans Light" charset="0"/>
                <a:cs typeface="Gill Sans Light" charset="0"/>
              </a:rPr>
              <a:t>Before calling procedure: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Gill Sans Light" charset="0"/>
                <a:ea typeface="Gill Sans Light" charset="0"/>
                <a:cs typeface="Gill Sans Light" charset="0"/>
              </a:rPr>
              <a:t>Save caller-saves </a:t>
            </a:r>
            <a:r>
              <a:rPr lang="en-US" altLang="ko-KR" sz="2000" dirty="0" err="1">
                <a:latin typeface="Gill Sans Light" charset="0"/>
                <a:ea typeface="Gill Sans Light" charset="0"/>
                <a:cs typeface="Gill Sans Light" charset="0"/>
              </a:rPr>
              <a:t>regs</a:t>
            </a:r>
            <a:endParaRPr lang="en-US" altLang="ko-KR" sz="20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Gill Sans Light" charset="0"/>
                <a:ea typeface="Gill Sans Light" charset="0"/>
                <a:cs typeface="Gill Sans Light" charset="0"/>
              </a:rPr>
              <a:t>Save v0, v1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Gill Sans Light" charset="0"/>
                <a:ea typeface="Gill Sans Light" charset="0"/>
                <a:cs typeface="Gill Sans Light" charset="0"/>
              </a:rPr>
              <a:t>Save </a:t>
            </a:r>
            <a:r>
              <a:rPr lang="en-US" altLang="ko-KR" sz="2000" dirty="0" err="1">
                <a:latin typeface="Gill Sans Light" charset="0"/>
                <a:ea typeface="Gill Sans Light" charset="0"/>
                <a:cs typeface="Gill Sans Light" charset="0"/>
              </a:rPr>
              <a:t>ra</a:t>
            </a:r>
            <a:endParaRPr lang="en-US" altLang="ko-KR" sz="20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245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181600"/>
            <a:ext cx="3886200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latin typeface="Gill Sans Light" charset="0"/>
                <a:ea typeface="Gill Sans Light" charset="0"/>
                <a:cs typeface="Gill Sans Light" charset="0"/>
              </a:rPr>
              <a:t>After return, assume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 err="1">
                <a:latin typeface="Gill Sans Light" charset="0"/>
                <a:ea typeface="Gill Sans Light" charset="0"/>
                <a:cs typeface="Gill Sans Light" charset="0"/>
              </a:rPr>
              <a:t>Callee</a:t>
            </a:r>
            <a:r>
              <a:rPr lang="en-US" altLang="ko-KR" sz="2000" dirty="0">
                <a:latin typeface="Gill Sans Light" charset="0"/>
                <a:ea typeface="Gill Sans Light" charset="0"/>
                <a:cs typeface="Gill Sans Light" charset="0"/>
              </a:rPr>
              <a:t>-saves </a:t>
            </a:r>
            <a:r>
              <a:rPr lang="en-US" altLang="ko-KR" sz="2000" dirty="0" err="1">
                <a:latin typeface="Gill Sans Light" charset="0"/>
                <a:ea typeface="Gill Sans Light" charset="0"/>
                <a:cs typeface="Gill Sans Light" charset="0"/>
              </a:rPr>
              <a:t>reg</a:t>
            </a:r>
            <a:r>
              <a:rPr lang="en-US" altLang="ko-KR" sz="2000" dirty="0">
                <a:latin typeface="Gill Sans Light" charset="0"/>
                <a:ea typeface="Gill Sans Light" charset="0"/>
                <a:cs typeface="Gill Sans Light" charset="0"/>
              </a:rPr>
              <a:t> OK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 err="1">
                <a:latin typeface="Gill Sans Light" charset="0"/>
                <a:ea typeface="Gill Sans Light" charset="0"/>
                <a:cs typeface="Gill Sans Light" charset="0"/>
              </a:rPr>
              <a:t>gp,sp,fp</a:t>
            </a:r>
            <a:r>
              <a:rPr lang="en-US" altLang="ko-KR" sz="2000" dirty="0">
                <a:latin typeface="Gill Sans Light" charset="0"/>
                <a:ea typeface="Gill Sans Light" charset="0"/>
                <a:cs typeface="Gill Sans Light" charset="0"/>
              </a:rPr>
              <a:t> OK (restored!)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Gill Sans Light" charset="0"/>
                <a:ea typeface="Gill Sans Light" charset="0"/>
                <a:cs typeface="Gill Sans Light" charset="0"/>
              </a:rPr>
              <a:t>Other things trashed</a:t>
            </a:r>
          </a:p>
          <a:p>
            <a:pPr>
              <a:lnSpc>
                <a:spcPct val="70000"/>
              </a:lnSpc>
            </a:pPr>
            <a:endParaRPr lang="ko-KR" altLang="en-US" sz="20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82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1024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Motivational 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Imagine the following C program: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pi.txt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PrintClassList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classlist.txt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Why?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ea typeface="Gulim" panose="020B0600000101010101" pitchFamily="34" charset="-127"/>
              </a:rPr>
              <a:t> would never finish</a:t>
            </a:r>
          </a:p>
          <a:p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90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, “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pi.txt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PrintClassList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, “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classlist.txt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What does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Gulim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This </a:t>
            </a:r>
            <a:r>
              <a:rPr lang="en-US" altLang="ko-KR" i="1" dirty="0">
                <a:ea typeface="Gulim" panose="020B0600000101010101" pitchFamily="34" charset="-127"/>
              </a:rPr>
              <a:t>should</a:t>
            </a:r>
            <a:r>
              <a:rPr lang="en-US" altLang="ko-KR" dirty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990600" y="5257802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5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Request Response Protocol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440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1484" y="2346081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1807" y="4335154"/>
            <a:ext cx="14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26800081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Footprint: Two-Threads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48" y="1245605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00800" y="1909098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85" y="2237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35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Thread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6096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thread_fork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/>
              <a:t>func(args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thread_create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thread_yield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dirty="0"/>
              <a:t>Relinquish processor voluntarily</a:t>
            </a:r>
          </a:p>
          <a:p>
            <a:pPr lvl="1"/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thread_yield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thread_join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(thread)</a:t>
            </a:r>
          </a:p>
          <a:p>
            <a:pPr lvl="1"/>
            <a:r>
              <a:rPr lang="en-US" dirty="0"/>
              <a:t>In parent, wait for forked thread to exit, then return</a:t>
            </a:r>
          </a:p>
          <a:p>
            <a:pPr lvl="1"/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thread_join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thread_exit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Quit thread and clean up, wake up joiner if any</a:t>
            </a:r>
          </a:p>
          <a:p>
            <a:pPr lvl="1"/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thread_exit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1400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pThreads</a:t>
            </a:r>
            <a:r>
              <a:rPr lang="en-US" dirty="0"/>
              <a:t>: POSIX standard for thread programming</a:t>
            </a:r>
            <a:br>
              <a:rPr lang="en-US" dirty="0"/>
            </a:br>
            <a:r>
              <a:rPr lang="en-US" dirty="0"/>
              <a:t>[POSIX.1c, Threads extensions (IEEE </a:t>
            </a:r>
            <a:r>
              <a:rPr lang="en-US" dirty="0" err="1"/>
              <a:t>Std</a:t>
            </a:r>
            <a:r>
              <a:rPr lang="en-US" dirty="0"/>
              <a:t> 1003.1c-1995)]</a:t>
            </a:r>
          </a:p>
        </p:txBody>
      </p:sp>
    </p:spTree>
    <p:extLst>
      <p:ext uri="{BB962C8B-B14F-4D97-AF65-F5344CB8AC3E}">
        <p14:creationId xmlns:p14="http://schemas.microsoft.com/office/powerpoint/2010/main" val="3824790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This is an </a:t>
            </a:r>
            <a:r>
              <a:rPr lang="en-US" altLang="ko-KR" i="1" dirty="0">
                <a:ea typeface="Gulim" panose="020B0600000101010101" pitchFamily="34" charset="-127"/>
              </a:rPr>
              <a:t>infinite</a:t>
            </a:r>
            <a:r>
              <a:rPr lang="en-US" altLang="ko-KR" dirty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39328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>
                <a:ea typeface="Gulim" panose="020B0600000101010101" pitchFamily="34" charset="-127"/>
              </a:rPr>
              <a:t>etc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>
                <a:ea typeface="Gulim" panose="020B0600000101010101" pitchFamily="34" charset="-127"/>
              </a:rPr>
              <a:t>preempted</a:t>
            </a:r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004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Thread executes a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ComputeNextDigit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5215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PickNewThread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switch(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>
                <a:ea typeface="Gulim" panose="020B0600000101010101" pitchFamily="34" charset="-127"/>
              </a:rPr>
              <a:t>regs</a:t>
            </a:r>
            <a:r>
              <a:rPr lang="en-US" altLang="ko-KR" dirty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3810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3811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6018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234" y="1273"/>
              <a:ext cx="97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1949065" y="1435100"/>
            <a:ext cx="3831025" cy="1522413"/>
            <a:chOff x="1227" y="1056"/>
            <a:chExt cx="2421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27" y="1152"/>
              <a:ext cx="77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338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3810000" cy="5486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   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68738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106" y="984"/>
              <a:ext cx="6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66" y="1262"/>
                <a:ext cx="11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67" y="976"/>
              <a:ext cx="6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0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Switch(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tCur,tNew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00521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685800"/>
            <a:ext cx="8991600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2264552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Socket: an abstraction of a network I/O queue (IPC mechanism)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One or more 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Address Spaces (Protection)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Such context switching may be voluntary (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yield()</a:t>
            </a:r>
            <a:r>
              <a:rPr lang="en-US" altLang="en-US" dirty="0"/>
              <a:t>, I/O operations) or involuntary (timer, other interrupts)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462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/>
              <a:t>File servers, web, FTP, Databases, …</a:t>
            </a:r>
          </a:p>
          <a:p>
            <a:r>
              <a:rPr lang="en-US" dirty="0"/>
              <a:t>Many clients accessing a common server</a:t>
            </a:r>
          </a:p>
        </p:txBody>
      </p:sp>
      <p:sp>
        <p:nvSpPr>
          <p:cNvPr id="7" name="Cloud 6"/>
          <p:cNvSpPr/>
          <p:nvPr/>
        </p:nvSpPr>
        <p:spPr>
          <a:xfrm>
            <a:off x="2938485" y="1624507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44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7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7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7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6534" y="33449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227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27920" y="2687512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27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36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Socket:</a:t>
            </a:r>
            <a:r>
              <a:rPr lang="en-US" altLang="ko-KR" dirty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Embodies one side of a communication channel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Local machine (“UNIX socket”) or remote machine (“network socket”)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most operating systems provide some notion of socket</a:t>
            </a:r>
          </a:p>
          <a:p>
            <a:r>
              <a:rPr lang="en-US" dirty="0"/>
              <a:t>Data transfer like files</a:t>
            </a:r>
          </a:p>
          <a:p>
            <a:pPr lvl="1"/>
            <a:r>
              <a:rPr lang="en-US" dirty="0"/>
              <a:t>Read / Write against a descriptor</a:t>
            </a:r>
          </a:p>
          <a:p>
            <a:r>
              <a:rPr lang="en-US" dirty="0"/>
              <a:t>Over ANY kind of network</a:t>
            </a:r>
          </a:p>
          <a:p>
            <a:pPr lvl="1"/>
            <a:r>
              <a:rPr lang="en-US" dirty="0"/>
              <a:t>Local to a machine</a:t>
            </a:r>
          </a:p>
          <a:p>
            <a:pPr lvl="1"/>
            <a:r>
              <a:rPr lang="en-US" dirty="0"/>
              <a:t>Over the internet (TCP/IP, UDP/IP)</a:t>
            </a:r>
          </a:p>
          <a:p>
            <a:pPr lvl="1"/>
            <a:r>
              <a:rPr lang="en-US" dirty="0"/>
              <a:t>OSI, </a:t>
            </a:r>
            <a:r>
              <a:rPr lang="en-US" dirty="0" err="1"/>
              <a:t>Appletalk</a:t>
            </a:r>
            <a:r>
              <a:rPr lang="en-US" dirty="0"/>
              <a:t>, SNA, IPX, SIP, NS, …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Silly Echo Server – running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720978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buf,len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27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fd,buf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0923" y="2249350"/>
            <a:ext cx="841671" cy="4716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594" y="2514600"/>
            <a:ext cx="413461" cy="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49" y="849076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4563" y="873051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41484" y="2346081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7203" y="4021259"/>
            <a:ext cx="427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fd,rcvbuf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60751" y="3662399"/>
            <a:ext cx="72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print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9863" y="1234972"/>
            <a:ext cx="3894937" cy="1179371"/>
            <a:chOff x="219863" y="1234972"/>
            <a:chExt cx="3894937" cy="1179371"/>
          </a:xfrm>
        </p:grpSpPr>
        <p:pic>
          <p:nvPicPr>
            <p:cNvPr id="8" name="Picture 7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63" y="1234972"/>
              <a:ext cx="1301060" cy="1179371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1076865" y="2088485"/>
              <a:ext cx="655135" cy="3258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274727" y="1693171"/>
              <a:ext cx="28400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0" dirty="0">
                  <a:latin typeface="Consolas" charset="0"/>
                  <a:ea typeface="Consolas" charset="0"/>
                  <a:cs typeface="Consolas" charset="0"/>
                </a:rPr>
                <a:t>gets(</a:t>
              </a:r>
              <a:r>
                <a:rPr lang="en-US" sz="2000" b="0" dirty="0" err="1">
                  <a:latin typeface="Consolas" charset="0"/>
                  <a:ea typeface="Consolas" charset="0"/>
                  <a:cs typeface="Consolas" charset="0"/>
                </a:rPr>
                <a:t>fd,sndbuf</a:t>
              </a:r>
              <a:r>
                <a:rPr lang="en-US" sz="2000" b="0" dirty="0">
                  <a:latin typeface="Consolas" charset="0"/>
                  <a:ea typeface="Consolas" charset="0"/>
                  <a:cs typeface="Consolas" charset="0"/>
                </a:rPr>
                <a:t>, …); </a:t>
              </a:r>
            </a:p>
          </p:txBody>
        </p:sp>
      </p:grpSp>
      <p:pic>
        <p:nvPicPr>
          <p:cNvPr id="23" name="Picture 22" descr="img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08" y="3323108"/>
            <a:ext cx="948330" cy="822411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23" idx="1"/>
          </p:cNvCxnSpPr>
          <p:nvPr/>
        </p:nvCxnSpPr>
        <p:spPr>
          <a:xfrm>
            <a:off x="6460751" y="3574167"/>
            <a:ext cx="1139057" cy="16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05000" y="5383961"/>
            <a:ext cx="1597853" cy="1277401"/>
            <a:chOff x="1905000" y="5383961"/>
            <a:chExt cx="1597853" cy="1277401"/>
          </a:xfrm>
        </p:grpSpPr>
        <p:pic>
          <p:nvPicPr>
            <p:cNvPr id="39" name="Picture 38" descr="imgres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523" y="5838951"/>
              <a:ext cx="948330" cy="822411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905000" y="582875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i="1" dirty="0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print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998515" y="5383961"/>
              <a:ext cx="777540" cy="400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 45"/>
          <p:cNvSpPr/>
          <p:nvPr/>
        </p:nvSpPr>
        <p:spPr>
          <a:xfrm>
            <a:off x="206352" y="2421991"/>
            <a:ext cx="1654195" cy="381258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77709" y="2423713"/>
            <a:ext cx="2055225" cy="2387676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225" h="2387676">
                <a:moveTo>
                  <a:pt x="0" y="2095367"/>
                </a:moveTo>
                <a:cubicBezTo>
                  <a:pt x="11074" y="2207360"/>
                  <a:pt x="22149" y="2319353"/>
                  <a:pt x="221493" y="2361196"/>
                </a:cubicBezTo>
                <a:cubicBezTo>
                  <a:pt x="420837" y="2403039"/>
                  <a:pt x="913046" y="2393194"/>
                  <a:pt x="1196066" y="2346428"/>
                </a:cubicBezTo>
                <a:cubicBezTo>
                  <a:pt x="1479086" y="2299662"/>
                  <a:pt x="1776872" y="2302123"/>
                  <a:pt x="1919612" y="2080599"/>
                </a:cubicBezTo>
                <a:cubicBezTo>
                  <a:pt x="2062352" y="1859075"/>
                  <a:pt x="2059891" y="1344648"/>
                  <a:pt x="2052508" y="1017286"/>
                </a:cubicBezTo>
                <a:cubicBezTo>
                  <a:pt x="2045125" y="689924"/>
                  <a:pt x="2025437" y="283797"/>
                  <a:pt x="1875313" y="116424"/>
                </a:cubicBezTo>
                <a:cubicBezTo>
                  <a:pt x="1725190" y="-50949"/>
                  <a:pt x="1385566" y="10585"/>
                  <a:pt x="1151767" y="13046"/>
                </a:cubicBezTo>
                <a:cubicBezTo>
                  <a:pt x="917968" y="15507"/>
                  <a:pt x="622644" y="47505"/>
                  <a:pt x="472520" y="131192"/>
                </a:cubicBezTo>
                <a:cubicBezTo>
                  <a:pt x="322397" y="214879"/>
                  <a:pt x="251026" y="515166"/>
                  <a:pt x="251026" y="51516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01807" y="4335154"/>
            <a:ext cx="14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240423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client-server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762000"/>
            <a:ext cx="7144680" cy="304698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i="1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MAXIN);        /* prompt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&gt; 0)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/* send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     /* 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MAXOUT-1);      /* 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	      /* echo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i="1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MAXIN);                 /* prompt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9765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 = read(consockfd,reqbuf,MAXREQ-1); /*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 =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 =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/* echo*/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1167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72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6200" y="2661997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4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53053</TotalTime>
  <Pages>60</Pages>
  <Words>4257</Words>
  <Application>Microsoft Macintosh PowerPoint</Application>
  <PresentationFormat>On-screen Show (4:3)</PresentationFormat>
  <Paragraphs>1139</Paragraphs>
  <Slides>59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굴림</vt:lpstr>
      <vt:lpstr>굴림</vt:lpstr>
      <vt:lpstr>MS PGothic</vt:lpstr>
      <vt:lpstr>MS PGothic</vt:lpstr>
      <vt:lpstr>Comic Sans MS</vt:lpstr>
      <vt:lpstr>Consolas</vt:lpstr>
      <vt:lpstr>Courier New</vt:lpstr>
      <vt:lpstr>Gill Sans</vt:lpstr>
      <vt:lpstr>Gill Sans Light</vt:lpstr>
      <vt:lpstr>Symbol</vt:lpstr>
      <vt:lpstr>Office</vt:lpstr>
      <vt:lpstr>CS162 Operating Systems and Systems Programming Lecture 5   Introduction to Networking, Concurrency (Processes and Threads)</vt:lpstr>
      <vt:lpstr>Recall: Communication between processes</vt:lpstr>
      <vt:lpstr>Communication Across the world looks like file IO </vt:lpstr>
      <vt:lpstr>Request Response Protocol</vt:lpstr>
      <vt:lpstr>Request Response Protocol</vt:lpstr>
      <vt:lpstr>Client-Server Models</vt:lpstr>
      <vt:lpstr>Sockets</vt:lpstr>
      <vt:lpstr>Silly Echo Server – running example</vt:lpstr>
      <vt:lpstr>Echo client-server example</vt:lpstr>
      <vt:lpstr>Prompt for input</vt:lpstr>
      <vt:lpstr>Socket creation and connection</vt:lpstr>
      <vt:lpstr>Namespaces for communication over IP</vt:lpstr>
      <vt:lpstr>Using Sockets for Client-Server (C/C++)</vt:lpstr>
      <vt:lpstr>Socket Setup over TCP/IP</vt:lpstr>
      <vt:lpstr>Example: Server Protection and Parallelism</vt:lpstr>
      <vt:lpstr>Server Protocol (v3)</vt:lpstr>
      <vt:lpstr>Server Address - Itself</vt:lpstr>
      <vt:lpstr>Client: Getting the Server Address</vt:lpstr>
      <vt:lpstr>Administrivia</vt:lpstr>
      <vt:lpstr>Break</vt:lpstr>
      <vt:lpstr>Recall: Traditional UNIX Process</vt:lpstr>
      <vt:lpstr>How do we Multiplex Processes?</vt:lpstr>
      <vt:lpstr>CPU Switch From Process A to Process B</vt:lpstr>
      <vt:lpstr>Lifecycle of a Process</vt:lpstr>
      <vt:lpstr>Process Scheduling</vt:lpstr>
      <vt:lpstr>Ready Queue And Various I/O Device Queues</vt:lpstr>
      <vt:lpstr>Modern Process with Threads</vt:lpstr>
      <vt:lpstr>Recall: Single and Multithreaded Processes</vt:lpstr>
      <vt:lpstr>Thread State</vt:lpstr>
      <vt:lpstr>Shared vs. Per-Thread State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MIPS: Software conventions for Registers</vt:lpstr>
      <vt:lpstr>Motivational Example for Threads</vt:lpstr>
      <vt:lpstr>Use of Threads</vt:lpstr>
      <vt:lpstr>Memory Footprint: Two-Threads</vt:lpstr>
      <vt:lpstr>Actual Thread Operations</vt:lpstr>
      <vt:lpstr>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Summary</vt:lpstr>
    </vt:vector>
  </TitlesOfParts>
  <Company>UC Berkeley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587</cp:revision>
  <cp:lastPrinted>2017-09-11T02:10:48Z</cp:lastPrinted>
  <dcterms:created xsi:type="dcterms:W3CDTF">1995-08-12T11:37:26Z</dcterms:created>
  <dcterms:modified xsi:type="dcterms:W3CDTF">2018-02-01T02:19:26Z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